
<file path=[Content_Types].xml><?xml version="1.0" encoding="utf-8"?>
<Types xmlns="http://schemas.openxmlformats.org/package/2006/content-types">
  <Default Extension="crdownload"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3.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5"/>
  </p:notesMasterIdLst>
  <p:handoutMasterIdLst>
    <p:handoutMasterId r:id="rId66"/>
  </p:handoutMasterIdLst>
  <p:sldIdLst>
    <p:sldId id="527" r:id="rId2"/>
    <p:sldId id="738" r:id="rId3"/>
    <p:sldId id="796" r:id="rId4"/>
    <p:sldId id="736" r:id="rId5"/>
    <p:sldId id="528" r:id="rId6"/>
    <p:sldId id="745" r:id="rId7"/>
    <p:sldId id="382" r:id="rId8"/>
    <p:sldId id="748" r:id="rId9"/>
    <p:sldId id="750" r:id="rId10"/>
    <p:sldId id="794" r:id="rId11"/>
    <p:sldId id="733" r:id="rId12"/>
    <p:sldId id="660" r:id="rId13"/>
    <p:sldId id="662" r:id="rId14"/>
    <p:sldId id="489" r:id="rId15"/>
    <p:sldId id="757" r:id="rId16"/>
    <p:sldId id="758" r:id="rId17"/>
    <p:sldId id="485" r:id="rId18"/>
    <p:sldId id="486" r:id="rId19"/>
    <p:sldId id="491" r:id="rId20"/>
    <p:sldId id="687" r:id="rId21"/>
    <p:sldId id="494" r:id="rId22"/>
    <p:sldId id="488" r:id="rId23"/>
    <p:sldId id="631" r:id="rId24"/>
    <p:sldId id="688" r:id="rId25"/>
    <p:sldId id="686" r:id="rId26"/>
    <p:sldId id="795" r:id="rId27"/>
    <p:sldId id="412" r:id="rId28"/>
    <p:sldId id="413" r:id="rId29"/>
    <p:sldId id="761" r:id="rId30"/>
    <p:sldId id="762" r:id="rId31"/>
    <p:sldId id="417" r:id="rId32"/>
    <p:sldId id="691" r:id="rId33"/>
    <p:sldId id="692" r:id="rId34"/>
    <p:sldId id="789" r:id="rId35"/>
    <p:sldId id="790" r:id="rId36"/>
    <p:sldId id="791" r:id="rId37"/>
    <p:sldId id="424" r:id="rId38"/>
    <p:sldId id="792" r:id="rId39"/>
    <p:sldId id="426" r:id="rId40"/>
    <p:sldId id="428" r:id="rId41"/>
    <p:sldId id="429" r:id="rId42"/>
    <p:sldId id="767" r:id="rId43"/>
    <p:sldId id="768" r:id="rId44"/>
    <p:sldId id="522" r:id="rId45"/>
    <p:sldId id="657" r:id="rId46"/>
    <p:sldId id="438" r:id="rId47"/>
    <p:sldId id="442" r:id="rId48"/>
    <p:sldId id="770" r:id="rId49"/>
    <p:sldId id="708" r:id="rId50"/>
    <p:sldId id="771" r:id="rId51"/>
    <p:sldId id="773" r:id="rId52"/>
    <p:sldId id="711" r:id="rId53"/>
    <p:sldId id="779" r:id="rId54"/>
    <p:sldId id="780" r:id="rId55"/>
    <p:sldId id="781" r:id="rId56"/>
    <p:sldId id="782" r:id="rId57"/>
    <p:sldId id="722" r:id="rId58"/>
    <p:sldId id="725" r:id="rId59"/>
    <p:sldId id="783" r:id="rId60"/>
    <p:sldId id="727" r:id="rId61"/>
    <p:sldId id="786" r:id="rId62"/>
    <p:sldId id="728" r:id="rId63"/>
    <p:sldId id="798" r:id="rId64"/>
  </p:sldIdLst>
  <p:sldSz cx="12192000" cy="6858000"/>
  <p:notesSz cx="6797675" cy="9926638"/>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作者"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3593AD"/>
    <a:srgbClr val="5FCDE6"/>
    <a:srgbClr val="68E1FD"/>
    <a:srgbClr val="BDD392"/>
    <a:srgbClr val="F0D2D1"/>
    <a:srgbClr val="FF911A"/>
    <a:srgbClr val="B27E33"/>
    <a:srgbClr val="2E335B"/>
    <a:srgbClr val="AB99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67" autoAdjust="0"/>
    <p:restoredTop sz="91821" autoAdjust="0"/>
  </p:normalViewPr>
  <p:slideViewPr>
    <p:cSldViewPr snapToGrid="0">
      <p:cViewPr varScale="1">
        <p:scale>
          <a:sx n="64" d="100"/>
          <a:sy n="64" d="100"/>
        </p:scale>
        <p:origin x="90" y="936"/>
      </p:cViewPr>
      <p:guideLst>
        <p:guide orient="horz" pos="2160"/>
        <p:guide pos="3840"/>
      </p:guideLst>
    </p:cSldViewPr>
  </p:slideViewPr>
  <p:notesTextViewPr>
    <p:cViewPr>
      <p:scale>
        <a:sx n="3" d="2"/>
        <a:sy n="3" d="2"/>
      </p:scale>
      <p:origin x="0" y="0"/>
    </p:cViewPr>
  </p:notesTextViewPr>
  <p:sorterViewPr>
    <p:cViewPr>
      <p:scale>
        <a:sx n="100" d="100"/>
        <a:sy n="100" d="100"/>
      </p:scale>
      <p:origin x="0" y="-8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3.xml"/></Relationships>
</file>

<file path=ppt/charts/_rels/chart15.xml.rels><?xml version="1.0" encoding="UTF-8" standalone="yes"?>
<Relationships xmlns="http://schemas.openxmlformats.org/package/2006/relationships"><Relationship Id="rId3" Type="http://schemas.openxmlformats.org/officeDocument/2006/relationships/oleObject" Target="file:///\\Users\mac\Downloads\&#24180;&#24230;&#25968;&#25454;-3.xls"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mac\Downloads\&#24180;&#24230;&#25968;&#25454;-3.xls"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DFKai-SB" panose="03000509000000000000" pitchFamily="65" charset="-120"/>
                <a:ea typeface="DFKai-SB" panose="03000509000000000000" pitchFamily="65" charset="-120"/>
                <a:cs typeface="+mn-cs"/>
              </a:defRPr>
            </a:pPr>
            <a:r>
              <a:rPr lang="en-US" altLang="zh-HK" sz="1862" b="1" i="0" u="none" strike="noStrike" baseline="0" dirty="0">
                <a:effectLst/>
                <a:latin typeface="Times New Roman" panose="02020603050405020304" pitchFamily="18" charset="0"/>
                <a:cs typeface="Times New Roman" panose="02020603050405020304" pitchFamily="18" charset="0"/>
              </a:rPr>
              <a:t>1978-2020</a:t>
            </a:r>
            <a:r>
              <a:rPr lang="zh-CN" altLang="zh-HK" sz="1862" b="1" i="0" u="none" strike="noStrike" baseline="0" dirty="0">
                <a:effectLst/>
                <a:latin typeface="Times New Roman" panose="02020603050405020304" pitchFamily="18" charset="0"/>
                <a:cs typeface="Times New Roman" panose="02020603050405020304" pitchFamily="18" charset="0"/>
              </a:rPr>
              <a:t>年</a:t>
            </a:r>
            <a:r>
              <a:rPr lang="zh-CN" altLang="en-US" b="1" dirty="0">
                <a:solidFill>
                  <a:schemeClr val="tx1"/>
                </a:solidFill>
                <a:latin typeface="DFKai-SB" panose="03000509000000000000" pitchFamily="65" charset="-120"/>
                <a:ea typeface="DFKai-SB" panose="03000509000000000000" pitchFamily="65" charset="-120"/>
              </a:rPr>
              <a:t>全國居民</a:t>
            </a:r>
            <a:r>
              <a:rPr lang="zh-CN" b="1" dirty="0">
                <a:solidFill>
                  <a:schemeClr val="tx1"/>
                </a:solidFill>
                <a:latin typeface="DFKai-SB" panose="03000509000000000000" pitchFamily="65" charset="-120"/>
                <a:ea typeface="DFKai-SB" panose="03000509000000000000" pitchFamily="65" charset="-120"/>
              </a:rPr>
              <a:t>人均可支配收入</a:t>
            </a:r>
          </a:p>
        </c:rich>
      </c:tx>
      <c:layout>
        <c:manualLayout>
          <c:xMode val="edge"/>
          <c:yMode val="edge"/>
          <c:x val="0.32773739204598451"/>
          <c:y val="3.9040405757248625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DFKai-SB" panose="03000509000000000000" pitchFamily="65" charset="-120"/>
              <a:ea typeface="DFKai-SB" panose="03000509000000000000" pitchFamily="65" charset="-120"/>
              <a:cs typeface="+mn-cs"/>
            </a:defRPr>
          </a:pPr>
          <a:endParaRPr lang="en-US"/>
        </a:p>
      </c:txPr>
    </c:title>
    <c:autoTitleDeleted val="0"/>
    <c:plotArea>
      <c:layout>
        <c:manualLayout>
          <c:layoutTarget val="inner"/>
          <c:xMode val="edge"/>
          <c:yMode val="edge"/>
          <c:x val="6.5070170555063936E-2"/>
          <c:y val="0.14699921352849796"/>
          <c:w val="0.92249789805139937"/>
          <c:h val="0.72725254782341398"/>
        </c:manualLayout>
      </c:layout>
      <c:lineChart>
        <c:grouping val="standard"/>
        <c:varyColors val="0"/>
        <c:ser>
          <c:idx val="0"/>
          <c:order val="0"/>
          <c:tx>
            <c:strRef>
              <c:f>Sheet1!$B$1</c:f>
              <c:strCache>
                <c:ptCount val="1"/>
                <c:pt idx="0">
                  <c:v>全国居民人均可支配收入 单位：元</c:v>
                </c:pt>
              </c:strCache>
            </c:strRef>
          </c:tx>
          <c:spPr>
            <a:ln w="28575" cap="rnd">
              <a:solidFill>
                <a:schemeClr val="accent1"/>
              </a:solidFill>
              <a:round/>
            </a:ln>
            <a:effectLst/>
          </c:spPr>
          <c:marker>
            <c:symbol val="circle"/>
            <c:size val="5"/>
            <c:spPr>
              <a:solidFill>
                <a:schemeClr val="bg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1978年</c:v>
                </c:pt>
                <c:pt idx="1">
                  <c:v>1980年</c:v>
                </c:pt>
                <c:pt idx="2">
                  <c:v>1985年</c:v>
                </c:pt>
                <c:pt idx="3">
                  <c:v>1990年</c:v>
                </c:pt>
                <c:pt idx="4">
                  <c:v>1995年</c:v>
                </c:pt>
                <c:pt idx="5">
                  <c:v>2000年</c:v>
                </c:pt>
                <c:pt idx="6">
                  <c:v>2005年</c:v>
                </c:pt>
                <c:pt idx="7">
                  <c:v>2010年</c:v>
                </c:pt>
                <c:pt idx="8">
                  <c:v>2015年</c:v>
                </c:pt>
                <c:pt idx="9">
                  <c:v>2020年</c:v>
                </c:pt>
              </c:strCache>
            </c:strRef>
          </c:cat>
          <c:val>
            <c:numRef>
              <c:f>Sheet1!$B$2:$B$11</c:f>
              <c:numCache>
                <c:formatCode>#,##0_ </c:formatCode>
                <c:ptCount val="10"/>
                <c:pt idx="0">
                  <c:v>171</c:v>
                </c:pt>
                <c:pt idx="1">
                  <c:v>247</c:v>
                </c:pt>
                <c:pt idx="2">
                  <c:v>479</c:v>
                </c:pt>
                <c:pt idx="3">
                  <c:v>904</c:v>
                </c:pt>
                <c:pt idx="4">
                  <c:v>2363</c:v>
                </c:pt>
                <c:pt idx="5">
                  <c:v>3721</c:v>
                </c:pt>
                <c:pt idx="6">
                  <c:v>6385</c:v>
                </c:pt>
                <c:pt idx="7">
                  <c:v>12520</c:v>
                </c:pt>
                <c:pt idx="8">
                  <c:v>21966</c:v>
                </c:pt>
                <c:pt idx="9">
                  <c:v>32189</c:v>
                </c:pt>
              </c:numCache>
            </c:numRef>
          </c:val>
          <c:smooth val="0"/>
          <c:extLst>
            <c:ext xmlns:c16="http://schemas.microsoft.com/office/drawing/2014/chart" uri="{C3380CC4-5D6E-409C-BE32-E72D297353CC}">
              <c16:uniqueId val="{0000001A-7546-4626-B0A5-7553CE412D92}"/>
            </c:ext>
          </c:extLst>
        </c:ser>
        <c:dLbls>
          <c:showLegendKey val="0"/>
          <c:showVal val="1"/>
          <c:showCatName val="0"/>
          <c:showSerName val="0"/>
          <c:showPercent val="0"/>
          <c:showBubbleSize val="0"/>
        </c:dLbls>
        <c:marker val="1"/>
        <c:smooth val="0"/>
        <c:axId val="84563456"/>
        <c:axId val="84566400"/>
      </c:lineChart>
      <c:catAx>
        <c:axId val="8456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DFKai-SB" panose="03000509000000000000" pitchFamily="65" charset="-120"/>
                <a:ea typeface="DFKai-SB" panose="03000509000000000000" pitchFamily="65" charset="-120"/>
                <a:cs typeface="+mn-cs"/>
              </a:defRPr>
            </a:pPr>
            <a:endParaRPr lang="en-US"/>
          </a:p>
        </c:txPr>
        <c:crossAx val="84566400"/>
        <c:crosses val="autoZero"/>
        <c:auto val="1"/>
        <c:lblAlgn val="ctr"/>
        <c:lblOffset val="100"/>
        <c:noMultiLvlLbl val="0"/>
      </c:catAx>
      <c:valAx>
        <c:axId val="84566400"/>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crossAx val="84563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lumMod val="75000"/>
        </a:schemeClr>
      </a:solid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00" b="0" i="0" u="none" strike="noStrike" kern="1200" spc="0" baseline="0">
                <a:solidFill>
                  <a:schemeClr val="tx1"/>
                </a:solidFill>
                <a:latin typeface="DFKai-SB" panose="03000509000000000000" pitchFamily="65" charset="-120"/>
                <a:ea typeface="DFKai-SB" panose="03000509000000000000" pitchFamily="65" charset="-120"/>
                <a:cs typeface="+mn-cs"/>
              </a:defRPr>
            </a:pPr>
            <a:r>
              <a:rPr lang="en-US" alt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1964-2020</a:t>
            </a:r>
            <a:r>
              <a:rPr lang="zh-TW" alt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年全</a:t>
            </a:r>
            <a:r>
              <a:rPr 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國</a:t>
            </a:r>
            <a:r>
              <a:rPr lang="zh-TW" alt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受教育情況</a:t>
            </a:r>
            <a:r>
              <a:rPr lang="en-US" altLang="zh-TW"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每</a:t>
            </a:r>
            <a:r>
              <a:rPr lang="en-US" altLang="zh-TW"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10</a:t>
            </a:r>
            <a:r>
              <a:rPr lang="zh-TW" alt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萬人口計</a:t>
            </a:r>
            <a:r>
              <a:rPr lang="en-US" altLang="zh-TW"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c:rich>
      </c:tx>
      <c:layout>
        <c:manualLayout>
          <c:xMode val="edge"/>
          <c:yMode val="edge"/>
          <c:x val="0.19968538604166883"/>
          <c:y val="3.4467324765623114E-2"/>
        </c:manualLayout>
      </c:layout>
      <c:overlay val="0"/>
      <c:spPr>
        <a:noFill/>
        <a:ln>
          <a:noFill/>
        </a:ln>
        <a:effectLst/>
      </c:spPr>
      <c:txPr>
        <a:bodyPr rot="0" spcFirstLastPara="1" vertOverflow="ellipsis" vert="horz" wrap="square" anchor="ctr" anchorCtr="1"/>
        <a:lstStyle/>
        <a:p>
          <a:pPr>
            <a:defRPr lang="zh-CN" sz="1800" b="0" i="0" u="none" strike="noStrike" kern="1200" spc="0" baseline="0">
              <a:solidFill>
                <a:schemeClr val="tx1"/>
              </a:solidFill>
              <a:latin typeface="DFKai-SB" panose="03000509000000000000" pitchFamily="65" charset="-120"/>
              <a:ea typeface="DFKai-SB" panose="03000509000000000000" pitchFamily="65" charset="-120"/>
              <a:cs typeface="+mn-cs"/>
            </a:defRPr>
          </a:pPr>
          <a:endParaRPr lang="en-US"/>
        </a:p>
      </c:txPr>
    </c:title>
    <c:autoTitleDeleted val="0"/>
    <c:plotArea>
      <c:layout>
        <c:manualLayout>
          <c:layoutTarget val="inner"/>
          <c:xMode val="edge"/>
          <c:yMode val="edge"/>
          <c:x val="8.4586766123618692E-2"/>
          <c:y val="0.15941341140015"/>
          <c:w val="0.77424249075456919"/>
          <c:h val="0.66353296114420357"/>
        </c:manualLayout>
      </c:layout>
      <c:lineChart>
        <c:grouping val="standard"/>
        <c:varyColors val="0"/>
        <c:ser>
          <c:idx val="0"/>
          <c:order val="0"/>
          <c:tx>
            <c:strRef>
              <c:f>Sheet1!$B$1</c:f>
              <c:strCache>
                <c:ptCount val="1"/>
                <c:pt idx="0">
                  <c:v>擁有大專程度以上</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5"/>
              <c:layout>
                <c:manualLayout>
                  <c:x val="-1.9739976792456863E-2"/>
                  <c:y val="0.1035819862093140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90D-4A92-84E4-884C58D44B67}"/>
                </c:ext>
              </c:extLst>
            </c:dLbl>
            <c:spPr>
              <a:noFill/>
              <a:ln>
                <a:noFill/>
              </a:ln>
              <a:effectLst/>
            </c:spPr>
            <c:txPr>
              <a:bodyPr rot="0" spcFirstLastPara="1" vertOverflow="ellipsis" vert="horz" wrap="square" anchor="ctr" anchorCtr="1"/>
              <a:lstStyle/>
              <a:p>
                <a:pPr>
                  <a:defRPr lang="zh-CN" sz="1200" b="0" i="0" u="none" strike="noStrike" kern="1200" baseline="0">
                    <a:solidFill>
                      <a:schemeClr val="tx1">
                        <a:lumMod val="75000"/>
                        <a:lumOff val="25000"/>
                      </a:schemeClr>
                    </a:solidFill>
                    <a:latin typeface="DFKai-SB" panose="03000509000000000000" pitchFamily="65" charset="-120"/>
                    <a:ea typeface="DFKai-SB" panose="03000509000000000000" pitchFamily="65" charset="-12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1964年</c:v>
                </c:pt>
                <c:pt idx="1">
                  <c:v>1982年</c:v>
                </c:pt>
                <c:pt idx="2">
                  <c:v>1990年</c:v>
                </c:pt>
                <c:pt idx="3">
                  <c:v>2000年</c:v>
                </c:pt>
                <c:pt idx="4">
                  <c:v>2010年</c:v>
                </c:pt>
                <c:pt idx="5">
                  <c:v>2020年</c:v>
                </c:pt>
              </c:strCache>
            </c:strRef>
          </c:cat>
          <c:val>
            <c:numRef>
              <c:f>Sheet1!$B$2:$B$7</c:f>
              <c:numCache>
                <c:formatCode>#,##0_ </c:formatCode>
                <c:ptCount val="6"/>
                <c:pt idx="0">
                  <c:v>416</c:v>
                </c:pt>
                <c:pt idx="1">
                  <c:v>615</c:v>
                </c:pt>
                <c:pt idx="2">
                  <c:v>1422</c:v>
                </c:pt>
                <c:pt idx="3">
                  <c:v>3611</c:v>
                </c:pt>
                <c:pt idx="4">
                  <c:v>8930</c:v>
                </c:pt>
                <c:pt idx="5">
                  <c:v>15467</c:v>
                </c:pt>
              </c:numCache>
            </c:numRef>
          </c:val>
          <c:smooth val="0"/>
          <c:extLst>
            <c:ext xmlns:c16="http://schemas.microsoft.com/office/drawing/2014/chart" uri="{C3380CC4-5D6E-409C-BE32-E72D297353CC}">
              <c16:uniqueId val="{00000000-E90D-4A92-84E4-884C58D44B67}"/>
            </c:ext>
          </c:extLst>
        </c:ser>
        <c:ser>
          <c:idx val="1"/>
          <c:order val="1"/>
          <c:tx>
            <c:strRef>
              <c:f>Sheet1!$C$1</c:f>
              <c:strCache>
                <c:ptCount val="1"/>
                <c:pt idx="0">
                  <c:v>擁有高中程度</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3.6482880098429926E-2"/>
                  <c:y val="-9.04837295795154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E71-4796-B908-B0DE3EA5501A}"/>
                </c:ext>
              </c:extLst>
            </c:dLbl>
            <c:dLbl>
              <c:idx val="5"/>
              <c:layout>
                <c:manualLayout>
                  <c:x val="-7.5011911811335832E-2"/>
                  <c:y val="-8.56753812163581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90D-4A92-84E4-884C58D44B67}"/>
                </c:ext>
              </c:extLst>
            </c:dLbl>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1964年</c:v>
                </c:pt>
                <c:pt idx="1">
                  <c:v>1982年</c:v>
                </c:pt>
                <c:pt idx="2">
                  <c:v>1990年</c:v>
                </c:pt>
                <c:pt idx="3">
                  <c:v>2000年</c:v>
                </c:pt>
                <c:pt idx="4">
                  <c:v>2010年</c:v>
                </c:pt>
                <c:pt idx="5">
                  <c:v>2020年</c:v>
                </c:pt>
              </c:strCache>
            </c:strRef>
          </c:cat>
          <c:val>
            <c:numRef>
              <c:f>Sheet1!$C$2:$C$7</c:f>
              <c:numCache>
                <c:formatCode>#,##0_ </c:formatCode>
                <c:ptCount val="6"/>
                <c:pt idx="0">
                  <c:v>1319</c:v>
                </c:pt>
                <c:pt idx="1">
                  <c:v>6779</c:v>
                </c:pt>
                <c:pt idx="2">
                  <c:v>8039</c:v>
                </c:pt>
                <c:pt idx="3">
                  <c:v>11146</c:v>
                </c:pt>
                <c:pt idx="4">
                  <c:v>14032</c:v>
                </c:pt>
                <c:pt idx="5">
                  <c:v>15088</c:v>
                </c:pt>
              </c:numCache>
            </c:numRef>
          </c:val>
          <c:smooth val="0"/>
          <c:extLst>
            <c:ext xmlns:c16="http://schemas.microsoft.com/office/drawing/2014/chart" uri="{C3380CC4-5D6E-409C-BE32-E72D297353CC}">
              <c16:uniqueId val="{00000002-E90D-4A92-84E4-884C58D44B67}"/>
            </c:ext>
          </c:extLst>
        </c:ser>
        <c:ser>
          <c:idx val="2"/>
          <c:order val="2"/>
          <c:tx>
            <c:strRef>
              <c:f>Sheet1!$D$1</c:f>
              <c:strCache>
                <c:ptCount val="1"/>
                <c:pt idx="0">
                  <c:v>擁有初中程度</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3"/>
              <c:layout>
                <c:manualLayout>
                  <c:x val="-3.3139233766730468E-2"/>
                  <c:y val="4.65569416040428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90D-4A92-84E4-884C58D44B67}"/>
                </c:ext>
              </c:extLst>
            </c:dLbl>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1964年</c:v>
                </c:pt>
                <c:pt idx="1">
                  <c:v>1982年</c:v>
                </c:pt>
                <c:pt idx="2">
                  <c:v>1990年</c:v>
                </c:pt>
                <c:pt idx="3">
                  <c:v>2000年</c:v>
                </c:pt>
                <c:pt idx="4">
                  <c:v>2010年</c:v>
                </c:pt>
                <c:pt idx="5">
                  <c:v>2020年</c:v>
                </c:pt>
              </c:strCache>
            </c:strRef>
          </c:cat>
          <c:val>
            <c:numRef>
              <c:f>Sheet1!$D$2:$D$7</c:f>
              <c:numCache>
                <c:formatCode>#,##0_ </c:formatCode>
                <c:ptCount val="6"/>
                <c:pt idx="0">
                  <c:v>4680</c:v>
                </c:pt>
                <c:pt idx="1">
                  <c:v>17892</c:v>
                </c:pt>
                <c:pt idx="2">
                  <c:v>23344</c:v>
                </c:pt>
                <c:pt idx="3">
                  <c:v>33961</c:v>
                </c:pt>
                <c:pt idx="4">
                  <c:v>38788</c:v>
                </c:pt>
                <c:pt idx="5">
                  <c:v>34507</c:v>
                </c:pt>
              </c:numCache>
            </c:numRef>
          </c:val>
          <c:smooth val="0"/>
          <c:extLst>
            <c:ext xmlns:c16="http://schemas.microsoft.com/office/drawing/2014/chart" uri="{C3380CC4-5D6E-409C-BE32-E72D297353CC}">
              <c16:uniqueId val="{00000003-E90D-4A92-84E4-884C58D44B67}"/>
            </c:ext>
          </c:extLst>
        </c:ser>
        <c:ser>
          <c:idx val="3"/>
          <c:order val="3"/>
          <c:tx>
            <c:strRef>
              <c:f>Sheet1!$E$1</c:f>
              <c:strCache>
                <c:ptCount val="1"/>
                <c:pt idx="0">
                  <c:v>擁有小學程度</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1964年</c:v>
                </c:pt>
                <c:pt idx="1">
                  <c:v>1982年</c:v>
                </c:pt>
                <c:pt idx="2">
                  <c:v>1990年</c:v>
                </c:pt>
                <c:pt idx="3">
                  <c:v>2000年</c:v>
                </c:pt>
                <c:pt idx="4">
                  <c:v>2010年</c:v>
                </c:pt>
                <c:pt idx="5">
                  <c:v>2020年</c:v>
                </c:pt>
              </c:strCache>
            </c:strRef>
          </c:cat>
          <c:val>
            <c:numRef>
              <c:f>Sheet1!$E$2:$E$7</c:f>
              <c:numCache>
                <c:formatCode>#,##0_ </c:formatCode>
                <c:ptCount val="6"/>
                <c:pt idx="0">
                  <c:v>28330</c:v>
                </c:pt>
                <c:pt idx="1">
                  <c:v>35237</c:v>
                </c:pt>
                <c:pt idx="2">
                  <c:v>37057</c:v>
                </c:pt>
                <c:pt idx="3">
                  <c:v>35701</c:v>
                </c:pt>
                <c:pt idx="4">
                  <c:v>26779</c:v>
                </c:pt>
                <c:pt idx="5">
                  <c:v>24767</c:v>
                </c:pt>
              </c:numCache>
            </c:numRef>
          </c:val>
          <c:smooth val="0"/>
          <c:extLst>
            <c:ext xmlns:c16="http://schemas.microsoft.com/office/drawing/2014/chart" uri="{C3380CC4-5D6E-409C-BE32-E72D297353CC}">
              <c16:uniqueId val="{00000004-E90D-4A92-84E4-884C58D44B67}"/>
            </c:ext>
          </c:extLst>
        </c:ser>
        <c:dLbls>
          <c:dLblPos val="t"/>
          <c:showLegendKey val="0"/>
          <c:showVal val="1"/>
          <c:showCatName val="0"/>
          <c:showSerName val="0"/>
          <c:showPercent val="0"/>
          <c:showBubbleSize val="0"/>
        </c:dLbls>
        <c:marker val="1"/>
        <c:smooth val="0"/>
        <c:axId val="137680000"/>
        <c:axId val="137681536"/>
      </c:lineChart>
      <c:catAx>
        <c:axId val="137680000"/>
        <c:scaling>
          <c:orientation val="minMax"/>
        </c:scaling>
        <c:delete val="0"/>
        <c:axPos val="b"/>
        <c:numFmt formatCode="General" sourceLinked="1"/>
        <c:majorTickMark val="in"/>
        <c:minorTickMark val="none"/>
        <c:tickLblPos val="nextTo"/>
        <c:spPr>
          <a:noFill/>
          <a:ln w="25400" cap="flat" cmpd="sng" algn="ctr">
            <a:solidFill>
              <a:schemeClr val="accent1"/>
            </a:solidFill>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DFKai-SB" panose="03000509000000000000" pitchFamily="65" charset="-120"/>
                <a:ea typeface="DFKai-SB" panose="03000509000000000000" pitchFamily="65" charset="-120"/>
                <a:cs typeface="+mn-cs"/>
              </a:defRPr>
            </a:pPr>
            <a:endParaRPr lang="en-US"/>
          </a:p>
        </c:txPr>
        <c:crossAx val="137681536"/>
        <c:crosses val="autoZero"/>
        <c:auto val="1"/>
        <c:lblAlgn val="ctr"/>
        <c:lblOffset val="100"/>
        <c:noMultiLvlLbl val="0"/>
      </c:catAx>
      <c:valAx>
        <c:axId val="137681536"/>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in"/>
        <c:minorTickMark val="none"/>
        <c:tickLblPos val="nextTo"/>
        <c:spPr>
          <a:noFill/>
          <a:ln w="25400">
            <a:solidFill>
              <a:schemeClr val="accent1"/>
            </a:solidFill>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DFKai-SB" panose="03000509000000000000" pitchFamily="65" charset="-120"/>
                <a:ea typeface="DFKai-SB" panose="03000509000000000000" pitchFamily="65" charset="-120"/>
                <a:cs typeface="+mn-cs"/>
              </a:defRPr>
            </a:pPr>
            <a:endParaRPr lang="en-US"/>
          </a:p>
        </c:txPr>
        <c:crossAx val="137680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schemeClr val="bg1">
          <a:lumMod val="75000"/>
        </a:schemeClr>
      </a:solidFill>
    </a:ln>
    <a:effectLst/>
  </c:spPr>
  <c:txPr>
    <a:bodyPr/>
    <a:lstStyle/>
    <a:p>
      <a:pPr>
        <a:defRPr lang="zh-CN" sz="12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0" i="0" u="none" strike="noStrike" kern="1200" spc="0" baseline="0">
                <a:solidFill>
                  <a:schemeClr val="tx1"/>
                </a:solidFill>
                <a:latin typeface="DFKai-SB" panose="03000509000000000000" pitchFamily="65" charset="-120"/>
                <a:ea typeface="DFKai-SB" panose="03000509000000000000" pitchFamily="65" charset="-120"/>
                <a:cs typeface="+mn-cs"/>
              </a:defRPr>
            </a:pPr>
            <a:r>
              <a:rPr lang="en-US" dirty="0">
                <a:solidFill>
                  <a:schemeClr val="tx1"/>
                </a:solidFill>
                <a:latin typeface="Times New Roman" panose="02020603050405020304" pitchFamily="18" charset="0"/>
                <a:cs typeface="Times New Roman" panose="02020603050405020304" pitchFamily="18" charset="0"/>
              </a:rPr>
              <a:t>1991-2020</a:t>
            </a:r>
            <a:r>
              <a:rPr lang="zh-CN" dirty="0">
                <a:solidFill>
                  <a:schemeClr val="tx1"/>
                </a:solidFill>
                <a:latin typeface="Times New Roman" panose="02020603050405020304" pitchFamily="18" charset="0"/>
                <a:cs typeface="Times New Roman" panose="02020603050405020304" pitchFamily="18" charset="0"/>
              </a:rPr>
              <a:t>年</a:t>
            </a:r>
            <a:r>
              <a:rPr lang="zh-TW" altLang="en-US" dirty="0">
                <a:solidFill>
                  <a:schemeClr val="tx1"/>
                </a:solidFill>
              </a:rPr>
              <a:t>全國教育經費</a:t>
            </a:r>
            <a:endParaRPr lang="zh-CN" dirty="0">
              <a:solidFill>
                <a:schemeClr val="tx1"/>
              </a:solidFill>
            </a:endParaRPr>
          </a:p>
        </c:rich>
      </c:tx>
      <c:layout>
        <c:manualLayout>
          <c:xMode val="edge"/>
          <c:yMode val="edge"/>
          <c:x val="0.37949126161722674"/>
          <c:y val="4.2412639080407358E-3"/>
        </c:manualLayout>
      </c:layout>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solidFill>
              <a:latin typeface="DFKai-SB" panose="03000509000000000000" pitchFamily="65" charset="-120"/>
              <a:ea typeface="DFKai-SB" panose="03000509000000000000" pitchFamily="65" charset="-120"/>
              <a:cs typeface="+mn-cs"/>
            </a:defRPr>
          </a:pPr>
          <a:endParaRPr lang="en-US"/>
        </a:p>
      </c:txPr>
    </c:title>
    <c:autoTitleDeleted val="0"/>
    <c:plotArea>
      <c:layout/>
      <c:barChart>
        <c:barDir val="col"/>
        <c:grouping val="clustered"/>
        <c:varyColors val="0"/>
        <c:ser>
          <c:idx val="0"/>
          <c:order val="0"/>
          <c:tx>
            <c:strRef>
              <c:f>Sheet1!$B$1</c:f>
              <c:strCache>
                <c:ptCount val="1"/>
                <c:pt idx="0">
                  <c:v>欄1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lang="zh-CN" sz="1195"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1991年</c:v>
                </c:pt>
                <c:pt idx="1">
                  <c:v>1995年</c:v>
                </c:pt>
                <c:pt idx="2">
                  <c:v>2000年</c:v>
                </c:pt>
                <c:pt idx="3">
                  <c:v>2005年</c:v>
                </c:pt>
                <c:pt idx="4">
                  <c:v>2010年</c:v>
                </c:pt>
                <c:pt idx="5">
                  <c:v>2015年</c:v>
                </c:pt>
                <c:pt idx="6">
                  <c:v>2020年</c:v>
                </c:pt>
              </c:strCache>
            </c:strRef>
          </c:cat>
          <c:val>
            <c:numRef>
              <c:f>Sheet1!$B$2:$B$8</c:f>
              <c:numCache>
                <c:formatCode>#,##0_ </c:formatCode>
                <c:ptCount val="7"/>
                <c:pt idx="0">
                  <c:v>7315028</c:v>
                </c:pt>
                <c:pt idx="1">
                  <c:v>18779501</c:v>
                </c:pt>
                <c:pt idx="2">
                  <c:v>38490806</c:v>
                </c:pt>
                <c:pt idx="3">
                  <c:v>84188391</c:v>
                </c:pt>
                <c:pt idx="4">
                  <c:v>195618471</c:v>
                </c:pt>
                <c:pt idx="5">
                  <c:v>361291927</c:v>
                </c:pt>
                <c:pt idx="6">
                  <c:v>530338700</c:v>
                </c:pt>
              </c:numCache>
            </c:numRef>
          </c:val>
          <c:extLst>
            <c:ext xmlns:c16="http://schemas.microsoft.com/office/drawing/2014/chart" uri="{C3380CC4-5D6E-409C-BE32-E72D297353CC}">
              <c16:uniqueId val="{00000000-5D33-4AB2-95E8-3FFDB8788359}"/>
            </c:ext>
          </c:extLst>
        </c:ser>
        <c:dLbls>
          <c:showLegendKey val="0"/>
          <c:showVal val="1"/>
          <c:showCatName val="0"/>
          <c:showSerName val="0"/>
          <c:showPercent val="0"/>
          <c:showBubbleSize val="0"/>
        </c:dLbls>
        <c:gapWidth val="150"/>
        <c:axId val="137602560"/>
        <c:axId val="138674560"/>
      </c:barChart>
      <c:catAx>
        <c:axId val="137602560"/>
        <c:scaling>
          <c:orientation val="minMax"/>
        </c:scaling>
        <c:delete val="0"/>
        <c:axPos val="b"/>
        <c:numFmt formatCode="General" sourceLinked="1"/>
        <c:majorTickMark val="in"/>
        <c:minorTickMark val="none"/>
        <c:tickLblPos val="nextTo"/>
        <c:spPr>
          <a:noFill/>
          <a:ln w="25400" cap="flat" cmpd="sng" algn="ctr">
            <a:solidFill>
              <a:schemeClr val="accent1"/>
            </a:solidFill>
            <a:round/>
          </a:ln>
          <a:effectLst/>
        </c:spPr>
        <c:txPr>
          <a:bodyPr rot="-60000000" spcFirstLastPara="1" vertOverflow="ellipsis" vert="horz" wrap="square" anchor="ctr" anchorCtr="1"/>
          <a:lstStyle/>
          <a:p>
            <a:pPr>
              <a:defRPr lang="zh-CN" sz="1195"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crossAx val="138674560"/>
        <c:crosses val="autoZero"/>
        <c:auto val="1"/>
        <c:lblAlgn val="ctr"/>
        <c:lblOffset val="100"/>
        <c:noMultiLvlLbl val="0"/>
      </c:catAx>
      <c:valAx>
        <c:axId val="138674560"/>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in"/>
        <c:minorTickMark val="none"/>
        <c:tickLblPos val="nextTo"/>
        <c:spPr>
          <a:noFill/>
          <a:ln w="25400">
            <a:solidFill>
              <a:schemeClr val="accent1"/>
            </a:solidFill>
          </a:ln>
          <a:effectLst/>
        </c:spPr>
        <c:txPr>
          <a:bodyPr rot="-60000000" spcFirstLastPara="1" vertOverflow="ellipsis" vert="horz" wrap="square" anchor="ctr" anchorCtr="1"/>
          <a:lstStyle/>
          <a:p>
            <a:pPr>
              <a:defRPr lang="zh-CN" sz="1195"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crossAx val="137602560"/>
        <c:crosses val="autoZero"/>
        <c:crossBetween val="between"/>
      </c:valAx>
      <c:spPr>
        <a:noFill/>
        <a:ln>
          <a:noFill/>
        </a:ln>
        <a:effectLst/>
      </c:spPr>
    </c:plotArea>
    <c:plotVisOnly val="1"/>
    <c:dispBlanksAs val="gap"/>
    <c:showDLblsOverMax val="0"/>
  </c:chart>
  <c:spPr>
    <a:solidFill>
      <a:schemeClr val="bg1"/>
    </a:solidFill>
    <a:ln>
      <a:solidFill>
        <a:schemeClr val="bg1">
          <a:lumMod val="75000"/>
        </a:schemeClr>
      </a:solidFill>
    </a:ln>
    <a:effectLst/>
  </c:spPr>
  <c:txPr>
    <a:bodyPr/>
    <a:lstStyle/>
    <a:p>
      <a:pPr>
        <a:defRPr lang="zh-CN">
          <a:latin typeface="DFKai-SB" panose="03000509000000000000" pitchFamily="65" charset="-120"/>
          <a:ea typeface="DFKai-SB" panose="03000509000000000000" pitchFamily="65" charset="-12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DFKai-SB" panose="03000509000000000000" pitchFamily="65" charset="-120"/>
                <a:ea typeface="DFKai-SB" panose="03000509000000000000" pitchFamily="65" charset="-120"/>
                <a:cs typeface="+mn-cs"/>
              </a:defRPr>
            </a:pPr>
            <a:r>
              <a:rPr lang="en-US" altLang="zh-CN"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1978-2019</a:t>
            </a:r>
            <a:r>
              <a:rPr lang="zh-CN" altLang="en-US" sz="1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年中國</a:t>
            </a:r>
            <a:r>
              <a:rPr lang="zh-CN" altLang="en-US" sz="1800" dirty="0">
                <a:solidFill>
                  <a:schemeClr val="tx1"/>
                </a:solidFill>
                <a:latin typeface="DFKai-SB" panose="03000509000000000000" pitchFamily="65" charset="-120"/>
                <a:ea typeface="DFKai-SB" panose="03000509000000000000" pitchFamily="65" charset="-120"/>
              </a:rPr>
              <a:t>學生出國留學人數變化</a:t>
            </a:r>
            <a:endParaRPr lang="zh-CN" altLang="en-US" sz="1800" b="0" i="0" u="none" strike="noStrike" kern="1200" spc="0" baseline="0" dirty="0">
              <a:solidFill>
                <a:schemeClr val="tx1"/>
              </a:solidFill>
              <a:latin typeface="DFKai-SB" panose="03000509000000000000" pitchFamily="65" charset="-120"/>
              <a:ea typeface="DFKai-SB" panose="03000509000000000000" pitchFamily="65" charset="-120"/>
              <a:cs typeface="+mn-cs"/>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DFKai-SB" panose="03000509000000000000" pitchFamily="65" charset="-120"/>
              <a:ea typeface="DFKai-SB" panose="03000509000000000000" pitchFamily="65" charset="-120"/>
              <a:cs typeface="+mn-cs"/>
            </a:defRPr>
          </a:pPr>
          <a:endParaRPr lang="en-US"/>
        </a:p>
      </c:txPr>
    </c:title>
    <c:autoTitleDeleted val="0"/>
    <c:plotArea>
      <c:layout/>
      <c:barChart>
        <c:barDir val="col"/>
        <c:grouping val="clustered"/>
        <c:varyColors val="0"/>
        <c:ser>
          <c:idx val="0"/>
          <c:order val="0"/>
          <c:tx>
            <c:strRef>
              <c:f>Sheet1!$B$1</c:f>
              <c:strCache>
                <c:ptCount val="1"/>
                <c:pt idx="0">
                  <c:v>出国人数(单位：万人）</c:v>
                </c:pt>
              </c:strCache>
            </c:strRef>
          </c:tx>
          <c:spPr>
            <a:solidFill>
              <a:schemeClr val="accent1"/>
            </a:solidFill>
            <a:ln>
              <a:noFill/>
            </a:ln>
            <a:effectLst/>
          </c:spPr>
          <c:invertIfNegative val="0"/>
          <c:dLbls>
            <c:delete val="1"/>
          </c:dLbls>
          <c:cat>
            <c:strRef>
              <c:f>Sheet1!$A$2:$A$26</c:f>
              <c:strCache>
                <c:ptCount val="25"/>
                <c:pt idx="0">
                  <c:v>1978年</c:v>
                </c:pt>
                <c:pt idx="1">
                  <c:v>1980年</c:v>
                </c:pt>
                <c:pt idx="2">
                  <c:v>1985年</c:v>
                </c:pt>
                <c:pt idx="3">
                  <c:v>1990年</c:v>
                </c:pt>
                <c:pt idx="4">
                  <c:v>1995年</c:v>
                </c:pt>
                <c:pt idx="5">
                  <c:v>2000年</c:v>
                </c:pt>
                <c:pt idx="6">
                  <c:v>2001年</c:v>
                </c:pt>
                <c:pt idx="7">
                  <c:v>2002年</c:v>
                </c:pt>
                <c:pt idx="8">
                  <c:v>2003年</c:v>
                </c:pt>
                <c:pt idx="9">
                  <c:v>2004年</c:v>
                </c:pt>
                <c:pt idx="10">
                  <c:v>2005年</c:v>
                </c:pt>
                <c:pt idx="11">
                  <c:v>2006年</c:v>
                </c:pt>
                <c:pt idx="12">
                  <c:v>2007年</c:v>
                </c:pt>
                <c:pt idx="13">
                  <c:v>2008年</c:v>
                </c:pt>
                <c:pt idx="14">
                  <c:v>2009年</c:v>
                </c:pt>
                <c:pt idx="15">
                  <c:v>2010年</c:v>
                </c:pt>
                <c:pt idx="16">
                  <c:v>2011年</c:v>
                </c:pt>
                <c:pt idx="17">
                  <c:v>2012年</c:v>
                </c:pt>
                <c:pt idx="18">
                  <c:v>2013年</c:v>
                </c:pt>
                <c:pt idx="19">
                  <c:v>2014年</c:v>
                </c:pt>
                <c:pt idx="20">
                  <c:v>2015年</c:v>
                </c:pt>
                <c:pt idx="21">
                  <c:v>2016年</c:v>
                </c:pt>
                <c:pt idx="22">
                  <c:v>2017年</c:v>
                </c:pt>
                <c:pt idx="23">
                  <c:v>2018年</c:v>
                </c:pt>
                <c:pt idx="24">
                  <c:v>2019年</c:v>
                </c:pt>
              </c:strCache>
            </c:strRef>
          </c:cat>
          <c:val>
            <c:numRef>
              <c:f>Sheet1!$B$2:$B$26</c:f>
              <c:numCache>
                <c:formatCode>g/"通""用""格""式"</c:formatCode>
                <c:ptCount val="25"/>
                <c:pt idx="0">
                  <c:v>0.09</c:v>
                </c:pt>
                <c:pt idx="1">
                  <c:v>0.2</c:v>
                </c:pt>
                <c:pt idx="2">
                  <c:v>0.5</c:v>
                </c:pt>
                <c:pt idx="3">
                  <c:v>0.3</c:v>
                </c:pt>
                <c:pt idx="4">
                  <c:v>2</c:v>
                </c:pt>
                <c:pt idx="5">
                  <c:v>4</c:v>
                </c:pt>
                <c:pt idx="6">
                  <c:v>8.4</c:v>
                </c:pt>
                <c:pt idx="7">
                  <c:v>12.5</c:v>
                </c:pt>
                <c:pt idx="8">
                  <c:v>11.7</c:v>
                </c:pt>
                <c:pt idx="9">
                  <c:v>11.5</c:v>
                </c:pt>
                <c:pt idx="10">
                  <c:v>11.9</c:v>
                </c:pt>
                <c:pt idx="11">
                  <c:v>13.4</c:v>
                </c:pt>
                <c:pt idx="12">
                  <c:v>14.4</c:v>
                </c:pt>
                <c:pt idx="13">
                  <c:v>18</c:v>
                </c:pt>
                <c:pt idx="14">
                  <c:v>23</c:v>
                </c:pt>
                <c:pt idx="15">
                  <c:v>28.4</c:v>
                </c:pt>
                <c:pt idx="16">
                  <c:v>34</c:v>
                </c:pt>
                <c:pt idx="17">
                  <c:v>40</c:v>
                </c:pt>
                <c:pt idx="18">
                  <c:v>41.4</c:v>
                </c:pt>
                <c:pt idx="19">
                  <c:v>46</c:v>
                </c:pt>
                <c:pt idx="20">
                  <c:v>52.4</c:v>
                </c:pt>
                <c:pt idx="21">
                  <c:v>54.5</c:v>
                </c:pt>
                <c:pt idx="22">
                  <c:v>60.8</c:v>
                </c:pt>
                <c:pt idx="23">
                  <c:v>66.2</c:v>
                </c:pt>
                <c:pt idx="24">
                  <c:v>70.400000000000006</c:v>
                </c:pt>
              </c:numCache>
            </c:numRef>
          </c:val>
          <c:extLst>
            <c:ext xmlns:c16="http://schemas.microsoft.com/office/drawing/2014/chart" uri="{C3380CC4-5D6E-409C-BE32-E72D297353CC}">
              <c16:uniqueId val="{00000000-4552-42BC-956F-3DB686CDDC68}"/>
            </c:ext>
          </c:extLst>
        </c:ser>
        <c:dLbls>
          <c:dLblPos val="outEnd"/>
          <c:showLegendKey val="0"/>
          <c:showVal val="1"/>
          <c:showCatName val="0"/>
          <c:showSerName val="0"/>
          <c:showPercent val="0"/>
          <c:showBubbleSize val="0"/>
        </c:dLbls>
        <c:gapWidth val="219"/>
        <c:overlap val="-27"/>
        <c:axId val="138979584"/>
        <c:axId val="139338880"/>
      </c:barChart>
      <c:catAx>
        <c:axId val="138979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crossAx val="139338880"/>
        <c:crosses val="autoZero"/>
        <c:auto val="1"/>
        <c:lblAlgn val="ctr"/>
        <c:lblOffset val="100"/>
        <c:noMultiLvlLbl val="0"/>
      </c:catAx>
      <c:valAx>
        <c:axId val="139338880"/>
        <c:scaling>
          <c:orientation val="minMax"/>
        </c:scaling>
        <c:delete val="1"/>
        <c:axPos val="l"/>
        <c:majorGridlines>
          <c:spPr>
            <a:ln w="9525" cap="flat" cmpd="sng" algn="ctr">
              <a:solidFill>
                <a:schemeClr val="tx1">
                  <a:lumMod val="15000"/>
                  <a:lumOff val="85000"/>
                </a:schemeClr>
              </a:solidFill>
              <a:round/>
            </a:ln>
            <a:effectLst/>
          </c:spPr>
        </c:majorGridlines>
        <c:numFmt formatCode="g/&quot;通&quot;&quot;用&quot;&quot;格&quot;&quot;式&quot;" sourceLinked="1"/>
        <c:majorTickMark val="none"/>
        <c:minorTickMark val="none"/>
        <c:tickLblPos val="nextTo"/>
        <c:crossAx val="138979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lumMod val="75000"/>
        </a:schemeClr>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DFKai-SB" panose="03000509000000000000" pitchFamily="65" charset="-120"/>
                <a:ea typeface="DFKai-SB" panose="03000509000000000000" pitchFamily="65" charset="-120"/>
                <a:cs typeface="+mn-cs"/>
              </a:defRPr>
            </a:pPr>
            <a:r>
              <a:rPr lang="en-US" altLang="zh-CN" sz="1862" b="1" i="0" u="none" strike="noStrike" baseline="0" dirty="0">
                <a:effectLst/>
                <a:latin typeface="Times New Roman" panose="02020603050405020304" pitchFamily="18" charset="0"/>
                <a:cs typeface="Times New Roman" panose="02020603050405020304" pitchFamily="18" charset="0"/>
              </a:rPr>
              <a:t>1978-2020</a:t>
            </a:r>
            <a:r>
              <a:rPr lang="zh-CN" altLang="zh-CN" sz="1862" b="1" i="0" u="none" strike="noStrike" baseline="0" dirty="0">
                <a:effectLst/>
                <a:latin typeface="Times New Roman" panose="02020603050405020304" pitchFamily="18" charset="0"/>
                <a:cs typeface="Times New Roman" panose="02020603050405020304" pitchFamily="18" charset="0"/>
              </a:rPr>
              <a:t>年</a:t>
            </a:r>
            <a:r>
              <a:rPr lang="zh-TW" altLang="en-US" sz="1862" b="1" i="0" u="none" strike="noStrike" baseline="0" dirty="0">
                <a:solidFill>
                  <a:schemeClr val="tx1"/>
                </a:solidFill>
                <a:effectLst/>
                <a:ea typeface="DFKai-SB" panose="03000509000000000000" pitchFamily="65" charset="-120"/>
              </a:rPr>
              <a:t>國家</a:t>
            </a:r>
            <a:r>
              <a:rPr lang="zh-TW" altLang="en-US" sz="1862" b="1" i="0" u="none" strike="noStrike" baseline="0" dirty="0">
                <a:effectLst/>
              </a:rPr>
              <a:t>衞</a:t>
            </a:r>
            <a:r>
              <a:rPr lang="zh-CN" altLang="en-US" b="1" dirty="0">
                <a:solidFill>
                  <a:schemeClr val="tx1"/>
                </a:solidFill>
                <a:latin typeface="DFKai-SB" panose="03000509000000000000" pitchFamily="65" charset="-120"/>
                <a:ea typeface="DFKai-SB" panose="03000509000000000000" pitchFamily="65" charset="-120"/>
              </a:rPr>
              <a:t>生支出總費用</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DFKai-SB" panose="03000509000000000000" pitchFamily="65" charset="-120"/>
              <a:ea typeface="DFKai-SB" panose="03000509000000000000" pitchFamily="65" charset="-120"/>
              <a:cs typeface="+mn-cs"/>
            </a:defRPr>
          </a:pPr>
          <a:endParaRPr lang="en-US"/>
        </a:p>
      </c:txPr>
    </c:title>
    <c:autoTitleDeleted val="0"/>
    <c:plotArea>
      <c:layout/>
      <c:lineChart>
        <c:grouping val="stacked"/>
        <c:varyColors val="0"/>
        <c:ser>
          <c:idx val="0"/>
          <c:order val="0"/>
          <c:tx>
            <c:strRef>
              <c:f>Sheet1!$B$1</c:f>
              <c:strCache>
                <c:ptCount val="1"/>
                <c:pt idx="0">
                  <c:v>中國衛生支出總費用 单位：億元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1978年</c:v>
                </c:pt>
                <c:pt idx="1">
                  <c:v>1980年</c:v>
                </c:pt>
                <c:pt idx="2">
                  <c:v>1985年</c:v>
                </c:pt>
                <c:pt idx="3">
                  <c:v>1990年</c:v>
                </c:pt>
                <c:pt idx="4">
                  <c:v>1995年</c:v>
                </c:pt>
                <c:pt idx="5">
                  <c:v>2000年</c:v>
                </c:pt>
                <c:pt idx="6">
                  <c:v>2005年</c:v>
                </c:pt>
                <c:pt idx="7">
                  <c:v>2010年</c:v>
                </c:pt>
                <c:pt idx="8">
                  <c:v>2015年</c:v>
                </c:pt>
                <c:pt idx="9">
                  <c:v>2020年</c:v>
                </c:pt>
              </c:strCache>
            </c:strRef>
          </c:cat>
          <c:val>
            <c:numRef>
              <c:f>Sheet1!$B$2:$B$11</c:f>
              <c:numCache>
                <c:formatCode>#,##0_ </c:formatCode>
                <c:ptCount val="10"/>
                <c:pt idx="0">
                  <c:v>110</c:v>
                </c:pt>
                <c:pt idx="1">
                  <c:v>143</c:v>
                </c:pt>
                <c:pt idx="2">
                  <c:v>279</c:v>
                </c:pt>
                <c:pt idx="3">
                  <c:v>747</c:v>
                </c:pt>
                <c:pt idx="4">
                  <c:v>2155</c:v>
                </c:pt>
                <c:pt idx="5">
                  <c:v>4587</c:v>
                </c:pt>
                <c:pt idx="6">
                  <c:v>8660</c:v>
                </c:pt>
                <c:pt idx="7">
                  <c:v>19980</c:v>
                </c:pt>
                <c:pt idx="8">
                  <c:v>40975</c:v>
                </c:pt>
                <c:pt idx="9">
                  <c:v>72175</c:v>
                </c:pt>
              </c:numCache>
            </c:numRef>
          </c:val>
          <c:smooth val="0"/>
          <c:extLst>
            <c:ext xmlns:c16="http://schemas.microsoft.com/office/drawing/2014/chart" uri="{C3380CC4-5D6E-409C-BE32-E72D297353CC}">
              <c16:uniqueId val="{00000000-A353-4199-BDC4-B088FCADCD06}"/>
            </c:ext>
          </c:extLst>
        </c:ser>
        <c:dLbls>
          <c:dLblPos val="t"/>
          <c:showLegendKey val="0"/>
          <c:showVal val="1"/>
          <c:showCatName val="0"/>
          <c:showSerName val="0"/>
          <c:showPercent val="0"/>
          <c:showBubbleSize val="0"/>
        </c:dLbls>
        <c:marker val="1"/>
        <c:smooth val="0"/>
        <c:axId val="137779456"/>
        <c:axId val="137782400"/>
      </c:lineChart>
      <c:catAx>
        <c:axId val="13777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DFKai-SB" panose="03000509000000000000" pitchFamily="65" charset="-120"/>
                <a:ea typeface="DFKai-SB" panose="03000509000000000000" pitchFamily="65" charset="-120"/>
                <a:cs typeface="+mn-cs"/>
              </a:defRPr>
            </a:pPr>
            <a:endParaRPr lang="en-US"/>
          </a:p>
        </c:txPr>
        <c:crossAx val="137782400"/>
        <c:crosses val="autoZero"/>
        <c:auto val="1"/>
        <c:lblAlgn val="ctr"/>
        <c:lblOffset val="100"/>
        <c:noMultiLvlLbl val="0"/>
      </c:catAx>
      <c:valAx>
        <c:axId val="137782400"/>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crossAx val="137779456"/>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lumMod val="75000"/>
        </a:schemeClr>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DFKai-SB" panose="03000509000000000000" pitchFamily="65" charset="-120"/>
                <a:ea typeface="DFKai-SB" panose="03000509000000000000" pitchFamily="65" charset="-120"/>
                <a:cs typeface="+mn-cs"/>
              </a:defRPr>
            </a:pPr>
            <a:r>
              <a:rPr lang="zh-CN" altLang="en-US" dirty="0">
                <a:solidFill>
                  <a:schemeClr val="tx1"/>
                </a:solidFill>
                <a:latin typeface="DFKai-SB" panose="03000509000000000000" pitchFamily="65" charset="-120"/>
                <a:ea typeface="DFKai-SB" panose="03000509000000000000" pitchFamily="65" charset="-120"/>
              </a:rPr>
              <a:t>人均預期壽命</a:t>
            </a:r>
          </a:p>
        </c:rich>
      </c:tx>
      <c:layout>
        <c:manualLayout>
          <c:xMode val="edge"/>
          <c:yMode val="edge"/>
          <c:x val="0.42159939418120823"/>
          <c:y val="8.3315401934491787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DFKai-SB" panose="03000509000000000000" pitchFamily="65" charset="-120"/>
              <a:ea typeface="DFKai-SB" panose="03000509000000000000" pitchFamily="65" charset="-120"/>
              <a:cs typeface="+mn-cs"/>
            </a:defRPr>
          </a:pPr>
          <a:endParaRPr lang="en-US"/>
        </a:p>
      </c:txPr>
    </c:title>
    <c:autoTitleDeleted val="0"/>
    <c:plotArea>
      <c:layout/>
      <c:lineChart>
        <c:grouping val="stacked"/>
        <c:varyColors val="0"/>
        <c:ser>
          <c:idx val="0"/>
          <c:order val="0"/>
          <c:tx>
            <c:strRef>
              <c:f>Sheet1!$B$1</c:f>
              <c:strCache>
                <c:ptCount val="1"/>
                <c:pt idx="0">
                  <c:v>单位（岁）</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cat>
            <c:strRef>
              <c:f>Sheet1!$A$2:$A$5</c:f>
              <c:strCache>
                <c:ptCount val="4"/>
                <c:pt idx="0">
                  <c:v>中國人民共和國成立之初</c:v>
                </c:pt>
                <c:pt idx="1">
                  <c:v>1981年</c:v>
                </c:pt>
                <c:pt idx="2">
                  <c:v>2000年</c:v>
                </c:pt>
                <c:pt idx="3">
                  <c:v>2019年</c:v>
                </c:pt>
              </c:strCache>
            </c:strRef>
          </c:cat>
          <c:val>
            <c:numRef>
              <c:f>Sheet1!$B$2:$B$5</c:f>
              <c:numCache>
                <c:formatCode>g/"通""用""格""式"</c:formatCode>
                <c:ptCount val="4"/>
                <c:pt idx="0">
                  <c:v>35</c:v>
                </c:pt>
                <c:pt idx="1">
                  <c:v>67.8</c:v>
                </c:pt>
                <c:pt idx="2">
                  <c:v>71.400000000000006</c:v>
                </c:pt>
                <c:pt idx="3">
                  <c:v>77.3</c:v>
                </c:pt>
              </c:numCache>
            </c:numRef>
          </c:val>
          <c:smooth val="0"/>
          <c:extLst>
            <c:ext xmlns:c16="http://schemas.microsoft.com/office/drawing/2014/chart" uri="{C3380CC4-5D6E-409C-BE32-E72D297353CC}">
              <c16:uniqueId val="{00000000-BF70-458F-B9AD-410D9076E9DF}"/>
            </c:ext>
          </c:extLst>
        </c:ser>
        <c:dLbls>
          <c:dLblPos val="t"/>
          <c:showLegendKey val="0"/>
          <c:showVal val="1"/>
          <c:showCatName val="0"/>
          <c:showSerName val="0"/>
          <c:showPercent val="0"/>
          <c:showBubbleSize val="0"/>
        </c:dLbls>
        <c:marker val="1"/>
        <c:smooth val="0"/>
        <c:axId val="142357248"/>
        <c:axId val="142358400"/>
      </c:lineChart>
      <c:catAx>
        <c:axId val="14235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crossAx val="142358400"/>
        <c:crosses val="autoZero"/>
        <c:auto val="1"/>
        <c:lblAlgn val="ctr"/>
        <c:lblOffset val="100"/>
        <c:noMultiLvlLbl val="0"/>
      </c:catAx>
      <c:valAx>
        <c:axId val="142358400"/>
        <c:scaling>
          <c:orientation val="minMax"/>
        </c:scaling>
        <c:delete val="1"/>
        <c:axPos val="l"/>
        <c:majorGridlines>
          <c:spPr>
            <a:ln w="9525" cap="flat" cmpd="sng" algn="ctr">
              <a:solidFill>
                <a:schemeClr val="tx1">
                  <a:lumMod val="15000"/>
                  <a:lumOff val="85000"/>
                </a:schemeClr>
              </a:solidFill>
              <a:round/>
            </a:ln>
            <a:effectLst/>
          </c:spPr>
        </c:majorGridlines>
        <c:numFmt formatCode="g/&quot;通&quot;&quot;用&quot;&quot;格&quot;&quot;式&quot;" sourceLinked="1"/>
        <c:majorTickMark val="none"/>
        <c:minorTickMark val="none"/>
        <c:tickLblPos val="nextTo"/>
        <c:crossAx val="142357248"/>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lumMod val="75000"/>
        </a:schemeClr>
      </a:solid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DFKai-SB" panose="03000509000000000000" pitchFamily="65" charset="-120"/>
                <a:ea typeface="DFKai-SB" panose="03000509000000000000" pitchFamily="65" charset="-120"/>
                <a:cs typeface="+mn-cs"/>
              </a:defRPr>
            </a:pPr>
            <a:r>
              <a:rPr lang="zh-CN" altLang="en-US" sz="1800" b="0" i="0" u="none" strike="noStrike" baseline="0" dirty="0">
                <a:solidFill>
                  <a:schemeClr val="tx1"/>
                </a:solidFill>
                <a:effectLst/>
                <a:latin typeface="DFKai-SB" panose="03000509000000000000" pitchFamily="65" charset="-120"/>
                <a:ea typeface="DFKai-SB" panose="03000509000000000000" pitchFamily="65" charset="-120"/>
              </a:rPr>
              <a:t>嬰兒死亡率 </a:t>
            </a:r>
            <a:r>
              <a:rPr lang="en-US" altLang="zh-TW" sz="1800" b="0" i="0" u="none" strike="noStrike" baseline="0" dirty="0">
                <a:solidFill>
                  <a:schemeClr val="tx1"/>
                </a:solidFill>
                <a:effectLst/>
                <a:latin typeface="DFKai-SB" panose="03000509000000000000" pitchFamily="65" charset="-120"/>
                <a:ea typeface="DFKai-SB" panose="03000509000000000000" pitchFamily="65" charset="-120"/>
              </a:rPr>
              <a:t>(</a:t>
            </a:r>
            <a:r>
              <a:rPr lang="en-US" altLang="zh-TW" sz="1800" b="1" i="0" u="none" strike="noStrike" baseline="0" dirty="0">
                <a:solidFill>
                  <a:prstClr val="black"/>
                </a:solidFill>
                <a:effectLst/>
                <a:latin typeface="Times New Roman" panose="02020603050405020304" pitchFamily="18" charset="0"/>
                <a:ea typeface="DFKai-SB" panose="03000509000000000000" pitchFamily="65" charset="-120"/>
                <a:cs typeface="Times New Roman" panose="02020603050405020304" pitchFamily="18" charset="0"/>
              </a:rPr>
              <a:t>%</a:t>
            </a:r>
            <a:r>
              <a:rPr lang="en-US" altLang="zh-TW" sz="1800" b="0" i="0" u="none" strike="noStrike" baseline="0" dirty="0">
                <a:solidFill>
                  <a:schemeClr val="tx1"/>
                </a:solidFill>
                <a:effectLst/>
                <a:latin typeface="DFKai-SB" panose="03000509000000000000" pitchFamily="65" charset="-120"/>
                <a:ea typeface="DFKai-SB" panose="03000509000000000000" pitchFamily="65" charset="-120"/>
              </a:rPr>
              <a:t>)</a:t>
            </a:r>
            <a:endParaRPr lang="zh-CN" altLang="en-US" sz="1800" dirty="0">
              <a:solidFill>
                <a:schemeClr val="tx1"/>
              </a:solidFill>
              <a:latin typeface="DFKai-SB" panose="03000509000000000000" pitchFamily="65" charset="-120"/>
              <a:ea typeface="DFKai-SB" panose="03000509000000000000" pitchFamily="65" charset="-120"/>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DFKai-SB" panose="03000509000000000000" pitchFamily="65" charset="-120"/>
              <a:ea typeface="DFKai-SB" panose="03000509000000000000" pitchFamily="65" charset="-120"/>
              <a:cs typeface="+mn-cs"/>
            </a:defRPr>
          </a:pPr>
          <a:endParaRPr lang="en-US"/>
        </a:p>
      </c:txPr>
    </c:title>
    <c:autoTitleDeleted val="0"/>
    <c:plotArea>
      <c:layout/>
      <c:barChart>
        <c:barDir val="col"/>
        <c:grouping val="clustered"/>
        <c:varyColors val="0"/>
        <c:ser>
          <c:idx val="0"/>
          <c:order val="0"/>
          <c:spPr>
            <a:solidFill>
              <a:srgbClr val="00B0F0"/>
            </a:solidFill>
            <a:ln>
              <a:noFill/>
            </a:ln>
            <a:effectLst/>
          </c:spPr>
          <c:invertIfNegative val="0"/>
          <c:dLbls>
            <c:delete val="1"/>
          </c:dLbls>
          <c:cat>
            <c:strRef>
              <c:f>死亡率!$B$36:$AD$36</c:f>
              <c:strCache>
                <c:ptCount val="29"/>
                <c:pt idx="0">
                  <c:v>1991年</c:v>
                </c:pt>
                <c:pt idx="1">
                  <c:v>1992年</c:v>
                </c:pt>
                <c:pt idx="2">
                  <c:v>1993年</c:v>
                </c:pt>
                <c:pt idx="3">
                  <c:v>1994年</c:v>
                </c:pt>
                <c:pt idx="4">
                  <c:v>1995年</c:v>
                </c:pt>
                <c:pt idx="5">
                  <c:v>1996年</c:v>
                </c:pt>
                <c:pt idx="6">
                  <c:v>1997年</c:v>
                </c:pt>
                <c:pt idx="7">
                  <c:v>1998年</c:v>
                </c:pt>
                <c:pt idx="8">
                  <c:v>1999年</c:v>
                </c:pt>
                <c:pt idx="9">
                  <c:v>2000年</c:v>
                </c:pt>
                <c:pt idx="10">
                  <c:v>2001年</c:v>
                </c:pt>
                <c:pt idx="11">
                  <c:v>2002年</c:v>
                </c:pt>
                <c:pt idx="12">
                  <c:v>2003年</c:v>
                </c:pt>
                <c:pt idx="13">
                  <c:v>2004年</c:v>
                </c:pt>
                <c:pt idx="14">
                  <c:v>2005年</c:v>
                </c:pt>
                <c:pt idx="15">
                  <c:v>2006年</c:v>
                </c:pt>
                <c:pt idx="16">
                  <c:v>2007年</c:v>
                </c:pt>
                <c:pt idx="17">
                  <c:v>2008年</c:v>
                </c:pt>
                <c:pt idx="18">
                  <c:v>2009年</c:v>
                </c:pt>
                <c:pt idx="19">
                  <c:v>2010年</c:v>
                </c:pt>
                <c:pt idx="20">
                  <c:v>2011年</c:v>
                </c:pt>
                <c:pt idx="21">
                  <c:v>2012年</c:v>
                </c:pt>
                <c:pt idx="22">
                  <c:v>2013年</c:v>
                </c:pt>
                <c:pt idx="23">
                  <c:v>2014年</c:v>
                </c:pt>
                <c:pt idx="24">
                  <c:v>2015年</c:v>
                </c:pt>
                <c:pt idx="25">
                  <c:v>2016年</c:v>
                </c:pt>
                <c:pt idx="26">
                  <c:v>2017年</c:v>
                </c:pt>
                <c:pt idx="27">
                  <c:v>2018年</c:v>
                </c:pt>
                <c:pt idx="28">
                  <c:v>2019年</c:v>
                </c:pt>
              </c:strCache>
            </c:strRef>
          </c:cat>
          <c:val>
            <c:numRef>
              <c:f>死亡率!$B$37:$AD$37</c:f>
              <c:numCache>
                <c:formatCode>g/"通""用""格""式"</c:formatCode>
                <c:ptCount val="29"/>
                <c:pt idx="0">
                  <c:v>50.2</c:v>
                </c:pt>
                <c:pt idx="1">
                  <c:v>46.7</c:v>
                </c:pt>
                <c:pt idx="2">
                  <c:v>43.6</c:v>
                </c:pt>
                <c:pt idx="3">
                  <c:v>39.9</c:v>
                </c:pt>
                <c:pt idx="4">
                  <c:v>36.4</c:v>
                </c:pt>
                <c:pt idx="5">
                  <c:v>36</c:v>
                </c:pt>
                <c:pt idx="6">
                  <c:v>33.1</c:v>
                </c:pt>
                <c:pt idx="7">
                  <c:v>33.200000000000003</c:v>
                </c:pt>
                <c:pt idx="8">
                  <c:v>33.299999999999997</c:v>
                </c:pt>
                <c:pt idx="9">
                  <c:v>32.200000000000003</c:v>
                </c:pt>
                <c:pt idx="10">
                  <c:v>30</c:v>
                </c:pt>
                <c:pt idx="11">
                  <c:v>29.2</c:v>
                </c:pt>
                <c:pt idx="12">
                  <c:v>25.5</c:v>
                </c:pt>
                <c:pt idx="13">
                  <c:v>21.5</c:v>
                </c:pt>
                <c:pt idx="14">
                  <c:v>19</c:v>
                </c:pt>
                <c:pt idx="15">
                  <c:v>17.2</c:v>
                </c:pt>
                <c:pt idx="16">
                  <c:v>15.3</c:v>
                </c:pt>
                <c:pt idx="17">
                  <c:v>14.9</c:v>
                </c:pt>
                <c:pt idx="18">
                  <c:v>13.8</c:v>
                </c:pt>
                <c:pt idx="19">
                  <c:v>13.1</c:v>
                </c:pt>
                <c:pt idx="20">
                  <c:v>12.1</c:v>
                </c:pt>
                <c:pt idx="21">
                  <c:v>10.3</c:v>
                </c:pt>
                <c:pt idx="22">
                  <c:v>9.5</c:v>
                </c:pt>
                <c:pt idx="23">
                  <c:v>8.9</c:v>
                </c:pt>
                <c:pt idx="24">
                  <c:v>8.1</c:v>
                </c:pt>
                <c:pt idx="25">
                  <c:v>7.5</c:v>
                </c:pt>
                <c:pt idx="26">
                  <c:v>6.77</c:v>
                </c:pt>
                <c:pt idx="27">
                  <c:v>6.1</c:v>
                </c:pt>
                <c:pt idx="28">
                  <c:v>5.6</c:v>
                </c:pt>
              </c:numCache>
            </c:numRef>
          </c:val>
          <c:extLst>
            <c:ext xmlns:c16="http://schemas.microsoft.com/office/drawing/2014/chart" uri="{C3380CC4-5D6E-409C-BE32-E72D297353CC}">
              <c16:uniqueId val="{00000000-87F0-4083-ACF6-1E45DFD93773}"/>
            </c:ext>
          </c:extLst>
        </c:ser>
        <c:dLbls>
          <c:dLblPos val="outEnd"/>
          <c:showLegendKey val="0"/>
          <c:showVal val="1"/>
          <c:showCatName val="0"/>
          <c:showSerName val="0"/>
          <c:showPercent val="0"/>
          <c:showBubbleSize val="0"/>
        </c:dLbls>
        <c:gapWidth val="219"/>
        <c:overlap val="-27"/>
        <c:axId val="82124160"/>
        <c:axId val="82745600"/>
      </c:barChart>
      <c:catAx>
        <c:axId val="821241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FKai-SB" panose="03000509000000000000" pitchFamily="65" charset="-120"/>
                <a:ea typeface="DFKai-SB" panose="03000509000000000000" pitchFamily="65" charset="-120"/>
                <a:cs typeface="+mn-cs"/>
              </a:defRPr>
            </a:pPr>
            <a:endParaRPr lang="en-US"/>
          </a:p>
        </c:txPr>
        <c:crossAx val="82745600"/>
        <c:crosses val="autoZero"/>
        <c:auto val="1"/>
        <c:lblAlgn val="ctr"/>
        <c:lblOffset val="100"/>
        <c:noMultiLvlLbl val="0"/>
      </c:catAx>
      <c:valAx>
        <c:axId val="82745600"/>
        <c:scaling>
          <c:orientation val="minMax"/>
        </c:scaling>
        <c:delete val="1"/>
        <c:axPos val="l"/>
        <c:majorGridlines>
          <c:spPr>
            <a:ln w="9525" cap="flat" cmpd="sng" algn="ctr">
              <a:solidFill>
                <a:schemeClr val="tx1">
                  <a:lumMod val="15000"/>
                  <a:lumOff val="85000"/>
                </a:schemeClr>
              </a:solidFill>
              <a:round/>
            </a:ln>
            <a:effectLst/>
          </c:spPr>
        </c:majorGridlines>
        <c:numFmt formatCode="g/&quot;通&quot;&quot;用&quot;&quot;格&quot;&quot;式&quot;" sourceLinked="1"/>
        <c:majorTickMark val="out"/>
        <c:minorTickMark val="none"/>
        <c:tickLblPos val="nextTo"/>
        <c:crossAx val="82124160"/>
        <c:crosses val="autoZero"/>
        <c:crossBetween val="between"/>
      </c:valAx>
      <c:spPr>
        <a:noFill/>
        <a:ln>
          <a:noFill/>
        </a:ln>
        <a:effectLst/>
      </c:spPr>
    </c:plotArea>
    <c:plotVisOnly val="1"/>
    <c:dispBlanksAs val="gap"/>
    <c:showDLblsOverMax val="0"/>
  </c:chart>
  <c:spPr>
    <a:solidFill>
      <a:schemeClr val="bg1"/>
    </a:solidFill>
    <a:ln>
      <a:solidFill>
        <a:schemeClr val="bg1">
          <a:lumMod val="85000"/>
        </a:schemeClr>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DFKai-SB" panose="03000509000000000000" pitchFamily="65" charset="-120"/>
                <a:ea typeface="DFKai-SB" panose="03000509000000000000" pitchFamily="65" charset="-120"/>
                <a:cs typeface="+mn-cs"/>
              </a:defRPr>
            </a:pPr>
            <a:r>
              <a:rPr lang="zh-CN" altLang="en-US" sz="1800" b="0" i="0" u="none" strike="noStrike" baseline="0" dirty="0">
                <a:solidFill>
                  <a:schemeClr val="tx1"/>
                </a:solidFill>
                <a:effectLst/>
                <a:latin typeface="DFKai-SB" panose="03000509000000000000" pitchFamily="65" charset="-120"/>
                <a:ea typeface="DFKai-SB" panose="03000509000000000000" pitchFamily="65" charset="-120"/>
              </a:rPr>
              <a:t>孕產婦死亡率</a:t>
            </a:r>
            <a:r>
              <a:rPr lang="en-US" altLang="zh-CN" sz="1800" b="0" i="0" u="none" strike="noStrike" baseline="0" dirty="0">
                <a:solidFill>
                  <a:schemeClr val="tx1"/>
                </a:solidFill>
                <a:effectLst/>
                <a:latin typeface="DFKai-SB" panose="03000509000000000000" pitchFamily="65" charset="-120"/>
                <a:ea typeface="DFKai-SB" panose="03000509000000000000" pitchFamily="65" charset="-120"/>
              </a:rPr>
              <a:t> </a:t>
            </a:r>
            <a:r>
              <a:rPr lang="en-US" altLang="zh-TW" sz="1800" b="0" i="0" u="none" strike="noStrike" baseline="0" dirty="0">
                <a:solidFill>
                  <a:schemeClr val="tx1"/>
                </a:solidFill>
                <a:effectLst/>
                <a:latin typeface="DFKai-SB" panose="03000509000000000000" pitchFamily="65" charset="-120"/>
                <a:ea typeface="DFKai-SB" panose="03000509000000000000" pitchFamily="65" charset="-120"/>
              </a:rPr>
              <a:t>(</a:t>
            </a:r>
            <a:r>
              <a:rPr lang="en-US" altLang="zh-TW" sz="1800" b="0" i="0" u="none" strike="noStrike" baseline="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1/10</a:t>
            </a:r>
            <a:r>
              <a:rPr lang="zh-TW" altLang="en-US" sz="1800" b="0" i="0" u="none" strike="noStrike" baseline="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萬</a:t>
            </a:r>
            <a:r>
              <a:rPr lang="en-US" altLang="zh-TW" sz="1800" b="0" i="0" u="none" strike="noStrike" baseline="0" dirty="0">
                <a:solidFill>
                  <a:schemeClr val="tx1"/>
                </a:solidFill>
                <a:effectLst/>
                <a:latin typeface="DFKai-SB" panose="03000509000000000000" pitchFamily="65" charset="-120"/>
                <a:ea typeface="DFKai-SB" panose="03000509000000000000" pitchFamily="65" charset="-120"/>
              </a:rPr>
              <a:t>)</a:t>
            </a:r>
            <a:endParaRPr lang="zh-CN" altLang="en-US" sz="1800" dirty="0">
              <a:solidFill>
                <a:schemeClr val="tx1"/>
              </a:solidFill>
              <a:latin typeface="DFKai-SB" panose="03000509000000000000" pitchFamily="65" charset="-120"/>
              <a:ea typeface="DFKai-SB" panose="03000509000000000000" pitchFamily="65" charset="-120"/>
            </a:endParaRPr>
          </a:p>
        </c:rich>
      </c:tx>
      <c:layout>
        <c:manualLayout>
          <c:xMode val="edge"/>
          <c:yMode val="edge"/>
          <c:x val="0.41653356357347621"/>
          <c:y val="1.686993611341910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DFKai-SB" panose="03000509000000000000" pitchFamily="65" charset="-120"/>
              <a:ea typeface="DFKai-SB" panose="03000509000000000000" pitchFamily="65" charset="-120"/>
              <a:cs typeface="+mn-cs"/>
            </a:defRPr>
          </a:pPr>
          <a:endParaRPr lang="en-US"/>
        </a:p>
      </c:txPr>
    </c:title>
    <c:autoTitleDeleted val="0"/>
    <c:plotArea>
      <c:layout>
        <c:manualLayout>
          <c:layoutTarget val="inner"/>
          <c:xMode val="edge"/>
          <c:yMode val="edge"/>
          <c:x val="2.8097117757819732E-2"/>
          <c:y val="0.20862683586543534"/>
          <c:w val="0.95989641538896275"/>
          <c:h val="0.68079465786909776"/>
        </c:manualLayout>
      </c:layout>
      <c:barChart>
        <c:barDir val="col"/>
        <c:grouping val="clustered"/>
        <c:varyColors val="0"/>
        <c:ser>
          <c:idx val="0"/>
          <c:order val="0"/>
          <c:spPr>
            <a:solidFill>
              <a:srgbClr val="00B0F0"/>
            </a:solidFill>
            <a:ln>
              <a:noFill/>
            </a:ln>
            <a:effectLst/>
          </c:spPr>
          <c:invertIfNegative val="0"/>
          <c:dLbls>
            <c:delete val="1"/>
          </c:dLbls>
          <c:cat>
            <c:strRef>
              <c:f>死亡率!$B$38:$AD$38</c:f>
              <c:strCache>
                <c:ptCount val="29"/>
                <c:pt idx="0">
                  <c:v>1991年</c:v>
                </c:pt>
                <c:pt idx="1">
                  <c:v>1992年</c:v>
                </c:pt>
                <c:pt idx="2">
                  <c:v>1993年</c:v>
                </c:pt>
                <c:pt idx="3">
                  <c:v>1994年</c:v>
                </c:pt>
                <c:pt idx="4">
                  <c:v>1995年</c:v>
                </c:pt>
                <c:pt idx="5">
                  <c:v>1996年</c:v>
                </c:pt>
                <c:pt idx="6">
                  <c:v>1997年</c:v>
                </c:pt>
                <c:pt idx="7">
                  <c:v>1998年</c:v>
                </c:pt>
                <c:pt idx="8">
                  <c:v>1999年</c:v>
                </c:pt>
                <c:pt idx="9">
                  <c:v>2000年</c:v>
                </c:pt>
                <c:pt idx="10">
                  <c:v>2001年</c:v>
                </c:pt>
                <c:pt idx="11">
                  <c:v>2002年</c:v>
                </c:pt>
                <c:pt idx="12">
                  <c:v>2003年</c:v>
                </c:pt>
                <c:pt idx="13">
                  <c:v>2004年</c:v>
                </c:pt>
                <c:pt idx="14">
                  <c:v>2005年</c:v>
                </c:pt>
                <c:pt idx="15">
                  <c:v>2006年</c:v>
                </c:pt>
                <c:pt idx="16">
                  <c:v>2007年</c:v>
                </c:pt>
                <c:pt idx="17">
                  <c:v>2008年</c:v>
                </c:pt>
                <c:pt idx="18">
                  <c:v>2009年</c:v>
                </c:pt>
                <c:pt idx="19">
                  <c:v>2010年</c:v>
                </c:pt>
                <c:pt idx="20">
                  <c:v>2011年</c:v>
                </c:pt>
                <c:pt idx="21">
                  <c:v>2012年</c:v>
                </c:pt>
                <c:pt idx="22">
                  <c:v>2013年</c:v>
                </c:pt>
                <c:pt idx="23">
                  <c:v>2014年</c:v>
                </c:pt>
                <c:pt idx="24">
                  <c:v>2015年</c:v>
                </c:pt>
                <c:pt idx="25">
                  <c:v>2016年</c:v>
                </c:pt>
                <c:pt idx="26">
                  <c:v>2017年</c:v>
                </c:pt>
                <c:pt idx="27">
                  <c:v>2018年</c:v>
                </c:pt>
                <c:pt idx="28">
                  <c:v>2019年</c:v>
                </c:pt>
              </c:strCache>
            </c:strRef>
          </c:cat>
          <c:val>
            <c:numRef>
              <c:f>死亡率!$B$39:$AD$39</c:f>
              <c:numCache>
                <c:formatCode>g/"通""用""格""式"</c:formatCode>
                <c:ptCount val="29"/>
                <c:pt idx="0">
                  <c:v>80</c:v>
                </c:pt>
                <c:pt idx="1">
                  <c:v>76.5</c:v>
                </c:pt>
                <c:pt idx="2">
                  <c:v>67.3</c:v>
                </c:pt>
                <c:pt idx="3">
                  <c:v>64.8</c:v>
                </c:pt>
                <c:pt idx="4">
                  <c:v>61.9</c:v>
                </c:pt>
                <c:pt idx="5">
                  <c:v>63.9</c:v>
                </c:pt>
                <c:pt idx="6">
                  <c:v>63.6</c:v>
                </c:pt>
                <c:pt idx="7">
                  <c:v>56.2</c:v>
                </c:pt>
                <c:pt idx="8">
                  <c:v>58.7</c:v>
                </c:pt>
                <c:pt idx="9">
                  <c:v>53</c:v>
                </c:pt>
                <c:pt idx="10">
                  <c:v>50.2</c:v>
                </c:pt>
                <c:pt idx="11">
                  <c:v>43.2</c:v>
                </c:pt>
                <c:pt idx="12">
                  <c:v>51.3</c:v>
                </c:pt>
                <c:pt idx="13">
                  <c:v>48.3</c:v>
                </c:pt>
                <c:pt idx="14">
                  <c:v>47.7</c:v>
                </c:pt>
                <c:pt idx="15">
                  <c:v>41.1</c:v>
                </c:pt>
                <c:pt idx="16">
                  <c:v>36.6</c:v>
                </c:pt>
                <c:pt idx="17">
                  <c:v>34.200000000000003</c:v>
                </c:pt>
                <c:pt idx="18">
                  <c:v>31.9</c:v>
                </c:pt>
                <c:pt idx="19">
                  <c:v>30</c:v>
                </c:pt>
                <c:pt idx="20">
                  <c:v>26.1</c:v>
                </c:pt>
                <c:pt idx="21">
                  <c:v>24.5</c:v>
                </c:pt>
                <c:pt idx="22">
                  <c:v>23.2</c:v>
                </c:pt>
                <c:pt idx="23">
                  <c:v>21.7</c:v>
                </c:pt>
                <c:pt idx="24">
                  <c:v>20.100000000000001</c:v>
                </c:pt>
                <c:pt idx="25">
                  <c:v>19.899999999999999</c:v>
                </c:pt>
                <c:pt idx="26">
                  <c:v>19.600000000000001</c:v>
                </c:pt>
                <c:pt idx="27">
                  <c:v>18.3</c:v>
                </c:pt>
                <c:pt idx="28">
                  <c:v>17.8</c:v>
                </c:pt>
              </c:numCache>
            </c:numRef>
          </c:val>
          <c:extLst>
            <c:ext xmlns:c16="http://schemas.microsoft.com/office/drawing/2014/chart" uri="{C3380CC4-5D6E-409C-BE32-E72D297353CC}">
              <c16:uniqueId val="{00000000-9F5E-4E54-B740-25A7DCA8E9C4}"/>
            </c:ext>
          </c:extLst>
        </c:ser>
        <c:dLbls>
          <c:dLblPos val="outEnd"/>
          <c:showLegendKey val="0"/>
          <c:showVal val="1"/>
          <c:showCatName val="0"/>
          <c:showSerName val="0"/>
          <c:showPercent val="0"/>
          <c:showBubbleSize val="0"/>
        </c:dLbls>
        <c:gapWidth val="150"/>
        <c:axId val="86787584"/>
        <c:axId val="86794240"/>
      </c:barChart>
      <c:catAx>
        <c:axId val="8678758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FKai-SB" panose="03000509000000000000" pitchFamily="65" charset="-120"/>
                <a:ea typeface="DFKai-SB" panose="03000509000000000000" pitchFamily="65" charset="-120"/>
                <a:cs typeface="+mn-cs"/>
              </a:defRPr>
            </a:pPr>
            <a:endParaRPr lang="en-US"/>
          </a:p>
        </c:txPr>
        <c:crossAx val="86794240"/>
        <c:crosses val="autoZero"/>
        <c:auto val="1"/>
        <c:lblAlgn val="ctr"/>
        <c:lblOffset val="100"/>
        <c:noMultiLvlLbl val="0"/>
      </c:catAx>
      <c:valAx>
        <c:axId val="86794240"/>
        <c:scaling>
          <c:orientation val="minMax"/>
        </c:scaling>
        <c:delete val="1"/>
        <c:axPos val="l"/>
        <c:majorGridlines>
          <c:spPr>
            <a:ln w="9525" cap="flat" cmpd="sng" algn="ctr">
              <a:solidFill>
                <a:schemeClr val="tx1">
                  <a:lumMod val="15000"/>
                  <a:lumOff val="85000"/>
                </a:schemeClr>
              </a:solidFill>
              <a:round/>
            </a:ln>
            <a:effectLst/>
          </c:spPr>
        </c:majorGridlines>
        <c:numFmt formatCode="g/&quot;通&quot;&quot;用&quot;&quot;格&quot;&quot;式&quot;" sourceLinked="1"/>
        <c:majorTickMark val="out"/>
        <c:minorTickMark val="none"/>
        <c:tickLblPos val="nextTo"/>
        <c:crossAx val="86787584"/>
        <c:crosses val="autoZero"/>
        <c:crossBetween val="between"/>
      </c:valAx>
      <c:spPr>
        <a:noFill/>
        <a:ln>
          <a:noFill/>
        </a:ln>
        <a:effectLst/>
      </c:spPr>
    </c:plotArea>
    <c:plotVisOnly val="1"/>
    <c:dispBlanksAs val="gap"/>
    <c:showDLblsOverMax val="0"/>
  </c:chart>
  <c:spPr>
    <a:solidFill>
      <a:schemeClr val="bg1"/>
    </a:solidFill>
    <a:ln>
      <a:solidFill>
        <a:schemeClr val="bg1">
          <a:lumMod val="85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DFKai-SB" panose="03000509000000000000" pitchFamily="65" charset="-120"/>
                <a:ea typeface="DFKai-SB" panose="03000509000000000000" pitchFamily="65" charset="-120"/>
                <a:cs typeface="+mn-cs"/>
              </a:defRPr>
            </a:pPr>
            <a:r>
              <a:rPr lang="zh-CN" altLang="en-US" b="1" dirty="0">
                <a:solidFill>
                  <a:schemeClr val="tx1"/>
                </a:solidFill>
                <a:latin typeface="DFKai-SB" panose="03000509000000000000" pitchFamily="65" charset="-120"/>
                <a:ea typeface="DFKai-SB" panose="03000509000000000000" pitchFamily="65" charset="-120"/>
              </a:rPr>
              <a:t>改革開放以來城鎮居民人均可支配收入變化情況</a:t>
            </a:r>
            <a:endParaRPr lang="zh-CN" b="1" dirty="0">
              <a:solidFill>
                <a:schemeClr val="tx1"/>
              </a:solidFill>
              <a:latin typeface="DFKai-SB" panose="03000509000000000000" pitchFamily="65" charset="-120"/>
              <a:ea typeface="DFKai-SB" panose="03000509000000000000" pitchFamily="65" charset="-120"/>
            </a:endParaRPr>
          </a:p>
        </c:rich>
      </c:tx>
      <c:layout>
        <c:manualLayout>
          <c:xMode val="edge"/>
          <c:yMode val="edge"/>
          <c:x val="0.26670791065953137"/>
          <c:y val="2.2721112654675763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DFKai-SB" panose="03000509000000000000" pitchFamily="65" charset="-120"/>
              <a:ea typeface="DFKai-SB" panose="03000509000000000000" pitchFamily="65" charset="-120"/>
              <a:cs typeface="+mn-cs"/>
            </a:defRPr>
          </a:pPr>
          <a:endParaRPr lang="en-US"/>
        </a:p>
      </c:txPr>
    </c:title>
    <c:autoTitleDeleted val="0"/>
    <c:plotArea>
      <c:layout/>
      <c:lineChart>
        <c:grouping val="standard"/>
        <c:varyColors val="0"/>
        <c:ser>
          <c:idx val="0"/>
          <c:order val="0"/>
          <c:tx>
            <c:strRef>
              <c:f>Sheet1!$B$1</c:f>
              <c:strCache>
                <c:ptCount val="1"/>
                <c:pt idx="0">
                  <c:v>单位：元</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1301755812306144E-2"/>
                  <c:y val="-5.30159295275767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C8-470B-B4F6-80071FFBF648}"/>
                </c:ext>
              </c:extLst>
            </c:dLbl>
            <c:dLbl>
              <c:idx val="1"/>
              <c:layout>
                <c:manualLayout>
                  <c:x val="-1.3562106974767361E-2"/>
                  <c:y val="-4.1655224111573186E-2"/>
                </c:manualLayout>
              </c:layout>
              <c:showLegendKey val="0"/>
              <c:showVal val="1"/>
              <c:showCatName val="0"/>
              <c:showSerName val="0"/>
              <c:showPercent val="0"/>
              <c:showBubbleSize val="0"/>
              <c:extLst>
                <c:ext xmlns:c15="http://schemas.microsoft.com/office/drawing/2012/chart" uri="{CE6537A1-D6FC-4f65-9D91-7224C49458BB}">
                  <c15:layout>
                    <c:manualLayout>
                      <c:w val="2.7344553692773069E-2"/>
                      <c:h val="6.6686465641473361E-2"/>
                    </c:manualLayout>
                  </c15:layout>
                </c:ext>
                <c:ext xmlns:c16="http://schemas.microsoft.com/office/drawing/2014/chart" uri="{C3380CC4-5D6E-409C-BE32-E72D297353CC}">
                  <c16:uniqueId val="{00000001-03C8-470B-B4F6-80071FFBF648}"/>
                </c:ext>
              </c:extLst>
            </c:dLbl>
            <c:dLbl>
              <c:idx val="2"/>
              <c:layout>
                <c:manualLayout>
                  <c:x val="-1.1301755812306136E-2"/>
                  <c:y val="-7.1950190073140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C8-470B-B4F6-80071FFBF648}"/>
                </c:ext>
              </c:extLst>
            </c:dLbl>
            <c:dLbl>
              <c:idx val="3"/>
              <c:layout>
                <c:manualLayout>
                  <c:x val="-1.2431931393536749E-2"/>
                  <c:y val="-4.5442225309351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C8-470B-B4F6-80071FFBF648}"/>
                </c:ext>
              </c:extLst>
            </c:dLbl>
            <c:dLbl>
              <c:idx val="4"/>
              <c:layout>
                <c:manualLayout>
                  <c:x val="-2.1473336043381697E-2"/>
                  <c:y val="3.02948168729008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C8-470B-B4F6-80071FFBF648}"/>
                </c:ext>
              </c:extLst>
            </c:dLbl>
            <c:dLbl>
              <c:idx val="5"/>
              <c:layout>
                <c:manualLayout>
                  <c:x val="-1.8082809299689816E-2"/>
                  <c:y val="-4.5442225309351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C8-470B-B4F6-80071FFBF648}"/>
                </c:ext>
              </c:extLst>
            </c:dLbl>
            <c:dLbl>
              <c:idx val="6"/>
              <c:layout>
                <c:manualLayout>
                  <c:x val="-2.7124213949534765E-2"/>
                  <c:y val="4.92290774184641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3C8-470B-B4F6-80071FFBF648}"/>
                </c:ext>
              </c:extLst>
            </c:dLbl>
            <c:dLbl>
              <c:idx val="7"/>
              <c:layout>
                <c:manualLayout>
                  <c:x val="-1.8082809299689816E-2"/>
                  <c:y val="-4.9229077418464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3C8-470B-B4F6-80071FFBF648}"/>
                </c:ext>
              </c:extLst>
            </c:dLbl>
            <c:dLbl>
              <c:idx val="8"/>
              <c:layout>
                <c:manualLayout>
                  <c:x val="-2.0343160462151084E-2"/>
                  <c:y val="5.3015929527576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3C8-470B-B4F6-80071FFBF648}"/>
                </c:ext>
              </c:extLst>
            </c:dLbl>
            <c:dLbl>
              <c:idx val="9"/>
              <c:layout>
                <c:manualLayout>
                  <c:x val="-1.8082809299689816E-2"/>
                  <c:y val="-4.5442225309351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3C8-470B-B4F6-80071FFBF648}"/>
                </c:ext>
              </c:extLst>
            </c:dLbl>
            <c:dLbl>
              <c:idx val="10"/>
              <c:layout>
                <c:manualLayout>
                  <c:x val="-1.4692282555997976E-2"/>
                  <c:y val="5.6802781636689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3C8-470B-B4F6-80071FFBF648}"/>
                </c:ext>
              </c:extLst>
            </c:dLbl>
            <c:dLbl>
              <c:idx val="11"/>
              <c:layout>
                <c:manualLayout>
                  <c:x val="-2.3733687205842968E-2"/>
                  <c:y val="-6.0589633745802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3C8-470B-B4F6-80071FFBF648}"/>
                </c:ext>
              </c:extLst>
            </c:dLbl>
            <c:dLbl>
              <c:idx val="12"/>
              <c:layout>
                <c:manualLayout>
                  <c:x val="-1.4692282555998058E-2"/>
                  <c:y val="7.19501900731398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3C8-470B-B4F6-80071FFBF648}"/>
                </c:ext>
              </c:extLst>
            </c:dLbl>
            <c:dLbl>
              <c:idx val="13"/>
              <c:layout>
                <c:manualLayout>
                  <c:x val="-2.4863862787073497E-2"/>
                  <c:y val="-1.89342605455632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3C8-470B-B4F6-80071FFBF648}"/>
                </c:ext>
              </c:extLst>
            </c:dLbl>
            <c:dLbl>
              <c:idx val="14"/>
              <c:layout>
                <c:manualLayout>
                  <c:x val="-9.0414046498449915E-3"/>
                  <c:y val="6.4376485854914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3C8-470B-B4F6-80071FFBF648}"/>
                </c:ext>
              </c:extLst>
            </c:dLbl>
            <c:dLbl>
              <c:idx val="15"/>
              <c:layout>
                <c:manualLayout>
                  <c:x val="-2.4863862787073497E-2"/>
                  <c:y val="-4.5442225309351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3C8-470B-B4F6-80071FFBF648}"/>
                </c:ext>
              </c:extLst>
            </c:dLbl>
            <c:dLbl>
              <c:idx val="16"/>
              <c:layout>
                <c:manualLayout>
                  <c:x val="-1.3562106974767361E-2"/>
                  <c:y val="7.5737042182252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3C8-470B-B4F6-80071FFBF648}"/>
                </c:ext>
              </c:extLst>
            </c:dLbl>
            <c:dLbl>
              <c:idx val="17"/>
              <c:layout>
                <c:manualLayout>
                  <c:x val="-3.1644916274457174E-2"/>
                  <c:y val="-4.92290774184641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3C8-470B-B4F6-80071FFBF648}"/>
                </c:ext>
              </c:extLst>
            </c:dLbl>
            <c:dLbl>
              <c:idx val="18"/>
              <c:layout>
                <c:manualLayout>
                  <c:x val="-6.7810534873836807E-3"/>
                  <c:y val="7.19501900731399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3C8-470B-B4F6-80071FFBF648}"/>
                </c:ext>
              </c:extLst>
            </c:dLbl>
            <c:dLbl>
              <c:idx val="19"/>
              <c:layout>
                <c:manualLayout>
                  <c:x val="-2.9384565111995952E-2"/>
                  <c:y val="-3.7868521091126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3C8-470B-B4F6-80071FFBF648}"/>
                </c:ext>
              </c:extLst>
            </c:dLbl>
            <c:dLbl>
              <c:idx val="20"/>
              <c:layout>
                <c:manualLayout>
                  <c:x val="-9.0414046498449082E-3"/>
                  <c:y val="6.05896337458019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3C8-470B-B4F6-80071FFBF648}"/>
                </c:ext>
              </c:extLst>
            </c:dLbl>
            <c:dLbl>
              <c:idx val="21"/>
              <c:layout>
                <c:manualLayout>
                  <c:x val="-3.1644916274457341E-2"/>
                  <c:y val="-4.92290774184641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3C8-470B-B4F6-80071FFBF648}"/>
                </c:ext>
              </c:extLst>
            </c:dLbl>
            <c:dLbl>
              <c:idx val="22"/>
              <c:layout>
                <c:manualLayout>
                  <c:x val="-9.0414046498449082E-3"/>
                  <c:y val="6.05896337458019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3C8-470B-B4F6-80071FFBF648}"/>
                </c:ext>
              </c:extLst>
            </c:dLbl>
            <c:dLbl>
              <c:idx val="23"/>
              <c:layout>
                <c:manualLayout>
                  <c:x val="-3.3905267436918407E-2"/>
                  <c:y val="-5.30159295275767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03C8-470B-B4F6-80071FFBF648}"/>
                </c:ext>
              </c:extLst>
            </c:dLbl>
            <c:dLbl>
              <c:idx val="24"/>
              <c:layout>
                <c:manualLayout>
                  <c:x val="-1.0171580231075521E-2"/>
                  <c:y val="5.30159295275767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3C8-470B-B4F6-80071FFBF648}"/>
                </c:ext>
              </c:extLst>
            </c:dLbl>
            <c:dLbl>
              <c:idx val="25"/>
              <c:layout>
                <c:manualLayout>
                  <c:x val="-1.1301755812306136E-2"/>
                  <c:y val="-4.5442225309351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3C8-470B-B4F6-80071FFBF64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1978年</c:v>
                </c:pt>
                <c:pt idx="1">
                  <c:v>1980年</c:v>
                </c:pt>
                <c:pt idx="2">
                  <c:v>1985年</c:v>
                </c:pt>
                <c:pt idx="3">
                  <c:v>1990年</c:v>
                </c:pt>
                <c:pt idx="4">
                  <c:v>1995年</c:v>
                </c:pt>
                <c:pt idx="5">
                  <c:v>2000年</c:v>
                </c:pt>
                <c:pt idx="6">
                  <c:v>2001年</c:v>
                </c:pt>
                <c:pt idx="7">
                  <c:v>2002年</c:v>
                </c:pt>
                <c:pt idx="8">
                  <c:v>2003年</c:v>
                </c:pt>
                <c:pt idx="9">
                  <c:v>2004年</c:v>
                </c:pt>
                <c:pt idx="10">
                  <c:v>2005年</c:v>
                </c:pt>
                <c:pt idx="11">
                  <c:v>2006年</c:v>
                </c:pt>
                <c:pt idx="12">
                  <c:v>2007年</c:v>
                </c:pt>
                <c:pt idx="13">
                  <c:v>2008年</c:v>
                </c:pt>
                <c:pt idx="14">
                  <c:v>2009年</c:v>
                </c:pt>
                <c:pt idx="15">
                  <c:v>2010年</c:v>
                </c:pt>
                <c:pt idx="16">
                  <c:v>2011年</c:v>
                </c:pt>
                <c:pt idx="17">
                  <c:v>2012年</c:v>
                </c:pt>
                <c:pt idx="18">
                  <c:v>2013年</c:v>
                </c:pt>
                <c:pt idx="19">
                  <c:v>2014年</c:v>
                </c:pt>
                <c:pt idx="20">
                  <c:v>2015年</c:v>
                </c:pt>
                <c:pt idx="21">
                  <c:v>2016年</c:v>
                </c:pt>
                <c:pt idx="22">
                  <c:v>2017年</c:v>
                </c:pt>
                <c:pt idx="23">
                  <c:v>2018年</c:v>
                </c:pt>
                <c:pt idx="24">
                  <c:v>2019年</c:v>
                </c:pt>
                <c:pt idx="25">
                  <c:v>2020年</c:v>
                </c:pt>
              </c:strCache>
            </c:strRef>
          </c:cat>
          <c:val>
            <c:numRef>
              <c:f>Sheet1!$B$2:$B$27</c:f>
              <c:numCache>
                <c:formatCode>#,##0_ </c:formatCode>
                <c:ptCount val="26"/>
                <c:pt idx="0">
                  <c:v>343</c:v>
                </c:pt>
                <c:pt idx="1">
                  <c:v>478</c:v>
                </c:pt>
                <c:pt idx="2">
                  <c:v>739</c:v>
                </c:pt>
                <c:pt idx="3">
                  <c:v>1510</c:v>
                </c:pt>
                <c:pt idx="4">
                  <c:v>4283</c:v>
                </c:pt>
                <c:pt idx="5">
                  <c:v>6256</c:v>
                </c:pt>
                <c:pt idx="6">
                  <c:v>6824</c:v>
                </c:pt>
                <c:pt idx="7">
                  <c:v>7652</c:v>
                </c:pt>
                <c:pt idx="8">
                  <c:v>8406</c:v>
                </c:pt>
                <c:pt idx="9">
                  <c:v>9335</c:v>
                </c:pt>
                <c:pt idx="10">
                  <c:v>10382</c:v>
                </c:pt>
                <c:pt idx="11">
                  <c:v>11620</c:v>
                </c:pt>
                <c:pt idx="12">
                  <c:v>13603</c:v>
                </c:pt>
                <c:pt idx="13">
                  <c:v>15549</c:v>
                </c:pt>
                <c:pt idx="14">
                  <c:v>16901</c:v>
                </c:pt>
                <c:pt idx="15">
                  <c:v>18780</c:v>
                </c:pt>
                <c:pt idx="16">
                  <c:v>21427</c:v>
                </c:pt>
                <c:pt idx="17">
                  <c:v>24127</c:v>
                </c:pt>
                <c:pt idx="18">
                  <c:v>26467</c:v>
                </c:pt>
                <c:pt idx="19">
                  <c:v>28844</c:v>
                </c:pt>
                <c:pt idx="20">
                  <c:v>31195</c:v>
                </c:pt>
                <c:pt idx="21">
                  <c:v>33616</c:v>
                </c:pt>
                <c:pt idx="22">
                  <c:v>36396</c:v>
                </c:pt>
                <c:pt idx="23">
                  <c:v>39251</c:v>
                </c:pt>
                <c:pt idx="24">
                  <c:v>42359</c:v>
                </c:pt>
                <c:pt idx="25">
                  <c:v>43834</c:v>
                </c:pt>
              </c:numCache>
            </c:numRef>
          </c:val>
          <c:smooth val="0"/>
          <c:extLst>
            <c:ext xmlns:c16="http://schemas.microsoft.com/office/drawing/2014/chart" uri="{C3380CC4-5D6E-409C-BE32-E72D297353CC}">
              <c16:uniqueId val="{0000001A-03C8-470B-B4F6-80071FFBF648}"/>
            </c:ext>
          </c:extLst>
        </c:ser>
        <c:dLbls>
          <c:showLegendKey val="0"/>
          <c:showVal val="1"/>
          <c:showCatName val="0"/>
          <c:showSerName val="0"/>
          <c:showPercent val="0"/>
          <c:showBubbleSize val="0"/>
        </c:dLbls>
        <c:marker val="1"/>
        <c:smooth val="0"/>
        <c:axId val="21051648"/>
        <c:axId val="21054592"/>
      </c:lineChart>
      <c:catAx>
        <c:axId val="2105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54592"/>
        <c:crosses val="autoZero"/>
        <c:auto val="1"/>
        <c:lblAlgn val="ctr"/>
        <c:lblOffset val="100"/>
        <c:noMultiLvlLbl val="0"/>
      </c:catAx>
      <c:valAx>
        <c:axId val="21054592"/>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51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lumMod val="75000"/>
        </a:schemeClr>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DFKai-SB" panose="03000509000000000000" pitchFamily="65" charset="-120"/>
                <a:ea typeface="DFKai-SB" panose="03000509000000000000" pitchFamily="65" charset="-120"/>
                <a:cs typeface="+mn-cs"/>
              </a:defRPr>
            </a:pPr>
            <a:r>
              <a:rPr lang="zh-CN" altLang="en-US" b="1" dirty="0">
                <a:solidFill>
                  <a:schemeClr val="tx1"/>
                </a:solidFill>
                <a:latin typeface="DFKai-SB" panose="03000509000000000000" pitchFamily="65" charset="-120"/>
                <a:ea typeface="DFKai-SB" panose="03000509000000000000" pitchFamily="65" charset="-120"/>
              </a:rPr>
              <a:t>改革開放以來農村居民人均可支配收入變化情況</a:t>
            </a:r>
            <a:endParaRPr lang="zh-CN" b="1" dirty="0">
              <a:solidFill>
                <a:schemeClr val="tx1"/>
              </a:solidFill>
              <a:latin typeface="DFKai-SB" panose="03000509000000000000" pitchFamily="65" charset="-120"/>
              <a:ea typeface="DFKai-SB" panose="03000509000000000000" pitchFamily="65" charset="-120"/>
            </a:endParaRPr>
          </a:p>
        </c:rich>
      </c:tx>
      <c:layout>
        <c:manualLayout>
          <c:xMode val="edge"/>
          <c:yMode val="edge"/>
          <c:x val="0.2328026432226129"/>
          <c:y val="2.6507964763788392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DFKai-SB" panose="03000509000000000000" pitchFamily="65" charset="-120"/>
              <a:ea typeface="DFKai-SB" panose="03000509000000000000" pitchFamily="65" charset="-120"/>
              <a:cs typeface="+mn-cs"/>
            </a:defRPr>
          </a:pPr>
          <a:endParaRPr lang="en-US"/>
        </a:p>
      </c:txPr>
    </c:title>
    <c:autoTitleDeleted val="0"/>
    <c:plotArea>
      <c:layout/>
      <c:lineChart>
        <c:grouping val="standard"/>
        <c:varyColors val="0"/>
        <c:ser>
          <c:idx val="0"/>
          <c:order val="0"/>
          <c:tx>
            <c:strRef>
              <c:f>Sheet1!$B$1</c:f>
              <c:strCache>
                <c:ptCount val="1"/>
                <c:pt idx="0">
                  <c:v>農村居民人均可支配收入 单位：元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1301755812306144E-2"/>
                  <c:y val="-5.30159295275767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8F-41E3-B3EB-7BF5B7BBC93F}"/>
                </c:ext>
              </c:extLst>
            </c:dLbl>
            <c:dLbl>
              <c:idx val="1"/>
              <c:layout>
                <c:manualLayout>
                  <c:x val="-1.3562106974767361E-2"/>
                  <c:y val="-4.1655224111573186E-2"/>
                </c:manualLayout>
              </c:layout>
              <c:showLegendKey val="0"/>
              <c:showVal val="1"/>
              <c:showCatName val="0"/>
              <c:showSerName val="0"/>
              <c:showPercent val="0"/>
              <c:showBubbleSize val="0"/>
              <c:extLst>
                <c:ext xmlns:c15="http://schemas.microsoft.com/office/drawing/2012/chart" uri="{CE6537A1-D6FC-4f65-9D91-7224C49458BB}">
                  <c15:layout>
                    <c:manualLayout>
                      <c:w val="2.7344553692773069E-2"/>
                      <c:h val="6.6686465641473361E-2"/>
                    </c:manualLayout>
                  </c15:layout>
                </c:ext>
                <c:ext xmlns:c16="http://schemas.microsoft.com/office/drawing/2014/chart" uri="{C3380CC4-5D6E-409C-BE32-E72D297353CC}">
                  <c16:uniqueId val="{00000001-EC8F-41E3-B3EB-7BF5B7BBC93F}"/>
                </c:ext>
              </c:extLst>
            </c:dLbl>
            <c:dLbl>
              <c:idx val="2"/>
              <c:layout>
                <c:manualLayout>
                  <c:x val="-1.1301755812306136E-2"/>
                  <c:y val="-7.1950190073140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8F-41E3-B3EB-7BF5B7BBC93F}"/>
                </c:ext>
              </c:extLst>
            </c:dLbl>
            <c:dLbl>
              <c:idx val="3"/>
              <c:layout>
                <c:manualLayout>
                  <c:x val="-1.2431931393536749E-2"/>
                  <c:y val="-4.5442225309351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8F-41E3-B3EB-7BF5B7BBC93F}"/>
                </c:ext>
              </c:extLst>
            </c:dLbl>
            <c:dLbl>
              <c:idx val="4"/>
              <c:layout>
                <c:manualLayout>
                  <c:x val="-2.1473336043381697E-2"/>
                  <c:y val="3.02948168729008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C8F-41E3-B3EB-7BF5B7BBC93F}"/>
                </c:ext>
              </c:extLst>
            </c:dLbl>
            <c:dLbl>
              <c:idx val="5"/>
              <c:layout>
                <c:manualLayout>
                  <c:x val="-1.8082809299689816E-2"/>
                  <c:y val="-4.5442225309351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C8F-41E3-B3EB-7BF5B7BBC93F}"/>
                </c:ext>
              </c:extLst>
            </c:dLbl>
            <c:dLbl>
              <c:idx val="6"/>
              <c:layout>
                <c:manualLayout>
                  <c:x val="-2.7124213949534765E-2"/>
                  <c:y val="4.92290774184641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C8F-41E3-B3EB-7BF5B7BBC93F}"/>
                </c:ext>
              </c:extLst>
            </c:dLbl>
            <c:dLbl>
              <c:idx val="7"/>
              <c:layout>
                <c:manualLayout>
                  <c:x val="-1.8082809299689816E-2"/>
                  <c:y val="-4.9229077418464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C8F-41E3-B3EB-7BF5B7BBC93F}"/>
                </c:ext>
              </c:extLst>
            </c:dLbl>
            <c:dLbl>
              <c:idx val="8"/>
              <c:layout>
                <c:manualLayout>
                  <c:x val="-2.0343160462151084E-2"/>
                  <c:y val="5.3015929527576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C8F-41E3-B3EB-7BF5B7BBC93F}"/>
                </c:ext>
              </c:extLst>
            </c:dLbl>
            <c:dLbl>
              <c:idx val="9"/>
              <c:layout>
                <c:manualLayout>
                  <c:x val="-1.8082809299689816E-2"/>
                  <c:y val="-4.5442225309351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C8F-41E3-B3EB-7BF5B7BBC93F}"/>
                </c:ext>
              </c:extLst>
            </c:dLbl>
            <c:dLbl>
              <c:idx val="10"/>
              <c:layout>
                <c:manualLayout>
                  <c:x val="-1.4692282555997976E-2"/>
                  <c:y val="5.6802781636689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C8F-41E3-B3EB-7BF5B7BBC93F}"/>
                </c:ext>
              </c:extLst>
            </c:dLbl>
            <c:dLbl>
              <c:idx val="11"/>
              <c:layout>
                <c:manualLayout>
                  <c:x val="-2.3733687205842968E-2"/>
                  <c:y val="-6.0589633745802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C8F-41E3-B3EB-7BF5B7BBC93F}"/>
                </c:ext>
              </c:extLst>
            </c:dLbl>
            <c:dLbl>
              <c:idx val="12"/>
              <c:layout>
                <c:manualLayout>
                  <c:x val="-1.4692282555998058E-2"/>
                  <c:y val="7.19501900731398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C8F-41E3-B3EB-7BF5B7BBC93F}"/>
                </c:ext>
              </c:extLst>
            </c:dLbl>
            <c:dLbl>
              <c:idx val="13"/>
              <c:layout>
                <c:manualLayout>
                  <c:x val="-2.4863862787073497E-2"/>
                  <c:y val="-1.89342605455632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C8F-41E3-B3EB-7BF5B7BBC93F}"/>
                </c:ext>
              </c:extLst>
            </c:dLbl>
            <c:dLbl>
              <c:idx val="14"/>
              <c:layout>
                <c:manualLayout>
                  <c:x val="-9.0414046498449915E-3"/>
                  <c:y val="6.4376485854914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C8F-41E3-B3EB-7BF5B7BBC93F}"/>
                </c:ext>
              </c:extLst>
            </c:dLbl>
            <c:dLbl>
              <c:idx val="15"/>
              <c:layout>
                <c:manualLayout>
                  <c:x val="-2.4863862787073497E-2"/>
                  <c:y val="-4.5442225309351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C8F-41E3-B3EB-7BF5B7BBC93F}"/>
                </c:ext>
              </c:extLst>
            </c:dLbl>
            <c:dLbl>
              <c:idx val="16"/>
              <c:layout>
                <c:manualLayout>
                  <c:x val="-1.3562106974767361E-2"/>
                  <c:y val="7.5737042182252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C8F-41E3-B3EB-7BF5B7BBC93F}"/>
                </c:ext>
              </c:extLst>
            </c:dLbl>
            <c:dLbl>
              <c:idx val="17"/>
              <c:layout>
                <c:manualLayout>
                  <c:x val="-3.1644916274457174E-2"/>
                  <c:y val="-4.92290774184641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C8F-41E3-B3EB-7BF5B7BBC93F}"/>
                </c:ext>
              </c:extLst>
            </c:dLbl>
            <c:dLbl>
              <c:idx val="18"/>
              <c:layout>
                <c:manualLayout>
                  <c:x val="-6.7810534873836807E-3"/>
                  <c:y val="7.19501900731399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C8F-41E3-B3EB-7BF5B7BBC93F}"/>
                </c:ext>
              </c:extLst>
            </c:dLbl>
            <c:dLbl>
              <c:idx val="19"/>
              <c:layout>
                <c:manualLayout>
                  <c:x val="-2.9384565111995952E-2"/>
                  <c:y val="-3.78685210911262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C8F-41E3-B3EB-7BF5B7BBC93F}"/>
                </c:ext>
              </c:extLst>
            </c:dLbl>
            <c:dLbl>
              <c:idx val="20"/>
              <c:layout>
                <c:manualLayout>
                  <c:x val="-9.0414046498449082E-3"/>
                  <c:y val="6.05896337458019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C8F-41E3-B3EB-7BF5B7BBC93F}"/>
                </c:ext>
              </c:extLst>
            </c:dLbl>
            <c:dLbl>
              <c:idx val="21"/>
              <c:layout>
                <c:manualLayout>
                  <c:x val="-3.1644916274457341E-2"/>
                  <c:y val="-4.92290774184641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C8F-41E3-B3EB-7BF5B7BBC93F}"/>
                </c:ext>
              </c:extLst>
            </c:dLbl>
            <c:dLbl>
              <c:idx val="22"/>
              <c:layout>
                <c:manualLayout>
                  <c:x val="-9.0414046498449082E-3"/>
                  <c:y val="6.05896337458019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C8F-41E3-B3EB-7BF5B7BBC93F}"/>
                </c:ext>
              </c:extLst>
            </c:dLbl>
            <c:dLbl>
              <c:idx val="23"/>
              <c:layout>
                <c:manualLayout>
                  <c:x val="-3.3905267436918407E-2"/>
                  <c:y val="-5.30159295275767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C8F-41E3-B3EB-7BF5B7BBC93F}"/>
                </c:ext>
              </c:extLst>
            </c:dLbl>
            <c:dLbl>
              <c:idx val="24"/>
              <c:layout>
                <c:manualLayout>
                  <c:x val="-1.0171580231075521E-2"/>
                  <c:y val="5.30159295275767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C8F-41E3-B3EB-7BF5B7BBC93F}"/>
                </c:ext>
              </c:extLst>
            </c:dLbl>
            <c:dLbl>
              <c:idx val="25"/>
              <c:layout>
                <c:manualLayout>
                  <c:x val="-1.1301755812306136E-2"/>
                  <c:y val="-4.54422253093515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C8F-41E3-B3EB-7BF5B7BBC93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DFKai-SB" panose="03000509000000000000" pitchFamily="65" charset="-120"/>
                    <a:ea typeface="DFKai-SB" panose="03000509000000000000" pitchFamily="65" charset="-12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1978年</c:v>
                </c:pt>
                <c:pt idx="1">
                  <c:v>1980年</c:v>
                </c:pt>
                <c:pt idx="2">
                  <c:v>1985年</c:v>
                </c:pt>
                <c:pt idx="3">
                  <c:v>1990年</c:v>
                </c:pt>
                <c:pt idx="4">
                  <c:v>1995年</c:v>
                </c:pt>
                <c:pt idx="5">
                  <c:v>2000年</c:v>
                </c:pt>
                <c:pt idx="6">
                  <c:v>2001年</c:v>
                </c:pt>
                <c:pt idx="7">
                  <c:v>2002年</c:v>
                </c:pt>
                <c:pt idx="8">
                  <c:v>2003年</c:v>
                </c:pt>
                <c:pt idx="9">
                  <c:v>2004年</c:v>
                </c:pt>
                <c:pt idx="10">
                  <c:v>2005年</c:v>
                </c:pt>
                <c:pt idx="11">
                  <c:v>2006年</c:v>
                </c:pt>
                <c:pt idx="12">
                  <c:v>2007年</c:v>
                </c:pt>
                <c:pt idx="13">
                  <c:v>2008年</c:v>
                </c:pt>
                <c:pt idx="14">
                  <c:v>2009年</c:v>
                </c:pt>
                <c:pt idx="15">
                  <c:v>2010年</c:v>
                </c:pt>
                <c:pt idx="16">
                  <c:v>2011年</c:v>
                </c:pt>
                <c:pt idx="17">
                  <c:v>2012年</c:v>
                </c:pt>
                <c:pt idx="18">
                  <c:v>2013年</c:v>
                </c:pt>
                <c:pt idx="19">
                  <c:v>2014年</c:v>
                </c:pt>
                <c:pt idx="20">
                  <c:v>2015年</c:v>
                </c:pt>
                <c:pt idx="21">
                  <c:v>2016年</c:v>
                </c:pt>
                <c:pt idx="22">
                  <c:v>2017年</c:v>
                </c:pt>
                <c:pt idx="23">
                  <c:v>2018年</c:v>
                </c:pt>
                <c:pt idx="24">
                  <c:v>2019年</c:v>
                </c:pt>
                <c:pt idx="25">
                  <c:v>2020年</c:v>
                </c:pt>
              </c:strCache>
            </c:strRef>
          </c:cat>
          <c:val>
            <c:numRef>
              <c:f>Sheet1!$B$2:$B$27</c:f>
              <c:numCache>
                <c:formatCode>#,##0_ </c:formatCode>
                <c:ptCount val="26"/>
                <c:pt idx="0">
                  <c:v>134</c:v>
                </c:pt>
                <c:pt idx="1">
                  <c:v>191</c:v>
                </c:pt>
                <c:pt idx="2">
                  <c:v>398</c:v>
                </c:pt>
                <c:pt idx="3">
                  <c:v>686</c:v>
                </c:pt>
                <c:pt idx="4">
                  <c:v>1578</c:v>
                </c:pt>
                <c:pt idx="5">
                  <c:v>2282</c:v>
                </c:pt>
                <c:pt idx="6">
                  <c:v>2407</c:v>
                </c:pt>
                <c:pt idx="7">
                  <c:v>2529</c:v>
                </c:pt>
                <c:pt idx="8">
                  <c:v>2690</c:v>
                </c:pt>
                <c:pt idx="9">
                  <c:v>3027</c:v>
                </c:pt>
                <c:pt idx="10">
                  <c:v>3370</c:v>
                </c:pt>
                <c:pt idx="11">
                  <c:v>3731</c:v>
                </c:pt>
                <c:pt idx="12">
                  <c:v>4327</c:v>
                </c:pt>
                <c:pt idx="13">
                  <c:v>4999</c:v>
                </c:pt>
                <c:pt idx="14">
                  <c:v>5435</c:v>
                </c:pt>
                <c:pt idx="15">
                  <c:v>6272</c:v>
                </c:pt>
                <c:pt idx="16">
                  <c:v>7394</c:v>
                </c:pt>
                <c:pt idx="17">
                  <c:v>8389</c:v>
                </c:pt>
                <c:pt idx="18">
                  <c:v>9430</c:v>
                </c:pt>
                <c:pt idx="19">
                  <c:v>10489</c:v>
                </c:pt>
                <c:pt idx="20">
                  <c:v>11422</c:v>
                </c:pt>
                <c:pt idx="21">
                  <c:v>12363</c:v>
                </c:pt>
                <c:pt idx="22">
                  <c:v>13432</c:v>
                </c:pt>
                <c:pt idx="23">
                  <c:v>14617</c:v>
                </c:pt>
                <c:pt idx="24">
                  <c:v>16021</c:v>
                </c:pt>
                <c:pt idx="25">
                  <c:v>17131</c:v>
                </c:pt>
              </c:numCache>
            </c:numRef>
          </c:val>
          <c:smooth val="0"/>
          <c:extLst>
            <c:ext xmlns:c16="http://schemas.microsoft.com/office/drawing/2014/chart" uri="{C3380CC4-5D6E-409C-BE32-E72D297353CC}">
              <c16:uniqueId val="{0000001A-EC8F-41E3-B3EB-7BF5B7BBC93F}"/>
            </c:ext>
          </c:extLst>
        </c:ser>
        <c:dLbls>
          <c:showLegendKey val="0"/>
          <c:showVal val="1"/>
          <c:showCatName val="0"/>
          <c:showSerName val="0"/>
          <c:showPercent val="0"/>
          <c:showBubbleSize val="0"/>
        </c:dLbls>
        <c:marker val="1"/>
        <c:smooth val="0"/>
        <c:axId val="21892480"/>
        <c:axId val="21912192"/>
      </c:lineChart>
      <c:catAx>
        <c:axId val="2189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crossAx val="21912192"/>
        <c:crosses val="autoZero"/>
        <c:auto val="1"/>
        <c:lblAlgn val="ctr"/>
        <c:lblOffset val="100"/>
        <c:noMultiLvlLbl val="0"/>
      </c:catAx>
      <c:valAx>
        <c:axId val="21912192"/>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crossAx val="21892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lumMod val="75000"/>
        </a:scheme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DFKai-SB" panose="03000509000000000000" pitchFamily="65" charset="-120"/>
                <a:ea typeface="DFKai-SB" panose="03000509000000000000" pitchFamily="65" charset="-120"/>
                <a:cs typeface="+mn-cs"/>
              </a:defRPr>
            </a:pPr>
            <a:r>
              <a:rPr lang="en-US" sz="1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1978</a:t>
            </a:r>
            <a:r>
              <a:rPr lang="zh-CN" sz="1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sz="1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a:t>
            </a:r>
            <a:r>
              <a:rPr lang="en-US" altLang="zh-CN" sz="1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a:t>
            </a:r>
            <a:r>
              <a:rPr lang="zh-CN" sz="1800" b="1" dirty="0">
                <a:solidFill>
                  <a:schemeClr val="tx1"/>
                </a:solidFill>
                <a:latin typeface="DFKai-SB" panose="03000509000000000000" pitchFamily="65" charset="-120"/>
                <a:ea typeface="DFKai-SB" panose="03000509000000000000" pitchFamily="65" charset="-120"/>
              </a:rPr>
              <a:t>年城鄉居民人均可支配收入</a:t>
            </a:r>
            <a:r>
              <a:rPr lang="zh-CN" altLang="en-US" sz="1800" b="1" dirty="0">
                <a:solidFill>
                  <a:schemeClr val="tx1"/>
                </a:solidFill>
                <a:latin typeface="DFKai-SB" panose="03000509000000000000" pitchFamily="65" charset="-120"/>
                <a:ea typeface="DFKai-SB" panose="03000509000000000000" pitchFamily="65" charset="-120"/>
              </a:rPr>
              <a:t>情況</a:t>
            </a:r>
            <a:endParaRPr lang="zh-CN" sz="1800" b="1" dirty="0">
              <a:solidFill>
                <a:schemeClr val="tx1"/>
              </a:solidFill>
              <a:latin typeface="DFKai-SB" panose="03000509000000000000" pitchFamily="65" charset="-120"/>
              <a:ea typeface="DFKai-SB" panose="03000509000000000000" pitchFamily="65" charset="-120"/>
            </a:endParaRPr>
          </a:p>
        </c:rich>
      </c:tx>
      <c:layout>
        <c:manualLayout>
          <c:xMode val="edge"/>
          <c:yMode val="edge"/>
          <c:x val="0.32413462304253804"/>
          <c:y val="3.1417679774774533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DFKai-SB" panose="03000509000000000000" pitchFamily="65" charset="-120"/>
              <a:ea typeface="DFKai-SB" panose="03000509000000000000" pitchFamily="65" charset="-120"/>
              <a:cs typeface="+mn-cs"/>
            </a:defRPr>
          </a:pPr>
          <a:endParaRPr lang="en-US"/>
        </a:p>
      </c:txPr>
    </c:title>
    <c:autoTitleDeleted val="0"/>
    <c:plotArea>
      <c:layout>
        <c:manualLayout>
          <c:layoutTarget val="inner"/>
          <c:xMode val="edge"/>
          <c:yMode val="edge"/>
          <c:x val="5.3176150209922668E-2"/>
          <c:y val="2.4272824540433408E-2"/>
          <c:w val="0.93680613496238352"/>
          <c:h val="0.66449752114319038"/>
        </c:manualLayout>
      </c:layout>
      <c:barChart>
        <c:barDir val="col"/>
        <c:grouping val="clustered"/>
        <c:varyColors val="0"/>
        <c:ser>
          <c:idx val="0"/>
          <c:order val="0"/>
          <c:tx>
            <c:strRef>
              <c:f>Sheet1!$B$1</c:f>
              <c:strCache>
                <c:ptCount val="1"/>
                <c:pt idx="0">
                  <c:v>城鎮居民人均可支配收入（元）</c:v>
                </c:pt>
              </c:strCache>
            </c:strRef>
          </c:tx>
          <c:spPr>
            <a:solidFill>
              <a:schemeClr val="accent1"/>
            </a:solidFill>
            <a:ln>
              <a:noFill/>
            </a:ln>
            <a:effectLst/>
          </c:spPr>
          <c:invertIfNegative val="0"/>
          <c:dLbls>
            <c:delete val="1"/>
          </c:dLbls>
          <c:cat>
            <c:strRef>
              <c:f>Sheet1!$A$2:$A$27</c:f>
              <c:strCache>
                <c:ptCount val="26"/>
                <c:pt idx="0">
                  <c:v>1978年</c:v>
                </c:pt>
                <c:pt idx="1">
                  <c:v>1980年</c:v>
                </c:pt>
                <c:pt idx="2">
                  <c:v>1985年</c:v>
                </c:pt>
                <c:pt idx="3">
                  <c:v>1990年</c:v>
                </c:pt>
                <c:pt idx="4">
                  <c:v>1995年</c:v>
                </c:pt>
                <c:pt idx="5">
                  <c:v>2000年</c:v>
                </c:pt>
                <c:pt idx="6">
                  <c:v>2001年</c:v>
                </c:pt>
                <c:pt idx="7">
                  <c:v>2002年</c:v>
                </c:pt>
                <c:pt idx="8">
                  <c:v>2003年</c:v>
                </c:pt>
                <c:pt idx="9">
                  <c:v>2004年</c:v>
                </c:pt>
                <c:pt idx="10">
                  <c:v>2005年</c:v>
                </c:pt>
                <c:pt idx="11">
                  <c:v>2006年</c:v>
                </c:pt>
                <c:pt idx="12">
                  <c:v>2007年</c:v>
                </c:pt>
                <c:pt idx="13">
                  <c:v>2008年</c:v>
                </c:pt>
                <c:pt idx="14">
                  <c:v>2009年</c:v>
                </c:pt>
                <c:pt idx="15">
                  <c:v>2010年</c:v>
                </c:pt>
                <c:pt idx="16">
                  <c:v>2011年</c:v>
                </c:pt>
                <c:pt idx="17">
                  <c:v>2012年</c:v>
                </c:pt>
                <c:pt idx="18">
                  <c:v>2013年</c:v>
                </c:pt>
                <c:pt idx="19">
                  <c:v>2014年</c:v>
                </c:pt>
                <c:pt idx="20">
                  <c:v>2015年</c:v>
                </c:pt>
                <c:pt idx="21">
                  <c:v>2016年</c:v>
                </c:pt>
                <c:pt idx="22">
                  <c:v>2017年</c:v>
                </c:pt>
                <c:pt idx="23">
                  <c:v>2018年</c:v>
                </c:pt>
                <c:pt idx="24">
                  <c:v>2019年</c:v>
                </c:pt>
                <c:pt idx="25">
                  <c:v>2020年</c:v>
                </c:pt>
              </c:strCache>
            </c:strRef>
          </c:cat>
          <c:val>
            <c:numRef>
              <c:f>Sheet1!$B$2:$B$27</c:f>
              <c:numCache>
                <c:formatCode>g/"通""用""格""式"</c:formatCode>
                <c:ptCount val="26"/>
                <c:pt idx="0">
                  <c:v>343</c:v>
                </c:pt>
                <c:pt idx="1">
                  <c:v>478</c:v>
                </c:pt>
                <c:pt idx="2">
                  <c:v>739</c:v>
                </c:pt>
                <c:pt idx="3">
                  <c:v>1510</c:v>
                </c:pt>
                <c:pt idx="4">
                  <c:v>4283</c:v>
                </c:pt>
                <c:pt idx="5">
                  <c:v>6256</c:v>
                </c:pt>
                <c:pt idx="6">
                  <c:v>6824</c:v>
                </c:pt>
                <c:pt idx="7">
                  <c:v>7652</c:v>
                </c:pt>
                <c:pt idx="8">
                  <c:v>8406</c:v>
                </c:pt>
                <c:pt idx="9">
                  <c:v>9335</c:v>
                </c:pt>
                <c:pt idx="10">
                  <c:v>10382</c:v>
                </c:pt>
                <c:pt idx="11">
                  <c:v>11620</c:v>
                </c:pt>
                <c:pt idx="12">
                  <c:v>13603</c:v>
                </c:pt>
                <c:pt idx="13">
                  <c:v>15549</c:v>
                </c:pt>
                <c:pt idx="14">
                  <c:v>16901</c:v>
                </c:pt>
                <c:pt idx="15">
                  <c:v>18780</c:v>
                </c:pt>
                <c:pt idx="16">
                  <c:v>21427</c:v>
                </c:pt>
                <c:pt idx="17">
                  <c:v>24127</c:v>
                </c:pt>
                <c:pt idx="18">
                  <c:v>26467</c:v>
                </c:pt>
                <c:pt idx="19">
                  <c:v>28844</c:v>
                </c:pt>
                <c:pt idx="20">
                  <c:v>31195</c:v>
                </c:pt>
                <c:pt idx="21">
                  <c:v>33616</c:v>
                </c:pt>
                <c:pt idx="22">
                  <c:v>36396</c:v>
                </c:pt>
                <c:pt idx="23">
                  <c:v>39251</c:v>
                </c:pt>
                <c:pt idx="24">
                  <c:v>42359</c:v>
                </c:pt>
                <c:pt idx="25">
                  <c:v>43834</c:v>
                </c:pt>
              </c:numCache>
            </c:numRef>
          </c:val>
          <c:extLst>
            <c:ext xmlns:c16="http://schemas.microsoft.com/office/drawing/2014/chart" uri="{C3380CC4-5D6E-409C-BE32-E72D297353CC}">
              <c16:uniqueId val="{00000000-4D2B-4B31-B4FB-C0A5CAFEED4A}"/>
            </c:ext>
          </c:extLst>
        </c:ser>
        <c:ser>
          <c:idx val="1"/>
          <c:order val="1"/>
          <c:tx>
            <c:strRef>
              <c:f>Sheet1!$C$1</c:f>
              <c:strCache>
                <c:ptCount val="1"/>
                <c:pt idx="0">
                  <c:v>農村居民人均可支配收入（元）</c:v>
                </c:pt>
              </c:strCache>
            </c:strRef>
          </c:tx>
          <c:spPr>
            <a:solidFill>
              <a:schemeClr val="accent2"/>
            </a:solidFill>
            <a:ln>
              <a:noFill/>
            </a:ln>
            <a:effectLst/>
          </c:spPr>
          <c:invertIfNegative val="0"/>
          <c:dLbls>
            <c:delete val="1"/>
          </c:dLbls>
          <c:cat>
            <c:strRef>
              <c:f>Sheet1!$A$2:$A$27</c:f>
              <c:strCache>
                <c:ptCount val="26"/>
                <c:pt idx="0">
                  <c:v>1978年</c:v>
                </c:pt>
                <c:pt idx="1">
                  <c:v>1980年</c:v>
                </c:pt>
                <c:pt idx="2">
                  <c:v>1985年</c:v>
                </c:pt>
                <c:pt idx="3">
                  <c:v>1990年</c:v>
                </c:pt>
                <c:pt idx="4">
                  <c:v>1995年</c:v>
                </c:pt>
                <c:pt idx="5">
                  <c:v>2000年</c:v>
                </c:pt>
                <c:pt idx="6">
                  <c:v>2001年</c:v>
                </c:pt>
                <c:pt idx="7">
                  <c:v>2002年</c:v>
                </c:pt>
                <c:pt idx="8">
                  <c:v>2003年</c:v>
                </c:pt>
                <c:pt idx="9">
                  <c:v>2004年</c:v>
                </c:pt>
                <c:pt idx="10">
                  <c:v>2005年</c:v>
                </c:pt>
                <c:pt idx="11">
                  <c:v>2006年</c:v>
                </c:pt>
                <c:pt idx="12">
                  <c:v>2007年</c:v>
                </c:pt>
                <c:pt idx="13">
                  <c:v>2008年</c:v>
                </c:pt>
                <c:pt idx="14">
                  <c:v>2009年</c:v>
                </c:pt>
                <c:pt idx="15">
                  <c:v>2010年</c:v>
                </c:pt>
                <c:pt idx="16">
                  <c:v>2011年</c:v>
                </c:pt>
                <c:pt idx="17">
                  <c:v>2012年</c:v>
                </c:pt>
                <c:pt idx="18">
                  <c:v>2013年</c:v>
                </c:pt>
                <c:pt idx="19">
                  <c:v>2014年</c:v>
                </c:pt>
                <c:pt idx="20">
                  <c:v>2015年</c:v>
                </c:pt>
                <c:pt idx="21">
                  <c:v>2016年</c:v>
                </c:pt>
                <c:pt idx="22">
                  <c:v>2017年</c:v>
                </c:pt>
                <c:pt idx="23">
                  <c:v>2018年</c:v>
                </c:pt>
                <c:pt idx="24">
                  <c:v>2019年</c:v>
                </c:pt>
                <c:pt idx="25">
                  <c:v>2020年</c:v>
                </c:pt>
              </c:strCache>
            </c:strRef>
          </c:cat>
          <c:val>
            <c:numRef>
              <c:f>Sheet1!$C$2:$C$27</c:f>
              <c:numCache>
                <c:formatCode>g/"通""用""格""式"</c:formatCode>
                <c:ptCount val="26"/>
                <c:pt idx="0">
                  <c:v>134</c:v>
                </c:pt>
                <c:pt idx="1">
                  <c:v>191</c:v>
                </c:pt>
                <c:pt idx="2">
                  <c:v>398</c:v>
                </c:pt>
                <c:pt idx="3">
                  <c:v>686</c:v>
                </c:pt>
                <c:pt idx="4">
                  <c:v>1578</c:v>
                </c:pt>
                <c:pt idx="5">
                  <c:v>2282</c:v>
                </c:pt>
                <c:pt idx="6">
                  <c:v>2407</c:v>
                </c:pt>
                <c:pt idx="7">
                  <c:v>2529</c:v>
                </c:pt>
                <c:pt idx="8">
                  <c:v>2690</c:v>
                </c:pt>
                <c:pt idx="9">
                  <c:v>3027</c:v>
                </c:pt>
                <c:pt idx="10">
                  <c:v>3370</c:v>
                </c:pt>
                <c:pt idx="11">
                  <c:v>3731</c:v>
                </c:pt>
                <c:pt idx="12">
                  <c:v>4327</c:v>
                </c:pt>
                <c:pt idx="13">
                  <c:v>4999</c:v>
                </c:pt>
                <c:pt idx="14">
                  <c:v>5435</c:v>
                </c:pt>
                <c:pt idx="15">
                  <c:v>6272</c:v>
                </c:pt>
                <c:pt idx="16">
                  <c:v>7394</c:v>
                </c:pt>
                <c:pt idx="17">
                  <c:v>8389</c:v>
                </c:pt>
                <c:pt idx="18">
                  <c:v>9430</c:v>
                </c:pt>
                <c:pt idx="19">
                  <c:v>10489</c:v>
                </c:pt>
                <c:pt idx="20">
                  <c:v>11422</c:v>
                </c:pt>
                <c:pt idx="21">
                  <c:v>12363</c:v>
                </c:pt>
                <c:pt idx="22">
                  <c:v>13432</c:v>
                </c:pt>
                <c:pt idx="23">
                  <c:v>14617</c:v>
                </c:pt>
                <c:pt idx="24">
                  <c:v>16021</c:v>
                </c:pt>
                <c:pt idx="25">
                  <c:v>17131</c:v>
                </c:pt>
              </c:numCache>
            </c:numRef>
          </c:val>
          <c:extLst>
            <c:ext xmlns:c16="http://schemas.microsoft.com/office/drawing/2014/chart" uri="{C3380CC4-5D6E-409C-BE32-E72D297353CC}">
              <c16:uniqueId val="{00000001-4D2B-4B31-B4FB-C0A5CAFEED4A}"/>
            </c:ext>
          </c:extLst>
        </c:ser>
        <c:dLbls>
          <c:dLblPos val="outEnd"/>
          <c:showLegendKey val="0"/>
          <c:showVal val="1"/>
          <c:showCatName val="0"/>
          <c:showSerName val="0"/>
          <c:showPercent val="0"/>
          <c:showBubbleSize val="0"/>
        </c:dLbls>
        <c:gapWidth val="219"/>
        <c:overlap val="-27"/>
        <c:axId val="33276288"/>
        <c:axId val="33277824"/>
      </c:barChart>
      <c:catAx>
        <c:axId val="3327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crossAx val="33277824"/>
        <c:crosses val="autoZero"/>
        <c:auto val="1"/>
        <c:lblAlgn val="ctr"/>
        <c:lblOffset val="100"/>
        <c:noMultiLvlLbl val="0"/>
      </c:catAx>
      <c:valAx>
        <c:axId val="33277824"/>
        <c:scaling>
          <c:orientation val="minMax"/>
        </c:scaling>
        <c:delete val="1"/>
        <c:axPos val="l"/>
        <c:majorGridlines>
          <c:spPr>
            <a:ln w="9525" cap="flat" cmpd="sng" algn="ctr">
              <a:solidFill>
                <a:schemeClr val="tx1">
                  <a:lumMod val="15000"/>
                  <a:lumOff val="85000"/>
                </a:schemeClr>
              </a:solidFill>
              <a:round/>
            </a:ln>
            <a:effectLst/>
          </c:spPr>
        </c:majorGridlines>
        <c:numFmt formatCode="g/&quot;通&quot;&quot;用&quot;&quot;格&quot;&quot;式&quot;" sourceLinked="1"/>
        <c:majorTickMark val="none"/>
        <c:minorTickMark val="none"/>
        <c:tickLblPos val="nextTo"/>
        <c:crossAx val="33276288"/>
        <c:crosses val="autoZero"/>
        <c:crossBetween val="between"/>
      </c:valAx>
      <c:spPr>
        <a:noFill/>
        <a:ln>
          <a:noFill/>
        </a:ln>
        <a:effectLst/>
      </c:spPr>
    </c:plotArea>
    <c:legend>
      <c:legendPos val="b"/>
      <c:layout>
        <c:manualLayout>
          <c:xMode val="edge"/>
          <c:yMode val="edge"/>
          <c:x val="0.20397314725945298"/>
          <c:y val="0.86141402145155899"/>
          <c:w val="0.57859685074188694"/>
          <c:h val="5.504578217508062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lumMod val="75000"/>
        </a:schemeClr>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標楷體" panose="03000509000000000000" pitchFamily="65" charset="-120"/>
                <a:ea typeface="標楷體" panose="03000509000000000000" pitchFamily="65" charset="-120"/>
                <a:cs typeface="+mn-cs"/>
              </a:defRPr>
            </a:pPr>
            <a:r>
              <a:rPr lang="en-US" altLang="zh-TW" sz="2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1978-2020</a:t>
            </a:r>
            <a:r>
              <a:rPr lang="zh-TW" altLang="en-US" sz="20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000" b="0" dirty="0">
                <a:solidFill>
                  <a:schemeClr val="tx1"/>
                </a:solidFill>
                <a:latin typeface="標楷體" panose="03000509000000000000" pitchFamily="65" charset="-120"/>
                <a:ea typeface="標楷體" panose="03000509000000000000" pitchFamily="65" charset="-120"/>
              </a:rPr>
              <a:t>中國農村貧困人口</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標楷體" panose="03000509000000000000" pitchFamily="65" charset="-120"/>
              <a:ea typeface="標楷體" panose="03000509000000000000" pitchFamily="65" charset="-120"/>
              <a:cs typeface="+mn-cs"/>
            </a:defRPr>
          </a:pPr>
          <a:endParaRPr lang="en-US"/>
        </a:p>
      </c:txPr>
    </c:title>
    <c:autoTitleDeleted val="0"/>
    <c:plotArea>
      <c:layout/>
      <c:barChart>
        <c:barDir val="col"/>
        <c:grouping val="clustered"/>
        <c:varyColors val="0"/>
        <c:ser>
          <c:idx val="0"/>
          <c:order val="0"/>
          <c:tx>
            <c:strRef>
              <c:f>工作表1!$B$1</c:f>
              <c:strCache>
                <c:ptCount val="1"/>
                <c:pt idx="0">
                  <c:v>年度貧困人口數量(單位：萬人)</c:v>
                </c:pt>
              </c:strCache>
            </c:strRef>
          </c:tx>
          <c:spPr>
            <a:solidFill>
              <a:schemeClr val="accent1"/>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0-CF0A-4D58-994E-7185C3C785A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工作表1!$A$2:$A$9</c:f>
              <c:strCache>
                <c:ptCount val="8"/>
                <c:pt idx="0">
                  <c:v>1978年</c:v>
                </c:pt>
                <c:pt idx="1">
                  <c:v>1985年</c:v>
                </c:pt>
                <c:pt idx="2">
                  <c:v>1995年</c:v>
                </c:pt>
                <c:pt idx="3">
                  <c:v>2005年</c:v>
                </c:pt>
                <c:pt idx="4">
                  <c:v>2010年</c:v>
                </c:pt>
                <c:pt idx="5">
                  <c:v>2015年</c:v>
                </c:pt>
                <c:pt idx="6">
                  <c:v>2019年</c:v>
                </c:pt>
                <c:pt idx="7">
                  <c:v>2020年</c:v>
                </c:pt>
              </c:strCache>
            </c:strRef>
          </c:cat>
          <c:val>
            <c:numRef>
              <c:f>工作表1!$B$2:$B$9</c:f>
              <c:numCache>
                <c:formatCode>#,##0_ </c:formatCode>
                <c:ptCount val="8"/>
                <c:pt idx="0">
                  <c:v>77039</c:v>
                </c:pt>
                <c:pt idx="1">
                  <c:v>66101</c:v>
                </c:pt>
                <c:pt idx="2">
                  <c:v>55463</c:v>
                </c:pt>
                <c:pt idx="3">
                  <c:v>28662</c:v>
                </c:pt>
                <c:pt idx="4">
                  <c:v>16567</c:v>
                </c:pt>
                <c:pt idx="5">
                  <c:v>5575</c:v>
                </c:pt>
                <c:pt idx="6">
                  <c:v>551</c:v>
                </c:pt>
                <c:pt idx="7" formatCode="g/&quot;通&quot;&quot;用&quot;&quot;格&quot;&quot;式&quot;">
                  <c:v>0</c:v>
                </c:pt>
              </c:numCache>
            </c:numRef>
          </c:val>
          <c:extLst>
            <c:ext xmlns:c16="http://schemas.microsoft.com/office/drawing/2014/chart" uri="{C3380CC4-5D6E-409C-BE32-E72D297353CC}">
              <c16:uniqueId val="{00000000-0DA1-4A8D-B6B2-C3CE50B051CD}"/>
            </c:ext>
          </c:extLst>
        </c:ser>
        <c:dLbls>
          <c:showLegendKey val="0"/>
          <c:showVal val="0"/>
          <c:showCatName val="0"/>
          <c:showSerName val="0"/>
          <c:showPercent val="0"/>
          <c:showBubbleSize val="0"/>
        </c:dLbls>
        <c:gapWidth val="219"/>
        <c:overlap val="-27"/>
        <c:axId val="33898496"/>
        <c:axId val="33900032"/>
      </c:barChart>
      <c:catAx>
        <c:axId val="3389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900032"/>
        <c:crosses val="autoZero"/>
        <c:auto val="1"/>
        <c:lblAlgn val="ctr"/>
        <c:lblOffset val="100"/>
        <c:noMultiLvlLbl val="0"/>
      </c:catAx>
      <c:valAx>
        <c:axId val="33900032"/>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898496"/>
        <c:crosses val="autoZero"/>
        <c:crossBetween val="between"/>
      </c:valAx>
      <c:spPr>
        <a:solidFill>
          <a:schemeClr val="bg1"/>
        </a:solid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標楷體" panose="03000509000000000000" pitchFamily="65" charset="-120"/>
                <a:ea typeface="標楷體" panose="03000509000000000000" pitchFamily="65" charset="-120"/>
                <a:cs typeface="+mn-cs"/>
              </a:defRPr>
            </a:pPr>
            <a:r>
              <a:rPr lang="zh-TW" altLang="en-US" sz="2000" b="0" dirty="0">
                <a:solidFill>
                  <a:schemeClr val="tx1"/>
                </a:solidFill>
                <a:latin typeface="標楷體" panose="03000509000000000000" pitchFamily="65" charset="-120"/>
                <a:ea typeface="標楷體" panose="03000509000000000000" pitchFamily="65" charset="-120"/>
              </a:rPr>
              <a:t>貧困地區農村居民人均可支配收入</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標楷體" panose="03000509000000000000" pitchFamily="65" charset="-120"/>
              <a:ea typeface="標楷體" panose="03000509000000000000" pitchFamily="65" charset="-120"/>
              <a:cs typeface="+mn-cs"/>
            </a:defRPr>
          </a:pPr>
          <a:endParaRPr lang="en-US"/>
        </a:p>
      </c:txPr>
    </c:title>
    <c:autoTitleDeleted val="0"/>
    <c:plotArea>
      <c:layout/>
      <c:barChart>
        <c:barDir val="col"/>
        <c:grouping val="clustered"/>
        <c:varyColors val="0"/>
        <c:ser>
          <c:idx val="0"/>
          <c:order val="0"/>
          <c:tx>
            <c:strRef>
              <c:f>工作表1!$B$1</c:f>
              <c:strCache>
                <c:ptCount val="1"/>
                <c:pt idx="0">
                  <c:v>貧困地區農村居民人均可支配收入</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工作表1!$A$2:$A$9</c:f>
              <c:strCache>
                <c:ptCount val="8"/>
                <c:pt idx="0">
                  <c:v>2013年</c:v>
                </c:pt>
                <c:pt idx="1">
                  <c:v>2014年</c:v>
                </c:pt>
                <c:pt idx="2">
                  <c:v>2015年</c:v>
                </c:pt>
                <c:pt idx="3">
                  <c:v>2016年</c:v>
                </c:pt>
                <c:pt idx="4">
                  <c:v>2017年</c:v>
                </c:pt>
                <c:pt idx="5">
                  <c:v>2018年</c:v>
                </c:pt>
                <c:pt idx="6">
                  <c:v>2019年</c:v>
                </c:pt>
                <c:pt idx="7">
                  <c:v>2020年</c:v>
                </c:pt>
              </c:strCache>
            </c:strRef>
          </c:cat>
          <c:val>
            <c:numRef>
              <c:f>工作表1!$B$2:$B$9</c:f>
              <c:numCache>
                <c:formatCode>#,##0_ </c:formatCode>
                <c:ptCount val="8"/>
                <c:pt idx="0">
                  <c:v>6079</c:v>
                </c:pt>
                <c:pt idx="1">
                  <c:v>6852</c:v>
                </c:pt>
                <c:pt idx="2">
                  <c:v>7653</c:v>
                </c:pt>
                <c:pt idx="3">
                  <c:v>8452</c:v>
                </c:pt>
                <c:pt idx="4">
                  <c:v>9377</c:v>
                </c:pt>
                <c:pt idx="5">
                  <c:v>10371</c:v>
                </c:pt>
                <c:pt idx="6">
                  <c:v>11597</c:v>
                </c:pt>
                <c:pt idx="7">
                  <c:v>12588</c:v>
                </c:pt>
              </c:numCache>
            </c:numRef>
          </c:val>
          <c:extLst>
            <c:ext xmlns:c16="http://schemas.microsoft.com/office/drawing/2014/chart" uri="{C3380CC4-5D6E-409C-BE32-E72D297353CC}">
              <c16:uniqueId val="{00000000-311F-4F64-9667-4BC9C35FFF80}"/>
            </c:ext>
          </c:extLst>
        </c:ser>
        <c:dLbls>
          <c:showLegendKey val="0"/>
          <c:showVal val="0"/>
          <c:showCatName val="0"/>
          <c:showSerName val="0"/>
          <c:showPercent val="0"/>
          <c:showBubbleSize val="0"/>
        </c:dLbls>
        <c:gapWidth val="219"/>
        <c:overlap val="-27"/>
        <c:axId val="34423168"/>
        <c:axId val="21858176"/>
      </c:barChart>
      <c:catAx>
        <c:axId val="3442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858176"/>
        <c:crosses val="autoZero"/>
        <c:auto val="1"/>
        <c:lblAlgn val="ctr"/>
        <c:lblOffset val="100"/>
        <c:noMultiLvlLbl val="0"/>
      </c:catAx>
      <c:valAx>
        <c:axId val="21858176"/>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423168"/>
        <c:crosses val="autoZero"/>
        <c:crossBetween val="between"/>
      </c:valAx>
      <c:spPr>
        <a:solidFill>
          <a:schemeClr val="bg1"/>
        </a:solid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0" i="0" u="none" strike="noStrike" kern="1200" spc="0" baseline="0">
                <a:solidFill>
                  <a:schemeClr val="tx1"/>
                </a:solidFill>
                <a:latin typeface="DFKai-SB" panose="03000509000000000000" pitchFamily="65" charset="-120"/>
                <a:ea typeface="DFKai-SB" panose="03000509000000000000" pitchFamily="65" charset="-120"/>
                <a:cs typeface="+mn-cs"/>
              </a:defRPr>
            </a:pPr>
            <a:r>
              <a:rPr lang="en-US" dirty="0">
                <a:solidFill>
                  <a:schemeClr val="tx1"/>
                </a:solidFill>
                <a:latin typeface="Times New Roman" panose="02020603050405020304" pitchFamily="18" charset="0"/>
                <a:cs typeface="Times New Roman" panose="02020603050405020304" pitchFamily="18" charset="0"/>
              </a:rPr>
              <a:t>201</a:t>
            </a:r>
            <a:r>
              <a:rPr lang="en-US" altLang="zh-TW" dirty="0">
                <a:solidFill>
                  <a:schemeClr val="tx1"/>
                </a:solidFill>
                <a:latin typeface="Times New Roman" panose="02020603050405020304" pitchFamily="18" charset="0"/>
                <a:cs typeface="Times New Roman" panose="02020603050405020304" pitchFamily="18" charset="0"/>
              </a:rPr>
              <a:t>5</a:t>
            </a:r>
            <a:r>
              <a:rPr lang="en-US" dirty="0">
                <a:solidFill>
                  <a:schemeClr val="tx1"/>
                </a:solidFill>
                <a:latin typeface="Times New Roman" panose="02020603050405020304" pitchFamily="18" charset="0"/>
                <a:cs typeface="Times New Roman" panose="02020603050405020304" pitchFamily="18" charset="0"/>
              </a:rPr>
              <a:t>-20</a:t>
            </a:r>
            <a:r>
              <a:rPr lang="en-US" altLang="zh-TW" dirty="0">
                <a:solidFill>
                  <a:schemeClr val="tx1"/>
                </a:solidFill>
                <a:latin typeface="Times New Roman" panose="02020603050405020304" pitchFamily="18" charset="0"/>
                <a:cs typeface="Times New Roman" panose="02020603050405020304" pitchFamily="18" charset="0"/>
              </a:rPr>
              <a:t>20</a:t>
            </a:r>
            <a:r>
              <a:rPr lang="zh-CN" dirty="0">
                <a:solidFill>
                  <a:schemeClr val="tx1"/>
                </a:solidFill>
                <a:latin typeface="Times New Roman" panose="02020603050405020304" pitchFamily="18" charset="0"/>
                <a:cs typeface="Times New Roman" panose="02020603050405020304" pitchFamily="18" charset="0"/>
              </a:rPr>
              <a:t>年</a:t>
            </a:r>
            <a:r>
              <a:rPr lang="zh-TW" altLang="en-US" dirty="0">
                <a:solidFill>
                  <a:schemeClr val="tx1"/>
                </a:solidFill>
                <a:latin typeface="Times New Roman" panose="02020603050405020304" pitchFamily="18" charset="0"/>
                <a:cs typeface="Times New Roman" panose="02020603050405020304" pitchFamily="18" charset="0"/>
              </a:rPr>
              <a:t>國家</a:t>
            </a:r>
            <a:r>
              <a:rPr lang="zh-TW" altLang="en-US" dirty="0">
                <a:solidFill>
                  <a:schemeClr val="tx1"/>
                </a:solidFill>
              </a:rPr>
              <a:t>農村網絡零售額</a:t>
            </a:r>
            <a:endParaRPr lang="en-US" altLang="zh-TW" dirty="0">
              <a:solidFill>
                <a:schemeClr val="tx1"/>
              </a:solidFill>
            </a:endParaRPr>
          </a:p>
        </c:rich>
      </c:tx>
      <c:layout>
        <c:manualLayout>
          <c:xMode val="edge"/>
          <c:yMode val="edge"/>
          <c:x val="0.27482394211338534"/>
          <c:y val="2.709684508445628E-2"/>
        </c:manualLayout>
      </c:layout>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solidFill>
              <a:latin typeface="DFKai-SB" panose="03000509000000000000" pitchFamily="65" charset="-120"/>
              <a:ea typeface="DFKai-SB" panose="03000509000000000000" pitchFamily="65" charset="-120"/>
              <a:cs typeface="+mn-cs"/>
            </a:defRPr>
          </a:pPr>
          <a:endParaRPr lang="en-US"/>
        </a:p>
      </c:txPr>
    </c:title>
    <c:autoTitleDeleted val="0"/>
    <c:plotArea>
      <c:layout/>
      <c:barChart>
        <c:barDir val="col"/>
        <c:grouping val="clustered"/>
        <c:varyColors val="0"/>
        <c:ser>
          <c:idx val="0"/>
          <c:order val="0"/>
          <c:tx>
            <c:strRef>
              <c:f>Sheet1!$B$1</c:f>
              <c:strCache>
                <c:ptCount val="1"/>
                <c:pt idx="0">
                  <c:v>2013-2019年居民人均教育文化娛樂消費支（單位：元）</c:v>
                </c:pt>
              </c:strCache>
            </c:strRef>
          </c:tx>
          <c:spPr>
            <a:solidFill>
              <a:schemeClr val="accent1"/>
            </a:solidFill>
            <a:ln>
              <a:noFill/>
            </a:ln>
            <a:effectLst/>
          </c:spPr>
          <c:invertIfNegative val="0"/>
          <c:dLbls>
            <c:delete val="1"/>
          </c:dLbls>
          <c:cat>
            <c:strRef>
              <c:f>Sheet1!$A$2:$A$7</c:f>
              <c:strCache>
                <c:ptCount val="6"/>
                <c:pt idx="0">
                  <c:v>2015年</c:v>
                </c:pt>
                <c:pt idx="1">
                  <c:v>2016年</c:v>
                </c:pt>
                <c:pt idx="2">
                  <c:v>2017年</c:v>
                </c:pt>
                <c:pt idx="3">
                  <c:v>2018年</c:v>
                </c:pt>
                <c:pt idx="4">
                  <c:v>2019年</c:v>
                </c:pt>
                <c:pt idx="5">
                  <c:v>2020年</c:v>
                </c:pt>
              </c:strCache>
            </c:strRef>
          </c:cat>
          <c:val>
            <c:numRef>
              <c:f>Sheet1!$B$2:$B$7</c:f>
              <c:numCache>
                <c:formatCode>g/"通""用""格""式"</c:formatCode>
                <c:ptCount val="6"/>
                <c:pt idx="0">
                  <c:v>0.35</c:v>
                </c:pt>
                <c:pt idx="1">
                  <c:v>0.89</c:v>
                </c:pt>
                <c:pt idx="2">
                  <c:v>1.24</c:v>
                </c:pt>
                <c:pt idx="3">
                  <c:v>1.37</c:v>
                </c:pt>
                <c:pt idx="4">
                  <c:v>1.7</c:v>
                </c:pt>
                <c:pt idx="5">
                  <c:v>1.79</c:v>
                </c:pt>
              </c:numCache>
            </c:numRef>
          </c:val>
          <c:extLst>
            <c:ext xmlns:c16="http://schemas.microsoft.com/office/drawing/2014/chart" uri="{C3380CC4-5D6E-409C-BE32-E72D297353CC}">
              <c16:uniqueId val="{00000000-74CD-4ED2-9825-50D442120BE0}"/>
            </c:ext>
          </c:extLst>
        </c:ser>
        <c:dLbls>
          <c:showLegendKey val="0"/>
          <c:showVal val="1"/>
          <c:showCatName val="0"/>
          <c:showSerName val="0"/>
          <c:showPercent val="0"/>
          <c:showBubbleSize val="0"/>
        </c:dLbls>
        <c:gapWidth val="150"/>
        <c:axId val="124539648"/>
        <c:axId val="124577280"/>
      </c:barChart>
      <c:catAx>
        <c:axId val="124539648"/>
        <c:scaling>
          <c:orientation val="minMax"/>
        </c:scaling>
        <c:delete val="0"/>
        <c:axPos val="b"/>
        <c:numFmt formatCode="General" sourceLinked="1"/>
        <c:majorTickMark val="in"/>
        <c:minorTickMark val="none"/>
        <c:tickLblPos val="nextTo"/>
        <c:spPr>
          <a:noFill/>
          <a:ln w="25400" cap="flat" cmpd="sng" algn="ctr">
            <a:solidFill>
              <a:schemeClr val="accent1"/>
            </a:solidFill>
            <a:round/>
          </a:ln>
          <a:effectLst/>
        </c:spPr>
        <c:txPr>
          <a:bodyPr rot="-60000000" spcFirstLastPara="1" vertOverflow="ellipsis" vert="horz" wrap="square" anchor="ctr" anchorCtr="1"/>
          <a:lstStyle/>
          <a:p>
            <a:pPr>
              <a:defRPr lang="zh-CN" sz="1195"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crossAx val="124577280"/>
        <c:crosses val="autoZero"/>
        <c:auto val="1"/>
        <c:lblAlgn val="ctr"/>
        <c:lblOffset val="100"/>
        <c:noMultiLvlLbl val="0"/>
      </c:catAx>
      <c:valAx>
        <c:axId val="124577280"/>
        <c:scaling>
          <c:orientation val="minMax"/>
        </c:scaling>
        <c:delete val="1"/>
        <c:axPos val="l"/>
        <c:majorGridlines>
          <c:spPr>
            <a:ln w="9525" cap="flat" cmpd="sng" algn="ctr">
              <a:solidFill>
                <a:schemeClr val="tx1">
                  <a:lumMod val="15000"/>
                  <a:lumOff val="85000"/>
                </a:schemeClr>
              </a:solidFill>
              <a:round/>
            </a:ln>
            <a:effectLst/>
          </c:spPr>
        </c:majorGridlines>
        <c:numFmt formatCode="g/&quot;通&quot;&quot;用&quot;&quot;格&quot;&quot;式&quot;" sourceLinked="1"/>
        <c:majorTickMark val="in"/>
        <c:minorTickMark val="none"/>
        <c:tickLblPos val="nextTo"/>
        <c:crossAx val="124539648"/>
        <c:crosses val="autoZero"/>
        <c:crossBetween val="between"/>
      </c:valAx>
      <c:spPr>
        <a:noFill/>
        <a:ln>
          <a:noFill/>
        </a:ln>
        <a:effectLst/>
      </c:spPr>
    </c:plotArea>
    <c:plotVisOnly val="1"/>
    <c:dispBlanksAs val="gap"/>
    <c:showDLblsOverMax val="0"/>
  </c:chart>
  <c:spPr>
    <a:solidFill>
      <a:schemeClr val="bg1"/>
    </a:solidFill>
    <a:ln>
      <a:solidFill>
        <a:schemeClr val="bg1">
          <a:lumMod val="75000"/>
        </a:schemeClr>
      </a:solidFill>
    </a:ln>
    <a:effectLst/>
  </c:spPr>
  <c:txPr>
    <a:bodyPr/>
    <a:lstStyle/>
    <a:p>
      <a:pPr>
        <a:defRPr lang="zh-CN">
          <a:latin typeface="DFKai-SB" panose="03000509000000000000" pitchFamily="65" charset="-120"/>
          <a:ea typeface="DFKai-SB" panose="03000509000000000000" pitchFamily="65" charset="-12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DFKai-SB" panose="03000509000000000000" pitchFamily="65" charset="-120"/>
                <a:ea typeface="DFKai-SB" panose="03000509000000000000" pitchFamily="65" charset="-120"/>
                <a:cs typeface="+mn-cs"/>
              </a:defRPr>
            </a:pPr>
            <a:r>
              <a:rPr lang="en-US" altLang="zh-CN" sz="1862" b="0" i="0" u="none" strike="noStrike" baseline="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1978-</a:t>
            </a:r>
            <a:r>
              <a:rPr lang="en-US" altLang="zh-TW" sz="1862" b="0" i="0" u="none" strike="noStrike" baseline="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1862" b="0" i="0" u="none" strike="noStrike" baseline="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年</a:t>
            </a:r>
            <a:r>
              <a:rPr lang="zh-CN" altLang="zh-CN" sz="1862" b="0" i="0" u="none" strike="noStrike" baseline="0" dirty="0">
                <a:solidFill>
                  <a:schemeClr val="tx1"/>
                </a:solidFill>
                <a:effectLst/>
                <a:latin typeface="DFKai-SB" panose="03000509000000000000" pitchFamily="65" charset="-120"/>
                <a:ea typeface="DFKai-SB" panose="03000509000000000000" pitchFamily="65" charset="-120"/>
              </a:rPr>
              <a:t>居民消費</a:t>
            </a:r>
            <a:r>
              <a:rPr lang="zh-TW" altLang="en-US" sz="1862" b="0" i="0" u="none" strike="noStrike" baseline="0" dirty="0">
                <a:solidFill>
                  <a:schemeClr val="tx1"/>
                </a:solidFill>
                <a:effectLst/>
                <a:latin typeface="DFKai-SB" panose="03000509000000000000" pitchFamily="65" charset="-120"/>
                <a:ea typeface="DFKai-SB" panose="03000509000000000000" pitchFamily="65" charset="-120"/>
              </a:rPr>
              <a:t>水平</a:t>
            </a:r>
            <a:endParaRPr lang="zh-CN" altLang="en-US" dirty="0">
              <a:solidFill>
                <a:schemeClr val="tx1"/>
              </a:solidFill>
              <a:latin typeface="DFKai-SB" panose="03000509000000000000" pitchFamily="65" charset="-120"/>
              <a:ea typeface="DFKai-SB" panose="03000509000000000000" pitchFamily="65" charset="-12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DFKai-SB" panose="03000509000000000000" pitchFamily="65" charset="-120"/>
              <a:ea typeface="DFKai-SB" panose="03000509000000000000" pitchFamily="65" charset="-120"/>
              <a:cs typeface="+mn-cs"/>
            </a:defRPr>
          </a:pPr>
          <a:endParaRPr lang="en-US"/>
        </a:p>
      </c:txPr>
    </c:title>
    <c:autoTitleDeleted val="0"/>
    <c:plotArea>
      <c:layout/>
      <c:barChart>
        <c:barDir val="col"/>
        <c:grouping val="clustered"/>
        <c:varyColors val="0"/>
        <c:ser>
          <c:idx val="0"/>
          <c:order val="0"/>
          <c:tx>
            <c:strRef>
              <c:f>Sheet1!$B$1</c:f>
              <c:strCache>
                <c:ptCount val="1"/>
                <c:pt idx="0">
                  <c:v>欄1</c:v>
                </c:pt>
              </c:strCache>
            </c:strRef>
          </c:tx>
          <c:spPr>
            <a:solidFill>
              <a:schemeClr val="accent1"/>
            </a:solidFill>
            <a:ln>
              <a:noFill/>
            </a:ln>
            <a:effectLst/>
          </c:spPr>
          <c:invertIfNegative val="0"/>
          <c:dLbls>
            <c:dLbl>
              <c:idx val="23"/>
              <c:layout>
                <c:manualLayout>
                  <c:x val="-1.0416667521052279E-2"/>
                  <c:y val="-4.694065854014215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54-4ED2-A228-DE4179FE1163}"/>
                </c:ext>
              </c:extLst>
            </c:dLbl>
            <c:dLbl>
              <c:idx val="25"/>
              <c:layout>
                <c:manualLayout>
                  <c:x val="5.208333760526063E-3"/>
                  <c:y val="-8.96139844857259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54-4ED2-A228-DE4179FE116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c:f>
              <c:strCache>
                <c:ptCount val="26"/>
                <c:pt idx="0">
                  <c:v>1978年</c:v>
                </c:pt>
                <c:pt idx="1">
                  <c:v>1980年</c:v>
                </c:pt>
                <c:pt idx="2">
                  <c:v>1985年</c:v>
                </c:pt>
                <c:pt idx="3">
                  <c:v>1990年</c:v>
                </c:pt>
                <c:pt idx="4">
                  <c:v>1995年</c:v>
                </c:pt>
                <c:pt idx="5">
                  <c:v>2000年</c:v>
                </c:pt>
                <c:pt idx="6">
                  <c:v>2001年</c:v>
                </c:pt>
                <c:pt idx="7">
                  <c:v>2002年</c:v>
                </c:pt>
                <c:pt idx="8">
                  <c:v>2003年</c:v>
                </c:pt>
                <c:pt idx="9">
                  <c:v>2004年</c:v>
                </c:pt>
                <c:pt idx="10">
                  <c:v>2005年</c:v>
                </c:pt>
                <c:pt idx="11">
                  <c:v>2006年</c:v>
                </c:pt>
                <c:pt idx="12">
                  <c:v>2007年</c:v>
                </c:pt>
                <c:pt idx="13">
                  <c:v>2008年</c:v>
                </c:pt>
                <c:pt idx="14">
                  <c:v>2009年</c:v>
                </c:pt>
                <c:pt idx="15">
                  <c:v>2010年</c:v>
                </c:pt>
                <c:pt idx="16">
                  <c:v>2011年</c:v>
                </c:pt>
                <c:pt idx="17">
                  <c:v>2012年</c:v>
                </c:pt>
                <c:pt idx="18">
                  <c:v>2013年</c:v>
                </c:pt>
                <c:pt idx="19">
                  <c:v>2014年</c:v>
                </c:pt>
                <c:pt idx="20">
                  <c:v>2015年</c:v>
                </c:pt>
                <c:pt idx="21">
                  <c:v>2016年</c:v>
                </c:pt>
                <c:pt idx="22">
                  <c:v>2017年</c:v>
                </c:pt>
                <c:pt idx="23">
                  <c:v>2018年</c:v>
                </c:pt>
                <c:pt idx="24">
                  <c:v>2019年</c:v>
                </c:pt>
                <c:pt idx="25">
                  <c:v>2020年</c:v>
                </c:pt>
              </c:strCache>
            </c:strRef>
          </c:cat>
          <c:val>
            <c:numRef>
              <c:f>Sheet1!$B$2:$B$27</c:f>
              <c:numCache>
                <c:formatCode>#,##0_ </c:formatCode>
                <c:ptCount val="26"/>
                <c:pt idx="0">
                  <c:v>184</c:v>
                </c:pt>
                <c:pt idx="1">
                  <c:v>238</c:v>
                </c:pt>
                <c:pt idx="2">
                  <c:v>440</c:v>
                </c:pt>
                <c:pt idx="3">
                  <c:v>831</c:v>
                </c:pt>
                <c:pt idx="4">
                  <c:v>2329</c:v>
                </c:pt>
                <c:pt idx="5">
                  <c:v>3712</c:v>
                </c:pt>
                <c:pt idx="6">
                  <c:v>3968</c:v>
                </c:pt>
                <c:pt idx="7">
                  <c:v>4270</c:v>
                </c:pt>
                <c:pt idx="8">
                  <c:v>4555</c:v>
                </c:pt>
                <c:pt idx="9">
                  <c:v>5071</c:v>
                </c:pt>
                <c:pt idx="10">
                  <c:v>5688</c:v>
                </c:pt>
                <c:pt idx="11">
                  <c:v>6319</c:v>
                </c:pt>
                <c:pt idx="12">
                  <c:v>7454</c:v>
                </c:pt>
                <c:pt idx="13">
                  <c:v>8505</c:v>
                </c:pt>
                <c:pt idx="14">
                  <c:v>9249</c:v>
                </c:pt>
                <c:pt idx="15">
                  <c:v>10575</c:v>
                </c:pt>
                <c:pt idx="16">
                  <c:v>12668</c:v>
                </c:pt>
                <c:pt idx="17">
                  <c:v>14074</c:v>
                </c:pt>
                <c:pt idx="18">
                  <c:v>15586</c:v>
                </c:pt>
                <c:pt idx="19">
                  <c:v>17220</c:v>
                </c:pt>
                <c:pt idx="20">
                  <c:v>18857</c:v>
                </c:pt>
                <c:pt idx="21">
                  <c:v>20801</c:v>
                </c:pt>
                <c:pt idx="22">
                  <c:v>22969</c:v>
                </c:pt>
                <c:pt idx="23">
                  <c:v>25245</c:v>
                </c:pt>
                <c:pt idx="24">
                  <c:v>27504</c:v>
                </c:pt>
                <c:pt idx="25">
                  <c:v>27438</c:v>
                </c:pt>
              </c:numCache>
            </c:numRef>
          </c:val>
          <c:extLst>
            <c:ext xmlns:c16="http://schemas.microsoft.com/office/drawing/2014/chart" uri="{C3380CC4-5D6E-409C-BE32-E72D297353CC}">
              <c16:uniqueId val="{00000000-CF20-4A50-9F7C-4C05F001C3A0}"/>
            </c:ext>
          </c:extLst>
        </c:ser>
        <c:dLbls>
          <c:dLblPos val="outEnd"/>
          <c:showLegendKey val="0"/>
          <c:showVal val="1"/>
          <c:showCatName val="0"/>
          <c:showSerName val="0"/>
          <c:showPercent val="0"/>
          <c:showBubbleSize val="0"/>
        </c:dLbls>
        <c:gapWidth val="219"/>
        <c:overlap val="-27"/>
        <c:axId val="130531328"/>
        <c:axId val="130534016"/>
      </c:barChart>
      <c:catAx>
        <c:axId val="13053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crossAx val="130534016"/>
        <c:crosses val="autoZero"/>
        <c:auto val="1"/>
        <c:lblAlgn val="ctr"/>
        <c:lblOffset val="100"/>
        <c:noMultiLvlLbl val="0"/>
      </c:catAx>
      <c:valAx>
        <c:axId val="130534016"/>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DFKai-SB" panose="03000509000000000000" pitchFamily="65" charset="-120"/>
                <a:ea typeface="DFKai-SB" panose="03000509000000000000" pitchFamily="65" charset="-120"/>
                <a:cs typeface="+mn-cs"/>
              </a:defRPr>
            </a:pPr>
            <a:endParaRPr lang="en-US"/>
          </a:p>
        </c:txPr>
        <c:crossAx val="130531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lumMod val="75000"/>
        </a:schemeClr>
      </a:solid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工作表1!$B$1</c:f>
              <c:strCache>
                <c:ptCount val="1"/>
                <c:pt idx="0">
                  <c:v>2020年全國居民人均消費支出及構成</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5-1A86-4726-9496-56AD86A2724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1A86-4726-9496-56AD86A272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9-1A86-4726-9496-56AD86A2724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1A86-4726-9496-56AD86A2724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4-1A86-4726-9496-56AD86A2724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3-1A86-4726-9496-56AD86A2724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2-1A86-4726-9496-56AD86A2724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1A86-4726-9496-56AD86A27249}"/>
              </c:ext>
            </c:extLst>
          </c:dPt>
          <c:dLbls>
            <c:dLbl>
              <c:idx val="0"/>
              <c:layout>
                <c:manualLayout>
                  <c:x val="4.0561084354280311E-2"/>
                  <c:y val="7.848610031950641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5263026034325392"/>
                      <c:h val="0.18206471816635794"/>
                    </c:manualLayout>
                  </c15:layout>
                </c:ext>
                <c:ext xmlns:c16="http://schemas.microsoft.com/office/drawing/2014/chart" uri="{C3380CC4-5D6E-409C-BE32-E72D297353CC}">
                  <c16:uniqueId val="{00000005-1A86-4726-9496-56AD86A27249}"/>
                </c:ext>
              </c:extLst>
            </c:dLbl>
            <c:dLbl>
              <c:idx val="2"/>
              <c:layout>
                <c:manualLayout>
                  <c:x val="0.20126328130540741"/>
                  <c:y val="0"/>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1A86-4726-9496-56AD86A27249}"/>
                </c:ext>
              </c:extLst>
            </c:dLbl>
            <c:dLbl>
              <c:idx val="7"/>
              <c:layout>
                <c:manualLayout>
                  <c:x val="0.27072864676972086"/>
                  <c:y val="1.644878914884202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4919954255518975"/>
                      <c:h val="0.13983700510075381"/>
                    </c:manualLayout>
                  </c15:layout>
                </c:ext>
                <c:ext xmlns:c16="http://schemas.microsoft.com/office/drawing/2014/chart" uri="{C3380CC4-5D6E-409C-BE32-E72D297353CC}">
                  <c16:uniqueId val="{00000007-1A86-4726-9496-56AD86A27249}"/>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標楷體" panose="03000509000000000000" pitchFamily="65" charset="-120"/>
                    <a:ea typeface="標楷體" panose="03000509000000000000" pitchFamily="65" charset="-120"/>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工作表1!$A$2:$A$9</c:f>
              <c:strCache>
                <c:ptCount val="8"/>
                <c:pt idx="0">
                  <c:v>食品煙酒6,397元人民幣</c:v>
                </c:pt>
                <c:pt idx="1">
                  <c:v>衣著1,238元人民幣</c:v>
                </c:pt>
                <c:pt idx="2">
                  <c:v>居住5,215元人民幣</c:v>
                </c:pt>
                <c:pt idx="3">
                  <c:v>生活用品及服務1,260元人民幣</c:v>
                </c:pt>
                <c:pt idx="4">
                  <c:v>交通通信2,762元人民幣</c:v>
                </c:pt>
                <c:pt idx="5">
                  <c:v>教育文化娛樂2,032元人民幣</c:v>
                </c:pt>
                <c:pt idx="6">
                  <c:v>醫療保健1,843元人民幣</c:v>
                </c:pt>
                <c:pt idx="7">
                  <c:v>其他用品及服務462元人民幣</c:v>
                </c:pt>
              </c:strCache>
            </c:strRef>
          </c:cat>
          <c:val>
            <c:numRef>
              <c:f>工作表1!$B$2:$B$9</c:f>
              <c:numCache>
                <c:formatCode>0.00%</c:formatCode>
                <c:ptCount val="8"/>
                <c:pt idx="0" formatCode="0.0%">
                  <c:v>0.30199999999999999</c:v>
                </c:pt>
                <c:pt idx="1">
                  <c:v>5.8000000000000003E-2</c:v>
                </c:pt>
                <c:pt idx="2">
                  <c:v>0.246</c:v>
                </c:pt>
                <c:pt idx="3">
                  <c:v>5.8999999999999997E-2</c:v>
                </c:pt>
                <c:pt idx="4" formatCode="0%">
                  <c:v>0.13</c:v>
                </c:pt>
                <c:pt idx="5">
                  <c:v>9.6000000000000002E-2</c:v>
                </c:pt>
                <c:pt idx="6">
                  <c:v>8.6999999999999994E-2</c:v>
                </c:pt>
                <c:pt idx="7">
                  <c:v>2.1999999999999999E-2</c:v>
                </c:pt>
              </c:numCache>
            </c:numRef>
          </c:val>
          <c:extLst>
            <c:ext xmlns:c16="http://schemas.microsoft.com/office/drawing/2014/chart" uri="{C3380CC4-5D6E-409C-BE32-E72D297353CC}">
              <c16:uniqueId val="{00000000-1A86-4726-9496-56AD86A2724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標楷體" panose="03000509000000000000" pitchFamily="65" charset="-120"/>
          <a:ea typeface="標楷體" panose="03000509000000000000" pitchFamily="65" charset="-12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6D0D6B-91D6-4A5D-BD03-923F2C1BA1BE}"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zh-TW" altLang="en-US"/>
        </a:p>
      </dgm:t>
    </dgm:pt>
    <dgm:pt modelId="{50BDB7E6-448B-4924-B0CB-A8DAD1250C65}">
      <dgm:prSet phldrT="[文字]" custT="1"/>
      <dgm:spPr/>
      <dgm:t>
        <a:bodyPr/>
        <a:lstStyle/>
        <a:p>
          <a:r>
            <a:rPr lang="zh-TW" altLang="en-US" sz="2400" dirty="0">
              <a:solidFill>
                <a:schemeClr val="tx1"/>
              </a:solidFill>
              <a:latin typeface="標楷體" panose="03000509000000000000" pitchFamily="65" charset="-120"/>
              <a:ea typeface="標楷體" panose="03000509000000000000" pitchFamily="65" charset="-120"/>
            </a:rPr>
            <a:t>六個精準</a:t>
          </a:r>
        </a:p>
      </dgm:t>
    </dgm:pt>
    <dgm:pt modelId="{DEC5737A-F1F9-4C5A-A232-330FE07686D5}" type="parTrans" cxnId="{90F843FB-A0CE-4A6C-A6E3-46AC273789C3}">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8CC5F94C-1116-4B39-B603-BDE10B7BCAB9}" type="sibTrans" cxnId="{90F843FB-A0CE-4A6C-A6E3-46AC273789C3}">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DEB0A336-F674-41C5-AC9E-9DF7E1562328}">
      <dgm:prSet phldrT="[文字]" custT="1"/>
      <dgm:spPr/>
      <dgm:t>
        <a:bodyPr/>
        <a:lstStyle/>
        <a:p>
          <a:r>
            <a:rPr lang="zh-TW" altLang="en-US" sz="2400">
              <a:solidFill>
                <a:schemeClr val="tx1"/>
              </a:solidFill>
              <a:latin typeface="標楷體" panose="03000509000000000000" pitchFamily="65" charset="-120"/>
              <a:ea typeface="標楷體" panose="03000509000000000000" pitchFamily="65" charset="-120"/>
            </a:rPr>
            <a:t>扶持對象</a:t>
          </a:r>
          <a:endParaRPr lang="zh-TW" altLang="en-US" sz="2400" dirty="0">
            <a:solidFill>
              <a:schemeClr val="tx1"/>
            </a:solidFill>
            <a:latin typeface="標楷體" panose="03000509000000000000" pitchFamily="65" charset="-120"/>
            <a:ea typeface="標楷體" panose="03000509000000000000" pitchFamily="65" charset="-120"/>
          </a:endParaRPr>
        </a:p>
      </dgm:t>
    </dgm:pt>
    <dgm:pt modelId="{E8FED354-299C-4052-810C-B4F87461F66A}" type="parTrans" cxnId="{63C0E119-0EBF-4790-AB0A-A38BADA6AD80}">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1F1B77CC-BC23-4F83-A202-39F12BE86242}" type="sibTrans" cxnId="{63C0E119-0EBF-4790-AB0A-A38BADA6AD80}">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CBF2F9A4-7FF1-4850-9AFD-2FF09A0A09E3}">
      <dgm:prSet phldrT="[文字]" custT="1"/>
      <dgm:spPr/>
      <dgm:t>
        <a:bodyPr/>
        <a:lstStyle/>
        <a:p>
          <a:r>
            <a:rPr lang="zh-TW" altLang="en-US" sz="2400">
              <a:solidFill>
                <a:schemeClr val="tx1"/>
              </a:solidFill>
              <a:latin typeface="標楷體" panose="03000509000000000000" pitchFamily="65" charset="-120"/>
              <a:ea typeface="標楷體" panose="03000509000000000000" pitchFamily="65" charset="-120"/>
            </a:rPr>
            <a:t>專案安排</a:t>
          </a:r>
          <a:endParaRPr lang="zh-TW" altLang="en-US" sz="2400" dirty="0">
            <a:solidFill>
              <a:schemeClr val="tx1"/>
            </a:solidFill>
            <a:latin typeface="標楷體" panose="03000509000000000000" pitchFamily="65" charset="-120"/>
            <a:ea typeface="標楷體" panose="03000509000000000000" pitchFamily="65" charset="-120"/>
          </a:endParaRPr>
        </a:p>
      </dgm:t>
    </dgm:pt>
    <dgm:pt modelId="{6ABF46E1-4883-4A6A-B658-F77E9668FD5B}" type="parTrans" cxnId="{76558D5D-12D2-4062-A14E-F9844BAEA6BC}">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F47EC6F0-6E9E-436C-8AEE-1F4C94C7992C}" type="sibTrans" cxnId="{76558D5D-12D2-4062-A14E-F9844BAEA6BC}">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3F937641-E9C8-4F71-B39F-DF71A26CEB7C}">
      <dgm:prSet phldrT="[文字]" custT="1"/>
      <dgm:spPr/>
      <dgm:t>
        <a:bodyPr/>
        <a:lstStyle/>
        <a:p>
          <a:r>
            <a:rPr lang="zh-TW" altLang="en-US" sz="2400">
              <a:solidFill>
                <a:schemeClr val="tx1"/>
              </a:solidFill>
              <a:latin typeface="標楷體" panose="03000509000000000000" pitchFamily="65" charset="-120"/>
              <a:ea typeface="標楷體" panose="03000509000000000000" pitchFamily="65" charset="-120"/>
            </a:rPr>
            <a:t>措施到戶</a:t>
          </a:r>
          <a:endParaRPr lang="zh-TW" altLang="en-US" sz="2400" dirty="0">
            <a:solidFill>
              <a:schemeClr val="tx1"/>
            </a:solidFill>
            <a:latin typeface="標楷體" panose="03000509000000000000" pitchFamily="65" charset="-120"/>
            <a:ea typeface="標楷體" panose="03000509000000000000" pitchFamily="65" charset="-120"/>
          </a:endParaRPr>
        </a:p>
      </dgm:t>
    </dgm:pt>
    <dgm:pt modelId="{B5E8F97D-74FA-4A9A-9402-967B27D14AEF}" type="parTrans" cxnId="{BD6C1F5C-298B-43E2-A34B-F1F2A012CE8B}">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B9004CBA-1922-4B73-A8AA-AE97C6D4F1E7}" type="sibTrans" cxnId="{BD6C1F5C-298B-43E2-A34B-F1F2A012CE8B}">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57C0A0D1-B8D5-4A98-883A-B459F89659EB}">
      <dgm:prSet phldrT="[文字]" custT="1"/>
      <dgm:spPr/>
      <dgm:t>
        <a:bodyPr/>
        <a:lstStyle/>
        <a:p>
          <a:r>
            <a:rPr lang="zh-TW" altLang="en-US" sz="2400">
              <a:solidFill>
                <a:schemeClr val="tx1"/>
              </a:solidFill>
              <a:latin typeface="標楷體" panose="03000509000000000000" pitchFamily="65" charset="-120"/>
              <a:ea typeface="標楷體" panose="03000509000000000000" pitchFamily="65" charset="-120"/>
            </a:rPr>
            <a:t>資金使用</a:t>
          </a:r>
          <a:endParaRPr lang="zh-TW" altLang="en-US" sz="2400" dirty="0">
            <a:solidFill>
              <a:schemeClr val="tx1"/>
            </a:solidFill>
            <a:latin typeface="標楷體" panose="03000509000000000000" pitchFamily="65" charset="-120"/>
            <a:ea typeface="標楷體" panose="03000509000000000000" pitchFamily="65" charset="-120"/>
          </a:endParaRPr>
        </a:p>
      </dgm:t>
    </dgm:pt>
    <dgm:pt modelId="{A0FB2589-BAA1-4156-93B0-FC317183FDB3}" type="parTrans" cxnId="{304E1832-3DEA-435E-B4BF-527BC01026C7}">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ADCAF69B-7A74-484C-9E1B-0C7808F1DCF3}" type="sibTrans" cxnId="{304E1832-3DEA-435E-B4BF-527BC01026C7}">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A9C06EC1-A49E-4F97-9CD6-11465822C0FF}">
      <dgm:prSet phldrT="[文字]" custT="1"/>
      <dgm:spPr/>
      <dgm:t>
        <a:bodyPr/>
        <a:lstStyle/>
        <a:p>
          <a:r>
            <a:rPr lang="zh-TW" altLang="en-US" sz="2400" dirty="0">
              <a:solidFill>
                <a:schemeClr val="tx1"/>
              </a:solidFill>
              <a:latin typeface="標楷體" panose="03000509000000000000" pitchFamily="65" charset="-120"/>
              <a:ea typeface="標楷體" panose="03000509000000000000" pitchFamily="65" charset="-120"/>
            </a:rPr>
            <a:t>因村派人</a:t>
          </a:r>
        </a:p>
      </dgm:t>
    </dgm:pt>
    <dgm:pt modelId="{A3D9CF68-13FA-4BC0-8450-48E09151F90A}" type="parTrans" cxnId="{32570B87-7D32-475D-BC08-CA8B80D842F1}">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9CAF3ABE-93A8-443A-9C4B-A9BE6F41CB6B}" type="sibTrans" cxnId="{32570B87-7D32-475D-BC08-CA8B80D842F1}">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0C3CB5DA-A4A0-40DF-91F8-54F8DCFFBB9B}">
      <dgm:prSet phldrT="[文字]" custT="1"/>
      <dgm:spPr/>
      <dgm:t>
        <a:bodyPr/>
        <a:lstStyle/>
        <a:p>
          <a:r>
            <a:rPr lang="zh-TW" altLang="en-US" sz="2400">
              <a:solidFill>
                <a:schemeClr val="tx1"/>
              </a:solidFill>
              <a:latin typeface="標楷體" panose="03000509000000000000" pitchFamily="65" charset="-120"/>
              <a:ea typeface="標楷體" panose="03000509000000000000" pitchFamily="65" charset="-120"/>
            </a:rPr>
            <a:t>脫貧成效</a:t>
          </a:r>
          <a:endParaRPr lang="zh-TW" altLang="en-US" sz="2400" dirty="0">
            <a:solidFill>
              <a:schemeClr val="tx1"/>
            </a:solidFill>
            <a:latin typeface="標楷體" panose="03000509000000000000" pitchFamily="65" charset="-120"/>
            <a:ea typeface="標楷體" panose="03000509000000000000" pitchFamily="65" charset="-120"/>
          </a:endParaRPr>
        </a:p>
      </dgm:t>
    </dgm:pt>
    <dgm:pt modelId="{913B8F37-4588-4457-BD71-2F21330BD106}" type="parTrans" cxnId="{FD94E289-578E-449F-A7C9-C536B08AB71D}">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9FB3CA9F-6443-4D3E-83BA-C6CC94397766}" type="sibTrans" cxnId="{FD94E289-578E-449F-A7C9-C536B08AB71D}">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1CCE4293-D368-4A03-80B4-426F3A9A69A7}" type="pres">
      <dgm:prSet presAssocID="{EA6D0D6B-91D6-4A5D-BD03-923F2C1BA1BE}" presName="hierChild1" presStyleCnt="0">
        <dgm:presLayoutVars>
          <dgm:orgChart val="1"/>
          <dgm:chPref val="1"/>
          <dgm:dir/>
          <dgm:animOne val="branch"/>
          <dgm:animLvl val="lvl"/>
          <dgm:resizeHandles/>
        </dgm:presLayoutVars>
      </dgm:prSet>
      <dgm:spPr/>
    </dgm:pt>
    <dgm:pt modelId="{960CA953-C92D-4C81-8F2A-A5D971809F2E}" type="pres">
      <dgm:prSet presAssocID="{50BDB7E6-448B-4924-B0CB-A8DAD1250C65}" presName="hierRoot1" presStyleCnt="0">
        <dgm:presLayoutVars>
          <dgm:hierBranch val="init"/>
        </dgm:presLayoutVars>
      </dgm:prSet>
      <dgm:spPr/>
    </dgm:pt>
    <dgm:pt modelId="{E686BAE0-AC81-4071-B03E-77CAF4D4F425}" type="pres">
      <dgm:prSet presAssocID="{50BDB7E6-448B-4924-B0CB-A8DAD1250C65}" presName="rootComposite1" presStyleCnt="0"/>
      <dgm:spPr/>
    </dgm:pt>
    <dgm:pt modelId="{10B3E8D8-D40C-4EE5-A473-AB61AE4A8A76}" type="pres">
      <dgm:prSet presAssocID="{50BDB7E6-448B-4924-B0CB-A8DAD1250C65}" presName="rootText1" presStyleLbl="node0" presStyleIdx="0" presStyleCnt="1">
        <dgm:presLayoutVars>
          <dgm:chPref val="3"/>
        </dgm:presLayoutVars>
      </dgm:prSet>
      <dgm:spPr/>
    </dgm:pt>
    <dgm:pt modelId="{13291489-531B-4E07-A322-41E20D7DBD96}" type="pres">
      <dgm:prSet presAssocID="{50BDB7E6-448B-4924-B0CB-A8DAD1250C65}" presName="rootConnector1" presStyleLbl="node1" presStyleIdx="0" presStyleCnt="0"/>
      <dgm:spPr/>
    </dgm:pt>
    <dgm:pt modelId="{278E9A47-5AEB-4041-AE64-F9493D1AD3AA}" type="pres">
      <dgm:prSet presAssocID="{50BDB7E6-448B-4924-B0CB-A8DAD1250C65}" presName="hierChild2" presStyleCnt="0"/>
      <dgm:spPr/>
    </dgm:pt>
    <dgm:pt modelId="{1164C428-0F6E-43DF-8A9E-FADB9907DEF5}" type="pres">
      <dgm:prSet presAssocID="{E8FED354-299C-4052-810C-B4F87461F66A}" presName="Name37" presStyleLbl="parChTrans1D2" presStyleIdx="0" presStyleCnt="6"/>
      <dgm:spPr/>
    </dgm:pt>
    <dgm:pt modelId="{DE8890B5-3A1D-48F6-9353-BC43B1464825}" type="pres">
      <dgm:prSet presAssocID="{DEB0A336-F674-41C5-AC9E-9DF7E1562328}" presName="hierRoot2" presStyleCnt="0">
        <dgm:presLayoutVars>
          <dgm:hierBranch val="init"/>
        </dgm:presLayoutVars>
      </dgm:prSet>
      <dgm:spPr/>
    </dgm:pt>
    <dgm:pt modelId="{14A7CB96-44BF-44F7-8E5A-07B8239A0666}" type="pres">
      <dgm:prSet presAssocID="{DEB0A336-F674-41C5-AC9E-9DF7E1562328}" presName="rootComposite" presStyleCnt="0"/>
      <dgm:spPr/>
    </dgm:pt>
    <dgm:pt modelId="{5CF2532B-8896-4186-99D7-81105F68D935}" type="pres">
      <dgm:prSet presAssocID="{DEB0A336-F674-41C5-AC9E-9DF7E1562328}" presName="rootText" presStyleLbl="node2" presStyleIdx="0" presStyleCnt="6">
        <dgm:presLayoutVars>
          <dgm:chPref val="3"/>
        </dgm:presLayoutVars>
      </dgm:prSet>
      <dgm:spPr/>
    </dgm:pt>
    <dgm:pt modelId="{95469DC5-191A-42C5-A4A1-3272395B67BD}" type="pres">
      <dgm:prSet presAssocID="{DEB0A336-F674-41C5-AC9E-9DF7E1562328}" presName="rootConnector" presStyleLbl="node2" presStyleIdx="0" presStyleCnt="6"/>
      <dgm:spPr/>
    </dgm:pt>
    <dgm:pt modelId="{D8EB6979-84AF-4425-8D53-B3F8B2BEA38A}" type="pres">
      <dgm:prSet presAssocID="{DEB0A336-F674-41C5-AC9E-9DF7E1562328}" presName="hierChild4" presStyleCnt="0"/>
      <dgm:spPr/>
    </dgm:pt>
    <dgm:pt modelId="{F0E3748B-63CC-435C-9F31-73F9B3A1D599}" type="pres">
      <dgm:prSet presAssocID="{DEB0A336-F674-41C5-AC9E-9DF7E1562328}" presName="hierChild5" presStyleCnt="0"/>
      <dgm:spPr/>
    </dgm:pt>
    <dgm:pt modelId="{2F643D61-FFEE-4BFF-8494-C247A74797B5}" type="pres">
      <dgm:prSet presAssocID="{6ABF46E1-4883-4A6A-B658-F77E9668FD5B}" presName="Name37" presStyleLbl="parChTrans1D2" presStyleIdx="1" presStyleCnt="6"/>
      <dgm:spPr/>
    </dgm:pt>
    <dgm:pt modelId="{508D2916-0844-423A-ABA3-B110E81F857B}" type="pres">
      <dgm:prSet presAssocID="{CBF2F9A4-7FF1-4850-9AFD-2FF09A0A09E3}" presName="hierRoot2" presStyleCnt="0">
        <dgm:presLayoutVars>
          <dgm:hierBranch val="init"/>
        </dgm:presLayoutVars>
      </dgm:prSet>
      <dgm:spPr/>
    </dgm:pt>
    <dgm:pt modelId="{12D124CB-CF27-496F-B869-65C7966CB880}" type="pres">
      <dgm:prSet presAssocID="{CBF2F9A4-7FF1-4850-9AFD-2FF09A0A09E3}" presName="rootComposite" presStyleCnt="0"/>
      <dgm:spPr/>
    </dgm:pt>
    <dgm:pt modelId="{7DD146D7-0544-4996-8EB5-736542D6F8FC}" type="pres">
      <dgm:prSet presAssocID="{CBF2F9A4-7FF1-4850-9AFD-2FF09A0A09E3}" presName="rootText" presStyleLbl="node2" presStyleIdx="1" presStyleCnt="6">
        <dgm:presLayoutVars>
          <dgm:chPref val="3"/>
        </dgm:presLayoutVars>
      </dgm:prSet>
      <dgm:spPr/>
    </dgm:pt>
    <dgm:pt modelId="{EE450A7E-49D2-459C-9C76-2AFAD0AB7C78}" type="pres">
      <dgm:prSet presAssocID="{CBF2F9A4-7FF1-4850-9AFD-2FF09A0A09E3}" presName="rootConnector" presStyleLbl="node2" presStyleIdx="1" presStyleCnt="6"/>
      <dgm:spPr/>
    </dgm:pt>
    <dgm:pt modelId="{582CB742-D39D-4514-92E8-B16C79999E3D}" type="pres">
      <dgm:prSet presAssocID="{CBF2F9A4-7FF1-4850-9AFD-2FF09A0A09E3}" presName="hierChild4" presStyleCnt="0"/>
      <dgm:spPr/>
    </dgm:pt>
    <dgm:pt modelId="{21F66595-0937-4825-AFE2-3D95FE7D3679}" type="pres">
      <dgm:prSet presAssocID="{CBF2F9A4-7FF1-4850-9AFD-2FF09A0A09E3}" presName="hierChild5" presStyleCnt="0"/>
      <dgm:spPr/>
    </dgm:pt>
    <dgm:pt modelId="{AEDDED2B-DCA8-4883-A2F9-1F002C08D230}" type="pres">
      <dgm:prSet presAssocID="{A0FB2589-BAA1-4156-93B0-FC317183FDB3}" presName="Name37" presStyleLbl="parChTrans1D2" presStyleIdx="2" presStyleCnt="6"/>
      <dgm:spPr/>
    </dgm:pt>
    <dgm:pt modelId="{4B618E87-BA3F-4D02-8E37-225509335F21}" type="pres">
      <dgm:prSet presAssocID="{57C0A0D1-B8D5-4A98-883A-B459F89659EB}" presName="hierRoot2" presStyleCnt="0">
        <dgm:presLayoutVars>
          <dgm:hierBranch val="init"/>
        </dgm:presLayoutVars>
      </dgm:prSet>
      <dgm:spPr/>
    </dgm:pt>
    <dgm:pt modelId="{E919229C-594D-49B1-9ACB-B6992C844FC7}" type="pres">
      <dgm:prSet presAssocID="{57C0A0D1-B8D5-4A98-883A-B459F89659EB}" presName="rootComposite" presStyleCnt="0"/>
      <dgm:spPr/>
    </dgm:pt>
    <dgm:pt modelId="{0107599D-B5FE-4222-A8E9-1A80EB204119}" type="pres">
      <dgm:prSet presAssocID="{57C0A0D1-B8D5-4A98-883A-B459F89659EB}" presName="rootText" presStyleLbl="node2" presStyleIdx="2" presStyleCnt="6">
        <dgm:presLayoutVars>
          <dgm:chPref val="3"/>
        </dgm:presLayoutVars>
      </dgm:prSet>
      <dgm:spPr/>
    </dgm:pt>
    <dgm:pt modelId="{880EC1CA-9958-4B19-92EA-B1CC6B6FBAF4}" type="pres">
      <dgm:prSet presAssocID="{57C0A0D1-B8D5-4A98-883A-B459F89659EB}" presName="rootConnector" presStyleLbl="node2" presStyleIdx="2" presStyleCnt="6"/>
      <dgm:spPr/>
    </dgm:pt>
    <dgm:pt modelId="{CB380061-5D3B-4201-B8BC-0AC27B7726BF}" type="pres">
      <dgm:prSet presAssocID="{57C0A0D1-B8D5-4A98-883A-B459F89659EB}" presName="hierChild4" presStyleCnt="0"/>
      <dgm:spPr/>
    </dgm:pt>
    <dgm:pt modelId="{D92A3346-AD28-4C0E-8373-2CE30C46DFA8}" type="pres">
      <dgm:prSet presAssocID="{57C0A0D1-B8D5-4A98-883A-B459F89659EB}" presName="hierChild5" presStyleCnt="0"/>
      <dgm:spPr/>
    </dgm:pt>
    <dgm:pt modelId="{D8738BAF-5583-4190-84EE-5AEC0A83932B}" type="pres">
      <dgm:prSet presAssocID="{B5E8F97D-74FA-4A9A-9402-967B27D14AEF}" presName="Name37" presStyleLbl="parChTrans1D2" presStyleIdx="3" presStyleCnt="6"/>
      <dgm:spPr/>
    </dgm:pt>
    <dgm:pt modelId="{3882C444-C965-4983-8A07-BBB4BB5749E7}" type="pres">
      <dgm:prSet presAssocID="{3F937641-E9C8-4F71-B39F-DF71A26CEB7C}" presName="hierRoot2" presStyleCnt="0">
        <dgm:presLayoutVars>
          <dgm:hierBranch val="init"/>
        </dgm:presLayoutVars>
      </dgm:prSet>
      <dgm:spPr/>
    </dgm:pt>
    <dgm:pt modelId="{A458BE08-5D89-47F7-B40E-01535ED2491D}" type="pres">
      <dgm:prSet presAssocID="{3F937641-E9C8-4F71-B39F-DF71A26CEB7C}" presName="rootComposite" presStyleCnt="0"/>
      <dgm:spPr/>
    </dgm:pt>
    <dgm:pt modelId="{891AE227-7CD1-47CC-BD3C-D21545757D77}" type="pres">
      <dgm:prSet presAssocID="{3F937641-E9C8-4F71-B39F-DF71A26CEB7C}" presName="rootText" presStyleLbl="node2" presStyleIdx="3" presStyleCnt="6">
        <dgm:presLayoutVars>
          <dgm:chPref val="3"/>
        </dgm:presLayoutVars>
      </dgm:prSet>
      <dgm:spPr/>
    </dgm:pt>
    <dgm:pt modelId="{4DC77A98-BC13-4186-A6DF-A56240A33840}" type="pres">
      <dgm:prSet presAssocID="{3F937641-E9C8-4F71-B39F-DF71A26CEB7C}" presName="rootConnector" presStyleLbl="node2" presStyleIdx="3" presStyleCnt="6"/>
      <dgm:spPr/>
    </dgm:pt>
    <dgm:pt modelId="{2696BDB9-0196-4CD3-9EBA-1C1528445BB1}" type="pres">
      <dgm:prSet presAssocID="{3F937641-E9C8-4F71-B39F-DF71A26CEB7C}" presName="hierChild4" presStyleCnt="0"/>
      <dgm:spPr/>
    </dgm:pt>
    <dgm:pt modelId="{3A5A8928-88F1-4550-9C8A-7F5227B137B4}" type="pres">
      <dgm:prSet presAssocID="{3F937641-E9C8-4F71-B39F-DF71A26CEB7C}" presName="hierChild5" presStyleCnt="0"/>
      <dgm:spPr/>
    </dgm:pt>
    <dgm:pt modelId="{3EAFA5A1-B058-4E8F-8492-41E7797E0F80}" type="pres">
      <dgm:prSet presAssocID="{A3D9CF68-13FA-4BC0-8450-48E09151F90A}" presName="Name37" presStyleLbl="parChTrans1D2" presStyleIdx="4" presStyleCnt="6"/>
      <dgm:spPr/>
    </dgm:pt>
    <dgm:pt modelId="{E1E96D62-9356-450B-B08E-C36F2143DD8A}" type="pres">
      <dgm:prSet presAssocID="{A9C06EC1-A49E-4F97-9CD6-11465822C0FF}" presName="hierRoot2" presStyleCnt="0">
        <dgm:presLayoutVars>
          <dgm:hierBranch val="init"/>
        </dgm:presLayoutVars>
      </dgm:prSet>
      <dgm:spPr/>
    </dgm:pt>
    <dgm:pt modelId="{782493C7-3F0F-42B3-BF47-DB67EC9C753D}" type="pres">
      <dgm:prSet presAssocID="{A9C06EC1-A49E-4F97-9CD6-11465822C0FF}" presName="rootComposite" presStyleCnt="0"/>
      <dgm:spPr/>
    </dgm:pt>
    <dgm:pt modelId="{357947EB-D086-44CF-9E7E-F200114F28C9}" type="pres">
      <dgm:prSet presAssocID="{A9C06EC1-A49E-4F97-9CD6-11465822C0FF}" presName="rootText" presStyleLbl="node2" presStyleIdx="4" presStyleCnt="6">
        <dgm:presLayoutVars>
          <dgm:chPref val="3"/>
        </dgm:presLayoutVars>
      </dgm:prSet>
      <dgm:spPr/>
    </dgm:pt>
    <dgm:pt modelId="{958328DF-822E-4522-8D19-E5684D860106}" type="pres">
      <dgm:prSet presAssocID="{A9C06EC1-A49E-4F97-9CD6-11465822C0FF}" presName="rootConnector" presStyleLbl="node2" presStyleIdx="4" presStyleCnt="6"/>
      <dgm:spPr/>
    </dgm:pt>
    <dgm:pt modelId="{A4CCE756-D9BC-42BA-9462-EC8FEE9BEC71}" type="pres">
      <dgm:prSet presAssocID="{A9C06EC1-A49E-4F97-9CD6-11465822C0FF}" presName="hierChild4" presStyleCnt="0"/>
      <dgm:spPr/>
    </dgm:pt>
    <dgm:pt modelId="{D8C89D3D-F665-4BFE-BC2F-E6FC30324BF5}" type="pres">
      <dgm:prSet presAssocID="{A9C06EC1-A49E-4F97-9CD6-11465822C0FF}" presName="hierChild5" presStyleCnt="0"/>
      <dgm:spPr/>
    </dgm:pt>
    <dgm:pt modelId="{DAB2603A-A7C6-431B-981B-72D087199DEA}" type="pres">
      <dgm:prSet presAssocID="{913B8F37-4588-4457-BD71-2F21330BD106}" presName="Name37" presStyleLbl="parChTrans1D2" presStyleIdx="5" presStyleCnt="6"/>
      <dgm:spPr/>
    </dgm:pt>
    <dgm:pt modelId="{C9E97419-C9DB-4570-BD7C-77B503C64D21}" type="pres">
      <dgm:prSet presAssocID="{0C3CB5DA-A4A0-40DF-91F8-54F8DCFFBB9B}" presName="hierRoot2" presStyleCnt="0">
        <dgm:presLayoutVars>
          <dgm:hierBranch val="init"/>
        </dgm:presLayoutVars>
      </dgm:prSet>
      <dgm:spPr/>
    </dgm:pt>
    <dgm:pt modelId="{89343BDD-5A9F-4875-9915-1DA9877D08E8}" type="pres">
      <dgm:prSet presAssocID="{0C3CB5DA-A4A0-40DF-91F8-54F8DCFFBB9B}" presName="rootComposite" presStyleCnt="0"/>
      <dgm:spPr/>
    </dgm:pt>
    <dgm:pt modelId="{01041D29-EF80-4AB9-A0D6-F9BE8FCD3DBC}" type="pres">
      <dgm:prSet presAssocID="{0C3CB5DA-A4A0-40DF-91F8-54F8DCFFBB9B}" presName="rootText" presStyleLbl="node2" presStyleIdx="5" presStyleCnt="6">
        <dgm:presLayoutVars>
          <dgm:chPref val="3"/>
        </dgm:presLayoutVars>
      </dgm:prSet>
      <dgm:spPr/>
    </dgm:pt>
    <dgm:pt modelId="{0630F9B2-5EAC-475C-A718-AD47A3ADD5E7}" type="pres">
      <dgm:prSet presAssocID="{0C3CB5DA-A4A0-40DF-91F8-54F8DCFFBB9B}" presName="rootConnector" presStyleLbl="node2" presStyleIdx="5" presStyleCnt="6"/>
      <dgm:spPr/>
    </dgm:pt>
    <dgm:pt modelId="{83702F63-5BBE-4F74-BDDE-A14280A488F6}" type="pres">
      <dgm:prSet presAssocID="{0C3CB5DA-A4A0-40DF-91F8-54F8DCFFBB9B}" presName="hierChild4" presStyleCnt="0"/>
      <dgm:spPr/>
    </dgm:pt>
    <dgm:pt modelId="{09581213-9528-4C0E-91A2-8D60D6F4701F}" type="pres">
      <dgm:prSet presAssocID="{0C3CB5DA-A4A0-40DF-91F8-54F8DCFFBB9B}" presName="hierChild5" presStyleCnt="0"/>
      <dgm:spPr/>
    </dgm:pt>
    <dgm:pt modelId="{413A910A-2A11-4BA5-829D-87FEEEF1E67C}" type="pres">
      <dgm:prSet presAssocID="{50BDB7E6-448B-4924-B0CB-A8DAD1250C65}" presName="hierChild3" presStyleCnt="0"/>
      <dgm:spPr/>
    </dgm:pt>
  </dgm:ptLst>
  <dgm:cxnLst>
    <dgm:cxn modelId="{0A1DE207-1997-4A52-8D82-E9D8DFB50E3A}" type="presOf" srcId="{6ABF46E1-4883-4A6A-B658-F77E9668FD5B}" destId="{2F643D61-FFEE-4BFF-8494-C247A74797B5}" srcOrd="0" destOrd="0" presId="urn:microsoft.com/office/officeart/2005/8/layout/orgChart1"/>
    <dgm:cxn modelId="{E227A00C-3EFA-47C0-9E72-B99B06925480}" type="presOf" srcId="{50BDB7E6-448B-4924-B0CB-A8DAD1250C65}" destId="{10B3E8D8-D40C-4EE5-A473-AB61AE4A8A76}" srcOrd="0" destOrd="0" presId="urn:microsoft.com/office/officeart/2005/8/layout/orgChart1"/>
    <dgm:cxn modelId="{1A90310D-D19E-49C8-8CDF-8AD572A7B27A}" type="presOf" srcId="{57C0A0D1-B8D5-4A98-883A-B459F89659EB}" destId="{880EC1CA-9958-4B19-92EA-B1CC6B6FBAF4}" srcOrd="1" destOrd="0" presId="urn:microsoft.com/office/officeart/2005/8/layout/orgChart1"/>
    <dgm:cxn modelId="{6409F213-06D9-457B-921A-354E4C15ECD8}" type="presOf" srcId="{DEB0A336-F674-41C5-AC9E-9DF7E1562328}" destId="{5CF2532B-8896-4186-99D7-81105F68D935}" srcOrd="0" destOrd="0" presId="urn:microsoft.com/office/officeart/2005/8/layout/orgChart1"/>
    <dgm:cxn modelId="{63C0E119-0EBF-4790-AB0A-A38BADA6AD80}" srcId="{50BDB7E6-448B-4924-B0CB-A8DAD1250C65}" destId="{DEB0A336-F674-41C5-AC9E-9DF7E1562328}" srcOrd="0" destOrd="0" parTransId="{E8FED354-299C-4052-810C-B4F87461F66A}" sibTransId="{1F1B77CC-BC23-4F83-A202-39F12BE86242}"/>
    <dgm:cxn modelId="{60A1BB1E-291F-46BA-ADAB-B699B3473AC2}" type="presOf" srcId="{DEB0A336-F674-41C5-AC9E-9DF7E1562328}" destId="{95469DC5-191A-42C5-A4A1-3272395B67BD}" srcOrd="1" destOrd="0" presId="urn:microsoft.com/office/officeart/2005/8/layout/orgChart1"/>
    <dgm:cxn modelId="{904F1D20-14D7-4625-A2F5-FC03E458E349}" type="presOf" srcId="{A3D9CF68-13FA-4BC0-8450-48E09151F90A}" destId="{3EAFA5A1-B058-4E8F-8492-41E7797E0F80}" srcOrd="0" destOrd="0" presId="urn:microsoft.com/office/officeart/2005/8/layout/orgChart1"/>
    <dgm:cxn modelId="{7A021322-1007-4956-8B3E-A19055F5BE37}" type="presOf" srcId="{A0FB2589-BAA1-4156-93B0-FC317183FDB3}" destId="{AEDDED2B-DCA8-4883-A2F9-1F002C08D230}" srcOrd="0" destOrd="0" presId="urn:microsoft.com/office/officeart/2005/8/layout/orgChart1"/>
    <dgm:cxn modelId="{304E1832-3DEA-435E-B4BF-527BC01026C7}" srcId="{50BDB7E6-448B-4924-B0CB-A8DAD1250C65}" destId="{57C0A0D1-B8D5-4A98-883A-B459F89659EB}" srcOrd="2" destOrd="0" parTransId="{A0FB2589-BAA1-4156-93B0-FC317183FDB3}" sibTransId="{ADCAF69B-7A74-484C-9E1B-0C7808F1DCF3}"/>
    <dgm:cxn modelId="{BD6C1F5C-298B-43E2-A34B-F1F2A012CE8B}" srcId="{50BDB7E6-448B-4924-B0CB-A8DAD1250C65}" destId="{3F937641-E9C8-4F71-B39F-DF71A26CEB7C}" srcOrd="3" destOrd="0" parTransId="{B5E8F97D-74FA-4A9A-9402-967B27D14AEF}" sibTransId="{B9004CBA-1922-4B73-A8AA-AE97C6D4F1E7}"/>
    <dgm:cxn modelId="{76558D5D-12D2-4062-A14E-F9844BAEA6BC}" srcId="{50BDB7E6-448B-4924-B0CB-A8DAD1250C65}" destId="{CBF2F9A4-7FF1-4850-9AFD-2FF09A0A09E3}" srcOrd="1" destOrd="0" parTransId="{6ABF46E1-4883-4A6A-B658-F77E9668FD5B}" sibTransId="{F47EC6F0-6E9E-436C-8AEE-1F4C94C7992C}"/>
    <dgm:cxn modelId="{00149243-5DB7-430C-AFF2-AAAC27C3C758}" type="presOf" srcId="{0C3CB5DA-A4A0-40DF-91F8-54F8DCFFBB9B}" destId="{01041D29-EF80-4AB9-A0D6-F9BE8FCD3DBC}" srcOrd="0" destOrd="0" presId="urn:microsoft.com/office/officeart/2005/8/layout/orgChart1"/>
    <dgm:cxn modelId="{7A07E649-D311-4A8C-869B-C228DF59CF5F}" type="presOf" srcId="{913B8F37-4588-4457-BD71-2F21330BD106}" destId="{DAB2603A-A7C6-431B-981B-72D087199DEA}" srcOrd="0" destOrd="0" presId="urn:microsoft.com/office/officeart/2005/8/layout/orgChart1"/>
    <dgm:cxn modelId="{34D01755-0A46-41E0-898A-4715EAA816E9}" type="presOf" srcId="{CBF2F9A4-7FF1-4850-9AFD-2FF09A0A09E3}" destId="{EE450A7E-49D2-459C-9C76-2AFAD0AB7C78}" srcOrd="1" destOrd="0" presId="urn:microsoft.com/office/officeart/2005/8/layout/orgChart1"/>
    <dgm:cxn modelId="{0F92C059-3C4C-4854-A898-75B5EA620F8B}" type="presOf" srcId="{A9C06EC1-A49E-4F97-9CD6-11465822C0FF}" destId="{958328DF-822E-4522-8D19-E5684D860106}" srcOrd="1" destOrd="0" presId="urn:microsoft.com/office/officeart/2005/8/layout/orgChart1"/>
    <dgm:cxn modelId="{A6089F7D-87CF-4BF0-AD3E-EA20A0E67A95}" type="presOf" srcId="{CBF2F9A4-7FF1-4850-9AFD-2FF09A0A09E3}" destId="{7DD146D7-0544-4996-8EB5-736542D6F8FC}" srcOrd="0" destOrd="0" presId="urn:microsoft.com/office/officeart/2005/8/layout/orgChart1"/>
    <dgm:cxn modelId="{32570B87-7D32-475D-BC08-CA8B80D842F1}" srcId="{50BDB7E6-448B-4924-B0CB-A8DAD1250C65}" destId="{A9C06EC1-A49E-4F97-9CD6-11465822C0FF}" srcOrd="4" destOrd="0" parTransId="{A3D9CF68-13FA-4BC0-8450-48E09151F90A}" sibTransId="{9CAF3ABE-93A8-443A-9C4B-A9BE6F41CB6B}"/>
    <dgm:cxn modelId="{FD94E289-578E-449F-A7C9-C536B08AB71D}" srcId="{50BDB7E6-448B-4924-B0CB-A8DAD1250C65}" destId="{0C3CB5DA-A4A0-40DF-91F8-54F8DCFFBB9B}" srcOrd="5" destOrd="0" parTransId="{913B8F37-4588-4457-BD71-2F21330BD106}" sibTransId="{9FB3CA9F-6443-4D3E-83BA-C6CC94397766}"/>
    <dgm:cxn modelId="{B5A21A9D-A638-44F9-BB42-0A7A5AD86D7C}" type="presOf" srcId="{0C3CB5DA-A4A0-40DF-91F8-54F8DCFFBB9B}" destId="{0630F9B2-5EAC-475C-A718-AD47A3ADD5E7}" srcOrd="1" destOrd="0" presId="urn:microsoft.com/office/officeart/2005/8/layout/orgChart1"/>
    <dgm:cxn modelId="{3E388CA7-D4A9-4031-9D9E-12995B019CED}" type="presOf" srcId="{3F937641-E9C8-4F71-B39F-DF71A26CEB7C}" destId="{4DC77A98-BC13-4186-A6DF-A56240A33840}" srcOrd="1" destOrd="0" presId="urn:microsoft.com/office/officeart/2005/8/layout/orgChart1"/>
    <dgm:cxn modelId="{7596D9AD-67F1-429C-B137-181F049C238C}" type="presOf" srcId="{E8FED354-299C-4052-810C-B4F87461F66A}" destId="{1164C428-0F6E-43DF-8A9E-FADB9907DEF5}" srcOrd="0" destOrd="0" presId="urn:microsoft.com/office/officeart/2005/8/layout/orgChart1"/>
    <dgm:cxn modelId="{4C25BAB9-ED59-4C9C-91A8-FB5716558842}" type="presOf" srcId="{A9C06EC1-A49E-4F97-9CD6-11465822C0FF}" destId="{357947EB-D086-44CF-9E7E-F200114F28C9}" srcOrd="0" destOrd="0" presId="urn:microsoft.com/office/officeart/2005/8/layout/orgChart1"/>
    <dgm:cxn modelId="{6FC97CC7-8E4E-43BA-BEA7-70F51986C2B7}" type="presOf" srcId="{B5E8F97D-74FA-4A9A-9402-967B27D14AEF}" destId="{D8738BAF-5583-4190-84EE-5AEC0A83932B}" srcOrd="0" destOrd="0" presId="urn:microsoft.com/office/officeart/2005/8/layout/orgChart1"/>
    <dgm:cxn modelId="{A06FAFD1-FB79-4C7F-9316-ABD8504DE643}" type="presOf" srcId="{EA6D0D6B-91D6-4A5D-BD03-923F2C1BA1BE}" destId="{1CCE4293-D368-4A03-80B4-426F3A9A69A7}" srcOrd="0" destOrd="0" presId="urn:microsoft.com/office/officeart/2005/8/layout/orgChart1"/>
    <dgm:cxn modelId="{452C34F2-AF9C-42C3-AE69-D3270BCEBCB5}" type="presOf" srcId="{50BDB7E6-448B-4924-B0CB-A8DAD1250C65}" destId="{13291489-531B-4E07-A322-41E20D7DBD96}" srcOrd="1" destOrd="0" presId="urn:microsoft.com/office/officeart/2005/8/layout/orgChart1"/>
    <dgm:cxn modelId="{E6B34EF3-F769-43B4-AD32-3828B4219786}" type="presOf" srcId="{57C0A0D1-B8D5-4A98-883A-B459F89659EB}" destId="{0107599D-B5FE-4222-A8E9-1A80EB204119}" srcOrd="0" destOrd="0" presId="urn:microsoft.com/office/officeart/2005/8/layout/orgChart1"/>
    <dgm:cxn modelId="{90F843FB-A0CE-4A6C-A6E3-46AC273789C3}" srcId="{EA6D0D6B-91D6-4A5D-BD03-923F2C1BA1BE}" destId="{50BDB7E6-448B-4924-B0CB-A8DAD1250C65}" srcOrd="0" destOrd="0" parTransId="{DEC5737A-F1F9-4C5A-A232-330FE07686D5}" sibTransId="{8CC5F94C-1116-4B39-B603-BDE10B7BCAB9}"/>
    <dgm:cxn modelId="{4261E8FE-7118-4CFE-B13B-143F6D1F29D9}" type="presOf" srcId="{3F937641-E9C8-4F71-B39F-DF71A26CEB7C}" destId="{891AE227-7CD1-47CC-BD3C-D21545757D77}" srcOrd="0" destOrd="0" presId="urn:microsoft.com/office/officeart/2005/8/layout/orgChart1"/>
    <dgm:cxn modelId="{DE3D9616-CD74-4E7D-9231-6048FB2DE728}" type="presParOf" srcId="{1CCE4293-D368-4A03-80B4-426F3A9A69A7}" destId="{960CA953-C92D-4C81-8F2A-A5D971809F2E}" srcOrd="0" destOrd="0" presId="urn:microsoft.com/office/officeart/2005/8/layout/orgChart1"/>
    <dgm:cxn modelId="{AFA89F9F-FA8E-4F5B-9C65-7D45AC6FBEC0}" type="presParOf" srcId="{960CA953-C92D-4C81-8F2A-A5D971809F2E}" destId="{E686BAE0-AC81-4071-B03E-77CAF4D4F425}" srcOrd="0" destOrd="0" presId="urn:microsoft.com/office/officeart/2005/8/layout/orgChart1"/>
    <dgm:cxn modelId="{9F1A3316-1C37-4027-B4D1-0C72F6741660}" type="presParOf" srcId="{E686BAE0-AC81-4071-B03E-77CAF4D4F425}" destId="{10B3E8D8-D40C-4EE5-A473-AB61AE4A8A76}" srcOrd="0" destOrd="0" presId="urn:microsoft.com/office/officeart/2005/8/layout/orgChart1"/>
    <dgm:cxn modelId="{92F81583-435B-4B59-95E2-6078D733FC53}" type="presParOf" srcId="{E686BAE0-AC81-4071-B03E-77CAF4D4F425}" destId="{13291489-531B-4E07-A322-41E20D7DBD96}" srcOrd="1" destOrd="0" presId="urn:microsoft.com/office/officeart/2005/8/layout/orgChart1"/>
    <dgm:cxn modelId="{129DADC4-FA83-4AF2-9B6E-ED97708F3811}" type="presParOf" srcId="{960CA953-C92D-4C81-8F2A-A5D971809F2E}" destId="{278E9A47-5AEB-4041-AE64-F9493D1AD3AA}" srcOrd="1" destOrd="0" presId="urn:microsoft.com/office/officeart/2005/8/layout/orgChart1"/>
    <dgm:cxn modelId="{9D532CAB-530A-4FE8-8155-28A8D73AE65B}" type="presParOf" srcId="{278E9A47-5AEB-4041-AE64-F9493D1AD3AA}" destId="{1164C428-0F6E-43DF-8A9E-FADB9907DEF5}" srcOrd="0" destOrd="0" presId="urn:microsoft.com/office/officeart/2005/8/layout/orgChart1"/>
    <dgm:cxn modelId="{B3F31BFA-91B9-465E-AC70-3B6CAC339359}" type="presParOf" srcId="{278E9A47-5AEB-4041-AE64-F9493D1AD3AA}" destId="{DE8890B5-3A1D-48F6-9353-BC43B1464825}" srcOrd="1" destOrd="0" presId="urn:microsoft.com/office/officeart/2005/8/layout/orgChart1"/>
    <dgm:cxn modelId="{4D39C710-E307-4CD8-8CBF-C222C01F37E9}" type="presParOf" srcId="{DE8890B5-3A1D-48F6-9353-BC43B1464825}" destId="{14A7CB96-44BF-44F7-8E5A-07B8239A0666}" srcOrd="0" destOrd="0" presId="urn:microsoft.com/office/officeart/2005/8/layout/orgChart1"/>
    <dgm:cxn modelId="{7BEB698D-7878-4C78-9E74-C2A8648DF765}" type="presParOf" srcId="{14A7CB96-44BF-44F7-8E5A-07B8239A0666}" destId="{5CF2532B-8896-4186-99D7-81105F68D935}" srcOrd="0" destOrd="0" presId="urn:microsoft.com/office/officeart/2005/8/layout/orgChart1"/>
    <dgm:cxn modelId="{9FCFBA65-B010-4C68-95E0-20153B816124}" type="presParOf" srcId="{14A7CB96-44BF-44F7-8E5A-07B8239A0666}" destId="{95469DC5-191A-42C5-A4A1-3272395B67BD}" srcOrd="1" destOrd="0" presId="urn:microsoft.com/office/officeart/2005/8/layout/orgChart1"/>
    <dgm:cxn modelId="{493ED76B-C6B2-43EE-B62F-0E55398D20C6}" type="presParOf" srcId="{DE8890B5-3A1D-48F6-9353-BC43B1464825}" destId="{D8EB6979-84AF-4425-8D53-B3F8B2BEA38A}" srcOrd="1" destOrd="0" presId="urn:microsoft.com/office/officeart/2005/8/layout/orgChart1"/>
    <dgm:cxn modelId="{55B5692A-9F0F-47EA-9779-E40BCE830C7D}" type="presParOf" srcId="{DE8890B5-3A1D-48F6-9353-BC43B1464825}" destId="{F0E3748B-63CC-435C-9F31-73F9B3A1D599}" srcOrd="2" destOrd="0" presId="urn:microsoft.com/office/officeart/2005/8/layout/orgChart1"/>
    <dgm:cxn modelId="{3DAB61BB-8145-4301-A857-D24279446641}" type="presParOf" srcId="{278E9A47-5AEB-4041-AE64-F9493D1AD3AA}" destId="{2F643D61-FFEE-4BFF-8494-C247A74797B5}" srcOrd="2" destOrd="0" presId="urn:microsoft.com/office/officeart/2005/8/layout/orgChart1"/>
    <dgm:cxn modelId="{35401CCC-7BA1-406E-9D50-21469BAEB962}" type="presParOf" srcId="{278E9A47-5AEB-4041-AE64-F9493D1AD3AA}" destId="{508D2916-0844-423A-ABA3-B110E81F857B}" srcOrd="3" destOrd="0" presId="urn:microsoft.com/office/officeart/2005/8/layout/orgChart1"/>
    <dgm:cxn modelId="{5F1E9175-2805-4875-AAA1-1047D0088313}" type="presParOf" srcId="{508D2916-0844-423A-ABA3-B110E81F857B}" destId="{12D124CB-CF27-496F-B869-65C7966CB880}" srcOrd="0" destOrd="0" presId="urn:microsoft.com/office/officeart/2005/8/layout/orgChart1"/>
    <dgm:cxn modelId="{89BCCC3F-C974-4225-A83A-02839542E6FB}" type="presParOf" srcId="{12D124CB-CF27-496F-B869-65C7966CB880}" destId="{7DD146D7-0544-4996-8EB5-736542D6F8FC}" srcOrd="0" destOrd="0" presId="urn:microsoft.com/office/officeart/2005/8/layout/orgChart1"/>
    <dgm:cxn modelId="{D2574EA0-CFAB-4227-8691-CB508F570724}" type="presParOf" srcId="{12D124CB-CF27-496F-B869-65C7966CB880}" destId="{EE450A7E-49D2-459C-9C76-2AFAD0AB7C78}" srcOrd="1" destOrd="0" presId="urn:microsoft.com/office/officeart/2005/8/layout/orgChart1"/>
    <dgm:cxn modelId="{136333E9-B9EF-49DE-8390-A1731382B88C}" type="presParOf" srcId="{508D2916-0844-423A-ABA3-B110E81F857B}" destId="{582CB742-D39D-4514-92E8-B16C79999E3D}" srcOrd="1" destOrd="0" presId="urn:microsoft.com/office/officeart/2005/8/layout/orgChart1"/>
    <dgm:cxn modelId="{D7E4272C-6DC2-41F0-8CB6-13B704202084}" type="presParOf" srcId="{508D2916-0844-423A-ABA3-B110E81F857B}" destId="{21F66595-0937-4825-AFE2-3D95FE7D3679}" srcOrd="2" destOrd="0" presId="urn:microsoft.com/office/officeart/2005/8/layout/orgChart1"/>
    <dgm:cxn modelId="{CE5B3952-C6C5-4FBC-9479-7A153E226630}" type="presParOf" srcId="{278E9A47-5AEB-4041-AE64-F9493D1AD3AA}" destId="{AEDDED2B-DCA8-4883-A2F9-1F002C08D230}" srcOrd="4" destOrd="0" presId="urn:microsoft.com/office/officeart/2005/8/layout/orgChart1"/>
    <dgm:cxn modelId="{12EDC88F-FBF7-48B0-A4FD-5A92CDBA866A}" type="presParOf" srcId="{278E9A47-5AEB-4041-AE64-F9493D1AD3AA}" destId="{4B618E87-BA3F-4D02-8E37-225509335F21}" srcOrd="5" destOrd="0" presId="urn:microsoft.com/office/officeart/2005/8/layout/orgChart1"/>
    <dgm:cxn modelId="{228CE579-117A-411C-BCE3-7613FDB37BAE}" type="presParOf" srcId="{4B618E87-BA3F-4D02-8E37-225509335F21}" destId="{E919229C-594D-49B1-9ACB-B6992C844FC7}" srcOrd="0" destOrd="0" presId="urn:microsoft.com/office/officeart/2005/8/layout/orgChart1"/>
    <dgm:cxn modelId="{245FC550-9B81-40A7-877A-3F53805F193A}" type="presParOf" srcId="{E919229C-594D-49B1-9ACB-B6992C844FC7}" destId="{0107599D-B5FE-4222-A8E9-1A80EB204119}" srcOrd="0" destOrd="0" presId="urn:microsoft.com/office/officeart/2005/8/layout/orgChart1"/>
    <dgm:cxn modelId="{49C1D9F3-0CD6-4258-AD88-35AC7358B340}" type="presParOf" srcId="{E919229C-594D-49B1-9ACB-B6992C844FC7}" destId="{880EC1CA-9958-4B19-92EA-B1CC6B6FBAF4}" srcOrd="1" destOrd="0" presId="urn:microsoft.com/office/officeart/2005/8/layout/orgChart1"/>
    <dgm:cxn modelId="{2033CBDB-CE28-4319-976D-154D7B1404DF}" type="presParOf" srcId="{4B618E87-BA3F-4D02-8E37-225509335F21}" destId="{CB380061-5D3B-4201-B8BC-0AC27B7726BF}" srcOrd="1" destOrd="0" presId="urn:microsoft.com/office/officeart/2005/8/layout/orgChart1"/>
    <dgm:cxn modelId="{9620F005-0394-48FC-ABA9-767A84CCE28A}" type="presParOf" srcId="{4B618E87-BA3F-4D02-8E37-225509335F21}" destId="{D92A3346-AD28-4C0E-8373-2CE30C46DFA8}" srcOrd="2" destOrd="0" presId="urn:microsoft.com/office/officeart/2005/8/layout/orgChart1"/>
    <dgm:cxn modelId="{392BE86E-CD4D-41F2-B9D8-EB223F705BFE}" type="presParOf" srcId="{278E9A47-5AEB-4041-AE64-F9493D1AD3AA}" destId="{D8738BAF-5583-4190-84EE-5AEC0A83932B}" srcOrd="6" destOrd="0" presId="urn:microsoft.com/office/officeart/2005/8/layout/orgChart1"/>
    <dgm:cxn modelId="{A2997040-CB82-490D-9F74-1D054175EF68}" type="presParOf" srcId="{278E9A47-5AEB-4041-AE64-F9493D1AD3AA}" destId="{3882C444-C965-4983-8A07-BBB4BB5749E7}" srcOrd="7" destOrd="0" presId="urn:microsoft.com/office/officeart/2005/8/layout/orgChart1"/>
    <dgm:cxn modelId="{C9856821-4D53-413A-9CC7-2A38599D5494}" type="presParOf" srcId="{3882C444-C965-4983-8A07-BBB4BB5749E7}" destId="{A458BE08-5D89-47F7-B40E-01535ED2491D}" srcOrd="0" destOrd="0" presId="urn:microsoft.com/office/officeart/2005/8/layout/orgChart1"/>
    <dgm:cxn modelId="{DA5FDD6A-934B-4212-AD34-DF12DFBC2B0B}" type="presParOf" srcId="{A458BE08-5D89-47F7-B40E-01535ED2491D}" destId="{891AE227-7CD1-47CC-BD3C-D21545757D77}" srcOrd="0" destOrd="0" presId="urn:microsoft.com/office/officeart/2005/8/layout/orgChart1"/>
    <dgm:cxn modelId="{4285D8ED-AEEA-45B5-9B0C-35DDC1641F1D}" type="presParOf" srcId="{A458BE08-5D89-47F7-B40E-01535ED2491D}" destId="{4DC77A98-BC13-4186-A6DF-A56240A33840}" srcOrd="1" destOrd="0" presId="urn:microsoft.com/office/officeart/2005/8/layout/orgChart1"/>
    <dgm:cxn modelId="{682A49D8-1537-4B43-95EF-98F326D51752}" type="presParOf" srcId="{3882C444-C965-4983-8A07-BBB4BB5749E7}" destId="{2696BDB9-0196-4CD3-9EBA-1C1528445BB1}" srcOrd="1" destOrd="0" presId="urn:microsoft.com/office/officeart/2005/8/layout/orgChart1"/>
    <dgm:cxn modelId="{B2E445E4-AC57-49AB-A626-B1531DA451BF}" type="presParOf" srcId="{3882C444-C965-4983-8A07-BBB4BB5749E7}" destId="{3A5A8928-88F1-4550-9C8A-7F5227B137B4}" srcOrd="2" destOrd="0" presId="urn:microsoft.com/office/officeart/2005/8/layout/orgChart1"/>
    <dgm:cxn modelId="{2F8CA571-BA35-40C9-B96A-F73D47CF0080}" type="presParOf" srcId="{278E9A47-5AEB-4041-AE64-F9493D1AD3AA}" destId="{3EAFA5A1-B058-4E8F-8492-41E7797E0F80}" srcOrd="8" destOrd="0" presId="urn:microsoft.com/office/officeart/2005/8/layout/orgChart1"/>
    <dgm:cxn modelId="{1E69393B-7E6C-481D-9C6A-C1C75C1EA8F6}" type="presParOf" srcId="{278E9A47-5AEB-4041-AE64-F9493D1AD3AA}" destId="{E1E96D62-9356-450B-B08E-C36F2143DD8A}" srcOrd="9" destOrd="0" presId="urn:microsoft.com/office/officeart/2005/8/layout/orgChart1"/>
    <dgm:cxn modelId="{159FE3E2-BDB4-414C-B3A4-84E9D7D60256}" type="presParOf" srcId="{E1E96D62-9356-450B-B08E-C36F2143DD8A}" destId="{782493C7-3F0F-42B3-BF47-DB67EC9C753D}" srcOrd="0" destOrd="0" presId="urn:microsoft.com/office/officeart/2005/8/layout/orgChart1"/>
    <dgm:cxn modelId="{65705135-0FF9-41BC-8950-68816DFC7298}" type="presParOf" srcId="{782493C7-3F0F-42B3-BF47-DB67EC9C753D}" destId="{357947EB-D086-44CF-9E7E-F200114F28C9}" srcOrd="0" destOrd="0" presId="urn:microsoft.com/office/officeart/2005/8/layout/orgChart1"/>
    <dgm:cxn modelId="{50E533A6-3566-4D47-B793-984AF2826F11}" type="presParOf" srcId="{782493C7-3F0F-42B3-BF47-DB67EC9C753D}" destId="{958328DF-822E-4522-8D19-E5684D860106}" srcOrd="1" destOrd="0" presId="urn:microsoft.com/office/officeart/2005/8/layout/orgChart1"/>
    <dgm:cxn modelId="{28BDD4B4-86E9-4FE5-869E-0EDF93480319}" type="presParOf" srcId="{E1E96D62-9356-450B-B08E-C36F2143DD8A}" destId="{A4CCE756-D9BC-42BA-9462-EC8FEE9BEC71}" srcOrd="1" destOrd="0" presId="urn:microsoft.com/office/officeart/2005/8/layout/orgChart1"/>
    <dgm:cxn modelId="{E0AE125E-924B-442A-8137-76325FA603EA}" type="presParOf" srcId="{E1E96D62-9356-450B-B08E-C36F2143DD8A}" destId="{D8C89D3D-F665-4BFE-BC2F-E6FC30324BF5}" srcOrd="2" destOrd="0" presId="urn:microsoft.com/office/officeart/2005/8/layout/orgChart1"/>
    <dgm:cxn modelId="{03637EE2-8A7B-4B99-89F1-5E38F66F753E}" type="presParOf" srcId="{278E9A47-5AEB-4041-AE64-F9493D1AD3AA}" destId="{DAB2603A-A7C6-431B-981B-72D087199DEA}" srcOrd="10" destOrd="0" presId="urn:microsoft.com/office/officeart/2005/8/layout/orgChart1"/>
    <dgm:cxn modelId="{DD10B16A-0742-4CB1-BE45-099431F3369C}" type="presParOf" srcId="{278E9A47-5AEB-4041-AE64-F9493D1AD3AA}" destId="{C9E97419-C9DB-4570-BD7C-77B503C64D21}" srcOrd="11" destOrd="0" presId="urn:microsoft.com/office/officeart/2005/8/layout/orgChart1"/>
    <dgm:cxn modelId="{7AD0C3C9-C8C6-48C2-9313-BF684FEE60AC}" type="presParOf" srcId="{C9E97419-C9DB-4570-BD7C-77B503C64D21}" destId="{89343BDD-5A9F-4875-9915-1DA9877D08E8}" srcOrd="0" destOrd="0" presId="urn:microsoft.com/office/officeart/2005/8/layout/orgChart1"/>
    <dgm:cxn modelId="{4C3B5BE3-2C14-4DEF-BB4E-CE1943456AAA}" type="presParOf" srcId="{89343BDD-5A9F-4875-9915-1DA9877D08E8}" destId="{01041D29-EF80-4AB9-A0D6-F9BE8FCD3DBC}" srcOrd="0" destOrd="0" presId="urn:microsoft.com/office/officeart/2005/8/layout/orgChart1"/>
    <dgm:cxn modelId="{FF124C0B-28B3-434E-B20E-F9CDF8C95CCD}" type="presParOf" srcId="{89343BDD-5A9F-4875-9915-1DA9877D08E8}" destId="{0630F9B2-5EAC-475C-A718-AD47A3ADD5E7}" srcOrd="1" destOrd="0" presId="urn:microsoft.com/office/officeart/2005/8/layout/orgChart1"/>
    <dgm:cxn modelId="{54CC4DA9-E66B-415C-9178-5D0677766DCA}" type="presParOf" srcId="{C9E97419-C9DB-4570-BD7C-77B503C64D21}" destId="{83702F63-5BBE-4F74-BDDE-A14280A488F6}" srcOrd="1" destOrd="0" presId="urn:microsoft.com/office/officeart/2005/8/layout/orgChart1"/>
    <dgm:cxn modelId="{0188C602-FC28-4137-AE95-BB9B18ACB423}" type="presParOf" srcId="{C9E97419-C9DB-4570-BD7C-77B503C64D21}" destId="{09581213-9528-4C0E-91A2-8D60D6F4701F}" srcOrd="2" destOrd="0" presId="urn:microsoft.com/office/officeart/2005/8/layout/orgChart1"/>
    <dgm:cxn modelId="{50408299-C5A2-478C-85DD-3E752C408C1A}" type="presParOf" srcId="{960CA953-C92D-4C81-8F2A-A5D971809F2E}" destId="{413A910A-2A11-4BA5-829D-87FEEEF1E67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DEE4F7-D186-4B4C-8741-421386846349}"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zh-TW" altLang="en-US"/>
        </a:p>
      </dgm:t>
    </dgm:pt>
    <dgm:pt modelId="{070C8474-94B6-458C-BA54-156B38DBBF2C}">
      <dgm:prSet phldrT="[文字]"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400" dirty="0">
              <a:solidFill>
                <a:schemeClr val="tx1"/>
              </a:solidFill>
              <a:latin typeface="標楷體" panose="03000509000000000000" pitchFamily="65" charset="-120"/>
              <a:ea typeface="標楷體" panose="03000509000000000000" pitchFamily="65" charset="-120"/>
            </a:rPr>
            <a:t>改善基礎設施</a:t>
          </a:r>
        </a:p>
      </dgm:t>
    </dgm:pt>
    <dgm:pt modelId="{057BE129-52D6-4ED6-AA5E-F55C0AFE7FFD}" type="parTrans" cxnId="{C6D162D8-1EED-4050-947A-95481E72992C}">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B06C6E35-639C-40E2-B103-DAAEEE2C4EA5}" type="sibTrans" cxnId="{C6D162D8-1EED-4050-947A-95481E72992C}">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D0F0C593-E9EF-4956-BF1D-C8E3DE4877B6}">
      <dgm:prSet phldrT="[文字]" custT="1"/>
      <dgm:spPr/>
      <dgm:t>
        <a:bodyPr/>
        <a:lstStyle/>
        <a:p>
          <a:r>
            <a:rPr lang="zh-TW" altLang="en-US" sz="2400" dirty="0">
              <a:solidFill>
                <a:schemeClr val="tx1"/>
              </a:solidFill>
              <a:latin typeface="標楷體" panose="03000509000000000000" pitchFamily="65" charset="-120"/>
              <a:ea typeface="標楷體" panose="03000509000000000000" pitchFamily="65" charset="-120"/>
            </a:rPr>
            <a:t>建好</a:t>
          </a:r>
          <a:r>
            <a:rPr lang="zh-CN" altLang="zh-CN" sz="240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zh-TW" altLang="en-US" sz="2400" dirty="0">
              <a:solidFill>
                <a:schemeClr val="tx1"/>
              </a:solidFill>
              <a:latin typeface="標楷體" panose="03000509000000000000" pitchFamily="65" charset="-120"/>
              <a:ea typeface="標楷體" panose="03000509000000000000" pitchFamily="65" charset="-120"/>
              <a:cs typeface="Arial" panose="020B0604020202020204" pitchFamily="34" charset="0"/>
            </a:rPr>
            <a:t>改好</a:t>
          </a:r>
          <a:r>
            <a:rPr lang="zh-CN" altLang="zh-CN" sz="240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zh-TW" altLang="en-US" sz="2400" dirty="0">
              <a:solidFill>
                <a:schemeClr val="tx1"/>
              </a:solidFill>
              <a:latin typeface="標楷體" panose="03000509000000000000" pitchFamily="65" charset="-120"/>
              <a:ea typeface="標楷體" panose="03000509000000000000" pitchFamily="65" charset="-120"/>
              <a:cs typeface="Arial" panose="020B0604020202020204" pitchFamily="34" charset="0"/>
            </a:rPr>
            <a:t>護好</a:t>
          </a:r>
          <a:r>
            <a:rPr lang="zh-CN" altLang="zh-CN" sz="240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br>
            <a:rPr lang="en-US" altLang="zh-CN" sz="2400" dirty="0">
              <a:solidFill>
                <a:schemeClr val="tx1"/>
              </a:solidFill>
              <a:latin typeface="標楷體" panose="03000509000000000000" pitchFamily="65" charset="-120"/>
              <a:ea typeface="標楷體" panose="03000509000000000000" pitchFamily="65" charset="-120"/>
              <a:cs typeface="Arial" panose="020B0604020202020204" pitchFamily="34" charset="0"/>
            </a:rPr>
          </a:br>
          <a:r>
            <a:rPr lang="zh-TW" altLang="en-US" sz="2400" dirty="0">
              <a:solidFill>
                <a:schemeClr val="tx1"/>
              </a:solidFill>
              <a:latin typeface="標楷體" panose="03000509000000000000" pitchFamily="65" charset="-120"/>
              <a:ea typeface="標楷體" panose="03000509000000000000" pitchFamily="65" charset="-120"/>
              <a:cs typeface="Arial" panose="020B0604020202020204" pitchFamily="34" charset="0"/>
            </a:rPr>
            <a:t>營運好農村公路</a:t>
          </a:r>
          <a:endParaRPr lang="zh-TW" altLang="en-US" sz="2400" dirty="0">
            <a:solidFill>
              <a:schemeClr val="tx1"/>
            </a:solidFill>
            <a:latin typeface="標楷體" panose="03000509000000000000" pitchFamily="65" charset="-120"/>
            <a:ea typeface="標楷體" panose="03000509000000000000" pitchFamily="65" charset="-120"/>
          </a:endParaRPr>
        </a:p>
      </dgm:t>
    </dgm:pt>
    <dgm:pt modelId="{1BD62F6D-9ADF-4C05-8160-01DA1B8EE87F}" type="parTrans" cxnId="{2D7176E4-BB72-4352-A997-34CB5EAA5462}">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F06AB7CA-6BD8-4B74-AE29-E1084A24247C}" type="sibTrans" cxnId="{2D7176E4-BB72-4352-A997-34CB5EAA5462}">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03F0023A-BCEE-4066-907A-83C35E1F1252}">
      <dgm:prSet phldrT="[文字]" custT="1"/>
      <dgm:spPr/>
      <dgm:t>
        <a:bodyPr/>
        <a:lstStyle/>
        <a:p>
          <a:r>
            <a:rPr lang="zh-TW" altLang="en-US" sz="2400" dirty="0">
              <a:solidFill>
                <a:schemeClr val="tx1"/>
              </a:solidFill>
              <a:latin typeface="標楷體" panose="03000509000000000000" pitchFamily="65" charset="-120"/>
              <a:ea typeface="標楷體" panose="03000509000000000000" pitchFamily="65" charset="-120"/>
            </a:rPr>
            <a:t>改善水利</a:t>
          </a:r>
          <a:br>
            <a:rPr lang="en-US" altLang="zh-TW" sz="2400" dirty="0">
              <a:solidFill>
                <a:schemeClr val="tx1"/>
              </a:solidFill>
              <a:latin typeface="標楷體" panose="03000509000000000000" pitchFamily="65" charset="-120"/>
              <a:ea typeface="標楷體" panose="03000509000000000000" pitchFamily="65" charset="-120"/>
            </a:rPr>
          </a:br>
          <a:r>
            <a:rPr lang="zh-TW" altLang="en-US" sz="2400" dirty="0">
              <a:solidFill>
                <a:schemeClr val="tx1"/>
              </a:solidFill>
              <a:latin typeface="標楷體" panose="03000509000000000000" pitchFamily="65" charset="-120"/>
              <a:ea typeface="標楷體" panose="03000509000000000000" pitchFamily="65" charset="-120"/>
            </a:rPr>
            <a:t>基礎建設</a:t>
          </a:r>
        </a:p>
      </dgm:t>
    </dgm:pt>
    <dgm:pt modelId="{C530C2C3-9B0E-4FDF-BA06-F7996F91AF9E}" type="parTrans" cxnId="{91EB56F0-D93B-44D2-B3B8-25850A48C450}">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57D9A13C-4CE1-4748-96FA-F13036DEC0A2}" type="sibTrans" cxnId="{91EB56F0-D93B-44D2-B3B8-25850A48C450}">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CCD9D1D7-ABE0-4B2A-86AD-7AB35724593F}">
      <dgm:prSet phldrT="[文字]" custT="1"/>
      <dgm:spPr/>
      <dgm:t>
        <a:bodyPr/>
        <a:lstStyle/>
        <a:p>
          <a:r>
            <a:rPr lang="zh-TW" altLang="en-US" sz="2400" dirty="0">
              <a:solidFill>
                <a:schemeClr val="tx1"/>
              </a:solidFill>
              <a:latin typeface="標楷體" panose="03000509000000000000" pitchFamily="65" charset="-120"/>
              <a:ea typeface="標楷體" panose="03000509000000000000" pitchFamily="65" charset="-120"/>
            </a:rPr>
            <a:t>加強貧困地區</a:t>
          </a:r>
          <a:br>
            <a:rPr lang="en-US" altLang="zh-TW" sz="2400" dirty="0">
              <a:solidFill>
                <a:schemeClr val="tx1"/>
              </a:solidFill>
              <a:latin typeface="標楷體" panose="03000509000000000000" pitchFamily="65" charset="-120"/>
              <a:ea typeface="標楷體" panose="03000509000000000000" pitchFamily="65" charset="-120"/>
            </a:rPr>
          </a:br>
          <a:r>
            <a:rPr lang="zh-TW" altLang="en-US" sz="2400" dirty="0">
              <a:solidFill>
                <a:schemeClr val="tx1"/>
              </a:solidFill>
              <a:latin typeface="標楷體" panose="03000509000000000000" pitchFamily="65" charset="-120"/>
              <a:ea typeface="標楷體" panose="03000509000000000000" pitchFamily="65" charset="-120"/>
            </a:rPr>
            <a:t>通訊設施建設</a:t>
          </a:r>
        </a:p>
      </dgm:t>
    </dgm:pt>
    <dgm:pt modelId="{8AB5C029-7BEC-41C0-BD9F-10111D0D7A09}" type="parTrans" cxnId="{E2CDF40D-5622-46FF-8708-6A2A81E5A2A6}">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8EBE5EC6-017F-4FF2-A7F2-C1906379021C}" type="sibTrans" cxnId="{E2CDF40D-5622-46FF-8708-6A2A81E5A2A6}">
      <dgm:prSet/>
      <dgm:spPr/>
      <dgm:t>
        <a:bodyPr/>
        <a:lstStyle/>
        <a:p>
          <a:endParaRPr lang="zh-TW" altLang="en-US" sz="2400">
            <a:solidFill>
              <a:schemeClr val="tx1"/>
            </a:solidFill>
            <a:latin typeface="標楷體" panose="03000509000000000000" pitchFamily="65" charset="-120"/>
            <a:ea typeface="標楷體" panose="03000509000000000000" pitchFamily="65" charset="-120"/>
          </a:endParaRPr>
        </a:p>
      </dgm:t>
    </dgm:pt>
    <dgm:pt modelId="{521E267F-62C6-4869-AFB4-5CB3D26E82FA}" type="pres">
      <dgm:prSet presAssocID="{B2DEE4F7-D186-4B4C-8741-421386846349}" presName="hierChild1" presStyleCnt="0">
        <dgm:presLayoutVars>
          <dgm:orgChart val="1"/>
          <dgm:chPref val="1"/>
          <dgm:dir/>
          <dgm:animOne val="branch"/>
          <dgm:animLvl val="lvl"/>
          <dgm:resizeHandles/>
        </dgm:presLayoutVars>
      </dgm:prSet>
      <dgm:spPr/>
    </dgm:pt>
    <dgm:pt modelId="{E1ADE89D-A793-4C47-8DD7-C0308D42FAD5}" type="pres">
      <dgm:prSet presAssocID="{070C8474-94B6-458C-BA54-156B38DBBF2C}" presName="hierRoot1" presStyleCnt="0">
        <dgm:presLayoutVars>
          <dgm:hierBranch val="init"/>
        </dgm:presLayoutVars>
      </dgm:prSet>
      <dgm:spPr/>
    </dgm:pt>
    <dgm:pt modelId="{E91BB089-0C42-48C1-8003-3DDD22D1254E}" type="pres">
      <dgm:prSet presAssocID="{070C8474-94B6-458C-BA54-156B38DBBF2C}" presName="rootComposite1" presStyleCnt="0"/>
      <dgm:spPr/>
    </dgm:pt>
    <dgm:pt modelId="{99D388E8-82D7-4C05-A5A8-BFE0713F9A0B}" type="pres">
      <dgm:prSet presAssocID="{070C8474-94B6-458C-BA54-156B38DBBF2C}" presName="rootText1" presStyleLbl="node0" presStyleIdx="0" presStyleCnt="1" custScaleX="133807">
        <dgm:presLayoutVars>
          <dgm:chPref val="3"/>
        </dgm:presLayoutVars>
      </dgm:prSet>
      <dgm:spPr/>
    </dgm:pt>
    <dgm:pt modelId="{53BBA8D0-AC49-42B6-A0C0-82D49EB2AAA3}" type="pres">
      <dgm:prSet presAssocID="{070C8474-94B6-458C-BA54-156B38DBBF2C}" presName="rootConnector1" presStyleLbl="node1" presStyleIdx="0" presStyleCnt="0"/>
      <dgm:spPr/>
    </dgm:pt>
    <dgm:pt modelId="{53E86F1F-662E-4DFA-9F57-59E0D6356728}" type="pres">
      <dgm:prSet presAssocID="{070C8474-94B6-458C-BA54-156B38DBBF2C}" presName="hierChild2" presStyleCnt="0"/>
      <dgm:spPr/>
    </dgm:pt>
    <dgm:pt modelId="{14656247-4D0B-4226-BCE1-99037AB054F1}" type="pres">
      <dgm:prSet presAssocID="{1BD62F6D-9ADF-4C05-8160-01DA1B8EE87F}" presName="Name37" presStyleLbl="parChTrans1D2" presStyleIdx="0" presStyleCnt="3"/>
      <dgm:spPr/>
    </dgm:pt>
    <dgm:pt modelId="{74B9F070-2076-452A-9154-C3BF4525711D}" type="pres">
      <dgm:prSet presAssocID="{D0F0C593-E9EF-4956-BF1D-C8E3DE4877B6}" presName="hierRoot2" presStyleCnt="0">
        <dgm:presLayoutVars>
          <dgm:hierBranch val="init"/>
        </dgm:presLayoutVars>
      </dgm:prSet>
      <dgm:spPr/>
    </dgm:pt>
    <dgm:pt modelId="{52BCD340-4B2C-406D-BA5E-214299EA42B4}" type="pres">
      <dgm:prSet presAssocID="{D0F0C593-E9EF-4956-BF1D-C8E3DE4877B6}" presName="rootComposite" presStyleCnt="0"/>
      <dgm:spPr/>
    </dgm:pt>
    <dgm:pt modelId="{6EC3306D-1ED4-4516-9D47-5227CD31D744}" type="pres">
      <dgm:prSet presAssocID="{D0F0C593-E9EF-4956-BF1D-C8E3DE4877B6}" presName="rootText" presStyleLbl="node2" presStyleIdx="0" presStyleCnt="3" custScaleX="209387">
        <dgm:presLayoutVars>
          <dgm:chPref val="3"/>
        </dgm:presLayoutVars>
      </dgm:prSet>
      <dgm:spPr/>
    </dgm:pt>
    <dgm:pt modelId="{D0EAEA32-7C5E-4551-90E1-95AA8FB4153F}" type="pres">
      <dgm:prSet presAssocID="{D0F0C593-E9EF-4956-BF1D-C8E3DE4877B6}" presName="rootConnector" presStyleLbl="node2" presStyleIdx="0" presStyleCnt="3"/>
      <dgm:spPr/>
    </dgm:pt>
    <dgm:pt modelId="{C0361017-682A-47B5-858A-E262F24FF2C9}" type="pres">
      <dgm:prSet presAssocID="{D0F0C593-E9EF-4956-BF1D-C8E3DE4877B6}" presName="hierChild4" presStyleCnt="0"/>
      <dgm:spPr/>
    </dgm:pt>
    <dgm:pt modelId="{620884BF-2226-43D5-9C59-284FF4A1C909}" type="pres">
      <dgm:prSet presAssocID="{D0F0C593-E9EF-4956-BF1D-C8E3DE4877B6}" presName="hierChild5" presStyleCnt="0"/>
      <dgm:spPr/>
    </dgm:pt>
    <dgm:pt modelId="{830CFE0A-8936-4E05-AB18-9B04DF996CB8}" type="pres">
      <dgm:prSet presAssocID="{C530C2C3-9B0E-4FDF-BA06-F7996F91AF9E}" presName="Name37" presStyleLbl="parChTrans1D2" presStyleIdx="1" presStyleCnt="3"/>
      <dgm:spPr/>
    </dgm:pt>
    <dgm:pt modelId="{AEAA7A48-8C67-45B6-986F-49A6CC2F7842}" type="pres">
      <dgm:prSet presAssocID="{03F0023A-BCEE-4066-907A-83C35E1F1252}" presName="hierRoot2" presStyleCnt="0">
        <dgm:presLayoutVars>
          <dgm:hierBranch val="init"/>
        </dgm:presLayoutVars>
      </dgm:prSet>
      <dgm:spPr/>
    </dgm:pt>
    <dgm:pt modelId="{59421D29-4151-48C0-BD40-5566FA0A0CCA}" type="pres">
      <dgm:prSet presAssocID="{03F0023A-BCEE-4066-907A-83C35E1F1252}" presName="rootComposite" presStyleCnt="0"/>
      <dgm:spPr/>
    </dgm:pt>
    <dgm:pt modelId="{81FA37C4-AFB5-4E7B-9AD7-7EE8A469C6CE}" type="pres">
      <dgm:prSet presAssocID="{03F0023A-BCEE-4066-907A-83C35E1F1252}" presName="rootText" presStyleLbl="node2" presStyleIdx="1" presStyleCnt="3" custScaleX="200429">
        <dgm:presLayoutVars>
          <dgm:chPref val="3"/>
        </dgm:presLayoutVars>
      </dgm:prSet>
      <dgm:spPr/>
    </dgm:pt>
    <dgm:pt modelId="{E8B8D4A2-8089-4902-87C1-5B385B1FE30C}" type="pres">
      <dgm:prSet presAssocID="{03F0023A-BCEE-4066-907A-83C35E1F1252}" presName="rootConnector" presStyleLbl="node2" presStyleIdx="1" presStyleCnt="3"/>
      <dgm:spPr/>
    </dgm:pt>
    <dgm:pt modelId="{A715D597-7154-4FAB-B47E-7EB5A7B9C110}" type="pres">
      <dgm:prSet presAssocID="{03F0023A-BCEE-4066-907A-83C35E1F1252}" presName="hierChild4" presStyleCnt="0"/>
      <dgm:spPr/>
    </dgm:pt>
    <dgm:pt modelId="{09E5004A-0D4C-464B-9E54-4B54CE2615C8}" type="pres">
      <dgm:prSet presAssocID="{03F0023A-BCEE-4066-907A-83C35E1F1252}" presName="hierChild5" presStyleCnt="0"/>
      <dgm:spPr/>
    </dgm:pt>
    <dgm:pt modelId="{1E0F2647-67C5-4C6E-AA97-6B98FCCCD490}" type="pres">
      <dgm:prSet presAssocID="{8AB5C029-7BEC-41C0-BD9F-10111D0D7A09}" presName="Name37" presStyleLbl="parChTrans1D2" presStyleIdx="2" presStyleCnt="3"/>
      <dgm:spPr/>
    </dgm:pt>
    <dgm:pt modelId="{1819CFB9-8D24-42AE-B6D0-6A25FF1D89A6}" type="pres">
      <dgm:prSet presAssocID="{CCD9D1D7-ABE0-4B2A-86AD-7AB35724593F}" presName="hierRoot2" presStyleCnt="0">
        <dgm:presLayoutVars>
          <dgm:hierBranch val="init"/>
        </dgm:presLayoutVars>
      </dgm:prSet>
      <dgm:spPr/>
    </dgm:pt>
    <dgm:pt modelId="{877BC0CB-F242-470D-B3B7-E49264CE608D}" type="pres">
      <dgm:prSet presAssocID="{CCD9D1D7-ABE0-4B2A-86AD-7AB35724593F}" presName="rootComposite" presStyleCnt="0"/>
      <dgm:spPr/>
    </dgm:pt>
    <dgm:pt modelId="{EE6D2CD8-4BBD-4A95-86FF-ADDECB45C5DF}" type="pres">
      <dgm:prSet presAssocID="{CCD9D1D7-ABE0-4B2A-86AD-7AB35724593F}" presName="rootText" presStyleLbl="node2" presStyleIdx="2" presStyleCnt="3" custScaleX="189041">
        <dgm:presLayoutVars>
          <dgm:chPref val="3"/>
        </dgm:presLayoutVars>
      </dgm:prSet>
      <dgm:spPr/>
    </dgm:pt>
    <dgm:pt modelId="{8A6F111B-FD75-4154-9399-26050D27E9DD}" type="pres">
      <dgm:prSet presAssocID="{CCD9D1D7-ABE0-4B2A-86AD-7AB35724593F}" presName="rootConnector" presStyleLbl="node2" presStyleIdx="2" presStyleCnt="3"/>
      <dgm:spPr/>
    </dgm:pt>
    <dgm:pt modelId="{DE623E11-D489-4BF4-8F96-988D7A3B4B48}" type="pres">
      <dgm:prSet presAssocID="{CCD9D1D7-ABE0-4B2A-86AD-7AB35724593F}" presName="hierChild4" presStyleCnt="0"/>
      <dgm:spPr/>
    </dgm:pt>
    <dgm:pt modelId="{E325E048-6507-42C0-960A-862C06B0DF09}" type="pres">
      <dgm:prSet presAssocID="{CCD9D1D7-ABE0-4B2A-86AD-7AB35724593F}" presName="hierChild5" presStyleCnt="0"/>
      <dgm:spPr/>
    </dgm:pt>
    <dgm:pt modelId="{589E14B6-2E4F-4D62-861F-BC4A4B99460C}" type="pres">
      <dgm:prSet presAssocID="{070C8474-94B6-458C-BA54-156B38DBBF2C}" presName="hierChild3" presStyleCnt="0"/>
      <dgm:spPr/>
    </dgm:pt>
  </dgm:ptLst>
  <dgm:cxnLst>
    <dgm:cxn modelId="{FA0E3B06-93FC-4C72-8143-CB15AA95CEC6}" type="presOf" srcId="{CCD9D1D7-ABE0-4B2A-86AD-7AB35724593F}" destId="{8A6F111B-FD75-4154-9399-26050D27E9DD}" srcOrd="1" destOrd="0" presId="urn:microsoft.com/office/officeart/2005/8/layout/orgChart1"/>
    <dgm:cxn modelId="{6CF1AB07-542D-4AEE-B7B3-B5DF76805126}" type="presOf" srcId="{C530C2C3-9B0E-4FDF-BA06-F7996F91AF9E}" destId="{830CFE0A-8936-4E05-AB18-9B04DF996CB8}" srcOrd="0" destOrd="0" presId="urn:microsoft.com/office/officeart/2005/8/layout/orgChart1"/>
    <dgm:cxn modelId="{362F9F0A-BBCC-4FEE-9187-BAEC39520C46}" type="presOf" srcId="{D0F0C593-E9EF-4956-BF1D-C8E3DE4877B6}" destId="{D0EAEA32-7C5E-4551-90E1-95AA8FB4153F}" srcOrd="1" destOrd="0" presId="urn:microsoft.com/office/officeart/2005/8/layout/orgChart1"/>
    <dgm:cxn modelId="{E2CDF40D-5622-46FF-8708-6A2A81E5A2A6}" srcId="{070C8474-94B6-458C-BA54-156B38DBBF2C}" destId="{CCD9D1D7-ABE0-4B2A-86AD-7AB35724593F}" srcOrd="2" destOrd="0" parTransId="{8AB5C029-7BEC-41C0-BD9F-10111D0D7A09}" sibTransId="{8EBE5EC6-017F-4FF2-A7F2-C1906379021C}"/>
    <dgm:cxn modelId="{E151841A-2853-4060-A89A-8727E8A60B43}" type="presOf" srcId="{03F0023A-BCEE-4066-907A-83C35E1F1252}" destId="{E8B8D4A2-8089-4902-87C1-5B385B1FE30C}" srcOrd="1" destOrd="0" presId="urn:microsoft.com/office/officeart/2005/8/layout/orgChart1"/>
    <dgm:cxn modelId="{98B9E71A-9641-4EC2-A0EC-28EB5C748A8F}" type="presOf" srcId="{B2DEE4F7-D186-4B4C-8741-421386846349}" destId="{521E267F-62C6-4869-AFB4-5CB3D26E82FA}" srcOrd="0" destOrd="0" presId="urn:microsoft.com/office/officeart/2005/8/layout/orgChart1"/>
    <dgm:cxn modelId="{DAC35544-448D-4B74-81C3-E548979BC288}" type="presOf" srcId="{03F0023A-BCEE-4066-907A-83C35E1F1252}" destId="{81FA37C4-AFB5-4E7B-9AD7-7EE8A469C6CE}" srcOrd="0" destOrd="0" presId="urn:microsoft.com/office/officeart/2005/8/layout/orgChart1"/>
    <dgm:cxn modelId="{837E5367-BDEC-4239-98CE-032A45E5E075}" type="presOf" srcId="{8AB5C029-7BEC-41C0-BD9F-10111D0D7A09}" destId="{1E0F2647-67C5-4C6E-AA97-6B98FCCCD490}" srcOrd="0" destOrd="0" presId="urn:microsoft.com/office/officeart/2005/8/layout/orgChart1"/>
    <dgm:cxn modelId="{16300193-2664-40D0-9ABD-FF673704954D}" type="presOf" srcId="{D0F0C593-E9EF-4956-BF1D-C8E3DE4877B6}" destId="{6EC3306D-1ED4-4516-9D47-5227CD31D744}" srcOrd="0" destOrd="0" presId="urn:microsoft.com/office/officeart/2005/8/layout/orgChart1"/>
    <dgm:cxn modelId="{A9732793-BC16-4981-8C3C-DAFF1A729F7E}" type="presOf" srcId="{1BD62F6D-9ADF-4C05-8160-01DA1B8EE87F}" destId="{14656247-4D0B-4226-BCE1-99037AB054F1}" srcOrd="0" destOrd="0" presId="urn:microsoft.com/office/officeart/2005/8/layout/orgChart1"/>
    <dgm:cxn modelId="{36D0F5B3-C2BB-44AB-A1BD-D495601FBF7B}" type="presOf" srcId="{070C8474-94B6-458C-BA54-156B38DBBF2C}" destId="{53BBA8D0-AC49-42B6-A0C0-82D49EB2AAA3}" srcOrd="1" destOrd="0" presId="urn:microsoft.com/office/officeart/2005/8/layout/orgChart1"/>
    <dgm:cxn modelId="{65CFA7C6-3FF1-4F9B-9FDD-B49E53DEFC94}" type="presOf" srcId="{CCD9D1D7-ABE0-4B2A-86AD-7AB35724593F}" destId="{EE6D2CD8-4BBD-4A95-86FF-ADDECB45C5DF}" srcOrd="0" destOrd="0" presId="urn:microsoft.com/office/officeart/2005/8/layout/orgChart1"/>
    <dgm:cxn modelId="{C6D162D8-1EED-4050-947A-95481E72992C}" srcId="{B2DEE4F7-D186-4B4C-8741-421386846349}" destId="{070C8474-94B6-458C-BA54-156B38DBBF2C}" srcOrd="0" destOrd="0" parTransId="{057BE129-52D6-4ED6-AA5E-F55C0AFE7FFD}" sibTransId="{B06C6E35-639C-40E2-B103-DAAEEE2C4EA5}"/>
    <dgm:cxn modelId="{2D7176E4-BB72-4352-A997-34CB5EAA5462}" srcId="{070C8474-94B6-458C-BA54-156B38DBBF2C}" destId="{D0F0C593-E9EF-4956-BF1D-C8E3DE4877B6}" srcOrd="0" destOrd="0" parTransId="{1BD62F6D-9ADF-4C05-8160-01DA1B8EE87F}" sibTransId="{F06AB7CA-6BD8-4B74-AE29-E1084A24247C}"/>
    <dgm:cxn modelId="{91EB56F0-D93B-44D2-B3B8-25850A48C450}" srcId="{070C8474-94B6-458C-BA54-156B38DBBF2C}" destId="{03F0023A-BCEE-4066-907A-83C35E1F1252}" srcOrd="1" destOrd="0" parTransId="{C530C2C3-9B0E-4FDF-BA06-F7996F91AF9E}" sibTransId="{57D9A13C-4CE1-4748-96FA-F13036DEC0A2}"/>
    <dgm:cxn modelId="{A51B89F6-6BCC-4D27-B7B2-D58A7E481851}" type="presOf" srcId="{070C8474-94B6-458C-BA54-156B38DBBF2C}" destId="{99D388E8-82D7-4C05-A5A8-BFE0713F9A0B}" srcOrd="0" destOrd="0" presId="urn:microsoft.com/office/officeart/2005/8/layout/orgChart1"/>
    <dgm:cxn modelId="{B06DD2CB-360F-4C4D-A1A8-DB81EA585C35}" type="presParOf" srcId="{521E267F-62C6-4869-AFB4-5CB3D26E82FA}" destId="{E1ADE89D-A793-4C47-8DD7-C0308D42FAD5}" srcOrd="0" destOrd="0" presId="urn:microsoft.com/office/officeart/2005/8/layout/orgChart1"/>
    <dgm:cxn modelId="{FD583998-9457-4BE1-A1A9-C12572337C08}" type="presParOf" srcId="{E1ADE89D-A793-4C47-8DD7-C0308D42FAD5}" destId="{E91BB089-0C42-48C1-8003-3DDD22D1254E}" srcOrd="0" destOrd="0" presId="urn:microsoft.com/office/officeart/2005/8/layout/orgChart1"/>
    <dgm:cxn modelId="{A90FDAD3-CD31-4F43-AC99-47C6783E7993}" type="presParOf" srcId="{E91BB089-0C42-48C1-8003-3DDD22D1254E}" destId="{99D388E8-82D7-4C05-A5A8-BFE0713F9A0B}" srcOrd="0" destOrd="0" presId="urn:microsoft.com/office/officeart/2005/8/layout/orgChart1"/>
    <dgm:cxn modelId="{3DCD618E-8496-4219-8C92-9F163CC56F80}" type="presParOf" srcId="{E91BB089-0C42-48C1-8003-3DDD22D1254E}" destId="{53BBA8D0-AC49-42B6-A0C0-82D49EB2AAA3}" srcOrd="1" destOrd="0" presId="urn:microsoft.com/office/officeart/2005/8/layout/orgChart1"/>
    <dgm:cxn modelId="{398A4065-98F2-4C21-B2A9-CB170DC5B980}" type="presParOf" srcId="{E1ADE89D-A793-4C47-8DD7-C0308D42FAD5}" destId="{53E86F1F-662E-4DFA-9F57-59E0D6356728}" srcOrd="1" destOrd="0" presId="urn:microsoft.com/office/officeart/2005/8/layout/orgChart1"/>
    <dgm:cxn modelId="{EC13F862-9E39-4748-85EB-E52299FFE890}" type="presParOf" srcId="{53E86F1F-662E-4DFA-9F57-59E0D6356728}" destId="{14656247-4D0B-4226-BCE1-99037AB054F1}" srcOrd="0" destOrd="0" presId="urn:microsoft.com/office/officeart/2005/8/layout/orgChart1"/>
    <dgm:cxn modelId="{5E46E7C9-21A1-4C75-BEC6-77C0EE305731}" type="presParOf" srcId="{53E86F1F-662E-4DFA-9F57-59E0D6356728}" destId="{74B9F070-2076-452A-9154-C3BF4525711D}" srcOrd="1" destOrd="0" presId="urn:microsoft.com/office/officeart/2005/8/layout/orgChart1"/>
    <dgm:cxn modelId="{1AD61B3C-DA9E-4BDE-8BDA-EA80B4F2E254}" type="presParOf" srcId="{74B9F070-2076-452A-9154-C3BF4525711D}" destId="{52BCD340-4B2C-406D-BA5E-214299EA42B4}" srcOrd="0" destOrd="0" presId="urn:microsoft.com/office/officeart/2005/8/layout/orgChart1"/>
    <dgm:cxn modelId="{2E7D579D-DB4D-4E5C-B7A2-778F56DCB8FD}" type="presParOf" srcId="{52BCD340-4B2C-406D-BA5E-214299EA42B4}" destId="{6EC3306D-1ED4-4516-9D47-5227CD31D744}" srcOrd="0" destOrd="0" presId="urn:microsoft.com/office/officeart/2005/8/layout/orgChart1"/>
    <dgm:cxn modelId="{5921348C-055E-4B36-85CB-A4CA2A3AEC51}" type="presParOf" srcId="{52BCD340-4B2C-406D-BA5E-214299EA42B4}" destId="{D0EAEA32-7C5E-4551-90E1-95AA8FB4153F}" srcOrd="1" destOrd="0" presId="urn:microsoft.com/office/officeart/2005/8/layout/orgChart1"/>
    <dgm:cxn modelId="{AEC681F5-16B3-4426-A4E0-7448A8F3788F}" type="presParOf" srcId="{74B9F070-2076-452A-9154-C3BF4525711D}" destId="{C0361017-682A-47B5-858A-E262F24FF2C9}" srcOrd="1" destOrd="0" presId="urn:microsoft.com/office/officeart/2005/8/layout/orgChart1"/>
    <dgm:cxn modelId="{F67AFE7B-FB34-4B0C-9913-E74F01B0804A}" type="presParOf" srcId="{74B9F070-2076-452A-9154-C3BF4525711D}" destId="{620884BF-2226-43D5-9C59-284FF4A1C909}" srcOrd="2" destOrd="0" presId="urn:microsoft.com/office/officeart/2005/8/layout/orgChart1"/>
    <dgm:cxn modelId="{7B0412AC-FD2A-4DD8-AF36-E1F3DFBDDA37}" type="presParOf" srcId="{53E86F1F-662E-4DFA-9F57-59E0D6356728}" destId="{830CFE0A-8936-4E05-AB18-9B04DF996CB8}" srcOrd="2" destOrd="0" presId="urn:microsoft.com/office/officeart/2005/8/layout/orgChart1"/>
    <dgm:cxn modelId="{E6BFBE69-9528-44B7-9DD8-A5FC684603F9}" type="presParOf" srcId="{53E86F1F-662E-4DFA-9F57-59E0D6356728}" destId="{AEAA7A48-8C67-45B6-986F-49A6CC2F7842}" srcOrd="3" destOrd="0" presId="urn:microsoft.com/office/officeart/2005/8/layout/orgChart1"/>
    <dgm:cxn modelId="{1DDE99E8-F799-4388-B930-EE5390EEAAE3}" type="presParOf" srcId="{AEAA7A48-8C67-45B6-986F-49A6CC2F7842}" destId="{59421D29-4151-48C0-BD40-5566FA0A0CCA}" srcOrd="0" destOrd="0" presId="urn:microsoft.com/office/officeart/2005/8/layout/orgChart1"/>
    <dgm:cxn modelId="{E91BBE60-3D8B-4EFC-BC43-B7587262B6DA}" type="presParOf" srcId="{59421D29-4151-48C0-BD40-5566FA0A0CCA}" destId="{81FA37C4-AFB5-4E7B-9AD7-7EE8A469C6CE}" srcOrd="0" destOrd="0" presId="urn:microsoft.com/office/officeart/2005/8/layout/orgChart1"/>
    <dgm:cxn modelId="{594E680E-49D0-4E18-8E65-0D204FAEE467}" type="presParOf" srcId="{59421D29-4151-48C0-BD40-5566FA0A0CCA}" destId="{E8B8D4A2-8089-4902-87C1-5B385B1FE30C}" srcOrd="1" destOrd="0" presId="urn:microsoft.com/office/officeart/2005/8/layout/orgChart1"/>
    <dgm:cxn modelId="{0E83E49B-92C9-4741-8503-CD3F4060DA22}" type="presParOf" srcId="{AEAA7A48-8C67-45B6-986F-49A6CC2F7842}" destId="{A715D597-7154-4FAB-B47E-7EB5A7B9C110}" srcOrd="1" destOrd="0" presId="urn:microsoft.com/office/officeart/2005/8/layout/orgChart1"/>
    <dgm:cxn modelId="{E021A942-BFD2-484C-A5E7-2C65C3BEFD21}" type="presParOf" srcId="{AEAA7A48-8C67-45B6-986F-49A6CC2F7842}" destId="{09E5004A-0D4C-464B-9E54-4B54CE2615C8}" srcOrd="2" destOrd="0" presId="urn:microsoft.com/office/officeart/2005/8/layout/orgChart1"/>
    <dgm:cxn modelId="{8046AD86-4007-4C18-8203-34304CD2629F}" type="presParOf" srcId="{53E86F1F-662E-4DFA-9F57-59E0D6356728}" destId="{1E0F2647-67C5-4C6E-AA97-6B98FCCCD490}" srcOrd="4" destOrd="0" presId="urn:microsoft.com/office/officeart/2005/8/layout/orgChart1"/>
    <dgm:cxn modelId="{5063DB8B-6410-4F3D-8C10-B1C11B90F26D}" type="presParOf" srcId="{53E86F1F-662E-4DFA-9F57-59E0D6356728}" destId="{1819CFB9-8D24-42AE-B6D0-6A25FF1D89A6}" srcOrd="5" destOrd="0" presId="urn:microsoft.com/office/officeart/2005/8/layout/orgChart1"/>
    <dgm:cxn modelId="{649076C7-8BE2-4118-915F-D745BF3022B5}" type="presParOf" srcId="{1819CFB9-8D24-42AE-B6D0-6A25FF1D89A6}" destId="{877BC0CB-F242-470D-B3B7-E49264CE608D}" srcOrd="0" destOrd="0" presId="urn:microsoft.com/office/officeart/2005/8/layout/orgChart1"/>
    <dgm:cxn modelId="{8D42000A-6733-4379-B971-F3F7BAAFFE6C}" type="presParOf" srcId="{877BC0CB-F242-470D-B3B7-E49264CE608D}" destId="{EE6D2CD8-4BBD-4A95-86FF-ADDECB45C5DF}" srcOrd="0" destOrd="0" presId="urn:microsoft.com/office/officeart/2005/8/layout/orgChart1"/>
    <dgm:cxn modelId="{F3BF0F26-315E-48F7-AAB4-88D91AA0B007}" type="presParOf" srcId="{877BC0CB-F242-470D-B3B7-E49264CE608D}" destId="{8A6F111B-FD75-4154-9399-26050D27E9DD}" srcOrd="1" destOrd="0" presId="urn:microsoft.com/office/officeart/2005/8/layout/orgChart1"/>
    <dgm:cxn modelId="{EC6318BB-6E7A-4E10-A63C-F0307EA33378}" type="presParOf" srcId="{1819CFB9-8D24-42AE-B6D0-6A25FF1D89A6}" destId="{DE623E11-D489-4BF4-8F96-988D7A3B4B48}" srcOrd="1" destOrd="0" presId="urn:microsoft.com/office/officeart/2005/8/layout/orgChart1"/>
    <dgm:cxn modelId="{4D420CF7-20FC-487D-9040-C62391BD16A4}" type="presParOf" srcId="{1819CFB9-8D24-42AE-B6D0-6A25FF1D89A6}" destId="{E325E048-6507-42C0-960A-862C06B0DF09}" srcOrd="2" destOrd="0" presId="urn:microsoft.com/office/officeart/2005/8/layout/orgChart1"/>
    <dgm:cxn modelId="{C6C186CF-FDD2-498C-99E1-736BF6B6BC71}" type="presParOf" srcId="{E1ADE89D-A793-4C47-8DD7-C0308D42FAD5}" destId="{589E14B6-2E4F-4D62-861F-BC4A4B99460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2603A-A7C6-431B-981B-72D087199DEA}">
      <dsp:nvSpPr>
        <dsp:cNvPr id="0" name=""/>
        <dsp:cNvSpPr/>
      </dsp:nvSpPr>
      <dsp:spPr>
        <a:xfrm>
          <a:off x="5805424" y="749878"/>
          <a:ext cx="4533981" cy="314755"/>
        </a:xfrm>
        <a:custGeom>
          <a:avLst/>
          <a:gdLst/>
          <a:ahLst/>
          <a:cxnLst/>
          <a:rect l="0" t="0" r="0" b="0"/>
          <a:pathLst>
            <a:path>
              <a:moveTo>
                <a:pt x="0" y="0"/>
              </a:moveTo>
              <a:lnTo>
                <a:pt x="0" y="157377"/>
              </a:lnTo>
              <a:lnTo>
                <a:pt x="4533981" y="157377"/>
              </a:lnTo>
              <a:lnTo>
                <a:pt x="4533981" y="314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AFA5A1-B058-4E8F-8492-41E7797E0F80}">
      <dsp:nvSpPr>
        <dsp:cNvPr id="0" name=""/>
        <dsp:cNvSpPr/>
      </dsp:nvSpPr>
      <dsp:spPr>
        <a:xfrm>
          <a:off x="5805424" y="749878"/>
          <a:ext cx="2720388" cy="314755"/>
        </a:xfrm>
        <a:custGeom>
          <a:avLst/>
          <a:gdLst/>
          <a:ahLst/>
          <a:cxnLst/>
          <a:rect l="0" t="0" r="0" b="0"/>
          <a:pathLst>
            <a:path>
              <a:moveTo>
                <a:pt x="0" y="0"/>
              </a:moveTo>
              <a:lnTo>
                <a:pt x="0" y="157377"/>
              </a:lnTo>
              <a:lnTo>
                <a:pt x="2720388" y="157377"/>
              </a:lnTo>
              <a:lnTo>
                <a:pt x="2720388" y="314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738BAF-5583-4190-84EE-5AEC0A83932B}">
      <dsp:nvSpPr>
        <dsp:cNvPr id="0" name=""/>
        <dsp:cNvSpPr/>
      </dsp:nvSpPr>
      <dsp:spPr>
        <a:xfrm>
          <a:off x="5805424" y="749878"/>
          <a:ext cx="906796" cy="314755"/>
        </a:xfrm>
        <a:custGeom>
          <a:avLst/>
          <a:gdLst/>
          <a:ahLst/>
          <a:cxnLst/>
          <a:rect l="0" t="0" r="0" b="0"/>
          <a:pathLst>
            <a:path>
              <a:moveTo>
                <a:pt x="0" y="0"/>
              </a:moveTo>
              <a:lnTo>
                <a:pt x="0" y="157377"/>
              </a:lnTo>
              <a:lnTo>
                <a:pt x="906796" y="157377"/>
              </a:lnTo>
              <a:lnTo>
                <a:pt x="906796" y="314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DDED2B-DCA8-4883-A2F9-1F002C08D230}">
      <dsp:nvSpPr>
        <dsp:cNvPr id="0" name=""/>
        <dsp:cNvSpPr/>
      </dsp:nvSpPr>
      <dsp:spPr>
        <a:xfrm>
          <a:off x="4898627" y="749878"/>
          <a:ext cx="906796" cy="314755"/>
        </a:xfrm>
        <a:custGeom>
          <a:avLst/>
          <a:gdLst/>
          <a:ahLst/>
          <a:cxnLst/>
          <a:rect l="0" t="0" r="0" b="0"/>
          <a:pathLst>
            <a:path>
              <a:moveTo>
                <a:pt x="906796" y="0"/>
              </a:moveTo>
              <a:lnTo>
                <a:pt x="906796" y="157377"/>
              </a:lnTo>
              <a:lnTo>
                <a:pt x="0" y="157377"/>
              </a:lnTo>
              <a:lnTo>
                <a:pt x="0" y="314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643D61-FFEE-4BFF-8494-C247A74797B5}">
      <dsp:nvSpPr>
        <dsp:cNvPr id="0" name=""/>
        <dsp:cNvSpPr/>
      </dsp:nvSpPr>
      <dsp:spPr>
        <a:xfrm>
          <a:off x="3085035" y="749878"/>
          <a:ext cx="2720388" cy="314755"/>
        </a:xfrm>
        <a:custGeom>
          <a:avLst/>
          <a:gdLst/>
          <a:ahLst/>
          <a:cxnLst/>
          <a:rect l="0" t="0" r="0" b="0"/>
          <a:pathLst>
            <a:path>
              <a:moveTo>
                <a:pt x="2720388" y="0"/>
              </a:moveTo>
              <a:lnTo>
                <a:pt x="2720388" y="157377"/>
              </a:lnTo>
              <a:lnTo>
                <a:pt x="0" y="157377"/>
              </a:lnTo>
              <a:lnTo>
                <a:pt x="0" y="314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64C428-0F6E-43DF-8A9E-FADB9907DEF5}">
      <dsp:nvSpPr>
        <dsp:cNvPr id="0" name=""/>
        <dsp:cNvSpPr/>
      </dsp:nvSpPr>
      <dsp:spPr>
        <a:xfrm>
          <a:off x="1271442" y="749878"/>
          <a:ext cx="4533981" cy="314755"/>
        </a:xfrm>
        <a:custGeom>
          <a:avLst/>
          <a:gdLst/>
          <a:ahLst/>
          <a:cxnLst/>
          <a:rect l="0" t="0" r="0" b="0"/>
          <a:pathLst>
            <a:path>
              <a:moveTo>
                <a:pt x="4533981" y="0"/>
              </a:moveTo>
              <a:lnTo>
                <a:pt x="4533981" y="157377"/>
              </a:lnTo>
              <a:lnTo>
                <a:pt x="0" y="157377"/>
              </a:lnTo>
              <a:lnTo>
                <a:pt x="0" y="314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3E8D8-D40C-4EE5-A473-AB61AE4A8A76}">
      <dsp:nvSpPr>
        <dsp:cNvPr id="0" name=""/>
        <dsp:cNvSpPr/>
      </dsp:nvSpPr>
      <dsp:spPr>
        <a:xfrm>
          <a:off x="5056005" y="459"/>
          <a:ext cx="1498836" cy="7494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chemeClr val="tx1"/>
              </a:solidFill>
              <a:latin typeface="標楷體" panose="03000509000000000000" pitchFamily="65" charset="-120"/>
              <a:ea typeface="標楷體" panose="03000509000000000000" pitchFamily="65" charset="-120"/>
            </a:rPr>
            <a:t>六個精準</a:t>
          </a:r>
        </a:p>
      </dsp:txBody>
      <dsp:txXfrm>
        <a:off x="5056005" y="459"/>
        <a:ext cx="1498836" cy="749418"/>
      </dsp:txXfrm>
    </dsp:sp>
    <dsp:sp modelId="{5CF2532B-8896-4186-99D7-81105F68D935}">
      <dsp:nvSpPr>
        <dsp:cNvPr id="0" name=""/>
        <dsp:cNvSpPr/>
      </dsp:nvSpPr>
      <dsp:spPr>
        <a:xfrm>
          <a:off x="522023" y="1064633"/>
          <a:ext cx="1498836" cy="7494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a:solidFill>
                <a:schemeClr val="tx1"/>
              </a:solidFill>
              <a:latin typeface="標楷體" panose="03000509000000000000" pitchFamily="65" charset="-120"/>
              <a:ea typeface="標楷體" panose="03000509000000000000" pitchFamily="65" charset="-120"/>
            </a:rPr>
            <a:t>扶持對象</a:t>
          </a:r>
          <a:endParaRPr lang="zh-TW" altLang="en-US" sz="2400" kern="1200" dirty="0">
            <a:solidFill>
              <a:schemeClr val="tx1"/>
            </a:solidFill>
            <a:latin typeface="標楷體" panose="03000509000000000000" pitchFamily="65" charset="-120"/>
            <a:ea typeface="標楷體" panose="03000509000000000000" pitchFamily="65" charset="-120"/>
          </a:endParaRPr>
        </a:p>
      </dsp:txBody>
      <dsp:txXfrm>
        <a:off x="522023" y="1064633"/>
        <a:ext cx="1498836" cy="749418"/>
      </dsp:txXfrm>
    </dsp:sp>
    <dsp:sp modelId="{7DD146D7-0544-4996-8EB5-736542D6F8FC}">
      <dsp:nvSpPr>
        <dsp:cNvPr id="0" name=""/>
        <dsp:cNvSpPr/>
      </dsp:nvSpPr>
      <dsp:spPr>
        <a:xfrm>
          <a:off x="2335616" y="1064633"/>
          <a:ext cx="1498836" cy="7494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a:solidFill>
                <a:schemeClr val="tx1"/>
              </a:solidFill>
              <a:latin typeface="標楷體" panose="03000509000000000000" pitchFamily="65" charset="-120"/>
              <a:ea typeface="標楷體" panose="03000509000000000000" pitchFamily="65" charset="-120"/>
            </a:rPr>
            <a:t>專案安排</a:t>
          </a:r>
          <a:endParaRPr lang="zh-TW" altLang="en-US" sz="2400" kern="1200" dirty="0">
            <a:solidFill>
              <a:schemeClr val="tx1"/>
            </a:solidFill>
            <a:latin typeface="標楷體" panose="03000509000000000000" pitchFamily="65" charset="-120"/>
            <a:ea typeface="標楷體" panose="03000509000000000000" pitchFamily="65" charset="-120"/>
          </a:endParaRPr>
        </a:p>
      </dsp:txBody>
      <dsp:txXfrm>
        <a:off x="2335616" y="1064633"/>
        <a:ext cx="1498836" cy="749418"/>
      </dsp:txXfrm>
    </dsp:sp>
    <dsp:sp modelId="{0107599D-B5FE-4222-A8E9-1A80EB204119}">
      <dsp:nvSpPr>
        <dsp:cNvPr id="0" name=""/>
        <dsp:cNvSpPr/>
      </dsp:nvSpPr>
      <dsp:spPr>
        <a:xfrm>
          <a:off x="4149209" y="1064633"/>
          <a:ext cx="1498836" cy="7494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a:solidFill>
                <a:schemeClr val="tx1"/>
              </a:solidFill>
              <a:latin typeface="標楷體" panose="03000509000000000000" pitchFamily="65" charset="-120"/>
              <a:ea typeface="標楷體" panose="03000509000000000000" pitchFamily="65" charset="-120"/>
            </a:rPr>
            <a:t>資金使用</a:t>
          </a:r>
          <a:endParaRPr lang="zh-TW" altLang="en-US" sz="2400" kern="1200" dirty="0">
            <a:solidFill>
              <a:schemeClr val="tx1"/>
            </a:solidFill>
            <a:latin typeface="標楷體" panose="03000509000000000000" pitchFamily="65" charset="-120"/>
            <a:ea typeface="標楷體" panose="03000509000000000000" pitchFamily="65" charset="-120"/>
          </a:endParaRPr>
        </a:p>
      </dsp:txBody>
      <dsp:txXfrm>
        <a:off x="4149209" y="1064633"/>
        <a:ext cx="1498836" cy="749418"/>
      </dsp:txXfrm>
    </dsp:sp>
    <dsp:sp modelId="{891AE227-7CD1-47CC-BD3C-D21545757D77}">
      <dsp:nvSpPr>
        <dsp:cNvPr id="0" name=""/>
        <dsp:cNvSpPr/>
      </dsp:nvSpPr>
      <dsp:spPr>
        <a:xfrm>
          <a:off x="5962801" y="1064633"/>
          <a:ext cx="1498836" cy="7494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a:solidFill>
                <a:schemeClr val="tx1"/>
              </a:solidFill>
              <a:latin typeface="標楷體" panose="03000509000000000000" pitchFamily="65" charset="-120"/>
              <a:ea typeface="標楷體" panose="03000509000000000000" pitchFamily="65" charset="-120"/>
            </a:rPr>
            <a:t>措施到戶</a:t>
          </a:r>
          <a:endParaRPr lang="zh-TW" altLang="en-US" sz="2400" kern="1200" dirty="0">
            <a:solidFill>
              <a:schemeClr val="tx1"/>
            </a:solidFill>
            <a:latin typeface="標楷體" panose="03000509000000000000" pitchFamily="65" charset="-120"/>
            <a:ea typeface="標楷體" panose="03000509000000000000" pitchFamily="65" charset="-120"/>
          </a:endParaRPr>
        </a:p>
      </dsp:txBody>
      <dsp:txXfrm>
        <a:off x="5962801" y="1064633"/>
        <a:ext cx="1498836" cy="749418"/>
      </dsp:txXfrm>
    </dsp:sp>
    <dsp:sp modelId="{357947EB-D086-44CF-9E7E-F200114F28C9}">
      <dsp:nvSpPr>
        <dsp:cNvPr id="0" name=""/>
        <dsp:cNvSpPr/>
      </dsp:nvSpPr>
      <dsp:spPr>
        <a:xfrm>
          <a:off x="7776394" y="1064633"/>
          <a:ext cx="1498836" cy="7494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chemeClr val="tx1"/>
              </a:solidFill>
              <a:latin typeface="標楷體" panose="03000509000000000000" pitchFamily="65" charset="-120"/>
              <a:ea typeface="標楷體" panose="03000509000000000000" pitchFamily="65" charset="-120"/>
            </a:rPr>
            <a:t>因村派人</a:t>
          </a:r>
        </a:p>
      </dsp:txBody>
      <dsp:txXfrm>
        <a:off x="7776394" y="1064633"/>
        <a:ext cx="1498836" cy="749418"/>
      </dsp:txXfrm>
    </dsp:sp>
    <dsp:sp modelId="{01041D29-EF80-4AB9-A0D6-F9BE8FCD3DBC}">
      <dsp:nvSpPr>
        <dsp:cNvPr id="0" name=""/>
        <dsp:cNvSpPr/>
      </dsp:nvSpPr>
      <dsp:spPr>
        <a:xfrm>
          <a:off x="9589987" y="1064633"/>
          <a:ext cx="1498836" cy="7494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a:solidFill>
                <a:schemeClr val="tx1"/>
              </a:solidFill>
              <a:latin typeface="標楷體" panose="03000509000000000000" pitchFamily="65" charset="-120"/>
              <a:ea typeface="標楷體" panose="03000509000000000000" pitchFamily="65" charset="-120"/>
            </a:rPr>
            <a:t>脫貧成效</a:t>
          </a:r>
          <a:endParaRPr lang="zh-TW" altLang="en-US" sz="2400" kern="1200" dirty="0">
            <a:solidFill>
              <a:schemeClr val="tx1"/>
            </a:solidFill>
            <a:latin typeface="標楷體" panose="03000509000000000000" pitchFamily="65" charset="-120"/>
            <a:ea typeface="標楷體" panose="03000509000000000000" pitchFamily="65" charset="-120"/>
          </a:endParaRPr>
        </a:p>
      </dsp:txBody>
      <dsp:txXfrm>
        <a:off x="9589987" y="1064633"/>
        <a:ext cx="1498836" cy="7494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F2647-67C5-4C6E-AA97-6B98FCCCD490}">
      <dsp:nvSpPr>
        <dsp:cNvPr id="0" name=""/>
        <dsp:cNvSpPr/>
      </dsp:nvSpPr>
      <dsp:spPr>
        <a:xfrm>
          <a:off x="6019068" y="701940"/>
          <a:ext cx="3170328" cy="294708"/>
        </a:xfrm>
        <a:custGeom>
          <a:avLst/>
          <a:gdLst/>
          <a:ahLst/>
          <a:cxnLst/>
          <a:rect l="0" t="0" r="0" b="0"/>
          <a:pathLst>
            <a:path>
              <a:moveTo>
                <a:pt x="0" y="0"/>
              </a:moveTo>
              <a:lnTo>
                <a:pt x="0" y="147354"/>
              </a:lnTo>
              <a:lnTo>
                <a:pt x="3170328" y="147354"/>
              </a:lnTo>
              <a:lnTo>
                <a:pt x="3170328" y="2947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0CFE0A-8936-4E05-AB18-9B04DF996CB8}">
      <dsp:nvSpPr>
        <dsp:cNvPr id="0" name=""/>
        <dsp:cNvSpPr/>
      </dsp:nvSpPr>
      <dsp:spPr>
        <a:xfrm>
          <a:off x="6019068" y="701940"/>
          <a:ext cx="142764" cy="294708"/>
        </a:xfrm>
        <a:custGeom>
          <a:avLst/>
          <a:gdLst/>
          <a:ahLst/>
          <a:cxnLst/>
          <a:rect l="0" t="0" r="0" b="0"/>
          <a:pathLst>
            <a:path>
              <a:moveTo>
                <a:pt x="0" y="0"/>
              </a:moveTo>
              <a:lnTo>
                <a:pt x="0" y="147354"/>
              </a:lnTo>
              <a:lnTo>
                <a:pt x="142764" y="147354"/>
              </a:lnTo>
              <a:lnTo>
                <a:pt x="142764" y="2947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656247-4D0B-4226-BCE1-99037AB054F1}">
      <dsp:nvSpPr>
        <dsp:cNvPr id="0" name=""/>
        <dsp:cNvSpPr/>
      </dsp:nvSpPr>
      <dsp:spPr>
        <a:xfrm>
          <a:off x="2991504" y="701940"/>
          <a:ext cx="3027563" cy="294708"/>
        </a:xfrm>
        <a:custGeom>
          <a:avLst/>
          <a:gdLst/>
          <a:ahLst/>
          <a:cxnLst/>
          <a:rect l="0" t="0" r="0" b="0"/>
          <a:pathLst>
            <a:path>
              <a:moveTo>
                <a:pt x="3027563" y="0"/>
              </a:moveTo>
              <a:lnTo>
                <a:pt x="3027563" y="147354"/>
              </a:lnTo>
              <a:lnTo>
                <a:pt x="0" y="147354"/>
              </a:lnTo>
              <a:lnTo>
                <a:pt x="0" y="2947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D388E8-82D7-4C05-A5A8-BFE0713F9A0B}">
      <dsp:nvSpPr>
        <dsp:cNvPr id="0" name=""/>
        <dsp:cNvSpPr/>
      </dsp:nvSpPr>
      <dsp:spPr>
        <a:xfrm>
          <a:off x="5080163" y="255"/>
          <a:ext cx="1877809" cy="701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CN" altLang="en-US" sz="2400" kern="1200" dirty="0">
              <a:solidFill>
                <a:schemeClr val="tx1"/>
              </a:solidFill>
              <a:latin typeface="標楷體" panose="03000509000000000000" pitchFamily="65" charset="-120"/>
              <a:ea typeface="標楷體" panose="03000509000000000000" pitchFamily="65" charset="-120"/>
            </a:rPr>
            <a:t>改善基礎設施</a:t>
          </a:r>
        </a:p>
      </dsp:txBody>
      <dsp:txXfrm>
        <a:off x="5080163" y="255"/>
        <a:ext cx="1877809" cy="701685"/>
      </dsp:txXfrm>
    </dsp:sp>
    <dsp:sp modelId="{6EC3306D-1ED4-4516-9D47-5227CD31D744}">
      <dsp:nvSpPr>
        <dsp:cNvPr id="0" name=""/>
        <dsp:cNvSpPr/>
      </dsp:nvSpPr>
      <dsp:spPr>
        <a:xfrm>
          <a:off x="1522265" y="996649"/>
          <a:ext cx="2938477" cy="701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chemeClr val="tx1"/>
              </a:solidFill>
              <a:latin typeface="標楷體" panose="03000509000000000000" pitchFamily="65" charset="-120"/>
              <a:ea typeface="標楷體" panose="03000509000000000000" pitchFamily="65" charset="-120"/>
            </a:rPr>
            <a:t>建好</a:t>
          </a:r>
          <a:r>
            <a:rPr lang="zh-CN" altLang="zh-CN" sz="2400" kern="120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zh-TW" altLang="en-US" sz="2400" kern="1200" dirty="0">
              <a:solidFill>
                <a:schemeClr val="tx1"/>
              </a:solidFill>
              <a:latin typeface="標楷體" panose="03000509000000000000" pitchFamily="65" charset="-120"/>
              <a:ea typeface="標楷體" panose="03000509000000000000" pitchFamily="65" charset="-120"/>
              <a:cs typeface="Arial" panose="020B0604020202020204" pitchFamily="34" charset="0"/>
            </a:rPr>
            <a:t>改好</a:t>
          </a:r>
          <a:r>
            <a:rPr lang="zh-CN" altLang="zh-CN" sz="2400" kern="120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r>
            <a:rPr lang="zh-TW" altLang="en-US" sz="2400" kern="1200" dirty="0">
              <a:solidFill>
                <a:schemeClr val="tx1"/>
              </a:solidFill>
              <a:latin typeface="標楷體" panose="03000509000000000000" pitchFamily="65" charset="-120"/>
              <a:ea typeface="標楷體" panose="03000509000000000000" pitchFamily="65" charset="-120"/>
              <a:cs typeface="Arial" panose="020B0604020202020204" pitchFamily="34" charset="0"/>
            </a:rPr>
            <a:t>護好</a:t>
          </a:r>
          <a:r>
            <a:rPr lang="zh-CN" altLang="zh-CN" sz="2400" kern="1200" dirty="0">
              <a:solidFill>
                <a:schemeClr val="tx1"/>
              </a:solidFill>
              <a:latin typeface="標楷體" panose="03000509000000000000" pitchFamily="65" charset="-120"/>
              <a:ea typeface="標楷體" panose="03000509000000000000" pitchFamily="65" charset="-120"/>
              <a:cs typeface="Arial" panose="020B0604020202020204" pitchFamily="34" charset="0"/>
            </a:rPr>
            <a:t>、</a:t>
          </a:r>
          <a:br>
            <a:rPr lang="en-US" altLang="zh-CN" sz="2400" kern="1200" dirty="0">
              <a:solidFill>
                <a:schemeClr val="tx1"/>
              </a:solidFill>
              <a:latin typeface="標楷體" panose="03000509000000000000" pitchFamily="65" charset="-120"/>
              <a:ea typeface="標楷體" panose="03000509000000000000" pitchFamily="65" charset="-120"/>
              <a:cs typeface="Arial" panose="020B0604020202020204" pitchFamily="34" charset="0"/>
            </a:rPr>
          </a:br>
          <a:r>
            <a:rPr lang="zh-TW" altLang="en-US" sz="2400" kern="1200" dirty="0">
              <a:solidFill>
                <a:schemeClr val="tx1"/>
              </a:solidFill>
              <a:latin typeface="標楷體" panose="03000509000000000000" pitchFamily="65" charset="-120"/>
              <a:ea typeface="標楷體" panose="03000509000000000000" pitchFamily="65" charset="-120"/>
              <a:cs typeface="Arial" panose="020B0604020202020204" pitchFamily="34" charset="0"/>
            </a:rPr>
            <a:t>營運好農村公路</a:t>
          </a:r>
          <a:endParaRPr lang="zh-TW" altLang="en-US" sz="2400" kern="1200" dirty="0">
            <a:solidFill>
              <a:schemeClr val="tx1"/>
            </a:solidFill>
            <a:latin typeface="標楷體" panose="03000509000000000000" pitchFamily="65" charset="-120"/>
            <a:ea typeface="標楷體" panose="03000509000000000000" pitchFamily="65" charset="-120"/>
          </a:endParaRPr>
        </a:p>
      </dsp:txBody>
      <dsp:txXfrm>
        <a:off x="1522265" y="996649"/>
        <a:ext cx="2938477" cy="701685"/>
      </dsp:txXfrm>
    </dsp:sp>
    <dsp:sp modelId="{81FA37C4-AFB5-4E7B-9AD7-7EE8A469C6CE}">
      <dsp:nvSpPr>
        <dsp:cNvPr id="0" name=""/>
        <dsp:cNvSpPr/>
      </dsp:nvSpPr>
      <dsp:spPr>
        <a:xfrm>
          <a:off x="4755451" y="996649"/>
          <a:ext cx="2812763" cy="701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chemeClr val="tx1"/>
              </a:solidFill>
              <a:latin typeface="標楷體" panose="03000509000000000000" pitchFamily="65" charset="-120"/>
              <a:ea typeface="標楷體" panose="03000509000000000000" pitchFamily="65" charset="-120"/>
            </a:rPr>
            <a:t>改善水利</a:t>
          </a:r>
          <a:br>
            <a:rPr lang="en-US" altLang="zh-TW" sz="2400" kern="1200" dirty="0">
              <a:solidFill>
                <a:schemeClr val="tx1"/>
              </a:solidFill>
              <a:latin typeface="標楷體" panose="03000509000000000000" pitchFamily="65" charset="-120"/>
              <a:ea typeface="標楷體" panose="03000509000000000000" pitchFamily="65" charset="-120"/>
            </a:rPr>
          </a:br>
          <a:r>
            <a:rPr lang="zh-TW" altLang="en-US" sz="2400" kern="1200" dirty="0">
              <a:solidFill>
                <a:schemeClr val="tx1"/>
              </a:solidFill>
              <a:latin typeface="標楷體" panose="03000509000000000000" pitchFamily="65" charset="-120"/>
              <a:ea typeface="標楷體" panose="03000509000000000000" pitchFamily="65" charset="-120"/>
            </a:rPr>
            <a:t>基礎建設</a:t>
          </a:r>
        </a:p>
      </dsp:txBody>
      <dsp:txXfrm>
        <a:off x="4755451" y="996649"/>
        <a:ext cx="2812763" cy="701685"/>
      </dsp:txXfrm>
    </dsp:sp>
    <dsp:sp modelId="{EE6D2CD8-4BBD-4A95-86FF-ADDECB45C5DF}">
      <dsp:nvSpPr>
        <dsp:cNvPr id="0" name=""/>
        <dsp:cNvSpPr/>
      </dsp:nvSpPr>
      <dsp:spPr>
        <a:xfrm>
          <a:off x="7862922" y="996649"/>
          <a:ext cx="2652947" cy="7016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chemeClr val="tx1"/>
              </a:solidFill>
              <a:latin typeface="標楷體" panose="03000509000000000000" pitchFamily="65" charset="-120"/>
              <a:ea typeface="標楷體" panose="03000509000000000000" pitchFamily="65" charset="-120"/>
            </a:rPr>
            <a:t>加強貧困地區</a:t>
          </a:r>
          <a:br>
            <a:rPr lang="en-US" altLang="zh-TW" sz="2400" kern="1200" dirty="0">
              <a:solidFill>
                <a:schemeClr val="tx1"/>
              </a:solidFill>
              <a:latin typeface="標楷體" panose="03000509000000000000" pitchFamily="65" charset="-120"/>
              <a:ea typeface="標楷體" panose="03000509000000000000" pitchFamily="65" charset="-120"/>
            </a:rPr>
          </a:br>
          <a:r>
            <a:rPr lang="zh-TW" altLang="en-US" sz="2400" kern="1200" dirty="0">
              <a:solidFill>
                <a:schemeClr val="tx1"/>
              </a:solidFill>
              <a:latin typeface="標楷體" panose="03000509000000000000" pitchFamily="65" charset="-120"/>
              <a:ea typeface="標楷體" panose="03000509000000000000" pitchFamily="65" charset="-120"/>
            </a:rPr>
            <a:t>通訊設施建設</a:t>
          </a:r>
        </a:p>
      </dsp:txBody>
      <dsp:txXfrm>
        <a:off x="7862922" y="996649"/>
        <a:ext cx="2652947" cy="7016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0.08669</cdr:x>
      <cdr:y>0.08999</cdr:y>
    </cdr:to>
    <cdr:sp macro="" textlink="">
      <cdr:nvSpPr>
        <cdr:cNvPr id="2" name="文字方塊 1"/>
        <cdr:cNvSpPr txBox="1"/>
      </cdr:nvSpPr>
      <cdr:spPr>
        <a:xfrm xmlns:a="http://schemas.openxmlformats.org/drawingml/2006/main">
          <a:off x="0" y="0"/>
          <a:ext cx="986793" cy="3263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zh-TW" altLang="en-US" sz="1600" dirty="0">
              <a:latin typeface="標楷體" panose="03000509000000000000" pitchFamily="65" charset="-120"/>
              <a:ea typeface="標楷體" panose="03000509000000000000" pitchFamily="65" charset="-120"/>
            </a:rPr>
            <a:t>萬人</a:t>
          </a:r>
          <a:endParaRPr lang="zh-HK" altLang="en-US" sz="1600" dirty="0">
            <a:latin typeface="標楷體" panose="03000509000000000000" pitchFamily="65" charset="-120"/>
            <a:ea typeface="標楷體" panose="03000509000000000000" pitchFamily="65" charset="-12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0.02618</cdr:y>
    </cdr:from>
    <cdr:to>
      <cdr:x>0.1152</cdr:x>
      <cdr:y>0.14601</cdr:y>
    </cdr:to>
    <cdr:sp macro="" textlink="">
      <cdr:nvSpPr>
        <cdr:cNvPr id="2" name="文字方塊 1"/>
        <cdr:cNvSpPr txBox="1"/>
      </cdr:nvSpPr>
      <cdr:spPr>
        <a:xfrm xmlns:a="http://schemas.openxmlformats.org/drawingml/2006/main">
          <a:off x="0" y="91560"/>
          <a:ext cx="1190626" cy="4190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zh-TW" altLang="en-US" sz="1600" dirty="0">
              <a:latin typeface="標楷體" panose="03000509000000000000" pitchFamily="65" charset="-120"/>
              <a:ea typeface="標楷體" panose="03000509000000000000" pitchFamily="65" charset="-120"/>
            </a:rPr>
            <a:t>人民幣</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元</a:t>
          </a:r>
          <a:r>
            <a:rPr lang="en-US" altLang="zh-TW" sz="1600" dirty="0">
              <a:latin typeface="標楷體" panose="03000509000000000000" pitchFamily="65" charset="-120"/>
              <a:ea typeface="標楷體" panose="03000509000000000000" pitchFamily="65" charset="-120"/>
            </a:rPr>
            <a:t>)</a:t>
          </a:r>
          <a:endParaRPr lang="zh-HK" altLang="en-US" sz="1600" dirty="0">
            <a:latin typeface="標楷體" panose="03000509000000000000" pitchFamily="65" charset="-120"/>
            <a:ea typeface="標楷體" panose="03000509000000000000" pitchFamily="65" charset="-12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0.11393</cdr:x>
      <cdr:y>0.5</cdr:y>
    </cdr:from>
    <cdr:to>
      <cdr:x>0.15671</cdr:x>
      <cdr:y>0.59181</cdr:y>
    </cdr:to>
    <cdr:sp macro="" textlink="">
      <cdr:nvSpPr>
        <cdr:cNvPr id="2" name="文字方塊 6">
          <a:extLst xmlns:a="http://schemas.openxmlformats.org/drawingml/2006/main">
            <a:ext uri="{FF2B5EF4-FFF2-40B4-BE49-F238E27FC236}">
              <a16:creationId xmlns:a16="http://schemas.microsoft.com/office/drawing/2014/main" id="{3F468D9B-14A2-4C3B-B6D0-DF68ADF3C8EF}"/>
            </a:ext>
          </a:extLst>
        </cdr:cNvPr>
        <cdr:cNvSpPr txBox="1"/>
      </cdr:nvSpPr>
      <cdr:spPr>
        <a:xfrm xmlns:a="http://schemas.openxmlformats.org/drawingml/2006/main">
          <a:off x="1151121" y="1676152"/>
          <a:ext cx="432262" cy="307777"/>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35</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0.34065</cdr:x>
      <cdr:y>0.23308</cdr:y>
    </cdr:from>
    <cdr:to>
      <cdr:x>0.39539</cdr:x>
      <cdr:y>0.32489</cdr:y>
    </cdr:to>
    <cdr:sp macro="" textlink="">
      <cdr:nvSpPr>
        <cdr:cNvPr id="3" name="文字方塊 6">
          <a:extLst xmlns:a="http://schemas.openxmlformats.org/drawingml/2006/main">
            <a:ext uri="{FF2B5EF4-FFF2-40B4-BE49-F238E27FC236}">
              <a16:creationId xmlns:a16="http://schemas.microsoft.com/office/drawing/2014/main" id="{3F468D9B-14A2-4C3B-B6D0-DF68ADF3C8EF}"/>
            </a:ext>
          </a:extLst>
        </cdr:cNvPr>
        <cdr:cNvSpPr txBox="1"/>
      </cdr:nvSpPr>
      <cdr:spPr>
        <a:xfrm xmlns:a="http://schemas.openxmlformats.org/drawingml/2006/main">
          <a:off x="3441854" y="781342"/>
          <a:ext cx="553143" cy="307777"/>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67.8</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sz="quarter" idx="1"/>
          </p:nvPr>
        </p:nvSpPr>
        <p:spPr>
          <a:xfrm>
            <a:off x="3850444" y="0"/>
            <a:ext cx="2945659" cy="498055"/>
          </a:xfrm>
          <a:prstGeom prst="rect">
            <a:avLst/>
          </a:prstGeom>
        </p:spPr>
        <p:txBody>
          <a:bodyPr vert="horz" lIns="91440" tIns="45720" rIns="91440" bIns="45720" rtlCol="0"/>
          <a:lstStyle>
            <a:lvl1pPr algn="r">
              <a:defRPr sz="1200"/>
            </a:lvl1pPr>
          </a:lstStyle>
          <a:p>
            <a:fld id="{4566CB79-C7DF-486D-8450-06BC9B54B3F2}" type="datetimeFigureOut">
              <a:rPr lang="zh-HK" altLang="en-US" smtClean="0"/>
              <a:t>21/1/2026</a:t>
            </a:fld>
            <a:endParaRPr lang="zh-HK" altLang="en-US" dirty="0"/>
          </a:p>
        </p:txBody>
      </p:sp>
      <p:sp>
        <p:nvSpPr>
          <p:cNvPr id="4" name="Footer Placeholder 3"/>
          <p:cNvSpPr>
            <a:spLocks noGrp="1"/>
          </p:cNvSpPr>
          <p:nvPr>
            <p:ph type="ftr" sz="quarter" idx="2"/>
          </p:nvPr>
        </p:nvSpPr>
        <p:spPr>
          <a:xfrm>
            <a:off x="1" y="9428584"/>
            <a:ext cx="2945659" cy="498055"/>
          </a:xfrm>
          <a:prstGeom prst="rect">
            <a:avLst/>
          </a:prstGeom>
        </p:spPr>
        <p:txBody>
          <a:bodyPr vert="horz" lIns="91440" tIns="45720" rIns="91440" bIns="45720" rtlCol="0" anchor="b"/>
          <a:lstStyle>
            <a:lvl1pPr algn="l">
              <a:defRPr sz="1200"/>
            </a:lvl1pPr>
          </a:lstStyle>
          <a:p>
            <a:endParaRPr lang="zh-HK" altLang="en-US"/>
          </a:p>
        </p:txBody>
      </p:sp>
      <p:sp>
        <p:nvSpPr>
          <p:cNvPr id="5" name="Slide Number Placeholder 4"/>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37513AD2-EAD5-4A67-B221-86147EC2D87C}" type="slidenum">
              <a:rPr lang="zh-HK" altLang="en-US" smtClean="0"/>
              <a:t>‹#›</a:t>
            </a:fld>
            <a:endParaRPr lang="zh-HK" altLang="en-US" dirty="0"/>
          </a:p>
        </p:txBody>
      </p:sp>
    </p:spTree>
    <p:extLst>
      <p:ext uri="{BB962C8B-B14F-4D97-AF65-F5344CB8AC3E}">
        <p14:creationId xmlns:p14="http://schemas.microsoft.com/office/powerpoint/2010/main" val="4153836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46058" cy="4984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530" y="1"/>
            <a:ext cx="2946058" cy="498419"/>
          </a:xfrm>
          <a:prstGeom prst="rect">
            <a:avLst/>
          </a:prstGeom>
        </p:spPr>
        <p:txBody>
          <a:bodyPr vert="horz" lIns="91440" tIns="45720" rIns="91440" bIns="45720" rtlCol="0"/>
          <a:lstStyle>
            <a:lvl1pPr algn="r">
              <a:defRPr sz="1200"/>
            </a:lvl1pPr>
          </a:lstStyle>
          <a:p>
            <a:fld id="{70F583FC-107E-47C3-9CF6-1BD50188739D}" type="datetimeFigureOut">
              <a:rPr lang="zh-CN" altLang="en-US" smtClean="0"/>
              <a:t>2026/1/21</a:t>
            </a:fld>
            <a:endParaRPr lang="zh-CN" altLang="en-US" dirty="0"/>
          </a:p>
        </p:txBody>
      </p:sp>
      <p:sp>
        <p:nvSpPr>
          <p:cNvPr id="4" name="幻灯片图像占位符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442" y="4777862"/>
            <a:ext cx="5438792" cy="3908527"/>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28220"/>
            <a:ext cx="2946058" cy="4984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530" y="9428220"/>
            <a:ext cx="2946058" cy="498418"/>
          </a:xfrm>
          <a:prstGeom prst="rect">
            <a:avLst/>
          </a:prstGeom>
        </p:spPr>
        <p:txBody>
          <a:bodyPr vert="horz" lIns="91440" tIns="45720" rIns="91440" bIns="45720" rtlCol="0" anchor="b"/>
          <a:lstStyle>
            <a:lvl1pPr algn="r">
              <a:defRPr sz="1200"/>
            </a:lvl1pPr>
          </a:lstStyle>
          <a:p>
            <a:fld id="{17ECEAAE-709B-46F6-B345-F48568817C36}" type="slidenum">
              <a:rPr lang="zh-CN" altLang="en-US" smtClean="0"/>
              <a:t>‹#›</a:t>
            </a:fld>
            <a:endParaRPr lang="zh-CN" altLang="en-US" dirty="0"/>
          </a:p>
        </p:txBody>
      </p:sp>
    </p:spTree>
    <p:extLst>
      <p:ext uri="{BB962C8B-B14F-4D97-AF65-F5344CB8AC3E}">
        <p14:creationId xmlns:p14="http://schemas.microsoft.com/office/powerpoint/2010/main" val="465025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6E150-150D-44DD-850E-DC5DCCF3FEC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442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19</a:t>
            </a:fld>
            <a:endParaRPr lang="zh-CN" altLang="en-US" dirty="0"/>
          </a:p>
        </p:txBody>
      </p:sp>
    </p:spTree>
    <p:extLst>
      <p:ext uri="{BB962C8B-B14F-4D97-AF65-F5344CB8AC3E}">
        <p14:creationId xmlns:p14="http://schemas.microsoft.com/office/powerpoint/2010/main" val="407636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21</a:t>
            </a:fld>
            <a:endParaRPr lang="zh-CN" altLang="en-US" dirty="0"/>
          </a:p>
        </p:txBody>
      </p:sp>
    </p:spTree>
    <p:extLst>
      <p:ext uri="{BB962C8B-B14F-4D97-AF65-F5344CB8AC3E}">
        <p14:creationId xmlns:p14="http://schemas.microsoft.com/office/powerpoint/2010/main" val="467136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22</a:t>
            </a:fld>
            <a:endParaRPr lang="zh-CN" altLang="en-US" dirty="0"/>
          </a:p>
        </p:txBody>
      </p:sp>
    </p:spTree>
    <p:extLst>
      <p:ext uri="{BB962C8B-B14F-4D97-AF65-F5344CB8AC3E}">
        <p14:creationId xmlns:p14="http://schemas.microsoft.com/office/powerpoint/2010/main" val="200327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28</a:t>
            </a:fld>
            <a:endParaRPr lang="zh-CN" altLang="en-US" dirty="0"/>
          </a:p>
        </p:txBody>
      </p:sp>
    </p:spTree>
    <p:extLst>
      <p:ext uri="{BB962C8B-B14F-4D97-AF65-F5344CB8AC3E}">
        <p14:creationId xmlns:p14="http://schemas.microsoft.com/office/powerpoint/2010/main" val="2782179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30</a:t>
            </a:fld>
            <a:endParaRPr lang="zh-CN" altLang="en-US" dirty="0"/>
          </a:p>
        </p:txBody>
      </p:sp>
    </p:spTree>
    <p:extLst>
      <p:ext uri="{BB962C8B-B14F-4D97-AF65-F5344CB8AC3E}">
        <p14:creationId xmlns:p14="http://schemas.microsoft.com/office/powerpoint/2010/main" val="234649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32</a:t>
            </a:fld>
            <a:endParaRPr lang="zh-CN" altLang="en-US" dirty="0"/>
          </a:p>
        </p:txBody>
      </p:sp>
    </p:spTree>
    <p:extLst>
      <p:ext uri="{BB962C8B-B14F-4D97-AF65-F5344CB8AC3E}">
        <p14:creationId xmlns:p14="http://schemas.microsoft.com/office/powerpoint/2010/main" val="1648344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135250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CEAAE-709B-46F6-B345-F48568817C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79560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39</a:t>
            </a:fld>
            <a:endParaRPr lang="zh-CN" altLang="en-US" dirty="0"/>
          </a:p>
        </p:txBody>
      </p:sp>
    </p:spTree>
    <p:extLst>
      <p:ext uri="{BB962C8B-B14F-4D97-AF65-F5344CB8AC3E}">
        <p14:creationId xmlns:p14="http://schemas.microsoft.com/office/powerpoint/2010/main" val="3617157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ECEAAE-709B-46F6-B345-F48568817C36}" type="slidenum">
              <a:rPr lang="zh-CN" altLang="en-US" smtClean="0"/>
              <a:t>40</a:t>
            </a:fld>
            <a:endParaRPr lang="zh-CN" altLang="en-US" dirty="0"/>
          </a:p>
        </p:txBody>
      </p:sp>
    </p:spTree>
    <p:extLst>
      <p:ext uri="{BB962C8B-B14F-4D97-AF65-F5344CB8AC3E}">
        <p14:creationId xmlns:p14="http://schemas.microsoft.com/office/powerpoint/2010/main" val="683014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7</a:t>
            </a:fld>
            <a:endParaRPr lang="zh-CN" altLang="en-US" dirty="0"/>
          </a:p>
        </p:txBody>
      </p:sp>
    </p:spTree>
    <p:extLst>
      <p:ext uri="{BB962C8B-B14F-4D97-AF65-F5344CB8AC3E}">
        <p14:creationId xmlns:p14="http://schemas.microsoft.com/office/powerpoint/2010/main" val="728260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41</a:t>
            </a:fld>
            <a:endParaRPr lang="zh-CN" altLang="en-US" dirty="0"/>
          </a:p>
        </p:txBody>
      </p:sp>
    </p:spTree>
    <p:extLst>
      <p:ext uri="{BB962C8B-B14F-4D97-AF65-F5344CB8AC3E}">
        <p14:creationId xmlns:p14="http://schemas.microsoft.com/office/powerpoint/2010/main" val="3761848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44</a:t>
            </a:fld>
            <a:endParaRPr lang="zh-CN" altLang="en-US" dirty="0"/>
          </a:p>
        </p:txBody>
      </p:sp>
    </p:spTree>
    <p:extLst>
      <p:ext uri="{BB962C8B-B14F-4D97-AF65-F5344CB8AC3E}">
        <p14:creationId xmlns:p14="http://schemas.microsoft.com/office/powerpoint/2010/main" val="3940773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46</a:t>
            </a:fld>
            <a:endParaRPr lang="zh-CN" altLang="en-US" dirty="0"/>
          </a:p>
        </p:txBody>
      </p:sp>
    </p:spTree>
    <p:extLst>
      <p:ext uri="{BB962C8B-B14F-4D97-AF65-F5344CB8AC3E}">
        <p14:creationId xmlns:p14="http://schemas.microsoft.com/office/powerpoint/2010/main" val="3516805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47</a:t>
            </a:fld>
            <a:endParaRPr lang="zh-CN" altLang="en-US" dirty="0"/>
          </a:p>
        </p:txBody>
      </p:sp>
    </p:spTree>
    <p:extLst>
      <p:ext uri="{BB962C8B-B14F-4D97-AF65-F5344CB8AC3E}">
        <p14:creationId xmlns:p14="http://schemas.microsoft.com/office/powerpoint/2010/main" val="3682807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48</a:t>
            </a:fld>
            <a:endParaRPr lang="zh-CN" altLang="en-US" dirty="0"/>
          </a:p>
        </p:txBody>
      </p:sp>
    </p:spTree>
    <p:extLst>
      <p:ext uri="{BB962C8B-B14F-4D97-AF65-F5344CB8AC3E}">
        <p14:creationId xmlns:p14="http://schemas.microsoft.com/office/powerpoint/2010/main" val="929931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49</a:t>
            </a:fld>
            <a:endParaRPr lang="zh-CN" altLang="en-US" dirty="0"/>
          </a:p>
        </p:txBody>
      </p:sp>
    </p:spTree>
    <p:extLst>
      <p:ext uri="{BB962C8B-B14F-4D97-AF65-F5344CB8AC3E}">
        <p14:creationId xmlns:p14="http://schemas.microsoft.com/office/powerpoint/2010/main" val="436331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50</a:t>
            </a:fld>
            <a:endParaRPr lang="zh-CN" altLang="en-US" dirty="0"/>
          </a:p>
        </p:txBody>
      </p:sp>
    </p:spTree>
    <p:extLst>
      <p:ext uri="{BB962C8B-B14F-4D97-AF65-F5344CB8AC3E}">
        <p14:creationId xmlns:p14="http://schemas.microsoft.com/office/powerpoint/2010/main" val="772533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p:spPr>
      </p:sp>
      <p:sp>
        <p:nvSpPr>
          <p:cNvPr id="1126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112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5AA5191A-2F70-44EF-AF72-830642FFB12D}" type="slidenum">
              <a:rPr lang="en-US" altLang="en-US" smtClean="0"/>
              <a:pPr/>
              <a:t>51</a:t>
            </a:fld>
            <a:endParaRPr lang="en-US" altLang="en-US" dirty="0"/>
          </a:p>
        </p:txBody>
      </p:sp>
    </p:spTree>
    <p:extLst>
      <p:ext uri="{BB962C8B-B14F-4D97-AF65-F5344CB8AC3E}">
        <p14:creationId xmlns:p14="http://schemas.microsoft.com/office/powerpoint/2010/main" val="2130146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a:ln/>
        </p:spPr>
      </p:sp>
      <p:sp>
        <p:nvSpPr>
          <p:cNvPr id="2253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75872D9A-0026-4860-8ACF-0E9DBACC0B99}" type="slidenum">
              <a:rPr lang="en-US" altLang="en-US" smtClean="0"/>
              <a:pPr/>
              <a:t>53</a:t>
            </a:fld>
            <a:endParaRPr lang="en-US" altLang="en-US" dirty="0"/>
          </a:p>
        </p:txBody>
      </p:sp>
    </p:spTree>
    <p:extLst>
      <p:ext uri="{BB962C8B-B14F-4D97-AF65-F5344CB8AC3E}">
        <p14:creationId xmlns:p14="http://schemas.microsoft.com/office/powerpoint/2010/main" val="3108671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ln/>
        </p:spPr>
      </p:sp>
      <p:sp>
        <p:nvSpPr>
          <p:cNvPr id="2662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266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EA7768FB-A2F4-483B-A681-DCBFAEC08449}" type="slidenum">
              <a:rPr lang="en-US" altLang="en-US" smtClean="0"/>
              <a:pPr/>
              <a:t>54</a:t>
            </a:fld>
            <a:endParaRPr lang="en-US" altLang="en-US" dirty="0"/>
          </a:p>
        </p:txBody>
      </p:sp>
    </p:spTree>
    <p:extLst>
      <p:ext uri="{BB962C8B-B14F-4D97-AF65-F5344CB8AC3E}">
        <p14:creationId xmlns:p14="http://schemas.microsoft.com/office/powerpoint/2010/main" val="2294222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8</a:t>
            </a:fld>
            <a:endParaRPr lang="zh-CN" altLang="en-US" dirty="0"/>
          </a:p>
        </p:txBody>
      </p:sp>
    </p:spTree>
    <p:extLst>
      <p:ext uri="{BB962C8B-B14F-4D97-AF65-F5344CB8AC3E}">
        <p14:creationId xmlns:p14="http://schemas.microsoft.com/office/powerpoint/2010/main" val="782566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a:ln/>
        </p:spPr>
      </p:sp>
      <p:sp>
        <p:nvSpPr>
          <p:cNvPr id="2867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BB8AB081-EC9D-48F8-B91F-83BC347C2BF1}" type="slidenum">
              <a:rPr lang="en-US" altLang="en-US" smtClean="0"/>
              <a:pPr/>
              <a:t>55</a:t>
            </a:fld>
            <a:endParaRPr lang="en-US" altLang="en-US" dirty="0"/>
          </a:p>
        </p:txBody>
      </p:sp>
    </p:spTree>
    <p:extLst>
      <p:ext uri="{BB962C8B-B14F-4D97-AF65-F5344CB8AC3E}">
        <p14:creationId xmlns:p14="http://schemas.microsoft.com/office/powerpoint/2010/main" val="1852813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56</a:t>
            </a:fld>
            <a:endParaRPr lang="zh-CN" altLang="en-US" dirty="0"/>
          </a:p>
        </p:txBody>
      </p:sp>
    </p:spTree>
    <p:extLst>
      <p:ext uri="{BB962C8B-B14F-4D97-AF65-F5344CB8AC3E}">
        <p14:creationId xmlns:p14="http://schemas.microsoft.com/office/powerpoint/2010/main" val="3152692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57</a:t>
            </a:fld>
            <a:endParaRPr lang="zh-CN" altLang="en-US" dirty="0"/>
          </a:p>
        </p:txBody>
      </p:sp>
    </p:spTree>
    <p:extLst>
      <p:ext uri="{BB962C8B-B14F-4D97-AF65-F5344CB8AC3E}">
        <p14:creationId xmlns:p14="http://schemas.microsoft.com/office/powerpoint/2010/main" val="1308486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FCE76DD-F7AC-4D9D-894A-042287E2905A}" type="slidenum">
              <a:rPr lang="en-US" altLang="en-US" smtClean="0"/>
              <a:pPr>
                <a:defRPr/>
              </a:pPr>
              <a:t>59</a:t>
            </a:fld>
            <a:endParaRPr lang="en-US" altLang="en-US" dirty="0"/>
          </a:p>
        </p:txBody>
      </p:sp>
    </p:spTree>
    <p:extLst>
      <p:ext uri="{BB962C8B-B14F-4D97-AF65-F5344CB8AC3E}">
        <p14:creationId xmlns:p14="http://schemas.microsoft.com/office/powerpoint/2010/main" val="2003488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a:ln/>
        </p:spPr>
      </p:sp>
      <p:sp>
        <p:nvSpPr>
          <p:cNvPr id="3584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fld id="{BBAEB8CE-E7CA-4738-9CE7-F23640C9AED6}" type="slidenum">
              <a:rPr lang="en-US" altLang="en-US" smtClean="0"/>
              <a:pPr/>
              <a:t>60</a:t>
            </a:fld>
            <a:endParaRPr lang="en-US" altLang="en-US" dirty="0"/>
          </a:p>
        </p:txBody>
      </p:sp>
    </p:spTree>
    <p:extLst>
      <p:ext uri="{BB962C8B-B14F-4D97-AF65-F5344CB8AC3E}">
        <p14:creationId xmlns:p14="http://schemas.microsoft.com/office/powerpoint/2010/main" val="2085491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9</a:t>
            </a:fld>
            <a:endParaRPr lang="zh-CN" altLang="en-US" dirty="0"/>
          </a:p>
        </p:txBody>
      </p:sp>
    </p:spTree>
    <p:extLst>
      <p:ext uri="{BB962C8B-B14F-4D97-AF65-F5344CB8AC3E}">
        <p14:creationId xmlns:p14="http://schemas.microsoft.com/office/powerpoint/2010/main" val="372997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14</a:t>
            </a:fld>
            <a:endParaRPr lang="zh-CN" altLang="en-US" dirty="0"/>
          </a:p>
        </p:txBody>
      </p:sp>
    </p:spTree>
    <p:extLst>
      <p:ext uri="{BB962C8B-B14F-4D97-AF65-F5344CB8AC3E}">
        <p14:creationId xmlns:p14="http://schemas.microsoft.com/office/powerpoint/2010/main" val="167863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15</a:t>
            </a:fld>
            <a:endParaRPr lang="zh-CN" altLang="en-US" dirty="0"/>
          </a:p>
        </p:txBody>
      </p:sp>
    </p:spTree>
    <p:extLst>
      <p:ext uri="{BB962C8B-B14F-4D97-AF65-F5344CB8AC3E}">
        <p14:creationId xmlns:p14="http://schemas.microsoft.com/office/powerpoint/2010/main" val="210885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ECEAAE-709B-46F6-B345-F48568817C36}" type="slidenum">
              <a:rPr lang="zh-CN" altLang="en-US" smtClean="0"/>
              <a:t>16</a:t>
            </a:fld>
            <a:endParaRPr lang="zh-CN" altLang="en-US" dirty="0"/>
          </a:p>
        </p:txBody>
      </p:sp>
    </p:spTree>
    <p:extLst>
      <p:ext uri="{BB962C8B-B14F-4D97-AF65-F5344CB8AC3E}">
        <p14:creationId xmlns:p14="http://schemas.microsoft.com/office/powerpoint/2010/main" val="327028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768FC14-17F0-4100-8BCE-ABF9D944E6A4}" type="slidenum">
              <a:rPr lang="zh-CN" altLang="en-US" smtClean="0"/>
              <a:t>17</a:t>
            </a:fld>
            <a:endParaRPr lang="zh-CN" altLang="en-US" dirty="0"/>
          </a:p>
        </p:txBody>
      </p:sp>
    </p:spTree>
    <p:extLst>
      <p:ext uri="{BB962C8B-B14F-4D97-AF65-F5344CB8AC3E}">
        <p14:creationId xmlns:p14="http://schemas.microsoft.com/office/powerpoint/2010/main" val="1302807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68FC14-17F0-4100-8BCE-ABF9D944E6A4}" type="slidenum">
              <a:rPr lang="zh-CN" altLang="en-US" smtClean="0"/>
              <a:t>18</a:t>
            </a:fld>
            <a:endParaRPr lang="zh-CN" altLang="en-US" dirty="0"/>
          </a:p>
        </p:txBody>
      </p:sp>
    </p:spTree>
    <p:extLst>
      <p:ext uri="{BB962C8B-B14F-4D97-AF65-F5344CB8AC3E}">
        <p14:creationId xmlns:p14="http://schemas.microsoft.com/office/powerpoint/2010/main" val="3960480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HK"/>
              <a:t>Click to edit Master title style</a:t>
            </a:r>
            <a:endParaRPr lang="zh-HK"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HK"/>
              <a:t>Click to edit Master subtitle style</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20872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293478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306935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5464A9-2EF1-433B-8D80-8726B5C5D45A}" type="slidenum">
              <a:rPr lang="zh-CN" altLang="en-US" smtClean="0"/>
              <a:t>‹#›</a:t>
            </a:fld>
            <a:endParaRPr lang="zh-CN" altLang="en-US" dirty="0"/>
          </a:p>
        </p:txBody>
      </p:sp>
    </p:spTree>
    <p:extLst>
      <p:ext uri="{BB962C8B-B14F-4D97-AF65-F5344CB8AC3E}">
        <p14:creationId xmlns:p14="http://schemas.microsoft.com/office/powerpoint/2010/main" val="253792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3" name="灯片编号占位符 3">
            <a:extLst>
              <a:ext uri="{FF2B5EF4-FFF2-40B4-BE49-F238E27FC236}">
                <a16:creationId xmlns:a16="http://schemas.microsoft.com/office/drawing/2014/main" id="{4504F13B-362A-45B3-8C5F-0EFEFE652187}"/>
              </a:ext>
            </a:extLst>
          </p:cNvPr>
          <p:cNvSpPr>
            <a:spLocks noGrp="1"/>
          </p:cNvSpPr>
          <p:nvPr>
            <p:ph type="sldNum" sz="quarter" idx="10"/>
          </p:nvPr>
        </p:nvSpPr>
        <p:spPr>
          <a:xfrm>
            <a:off x="9120188" y="6381750"/>
            <a:ext cx="2743200" cy="365125"/>
          </a:xfrm>
        </p:spPr>
        <p:txBody>
          <a:bodyPr/>
          <a:lstStyle>
            <a:lvl1pPr>
              <a:defRPr/>
            </a:lvl1pPr>
          </a:lstStyle>
          <a:p>
            <a:pPr>
              <a:defRPr/>
            </a:pPr>
            <a:fld id="{D516AF7B-E9E2-410E-AD95-DFB2B63849F4}" type="slidenum">
              <a:rPr lang="en-US" altLang="en-US"/>
              <a:pPr>
                <a:defRPr/>
              </a:pPr>
              <a:t>‹#›</a:t>
            </a:fld>
            <a:endParaRPr lang="en-US" altLang="en-US" dirty="0"/>
          </a:p>
        </p:txBody>
      </p:sp>
    </p:spTree>
    <p:extLst>
      <p:ext uri="{BB962C8B-B14F-4D97-AF65-F5344CB8AC3E}">
        <p14:creationId xmlns:p14="http://schemas.microsoft.com/office/powerpoint/2010/main" val="1709421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idx="1"/>
          </p:nvPr>
        </p:nvSpPr>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249279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HK"/>
              <a:t>Click to edit Master title style</a:t>
            </a:r>
            <a:endParaRPr lang="zh-HK"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3703255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93685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HK"/>
              <a:t>Click to edit Master title style</a:t>
            </a:r>
            <a:endParaRPr lang="zh-HK"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7" name="Date Placeholder 6"/>
          <p:cNvSpPr>
            <a:spLocks noGrp="1"/>
          </p:cNvSpPr>
          <p:nvPr>
            <p:ph type="dt" sz="half" idx="10"/>
          </p:nvPr>
        </p:nvSpPr>
        <p:spPr/>
        <p:txBody>
          <a:bodyPr/>
          <a:lstStyle/>
          <a:p>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1496087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Date Placeholder 2"/>
          <p:cNvSpPr>
            <a:spLocks noGrp="1"/>
          </p:cNvSpPr>
          <p:nvPr>
            <p:ph type="dt" sz="half" idx="10"/>
          </p:nvPr>
        </p:nvSpPr>
        <p:spPr/>
        <p:txBody>
          <a:bodyPr/>
          <a:lstStyle/>
          <a:p>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40232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713031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997666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dirty="0"/>
          </a:p>
        </p:txBody>
      </p:sp>
    </p:spTree>
    <p:extLst>
      <p:ext uri="{BB962C8B-B14F-4D97-AF65-F5344CB8AC3E}">
        <p14:creationId xmlns:p14="http://schemas.microsoft.com/office/powerpoint/2010/main" val="3113409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HK"/>
              <a:t>Click to edit Master title style</a:t>
            </a:r>
            <a:endParaRPr lang="zh-HK"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HK"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61004-B791-4E74-9F12-3DDC1644C5D2}" type="slidenum">
              <a:rPr lang="zh-HK" altLang="en-US" smtClean="0"/>
              <a:t>‹#›</a:t>
            </a:fld>
            <a:endParaRPr lang="zh-HK" altLang="en-US" dirty="0"/>
          </a:p>
        </p:txBody>
      </p:sp>
      <p:sp>
        <p:nvSpPr>
          <p:cNvPr id="7" name="矩形 6">
            <a:extLst>
              <a:ext uri="{FF2B5EF4-FFF2-40B4-BE49-F238E27FC236}">
                <a16:creationId xmlns:a16="http://schemas.microsoft.com/office/drawing/2014/main" id="{9E295ACD-76D4-47BD-9DD5-C884A0451958}"/>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2">
            <a:extLst>
              <a:ext uri="{FF2B5EF4-FFF2-40B4-BE49-F238E27FC236}">
                <a16:creationId xmlns:a16="http://schemas.microsoft.com/office/drawing/2014/main" id="{6C529B71-DFD4-4D63-B84F-486F44C73F8F}"/>
              </a:ext>
            </a:extLst>
          </p:cNvPr>
          <p:cNvSpPr txBox="1">
            <a:spLocks/>
          </p:cNvSpPr>
          <p:nvPr userDrawn="1"/>
        </p:nvSpPr>
        <p:spPr>
          <a:xfrm>
            <a:off x="9118800" y="6382800"/>
            <a:ext cx="2743200" cy="365125"/>
          </a:xfrm>
          <a:prstGeom prst="rect">
            <a:avLst/>
          </a:prstGeom>
        </p:spPr>
        <p:txBody>
          <a:bodyPr vert="horz" lIns="91440" tIns="45720" rIns="91440" bIns="45720" rtlCol="0" anchor="ctr"/>
          <a:lstStyle>
            <a:defPPr>
              <a:defRPr lang="zh-CN"/>
            </a:defPPr>
            <a:lvl1pPr marL="0" algn="r" defTabSz="914400" rtl="0" eaLnBrk="0" fontAlgn="base" latinLnBrk="0" hangingPunct="0">
              <a:spcBef>
                <a:spcPct val="0"/>
              </a:spcBef>
              <a:spcAft>
                <a:spcPct val="0"/>
              </a:spcAft>
              <a:defRPr sz="1200" kern="1200">
                <a:solidFill>
                  <a:schemeClr val="tx1">
                    <a:tint val="75000"/>
                  </a:schemeClr>
                </a:solidFill>
                <a:latin typeface="Arial" panose="020B0604020202020204" pitchFamily="34" charset="0"/>
                <a:ea typeface="宋体" panose="02010600030101010101" pitchFamily="2" charset="-122"/>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9pPr>
          </a:lstStyle>
          <a:p>
            <a:pPr>
              <a:defRPr/>
            </a:pPr>
            <a:fld id="{C6F83518-E373-4996-BE94-47308CC4F57E}" type="slidenum">
              <a:rPr lang="en-US" altLang="en-US" smtClean="0"/>
              <a:pPr>
                <a:defRPr/>
              </a:pPr>
              <a:t>‹#›</a:t>
            </a:fld>
            <a:endParaRPr lang="en-US" altLang="en-US" dirty="0"/>
          </a:p>
        </p:txBody>
      </p:sp>
    </p:spTree>
    <p:extLst>
      <p:ext uri="{BB962C8B-B14F-4D97-AF65-F5344CB8AC3E}">
        <p14:creationId xmlns:p14="http://schemas.microsoft.com/office/powerpoint/2010/main" val="2114292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hyperlink" Target="http://www.xinhuanet.com/video/gjxc/index.htm#review" TargetMode="Externa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hinacurrent.com/story/21219/closing-digital-divide-rural-and-urban-areas" TargetMode="Externa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notesSlide" Target="../notesSlides/notesSlide6.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slideLayout" Target="../slideLayouts/slideLayout12.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1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hyperlink" Target="http://www.scio.gov.cn/zfbps/32832/Document/1701632/1701632.htm" TargetMode="Externa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xinhuanet.com/politics/2021-01/23/c_1127016313.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hyperlink" Target="https://chinacurrent.com/hk/story/20976/fujian-ningxia-poverty-alleviation"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hyperlink" Target="https://chinacurrent.com/hk/story/20672/guizhous-war-on-poverty" TargetMode="External"/><Relationship Id="rId13"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hyperlink" Target="https://chinacurrent.com/hk/story/20353/taobao-live-villag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2.png"/><Relationship Id="rId5" Type="http://schemas.openxmlformats.org/officeDocument/2006/relationships/diagramQuickStyle" Target="../diagrams/quickStyle2.xml"/><Relationship Id="rId10" Type="http://schemas.openxmlformats.org/officeDocument/2006/relationships/hyperlink" Target="https://chinacurrent.com/story/22401/smart-drip-irrigation-system" TargetMode="External"/><Relationship Id="rId4" Type="http://schemas.openxmlformats.org/officeDocument/2006/relationships/diagramLayout" Target="../diagrams/layout2.xml"/><Relationship Id="rId9" Type="http://schemas.openxmlformats.org/officeDocument/2006/relationships/image" Target="../media/image21.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chinacurrent.com/hk/story/20409/traditions-that-reduce-poverty" TargetMode="Externa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jpeg"/><Relationship Id="rId7" Type="http://schemas.openxmlformats.org/officeDocument/2006/relationships/hyperlink" Target="http://www.gov.cn/xinwen/2021-09/27/content_5639632.htm#allContent"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hyperlink" Target="https://www.ourchinastory.com/zh/2" TargetMode="Externa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hyperlink" Target="http://hb.people.com.cn/BIG5/n2/2021/0414/c194063-34674057.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chinacurrent.com/hk/story/20460/ecological-poverty-eradication" TargetMode="Externa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hinacurrent.com/education/article/2021/08/22429.html"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news.cctv.com/2018/12/18/VIDE5m7hppPDcZue7yg11bUH181218.shtml"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chiculture.org.hk/tc/china-today/1856" TargetMode="Externa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hyperlink" Target="https://ls.chiculture.org.hk/tc/hot-topics/550"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big5.xinhuanet.com/gate/big5/www.xinhuanet.com/video/sjxw/2018-12/11/c_1210013223.htm"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www.xinhuanet.com/2017-01/28/c_1120390702.htm" TargetMode="External"/><Relationship Id="rId7" Type="http://schemas.openxmlformats.org/officeDocument/2006/relationships/hyperlink" Target="https://chiculture.org.hk/tc/china-today/3192" TargetMode="External"/><Relationship Id="rId12"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45.png"/><Relationship Id="rId5" Type="http://schemas.openxmlformats.org/officeDocument/2006/relationships/hyperlink" Target="https://chiculture.org.hk/tc/china-today/3165" TargetMode="External"/><Relationship Id="rId10" Type="http://schemas.openxmlformats.org/officeDocument/2006/relationships/hyperlink" Target="https://ls.chiculture.org.hk/tc/hot-topics/550" TargetMode="External"/><Relationship Id="rId4" Type="http://schemas.openxmlformats.org/officeDocument/2006/relationships/image" Target="../media/image46.jpg"/><Relationship Id="rId9"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xinhuanet.com/video/sjxw/2021-01/06/c_1210968418.htm"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hyperlink" Target="https://chinacurrent.com/hk/story/22694/high-speed-rail-economic-zone" TargetMode="External"/><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5.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ourchinastory.com/zh/1374" TargetMode="Externa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hyperlink" Target="https://chinacurrent.com/hk/story/22731/autonomous-rail-rapid-transit" TargetMode="External"/><Relationship Id="rId1" Type="http://schemas.openxmlformats.org/officeDocument/2006/relationships/slideLayout" Target="../slideLayouts/slideLayout7.xml"/><Relationship Id="rId6" Type="http://schemas.openxmlformats.org/officeDocument/2006/relationships/hyperlink" Target="https://chinacurrent.com/hk/story/23103/mudanjiang-jiamusi-high-speed-railway" TargetMode="External"/><Relationship Id="rId5" Type="http://schemas.openxmlformats.org/officeDocument/2006/relationships/image" Target="../media/image57.png"/><Relationship Id="rId4" Type="http://schemas.openxmlformats.org/officeDocument/2006/relationships/hyperlink" Target="https://chinacurrent.com/hk/story/22708/5g-in-Guangzhou" TargetMode="External"/><Relationship Id="rId9"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cac.gov.cn/2019-09/22/c_1570684197212789.htm" TargetMode="Externa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chinacurrent.com/hk/story/20340/eshopping-double-11" TargetMode="Externa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1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hyperlink" Target="https://ls.chiculture.org.hk/tc/hot-topics/550" TargetMode="External"/><Relationship Id="rId3" Type="http://schemas.openxmlformats.org/officeDocument/2006/relationships/image" Target="../media/image67.jpe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0.png"/><Relationship Id="rId2" Type="http://schemas.openxmlformats.org/officeDocument/2006/relationships/notesSlide" Target="../notesSlides/notesSlide17.xml"/><Relationship Id="rId16" Type="http://schemas.openxmlformats.org/officeDocument/2006/relationships/hyperlink" Target="https://ls.chiculture.org.hk/tc/video-china/262" TargetMode="Externa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45.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3.emf"/><Relationship Id="rId4" Type="http://schemas.openxmlformats.org/officeDocument/2006/relationships/image" Target="../media/image82.sv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84.crdownload"/><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www.gov.cn/xinwen/2020-12/01/content_5566304.htm" TargetMode="Externa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91.png"/><Relationship Id="rId4" Type="http://schemas.openxmlformats.org/officeDocument/2006/relationships/hyperlink" Target="http://www.gov.cn/zhengce/2019-02/23/content_5367987.htm" TargetMode="External"/></Relationships>
</file>

<file path=ppt/slides/_rels/slide4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hyperlink" Target="http://sn.people.com.cn/BIG5/n2/2021/0621/c393584-34785641.html" TargetMode="External"/><Relationship Id="rId2" Type="http://schemas.openxmlformats.org/officeDocument/2006/relationships/chart" Target="../charts/chart11.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8.svg"/><Relationship Id="rId4" Type="http://schemas.openxmlformats.org/officeDocument/2006/relationships/image" Target="../media/image93.png"/><Relationship Id="rId9"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hyperlink" Target="http://www.gov.cn/zhengce/2019-02/23/content_5367987.htm" TargetMode="External"/></Relationships>
</file>

<file path=ppt/slides/_rels/slide4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chart" Target="../charts/chart13.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openxmlformats.org/officeDocument/2006/relationships/tags" Target="../tags/tag19.xml"/><Relationship Id="rId7"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10" Type="http://schemas.openxmlformats.org/officeDocument/2006/relationships/image" Target="../media/image112.png"/><Relationship Id="rId4" Type="http://schemas.openxmlformats.org/officeDocument/2006/relationships/tags" Target="../tags/tag20.xml"/><Relationship Id="rId9"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hyperlink" Target="https://tv.cctv.com/2021/03/01/VIDEupLij78Nuyuix19JuMp5210301.shtml" TargetMode="External"/><Relationship Id="rId7" Type="http://schemas.openxmlformats.org/officeDocument/2006/relationships/image" Target="../media/image116.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8.jpeg"/><Relationship Id="rId7" Type="http://schemas.openxmlformats.org/officeDocument/2006/relationships/image" Target="../media/image12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hyperlink" Target="https://chinacurrent.com/hk/story/23042/surgical-robotic-technology"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chinacurrent.com/hk/story/20424/new-tech-in-healthcare" TargetMode="External"/><Relationship Id="rId7"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ls.chiculture.org.hk/tc/hot-topics/550" TargetMode="External"/><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4.png"/><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hyperlink" Target="http://m.news.cntv.cn/2017/09/24/VIDEENTkDsCulkW8obD6lyfY170924.s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5B321725-F2EA-41AB-8644-0CB98B32F966}"/>
              </a:ext>
            </a:extLst>
          </p:cNvPr>
          <p:cNvSpPr/>
          <p:nvPr/>
        </p:nvSpPr>
        <p:spPr>
          <a:xfrm>
            <a:off x="105029" y="84221"/>
            <a:ext cx="11241844" cy="1569660"/>
          </a:xfrm>
          <a:prstGeom prst="rect">
            <a:avLst/>
          </a:prstGeom>
        </p:spPr>
        <p:txBody>
          <a:bodyPr wrap="square">
            <a:spAutoFit/>
          </a:bodyPr>
          <a:lstStyle/>
          <a:p>
            <a:r>
              <a:rPr lang="zh-TW" altLang="en-US" sz="3200" dirty="0">
                <a:latin typeface="DFKai-SB" panose="03000509000000000000" pitchFamily="65" charset="-120"/>
                <a:ea typeface="DFKai-SB" panose="03000509000000000000" pitchFamily="65" charset="-120"/>
              </a:rPr>
              <a:t>公民與社會發展科</a:t>
            </a:r>
            <a:r>
              <a:rPr lang="en-US" altLang="zh-TW" sz="3200" dirty="0">
                <a:latin typeface="DFKai-SB" panose="03000509000000000000" pitchFamily="65" charset="-120"/>
                <a:ea typeface="DFKai-SB" panose="03000509000000000000" pitchFamily="65" charset="-120"/>
              </a:rPr>
              <a:t>:</a:t>
            </a:r>
          </a:p>
          <a:p>
            <a:r>
              <a:rPr lang="zh-TW" altLang="en-US" sz="3200" dirty="0">
                <a:latin typeface="DFKai-SB" panose="03000509000000000000" pitchFamily="65" charset="-120"/>
                <a:ea typeface="DFKai-SB" panose="03000509000000000000" pitchFamily="65" charset="-120"/>
              </a:rPr>
              <a:t>主題二</a:t>
            </a:r>
            <a:r>
              <a:rPr lang="zh-CN" altLang="en-US" sz="3200" dirty="0">
                <a:latin typeface="DFKai-SB" panose="03000509000000000000" pitchFamily="65" charset="-120"/>
                <a:ea typeface="DFKai-SB" panose="03000509000000000000" pitchFamily="65" charset="-120"/>
              </a:rPr>
              <a:t>：改革開放以來的國家</a:t>
            </a:r>
            <a:endParaRPr lang="en-US" altLang="zh-TW" sz="3200" dirty="0">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課題</a:t>
            </a:r>
            <a:r>
              <a:rPr lang="zh-CN" altLang="en-US" sz="3200" dirty="0">
                <a:latin typeface="DFKai-SB" panose="03000509000000000000" pitchFamily="65" charset="-120"/>
                <a:ea typeface="DFKai-SB" panose="03000509000000000000" pitchFamily="65" charset="-120"/>
              </a:rPr>
              <a:t>：人民生活的轉變與綜合國力</a:t>
            </a:r>
            <a:endParaRPr lang="en-US" altLang="zh-TW" sz="3200" dirty="0">
              <a:latin typeface="DFKai-SB" panose="03000509000000000000" pitchFamily="65" charset="-120"/>
              <a:ea typeface="DFKai-SB" panose="03000509000000000000" pitchFamily="65" charset="-120"/>
            </a:endParaRPr>
          </a:p>
        </p:txBody>
      </p:sp>
      <p:sp>
        <p:nvSpPr>
          <p:cNvPr id="6" name="Content Placeholder 2">
            <a:extLst>
              <a:ext uri="{FF2B5EF4-FFF2-40B4-BE49-F238E27FC236}">
                <a16:creationId xmlns:a16="http://schemas.microsoft.com/office/drawing/2014/main" id="{DACAA204-9995-4AB3-B9DB-0F46A1B0A9AB}"/>
              </a:ext>
            </a:extLst>
          </p:cNvPr>
          <p:cNvSpPr txBox="1">
            <a:spLocks noChangeArrowheads="1"/>
          </p:cNvSpPr>
          <p:nvPr/>
        </p:nvSpPr>
        <p:spPr bwMode="auto">
          <a:xfrm>
            <a:off x="1244327" y="2414641"/>
            <a:ext cx="968355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buFont typeface="Arial" panose="020B0604020202020204" pitchFamily="34" charset="0"/>
              <a:buNone/>
            </a:pPr>
            <a:r>
              <a:rPr lang="zh-TW" altLang="en-US" sz="40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學習重點</a:t>
            </a:r>
            <a:r>
              <a:rPr lang="en-US" altLang="zh-TW" sz="40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p>
          <a:p>
            <a:pPr marL="0" indent="0"/>
            <a:r>
              <a:rPr lang="zh-TW" altLang="en-US" sz="40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人民生活素質</a:t>
            </a:r>
            <a:r>
              <a:rPr lang="zh-TW" altLang="en-US" sz="4000" dirty="0">
                <a:latin typeface="DFKai-SB" panose="03000509000000000000" pitchFamily="65" charset="-120"/>
                <a:ea typeface="DFKai-SB" panose="03000509000000000000" pitchFamily="65" charset="-120"/>
                <a:sym typeface="微软雅黑" panose="020B0503020204020204" pitchFamily="34" charset="-122"/>
              </a:rPr>
              <a:t>（</a:t>
            </a:r>
            <a:r>
              <a:rPr lang="zh-CN" altLang="en-US" sz="4000" dirty="0">
                <a:latin typeface="DFKai-SB" panose="03000509000000000000" pitchFamily="65" charset="-120"/>
                <a:ea typeface="DFKai-SB" panose="03000509000000000000" pitchFamily="65" charset="-120"/>
              </a:rPr>
              <a:t>經濟收入、消費模式、教育</a:t>
            </a:r>
            <a:r>
              <a:rPr lang="zh-TW" altLang="en-US" sz="4000" dirty="0">
                <a:latin typeface="DFKai-SB" panose="03000509000000000000" pitchFamily="65" charset="-120"/>
                <a:ea typeface="DFKai-SB" panose="03000509000000000000" pitchFamily="65" charset="-120"/>
              </a:rPr>
              <a:t>程度</a:t>
            </a:r>
            <a:r>
              <a:rPr lang="zh-CN" altLang="en-US" sz="4000" dirty="0">
                <a:latin typeface="DFKai-SB" panose="03000509000000000000" pitchFamily="65" charset="-120"/>
                <a:ea typeface="DFKai-SB" panose="03000509000000000000" pitchFamily="65" charset="-120"/>
              </a:rPr>
              <a:t>、醫療水</a:t>
            </a:r>
            <a:r>
              <a:rPr lang="zh-CN" altLang="en-US" sz="4000" dirty="0">
                <a:latin typeface="DFKai-SB" panose="03000509000000000000" pitchFamily="65" charset="-120"/>
                <a:ea typeface="DFKai-SB" panose="03000509000000000000" pitchFamily="65" charset="-120"/>
                <a:sym typeface="宋体" panose="02010600030101010101" pitchFamily="2" charset="-122"/>
              </a:rPr>
              <a:t>平</a:t>
            </a:r>
            <a:r>
              <a:rPr lang="zh-CN" altLang="en-US" sz="4000" dirty="0">
                <a:latin typeface="DFKai-SB" panose="03000509000000000000" pitchFamily="65" charset="-120"/>
                <a:ea typeface="DFKai-SB" panose="03000509000000000000" pitchFamily="65" charset="-120"/>
              </a:rPr>
              <a:t>、人均預期壽命</a:t>
            </a:r>
            <a:r>
              <a:rPr lang="zh-TW" altLang="en-US" sz="4000" dirty="0">
                <a:latin typeface="DFKai-SB" panose="03000509000000000000" pitchFamily="65" charset="-120"/>
                <a:ea typeface="DFKai-SB" panose="03000509000000000000" pitchFamily="65" charset="-120"/>
              </a:rPr>
              <a:t>、脫貧</a:t>
            </a:r>
            <a:r>
              <a:rPr lang="zh-CN" altLang="en-US" sz="4000" dirty="0">
                <a:latin typeface="DFKai-SB" panose="03000509000000000000" pitchFamily="65" charset="-120"/>
                <a:ea typeface="DFKai-SB" panose="03000509000000000000" pitchFamily="65" charset="-120"/>
              </a:rPr>
              <a:t>等</a:t>
            </a:r>
            <a:r>
              <a:rPr lang="zh-TW" altLang="en-US" sz="4000" dirty="0">
                <a:latin typeface="DFKai-SB" panose="03000509000000000000" pitchFamily="65" charset="-120"/>
                <a:ea typeface="DFKai-SB" panose="03000509000000000000" pitchFamily="65" charset="-120"/>
                <a:sym typeface="微软雅黑" panose="020B0503020204020204" pitchFamily="34" charset="-122"/>
              </a:rPr>
              <a:t>）的轉變</a:t>
            </a:r>
            <a:r>
              <a:rPr lang="zh-TW" altLang="en-US" sz="40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與提升</a:t>
            </a:r>
            <a:endParaRPr lang="en-US" altLang="zh-TW" sz="40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sp>
        <p:nvSpPr>
          <p:cNvPr id="4" name="Rectangle 3"/>
          <p:cNvSpPr/>
          <p:nvPr/>
        </p:nvSpPr>
        <p:spPr>
          <a:xfrm>
            <a:off x="4968241" y="5760412"/>
            <a:ext cx="2488276" cy="584775"/>
          </a:xfrm>
          <a:prstGeom prst="rect">
            <a:avLst/>
          </a:prstGeom>
        </p:spPr>
        <p:txBody>
          <a:bodyPr wrap="square">
            <a:spAutoFit/>
          </a:bodyPr>
          <a:lstStyle/>
          <a:p>
            <a:r>
              <a:rPr lang="en-US" altLang="zh-TW" sz="3200" spc="150" dirty="0">
                <a:latin typeface="Times New Roman" panose="02020603050405020304" pitchFamily="18" charset="0"/>
                <a:ea typeface="DFKai-SB" panose="03000509000000000000" pitchFamily="65" charset="-120"/>
                <a:cs typeface="Times New Roman" panose="02020603050405020304" pitchFamily="18" charset="0"/>
              </a:rPr>
              <a:t>2022</a:t>
            </a:r>
            <a:r>
              <a:rPr lang="zh-TW" altLang="en-US" sz="3200" spc="15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3200" spc="150" dirty="0">
                <a:latin typeface="Times New Roman" panose="02020603050405020304" pitchFamily="18" charset="0"/>
                <a:ea typeface="DFKai-SB" panose="03000509000000000000" pitchFamily="65" charset="-120"/>
                <a:cs typeface="Times New Roman" panose="02020603050405020304" pitchFamily="18" charset="0"/>
              </a:rPr>
              <a:t>5</a:t>
            </a:r>
            <a:r>
              <a:rPr lang="zh-TW" altLang="en-US" sz="3200" spc="150" dirty="0">
                <a:latin typeface="Times New Roman" panose="02020603050405020304" pitchFamily="18" charset="0"/>
                <a:ea typeface="DFKai-SB" panose="03000509000000000000" pitchFamily="65" charset="-120"/>
                <a:cs typeface="Times New Roman" panose="02020603050405020304" pitchFamily="18" charset="0"/>
              </a:rPr>
              <a:t>月</a:t>
            </a:r>
            <a:endParaRPr lang="zh-CN" altLang="en-US" sz="3200" spc="15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98290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1066112" y="2989798"/>
            <a:ext cx="1244053" cy="1868973"/>
          </a:xfrm>
          <a:prstGeom prst="rect">
            <a:avLst/>
          </a:prstGeom>
        </p:spPr>
      </p:pic>
      <p:pic>
        <p:nvPicPr>
          <p:cNvPr id="5" name="Picture 4">
            <a:hlinkClick r:id="rId2"/>
          </p:cNvPr>
          <p:cNvPicPr>
            <a:picLocks noChangeAspect="1"/>
          </p:cNvPicPr>
          <p:nvPr/>
        </p:nvPicPr>
        <p:blipFill>
          <a:blip r:embed="rId4"/>
          <a:stretch>
            <a:fillRect/>
          </a:stretch>
        </p:blipFill>
        <p:spPr>
          <a:xfrm>
            <a:off x="5094988" y="4415426"/>
            <a:ext cx="2014885" cy="1615407"/>
          </a:xfrm>
          <a:prstGeom prst="rect">
            <a:avLst/>
          </a:prstGeom>
        </p:spPr>
      </p:pic>
      <p:pic>
        <p:nvPicPr>
          <p:cNvPr id="6" name="Picture 5">
            <a:hlinkClick r:id="rId2"/>
          </p:cNvPr>
          <p:cNvPicPr>
            <a:picLocks noChangeAspect="1"/>
          </p:cNvPicPr>
          <p:nvPr/>
        </p:nvPicPr>
        <p:blipFill>
          <a:blip r:embed="rId5"/>
          <a:stretch>
            <a:fillRect/>
          </a:stretch>
        </p:blipFill>
        <p:spPr>
          <a:xfrm>
            <a:off x="6361086" y="3227296"/>
            <a:ext cx="3093974" cy="1546987"/>
          </a:xfrm>
          <a:prstGeom prst="rect">
            <a:avLst/>
          </a:prstGeom>
        </p:spPr>
      </p:pic>
      <p:pic>
        <p:nvPicPr>
          <p:cNvPr id="7" name="Picture 6">
            <a:hlinkClick r:id="rId2"/>
          </p:cNvPr>
          <p:cNvPicPr>
            <a:picLocks noChangeAspect="1"/>
          </p:cNvPicPr>
          <p:nvPr/>
        </p:nvPicPr>
        <p:blipFill>
          <a:blip r:embed="rId6"/>
          <a:stretch>
            <a:fillRect/>
          </a:stretch>
        </p:blipFill>
        <p:spPr>
          <a:xfrm>
            <a:off x="8462357" y="4314410"/>
            <a:ext cx="2574396" cy="2275350"/>
          </a:xfrm>
          <a:prstGeom prst="rect">
            <a:avLst/>
          </a:prstGeom>
        </p:spPr>
      </p:pic>
      <p:pic>
        <p:nvPicPr>
          <p:cNvPr id="8" name="Picture 7">
            <a:hlinkClick r:id="rId2"/>
          </p:cNvPr>
          <p:cNvPicPr>
            <a:picLocks noChangeAspect="1"/>
          </p:cNvPicPr>
          <p:nvPr/>
        </p:nvPicPr>
        <p:blipFill>
          <a:blip r:embed="rId7"/>
          <a:stretch>
            <a:fillRect/>
          </a:stretch>
        </p:blipFill>
        <p:spPr>
          <a:xfrm>
            <a:off x="1913967" y="4663440"/>
            <a:ext cx="2304926" cy="1735474"/>
          </a:xfrm>
          <a:prstGeom prst="rect">
            <a:avLst/>
          </a:prstGeom>
        </p:spPr>
      </p:pic>
      <p:pic>
        <p:nvPicPr>
          <p:cNvPr id="9" name="Picture 8">
            <a:hlinkClick r:id="rId2"/>
          </p:cNvPr>
          <p:cNvPicPr>
            <a:picLocks noChangeAspect="1"/>
          </p:cNvPicPr>
          <p:nvPr/>
        </p:nvPicPr>
        <p:blipFill>
          <a:blip r:embed="rId8"/>
          <a:stretch>
            <a:fillRect/>
          </a:stretch>
        </p:blipFill>
        <p:spPr>
          <a:xfrm>
            <a:off x="2986407" y="3227296"/>
            <a:ext cx="2615507" cy="1784929"/>
          </a:xfrm>
          <a:prstGeom prst="rect">
            <a:avLst/>
          </a:prstGeom>
        </p:spPr>
      </p:pic>
      <p:pic>
        <p:nvPicPr>
          <p:cNvPr id="10" name="Picture 9">
            <a:hlinkClick r:id="rId2"/>
          </p:cNvPr>
          <p:cNvPicPr>
            <a:picLocks noChangeAspect="1"/>
          </p:cNvPicPr>
          <p:nvPr/>
        </p:nvPicPr>
        <p:blipFill>
          <a:blip r:embed="rId9"/>
          <a:stretch>
            <a:fillRect/>
          </a:stretch>
        </p:blipFill>
        <p:spPr>
          <a:xfrm>
            <a:off x="4270110" y="2025995"/>
            <a:ext cx="2982668" cy="981872"/>
          </a:xfrm>
          <a:prstGeom prst="rect">
            <a:avLst/>
          </a:prstGeom>
        </p:spPr>
      </p:pic>
      <p:sp>
        <p:nvSpPr>
          <p:cNvPr id="11" name="标题 1">
            <a:extLst>
              <a:ext uri="{FF2B5EF4-FFF2-40B4-BE49-F238E27FC236}">
                <a16:creationId xmlns:a16="http://schemas.microsoft.com/office/drawing/2014/main" id="{8E0057F4-4265-42ED-87E0-2473808EC10E}"/>
              </a:ext>
            </a:extLst>
          </p:cNvPr>
          <p:cNvSpPr txBox="1">
            <a:spLocks noChangeArrowheads="1"/>
          </p:cNvSpPr>
          <p:nvPr/>
        </p:nvSpPr>
        <p:spPr bwMode="auto">
          <a:xfrm>
            <a:off x="1104752" y="316518"/>
            <a:ext cx="9434512"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sym typeface="宋体" panose="02010600030101010101" pitchFamily="2" charset="-122"/>
              </a:rPr>
              <a:t>觀看紀錄片國家相冊</a:t>
            </a:r>
            <a:endParaRPr lang="zh-CN" altLang="en-US" sz="4000" b="1" dirty="0">
              <a:latin typeface="DFKai-SB" panose="03000509000000000000" pitchFamily="65" charset="-120"/>
              <a:ea typeface="DFKai-SB" panose="03000509000000000000" pitchFamily="65" charset="-120"/>
            </a:endParaRPr>
          </a:p>
        </p:txBody>
      </p:sp>
      <p:sp>
        <p:nvSpPr>
          <p:cNvPr id="12" name="Rectangle 11"/>
          <p:cNvSpPr/>
          <p:nvPr/>
        </p:nvSpPr>
        <p:spPr>
          <a:xfrm>
            <a:off x="892932" y="1221792"/>
            <a:ext cx="9417963" cy="584775"/>
          </a:xfrm>
          <a:prstGeom prst="rect">
            <a:avLst/>
          </a:prstGeom>
        </p:spPr>
        <p:txBody>
          <a:bodyPr wrap="none">
            <a:spAutoFit/>
          </a:bodyPr>
          <a:lstStyle/>
          <a:p>
            <a:pPr algn="ctr"/>
            <a:r>
              <a:rPr lang="zh-TW" altLang="en-US" sz="32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請觀看第</a:t>
            </a: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93</a:t>
            </a:r>
            <a:r>
              <a:rPr lang="zh-TW" altLang="en-US" sz="32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集</a:t>
            </a:r>
            <a:r>
              <a:rPr lang="en-US" altLang="zh-TW" sz="32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TW" altLang="en-US" sz="3200" b="1"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農村的買賣以感受人民生活的轉變。</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Rectangle 12"/>
          <p:cNvSpPr/>
          <p:nvPr/>
        </p:nvSpPr>
        <p:spPr>
          <a:xfrm>
            <a:off x="1420598" y="6447925"/>
            <a:ext cx="5498172"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新華網</a:t>
            </a:r>
            <a:r>
              <a:rPr lang="zh-TW" altLang="en-US" sz="1400" dirty="0">
                <a:latin typeface="Times New Roman" panose="02020603050405020304" pitchFamily="18" charset="0"/>
                <a:cs typeface="Times New Roman" panose="02020603050405020304" pitchFamily="18" charset="0"/>
              </a:rPr>
              <a:t> </a:t>
            </a:r>
            <a:r>
              <a:rPr lang="en-US" altLang="zh-TW"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http://www.xinhuanet.com/video/gjxc/index.htm#review</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0"/>
          <a:stretch>
            <a:fillRect/>
          </a:stretch>
        </p:blipFill>
        <p:spPr>
          <a:xfrm>
            <a:off x="568222" y="6184658"/>
            <a:ext cx="777263" cy="526533"/>
          </a:xfrm>
          <a:prstGeom prst="rect">
            <a:avLst/>
          </a:prstGeom>
        </p:spPr>
      </p:pic>
      <p:sp>
        <p:nvSpPr>
          <p:cNvPr id="2" name="文字方塊 1"/>
          <p:cNvSpPr txBox="1"/>
          <p:nvPr/>
        </p:nvSpPr>
        <p:spPr>
          <a:xfrm>
            <a:off x="568222" y="518565"/>
            <a:ext cx="2041974" cy="369332"/>
          </a:xfrm>
          <a:prstGeom prst="rect">
            <a:avLst/>
          </a:prstGeom>
          <a:noFill/>
          <a:ln w="38100">
            <a:solidFill>
              <a:srgbClr val="C00000"/>
            </a:solidFill>
          </a:ln>
        </p:spPr>
        <p:txBody>
          <a:bodyPr wrap="square" rtlCol="0">
            <a:spAutoFit/>
          </a:bodyPr>
          <a:lstStyle/>
          <a:p>
            <a:pPr algn="ctr"/>
            <a:r>
              <a:rPr lang="zh-TW" altLang="en-US" dirty="0">
                <a:solidFill>
                  <a:prstClr val="black"/>
                </a:solidFill>
                <a:latin typeface="DFKai-SB" panose="03000509000000000000" pitchFamily="65" charset="-120"/>
                <a:ea typeface="DFKai-SB" panose="03000509000000000000" pitchFamily="65" charset="-120"/>
              </a:rPr>
              <a:t>點擊圖像</a:t>
            </a:r>
            <a:r>
              <a:rPr lang="zh-CN" altLang="en-US" dirty="0">
                <a:solidFill>
                  <a:prstClr val="black"/>
                </a:solidFill>
                <a:latin typeface="DFKai-SB" panose="03000509000000000000" pitchFamily="65" charset="-120"/>
                <a:ea typeface="DFKai-SB" panose="03000509000000000000" pitchFamily="65" charset="-120"/>
              </a:rPr>
              <a:t>觀看視頻</a:t>
            </a:r>
            <a:endParaRPr lang="zh-HK" altLang="en-US" dirty="0">
              <a:solidFill>
                <a:srgbClr val="C00000"/>
              </a:solidFill>
            </a:endParaRPr>
          </a:p>
        </p:txBody>
      </p:sp>
    </p:spTree>
    <p:extLst>
      <p:ext uri="{BB962C8B-B14F-4D97-AF65-F5344CB8AC3E}">
        <p14:creationId xmlns:p14="http://schemas.microsoft.com/office/powerpoint/2010/main" val="3122644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83782" y="5967871"/>
            <a:ext cx="4584414"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視頻來源：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The China Current</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城鄉的「數字鴻溝」</a:t>
            </a:r>
            <a:r>
              <a:rPr lang="en-US" altLang="zh-TW" sz="1400" dirty="0">
                <a:latin typeface="標楷體" panose="03000509000000000000" pitchFamily="65" charset="-120"/>
                <a:ea typeface="標楷體" panose="03000509000000000000" pitchFamily="65" charset="-120"/>
              </a:rPr>
              <a:t>》</a:t>
            </a: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(https://chinacurrent.com/story/21219/closing-digital-divide-rural-and-urban-areas)</a:t>
            </a:r>
            <a:endParaRPr lang="zh-TW" altLang="en-US" sz="140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7"/>
          <p:cNvSpPr/>
          <p:nvPr/>
        </p:nvSpPr>
        <p:spPr>
          <a:xfrm>
            <a:off x="3819755" y="5458109"/>
            <a:ext cx="4036815"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sp>
        <p:nvSpPr>
          <p:cNvPr id="7" name="文本框 7">
            <a:extLst>
              <a:ext uri="{FF2B5EF4-FFF2-40B4-BE49-F238E27FC236}">
                <a16:creationId xmlns:a16="http://schemas.microsoft.com/office/drawing/2014/main" id="{A7301E11-E69C-4833-AB90-7A9C047365CF}"/>
              </a:ext>
            </a:extLst>
          </p:cNvPr>
          <p:cNvSpPr txBox="1"/>
          <p:nvPr/>
        </p:nvSpPr>
        <p:spPr>
          <a:xfrm>
            <a:off x="611408" y="872152"/>
            <a:ext cx="11025625" cy="2332946"/>
          </a:xfrm>
          <a:prstGeom prst="rect">
            <a:avLst/>
          </a:prstGeom>
          <a:noFill/>
        </p:spPr>
        <p:txBody>
          <a:bodyPr wrap="square" rtlCol="0">
            <a:spAutoFit/>
          </a:bodyPr>
          <a:lstStyle/>
          <a:p>
            <a:pPr>
              <a:lnSpc>
                <a:spcPct val="130000"/>
              </a:lnSpc>
            </a:pPr>
            <a:r>
              <a:rPr lang="zh-CN" altLang="en-US" sz="2800" dirty="0">
                <a:latin typeface="DFKai-SB" panose="03000509000000000000" pitchFamily="65" charset="-120"/>
                <a:ea typeface="DFKai-SB" panose="03000509000000000000" pitchFamily="65" charset="-120"/>
              </a:rPr>
              <a:t>總體來看，</a:t>
            </a:r>
            <a:r>
              <a:rPr lang="zh-TW" altLang="en-US" sz="2800" dirty="0">
                <a:latin typeface="DFKai-SB" panose="03000509000000000000" pitchFamily="65" charset="-120"/>
                <a:ea typeface="DFKai-SB" panose="03000509000000000000" pitchFamily="65" charset="-120"/>
              </a:rPr>
              <a:t>國家</a:t>
            </a:r>
            <a:r>
              <a:rPr lang="zh-CN" altLang="en-US" sz="2800" dirty="0">
                <a:latin typeface="DFKai-SB" panose="03000509000000000000" pitchFamily="65" charset="-120"/>
                <a:ea typeface="DFKai-SB" panose="03000509000000000000" pitchFamily="65" charset="-120"/>
              </a:rPr>
              <a:t>城鄉居民生活不斷改善，收入穩步增長，近年來城鄉發展差距和居民生活水平差距縮小。當前仍然存在城鄉之間發展不平衡的問題，</a:t>
            </a:r>
            <a:r>
              <a:rPr lang="zh-TW" altLang="en-US" sz="2800" dirty="0">
                <a:latin typeface="DFKai-SB" panose="03000509000000000000" pitchFamily="65" charset="-120"/>
                <a:ea typeface="DFKai-SB" panose="03000509000000000000" pitchFamily="65" charset="-120"/>
              </a:rPr>
              <a:t>需要振興鄉村發展，加大資金投放</a:t>
            </a:r>
            <a:r>
              <a:rPr lang="zh-CN" altLang="en-US"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利用資訊科技等方法協助農村發展。</a:t>
            </a:r>
            <a:endParaRPr lang="en-US" altLang="zh-CN" sz="2800" dirty="0">
              <a:latin typeface="DFKai-SB" panose="03000509000000000000" pitchFamily="65" charset="-120"/>
              <a:ea typeface="DFKai-SB" panose="03000509000000000000" pitchFamily="65" charset="-120"/>
            </a:endParaRPr>
          </a:p>
        </p:txBody>
      </p:sp>
      <p:pic>
        <p:nvPicPr>
          <p:cNvPr id="9" name="圖片 8">
            <a:hlinkClick r:id="rId2"/>
          </p:cNvPr>
          <p:cNvPicPr>
            <a:picLocks noChangeAspect="1"/>
          </p:cNvPicPr>
          <p:nvPr/>
        </p:nvPicPr>
        <p:blipFill rotWithShape="1">
          <a:blip r:embed="rId3"/>
          <a:srcRect t="14962" b="15771"/>
          <a:stretch/>
        </p:blipFill>
        <p:spPr>
          <a:xfrm>
            <a:off x="3819755" y="3221132"/>
            <a:ext cx="4036815" cy="2236977"/>
          </a:xfrm>
          <a:prstGeom prst="rect">
            <a:avLst/>
          </a:prstGeom>
        </p:spPr>
      </p:pic>
      <p:sp>
        <p:nvSpPr>
          <p:cNvPr id="6" name="标题 1">
            <a:extLst>
              <a:ext uri="{FF2B5EF4-FFF2-40B4-BE49-F238E27FC236}">
                <a16:creationId xmlns:a16="http://schemas.microsoft.com/office/drawing/2014/main" id="{B2F355E8-D877-4347-9D41-C85A44B7176D}"/>
              </a:ext>
            </a:extLst>
          </p:cNvPr>
          <p:cNvSpPr txBox="1">
            <a:spLocks noChangeArrowheads="1"/>
          </p:cNvSpPr>
          <p:nvPr/>
        </p:nvSpPr>
        <p:spPr bwMode="auto">
          <a:xfrm>
            <a:off x="1844041" y="314070"/>
            <a:ext cx="7150330" cy="4878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rPr>
              <a:t>收窄</a:t>
            </a:r>
            <a:r>
              <a:rPr lang="zh-CN" altLang="en-US" sz="4000" b="1" dirty="0">
                <a:latin typeface="DFKai-SB" panose="03000509000000000000" pitchFamily="65" charset="-120"/>
                <a:ea typeface="DFKai-SB" panose="03000509000000000000" pitchFamily="65" charset="-120"/>
              </a:rPr>
              <a:t>城鄉居民相對收入差距</a:t>
            </a:r>
          </a:p>
        </p:txBody>
      </p:sp>
      <p:pic>
        <p:nvPicPr>
          <p:cNvPr id="8" name="Picture 7"/>
          <p:cNvPicPr>
            <a:picLocks noChangeAspect="1"/>
          </p:cNvPicPr>
          <p:nvPr/>
        </p:nvPicPr>
        <p:blipFill>
          <a:blip r:embed="rId4"/>
          <a:stretch>
            <a:fillRect/>
          </a:stretch>
        </p:blipFill>
        <p:spPr>
          <a:xfrm>
            <a:off x="3819755" y="6130476"/>
            <a:ext cx="1000628" cy="413454"/>
          </a:xfrm>
          <a:prstGeom prst="rect">
            <a:avLst/>
          </a:prstGeom>
        </p:spPr>
      </p:pic>
    </p:spTree>
    <p:extLst>
      <p:ext uri="{BB962C8B-B14F-4D97-AF65-F5344CB8AC3E}">
        <p14:creationId xmlns:p14="http://schemas.microsoft.com/office/powerpoint/2010/main" val="680582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47898" y="1282722"/>
            <a:ext cx="9983586" cy="3108543"/>
          </a:xfrm>
          <a:prstGeom prst="rect">
            <a:avLst/>
          </a:prstGeom>
        </p:spPr>
        <p:txBody>
          <a:bodyPr wrap="square">
            <a:spAutoFit/>
          </a:bodyPr>
          <a:lstStyle/>
          <a:p>
            <a:r>
              <a:rPr lang="zh-TW" altLang="en-US" sz="2800" dirty="0">
                <a:latin typeface="標楷體" panose="03000509000000000000" pitchFamily="65" charset="-120"/>
                <a:ea typeface="標楷體" panose="03000509000000000000" pitchFamily="65" charset="-120"/>
              </a:rPr>
              <a:t>有關「貧窮」的定義與國家扶貧標準，請參閱：</a:t>
            </a:r>
            <a:endParaRPr lang="en-US" altLang="zh-TW" sz="2800" dirty="0">
              <a:latin typeface="標楷體" panose="03000509000000000000" pitchFamily="65" charset="-120"/>
              <a:ea typeface="標楷體" panose="03000509000000000000" pitchFamily="65" charset="-120"/>
            </a:endParaRPr>
          </a:p>
          <a:p>
            <a:endParaRPr lang="en-US" altLang="zh-TW" sz="2800" dirty="0">
              <a:latin typeface="標楷體" panose="03000509000000000000" pitchFamily="65" charset="-120"/>
              <a:ea typeface="標楷體" panose="03000509000000000000" pitchFamily="65" charset="-120"/>
            </a:endParaRPr>
          </a:p>
          <a:p>
            <a:pPr algn="just"/>
            <a:r>
              <a:rPr lang="zh-TW" altLang="en-US" sz="2800" dirty="0">
                <a:latin typeface="標楷體" panose="03000509000000000000" pitchFamily="65" charset="-120"/>
                <a:ea typeface="標楷體" panose="03000509000000000000" pitchFamily="65" charset="-120"/>
              </a:rPr>
              <a:t>主題一：「一國兩制」下的香港 </a:t>
            </a:r>
            <a:r>
              <a:rPr lang="en-US" altLang="zh-TW" sz="2800" dirty="0">
                <a:latin typeface="標楷體" panose="03000509000000000000" pitchFamily="65" charset="-120"/>
                <a:ea typeface="標楷體" panose="03000509000000000000" pitchFamily="65" charset="-120"/>
              </a:rPr>
              <a:t>&gt;</a:t>
            </a:r>
            <a:r>
              <a:rPr lang="zh-TW" altLang="en-US" sz="2800" dirty="0">
                <a:latin typeface="標楷體" panose="03000509000000000000" pitchFamily="65" charset="-120"/>
                <a:ea typeface="標楷體" panose="03000509000000000000" pitchFamily="65" charset="-120"/>
              </a:rPr>
              <a:t> </a:t>
            </a:r>
            <a:r>
              <a:rPr lang="zh-TW" altLang="en-US" sz="2800" dirty="0">
                <a:latin typeface="標楷體" panose="03000509000000000000" pitchFamily="65" charset="-120"/>
                <a:ea typeface="標楷體" panose="03000509000000000000" pitchFamily="65" charset="-120"/>
                <a:cs typeface="微软雅黑" panose="020B0503020204020204" charset="-122"/>
              </a:rPr>
              <a:t>課題：國家情況與國民身份認同</a:t>
            </a:r>
            <a:r>
              <a:rPr lang="en-US" altLang="zh-TW" sz="2800" dirty="0">
                <a:latin typeface="標楷體" panose="03000509000000000000" pitchFamily="65" charset="-120"/>
                <a:ea typeface="標楷體" panose="03000509000000000000" pitchFamily="65" charset="-120"/>
              </a:rPr>
              <a:t>&gt; </a:t>
            </a:r>
            <a:r>
              <a:rPr lang="zh-TW" altLang="en-US" sz="2800" dirty="0">
                <a:latin typeface="標楷體" panose="03000509000000000000" pitchFamily="65" charset="-120"/>
                <a:ea typeface="標楷體" panose="03000509000000000000" pitchFamily="65" charset="-120"/>
              </a:rPr>
              <a:t>資源：「近年國家在不同領域（高新科技、醫療衞生、文化教育、基礎建設、脫貧）取得的成就」。</a:t>
            </a:r>
          </a:p>
          <a:p>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簡報來源</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教育局公民與社會發展科網上資源平台</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id="{3B84537C-99FA-467B-9D18-498D0272EE2D}"/>
              </a:ext>
            </a:extLst>
          </p:cNvPr>
          <p:cNvSpPr/>
          <p:nvPr/>
        </p:nvSpPr>
        <p:spPr>
          <a:xfrm>
            <a:off x="4336715" y="301481"/>
            <a:ext cx="2441694" cy="769441"/>
          </a:xfrm>
          <a:prstGeom prst="rect">
            <a:avLst/>
          </a:prstGeom>
        </p:spPr>
        <p:txBody>
          <a:bodyPr wrap="none">
            <a:spAutoFit/>
          </a:bodyPr>
          <a:lstStyle/>
          <a:p>
            <a:r>
              <a:rPr lang="zh-TW" altLang="en-US" sz="4400" b="1" dirty="0">
                <a:latin typeface="DFKai-SB" panose="03000509000000000000" pitchFamily="65" charset="-120"/>
                <a:ea typeface="DFKai-SB" panose="03000509000000000000" pitchFamily="65" charset="-120"/>
              </a:rPr>
              <a:t>脫貧</a:t>
            </a:r>
            <a:r>
              <a:rPr lang="zh-CN" altLang="en-US" sz="4400" b="1" dirty="0">
                <a:latin typeface="DFKai-SB" panose="03000509000000000000" pitchFamily="65" charset="-120"/>
                <a:ea typeface="DFKai-SB" panose="03000509000000000000" pitchFamily="65" charset="-120"/>
              </a:rPr>
              <a:t>成果</a:t>
            </a:r>
          </a:p>
        </p:txBody>
      </p:sp>
      <p:sp>
        <p:nvSpPr>
          <p:cNvPr id="6" name="Rectangle 2">
            <a:extLst>
              <a:ext uri="{FF2B5EF4-FFF2-40B4-BE49-F238E27FC236}">
                <a16:creationId xmlns:a16="http://schemas.microsoft.com/office/drawing/2014/main" id="{691DCD3E-A2FE-4A77-ABE9-B2DC1B7C830D}"/>
              </a:ext>
            </a:extLst>
          </p:cNvPr>
          <p:cNvSpPr/>
          <p:nvPr/>
        </p:nvSpPr>
        <p:spPr>
          <a:xfrm>
            <a:off x="3805608" y="5575278"/>
            <a:ext cx="4068165" cy="369332"/>
          </a:xfrm>
          <a:prstGeom prst="rect">
            <a:avLst/>
          </a:prstGeom>
        </p:spPr>
        <p:txBody>
          <a:bodyPr wrap="none">
            <a:spAutoFit/>
          </a:bodyPr>
          <a:lstStyle/>
          <a:p>
            <a:r>
              <a:rPr lang="en-US" altLang="zh-TW" dirty="0">
                <a:latin typeface="標楷體" panose="03000509000000000000" pitchFamily="65" charset="-120"/>
                <a:ea typeface="標楷體" panose="03000509000000000000" pitchFamily="65" charset="-12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https://cs.edb.edcity.hk/tc/index_cs.php)</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圖片 7">
            <a:extLst>
              <a:ext uri="{FF2B5EF4-FFF2-40B4-BE49-F238E27FC236}">
                <a16:creationId xmlns:a16="http://schemas.microsoft.com/office/drawing/2014/main" id="{5BC59946-711F-4D01-8634-ED9362CCC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442" y="4603065"/>
            <a:ext cx="8943116" cy="805552"/>
          </a:xfrm>
          <a:prstGeom prst="rect">
            <a:avLst/>
          </a:prstGeom>
        </p:spPr>
      </p:pic>
    </p:spTree>
    <p:extLst>
      <p:ext uri="{BB962C8B-B14F-4D97-AF65-F5344CB8AC3E}">
        <p14:creationId xmlns:p14="http://schemas.microsoft.com/office/powerpoint/2010/main" val="934288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268377" y="790909"/>
            <a:ext cx="11383003" cy="1200329"/>
          </a:xfrm>
          <a:prstGeom prst="rect">
            <a:avLst/>
          </a:prstGeom>
        </p:spPr>
        <p:txBody>
          <a:bodyPr wrap="square">
            <a:spAutoFit/>
          </a:bodyPr>
          <a:lstStyle/>
          <a:p>
            <a:pPr marL="342900" indent="-342900" algn="just">
              <a:buFont typeface="Arial" panose="020B0604020202020204" pitchFamily="34" charset="0"/>
              <a:buChar char="•"/>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1978</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中國農村貧困人</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口約</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77</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000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萬人，農村貧困率高達</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97.5%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，經過多來努力，佔</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世界人口近五分之一的中國全面消除絕對貧困，提前</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10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年實現</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聯合國</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2030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年可持續發展議程</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減貧目標</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p:cNvSpPr/>
          <p:nvPr/>
        </p:nvSpPr>
        <p:spPr>
          <a:xfrm>
            <a:off x="268377" y="6347161"/>
            <a:ext cx="8484925" cy="307777"/>
          </a:xfrm>
          <a:prstGeom prst="rect">
            <a:avLst/>
          </a:prstGeom>
        </p:spPr>
        <p:txBody>
          <a:bodyPr wrap="square">
            <a:spAutoFit/>
          </a:bodyPr>
          <a:lstStyle/>
          <a:p>
            <a:pPr algn="just"/>
            <a:r>
              <a:rPr lang="zh-TW" altLang="en-US" sz="1400" kern="100" dirty="0">
                <a:latin typeface="標楷體" panose="03000509000000000000" pitchFamily="65" charset="-120"/>
                <a:ea typeface="標楷體" panose="03000509000000000000" pitchFamily="65" charset="-120"/>
                <a:cs typeface="Times New Roman" panose="02020603050405020304" pitchFamily="18" charset="0"/>
              </a:rPr>
              <a:t>資料來源：</a:t>
            </a:r>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國家統計局《中國統計年鑑</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章</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36</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節</a:t>
            </a:r>
            <a:r>
              <a:rPr lang="en-US" altLang="zh-TW" sz="1400" kern="100" dirty="0">
                <a:latin typeface="標楷體" panose="03000509000000000000" pitchFamily="65" charset="-12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http://www.stats.gov.cn/tjsj/ndsj/2021/indexch.htm</a:t>
            </a:r>
            <a:r>
              <a:rPr lang="en-US" altLang="zh-TW" sz="1400" kern="1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zh-HK" sz="1400" kern="100" dirty="0">
              <a:latin typeface="標楷體" panose="03000509000000000000" pitchFamily="65" charset="-120"/>
              <a:ea typeface="標楷體" panose="03000509000000000000" pitchFamily="65" charset="-120"/>
              <a:cs typeface="Times New Roman" panose="02020603050405020304" pitchFamily="18" charset="0"/>
            </a:endParaRPr>
          </a:p>
        </p:txBody>
      </p:sp>
      <p:graphicFrame>
        <p:nvGraphicFramePr>
          <p:cNvPr id="8" name="圖表 7"/>
          <p:cNvGraphicFramePr/>
          <p:nvPr>
            <p:extLst>
              <p:ext uri="{D42A27DB-BD31-4B8C-83A1-F6EECF244321}">
                <p14:modId xmlns:p14="http://schemas.microsoft.com/office/powerpoint/2010/main" val="584925571"/>
              </p:ext>
            </p:extLst>
          </p:nvPr>
        </p:nvGraphicFramePr>
        <p:xfrm>
          <a:off x="268377" y="2499950"/>
          <a:ext cx="11383003" cy="3626842"/>
        </p:xfrm>
        <a:graphic>
          <a:graphicData uri="http://schemas.openxmlformats.org/drawingml/2006/chart">
            <c:chart xmlns:c="http://schemas.openxmlformats.org/drawingml/2006/chart" xmlns:r="http://schemas.openxmlformats.org/officeDocument/2006/relationships" r:id="rId2"/>
          </a:graphicData>
        </a:graphic>
      </p:graphicFrame>
      <p:sp>
        <p:nvSpPr>
          <p:cNvPr id="15" name="矩形 14">
            <a:extLst>
              <a:ext uri="{FF2B5EF4-FFF2-40B4-BE49-F238E27FC236}">
                <a16:creationId xmlns:a16="http://schemas.microsoft.com/office/drawing/2014/main" id="{3B84537C-99FA-467B-9D18-498D0272EE2D}"/>
              </a:ext>
            </a:extLst>
          </p:cNvPr>
          <p:cNvSpPr/>
          <p:nvPr/>
        </p:nvSpPr>
        <p:spPr>
          <a:xfrm>
            <a:off x="4072181" y="83023"/>
            <a:ext cx="3775393" cy="707886"/>
          </a:xfrm>
          <a:prstGeom prst="rect">
            <a:avLst/>
          </a:prstGeom>
        </p:spPr>
        <p:txBody>
          <a:bodyPr wrap="none">
            <a:spAutoFit/>
          </a:bodyPr>
          <a:lstStyle/>
          <a:p>
            <a:r>
              <a:rPr lang="zh-TW" altLang="en-US" sz="4000" b="1" dirty="0">
                <a:latin typeface="DFKai-SB" panose="03000509000000000000" pitchFamily="65" charset="-120"/>
                <a:ea typeface="DFKai-SB" panose="03000509000000000000" pitchFamily="65" charset="-120"/>
              </a:rPr>
              <a:t>國家脫貧的進展</a:t>
            </a:r>
            <a:endParaRPr lang="zh-CN" altLang="en-US" sz="4000" b="1" dirty="0">
              <a:latin typeface="DFKai-SB" panose="03000509000000000000" pitchFamily="65" charset="-120"/>
              <a:ea typeface="DFKai-SB" panose="03000509000000000000" pitchFamily="65" charset="-120"/>
            </a:endParaRPr>
          </a:p>
        </p:txBody>
      </p:sp>
      <p:sp>
        <p:nvSpPr>
          <p:cNvPr id="3" name="矩形 2"/>
          <p:cNvSpPr/>
          <p:nvPr/>
        </p:nvSpPr>
        <p:spPr>
          <a:xfrm>
            <a:off x="470852" y="2053555"/>
            <a:ext cx="10978050" cy="307777"/>
          </a:xfrm>
          <a:prstGeom prst="rect">
            <a:avLst/>
          </a:prstGeom>
        </p:spPr>
        <p:txBody>
          <a:bodyPr wrap="square">
            <a:spAutoFit/>
          </a:bodyPr>
          <a:lstStyle/>
          <a:p>
            <a:r>
              <a:rPr lang="zh-TW" altLang="en-US" sz="1400" kern="0" dirty="0">
                <a:latin typeface="標楷體" panose="03000509000000000000" pitchFamily="65" charset="-120"/>
                <a:ea typeface="標楷體" panose="03000509000000000000" pitchFamily="65" charset="-120"/>
                <a:cs typeface="Times New Roman" panose="02020603050405020304" pitchFamily="18" charset="0"/>
              </a:rPr>
              <a:t>資料來源：</a:t>
            </a:r>
            <a:r>
              <a:rPr lang="zh-TW" altLang="en-US" sz="1400" dirty="0">
                <a:latin typeface="標楷體" panose="03000509000000000000" pitchFamily="65" charset="-120"/>
                <a:ea typeface="標楷體" panose="03000509000000000000" pitchFamily="65" charset="-120"/>
              </a:rPr>
              <a:t>中華人民共和國國務院新聞辦公室</a:t>
            </a:r>
            <a:r>
              <a:rPr lang="en-US" altLang="zh-CN" sz="1400" dirty="0">
                <a:latin typeface="標楷體" panose="03000509000000000000" pitchFamily="65" charset="-120"/>
                <a:ea typeface="標楷體" panose="03000509000000000000" pitchFamily="65" charset="-120"/>
              </a:rPr>
              <a:t> </a:t>
            </a:r>
            <a:r>
              <a:rPr lang="en-US" altLang="zh-TW" sz="1400" kern="0" dirty="0">
                <a:latin typeface="標楷體" panose="03000509000000000000" pitchFamily="65" charset="-120"/>
                <a:ea typeface="標楷體" panose="03000509000000000000" pitchFamily="65" charset="-120"/>
                <a:cs typeface="Times New Roman" panose="02020603050405020304" pitchFamily="18" charset="0"/>
              </a:rPr>
              <a:t>(</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http://www.scio.gov.cn/zfbps/ndhf/44691/Document/1701664/1701664.htm</a:t>
            </a:r>
            <a:r>
              <a:rPr lang="en-US" altLang="zh-TW" sz="1400" kern="100" dirty="0">
                <a:latin typeface="標楷體" panose="03000509000000000000" pitchFamily="65" charset="-120"/>
                <a:ea typeface="標楷體" panose="03000509000000000000" pitchFamily="65" charset="-120"/>
                <a:cs typeface="Times New Roman" panose="02020603050405020304" pitchFamily="18" charset="0"/>
              </a:rPr>
              <a:t>)</a:t>
            </a:r>
          </a:p>
        </p:txBody>
      </p:sp>
      <p:pic>
        <p:nvPicPr>
          <p:cNvPr id="9" name="Picture 8"/>
          <p:cNvPicPr>
            <a:picLocks noChangeAspect="1"/>
          </p:cNvPicPr>
          <p:nvPr/>
        </p:nvPicPr>
        <p:blipFill>
          <a:blip r:embed="rId3"/>
          <a:stretch>
            <a:fillRect/>
          </a:stretch>
        </p:blipFill>
        <p:spPr>
          <a:xfrm>
            <a:off x="8983639" y="6265410"/>
            <a:ext cx="1103419" cy="501947"/>
          </a:xfrm>
          <a:prstGeom prst="rect">
            <a:avLst/>
          </a:prstGeom>
        </p:spPr>
      </p:pic>
    </p:spTree>
    <p:extLst>
      <p:ext uri="{BB962C8B-B14F-4D97-AF65-F5344CB8AC3E}">
        <p14:creationId xmlns:p14="http://schemas.microsoft.com/office/powerpoint/2010/main" val="3136720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3949" y="729954"/>
            <a:ext cx="11554691" cy="2751522"/>
          </a:xfrm>
          <a:prstGeom prst="rect">
            <a:avLst/>
          </a:prstGeom>
        </p:spPr>
        <p:txBody>
          <a:bodyPr wrap="square">
            <a:spAutoFit/>
          </a:bodyPr>
          <a:lstStyle/>
          <a:p>
            <a:pPr marL="342900" indent="-342900">
              <a:lnSpc>
                <a:spcPct val="120000"/>
              </a:lnSpc>
              <a:buFont typeface="Arial" panose="020B0604020202020204" pitchFamily="34" charset="0"/>
              <a:buChar char="•"/>
            </a:pPr>
            <a:r>
              <a:rPr lang="zh-CN" altLang="en-US" sz="2400" b="1" dirty="0">
                <a:latin typeface="DFKai-SB" panose="03000509000000000000" pitchFamily="65" charset="-120"/>
                <a:ea typeface="DFKai-SB" panose="03000509000000000000" pitchFamily="65" charset="-120"/>
              </a:rPr>
              <a:t>貧困地區農村居民人均可支配收入持續增長。</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從</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2013</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年的</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6</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079</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元</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人民幣</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增長到</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年的</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12</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588</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元</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人民幣</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，年均增長</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11.6%</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，增長持續快於全國農村，增速比全國農村高</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2.3</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個百分點。</a:t>
            </a:r>
          </a:p>
          <a:p>
            <a:pPr marL="342900" indent="-342900">
              <a:lnSpc>
                <a:spcPct val="120000"/>
              </a:lnSpc>
              <a:buFont typeface="Arial" panose="020B0604020202020204" pitchFamily="34" charset="0"/>
              <a:buChar char="•"/>
            </a:pPr>
            <a:r>
              <a:rPr lang="zh-CN" altLang="en-US" sz="2400" b="1" dirty="0">
                <a:latin typeface="Times New Roman" panose="02020603050405020304" pitchFamily="18" charset="0"/>
                <a:ea typeface="DFKai-SB" panose="03000509000000000000" pitchFamily="65" charset="-120"/>
                <a:cs typeface="Times New Roman" panose="02020603050405020304" pitchFamily="18" charset="0"/>
              </a:rPr>
              <a:t>少數民族和民族地區脫貧成</a:t>
            </a:r>
            <a:r>
              <a:rPr lang="zh-TW" altLang="en-US" sz="2400" b="1" dirty="0">
                <a:latin typeface="Times New Roman" panose="02020603050405020304" pitchFamily="18" charset="0"/>
                <a:ea typeface="DFKai-SB" panose="03000509000000000000" pitchFamily="65" charset="-120"/>
                <a:cs typeface="Times New Roman" panose="02020603050405020304" pitchFamily="18" charset="0"/>
              </a:rPr>
              <a:t>果</a:t>
            </a:r>
            <a:r>
              <a:rPr lang="zh-CN" altLang="en-US" sz="2400" b="1" dirty="0">
                <a:latin typeface="Times New Roman" panose="02020603050405020304" pitchFamily="18" charset="0"/>
                <a:ea typeface="DFKai-SB" panose="03000509000000000000" pitchFamily="65" charset="-120"/>
                <a:cs typeface="Times New Roman" panose="02020603050405020304" pitchFamily="18" charset="0"/>
              </a:rPr>
              <a:t>顯著</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年至</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年，內蒙古自治區、廣西壯族自治區、西藏自治區、寧夏回族自治區、新疆維吾爾自治區和貴州、雲南、青海三個多民族省份貧困人口累計減少</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560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萬人。</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28</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個人口較少民族全部實現整族脫貧。</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标题 1">
            <a:extLst>
              <a:ext uri="{FF2B5EF4-FFF2-40B4-BE49-F238E27FC236}">
                <a16:creationId xmlns:a16="http://schemas.microsoft.com/office/drawing/2014/main" id="{7CFA4E7D-25A7-4AC1-AF96-97C51F83F836}"/>
              </a:ext>
            </a:extLst>
          </p:cNvPr>
          <p:cNvSpPr txBox="1">
            <a:spLocks noChangeArrowheads="1"/>
          </p:cNvSpPr>
          <p:nvPr/>
        </p:nvSpPr>
        <p:spPr bwMode="auto">
          <a:xfrm>
            <a:off x="1917120" y="151430"/>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dirty="0">
                <a:latin typeface="DFKai-SB" panose="03000509000000000000" pitchFamily="65" charset="-120"/>
                <a:ea typeface="DFKai-SB" panose="03000509000000000000" pitchFamily="65" charset="-120"/>
              </a:rPr>
              <a:t>貧困人口收入水</a:t>
            </a:r>
            <a:r>
              <a:rPr lang="zh-CN" altLang="en-US" sz="4000" b="1" dirty="0">
                <a:latin typeface="DFKai-SB" panose="03000509000000000000" pitchFamily="65" charset="-120"/>
                <a:ea typeface="DFKai-SB" panose="03000509000000000000" pitchFamily="65" charset="-120"/>
                <a:sym typeface="宋体" panose="02010600030101010101" pitchFamily="2" charset="-122"/>
              </a:rPr>
              <a:t>平</a:t>
            </a:r>
            <a:r>
              <a:rPr lang="zh-CN" altLang="en-US" sz="4000" b="1" dirty="0">
                <a:latin typeface="DFKai-SB" panose="03000509000000000000" pitchFamily="65" charset="-120"/>
                <a:ea typeface="DFKai-SB" panose="03000509000000000000" pitchFamily="65" charset="-120"/>
              </a:rPr>
              <a:t>提升</a:t>
            </a:r>
          </a:p>
        </p:txBody>
      </p:sp>
      <p:graphicFrame>
        <p:nvGraphicFramePr>
          <p:cNvPr id="5" name="圖表 4"/>
          <p:cNvGraphicFramePr/>
          <p:nvPr>
            <p:extLst>
              <p:ext uri="{D42A27DB-BD31-4B8C-83A1-F6EECF244321}">
                <p14:modId xmlns:p14="http://schemas.microsoft.com/office/powerpoint/2010/main" val="2113881004"/>
              </p:ext>
            </p:extLst>
          </p:nvPr>
        </p:nvGraphicFramePr>
        <p:xfrm>
          <a:off x="906086" y="3416588"/>
          <a:ext cx="10089745" cy="2986678"/>
        </p:xfrm>
        <a:graphic>
          <a:graphicData uri="http://schemas.openxmlformats.org/drawingml/2006/chart">
            <c:chart xmlns:c="http://schemas.openxmlformats.org/drawingml/2006/chart" xmlns:r="http://schemas.openxmlformats.org/officeDocument/2006/relationships" r:id="rId3"/>
          </a:graphicData>
        </a:graphic>
      </p:graphicFrame>
      <p:sp>
        <p:nvSpPr>
          <p:cNvPr id="2" name="矩形 1"/>
          <p:cNvSpPr/>
          <p:nvPr/>
        </p:nvSpPr>
        <p:spPr>
          <a:xfrm>
            <a:off x="882966" y="6465853"/>
            <a:ext cx="10349344" cy="276999"/>
          </a:xfrm>
          <a:prstGeom prst="rect">
            <a:avLst/>
          </a:prstGeom>
        </p:spPr>
        <p:txBody>
          <a:bodyPr wrap="square">
            <a:spAutoFit/>
          </a:bodyPr>
          <a:lstStyle/>
          <a:p>
            <a:r>
              <a:rPr lang="zh-TW" altLang="en-US" sz="1200" kern="0" dirty="0">
                <a:latin typeface="標楷體" panose="03000509000000000000" pitchFamily="65" charset="-120"/>
                <a:ea typeface="標楷體" panose="03000509000000000000" pitchFamily="65" charset="-120"/>
                <a:cs typeface="Times New Roman" panose="02020603050405020304" pitchFamily="18" charset="0"/>
              </a:rPr>
              <a:t>資料來源：</a:t>
            </a:r>
            <a:r>
              <a:rPr lang="zh-TW" altLang="en-US" sz="1200" dirty="0">
                <a:latin typeface="DFKai-SB" panose="03000509000000000000" pitchFamily="65" charset="-120"/>
                <a:ea typeface="DFKai-SB" panose="03000509000000000000" pitchFamily="65" charset="-120"/>
              </a:rPr>
              <a:t>中華人民共和國國務院新聞辦公室</a:t>
            </a:r>
            <a:r>
              <a:rPr lang="en-US" altLang="zh-CN" sz="1200" dirty="0">
                <a:latin typeface="DFKai-SB" panose="03000509000000000000" pitchFamily="65" charset="-120"/>
                <a:ea typeface="DFKai-SB" panose="03000509000000000000" pitchFamily="65" charset="-120"/>
              </a:rPr>
              <a:t>《</a:t>
            </a:r>
            <a:r>
              <a:rPr lang="zh-CN" altLang="en-US" sz="1200" dirty="0">
                <a:latin typeface="DFKai-SB" panose="03000509000000000000" pitchFamily="65" charset="-120"/>
                <a:ea typeface="DFKai-SB" panose="03000509000000000000" pitchFamily="65" charset="-120"/>
              </a:rPr>
              <a:t>人類減貧的中國實踐</a:t>
            </a:r>
            <a:r>
              <a:rPr lang="en-US" altLang="zh-CN" sz="1200" dirty="0">
                <a:latin typeface="DFKai-SB" panose="03000509000000000000" pitchFamily="65" charset="-120"/>
                <a:ea typeface="DFKai-SB" panose="03000509000000000000" pitchFamily="65" charset="-120"/>
              </a:rPr>
              <a:t>》</a:t>
            </a:r>
            <a:r>
              <a:rPr lang="zh-TW" altLang="en-US" sz="1200" dirty="0">
                <a:latin typeface="DFKai-SB" panose="03000509000000000000" pitchFamily="65" charset="-120"/>
                <a:ea typeface="DFKai-SB" panose="03000509000000000000" pitchFamily="65" charset="-120"/>
              </a:rPr>
              <a:t>白皮書</a:t>
            </a:r>
            <a:r>
              <a:rPr lang="en-US" altLang="zh-TW" sz="1200" dirty="0">
                <a:latin typeface="DFKai-SB" panose="03000509000000000000" pitchFamily="65" charset="-120"/>
                <a:ea typeface="DFKai-SB" panose="03000509000000000000" pitchFamily="65" charset="-120"/>
              </a:rPr>
              <a:t>(</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http://www.scio.gov.cn/zfbps/ndhf/44691/Document/1701664/1701664.htm</a:t>
            </a:r>
            <a:r>
              <a:rPr lang="en-US" altLang="zh-TW" sz="1200" dirty="0">
                <a:latin typeface="DFKai-SB" panose="03000509000000000000" pitchFamily="65" charset="-120"/>
                <a:ea typeface="DFKai-SB" panose="03000509000000000000" pitchFamily="65" charset="-120"/>
              </a:rPr>
              <a:t>)</a:t>
            </a:r>
            <a:r>
              <a:rPr lang="zh-TW" altLang="en-US" sz="1200" dirty="0">
                <a:latin typeface="DFKai-SB" panose="03000509000000000000" pitchFamily="65" charset="-120"/>
                <a:ea typeface="DFKai-SB" panose="03000509000000000000" pitchFamily="65" charset="-120"/>
              </a:rPr>
              <a:t> </a:t>
            </a:r>
            <a:endParaRPr lang="en-US" altLang="zh-TW" sz="12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454785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85106" y="860097"/>
            <a:ext cx="10958175" cy="1384995"/>
          </a:xfrm>
          <a:prstGeom prst="rect">
            <a:avLst/>
          </a:prstGeom>
          <a:noFill/>
        </p:spPr>
        <p:txBody>
          <a:bodyPr wrap="square" rtlCol="0" anchor="t">
            <a:spAutoFit/>
          </a:bodyPr>
          <a:lstStyle/>
          <a:p>
            <a:pPr marL="457200" indent="-457200" fontAlgn="auto">
              <a:buFont typeface="Arial" panose="020B0604020202020204" pitchFamily="34" charset="0"/>
              <a:buChar char="•"/>
            </a:pP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2015年，中</a:t>
            </a:r>
            <a:r>
              <a:rPr lang="zh-CN" altLang="en-US" sz="2800" dirty="0">
                <a:latin typeface="標楷體" panose="03000509000000000000" pitchFamily="65" charset="-120"/>
                <a:ea typeface="標楷體" panose="03000509000000000000" pitchFamily="65" charset="-120"/>
                <a:cs typeface="微软雅黑" panose="020B0503020204020204" charset="-122"/>
              </a:rPr>
              <a:t>央提出</a:t>
            </a:r>
            <a:r>
              <a:rPr lang="zh-CN" altLang="en-US" sz="2800" dirty="0">
                <a:latin typeface="標楷體" panose="03000509000000000000" pitchFamily="65" charset="-120"/>
                <a:ea typeface="標楷體" panose="03000509000000000000" pitchFamily="65" charset="-120"/>
              </a:rPr>
              <a:t>精</a:t>
            </a:r>
            <a:r>
              <a:rPr lang="zh-TW" altLang="en-US" sz="2800" dirty="0">
                <a:latin typeface="標楷體" panose="03000509000000000000" pitchFamily="65" charset="-120"/>
                <a:ea typeface="標楷體" panose="03000509000000000000" pitchFamily="65" charset="-120"/>
              </a:rPr>
              <a:t>準</a:t>
            </a:r>
            <a:r>
              <a:rPr lang="zh-CN" altLang="en-US" sz="2800" dirty="0">
                <a:latin typeface="標楷體" panose="03000509000000000000" pitchFamily="65" charset="-120"/>
                <a:ea typeface="標楷體" panose="03000509000000000000" pitchFamily="65" charset="-120"/>
              </a:rPr>
              <a:t>扶貧脫貧的基本</a:t>
            </a:r>
            <a:r>
              <a:rPr lang="zh-TW" altLang="en-US" sz="2800" dirty="0">
                <a:latin typeface="標楷體" panose="03000509000000000000" pitchFamily="65" charset="-120"/>
                <a:ea typeface="標楷體" panose="03000509000000000000" pitchFamily="65" charset="-120"/>
              </a:rPr>
              <a:t>策</a:t>
            </a:r>
            <a:r>
              <a:rPr lang="zh-CN" altLang="en-US" sz="2800" dirty="0">
                <a:latin typeface="標楷體" panose="03000509000000000000" pitchFamily="65" charset="-120"/>
                <a:ea typeface="標楷體" panose="03000509000000000000" pitchFamily="65" charset="-120"/>
              </a:rPr>
              <a:t>略是</a:t>
            </a:r>
            <a:r>
              <a:rPr lang="zh-TW" altLang="en-US" sz="2800" dirty="0">
                <a:latin typeface="標楷體" panose="03000509000000000000" pitchFamily="65" charset="-120"/>
                <a:ea typeface="標楷體" panose="03000509000000000000" pitchFamily="65" charset="-120"/>
              </a:rPr>
              <a:t>從五個維度出發，</a:t>
            </a:r>
            <a:r>
              <a:rPr lang="zh-CN" altLang="en-US" sz="2800" dirty="0">
                <a:latin typeface="DFKai-SB" panose="03000509000000000000" pitchFamily="65" charset="-120"/>
                <a:ea typeface="DFKai-SB" panose="03000509000000000000" pitchFamily="65" charset="-120"/>
                <a:cs typeface="微软雅黑" panose="020B0503020204020204" charset="-122"/>
              </a:rPr>
              <a:t>即</a:t>
            </a:r>
            <a:r>
              <a:rPr lang="zh-TW" altLang="en-US" sz="2800" dirty="0">
                <a:latin typeface="DFKai-SB" panose="03000509000000000000" pitchFamily="65" charset="-120"/>
                <a:ea typeface="DFKai-SB" panose="03000509000000000000" pitchFamily="65" charset="-120"/>
                <a:cs typeface="微软雅黑" panose="020B0503020204020204" charset="-122"/>
              </a:rPr>
              <a:t>「</a:t>
            </a:r>
            <a:r>
              <a:rPr lang="zh-CN" altLang="en-US" sz="2800" dirty="0">
                <a:latin typeface="DFKai-SB" panose="03000509000000000000" pitchFamily="65" charset="-120"/>
                <a:ea typeface="DFKai-SB" panose="03000509000000000000" pitchFamily="65" charset="-120"/>
                <a:cs typeface="微软雅黑" panose="020B0503020204020204" charset="-122"/>
              </a:rPr>
              <a:t>發展生產脫貧</a:t>
            </a:r>
            <a:r>
              <a:rPr lang="zh-TW" altLang="en-US" sz="2800" dirty="0">
                <a:latin typeface="DFKai-SB" panose="03000509000000000000" pitchFamily="65" charset="-120"/>
                <a:ea typeface="DFKai-SB" panose="03000509000000000000" pitchFamily="65" charset="-120"/>
                <a:cs typeface="微软雅黑" panose="020B0503020204020204" charset="-122"/>
              </a:rPr>
              <a:t>」</a:t>
            </a:r>
            <a:r>
              <a:rPr lang="zh-CN" altLang="en-US" sz="2800" dirty="0">
                <a:latin typeface="DFKai-SB" panose="03000509000000000000" pitchFamily="65" charset="-120"/>
                <a:ea typeface="DFKai-SB" panose="03000509000000000000" pitchFamily="65" charset="-120"/>
                <a:cs typeface="微软雅黑" panose="020B0503020204020204" charset="-122"/>
              </a:rPr>
              <a:t>、</a:t>
            </a:r>
            <a:r>
              <a:rPr lang="zh-TW" altLang="en-US" sz="2800" dirty="0">
                <a:latin typeface="DFKai-SB" panose="03000509000000000000" pitchFamily="65" charset="-120"/>
                <a:ea typeface="DFKai-SB" panose="03000509000000000000" pitchFamily="65" charset="-120"/>
                <a:cs typeface="微软雅黑" panose="020B0503020204020204" charset="-122"/>
              </a:rPr>
              <a:t>「</a:t>
            </a:r>
            <a:r>
              <a:rPr lang="zh-CN" altLang="en-US" sz="2800" dirty="0">
                <a:latin typeface="DFKai-SB" panose="03000509000000000000" pitchFamily="65" charset="-120"/>
                <a:ea typeface="DFKai-SB" panose="03000509000000000000" pitchFamily="65" charset="-120"/>
                <a:cs typeface="微软雅黑" panose="020B0503020204020204" charset="-122"/>
              </a:rPr>
              <a:t>易地扶貧搬遷脫貧</a:t>
            </a:r>
            <a:r>
              <a:rPr lang="zh-TW" altLang="en-US" sz="2800" dirty="0">
                <a:latin typeface="DFKai-SB" panose="03000509000000000000" pitchFamily="65" charset="-120"/>
                <a:ea typeface="DFKai-SB" panose="03000509000000000000" pitchFamily="65" charset="-120"/>
                <a:cs typeface="微软雅黑" panose="020B0503020204020204" charset="-122"/>
              </a:rPr>
              <a:t>」</a:t>
            </a:r>
            <a:r>
              <a:rPr lang="zh-CN" altLang="en-US" sz="2800" dirty="0">
                <a:latin typeface="DFKai-SB" panose="03000509000000000000" pitchFamily="65" charset="-120"/>
                <a:ea typeface="DFKai-SB" panose="03000509000000000000" pitchFamily="65" charset="-120"/>
                <a:cs typeface="微软雅黑" panose="020B0503020204020204" charset="-122"/>
              </a:rPr>
              <a:t>、</a:t>
            </a:r>
            <a:r>
              <a:rPr lang="zh-TW" altLang="en-US" sz="2800" dirty="0">
                <a:latin typeface="DFKai-SB" panose="03000509000000000000" pitchFamily="65" charset="-120"/>
                <a:ea typeface="DFKai-SB" panose="03000509000000000000" pitchFamily="65" charset="-120"/>
                <a:cs typeface="微软雅黑" panose="020B0503020204020204" charset="-122"/>
              </a:rPr>
              <a:t>「</a:t>
            </a:r>
            <a:r>
              <a:rPr lang="zh-CN" altLang="en-US" sz="2800" dirty="0">
                <a:latin typeface="DFKai-SB" panose="03000509000000000000" pitchFamily="65" charset="-120"/>
                <a:ea typeface="DFKai-SB" panose="03000509000000000000" pitchFamily="65" charset="-120"/>
                <a:cs typeface="微软雅黑" panose="020B0503020204020204" charset="-122"/>
              </a:rPr>
              <a:t>生態補償脫貧</a:t>
            </a:r>
            <a:r>
              <a:rPr lang="zh-TW" altLang="en-US" sz="2800" dirty="0">
                <a:latin typeface="DFKai-SB" panose="03000509000000000000" pitchFamily="65" charset="-120"/>
                <a:ea typeface="DFKai-SB" panose="03000509000000000000" pitchFamily="65" charset="-120"/>
                <a:cs typeface="微软雅黑" panose="020B0503020204020204" charset="-122"/>
              </a:rPr>
              <a:t>」</a:t>
            </a:r>
            <a:r>
              <a:rPr lang="zh-CN" altLang="en-US" sz="2800" dirty="0">
                <a:latin typeface="DFKai-SB" panose="03000509000000000000" pitchFamily="65" charset="-120"/>
                <a:ea typeface="DFKai-SB" panose="03000509000000000000" pitchFamily="65" charset="-120"/>
                <a:cs typeface="微软雅黑" panose="020B0503020204020204" charset="-122"/>
              </a:rPr>
              <a:t>、</a:t>
            </a:r>
            <a:r>
              <a:rPr lang="zh-TW" altLang="en-US" sz="2800" dirty="0">
                <a:latin typeface="DFKai-SB" panose="03000509000000000000" pitchFamily="65" charset="-120"/>
                <a:ea typeface="DFKai-SB" panose="03000509000000000000" pitchFamily="65" charset="-120"/>
                <a:cs typeface="微软雅黑" panose="020B0503020204020204" charset="-122"/>
              </a:rPr>
              <a:t>「</a:t>
            </a:r>
            <a:r>
              <a:rPr lang="zh-CN" altLang="en-US" sz="2800" dirty="0">
                <a:latin typeface="DFKai-SB" panose="03000509000000000000" pitchFamily="65" charset="-120"/>
                <a:ea typeface="DFKai-SB" panose="03000509000000000000" pitchFamily="65" charset="-120"/>
                <a:cs typeface="微软雅黑" panose="020B0503020204020204" charset="-122"/>
              </a:rPr>
              <a:t>發展教育脫貧</a:t>
            </a:r>
            <a:r>
              <a:rPr lang="zh-TW" altLang="en-US" sz="2800" dirty="0">
                <a:latin typeface="DFKai-SB" panose="03000509000000000000" pitchFamily="65" charset="-120"/>
                <a:ea typeface="DFKai-SB" panose="03000509000000000000" pitchFamily="65" charset="-120"/>
                <a:cs typeface="微软雅黑" panose="020B0503020204020204" charset="-122"/>
              </a:rPr>
              <a:t>」</a:t>
            </a:r>
            <a:r>
              <a:rPr lang="zh-CN" altLang="en-US" sz="2800" dirty="0">
                <a:latin typeface="DFKai-SB" panose="03000509000000000000" pitchFamily="65" charset="-120"/>
                <a:ea typeface="DFKai-SB" panose="03000509000000000000" pitchFamily="65" charset="-120"/>
                <a:cs typeface="微软雅黑" panose="020B0503020204020204" charset="-122"/>
              </a:rPr>
              <a:t>、</a:t>
            </a:r>
            <a:r>
              <a:rPr lang="zh-TW" altLang="en-US" sz="2800" dirty="0">
                <a:latin typeface="DFKai-SB" panose="03000509000000000000" pitchFamily="65" charset="-120"/>
                <a:ea typeface="DFKai-SB" panose="03000509000000000000" pitchFamily="65" charset="-120"/>
                <a:cs typeface="微软雅黑" panose="020B0503020204020204" charset="-122"/>
              </a:rPr>
              <a:t>「</a:t>
            </a:r>
            <a:r>
              <a:rPr lang="zh-CN" altLang="en-US" sz="2800" dirty="0">
                <a:latin typeface="DFKai-SB" panose="03000509000000000000" pitchFamily="65" charset="-120"/>
                <a:ea typeface="DFKai-SB" panose="03000509000000000000" pitchFamily="65" charset="-120"/>
                <a:cs typeface="微软雅黑" panose="020B0503020204020204" charset="-122"/>
              </a:rPr>
              <a:t>社會保障</a:t>
            </a:r>
            <a:r>
              <a:rPr lang="zh-TW" altLang="en-US" sz="2800" dirty="0">
                <a:latin typeface="DFKai-SB" panose="03000509000000000000" pitchFamily="65" charset="-120"/>
                <a:ea typeface="DFKai-SB" panose="03000509000000000000" pitchFamily="65" charset="-120"/>
                <a:cs typeface="微软雅黑" panose="020B0503020204020204" charset="-122"/>
              </a:rPr>
              <a:t>安全網」 。</a:t>
            </a:r>
            <a:endParaRPr lang="zh-CN" altLang="en-US" sz="2800" dirty="0">
              <a:latin typeface="標楷體" panose="03000509000000000000" pitchFamily="65" charset="-120"/>
              <a:ea typeface="標楷體" panose="03000509000000000000" pitchFamily="65" charset="-120"/>
              <a:cs typeface="微软雅黑" panose="020B0503020204020204" charset="-122"/>
            </a:endParaRPr>
          </a:p>
        </p:txBody>
      </p:sp>
      <p:grpSp>
        <p:nvGrpSpPr>
          <p:cNvPr id="6" name="组合 5">
            <a:extLst>
              <a:ext uri="{FF2B5EF4-FFF2-40B4-BE49-F238E27FC236}">
                <a16:creationId xmlns:a16="http://schemas.microsoft.com/office/drawing/2014/main" id="{6D1BA01A-09F1-4499-979F-1D74CBB04C4D}"/>
              </a:ext>
            </a:extLst>
          </p:cNvPr>
          <p:cNvGrpSpPr/>
          <p:nvPr/>
        </p:nvGrpSpPr>
        <p:grpSpPr>
          <a:xfrm>
            <a:off x="722750" y="2377834"/>
            <a:ext cx="7314378" cy="3201809"/>
            <a:chOff x="2784595" y="3197681"/>
            <a:chExt cx="6333714" cy="3201809"/>
          </a:xfrm>
        </p:grpSpPr>
        <p:sp>
          <p:nvSpPr>
            <p:cNvPr id="36" name="矩形 35"/>
            <p:cNvSpPr/>
            <p:nvPr>
              <p:custDataLst>
                <p:tags r:id="rId1"/>
              </p:custDataLst>
            </p:nvPr>
          </p:nvSpPr>
          <p:spPr>
            <a:xfrm>
              <a:off x="4210940" y="6381210"/>
              <a:ext cx="3655891" cy="18280"/>
            </a:xfrm>
            <a:prstGeom prst="rect">
              <a:avLst/>
            </a:prstGeom>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rmAutofit fontScale="25000" lnSpcReduction="20000"/>
            </a:bodyPr>
            <a:lstStyle/>
            <a:p>
              <a:pPr algn="ctr"/>
              <a:endParaRPr lang="zh-CN" altLang="en-US" sz="2400">
                <a:latin typeface="DFKai-SB" panose="03000509000000000000" pitchFamily="65" charset="-120"/>
                <a:ea typeface="DFKai-SB" panose="03000509000000000000" pitchFamily="65" charset="-120"/>
                <a:sym typeface="Arial" panose="020B0604020202020204" pitchFamily="34" charset="0"/>
              </a:endParaRPr>
            </a:p>
          </p:txBody>
        </p:sp>
        <p:sp>
          <p:nvSpPr>
            <p:cNvPr id="26" name="任意多边形 25"/>
            <p:cNvSpPr/>
            <p:nvPr>
              <p:custDataLst>
                <p:tags r:id="rId2"/>
              </p:custDataLst>
            </p:nvPr>
          </p:nvSpPr>
          <p:spPr>
            <a:xfrm flipH="1">
              <a:off x="4726466" y="5778466"/>
              <a:ext cx="697007" cy="602744"/>
            </a:xfrm>
            <a:custGeom>
              <a:avLst/>
              <a:gdLst>
                <a:gd name="connsiteX0" fmla="*/ 221247 w 863600"/>
                <a:gd name="connsiteY0" fmla="*/ 0 h 746809"/>
                <a:gd name="connsiteX1" fmla="*/ 0 w 863600"/>
                <a:gd name="connsiteY1" fmla="*/ 221247 h 746809"/>
                <a:gd name="connsiteX2" fmla="*/ 0 w 863600"/>
                <a:gd name="connsiteY2" fmla="*/ 746809 h 746809"/>
                <a:gd name="connsiteX3" fmla="*/ 140965 w 863600"/>
                <a:gd name="connsiteY3" fmla="*/ 746809 h 746809"/>
                <a:gd name="connsiteX4" fmla="*/ 140965 w 863600"/>
                <a:gd name="connsiteY4" fmla="*/ 221247 h 746809"/>
                <a:gd name="connsiteX5" fmla="*/ 221247 w 863600"/>
                <a:gd name="connsiteY5" fmla="*/ 140965 h 746809"/>
                <a:gd name="connsiteX6" fmla="*/ 863600 w 863600"/>
                <a:gd name="connsiteY6" fmla="*/ 140965 h 746809"/>
                <a:gd name="connsiteX7" fmla="*/ 863600 w 863600"/>
                <a:gd name="connsiteY7" fmla="*/ 1 h 7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600" h="746809">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rmAutofit/>
            </a:bodyPr>
            <a:lstStyle/>
            <a:p>
              <a:pPr algn="ctr"/>
              <a:endParaRPr lang="zh-CN" altLang="en-US" sz="2400">
                <a:solidFill>
                  <a:srgbClr val="000000"/>
                </a:solidFill>
                <a:latin typeface="DFKai-SB" panose="03000509000000000000" pitchFamily="65" charset="-120"/>
                <a:ea typeface="DFKai-SB" panose="03000509000000000000" pitchFamily="65" charset="-120"/>
                <a:sym typeface="Arial" panose="020B0604020202020204" pitchFamily="34" charset="0"/>
              </a:endParaRPr>
            </a:p>
          </p:txBody>
        </p:sp>
        <p:sp>
          <p:nvSpPr>
            <p:cNvPr id="27" name="任意多边形: 形状 22"/>
            <p:cNvSpPr/>
            <p:nvPr>
              <p:custDataLst>
                <p:tags r:id="rId3"/>
              </p:custDataLst>
            </p:nvPr>
          </p:nvSpPr>
          <p:spPr>
            <a:xfrm flipH="1">
              <a:off x="4727462" y="4317388"/>
              <a:ext cx="697783" cy="1643393"/>
            </a:xfrm>
            <a:custGeom>
              <a:avLst/>
              <a:gdLst>
                <a:gd name="connsiteX0" fmla="*/ 233063 w 906796"/>
                <a:gd name="connsiteY0" fmla="*/ 0 h 2135654"/>
                <a:gd name="connsiteX1" fmla="*/ 1008 w 906796"/>
                <a:gd name="connsiteY1" fmla="*/ 232055 h 2135654"/>
                <a:gd name="connsiteX2" fmla="*/ 1008 w 906796"/>
                <a:gd name="connsiteY2" fmla="*/ 1062969 h 2135654"/>
                <a:gd name="connsiteX3" fmla="*/ 1008 w 906796"/>
                <a:gd name="connsiteY3" fmla="*/ 1585109 h 2135654"/>
                <a:gd name="connsiteX4" fmla="*/ 0 w 906796"/>
                <a:gd name="connsiteY4" fmla="*/ 1585109 h 2135654"/>
                <a:gd name="connsiteX5" fmla="*/ 0 w 906796"/>
                <a:gd name="connsiteY5" fmla="*/ 2135654 h 2135654"/>
                <a:gd name="connsiteX6" fmla="*/ 147600 w 906796"/>
                <a:gd name="connsiteY6" fmla="*/ 2135654 h 2135654"/>
                <a:gd name="connsiteX7" fmla="*/ 147600 w 906796"/>
                <a:gd name="connsiteY7" fmla="*/ 1914197 h 2135654"/>
                <a:gd name="connsiteX8" fmla="*/ 148860 w 906796"/>
                <a:gd name="connsiteY8" fmla="*/ 1914197 h 2135654"/>
                <a:gd name="connsiteX9" fmla="*/ 148860 w 906796"/>
                <a:gd name="connsiteY9" fmla="*/ 1062969 h 2135654"/>
                <a:gd name="connsiteX10" fmla="*/ 148860 w 906796"/>
                <a:gd name="connsiteY10" fmla="*/ 232055 h 2135654"/>
                <a:gd name="connsiteX11" fmla="*/ 233063 w 906796"/>
                <a:gd name="connsiteY11" fmla="*/ 147851 h 2135654"/>
                <a:gd name="connsiteX12" fmla="*/ 906796 w 906796"/>
                <a:gd name="connsiteY12" fmla="*/ 147851 h 2135654"/>
                <a:gd name="connsiteX13" fmla="*/ 906796 w 906796"/>
                <a:gd name="connsiteY13" fmla="*/ 1 h 213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6796" h="2135654">
                  <a:moveTo>
                    <a:pt x="233063" y="0"/>
                  </a:moveTo>
                  <a:cubicBezTo>
                    <a:pt x="104903" y="0"/>
                    <a:pt x="1008" y="103895"/>
                    <a:pt x="1008" y="232055"/>
                  </a:cubicBezTo>
                  <a:lnTo>
                    <a:pt x="1008" y="1062969"/>
                  </a:lnTo>
                  <a:lnTo>
                    <a:pt x="1008" y="1585109"/>
                  </a:lnTo>
                  <a:lnTo>
                    <a:pt x="0" y="1585109"/>
                  </a:lnTo>
                  <a:lnTo>
                    <a:pt x="0" y="2135654"/>
                  </a:lnTo>
                  <a:lnTo>
                    <a:pt x="147600" y="2135654"/>
                  </a:lnTo>
                  <a:lnTo>
                    <a:pt x="147600" y="1914197"/>
                  </a:lnTo>
                  <a:lnTo>
                    <a:pt x="148860" y="1914197"/>
                  </a:lnTo>
                  <a:lnTo>
                    <a:pt x="148860" y="1062969"/>
                  </a:lnTo>
                  <a:lnTo>
                    <a:pt x="148860" y="232055"/>
                  </a:lnTo>
                  <a:cubicBezTo>
                    <a:pt x="148860" y="185550"/>
                    <a:pt x="186558" y="147851"/>
                    <a:pt x="233063" y="147851"/>
                  </a:cubicBezTo>
                  <a:lnTo>
                    <a:pt x="906796" y="147851"/>
                  </a:lnTo>
                  <a:lnTo>
                    <a:pt x="906796" y="1"/>
                  </a:lnTo>
                  <a:close/>
                </a:path>
              </a:pathLst>
            </a:custGeom>
            <a:ln>
              <a:noFill/>
            </a:ln>
          </p:spPr>
          <p:style>
            <a:lnRef idx="2">
              <a:srgbClr val="2683C6">
                <a:shade val="50000"/>
              </a:srgbClr>
            </a:lnRef>
            <a:fillRef idx="1">
              <a:srgbClr val="2683C6"/>
            </a:fillRef>
            <a:effectRef idx="0">
              <a:srgbClr val="2683C6"/>
            </a:effectRef>
            <a:fontRef idx="minor">
              <a:sysClr val="window" lastClr="FFFFFF"/>
            </a:fontRef>
          </p:style>
          <p:txBody>
            <a:bodyPr wrap="square" rtlCol="0" anchor="ctr">
              <a:noAutofit/>
            </a:bodyPr>
            <a:lstStyle/>
            <a:p>
              <a:pPr algn="ctr"/>
              <a:endParaRPr lang="zh-CN" altLang="en-US" sz="2400">
                <a:solidFill>
                  <a:srgbClr val="000000"/>
                </a:solidFill>
                <a:latin typeface="DFKai-SB" panose="03000509000000000000" pitchFamily="65" charset="-120"/>
                <a:ea typeface="DFKai-SB" panose="03000509000000000000" pitchFamily="65" charset="-120"/>
                <a:sym typeface="Arial" panose="020B0604020202020204" pitchFamily="34" charset="0"/>
              </a:endParaRPr>
            </a:p>
          </p:txBody>
        </p:sp>
        <p:sp>
          <p:nvSpPr>
            <p:cNvPr id="28" name="椭圆 27"/>
            <p:cNvSpPr/>
            <p:nvPr>
              <p:custDataLst>
                <p:tags r:id="rId4"/>
              </p:custDataLst>
            </p:nvPr>
          </p:nvSpPr>
          <p:spPr>
            <a:xfrm flipH="1">
              <a:off x="4359942" y="5641576"/>
              <a:ext cx="390448" cy="390448"/>
            </a:xfrm>
            <a:prstGeom prst="ellipse">
              <a:avLst/>
            </a:prstGeom>
            <a:solidFill>
              <a:srgbClr val="0070C0"/>
            </a:solidFill>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Autofit/>
            </a:bodyPr>
            <a:lstStyle/>
            <a:p>
              <a:pPr algn="ctr">
                <a:lnSpc>
                  <a:spcPct val="130000"/>
                </a:lnSpc>
              </a:pPr>
              <a:r>
                <a:rPr lang="en-US" altLang="zh-CN" sz="2400" dirty="0">
                  <a:solidFill>
                    <a:sysClr val="window" lastClr="FFFFFF"/>
                  </a:solidFill>
                  <a:latin typeface="DFKai-SB" panose="03000509000000000000" pitchFamily="65" charset="-120"/>
                  <a:ea typeface="DFKai-SB" panose="03000509000000000000" pitchFamily="65" charset="-120"/>
                  <a:sym typeface="Arial" panose="020B0604020202020204" pitchFamily="34" charset="0"/>
                </a:rPr>
                <a:t>A</a:t>
              </a:r>
              <a:endParaRPr lang="zh-CN" altLang="en-US" sz="2400" dirty="0">
                <a:solidFill>
                  <a:sysClr val="window" lastClr="FFFFFF"/>
                </a:solidFill>
                <a:latin typeface="DFKai-SB" panose="03000509000000000000" pitchFamily="65" charset="-120"/>
                <a:ea typeface="DFKai-SB" panose="03000509000000000000" pitchFamily="65" charset="-120"/>
                <a:sym typeface="Arial" panose="020B0604020202020204" pitchFamily="34" charset="0"/>
              </a:endParaRPr>
            </a:p>
          </p:txBody>
        </p:sp>
        <p:sp>
          <p:nvSpPr>
            <p:cNvPr id="29" name="椭圆 28"/>
            <p:cNvSpPr/>
            <p:nvPr>
              <p:custDataLst>
                <p:tags r:id="rId5"/>
              </p:custDataLst>
            </p:nvPr>
          </p:nvSpPr>
          <p:spPr>
            <a:xfrm flipH="1">
              <a:off x="4473765" y="4239720"/>
              <a:ext cx="390448" cy="390448"/>
            </a:xfrm>
            <a:prstGeom prst="ellipse">
              <a:avLst/>
            </a:prstGeom>
            <a:solidFill>
              <a:srgbClr val="0070C0"/>
            </a:solidFill>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Autofit/>
            </a:bodyPr>
            <a:lstStyle/>
            <a:p>
              <a:pPr algn="ctr">
                <a:lnSpc>
                  <a:spcPct val="130000"/>
                </a:lnSpc>
              </a:pPr>
              <a:r>
                <a:rPr lang="en-US" altLang="zh-CN" sz="2400" dirty="0">
                  <a:solidFill>
                    <a:sysClr val="window" lastClr="FFFFFF"/>
                  </a:solidFill>
                  <a:latin typeface="DFKai-SB" panose="03000509000000000000" pitchFamily="65" charset="-120"/>
                  <a:ea typeface="DFKai-SB" panose="03000509000000000000" pitchFamily="65" charset="-120"/>
                  <a:sym typeface="Arial" panose="020B0604020202020204" pitchFamily="34" charset="0"/>
                </a:rPr>
                <a:t>B</a:t>
              </a:r>
              <a:endParaRPr lang="zh-CN" altLang="en-US" sz="2400" dirty="0">
                <a:solidFill>
                  <a:sysClr val="window" lastClr="FFFFFF"/>
                </a:solidFill>
                <a:latin typeface="DFKai-SB" panose="03000509000000000000" pitchFamily="65" charset="-120"/>
                <a:ea typeface="DFKai-SB" panose="03000509000000000000" pitchFamily="65" charset="-120"/>
                <a:sym typeface="Arial" panose="020B0604020202020204" pitchFamily="34" charset="0"/>
              </a:endParaRPr>
            </a:p>
          </p:txBody>
        </p:sp>
        <p:sp>
          <p:nvSpPr>
            <p:cNvPr id="33" name="文本框 32"/>
            <p:cNvSpPr txBox="1"/>
            <p:nvPr>
              <p:custDataLst>
                <p:tags r:id="rId6"/>
              </p:custDataLst>
            </p:nvPr>
          </p:nvSpPr>
          <p:spPr>
            <a:xfrm>
              <a:off x="2934435" y="5556103"/>
              <a:ext cx="1639642" cy="463550"/>
            </a:xfrm>
            <a:prstGeom prst="rect">
              <a:avLst/>
            </a:prstGeom>
            <a:noFill/>
          </p:spPr>
          <p:txBody>
            <a:bodyPr wrap="square" rtlCol="0" anchor="ctr">
              <a:noAutofit/>
            </a:bodyPr>
            <a:lstStyle/>
            <a:p>
              <a:pPr algn="ctr">
                <a:lnSpc>
                  <a:spcPct val="120000"/>
                </a:lnSpc>
              </a:pPr>
              <a:r>
                <a:rPr lang="zh-CN" altLang="en-US" sz="2400" dirty="0">
                  <a:latin typeface="DFKai-SB" panose="03000509000000000000" pitchFamily="65" charset="-120"/>
                  <a:ea typeface="DFKai-SB" panose="03000509000000000000" pitchFamily="65" charset="-120"/>
                  <a:cs typeface="微软雅黑" panose="020B0503020204020204" charset="-122"/>
                  <a:sym typeface="+mn-ea"/>
                </a:rPr>
                <a:t>發展生產</a:t>
              </a:r>
              <a:endParaRPr lang="en-US" altLang="zh-CN" sz="2400" dirty="0">
                <a:latin typeface="DFKai-SB" panose="03000509000000000000" pitchFamily="65" charset="-120"/>
                <a:ea typeface="DFKai-SB" panose="03000509000000000000" pitchFamily="65" charset="-120"/>
                <a:cs typeface="微软雅黑" panose="020B0503020204020204" charset="-122"/>
                <a:sym typeface="+mn-ea"/>
              </a:endParaRPr>
            </a:p>
            <a:p>
              <a:pPr algn="ctr">
                <a:lnSpc>
                  <a:spcPct val="120000"/>
                </a:lnSpc>
              </a:pPr>
              <a:r>
                <a:rPr lang="zh-CN" altLang="en-US" sz="2400" dirty="0">
                  <a:latin typeface="DFKai-SB" panose="03000509000000000000" pitchFamily="65" charset="-120"/>
                  <a:ea typeface="DFKai-SB" panose="03000509000000000000" pitchFamily="65" charset="-120"/>
                  <a:cs typeface="微软雅黑" panose="020B0503020204020204" charset="-122"/>
                  <a:sym typeface="+mn-ea"/>
                </a:rPr>
                <a:t>脫貧</a:t>
              </a:r>
              <a:endParaRPr lang="zh-CN" altLang="en-US" sz="2400" spc="150" dirty="0">
                <a:latin typeface="DFKai-SB" panose="03000509000000000000" pitchFamily="65" charset="-120"/>
                <a:ea typeface="DFKai-SB" panose="03000509000000000000" pitchFamily="65" charset="-120"/>
                <a:cs typeface="微软雅黑" panose="020B0503020204020204" charset="-122"/>
                <a:sym typeface="+mn-ea"/>
              </a:endParaRPr>
            </a:p>
          </p:txBody>
        </p:sp>
        <p:sp>
          <p:nvSpPr>
            <p:cNvPr id="34" name="文本框 33"/>
            <p:cNvSpPr txBox="1"/>
            <p:nvPr>
              <p:custDataLst>
                <p:tags r:id="rId7"/>
              </p:custDataLst>
            </p:nvPr>
          </p:nvSpPr>
          <p:spPr>
            <a:xfrm>
              <a:off x="4893445" y="3197681"/>
              <a:ext cx="2173605" cy="463550"/>
            </a:xfrm>
            <a:prstGeom prst="rect">
              <a:avLst/>
            </a:prstGeom>
            <a:noFill/>
          </p:spPr>
          <p:txBody>
            <a:bodyPr wrap="square" rtlCol="0" anchor="ctr">
              <a:noAutofit/>
            </a:bodyPr>
            <a:lstStyle/>
            <a:p>
              <a:pPr algn="ctr">
                <a:lnSpc>
                  <a:spcPct val="120000"/>
                </a:lnSpc>
              </a:pPr>
              <a:r>
                <a:rPr lang="zh-CN" altLang="en-US" sz="2400" dirty="0">
                  <a:latin typeface="DFKai-SB" panose="03000509000000000000" pitchFamily="65" charset="-120"/>
                  <a:ea typeface="DFKai-SB" panose="03000509000000000000" pitchFamily="65" charset="-120"/>
                  <a:cs typeface="微软雅黑" panose="020B0503020204020204" charset="-122"/>
                  <a:sym typeface="+mn-ea"/>
                </a:rPr>
                <a:t>生態補償脫貧</a:t>
              </a:r>
              <a:endParaRPr lang="zh-CN" altLang="en-US" sz="2400" spc="150" dirty="0">
                <a:latin typeface="DFKai-SB" panose="03000509000000000000" pitchFamily="65" charset="-120"/>
                <a:ea typeface="DFKai-SB" panose="03000509000000000000" pitchFamily="65" charset="-120"/>
                <a:cs typeface="微软雅黑" panose="020B0503020204020204" charset="-122"/>
                <a:sym typeface="+mn-ea"/>
              </a:endParaRPr>
            </a:p>
          </p:txBody>
        </p:sp>
        <p:sp>
          <p:nvSpPr>
            <p:cNvPr id="30" name="任意多边形 20"/>
            <p:cNvSpPr/>
            <p:nvPr>
              <p:custDataLst>
                <p:tags r:id="rId8"/>
              </p:custDataLst>
            </p:nvPr>
          </p:nvSpPr>
          <p:spPr>
            <a:xfrm>
              <a:off x="6534039" y="5778466"/>
              <a:ext cx="697007" cy="602744"/>
            </a:xfrm>
            <a:custGeom>
              <a:avLst/>
              <a:gdLst>
                <a:gd name="connsiteX0" fmla="*/ 221247 w 863600"/>
                <a:gd name="connsiteY0" fmla="*/ 0 h 746809"/>
                <a:gd name="connsiteX1" fmla="*/ 0 w 863600"/>
                <a:gd name="connsiteY1" fmla="*/ 221247 h 746809"/>
                <a:gd name="connsiteX2" fmla="*/ 0 w 863600"/>
                <a:gd name="connsiteY2" fmla="*/ 746809 h 746809"/>
                <a:gd name="connsiteX3" fmla="*/ 140965 w 863600"/>
                <a:gd name="connsiteY3" fmla="*/ 746809 h 746809"/>
                <a:gd name="connsiteX4" fmla="*/ 140965 w 863600"/>
                <a:gd name="connsiteY4" fmla="*/ 221247 h 746809"/>
                <a:gd name="connsiteX5" fmla="*/ 221247 w 863600"/>
                <a:gd name="connsiteY5" fmla="*/ 140965 h 746809"/>
                <a:gd name="connsiteX6" fmla="*/ 863600 w 863600"/>
                <a:gd name="connsiteY6" fmla="*/ 140965 h 746809"/>
                <a:gd name="connsiteX7" fmla="*/ 863600 w 863600"/>
                <a:gd name="connsiteY7" fmla="*/ 1 h 746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600" h="746809">
                  <a:moveTo>
                    <a:pt x="221247" y="0"/>
                  </a:moveTo>
                  <a:cubicBezTo>
                    <a:pt x="99056" y="0"/>
                    <a:pt x="0" y="99056"/>
                    <a:pt x="0" y="221247"/>
                  </a:cubicBezTo>
                  <a:lnTo>
                    <a:pt x="0" y="746809"/>
                  </a:lnTo>
                  <a:lnTo>
                    <a:pt x="140965" y="746809"/>
                  </a:lnTo>
                  <a:lnTo>
                    <a:pt x="140965" y="221247"/>
                  </a:lnTo>
                  <a:cubicBezTo>
                    <a:pt x="140965" y="176908"/>
                    <a:pt x="176908" y="140965"/>
                    <a:pt x="221247" y="140965"/>
                  </a:cubicBezTo>
                  <a:lnTo>
                    <a:pt x="863600" y="140965"/>
                  </a:lnTo>
                  <a:lnTo>
                    <a:pt x="863600" y="1"/>
                  </a:lnTo>
                  <a:close/>
                </a:path>
              </a:pathLst>
            </a:custGeom>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rmAutofit/>
            </a:bodyPr>
            <a:lstStyle/>
            <a:p>
              <a:pPr algn="ctr"/>
              <a:endParaRPr lang="zh-CN" altLang="en-US" sz="2400">
                <a:solidFill>
                  <a:srgbClr val="000000"/>
                </a:solidFill>
                <a:latin typeface="DFKai-SB" panose="03000509000000000000" pitchFamily="65" charset="-120"/>
                <a:ea typeface="DFKai-SB" panose="03000509000000000000" pitchFamily="65" charset="-120"/>
                <a:sym typeface="Arial" panose="020B0604020202020204" pitchFamily="34" charset="0"/>
              </a:endParaRPr>
            </a:p>
          </p:txBody>
        </p:sp>
        <p:sp>
          <p:nvSpPr>
            <p:cNvPr id="31" name="任意多边形: 形状 25"/>
            <p:cNvSpPr/>
            <p:nvPr>
              <p:custDataLst>
                <p:tags r:id="rId9"/>
              </p:custDataLst>
            </p:nvPr>
          </p:nvSpPr>
          <p:spPr>
            <a:xfrm>
              <a:off x="6290736" y="4737816"/>
              <a:ext cx="697783" cy="1643393"/>
            </a:xfrm>
            <a:custGeom>
              <a:avLst/>
              <a:gdLst>
                <a:gd name="connsiteX0" fmla="*/ 233063 w 906796"/>
                <a:gd name="connsiteY0" fmla="*/ 0 h 2135654"/>
                <a:gd name="connsiteX1" fmla="*/ 1008 w 906796"/>
                <a:gd name="connsiteY1" fmla="*/ 232055 h 2135654"/>
                <a:gd name="connsiteX2" fmla="*/ 1008 w 906796"/>
                <a:gd name="connsiteY2" fmla="*/ 1062969 h 2135654"/>
                <a:gd name="connsiteX3" fmla="*/ 1008 w 906796"/>
                <a:gd name="connsiteY3" fmla="*/ 1585109 h 2135654"/>
                <a:gd name="connsiteX4" fmla="*/ 0 w 906796"/>
                <a:gd name="connsiteY4" fmla="*/ 1585109 h 2135654"/>
                <a:gd name="connsiteX5" fmla="*/ 0 w 906796"/>
                <a:gd name="connsiteY5" fmla="*/ 2135654 h 2135654"/>
                <a:gd name="connsiteX6" fmla="*/ 147600 w 906796"/>
                <a:gd name="connsiteY6" fmla="*/ 2135654 h 2135654"/>
                <a:gd name="connsiteX7" fmla="*/ 147600 w 906796"/>
                <a:gd name="connsiteY7" fmla="*/ 1914197 h 2135654"/>
                <a:gd name="connsiteX8" fmla="*/ 148860 w 906796"/>
                <a:gd name="connsiteY8" fmla="*/ 1914197 h 2135654"/>
                <a:gd name="connsiteX9" fmla="*/ 148860 w 906796"/>
                <a:gd name="connsiteY9" fmla="*/ 1062969 h 2135654"/>
                <a:gd name="connsiteX10" fmla="*/ 148860 w 906796"/>
                <a:gd name="connsiteY10" fmla="*/ 232055 h 2135654"/>
                <a:gd name="connsiteX11" fmla="*/ 233063 w 906796"/>
                <a:gd name="connsiteY11" fmla="*/ 147851 h 2135654"/>
                <a:gd name="connsiteX12" fmla="*/ 906796 w 906796"/>
                <a:gd name="connsiteY12" fmla="*/ 147851 h 2135654"/>
                <a:gd name="connsiteX13" fmla="*/ 906796 w 906796"/>
                <a:gd name="connsiteY13" fmla="*/ 1 h 213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6796" h="2135654">
                  <a:moveTo>
                    <a:pt x="233063" y="0"/>
                  </a:moveTo>
                  <a:cubicBezTo>
                    <a:pt x="104903" y="0"/>
                    <a:pt x="1008" y="103895"/>
                    <a:pt x="1008" y="232055"/>
                  </a:cubicBezTo>
                  <a:lnTo>
                    <a:pt x="1008" y="1062969"/>
                  </a:lnTo>
                  <a:lnTo>
                    <a:pt x="1008" y="1585109"/>
                  </a:lnTo>
                  <a:lnTo>
                    <a:pt x="0" y="1585109"/>
                  </a:lnTo>
                  <a:lnTo>
                    <a:pt x="0" y="2135654"/>
                  </a:lnTo>
                  <a:lnTo>
                    <a:pt x="147600" y="2135654"/>
                  </a:lnTo>
                  <a:lnTo>
                    <a:pt x="147600" y="1914197"/>
                  </a:lnTo>
                  <a:lnTo>
                    <a:pt x="148860" y="1914197"/>
                  </a:lnTo>
                  <a:lnTo>
                    <a:pt x="148860" y="1062969"/>
                  </a:lnTo>
                  <a:lnTo>
                    <a:pt x="148860" y="232055"/>
                  </a:lnTo>
                  <a:cubicBezTo>
                    <a:pt x="148860" y="185550"/>
                    <a:pt x="186558" y="147851"/>
                    <a:pt x="233063" y="147851"/>
                  </a:cubicBezTo>
                  <a:lnTo>
                    <a:pt x="906796" y="147851"/>
                  </a:lnTo>
                  <a:lnTo>
                    <a:pt x="906796" y="1"/>
                  </a:lnTo>
                  <a:close/>
                </a:path>
              </a:pathLst>
            </a:custGeom>
            <a:ln>
              <a:noFill/>
            </a:ln>
          </p:spPr>
          <p:style>
            <a:lnRef idx="2">
              <a:srgbClr val="2683C6">
                <a:shade val="50000"/>
              </a:srgbClr>
            </a:lnRef>
            <a:fillRef idx="1">
              <a:srgbClr val="2683C6"/>
            </a:fillRef>
            <a:effectRef idx="0">
              <a:srgbClr val="2683C6"/>
            </a:effectRef>
            <a:fontRef idx="minor">
              <a:sysClr val="window" lastClr="FFFFFF"/>
            </a:fontRef>
          </p:style>
          <p:txBody>
            <a:bodyPr wrap="square" rtlCol="0" anchor="ctr">
              <a:noAutofit/>
            </a:bodyPr>
            <a:lstStyle/>
            <a:p>
              <a:pPr algn="ctr"/>
              <a:endParaRPr lang="zh-CN" altLang="en-US" sz="2400">
                <a:solidFill>
                  <a:srgbClr val="000000"/>
                </a:solidFill>
                <a:latin typeface="DFKai-SB" panose="03000509000000000000" pitchFamily="65" charset="-120"/>
                <a:ea typeface="DFKai-SB" panose="03000509000000000000" pitchFamily="65" charset="-120"/>
                <a:sym typeface="Arial" panose="020B0604020202020204" pitchFamily="34" charset="0"/>
              </a:endParaRPr>
            </a:p>
          </p:txBody>
        </p:sp>
        <p:sp>
          <p:nvSpPr>
            <p:cNvPr id="32" name="椭圆 31"/>
            <p:cNvSpPr/>
            <p:nvPr>
              <p:custDataLst>
                <p:tags r:id="rId10"/>
              </p:custDataLst>
            </p:nvPr>
          </p:nvSpPr>
          <p:spPr>
            <a:xfrm>
              <a:off x="7207121" y="5641576"/>
              <a:ext cx="390448" cy="390448"/>
            </a:xfrm>
            <a:prstGeom prst="ellipse">
              <a:avLst/>
            </a:prstGeom>
            <a:solidFill>
              <a:srgbClr val="0070C0"/>
            </a:solidFill>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Autofit/>
            </a:bodyPr>
            <a:lstStyle/>
            <a:p>
              <a:pPr algn="ctr">
                <a:lnSpc>
                  <a:spcPct val="130000"/>
                </a:lnSpc>
              </a:pPr>
              <a:r>
                <a:rPr lang="en-US" altLang="zh-CN" sz="2400" dirty="0">
                  <a:solidFill>
                    <a:sysClr val="window" lastClr="FFFFFF"/>
                  </a:solidFill>
                  <a:latin typeface="DFKai-SB" panose="03000509000000000000" pitchFamily="65" charset="-120"/>
                  <a:ea typeface="DFKai-SB" panose="03000509000000000000" pitchFamily="65" charset="-120"/>
                  <a:sym typeface="Arial" panose="020B0604020202020204" pitchFamily="34" charset="0"/>
                </a:rPr>
                <a:t>E</a:t>
              </a:r>
              <a:endParaRPr lang="zh-CN" altLang="en-US" sz="2400" dirty="0">
                <a:solidFill>
                  <a:sysClr val="window" lastClr="FFFFFF"/>
                </a:solidFill>
                <a:latin typeface="DFKai-SB" panose="03000509000000000000" pitchFamily="65" charset="-120"/>
                <a:ea typeface="DFKai-SB" panose="03000509000000000000" pitchFamily="65" charset="-120"/>
                <a:sym typeface="Arial" panose="020B0604020202020204" pitchFamily="34" charset="0"/>
              </a:endParaRPr>
            </a:p>
          </p:txBody>
        </p:sp>
        <p:sp>
          <p:nvSpPr>
            <p:cNvPr id="38" name="椭圆 37"/>
            <p:cNvSpPr/>
            <p:nvPr>
              <p:custDataLst>
                <p:tags r:id="rId11"/>
              </p:custDataLst>
            </p:nvPr>
          </p:nvSpPr>
          <p:spPr>
            <a:xfrm>
              <a:off x="6959078" y="4594971"/>
              <a:ext cx="390448" cy="390448"/>
            </a:xfrm>
            <a:prstGeom prst="ellipse">
              <a:avLst/>
            </a:prstGeom>
            <a:solidFill>
              <a:srgbClr val="0070C0"/>
            </a:solidFill>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Autofit/>
            </a:bodyPr>
            <a:lstStyle/>
            <a:p>
              <a:pPr algn="ctr">
                <a:lnSpc>
                  <a:spcPct val="130000"/>
                </a:lnSpc>
              </a:pPr>
              <a:r>
                <a:rPr lang="en-US" altLang="zh-CN" sz="2400" dirty="0">
                  <a:solidFill>
                    <a:sysClr val="window" lastClr="FFFFFF"/>
                  </a:solidFill>
                  <a:latin typeface="DFKai-SB" panose="03000509000000000000" pitchFamily="65" charset="-120"/>
                  <a:ea typeface="DFKai-SB" panose="03000509000000000000" pitchFamily="65" charset="-120"/>
                  <a:sym typeface="Arial" panose="020B0604020202020204" pitchFamily="34" charset="0"/>
                </a:rPr>
                <a:t>D</a:t>
              </a:r>
              <a:endParaRPr lang="zh-CN" altLang="en-US" sz="2400" dirty="0">
                <a:solidFill>
                  <a:sysClr val="window" lastClr="FFFFFF"/>
                </a:solidFill>
                <a:latin typeface="DFKai-SB" panose="03000509000000000000" pitchFamily="65" charset="-120"/>
                <a:ea typeface="DFKai-SB" panose="03000509000000000000" pitchFamily="65" charset="-120"/>
                <a:sym typeface="Arial" panose="020B0604020202020204" pitchFamily="34" charset="0"/>
              </a:endParaRPr>
            </a:p>
          </p:txBody>
        </p:sp>
        <p:sp>
          <p:nvSpPr>
            <p:cNvPr id="40" name="文本框 39"/>
            <p:cNvSpPr txBox="1"/>
            <p:nvPr>
              <p:custDataLst>
                <p:tags r:id="rId12"/>
              </p:custDataLst>
            </p:nvPr>
          </p:nvSpPr>
          <p:spPr>
            <a:xfrm flipH="1">
              <a:off x="7427094" y="5613978"/>
              <a:ext cx="1691215" cy="463550"/>
            </a:xfrm>
            <a:prstGeom prst="rect">
              <a:avLst/>
            </a:prstGeom>
            <a:noFill/>
          </p:spPr>
          <p:txBody>
            <a:bodyPr wrap="square" rtlCol="0" anchor="ctr">
              <a:noAutofit/>
            </a:bodyPr>
            <a:lstStyle/>
            <a:p>
              <a:pPr algn="ctr">
                <a:lnSpc>
                  <a:spcPct val="120000"/>
                </a:lnSpc>
              </a:pPr>
              <a:r>
                <a:rPr lang="zh-CN" altLang="en-US" sz="2400" dirty="0">
                  <a:latin typeface="DFKai-SB" panose="03000509000000000000" pitchFamily="65" charset="-120"/>
                  <a:ea typeface="DFKai-SB" panose="03000509000000000000" pitchFamily="65" charset="-120"/>
                  <a:cs typeface="微软雅黑" panose="020B0503020204020204" charset="-122"/>
                  <a:sym typeface="+mn-ea"/>
                </a:rPr>
                <a:t>社會保障</a:t>
              </a:r>
              <a:endParaRPr lang="en-US" altLang="zh-CN" sz="2400" dirty="0">
                <a:latin typeface="DFKai-SB" panose="03000509000000000000" pitchFamily="65" charset="-120"/>
                <a:ea typeface="DFKai-SB" panose="03000509000000000000" pitchFamily="65" charset="-120"/>
                <a:cs typeface="微软雅黑" panose="020B0503020204020204" charset="-122"/>
                <a:sym typeface="+mn-ea"/>
              </a:endParaRPr>
            </a:p>
            <a:p>
              <a:pPr algn="ctr">
                <a:lnSpc>
                  <a:spcPct val="120000"/>
                </a:lnSpc>
              </a:pPr>
              <a:r>
                <a:rPr lang="zh-TW" altLang="en-US" sz="2400" dirty="0">
                  <a:latin typeface="DFKai-SB" panose="03000509000000000000" pitchFamily="65" charset="-120"/>
                  <a:ea typeface="DFKai-SB" panose="03000509000000000000" pitchFamily="65" charset="-120"/>
                  <a:cs typeface="微软雅黑" panose="020B0503020204020204" charset="-122"/>
                  <a:sym typeface="+mn-ea"/>
                </a:rPr>
                <a:t>安全網</a:t>
              </a:r>
              <a:endParaRPr lang="zh-CN" altLang="en-US" sz="2400" spc="150" dirty="0">
                <a:latin typeface="DFKai-SB" panose="03000509000000000000" pitchFamily="65" charset="-120"/>
                <a:ea typeface="DFKai-SB" panose="03000509000000000000" pitchFamily="65" charset="-120"/>
                <a:cs typeface="微软雅黑" panose="020B0503020204020204" charset="-122"/>
                <a:sym typeface="+mn-ea"/>
              </a:endParaRPr>
            </a:p>
          </p:txBody>
        </p:sp>
        <p:sp>
          <p:nvSpPr>
            <p:cNvPr id="41" name="文本框 40"/>
            <p:cNvSpPr txBox="1"/>
            <p:nvPr>
              <p:custDataLst>
                <p:tags r:id="rId13"/>
              </p:custDataLst>
            </p:nvPr>
          </p:nvSpPr>
          <p:spPr>
            <a:xfrm flipH="1">
              <a:off x="7154302" y="4450858"/>
              <a:ext cx="1691215" cy="463550"/>
            </a:xfrm>
            <a:prstGeom prst="rect">
              <a:avLst/>
            </a:prstGeom>
            <a:noFill/>
          </p:spPr>
          <p:txBody>
            <a:bodyPr wrap="square" rtlCol="0" anchor="ctr">
              <a:noAutofit/>
            </a:bodyPr>
            <a:lstStyle/>
            <a:p>
              <a:pPr algn="ctr">
                <a:lnSpc>
                  <a:spcPct val="120000"/>
                </a:lnSpc>
              </a:pPr>
              <a:r>
                <a:rPr lang="zh-CN" altLang="en-US" sz="2400" dirty="0">
                  <a:latin typeface="DFKai-SB" panose="03000509000000000000" pitchFamily="65" charset="-120"/>
                  <a:ea typeface="DFKai-SB" panose="03000509000000000000" pitchFamily="65" charset="-120"/>
                  <a:cs typeface="微软雅黑" panose="020B0503020204020204" charset="-122"/>
                  <a:sym typeface="+mn-ea"/>
                </a:rPr>
                <a:t>發展教育</a:t>
              </a:r>
              <a:endParaRPr lang="en-US" altLang="zh-CN" sz="2400" dirty="0">
                <a:latin typeface="DFKai-SB" panose="03000509000000000000" pitchFamily="65" charset="-120"/>
                <a:ea typeface="DFKai-SB" panose="03000509000000000000" pitchFamily="65" charset="-120"/>
                <a:cs typeface="微软雅黑" panose="020B0503020204020204" charset="-122"/>
                <a:sym typeface="+mn-ea"/>
              </a:endParaRPr>
            </a:p>
            <a:p>
              <a:pPr algn="ctr">
                <a:lnSpc>
                  <a:spcPct val="120000"/>
                </a:lnSpc>
              </a:pPr>
              <a:r>
                <a:rPr lang="zh-CN" altLang="en-US" sz="2400" dirty="0">
                  <a:latin typeface="DFKai-SB" panose="03000509000000000000" pitchFamily="65" charset="-120"/>
                  <a:ea typeface="DFKai-SB" panose="03000509000000000000" pitchFamily="65" charset="-120"/>
                  <a:cs typeface="微软雅黑" panose="020B0503020204020204" charset="-122"/>
                  <a:sym typeface="+mn-ea"/>
                </a:rPr>
                <a:t>脫貧</a:t>
              </a:r>
              <a:endParaRPr lang="zh-CN" altLang="en-US" sz="2400" spc="150" dirty="0">
                <a:latin typeface="DFKai-SB" panose="03000509000000000000" pitchFamily="65" charset="-120"/>
                <a:ea typeface="DFKai-SB" panose="03000509000000000000" pitchFamily="65" charset="-120"/>
                <a:cs typeface="微软雅黑" panose="020B0503020204020204" charset="-122"/>
                <a:sym typeface="+mn-ea"/>
              </a:endParaRPr>
            </a:p>
          </p:txBody>
        </p:sp>
        <p:sp>
          <p:nvSpPr>
            <p:cNvPr id="35" name="矩形 34"/>
            <p:cNvSpPr/>
            <p:nvPr>
              <p:custDataLst>
                <p:tags r:id="rId14"/>
              </p:custDataLst>
            </p:nvPr>
          </p:nvSpPr>
          <p:spPr>
            <a:xfrm>
              <a:off x="5923460" y="3994321"/>
              <a:ext cx="113579" cy="2386888"/>
            </a:xfrm>
            <a:prstGeom prst="rect">
              <a:avLst/>
            </a:prstGeom>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lstStyle/>
            <a:p>
              <a:pPr algn="ctr"/>
              <a:endParaRPr lang="zh-CN" altLang="en-US" sz="2400">
                <a:latin typeface="DFKai-SB" panose="03000509000000000000" pitchFamily="65" charset="-120"/>
                <a:ea typeface="DFKai-SB" panose="03000509000000000000" pitchFamily="65" charset="-120"/>
              </a:endParaRPr>
            </a:p>
          </p:txBody>
        </p:sp>
        <p:sp>
          <p:nvSpPr>
            <p:cNvPr id="37" name="椭圆 36"/>
            <p:cNvSpPr/>
            <p:nvPr>
              <p:custDataLst>
                <p:tags r:id="rId15"/>
              </p:custDataLst>
            </p:nvPr>
          </p:nvSpPr>
          <p:spPr>
            <a:xfrm flipH="1">
              <a:off x="5785024" y="3799096"/>
              <a:ext cx="390448" cy="390448"/>
            </a:xfrm>
            <a:prstGeom prst="ellipse">
              <a:avLst/>
            </a:prstGeom>
            <a:solidFill>
              <a:srgbClr val="0070C0"/>
            </a:solidFill>
            <a:ln>
              <a:noFill/>
            </a:ln>
          </p:spPr>
          <p:style>
            <a:lnRef idx="2">
              <a:srgbClr val="2683C6">
                <a:shade val="50000"/>
              </a:srgbClr>
            </a:lnRef>
            <a:fillRef idx="1">
              <a:srgbClr val="2683C6"/>
            </a:fillRef>
            <a:effectRef idx="0">
              <a:srgbClr val="2683C6"/>
            </a:effectRef>
            <a:fontRef idx="minor">
              <a:sysClr val="window" lastClr="FFFFFF"/>
            </a:fontRef>
          </p:style>
          <p:txBody>
            <a:bodyPr rtlCol="0" anchor="ctr">
              <a:noAutofit/>
            </a:bodyPr>
            <a:lstStyle/>
            <a:p>
              <a:pPr algn="ctr">
                <a:lnSpc>
                  <a:spcPct val="130000"/>
                </a:lnSpc>
              </a:pPr>
              <a:r>
                <a:rPr lang="en-US" altLang="zh-CN" sz="2400" dirty="0">
                  <a:solidFill>
                    <a:sysClr val="window" lastClr="FFFFFF"/>
                  </a:solidFill>
                  <a:latin typeface="DFKai-SB" panose="03000509000000000000" pitchFamily="65" charset="-120"/>
                  <a:ea typeface="DFKai-SB" panose="03000509000000000000" pitchFamily="65" charset="-120"/>
                  <a:sym typeface="Arial" panose="020B0604020202020204" pitchFamily="34" charset="0"/>
                </a:rPr>
                <a:t>C</a:t>
              </a:r>
              <a:endParaRPr lang="zh-CN" altLang="en-US" sz="2400" dirty="0">
                <a:solidFill>
                  <a:sysClr val="window" lastClr="FFFFFF"/>
                </a:solidFill>
                <a:latin typeface="DFKai-SB" panose="03000509000000000000" pitchFamily="65" charset="-120"/>
                <a:ea typeface="DFKai-SB" panose="03000509000000000000" pitchFamily="65" charset="-120"/>
                <a:sym typeface="Arial" panose="020B0604020202020204" pitchFamily="34" charset="0"/>
              </a:endParaRPr>
            </a:p>
          </p:txBody>
        </p:sp>
        <p:sp>
          <p:nvSpPr>
            <p:cNvPr id="39" name="文本框 38"/>
            <p:cNvSpPr txBox="1"/>
            <p:nvPr>
              <p:custDataLst>
                <p:tags r:id="rId16"/>
              </p:custDataLst>
            </p:nvPr>
          </p:nvSpPr>
          <p:spPr>
            <a:xfrm>
              <a:off x="2784595" y="4109436"/>
              <a:ext cx="1890472" cy="463550"/>
            </a:xfrm>
            <a:prstGeom prst="rect">
              <a:avLst/>
            </a:prstGeom>
            <a:noFill/>
          </p:spPr>
          <p:txBody>
            <a:bodyPr wrap="square" rtlCol="0" anchor="ctr">
              <a:noAutofit/>
            </a:bodyPr>
            <a:lstStyle/>
            <a:p>
              <a:pPr algn="ctr">
                <a:lnSpc>
                  <a:spcPct val="120000"/>
                </a:lnSpc>
              </a:pPr>
              <a:r>
                <a:rPr lang="zh-CN" altLang="en-US" sz="2400" dirty="0">
                  <a:latin typeface="DFKai-SB" panose="03000509000000000000" pitchFamily="65" charset="-120"/>
                  <a:ea typeface="DFKai-SB" panose="03000509000000000000" pitchFamily="65" charset="-120"/>
                  <a:cs typeface="微软雅黑" panose="020B0503020204020204" charset="-122"/>
                  <a:sym typeface="+mn-ea"/>
                </a:rPr>
                <a:t>易地扶貧</a:t>
              </a:r>
              <a:endParaRPr lang="en-US" altLang="zh-CN" sz="2400" dirty="0">
                <a:latin typeface="DFKai-SB" panose="03000509000000000000" pitchFamily="65" charset="-120"/>
                <a:ea typeface="DFKai-SB" panose="03000509000000000000" pitchFamily="65" charset="-120"/>
                <a:cs typeface="微软雅黑" panose="020B0503020204020204" charset="-122"/>
                <a:sym typeface="+mn-ea"/>
              </a:endParaRPr>
            </a:p>
            <a:p>
              <a:pPr algn="ctr">
                <a:lnSpc>
                  <a:spcPct val="120000"/>
                </a:lnSpc>
              </a:pPr>
              <a:r>
                <a:rPr lang="zh-CN" altLang="en-US" sz="2400" dirty="0">
                  <a:latin typeface="DFKai-SB" panose="03000509000000000000" pitchFamily="65" charset="-120"/>
                  <a:ea typeface="DFKai-SB" panose="03000509000000000000" pitchFamily="65" charset="-120"/>
                  <a:cs typeface="微软雅黑" panose="020B0503020204020204" charset="-122"/>
                  <a:sym typeface="+mn-ea"/>
                </a:rPr>
                <a:t>搬遷脫貧</a:t>
              </a:r>
              <a:endParaRPr lang="zh-CN" altLang="en-US" sz="2400" spc="150" dirty="0">
                <a:latin typeface="DFKai-SB" panose="03000509000000000000" pitchFamily="65" charset="-120"/>
                <a:ea typeface="DFKai-SB" panose="03000509000000000000" pitchFamily="65" charset="-120"/>
                <a:cs typeface="微软雅黑" panose="020B0503020204020204" charset="-122"/>
                <a:sym typeface="+mn-ea"/>
              </a:endParaRPr>
            </a:p>
          </p:txBody>
        </p:sp>
      </p:grpSp>
      <p:sp>
        <p:nvSpPr>
          <p:cNvPr id="55" name="标题 1">
            <a:extLst>
              <a:ext uri="{FF2B5EF4-FFF2-40B4-BE49-F238E27FC236}">
                <a16:creationId xmlns:a16="http://schemas.microsoft.com/office/drawing/2014/main" id="{4B986BF2-0D1B-4DFB-BD99-FA5A1DBD46D6}"/>
              </a:ext>
            </a:extLst>
          </p:cNvPr>
          <p:cNvSpPr txBox="1">
            <a:spLocks noChangeArrowheads="1"/>
          </p:cNvSpPr>
          <p:nvPr/>
        </p:nvSpPr>
        <p:spPr bwMode="auto">
          <a:xfrm>
            <a:off x="3080501" y="493907"/>
            <a:ext cx="2104330"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400" dirty="0">
              <a:latin typeface="DFKai-SB" panose="03000509000000000000" pitchFamily="65" charset="-120"/>
              <a:ea typeface="DFKai-SB" panose="03000509000000000000" pitchFamily="65" charset="-120"/>
            </a:endParaRPr>
          </a:p>
        </p:txBody>
      </p:sp>
      <p:sp>
        <p:nvSpPr>
          <p:cNvPr id="2" name="矩形 1"/>
          <p:cNvSpPr/>
          <p:nvPr/>
        </p:nvSpPr>
        <p:spPr>
          <a:xfrm>
            <a:off x="828915" y="6238577"/>
            <a:ext cx="10712008" cy="523220"/>
          </a:xfrm>
          <a:prstGeom prst="rect">
            <a:avLst/>
          </a:prstGeom>
        </p:spPr>
        <p:txBody>
          <a:bodyPr wrap="square">
            <a:spAutoFit/>
          </a:bodyPr>
          <a:lstStyle/>
          <a:p>
            <a:pPr>
              <a:tabLst>
                <a:tab pos="2517775" algn="l"/>
              </a:tabLst>
            </a:pPr>
            <a:r>
              <a:rPr lang="zh-TW" altLang="en-US" sz="1400" dirty="0">
                <a:latin typeface="標楷體" panose="03000509000000000000" pitchFamily="65" charset="-120"/>
                <a:ea typeface="標楷體" panose="03000509000000000000" pitchFamily="65" charset="-120"/>
              </a:rPr>
              <a:t>說明：</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內地有關精準扶貧脫貧的基本策略包括以上五個維度，名為「五個一批」，詳見</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國務院新聞辦公室</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精</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準</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扶貧脫貧的基本方略是六個精准和五個一批</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》(2015) (</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http://www.scio.gov.cn/xwfbh/xwbfbh/wqfbh/2015/33909/zy33913/Document/1459277/1459277.htm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2789302" y="5572656"/>
            <a:ext cx="3467616" cy="584775"/>
          </a:xfrm>
          <a:prstGeom prst="rect">
            <a:avLst/>
          </a:prstGeom>
        </p:spPr>
        <p:txBody>
          <a:bodyPr wrap="none">
            <a:spAutoFit/>
          </a:bodyPr>
          <a:lstStyle/>
          <a:p>
            <a:r>
              <a:rPr lang="zh-CN" altLang="en-US" sz="3200" dirty="0">
                <a:latin typeface="標楷體" panose="03000509000000000000" pitchFamily="65" charset="-120"/>
                <a:ea typeface="標楷體" panose="03000509000000000000" pitchFamily="65" charset="-120"/>
              </a:rPr>
              <a:t>扶貧脫貧五個</a:t>
            </a:r>
            <a:r>
              <a:rPr lang="zh-TW" altLang="en-US" sz="3200" dirty="0">
                <a:latin typeface="標楷體" panose="03000509000000000000" pitchFamily="65" charset="-120"/>
                <a:ea typeface="標楷體" panose="03000509000000000000" pitchFamily="65" charset="-120"/>
              </a:rPr>
              <a:t>維度</a:t>
            </a:r>
            <a:endParaRPr lang="zh-HK" altLang="en-US" sz="3200" dirty="0"/>
          </a:p>
        </p:txBody>
      </p:sp>
      <p:sp>
        <p:nvSpPr>
          <p:cNvPr id="4" name="矩形 3"/>
          <p:cNvSpPr/>
          <p:nvPr/>
        </p:nvSpPr>
        <p:spPr>
          <a:xfrm>
            <a:off x="3562742" y="168262"/>
            <a:ext cx="4801314" cy="646331"/>
          </a:xfrm>
          <a:prstGeom prst="rect">
            <a:avLst/>
          </a:prstGeom>
        </p:spPr>
        <p:txBody>
          <a:bodyPr wrap="none">
            <a:spAutoFit/>
          </a:bodyPr>
          <a:lstStyle/>
          <a:p>
            <a:pPr algn="ctr">
              <a:lnSpc>
                <a:spcPct val="90000"/>
              </a:lnSpc>
              <a:spcAft>
                <a:spcPct val="35000"/>
              </a:spcAft>
              <a:defRPr/>
            </a:pPr>
            <a:r>
              <a:rPr lang="zh-TW" altLang="en-US" sz="4000" b="1" dirty="0">
                <a:latin typeface="標楷體" panose="03000509000000000000" pitchFamily="65" charset="-120"/>
                <a:ea typeface="標楷體" panose="03000509000000000000" pitchFamily="65" charset="-120"/>
              </a:rPr>
              <a:t>國家</a:t>
            </a:r>
            <a:r>
              <a:rPr lang="zh-CN" altLang="en-US" sz="4000" b="1" dirty="0">
                <a:latin typeface="標楷體" panose="03000509000000000000" pitchFamily="65" charset="-120"/>
                <a:ea typeface="標楷體" panose="03000509000000000000" pitchFamily="65" charset="-120"/>
              </a:rPr>
              <a:t>脫貧的</a:t>
            </a:r>
            <a:r>
              <a:rPr lang="zh-TW" altLang="en-US" sz="4000" b="1" dirty="0">
                <a:latin typeface="標楷體" panose="03000509000000000000" pitchFamily="65" charset="-120"/>
                <a:ea typeface="標楷體" panose="03000509000000000000" pitchFamily="65" charset="-120"/>
              </a:rPr>
              <a:t>基本策略</a:t>
            </a:r>
            <a:endParaRPr lang="zh-CN" altLang="en-US" sz="4000" b="1" dirty="0">
              <a:latin typeface="DFKai-SB" panose="03000509000000000000" pitchFamily="65" charset="-120"/>
              <a:ea typeface="DFKai-SB" panose="03000509000000000000" pitchFamily="65" charset="-120"/>
            </a:endParaRPr>
          </a:p>
        </p:txBody>
      </p:sp>
      <p:pic>
        <p:nvPicPr>
          <p:cNvPr id="11" name="Picture 10">
            <a:hlinkClick r:id="rId19"/>
          </p:cNvPr>
          <p:cNvPicPr>
            <a:picLocks noChangeAspect="1"/>
          </p:cNvPicPr>
          <p:nvPr/>
        </p:nvPicPr>
        <p:blipFill>
          <a:blip r:embed="rId20"/>
          <a:stretch>
            <a:fillRect/>
          </a:stretch>
        </p:blipFill>
        <p:spPr>
          <a:xfrm>
            <a:off x="8224604" y="3143338"/>
            <a:ext cx="3554946" cy="1597080"/>
          </a:xfrm>
          <a:prstGeom prst="rect">
            <a:avLst/>
          </a:prstGeom>
        </p:spPr>
      </p:pic>
      <p:sp>
        <p:nvSpPr>
          <p:cNvPr id="42" name="Rectangle 14"/>
          <p:cNvSpPr/>
          <p:nvPr/>
        </p:nvSpPr>
        <p:spPr>
          <a:xfrm>
            <a:off x="8224604" y="4750824"/>
            <a:ext cx="3554946"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點擊圖像觀看詳細內容</a:t>
            </a:r>
            <a:endParaRPr lang="en-US" altLang="zh-HK" b="1" dirty="0">
              <a:latin typeface="DFKai-SB" panose="03000509000000000000" pitchFamily="65" charset="-120"/>
              <a:ea typeface="DFKai-SB" panose="03000509000000000000" pitchFamily="65" charset="-120"/>
            </a:endParaRPr>
          </a:p>
        </p:txBody>
      </p:sp>
      <p:sp>
        <p:nvSpPr>
          <p:cNvPr id="12" name="Rectangle 11"/>
          <p:cNvSpPr/>
          <p:nvPr/>
        </p:nvSpPr>
        <p:spPr>
          <a:xfrm>
            <a:off x="8224604" y="2775621"/>
            <a:ext cx="3554946" cy="369332"/>
          </a:xfrm>
          <a:prstGeom prst="rect">
            <a:avLst/>
          </a:prstGeom>
          <a:ln w="28575">
            <a:solidFill>
              <a:srgbClr val="FF0000"/>
            </a:solidFill>
          </a:ln>
        </p:spPr>
        <p:txBody>
          <a:bodyPr wrap="square">
            <a:spAutoFit/>
          </a:bodyPr>
          <a:lstStyle/>
          <a:p>
            <a:pPr algn="ctr"/>
            <a:r>
              <a:rPr lang="en-US" altLang="zh-CN" b="1" dirty="0">
                <a:latin typeface="標楷體" panose="03000509000000000000" pitchFamily="65" charset="-120"/>
                <a:ea typeface="標楷體" panose="03000509000000000000" pitchFamily="65" charset="-120"/>
              </a:rPr>
              <a:t>《</a:t>
            </a:r>
            <a:r>
              <a:rPr lang="zh-CN" altLang="en-US" b="1" dirty="0">
                <a:latin typeface="標楷體" panose="03000509000000000000" pitchFamily="65" charset="-120"/>
                <a:ea typeface="標楷體" panose="03000509000000000000" pitchFamily="65" charset="-120"/>
              </a:rPr>
              <a:t>人類減貧的中國實踐</a:t>
            </a:r>
            <a:r>
              <a:rPr lang="en-US" altLang="zh-CN" b="1" dirty="0">
                <a:latin typeface="標楷體" panose="03000509000000000000" pitchFamily="65" charset="-120"/>
                <a:ea typeface="標楷體" panose="03000509000000000000" pitchFamily="65" charset="-120"/>
              </a:rPr>
              <a:t>》</a:t>
            </a:r>
            <a:r>
              <a:rPr lang="zh-CN" altLang="en-US" b="1" dirty="0">
                <a:latin typeface="標楷體" panose="03000509000000000000" pitchFamily="65" charset="-120"/>
                <a:ea typeface="標楷體" panose="03000509000000000000" pitchFamily="65" charset="-120"/>
              </a:rPr>
              <a:t>白皮書</a:t>
            </a:r>
            <a:endParaRPr 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65615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999F2E57-0F91-4E12-B857-FA8008EC2831}"/>
              </a:ext>
            </a:extLst>
          </p:cNvPr>
          <p:cNvSpPr txBox="1"/>
          <p:nvPr/>
        </p:nvSpPr>
        <p:spPr>
          <a:xfrm>
            <a:off x="445908" y="877529"/>
            <a:ext cx="11632485" cy="3194721"/>
          </a:xfrm>
          <a:prstGeom prst="rect">
            <a:avLst/>
          </a:prstGeom>
          <a:noFill/>
        </p:spPr>
        <p:txBody>
          <a:bodyPr wrap="square" rtlCol="0" anchor="t">
            <a:spAutoFit/>
          </a:bodyPr>
          <a:lstStyle/>
          <a:p>
            <a:pPr algn="just">
              <a:lnSpc>
                <a:spcPct val="120000"/>
              </a:lnSpc>
            </a:pP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2015年，中央提出精</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準</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扶貧脫貧的基本方略是</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「六個精準」。</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「扶持對象」：準確辨識扶持對象，</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動員</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基層</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幹部進村入戶，建立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貧困</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檔</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案的</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工作</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「專案安排」：針對不同的情況實施相應的扶貧措施；</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「資金使用」：充分運用資金；</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「措施</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到</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戶」：</a:t>
            </a:r>
            <a:r>
              <a:rPr lang="zh-TW" altLang="zh-HK" sz="2400" dirty="0">
                <a:latin typeface="Times New Roman" panose="02020603050405020304" pitchFamily="18" charset="0"/>
                <a:ea typeface="標楷體" panose="03000509000000000000" pitchFamily="65" charset="-120"/>
                <a:cs typeface="Times New Roman" panose="02020603050405020304" pitchFamily="18" charset="0"/>
              </a:rPr>
              <a:t>確保扶貧工作務實</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進行，讓國家真正將資源扶助貧困居民；</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「因村派人」：建立駐村扶貧的制度，同時加強</a:t>
            </a:r>
            <a:r>
              <a:rPr lang="zh-TW" altLang="zh-HK" sz="2400" dirty="0">
                <a:latin typeface="Times New Roman" panose="02020603050405020304" pitchFamily="18" charset="0"/>
                <a:ea typeface="標楷體" panose="03000509000000000000" pitchFamily="65" charset="-120"/>
                <a:cs typeface="Times New Roman" panose="02020603050405020304" pitchFamily="18" charset="0"/>
              </a:rPr>
              <a:t>監督</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「脫貧成效」：檢視脫貧成效，</a:t>
            </a:r>
            <a:r>
              <a:rPr lang="zh-TW" altLang="zh-HK" sz="2400" dirty="0">
                <a:latin typeface="Times New Roman" panose="02020603050405020304" pitchFamily="18" charset="0"/>
                <a:ea typeface="標楷體" panose="03000509000000000000" pitchFamily="65" charset="-120"/>
                <a:cs typeface="Times New Roman" panose="02020603050405020304" pitchFamily="18" charset="0"/>
              </a:rPr>
              <a:t>從脫貧之日起設立</a:t>
            </a:r>
            <a:r>
              <a:rPr lang="en-US" altLang="zh-HK"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zh-HK" sz="2400" dirty="0">
                <a:latin typeface="Times New Roman" panose="02020603050405020304" pitchFamily="18" charset="0"/>
                <a:ea typeface="標楷體" panose="03000509000000000000" pitchFamily="65" charset="-120"/>
                <a:cs typeface="Times New Roman" panose="02020603050405020304" pitchFamily="18" charset="0"/>
              </a:rPr>
              <a:t>年過渡期</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監察</a:t>
            </a:r>
            <a:r>
              <a:rPr lang="zh-TW" altLang="zh-HK" sz="2400" dirty="0">
                <a:latin typeface="Times New Roman" panose="02020603050405020304" pitchFamily="18" charset="0"/>
                <a:ea typeface="標楷體" panose="03000509000000000000" pitchFamily="65" charset="-120"/>
                <a:cs typeface="Times New Roman" panose="02020603050405020304" pitchFamily="18" charset="0"/>
              </a:rPr>
              <a:t>，防止返貧</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p:cNvSpPr/>
          <p:nvPr/>
        </p:nvSpPr>
        <p:spPr>
          <a:xfrm>
            <a:off x="736854" y="6229609"/>
            <a:ext cx="8443722" cy="523220"/>
          </a:xfrm>
          <a:prstGeom prst="rect">
            <a:avLst/>
          </a:prstGeom>
        </p:spPr>
        <p:txBody>
          <a:bodyPr wrap="square">
            <a:spAutoFit/>
          </a:bodyPr>
          <a:lstStyle/>
          <a:p>
            <a:r>
              <a:rPr lang="zh-TW" altLang="en-US" sz="1400" kern="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中華人民共和國國務院新聞辦公室</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人類減貧的中國實踐</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白皮書</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kern="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kern="100" dirty="0">
                <a:latin typeface="Times New Roman" panose="02020603050405020304" pitchFamily="18" charset="0"/>
                <a:ea typeface="標楷體" panose="03000509000000000000" pitchFamily="65" charset="-120"/>
                <a:cs typeface="Times New Roman" panose="02020603050405020304" pitchFamily="18" charset="0"/>
              </a:rPr>
              <a:t>http://www.scio.gov.cn/zfbps/ndhf/44691/Document/1701664/1701664.htm</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p>
        </p:txBody>
      </p:sp>
      <p:graphicFrame>
        <p:nvGraphicFramePr>
          <p:cNvPr id="6" name="資料庫圖表 5"/>
          <p:cNvGraphicFramePr/>
          <p:nvPr>
            <p:extLst>
              <p:ext uri="{D42A27DB-BD31-4B8C-83A1-F6EECF244321}">
                <p14:modId xmlns:p14="http://schemas.microsoft.com/office/powerpoint/2010/main" val="3862161308"/>
              </p:ext>
            </p:extLst>
          </p:nvPr>
        </p:nvGraphicFramePr>
        <p:xfrm>
          <a:off x="188213" y="4167925"/>
          <a:ext cx="11610848" cy="1814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矩形 1"/>
          <p:cNvSpPr/>
          <p:nvPr/>
        </p:nvSpPr>
        <p:spPr>
          <a:xfrm>
            <a:off x="3546814" y="135523"/>
            <a:ext cx="4801314" cy="646331"/>
          </a:xfrm>
          <a:prstGeom prst="rect">
            <a:avLst/>
          </a:prstGeom>
        </p:spPr>
        <p:txBody>
          <a:bodyPr wrap="none">
            <a:spAutoFit/>
          </a:bodyPr>
          <a:lstStyle/>
          <a:p>
            <a:pPr algn="ctr">
              <a:lnSpc>
                <a:spcPct val="90000"/>
              </a:lnSpc>
              <a:spcAft>
                <a:spcPct val="35000"/>
              </a:spcAft>
              <a:defRPr/>
            </a:pPr>
            <a:r>
              <a:rPr lang="zh-TW" altLang="en-US" sz="4000" b="1" dirty="0">
                <a:latin typeface="標楷體" panose="03000509000000000000" pitchFamily="65" charset="-120"/>
                <a:ea typeface="標楷體" panose="03000509000000000000" pitchFamily="65" charset="-120"/>
              </a:rPr>
              <a:t>國家</a:t>
            </a:r>
            <a:r>
              <a:rPr lang="zh-CN" altLang="en-US" sz="4000" b="1" dirty="0">
                <a:latin typeface="標楷體" panose="03000509000000000000" pitchFamily="65" charset="-120"/>
                <a:ea typeface="標楷體" panose="03000509000000000000" pitchFamily="65" charset="-120"/>
              </a:rPr>
              <a:t>脫貧的</a:t>
            </a:r>
            <a:r>
              <a:rPr lang="zh-TW" altLang="en-US" sz="4000" b="1" dirty="0">
                <a:latin typeface="標楷體" panose="03000509000000000000" pitchFamily="65" charset="-120"/>
                <a:ea typeface="標楷體" panose="03000509000000000000" pitchFamily="65" charset="-120"/>
              </a:rPr>
              <a:t>基本策略</a:t>
            </a:r>
            <a:endParaRPr lang="zh-CN" altLang="en-US" sz="4000"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184724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人民教育出版社工作\2020.8-教育部项目编写文件\2022.4.14-16五修改会议\修改相关内容\新华社购买\《普通高中教科书 思想政治》\XxjpsgC007098_20210227_PEPFN0A00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609" y="1729417"/>
            <a:ext cx="3319275" cy="4415714"/>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圆角 9">
            <a:extLst>
              <a:ext uri="{FF2B5EF4-FFF2-40B4-BE49-F238E27FC236}">
                <a16:creationId xmlns:a16="http://schemas.microsoft.com/office/drawing/2014/main" id="{9D86E93A-83FD-45BD-8B1C-5E91BBFBF383}"/>
              </a:ext>
            </a:extLst>
          </p:cNvPr>
          <p:cNvSpPr/>
          <p:nvPr/>
        </p:nvSpPr>
        <p:spPr>
          <a:xfrm flipV="1">
            <a:off x="4320813" y="1689324"/>
            <a:ext cx="7182350" cy="3990685"/>
          </a:xfrm>
          <a:prstGeom prst="roundRect">
            <a:avLst>
              <a:gd name="adj" fmla="val 6117"/>
            </a:avLst>
          </a:prstGeom>
          <a:solidFill>
            <a:srgbClr val="92D050">
              <a:alpha val="13000"/>
            </a:srgb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9" name="矩形 8"/>
          <p:cNvSpPr/>
          <p:nvPr/>
        </p:nvSpPr>
        <p:spPr>
          <a:xfrm>
            <a:off x="554144" y="969956"/>
            <a:ext cx="11066145" cy="523220"/>
          </a:xfrm>
          <a:prstGeom prst="rect">
            <a:avLst/>
          </a:prstGeom>
        </p:spPr>
        <p:txBody>
          <a:bodyPr wrap="square">
            <a:spAutoFit/>
          </a:bodyPr>
          <a:lstStyle/>
          <a:p>
            <a:r>
              <a:rPr lang="zh-CN" altLang="en-US" sz="2800" dirty="0">
                <a:latin typeface="DFKai-SB" panose="03000509000000000000" pitchFamily="65" charset="-120"/>
                <a:ea typeface="DFKai-SB" panose="03000509000000000000" pitchFamily="65" charset="-120"/>
              </a:rPr>
              <a:t>政府基於民眾自願的原則，通過異地搬遷，實現貧困民眾脫貧。</a:t>
            </a:r>
            <a:endParaRPr lang="en-US" altLang="zh-CN" sz="2800" i="1" dirty="0">
              <a:latin typeface="DFKai-SB" panose="03000509000000000000" pitchFamily="65" charset="-120"/>
              <a:ea typeface="DFKai-SB" panose="03000509000000000000" pitchFamily="65" charset="-120"/>
            </a:endParaRPr>
          </a:p>
        </p:txBody>
      </p:sp>
      <p:sp>
        <p:nvSpPr>
          <p:cNvPr id="3" name="矩形 2"/>
          <p:cNvSpPr/>
          <p:nvPr/>
        </p:nvSpPr>
        <p:spPr>
          <a:xfrm>
            <a:off x="6582365" y="1729417"/>
            <a:ext cx="2492990" cy="825932"/>
          </a:xfrm>
          <a:prstGeom prst="rect">
            <a:avLst/>
          </a:prstGeom>
        </p:spPr>
        <p:txBody>
          <a:bodyPr wrap="none">
            <a:spAutoFit/>
          </a:bodyPr>
          <a:lstStyle/>
          <a:p>
            <a:pPr>
              <a:lnSpc>
                <a:spcPct val="150000"/>
              </a:lnSpc>
            </a:pPr>
            <a:r>
              <a:rPr lang="zh-CN" altLang="en-US" sz="3600" dirty="0">
                <a:latin typeface="DFKai-SB" panose="03000509000000000000" pitchFamily="65" charset="-120"/>
                <a:ea typeface="DFKai-SB" panose="03000509000000000000" pitchFamily="65" charset="-120"/>
              </a:rPr>
              <a:t>烏蒙山片區</a:t>
            </a:r>
          </a:p>
        </p:txBody>
      </p:sp>
      <p:sp>
        <p:nvSpPr>
          <p:cNvPr id="4" name="矩形 3"/>
          <p:cNvSpPr/>
          <p:nvPr/>
        </p:nvSpPr>
        <p:spPr>
          <a:xfrm>
            <a:off x="4379280" y="2504528"/>
            <a:ext cx="7065417" cy="3046988"/>
          </a:xfrm>
          <a:prstGeom prst="rect">
            <a:avLst/>
          </a:prstGeom>
        </p:spPr>
        <p:txBody>
          <a:bodyPr wrap="square">
            <a:spAutoFit/>
          </a:bodyPr>
          <a:lstStyle/>
          <a:p>
            <a:pPr>
              <a:lnSpc>
                <a:spcPct val="150000"/>
              </a:lnSpc>
            </a:pPr>
            <a:r>
              <a:rPr lang="zh-CN" altLang="en-US" sz="3200" dirty="0">
                <a:latin typeface="DFKai-SB" panose="03000509000000000000" pitchFamily="65" charset="-120"/>
                <a:ea typeface="DFKai-SB" panose="03000509000000000000" pitchFamily="65" charset="-120"/>
              </a:rPr>
              <a:t>圖為畢節市威寧彝族回族苗族自治縣海坪村村民曾經居住的舊房；</a:t>
            </a:r>
            <a:r>
              <a:rPr lang="zh-TW" altLang="en-US" sz="3200" dirty="0">
                <a:latin typeface="DFKai-SB" panose="03000509000000000000" pitchFamily="65" charset="-120"/>
                <a:ea typeface="DFKai-SB" panose="03000509000000000000" pitchFamily="65" charset="-120"/>
              </a:rPr>
              <a:t>和</a:t>
            </a:r>
            <a:r>
              <a:rPr lang="zh-CN" altLang="en-US" sz="3200" dirty="0">
                <a:latin typeface="DFKai-SB" panose="03000509000000000000" pitchFamily="65" charset="-120"/>
                <a:ea typeface="DFKai-SB" panose="03000509000000000000" pitchFamily="65" charset="-120"/>
              </a:rPr>
              <a:t>村民現居住的威寧彝族回族苗族自治縣朝陽新城易地搬遷社區</a:t>
            </a:r>
            <a:r>
              <a:rPr lang="zh-TW" altLang="en-US" sz="3200" dirty="0">
                <a:latin typeface="DFKai-SB" panose="03000509000000000000" pitchFamily="65" charset="-120"/>
                <a:ea typeface="DFKai-SB" panose="03000509000000000000" pitchFamily="65" charset="-120"/>
              </a:rPr>
              <a:t>。</a:t>
            </a:r>
            <a:endParaRPr lang="zh-CN" altLang="en-US" sz="3200" dirty="0">
              <a:latin typeface="DFKai-SB" panose="03000509000000000000" pitchFamily="65" charset="-120"/>
              <a:ea typeface="DFKai-SB" panose="03000509000000000000" pitchFamily="65" charset="-120"/>
            </a:endParaRPr>
          </a:p>
        </p:txBody>
      </p:sp>
      <p:sp>
        <p:nvSpPr>
          <p:cNvPr id="2" name="矩形 1">
            <a:extLst>
              <a:ext uri="{FF2B5EF4-FFF2-40B4-BE49-F238E27FC236}">
                <a16:creationId xmlns:a16="http://schemas.microsoft.com/office/drawing/2014/main" id="{84BEA591-3E2B-4446-BEE4-D426F14E3C0C}"/>
              </a:ext>
            </a:extLst>
          </p:cNvPr>
          <p:cNvSpPr/>
          <p:nvPr/>
        </p:nvSpPr>
        <p:spPr>
          <a:xfrm>
            <a:off x="2891469" y="123958"/>
            <a:ext cx="6391493" cy="769441"/>
          </a:xfrm>
          <a:prstGeom prst="rect">
            <a:avLst/>
          </a:prstGeom>
        </p:spPr>
        <p:txBody>
          <a:bodyPr wrap="none">
            <a:spAutoFit/>
          </a:bodyPr>
          <a:lstStyle/>
          <a:p>
            <a:r>
              <a:rPr lang="zh-TW" altLang="en-US" sz="4400" b="1" dirty="0">
                <a:latin typeface="DFKai-SB" panose="03000509000000000000" pitchFamily="65" charset="-120"/>
                <a:ea typeface="DFKai-SB" panose="03000509000000000000" pitchFamily="65" charset="-120"/>
              </a:rPr>
              <a:t>扶貧措施舉隅：</a:t>
            </a:r>
            <a:r>
              <a:rPr lang="zh-CN" altLang="en-US" sz="4400" b="1" dirty="0">
                <a:latin typeface="DFKai-SB" panose="03000509000000000000" pitchFamily="65" charset="-120"/>
                <a:ea typeface="DFKai-SB" panose="03000509000000000000" pitchFamily="65" charset="-120"/>
              </a:rPr>
              <a:t>易地搬遷</a:t>
            </a:r>
          </a:p>
        </p:txBody>
      </p:sp>
      <p:sp>
        <p:nvSpPr>
          <p:cNvPr id="5" name="矩形 4"/>
          <p:cNvSpPr/>
          <p:nvPr/>
        </p:nvSpPr>
        <p:spPr>
          <a:xfrm>
            <a:off x="5426952" y="5916250"/>
            <a:ext cx="5167697" cy="523220"/>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資料來源：新華網</a:t>
            </a:r>
            <a:r>
              <a:rPr lang="en-US" altLang="zh-TW"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中國反貧困決戰的畢節報告</a:t>
            </a:r>
            <a:r>
              <a:rPr lang="en-US" altLang="zh-TW" sz="1400" dirty="0">
                <a:latin typeface="標楷體" panose="03000509000000000000" pitchFamily="65" charset="-120"/>
                <a:ea typeface="標楷體" panose="03000509000000000000" pitchFamily="65" charset="-120"/>
              </a:rPr>
              <a:t>〉</a:t>
            </a:r>
          </a:p>
          <a:p>
            <a:r>
              <a:rPr lang="en-US" altLang="zh-TW" sz="1400" dirty="0">
                <a:latin typeface="標楷體" panose="03000509000000000000" pitchFamily="65" charset="-120"/>
                <a:ea typeface="標楷體" panose="03000509000000000000" pitchFamily="65" charset="-12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http://www.xinhuanet.com/politics/2021-01/23/c_1127016313.htm</a:t>
            </a:r>
            <a:r>
              <a:rPr lang="en-US" altLang="zh-TW" sz="1400" dirty="0">
                <a:latin typeface="標楷體" panose="03000509000000000000" pitchFamily="65" charset="-120"/>
                <a:ea typeface="標楷體" panose="03000509000000000000" pitchFamily="65" charset="-120"/>
              </a:rPr>
              <a:t>)</a:t>
            </a:r>
            <a:endParaRPr lang="zh-HK" altLang="en-US" sz="1400" dirty="0">
              <a:latin typeface="標楷體" panose="03000509000000000000" pitchFamily="65" charset="-120"/>
              <a:ea typeface="標楷體" panose="03000509000000000000" pitchFamily="65" charset="-120"/>
            </a:endParaRPr>
          </a:p>
        </p:txBody>
      </p:sp>
      <p:sp>
        <p:nvSpPr>
          <p:cNvPr id="13" name="Rectangle 14"/>
          <p:cNvSpPr/>
          <p:nvPr/>
        </p:nvSpPr>
        <p:spPr>
          <a:xfrm>
            <a:off x="526609" y="6130319"/>
            <a:ext cx="3319275"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點擊圖像了解更多</a:t>
            </a:r>
            <a:endParaRPr lang="en-US" altLang="zh-HK" b="1" dirty="0">
              <a:latin typeface="DFKai-SB" panose="03000509000000000000" pitchFamily="65" charset="-120"/>
              <a:ea typeface="DFKai-SB" panose="03000509000000000000" pitchFamily="65" charset="-120"/>
            </a:endParaRPr>
          </a:p>
        </p:txBody>
      </p:sp>
      <p:pic>
        <p:nvPicPr>
          <p:cNvPr id="7" name="Picture 6"/>
          <p:cNvPicPr>
            <a:picLocks noChangeAspect="1"/>
          </p:cNvPicPr>
          <p:nvPr/>
        </p:nvPicPr>
        <p:blipFill>
          <a:blip r:embed="rId5"/>
          <a:stretch>
            <a:fillRect/>
          </a:stretch>
        </p:blipFill>
        <p:spPr>
          <a:xfrm>
            <a:off x="4450133" y="5818686"/>
            <a:ext cx="976819" cy="661716"/>
          </a:xfrm>
          <a:prstGeom prst="rect">
            <a:avLst/>
          </a:prstGeom>
        </p:spPr>
      </p:pic>
      <p:sp>
        <p:nvSpPr>
          <p:cNvPr id="8" name="Down Arrow 7"/>
          <p:cNvSpPr/>
          <p:nvPr/>
        </p:nvSpPr>
        <p:spPr>
          <a:xfrm>
            <a:off x="1928553" y="3807229"/>
            <a:ext cx="515389" cy="498764"/>
          </a:xfrm>
          <a:prstGeom prst="down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54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2263" y="1362674"/>
            <a:ext cx="6257295" cy="3933384"/>
          </a:xfrm>
          <a:prstGeom prst="rect">
            <a:avLst/>
          </a:prstGeom>
          <a:noFill/>
        </p:spPr>
        <p:style>
          <a:lnRef idx="0">
            <a:scrgbClr r="0" g="0" b="0"/>
          </a:lnRef>
          <a:fillRef idx="1003">
            <a:schemeClr val="lt1"/>
          </a:fillRef>
          <a:effectRef idx="0">
            <a:scrgbClr r="0" g="0" b="0"/>
          </a:effectRef>
          <a:fontRef idx="major"/>
        </p:style>
        <p:txBody>
          <a:bodyPr wrap="square">
            <a:spAutoFit/>
          </a:bodyPr>
          <a:lstStyle/>
          <a:p>
            <a:pPr>
              <a:lnSpc>
                <a:spcPct val="120000"/>
              </a:lnSpc>
            </a:pP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1996</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月，中央在</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關於儘快解決農村貧困人口溫飽問題的決定</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中，確定對口幫扶政策，要求北京、上海、廣州和深圳等</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9</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個東部沿海省市和</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4</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個計</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劃</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單列市，對口幫扶西部的內蒙古、雲南、廣西和貴州等</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個貧困省區，雙方在扶貧援助、經濟技術合作和人才交流等方面，展開全方位的協作</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，以達到共同發展的結果</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标题 1">
            <a:extLst>
              <a:ext uri="{FF2B5EF4-FFF2-40B4-BE49-F238E27FC236}">
                <a16:creationId xmlns:a16="http://schemas.microsoft.com/office/drawing/2014/main" id="{012B53F4-2E21-450D-ABA9-B638D327B999}"/>
              </a:ext>
            </a:extLst>
          </p:cNvPr>
          <p:cNvSpPr txBox="1">
            <a:spLocks noChangeArrowheads="1"/>
          </p:cNvSpPr>
          <p:nvPr/>
        </p:nvSpPr>
        <p:spPr bwMode="auto">
          <a:xfrm>
            <a:off x="1554682" y="351909"/>
            <a:ext cx="9417916"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000" b="1" dirty="0">
                <a:latin typeface="標楷體" panose="03000509000000000000" pitchFamily="65" charset="-120"/>
                <a:ea typeface="標楷體" panose="03000509000000000000" pitchFamily="65" charset="-120"/>
              </a:rPr>
              <a:t>扶貧措施舉隅：</a:t>
            </a:r>
            <a:r>
              <a:rPr lang="zh-HK" altLang="en-US" sz="4000" b="1" dirty="0">
                <a:latin typeface="標楷體" panose="03000509000000000000" pitchFamily="65" charset="-120"/>
                <a:ea typeface="標楷體" panose="03000509000000000000" pitchFamily="65" charset="-120"/>
              </a:rPr>
              <a:t>社會扶貧</a:t>
            </a:r>
            <a:r>
              <a:rPr lang="en-US" altLang="zh-TW" sz="4000" b="1" dirty="0">
                <a:latin typeface="標楷體" panose="03000509000000000000" pitchFamily="65" charset="-120"/>
                <a:ea typeface="標楷體" panose="03000509000000000000" pitchFamily="65" charset="-120"/>
              </a:rPr>
              <a:t>(</a:t>
            </a:r>
            <a:r>
              <a:rPr lang="zh-CN" altLang="en-US" sz="4000" b="1" dirty="0">
                <a:latin typeface="DFKai-SB" panose="03000509000000000000" pitchFamily="65" charset="-120"/>
                <a:ea typeface="DFKai-SB" panose="03000509000000000000" pitchFamily="65" charset="-120"/>
              </a:rPr>
              <a:t>對口支援幫扶</a:t>
            </a:r>
            <a:r>
              <a:rPr lang="en-US" altLang="zh-TW" sz="4000" b="1" dirty="0">
                <a:latin typeface="標楷體" panose="03000509000000000000" pitchFamily="65" charset="-120"/>
                <a:ea typeface="標楷體" panose="03000509000000000000" pitchFamily="65" charset="-120"/>
              </a:rPr>
              <a:t>)</a:t>
            </a:r>
            <a:endParaRPr lang="zh-CN" altLang="en-US" sz="4000" b="1" dirty="0">
              <a:latin typeface="標楷體" panose="03000509000000000000" pitchFamily="65" charset="-120"/>
              <a:ea typeface="標楷體" panose="03000509000000000000" pitchFamily="65" charset="-120"/>
            </a:endParaRPr>
          </a:p>
        </p:txBody>
      </p:sp>
      <p:sp>
        <p:nvSpPr>
          <p:cNvPr id="4" name="矩形 3"/>
          <p:cNvSpPr/>
          <p:nvPr/>
        </p:nvSpPr>
        <p:spPr>
          <a:xfrm>
            <a:off x="432263" y="5338372"/>
            <a:ext cx="6679311"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資料來源：中國政府網</a:t>
            </a:r>
            <a:endParaRPr lang="en-US" altLang="zh-TW" sz="1400" dirty="0">
              <a:latin typeface="標楷體" panose="03000509000000000000" pitchFamily="65" charset="-120"/>
              <a:ea typeface="標楷體" panose="03000509000000000000" pitchFamily="65" charset="-120"/>
            </a:endParaRPr>
          </a:p>
          <a:p>
            <a:r>
              <a:rPr lang="en-US" altLang="zh-TW"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新聞辦就進一步加強東西部扶貧協作工作指導意見舉行發</a:t>
            </a:r>
            <a:r>
              <a:rPr lang="zh-TW" altLang="en-US" sz="1400" dirty="0">
                <a:latin typeface="標楷體" panose="03000509000000000000" pitchFamily="65" charset="-120"/>
                <a:ea typeface="標楷體" panose="03000509000000000000" pitchFamily="65" charset="-120"/>
              </a:rPr>
              <a:t>布</a:t>
            </a:r>
            <a:r>
              <a:rPr lang="zh-CN" altLang="en-US" sz="1400" dirty="0">
                <a:latin typeface="標楷體" panose="03000509000000000000" pitchFamily="65" charset="-120"/>
                <a:ea typeface="標楷體" panose="03000509000000000000" pitchFamily="65" charset="-120"/>
              </a:rPr>
              <a:t>會</a:t>
            </a:r>
            <a:r>
              <a:rPr lang="en-US" altLang="zh-TW" sz="1400" dirty="0">
                <a:latin typeface="標楷體" panose="03000509000000000000" pitchFamily="65" charset="-120"/>
                <a:ea typeface="標楷體" panose="03000509000000000000" pitchFamily="65" charset="-120"/>
              </a:rPr>
              <a:t>〉</a:t>
            </a: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http://www.gov.cn/xinwen/2016-12/08/content_5145111.htm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圖片 4">
            <a:hlinkClick r:id="rId3"/>
          </p:cNvPr>
          <p:cNvPicPr>
            <a:picLocks noChangeAspect="1"/>
          </p:cNvPicPr>
          <p:nvPr/>
        </p:nvPicPr>
        <p:blipFill rotWithShape="1">
          <a:blip r:embed="rId4"/>
          <a:srcRect t="14933" b="14747"/>
          <a:stretch/>
        </p:blipFill>
        <p:spPr>
          <a:xfrm>
            <a:off x="6788890" y="1456392"/>
            <a:ext cx="4870310" cy="2739861"/>
          </a:xfrm>
          <a:prstGeom prst="rect">
            <a:avLst/>
          </a:prstGeom>
        </p:spPr>
      </p:pic>
      <p:sp>
        <p:nvSpPr>
          <p:cNvPr id="10" name="矩形 9"/>
          <p:cNvSpPr/>
          <p:nvPr/>
        </p:nvSpPr>
        <p:spPr>
          <a:xfrm>
            <a:off x="7885913" y="5818282"/>
            <a:ext cx="3872619"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視頻來源：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The China Current</a:t>
            </a:r>
          </a:p>
          <a:p>
            <a:r>
              <a:rPr lang="en-US" altLang="zh-HK" sz="1400" dirty="0">
                <a:latin typeface="Times New Roman" panose="02020603050405020304" pitchFamily="18" charset="0"/>
                <a:cs typeface="Times New Roman" panose="02020603050405020304" pitchFamily="18" charset="0"/>
              </a:rPr>
              <a:t>(https://chinacurrent.com/hk/story/20976/fujian-ningxia-poverty-alleviation</a:t>
            </a:r>
            <a:r>
              <a:rPr lang="en-US" altLang="zh-HK" sz="1400" dirty="0"/>
              <a:t>)</a:t>
            </a:r>
          </a:p>
        </p:txBody>
      </p:sp>
      <p:sp>
        <p:nvSpPr>
          <p:cNvPr id="11" name="Rectangle 14"/>
          <p:cNvSpPr/>
          <p:nvPr/>
        </p:nvSpPr>
        <p:spPr>
          <a:xfrm>
            <a:off x="6788890" y="4217167"/>
            <a:ext cx="4870310"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sp>
        <p:nvSpPr>
          <p:cNvPr id="12" name="矩形 11"/>
          <p:cNvSpPr/>
          <p:nvPr/>
        </p:nvSpPr>
        <p:spPr>
          <a:xfrm>
            <a:off x="6788890" y="4628813"/>
            <a:ext cx="4870310" cy="1200329"/>
          </a:xfrm>
          <a:prstGeom prst="rect">
            <a:avLst/>
          </a:prstGeom>
          <a:ln w="28575">
            <a:solidFill>
              <a:srgbClr val="FF0000"/>
            </a:solidFill>
          </a:ln>
        </p:spPr>
        <p:txBody>
          <a:bodyPr wrap="square">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1996</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，福建、寧夏兩地相隔甚遠，政府以扶助為前題，決定啟動閩寧扶貧計劃。經過</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多年的努力，當地建立左閩寧鎮，這是一個福建對口扶貧寧夏而新興的鄉鎮。</a:t>
            </a:r>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6788890" y="5847198"/>
            <a:ext cx="1097023" cy="453284"/>
          </a:xfrm>
          <a:prstGeom prst="rect">
            <a:avLst/>
          </a:prstGeom>
        </p:spPr>
      </p:pic>
      <p:pic>
        <p:nvPicPr>
          <p:cNvPr id="3" name="Picture 2"/>
          <p:cNvPicPr>
            <a:picLocks noChangeAspect="1"/>
          </p:cNvPicPr>
          <p:nvPr/>
        </p:nvPicPr>
        <p:blipFill>
          <a:blip r:embed="rId6"/>
          <a:stretch>
            <a:fillRect/>
          </a:stretch>
        </p:blipFill>
        <p:spPr>
          <a:xfrm>
            <a:off x="519451" y="6073840"/>
            <a:ext cx="3091126" cy="384430"/>
          </a:xfrm>
          <a:prstGeom prst="rect">
            <a:avLst/>
          </a:prstGeom>
        </p:spPr>
      </p:pic>
    </p:spTree>
    <p:extLst>
      <p:ext uri="{BB962C8B-B14F-4D97-AF65-F5344CB8AC3E}">
        <p14:creationId xmlns:p14="http://schemas.microsoft.com/office/powerpoint/2010/main" val="30368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509CF2E5-610E-4958-BCCD-99BF94A089F1}"/>
              </a:ext>
            </a:extLst>
          </p:cNvPr>
          <p:cNvSpPr txBox="1">
            <a:spLocks noChangeArrowheads="1"/>
          </p:cNvSpPr>
          <p:nvPr/>
        </p:nvSpPr>
        <p:spPr bwMode="auto">
          <a:xfrm>
            <a:off x="301255" y="145004"/>
            <a:ext cx="11836004"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800" b="1" dirty="0">
                <a:latin typeface="DFKai-SB" panose="03000509000000000000" pitchFamily="65" charset="-120"/>
                <a:ea typeface="DFKai-SB" panose="03000509000000000000" pitchFamily="65" charset="-120"/>
              </a:rPr>
              <a:t>扶貧措施舉隅：</a:t>
            </a:r>
            <a:r>
              <a:rPr lang="zh-CN" altLang="en-US" sz="3800" b="1" dirty="0">
                <a:latin typeface="DFKai-SB" panose="03000509000000000000" pitchFamily="65" charset="-120"/>
                <a:ea typeface="DFKai-SB" panose="03000509000000000000" pitchFamily="65" charset="-120"/>
              </a:rPr>
              <a:t>改善基礎設施</a:t>
            </a:r>
            <a:r>
              <a:rPr lang="zh-TW" altLang="en-US" sz="3800" b="1" dirty="0">
                <a:latin typeface="標楷體" panose="03000509000000000000" pitchFamily="65" charset="-120"/>
                <a:ea typeface="標楷體" panose="03000509000000000000" pitchFamily="65" charset="-120"/>
              </a:rPr>
              <a:t>提升貧困地區發展能力</a:t>
            </a:r>
            <a:endParaRPr lang="zh-CN" altLang="en-US" sz="3800" b="1" dirty="0">
              <a:latin typeface="標楷體" panose="03000509000000000000" pitchFamily="65" charset="-120"/>
              <a:ea typeface="標楷體" panose="03000509000000000000" pitchFamily="65" charset="-120"/>
            </a:endParaRPr>
          </a:p>
        </p:txBody>
      </p:sp>
      <p:sp>
        <p:nvSpPr>
          <p:cNvPr id="2" name="矩形 1"/>
          <p:cNvSpPr/>
          <p:nvPr/>
        </p:nvSpPr>
        <p:spPr>
          <a:xfrm>
            <a:off x="207377" y="769836"/>
            <a:ext cx="11782693" cy="830997"/>
          </a:xfrm>
          <a:prstGeom prst="rect">
            <a:avLst/>
          </a:prstGeom>
        </p:spPr>
        <p:txBody>
          <a:bodyPr wrap="square">
            <a:spAutoFit/>
          </a:bodyPr>
          <a:lstStyle/>
          <a:p>
            <a:r>
              <a:rPr lang="zh-TW" altLang="zh-HK" sz="2400" dirty="0">
                <a:latin typeface="標楷體" panose="03000509000000000000" pitchFamily="65" charset="-120"/>
                <a:ea typeface="標楷體" panose="03000509000000000000" pitchFamily="65" charset="-120"/>
              </a:rPr>
              <a:t>出行難、用水難、通</a:t>
            </a:r>
            <a:r>
              <a:rPr lang="zh-TW" altLang="en-US" sz="2400" dirty="0">
                <a:latin typeface="標楷體" panose="03000509000000000000" pitchFamily="65" charset="-120"/>
                <a:ea typeface="標楷體" panose="03000509000000000000" pitchFamily="65" charset="-120"/>
              </a:rPr>
              <a:t>訊</a:t>
            </a:r>
            <a:r>
              <a:rPr lang="zh-TW" altLang="zh-HK" sz="2400" dirty="0">
                <a:latin typeface="標楷體" panose="03000509000000000000" pitchFamily="65" charset="-120"/>
                <a:ea typeface="標楷體" panose="03000509000000000000" pitchFamily="65" charset="-120"/>
              </a:rPr>
              <a:t>難，是</a:t>
            </a:r>
            <a:r>
              <a:rPr lang="zh-TW" altLang="en-US" sz="2400" dirty="0">
                <a:latin typeface="標楷體" panose="03000509000000000000" pitchFamily="65" charset="-120"/>
                <a:ea typeface="標楷體" panose="03000509000000000000" pitchFamily="65" charset="-120"/>
              </a:rPr>
              <a:t>國家</a:t>
            </a:r>
            <a:r>
              <a:rPr lang="zh-TW" altLang="zh-HK" sz="2400" dirty="0">
                <a:latin typeface="標楷體" panose="03000509000000000000" pitchFamily="65" charset="-120"/>
                <a:ea typeface="標楷體" panose="03000509000000000000" pitchFamily="65" charset="-120"/>
              </a:rPr>
              <a:t>長期以來</a:t>
            </a:r>
            <a:r>
              <a:rPr lang="zh-TW" altLang="en-US" sz="2400" dirty="0">
                <a:latin typeface="標楷體" panose="03000509000000000000" pitchFamily="65" charset="-120"/>
                <a:ea typeface="標楷體" panose="03000509000000000000" pitchFamily="65" charset="-120"/>
              </a:rPr>
              <a:t>窒礙</a:t>
            </a:r>
            <a:r>
              <a:rPr lang="zh-TW" altLang="zh-HK" sz="2400" dirty="0">
                <a:latin typeface="標楷體" panose="03000509000000000000" pitchFamily="65" charset="-120"/>
                <a:ea typeface="標楷體" panose="03000509000000000000" pitchFamily="65" charset="-120"/>
              </a:rPr>
              <a:t>貧困地區發展的</a:t>
            </a:r>
            <a:r>
              <a:rPr lang="zh-TW" altLang="en-US" sz="2400" dirty="0">
                <a:latin typeface="標楷體" panose="03000509000000000000" pitchFamily="65" charset="-120"/>
                <a:ea typeface="標楷體" panose="03000509000000000000" pitchFamily="65" charset="-120"/>
              </a:rPr>
              <a:t>原因，改善</a:t>
            </a:r>
            <a:r>
              <a:rPr lang="zh-TW" altLang="zh-HK" sz="2400" dirty="0">
                <a:latin typeface="標楷體" panose="03000509000000000000" pitchFamily="65" charset="-120"/>
                <a:ea typeface="標楷體" panose="03000509000000000000" pitchFamily="65" charset="-120"/>
              </a:rPr>
              <a:t>基礎設施</a:t>
            </a:r>
            <a:r>
              <a:rPr lang="zh-TW" altLang="en-US" sz="2400" dirty="0">
                <a:latin typeface="標楷體" panose="03000509000000000000" pitchFamily="65" charset="-120"/>
                <a:ea typeface="標楷體" panose="03000509000000000000" pitchFamily="65" charset="-120"/>
              </a:rPr>
              <a:t>有效</a:t>
            </a:r>
            <a:r>
              <a:rPr lang="zh-TW" altLang="zh-HK" sz="2400" dirty="0">
                <a:latin typeface="標楷體" panose="03000509000000000000" pitchFamily="65" charset="-120"/>
                <a:ea typeface="標楷體" panose="03000509000000000000" pitchFamily="65" charset="-120"/>
              </a:rPr>
              <a:t>推動貧困地區經濟社會快速發展。</a:t>
            </a:r>
            <a:endParaRPr lang="zh-CN" altLang="en-US" sz="2400" dirty="0">
              <a:latin typeface="標楷體" panose="03000509000000000000" pitchFamily="65" charset="-120"/>
              <a:ea typeface="標楷體" panose="03000509000000000000" pitchFamily="65" charset="-120"/>
            </a:endParaRPr>
          </a:p>
        </p:txBody>
      </p:sp>
      <p:sp>
        <p:nvSpPr>
          <p:cNvPr id="10" name="矩形 9"/>
          <p:cNvSpPr/>
          <p:nvPr/>
        </p:nvSpPr>
        <p:spPr>
          <a:xfrm>
            <a:off x="7187889" y="1342873"/>
            <a:ext cx="5024596" cy="830997"/>
          </a:xfrm>
          <a:prstGeom prst="rect">
            <a:avLst/>
          </a:prstGeom>
        </p:spPr>
        <p:txBody>
          <a:bodyPr wrap="square">
            <a:spAutoFit/>
          </a:bodyPr>
          <a:lstStyle/>
          <a:p>
            <a:r>
              <a:rPr lang="zh-TW" altLang="en-US" sz="1200" kern="0" dirty="0">
                <a:latin typeface="Times New Roman" panose="02020603050405020304" pitchFamily="18" charset="0"/>
                <a:ea typeface="標楷體" panose="03000509000000000000" pitchFamily="65" charset="-120"/>
                <a:cs typeface="Times New Roman" panose="02020603050405020304" pitchFamily="18" charset="0"/>
              </a:rPr>
              <a:t>資料來源：</a:t>
            </a:r>
            <a:endPar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中華人民共和國國務院新聞辦公室</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人類減貧的中國實踐</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白皮書</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kern="100" dirty="0">
                <a:latin typeface="Times New Roman" panose="02020603050405020304" pitchFamily="18" charset="0"/>
                <a:ea typeface="標楷體" panose="03000509000000000000" pitchFamily="65" charset="-120"/>
                <a:cs typeface="Times New Roman" panose="02020603050405020304" pitchFamily="18" charset="0"/>
              </a:rPr>
              <a:t>http://www.scio.gov.cn/zfbps/ndhf/44691/Document/1701664/1701664.htm</a:t>
            </a:r>
            <a:r>
              <a:rPr lang="en-US" altLang="zh-TW" sz="12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HK" sz="1200" kern="100" dirty="0">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sz="1200" dirty="0">
              <a:latin typeface="標楷體" panose="03000509000000000000" pitchFamily="65" charset="-120"/>
              <a:ea typeface="標楷體" panose="03000509000000000000" pitchFamily="65" charset="-120"/>
            </a:endParaRPr>
          </a:p>
        </p:txBody>
      </p:sp>
      <p:sp>
        <p:nvSpPr>
          <p:cNvPr id="3" name="矩形 2"/>
          <p:cNvSpPr/>
          <p:nvPr/>
        </p:nvSpPr>
        <p:spPr>
          <a:xfrm>
            <a:off x="461393" y="1327696"/>
            <a:ext cx="184731" cy="369332"/>
          </a:xfrm>
          <a:prstGeom prst="rect">
            <a:avLst/>
          </a:prstGeom>
        </p:spPr>
        <p:txBody>
          <a:bodyPr wrap="none">
            <a:spAutoFit/>
          </a:bodyPr>
          <a:lstStyle/>
          <a:p>
            <a:endParaRPr lang="zh-CN" altLang="en-US" dirty="0">
              <a:latin typeface="DFKai-SB" panose="03000509000000000000" pitchFamily="65" charset="-120"/>
              <a:ea typeface="DFKai-SB" panose="03000509000000000000" pitchFamily="65" charset="-120"/>
            </a:endParaRPr>
          </a:p>
        </p:txBody>
      </p:sp>
      <p:graphicFrame>
        <p:nvGraphicFramePr>
          <p:cNvPr id="5" name="資料庫圖表 4"/>
          <p:cNvGraphicFramePr/>
          <p:nvPr>
            <p:extLst>
              <p:ext uri="{D42A27DB-BD31-4B8C-83A1-F6EECF244321}">
                <p14:modId xmlns:p14="http://schemas.microsoft.com/office/powerpoint/2010/main" val="772412869"/>
              </p:ext>
            </p:extLst>
          </p:nvPr>
        </p:nvGraphicFramePr>
        <p:xfrm>
          <a:off x="99123" y="1671884"/>
          <a:ext cx="12038136" cy="1698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圖片 3">
            <a:hlinkClick r:id="rId8"/>
          </p:cNvPr>
          <p:cNvPicPr>
            <a:picLocks noChangeAspect="1"/>
          </p:cNvPicPr>
          <p:nvPr/>
        </p:nvPicPr>
        <p:blipFill rotWithShape="1">
          <a:blip r:embed="rId9"/>
          <a:srcRect l="9789" t="20941" r="11157" b="24274"/>
          <a:stretch/>
        </p:blipFill>
        <p:spPr>
          <a:xfrm>
            <a:off x="1600322" y="3470381"/>
            <a:ext cx="2878677" cy="1494586"/>
          </a:xfrm>
          <a:prstGeom prst="rect">
            <a:avLst/>
          </a:prstGeom>
        </p:spPr>
      </p:pic>
      <p:sp>
        <p:nvSpPr>
          <p:cNvPr id="16" name="Rectangle 14"/>
          <p:cNvSpPr/>
          <p:nvPr/>
        </p:nvSpPr>
        <p:spPr>
          <a:xfrm>
            <a:off x="1409709" y="2012691"/>
            <a:ext cx="2492990"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點擊以下圖像觀看視頻</a:t>
            </a:r>
            <a:endParaRPr lang="en-US" altLang="zh-HK" b="1" dirty="0">
              <a:latin typeface="DFKai-SB" panose="03000509000000000000" pitchFamily="65" charset="-120"/>
              <a:ea typeface="DFKai-SB" panose="03000509000000000000" pitchFamily="65" charset="-120"/>
            </a:endParaRPr>
          </a:p>
        </p:txBody>
      </p:sp>
      <p:sp>
        <p:nvSpPr>
          <p:cNvPr id="18" name="矩形 17"/>
          <p:cNvSpPr/>
          <p:nvPr/>
        </p:nvSpPr>
        <p:spPr>
          <a:xfrm>
            <a:off x="1287843" y="5860637"/>
            <a:ext cx="3030361" cy="830997"/>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rPr>
              <a:t>視頻來源</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The China Current</a:t>
            </a:r>
            <a:endParaRPr lang="en-US" altLang="zh-TW" sz="1200" dirty="0">
              <a:latin typeface="標楷體" panose="03000509000000000000" pitchFamily="65" charset="-120"/>
              <a:ea typeface="標楷體" panose="03000509000000000000" pitchFamily="65" charset="-120"/>
            </a:endParaRPr>
          </a:p>
          <a:p>
            <a:r>
              <a:rPr lang="en-US" altLang="zh-TW" sz="1200" dirty="0">
                <a:latin typeface="Times New Roman" panose="02020603050405020304" pitchFamily="18" charset="0"/>
                <a:cs typeface="Times New Roman" panose="02020603050405020304" pitchFamily="18" charset="0"/>
              </a:rPr>
              <a:t>(https://chinacurrent.com/hk/story/20672/guizhous-war-on-poverty)</a:t>
            </a:r>
          </a:p>
          <a:p>
            <a:endParaRPr lang="en-US" altLang="zh-TW" sz="1200" dirty="0">
              <a:latin typeface="標楷體" panose="03000509000000000000" pitchFamily="65" charset="-120"/>
              <a:ea typeface="標楷體" panose="03000509000000000000" pitchFamily="65" charset="-120"/>
            </a:endParaRPr>
          </a:p>
        </p:txBody>
      </p:sp>
      <p:sp>
        <p:nvSpPr>
          <p:cNvPr id="19" name="內容版面配置區 2"/>
          <p:cNvSpPr>
            <a:spLocks noGrp="1"/>
          </p:cNvSpPr>
          <p:nvPr>
            <p:ph idx="1"/>
          </p:nvPr>
        </p:nvSpPr>
        <p:spPr>
          <a:xfrm>
            <a:off x="1358610" y="5053676"/>
            <a:ext cx="3120389" cy="824389"/>
          </a:xfrm>
        </p:spPr>
        <p:txBody>
          <a:bodyPr>
            <a:normAutofit lnSpcReduction="10000"/>
          </a:bodyPr>
          <a:lstStyle/>
          <a:p>
            <a:pPr marL="0" indent="0">
              <a:buNone/>
            </a:pPr>
            <a:r>
              <a:rPr lang="zh-TW" altLang="en-US" sz="1800" dirty="0">
                <a:latin typeface="標楷體" panose="03000509000000000000" pitchFamily="65" charset="-120"/>
                <a:ea typeface="標楷體" panose="03000509000000000000" pitchFamily="65" charset="-120"/>
              </a:rPr>
              <a:t>貴州興建公路、大橋和鐵路後，打通對外聯繫的交通，促進貴州的經濟發展。</a:t>
            </a:r>
          </a:p>
        </p:txBody>
      </p:sp>
      <p:pic>
        <p:nvPicPr>
          <p:cNvPr id="20" name="圖片 19">
            <a:hlinkClick r:id="rId10"/>
          </p:cNvPr>
          <p:cNvPicPr>
            <a:picLocks noChangeAspect="1"/>
          </p:cNvPicPr>
          <p:nvPr/>
        </p:nvPicPr>
        <p:blipFill rotWithShape="1">
          <a:blip r:embed="rId11"/>
          <a:srcRect l="10173" t="20737" r="11051" b="24896"/>
          <a:stretch/>
        </p:blipFill>
        <p:spPr>
          <a:xfrm>
            <a:off x="4827146" y="3505085"/>
            <a:ext cx="2844864" cy="1570717"/>
          </a:xfrm>
          <a:prstGeom prst="rect">
            <a:avLst/>
          </a:prstGeom>
        </p:spPr>
      </p:pic>
      <p:sp>
        <p:nvSpPr>
          <p:cNvPr id="21" name="矩形 20"/>
          <p:cNvSpPr/>
          <p:nvPr/>
        </p:nvSpPr>
        <p:spPr>
          <a:xfrm>
            <a:off x="7862091" y="6014886"/>
            <a:ext cx="2842702" cy="646331"/>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rPr>
              <a:t>視頻來源：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The China Current (</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https://chinacurrent.com/hk/story/20353/taobao-live-village</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1" name="矩形 10"/>
          <p:cNvSpPr/>
          <p:nvPr/>
        </p:nvSpPr>
        <p:spPr>
          <a:xfrm>
            <a:off x="4737231" y="5091556"/>
            <a:ext cx="2967982" cy="923330"/>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甘肅是農業灌溉缺水嚴重的省份，現已建成大型自流灌溉區。</a:t>
            </a:r>
            <a:endParaRPr lang="zh-HK" altLang="en-US" dirty="0">
              <a:latin typeface="標楷體" panose="03000509000000000000" pitchFamily="65" charset="-120"/>
              <a:ea typeface="標楷體" panose="03000509000000000000" pitchFamily="65" charset="-120"/>
            </a:endParaRPr>
          </a:p>
        </p:txBody>
      </p:sp>
      <p:pic>
        <p:nvPicPr>
          <p:cNvPr id="12" name="圖片 11">
            <a:hlinkClick r:id="rId12"/>
          </p:cNvPr>
          <p:cNvPicPr>
            <a:picLocks noChangeAspect="1"/>
          </p:cNvPicPr>
          <p:nvPr/>
        </p:nvPicPr>
        <p:blipFill rotWithShape="1">
          <a:blip r:embed="rId13"/>
          <a:srcRect l="10080" t="20344" r="11124" b="24667"/>
          <a:stretch/>
        </p:blipFill>
        <p:spPr>
          <a:xfrm>
            <a:off x="7951015" y="3470381"/>
            <a:ext cx="2664856" cy="1531650"/>
          </a:xfrm>
          <a:prstGeom prst="rect">
            <a:avLst/>
          </a:prstGeom>
        </p:spPr>
      </p:pic>
      <p:sp>
        <p:nvSpPr>
          <p:cNvPr id="22" name="矩形 21"/>
          <p:cNvSpPr/>
          <p:nvPr/>
        </p:nvSpPr>
        <p:spPr>
          <a:xfrm>
            <a:off x="4827146" y="6016516"/>
            <a:ext cx="2762910" cy="830997"/>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rPr>
              <a:t>視頻來源：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The China Current </a:t>
            </a:r>
            <a:r>
              <a:rPr lang="en-US" altLang="zh-TW" sz="1200" dirty="0">
                <a:latin typeface="標楷體" panose="03000509000000000000" pitchFamily="65" charset="-120"/>
                <a:ea typeface="標楷體" panose="03000509000000000000" pitchFamily="65" charset="-12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https://chinacurrent.com/story/22401/smart-drip-irrigation-system)</a:t>
            </a:r>
          </a:p>
          <a:p>
            <a:endParaRPr lang="en-US" altLang="zh-TW" sz="1200" dirty="0">
              <a:latin typeface="標楷體" panose="03000509000000000000" pitchFamily="65" charset="-120"/>
              <a:ea typeface="標楷體" panose="03000509000000000000" pitchFamily="65" charset="-120"/>
            </a:endParaRPr>
          </a:p>
        </p:txBody>
      </p:sp>
      <p:sp>
        <p:nvSpPr>
          <p:cNvPr id="26" name="矩形 25"/>
          <p:cNvSpPr/>
          <p:nvPr/>
        </p:nvSpPr>
        <p:spPr>
          <a:xfrm>
            <a:off x="7765991" y="5091556"/>
            <a:ext cx="2849880" cy="923330"/>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雲南的農村鋪設網絡，透過網上直播宣傳農產品，提升</a:t>
            </a:r>
            <a:r>
              <a:rPr lang="zh-CN" altLang="en-US" dirty="0">
                <a:latin typeface="標楷體" panose="03000509000000000000" pitchFamily="65" charset="-120"/>
                <a:ea typeface="標楷體" panose="03000509000000000000" pitchFamily="65" charset="-120"/>
              </a:rPr>
              <a:t>銷</a:t>
            </a:r>
            <a:r>
              <a:rPr lang="zh-TW" altLang="en-US" dirty="0">
                <a:latin typeface="標楷體" panose="03000509000000000000" pitchFamily="65" charset="-120"/>
                <a:ea typeface="標楷體" panose="03000509000000000000" pitchFamily="65" charset="-120"/>
              </a:rPr>
              <a:t>售額，增加收入。</a:t>
            </a:r>
            <a:endParaRPr lang="zh-HK" altLang="en-US" dirty="0">
              <a:latin typeface="標楷體" panose="03000509000000000000" pitchFamily="65" charset="-120"/>
              <a:ea typeface="標楷體" panose="03000509000000000000" pitchFamily="65" charset="-120"/>
            </a:endParaRPr>
          </a:p>
        </p:txBody>
      </p:sp>
      <p:pic>
        <p:nvPicPr>
          <p:cNvPr id="27" name="Picture 26"/>
          <p:cNvPicPr>
            <a:picLocks noChangeAspect="1"/>
          </p:cNvPicPr>
          <p:nvPr/>
        </p:nvPicPr>
        <p:blipFill>
          <a:blip r:embed="rId14"/>
          <a:stretch>
            <a:fillRect/>
          </a:stretch>
        </p:blipFill>
        <p:spPr>
          <a:xfrm>
            <a:off x="442319" y="2012691"/>
            <a:ext cx="967390" cy="399720"/>
          </a:xfrm>
          <a:prstGeom prst="rect">
            <a:avLst/>
          </a:prstGeom>
        </p:spPr>
      </p:pic>
    </p:spTree>
    <p:extLst>
      <p:ext uri="{BB962C8B-B14F-4D97-AF65-F5344CB8AC3E}">
        <p14:creationId xmlns:p14="http://schemas.microsoft.com/office/powerpoint/2010/main" val="4237999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81481D2-013C-47B5-8B45-596F90F3D3BD}"/>
              </a:ext>
            </a:extLst>
          </p:cNvPr>
          <p:cNvSpPr/>
          <p:nvPr/>
        </p:nvSpPr>
        <p:spPr bwMode="auto">
          <a:xfrm>
            <a:off x="4243505" y="295758"/>
            <a:ext cx="2975436"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4400" b="1" spc="400" dirty="0">
                <a:latin typeface="標楷體" panose="03000509000000000000" pitchFamily="65" charset="-120"/>
                <a:ea typeface="標楷體" panose="03000509000000000000" pitchFamily="65" charset="-120"/>
              </a:rPr>
              <a:t>學習目標</a:t>
            </a:r>
            <a:endParaRPr lang="zh-CN" altLang="en-US" sz="4400" b="1" spc="400" dirty="0">
              <a:latin typeface="標楷體" panose="03000509000000000000" pitchFamily="65" charset="-120"/>
              <a:ea typeface="標楷體" panose="03000509000000000000" pitchFamily="65" charset="-120"/>
            </a:endParaRPr>
          </a:p>
        </p:txBody>
      </p:sp>
      <p:sp>
        <p:nvSpPr>
          <p:cNvPr id="5" name="直接连接符 8">
            <a:extLst>
              <a:ext uri="{FF2B5EF4-FFF2-40B4-BE49-F238E27FC236}">
                <a16:creationId xmlns:a16="http://schemas.microsoft.com/office/drawing/2014/main" id="{53B66358-7B19-4D50-B634-9EB6A25BCA1D}"/>
              </a:ext>
            </a:extLst>
          </p:cNvPr>
          <p:cNvSpPr>
            <a:spLocks noChangeShapeType="1"/>
          </p:cNvSpPr>
          <p:nvPr/>
        </p:nvSpPr>
        <p:spPr bwMode="auto">
          <a:xfrm flipV="1">
            <a:off x="8303347" y="658782"/>
            <a:ext cx="1485900"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 name="直接连接符 10">
            <a:extLst>
              <a:ext uri="{FF2B5EF4-FFF2-40B4-BE49-F238E27FC236}">
                <a16:creationId xmlns:a16="http://schemas.microsoft.com/office/drawing/2014/main" id="{5D2D9A4D-0AC4-411F-AFBE-96BF7BA02EB7}"/>
              </a:ext>
            </a:extLst>
          </p:cNvPr>
          <p:cNvSpPr>
            <a:spLocks noChangeShapeType="1"/>
          </p:cNvSpPr>
          <p:nvPr/>
        </p:nvSpPr>
        <p:spPr bwMode="auto">
          <a:xfrm flipV="1">
            <a:off x="2045306" y="690388"/>
            <a:ext cx="1590675"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 name="椭圆 13">
            <a:extLst>
              <a:ext uri="{FF2B5EF4-FFF2-40B4-BE49-F238E27FC236}">
                <a16:creationId xmlns:a16="http://schemas.microsoft.com/office/drawing/2014/main" id="{DC5563D4-846C-425B-8C11-0215F52D8157}"/>
              </a:ext>
            </a:extLst>
          </p:cNvPr>
          <p:cNvSpPr>
            <a:spLocks noChangeArrowheads="1"/>
          </p:cNvSpPr>
          <p:nvPr/>
        </p:nvSpPr>
        <p:spPr bwMode="auto">
          <a:xfrm>
            <a:off x="4005595" y="690388"/>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8" name="椭圆 17">
            <a:extLst>
              <a:ext uri="{FF2B5EF4-FFF2-40B4-BE49-F238E27FC236}">
                <a16:creationId xmlns:a16="http://schemas.microsoft.com/office/drawing/2014/main" id="{8026878E-A35D-4089-8AE0-89228D19DB2B}"/>
              </a:ext>
            </a:extLst>
          </p:cNvPr>
          <p:cNvSpPr>
            <a:spLocks noChangeArrowheads="1"/>
          </p:cNvSpPr>
          <p:nvPr/>
        </p:nvSpPr>
        <p:spPr bwMode="auto">
          <a:xfrm>
            <a:off x="7525211" y="613394"/>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9" name="内容占位符 2">
            <a:extLst>
              <a:ext uri="{FF2B5EF4-FFF2-40B4-BE49-F238E27FC236}">
                <a16:creationId xmlns:a16="http://schemas.microsoft.com/office/drawing/2014/main" id="{67B5BE79-12D7-4843-8857-82AF1BA23612}"/>
              </a:ext>
            </a:extLst>
          </p:cNvPr>
          <p:cNvSpPr txBox="1">
            <a:spLocks noChangeArrowheads="1"/>
          </p:cNvSpPr>
          <p:nvPr/>
        </p:nvSpPr>
        <p:spPr bwMode="auto">
          <a:xfrm>
            <a:off x="448574" y="699856"/>
            <a:ext cx="11300603" cy="52868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HK" altLang="en-US" b="1" dirty="0">
                <a:latin typeface="DFKai-SB" panose="03000509000000000000" pitchFamily="65" charset="-120"/>
                <a:ea typeface="DFKai-SB" panose="03000509000000000000" pitchFamily="65" charset="-120"/>
              </a:rPr>
              <a:t>知識</a:t>
            </a:r>
            <a:endParaRPr lang="en-US" altLang="zh-HK" b="1" dirty="0">
              <a:latin typeface="DFKai-SB" panose="03000509000000000000" pitchFamily="65" charset="-120"/>
              <a:ea typeface="DFKai-SB" panose="03000509000000000000" pitchFamily="65" charset="-120"/>
            </a:endParaRPr>
          </a:p>
          <a:p>
            <a:pPr>
              <a:lnSpc>
                <a:spcPct val="100000"/>
              </a:lnSpc>
            </a:pPr>
            <a:r>
              <a:rPr lang="zh-CN" altLang="en-US" dirty="0">
                <a:latin typeface="DFKai-SB" panose="03000509000000000000" pitchFamily="65" charset="-120"/>
                <a:ea typeface="DFKai-SB" panose="03000509000000000000" pitchFamily="65" charset="-120"/>
                <a:sym typeface="宋体" panose="02010600030101010101" pitchFamily="2" charset="-122"/>
              </a:rPr>
              <a:t>了</a:t>
            </a:r>
            <a:r>
              <a:rPr lang="zh-CN" altLang="en-US" dirty="0">
                <a:latin typeface="DFKai-SB" panose="03000509000000000000" pitchFamily="65" charset="-120"/>
                <a:ea typeface="DFKai-SB" panose="03000509000000000000" pitchFamily="65" charset="-120"/>
              </a:rPr>
              <a:t>解改革開放以來，人民生活素質在經濟收入、脫貧</a:t>
            </a:r>
            <a:r>
              <a:rPr lang="zh-TW" altLang="en-US" dirty="0">
                <a:latin typeface="DFKai-SB" panose="03000509000000000000" pitchFamily="65" charset="-120"/>
                <a:ea typeface="DFKai-SB" panose="03000509000000000000" pitchFamily="65" charset="-120"/>
              </a:rPr>
              <a:t>與發展</a:t>
            </a:r>
            <a:r>
              <a:rPr lang="zh-CN" altLang="en-US" dirty="0">
                <a:latin typeface="DFKai-SB" panose="03000509000000000000" pitchFamily="65" charset="-120"/>
                <a:ea typeface="DFKai-SB" panose="03000509000000000000" pitchFamily="65" charset="-120"/>
              </a:rPr>
              <a:t>、消費模式、教育</a:t>
            </a:r>
            <a:r>
              <a:rPr lang="zh-TW" altLang="en-US" dirty="0">
                <a:latin typeface="DFKai-SB" panose="03000509000000000000" pitchFamily="65" charset="-120"/>
                <a:ea typeface="DFKai-SB" panose="03000509000000000000" pitchFamily="65" charset="-120"/>
              </a:rPr>
              <a:t>程度</a:t>
            </a:r>
            <a:r>
              <a:rPr lang="zh-CN" altLang="en-US" dirty="0">
                <a:latin typeface="DFKai-SB" panose="03000509000000000000" pitchFamily="65" charset="-120"/>
                <a:ea typeface="DFKai-SB" panose="03000509000000000000" pitchFamily="65" charset="-120"/>
              </a:rPr>
              <a:t>、醫療水</a:t>
            </a:r>
            <a:r>
              <a:rPr lang="zh-CN" altLang="en-US" dirty="0">
                <a:latin typeface="DFKai-SB" panose="03000509000000000000" pitchFamily="65" charset="-120"/>
                <a:ea typeface="DFKai-SB" panose="03000509000000000000" pitchFamily="65" charset="-120"/>
                <a:sym typeface="宋体" panose="02010600030101010101" pitchFamily="2" charset="-122"/>
              </a:rPr>
              <a:t>平</a:t>
            </a:r>
            <a:r>
              <a:rPr lang="zh-CN" altLang="en-US" dirty="0">
                <a:latin typeface="DFKai-SB" panose="03000509000000000000" pitchFamily="65" charset="-120"/>
                <a:ea typeface="DFKai-SB" panose="03000509000000000000" pitchFamily="65" charset="-120"/>
              </a:rPr>
              <a:t>、人均預期壽命等方面轉變與提升情況。</a:t>
            </a:r>
            <a:endParaRPr lang="en-US" altLang="zh-TW" b="1" dirty="0">
              <a:latin typeface="DFKai-SB" panose="03000509000000000000" pitchFamily="65" charset="-120"/>
              <a:ea typeface="DFKai-SB" panose="03000509000000000000" pitchFamily="65" charset="-120"/>
            </a:endParaRPr>
          </a:p>
          <a:p>
            <a:pPr marL="0" indent="0">
              <a:lnSpc>
                <a:spcPct val="100000"/>
              </a:lnSpc>
              <a:buFont typeface="Arial" panose="020B0604020202020204" pitchFamily="34" charset="0"/>
              <a:buNone/>
            </a:pPr>
            <a:r>
              <a:rPr lang="zh-TW" altLang="en-US" b="1" dirty="0">
                <a:latin typeface="DFKai-SB" panose="03000509000000000000" pitchFamily="65" charset="-120"/>
                <a:ea typeface="DFKai-SB" panose="03000509000000000000" pitchFamily="65" charset="-120"/>
              </a:rPr>
              <a:t>技能</a:t>
            </a:r>
            <a:endParaRPr lang="en-US" altLang="zh-TW" b="1" dirty="0">
              <a:latin typeface="DFKai-SB" panose="03000509000000000000" pitchFamily="65" charset="-120"/>
              <a:ea typeface="DFKai-SB" panose="03000509000000000000" pitchFamily="65" charset="-120"/>
            </a:endParaRPr>
          </a:p>
          <a:p>
            <a:pPr>
              <a:lnSpc>
                <a:spcPct val="100000"/>
              </a:lnSpc>
            </a:pPr>
            <a:r>
              <a:rPr lang="zh-TW" altLang="en-US" dirty="0">
                <a:latin typeface="DFKai-SB" panose="03000509000000000000" pitchFamily="65" charset="-120"/>
                <a:ea typeface="DFKai-SB" panose="03000509000000000000" pitchFamily="65" charset="-120"/>
              </a:rPr>
              <a:t>建基客觀證據，從多角度分析國家發展脈絡，以及國家幅員廣大等客觀條件對國家發展的影響，以提升慎思明辨能力</a:t>
            </a:r>
            <a:r>
              <a:rPr lang="zh-CN" altLang="en-US" dirty="0">
                <a:latin typeface="DFKai-SB" panose="03000509000000000000" pitchFamily="65" charset="-120"/>
                <a:ea typeface="DFKai-SB" panose="03000509000000000000" pitchFamily="65" charset="-120"/>
              </a:rPr>
              <a:t>。</a:t>
            </a:r>
            <a:endParaRPr lang="en-US" altLang="zh-TW" b="1" dirty="0">
              <a:latin typeface="DFKai-SB" panose="03000509000000000000" pitchFamily="65" charset="-120"/>
              <a:ea typeface="DFKai-SB" panose="03000509000000000000" pitchFamily="65" charset="-120"/>
            </a:endParaRPr>
          </a:p>
          <a:p>
            <a:pPr marL="0" indent="0">
              <a:lnSpc>
                <a:spcPct val="100000"/>
              </a:lnSpc>
              <a:buFont typeface="Arial" panose="020B0604020202020204" pitchFamily="34" charset="0"/>
              <a:buNone/>
            </a:pPr>
            <a:r>
              <a:rPr lang="zh-TW" altLang="en-US" b="1" dirty="0">
                <a:latin typeface="DFKai-SB" panose="03000509000000000000" pitchFamily="65" charset="-120"/>
                <a:ea typeface="DFKai-SB" panose="03000509000000000000" pitchFamily="65" charset="-120"/>
              </a:rPr>
              <a:t>價值觀</a:t>
            </a:r>
            <a:endParaRPr lang="en-US" altLang="zh-TW" b="1" dirty="0">
              <a:latin typeface="DFKai-SB" panose="03000509000000000000" pitchFamily="65" charset="-120"/>
              <a:ea typeface="DFKai-SB" panose="03000509000000000000" pitchFamily="65" charset="-120"/>
            </a:endParaRPr>
          </a:p>
          <a:p>
            <a:pPr>
              <a:lnSpc>
                <a:spcPct val="100000"/>
              </a:lnSpc>
            </a:pPr>
            <a:r>
              <a:rPr lang="zh-TW" altLang="en-US" dirty="0">
                <a:latin typeface="DFKai-SB" panose="03000509000000000000" pitchFamily="65" charset="-120"/>
                <a:ea typeface="DFKai-SB" panose="03000509000000000000" pitchFamily="65" charset="-120"/>
              </a:rPr>
              <a:t>以客觀持平的態度和具同理心，關心國家發展狀況、挑戰和機遇。</a:t>
            </a:r>
          </a:p>
          <a:p>
            <a:pPr>
              <a:lnSpc>
                <a:spcPct val="100000"/>
              </a:lnSpc>
            </a:pPr>
            <a:r>
              <a:rPr lang="zh-TW" altLang="en-US" dirty="0">
                <a:latin typeface="DFKai-SB" panose="03000509000000000000" pitchFamily="65" charset="-120"/>
                <a:ea typeface="DFKai-SB" panose="03000509000000000000" pitchFamily="65" charset="-120"/>
              </a:rPr>
              <a:t>認同國民身份和提升作為中國人的自豪感，提升服務國家及社會的責任感和承擔精神。</a:t>
            </a:r>
            <a:r>
              <a:rPr lang="zh-CN" altLang="en-US" dirty="0">
                <a:latin typeface="DFKai-SB" panose="03000509000000000000" pitchFamily="65" charset="-120"/>
                <a:ea typeface="DFKai-SB" panose="03000509000000000000" pitchFamily="65" charset="-120"/>
              </a:rPr>
              <a:t>  </a:t>
            </a:r>
            <a:r>
              <a:rPr lang="en-US" altLang="zh-CN" dirty="0">
                <a:latin typeface="DFKai-SB" panose="03000509000000000000" pitchFamily="65" charset="-120"/>
                <a:ea typeface="DFKai-SB" panose="03000509000000000000" pitchFamily="65" charset="-120"/>
              </a:rPr>
              <a:t>    </a:t>
            </a:r>
            <a:endParaRPr lang="zh-CN" altLang="en-US"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05456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84BEA591-3E2B-4446-BEE4-D426F14E3C0C}"/>
              </a:ext>
            </a:extLst>
          </p:cNvPr>
          <p:cNvSpPr/>
          <p:nvPr/>
        </p:nvSpPr>
        <p:spPr>
          <a:xfrm>
            <a:off x="2792924" y="322713"/>
            <a:ext cx="6853158" cy="707886"/>
          </a:xfrm>
          <a:prstGeom prst="rect">
            <a:avLst/>
          </a:prstGeom>
        </p:spPr>
        <p:txBody>
          <a:bodyPr wrap="none">
            <a:spAutoFit/>
          </a:bodyPr>
          <a:lstStyle/>
          <a:p>
            <a:r>
              <a:rPr lang="zh-TW" altLang="en-US" sz="4000" b="1" dirty="0">
                <a:latin typeface="DFKai-SB" panose="03000509000000000000" pitchFamily="65" charset="-120"/>
                <a:ea typeface="DFKai-SB" panose="03000509000000000000" pitchFamily="65" charset="-120"/>
              </a:rPr>
              <a:t>扶貧措施舉隅：產業發展扶貧</a:t>
            </a:r>
            <a:endParaRPr lang="zh-CN" altLang="en-US" sz="4000" b="1" dirty="0">
              <a:latin typeface="DFKai-SB" panose="03000509000000000000" pitchFamily="65" charset="-120"/>
              <a:ea typeface="DFKai-SB" panose="03000509000000000000" pitchFamily="65" charset="-120"/>
            </a:endParaRPr>
          </a:p>
        </p:txBody>
      </p:sp>
      <p:sp>
        <p:nvSpPr>
          <p:cNvPr id="8" name="矩形 7"/>
          <p:cNvSpPr/>
          <p:nvPr/>
        </p:nvSpPr>
        <p:spPr>
          <a:xfrm>
            <a:off x="278138" y="5923932"/>
            <a:ext cx="4767687" cy="738664"/>
          </a:xfrm>
          <a:prstGeom prst="rect">
            <a:avLst/>
          </a:prstGeom>
        </p:spPr>
        <p:txBody>
          <a:bodyPr wrap="square">
            <a:spAutoFit/>
          </a:bodyPr>
          <a:lstStyle/>
          <a:p>
            <a:r>
              <a:rPr lang="zh-TW" altLang="en-US" sz="1400" dirty="0">
                <a:solidFill>
                  <a:srgbClr val="000000"/>
                </a:solidFill>
                <a:latin typeface="標楷體" panose="03000509000000000000" pitchFamily="65" charset="-120"/>
                <a:ea typeface="標楷體" panose="03000509000000000000" pitchFamily="65" charset="-120"/>
              </a:rPr>
              <a:t>資料來源：</a:t>
            </a:r>
            <a:r>
              <a:rPr lang="en-US" altLang="zh-TW" sz="1400" dirty="0">
                <a:solidFill>
                  <a:srgbClr val="000000"/>
                </a:solidFill>
                <a:latin typeface="標楷體" panose="03000509000000000000" pitchFamily="65" charset="-120"/>
                <a:ea typeface="標楷體" panose="03000509000000000000" pitchFamily="65" charset="-120"/>
              </a:rPr>
              <a:t>《</a:t>
            </a:r>
            <a:r>
              <a:rPr lang="zh-TW" altLang="en-US" sz="1400" dirty="0">
                <a:solidFill>
                  <a:srgbClr val="000000"/>
                </a:solidFill>
                <a:latin typeface="標楷體" panose="03000509000000000000" pitchFamily="65" charset="-120"/>
                <a:ea typeface="標楷體" panose="03000509000000000000" pitchFamily="65" charset="-120"/>
              </a:rPr>
              <a:t>「十三五」脫貧攻堅規劃</a:t>
            </a:r>
            <a:r>
              <a:rPr lang="en-US" altLang="zh-TW"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http://big5.www.gov.cn/gate/big5/www.gov.cn/gongbao/content/2016/content_5148746.htm)</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34" name="群組 33"/>
          <p:cNvGrpSpPr/>
          <p:nvPr/>
        </p:nvGrpSpPr>
        <p:grpSpPr>
          <a:xfrm>
            <a:off x="289062" y="1268730"/>
            <a:ext cx="6146028" cy="4136571"/>
            <a:chOff x="5868942" y="896576"/>
            <a:chExt cx="6213195" cy="4849004"/>
          </a:xfrm>
        </p:grpSpPr>
        <p:grpSp>
          <p:nvGrpSpPr>
            <p:cNvPr id="27" name="그룹 2">
              <a:extLst>
                <a:ext uri="{FF2B5EF4-FFF2-40B4-BE49-F238E27FC236}">
                  <a16:creationId xmlns:a16="http://schemas.microsoft.com/office/drawing/2014/main" id="{70305EE0-B839-4405-9DCE-09602FA5BF0C}"/>
                </a:ext>
              </a:extLst>
            </p:cNvPr>
            <p:cNvGrpSpPr/>
            <p:nvPr/>
          </p:nvGrpSpPr>
          <p:grpSpPr>
            <a:xfrm>
              <a:off x="8176404" y="985584"/>
              <a:ext cx="1249054" cy="1606738"/>
              <a:chOff x="4601988" y="3272228"/>
              <a:chExt cx="1249054" cy="1606738"/>
            </a:xfrm>
            <a:solidFill>
              <a:schemeClr val="accent1"/>
            </a:solidFill>
          </p:grpSpPr>
          <p:sp>
            <p:nvSpPr>
              <p:cNvPr id="28" name="Rounded Rectangle 15">
                <a:extLst>
                  <a:ext uri="{FF2B5EF4-FFF2-40B4-BE49-F238E27FC236}">
                    <a16:creationId xmlns:a16="http://schemas.microsoft.com/office/drawing/2014/main" id="{F8B737C6-EBC3-4CBE-B901-B53F76932213}"/>
                  </a:ext>
                </a:extLst>
              </p:cNvPr>
              <p:cNvSpPr/>
              <p:nvPr/>
            </p:nvSpPr>
            <p:spPr>
              <a:xfrm rot="5400000">
                <a:off x="4696834" y="3724758"/>
                <a:ext cx="1462777" cy="845639"/>
              </a:xfrm>
              <a:custGeom>
                <a:avLst/>
                <a:gdLst/>
                <a:ahLst/>
                <a:cxnLst/>
                <a:rect l="l" t="t" r="r" b="b"/>
                <a:pathLst>
                  <a:path w="1462777" h="845639">
                    <a:moveTo>
                      <a:pt x="0" y="845639"/>
                    </a:moveTo>
                    <a:lnTo>
                      <a:pt x="0" y="406646"/>
                    </a:lnTo>
                    <a:cubicBezTo>
                      <a:pt x="0" y="182062"/>
                      <a:pt x="182062" y="0"/>
                      <a:pt x="406646" y="0"/>
                    </a:cubicBezTo>
                    <a:lnTo>
                      <a:pt x="1462777" y="0"/>
                    </a:lnTo>
                    <a:lnTo>
                      <a:pt x="1462777" y="222842"/>
                    </a:lnTo>
                    <a:lnTo>
                      <a:pt x="455196" y="222842"/>
                    </a:lnTo>
                    <a:cubicBezTo>
                      <a:pt x="326802" y="222842"/>
                      <a:pt x="222718" y="326926"/>
                      <a:pt x="222718" y="455320"/>
                    </a:cubicBezTo>
                    <a:lnTo>
                      <a:pt x="222718" y="84563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9" name="Isosceles Triangle 75">
                <a:extLst>
                  <a:ext uri="{FF2B5EF4-FFF2-40B4-BE49-F238E27FC236}">
                    <a16:creationId xmlns:a16="http://schemas.microsoft.com/office/drawing/2014/main" id="{86935DC4-0FAC-4375-B2F2-AA589DD2DC9B}"/>
                  </a:ext>
                </a:extLst>
              </p:cNvPr>
              <p:cNvSpPr/>
              <p:nvPr/>
            </p:nvSpPr>
            <p:spPr>
              <a:xfrm rot="16200000">
                <a:off x="4566185" y="3308031"/>
                <a:ext cx="519134" cy="44752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4" name="그룹 40">
              <a:extLst>
                <a:ext uri="{FF2B5EF4-FFF2-40B4-BE49-F238E27FC236}">
                  <a16:creationId xmlns:a16="http://schemas.microsoft.com/office/drawing/2014/main" id="{8FCAB225-5731-4EA2-8B75-9D5AE851240D}"/>
                </a:ext>
              </a:extLst>
            </p:cNvPr>
            <p:cNvGrpSpPr/>
            <p:nvPr/>
          </p:nvGrpSpPr>
          <p:grpSpPr>
            <a:xfrm flipH="1">
              <a:off x="9212126" y="1600731"/>
              <a:ext cx="1249054" cy="1606738"/>
              <a:chOff x="4601988" y="3272228"/>
              <a:chExt cx="1249054" cy="1606738"/>
            </a:xfrm>
            <a:solidFill>
              <a:schemeClr val="accent2"/>
            </a:solidFill>
          </p:grpSpPr>
          <p:sp>
            <p:nvSpPr>
              <p:cNvPr id="25" name="Rounded Rectangle 15">
                <a:extLst>
                  <a:ext uri="{FF2B5EF4-FFF2-40B4-BE49-F238E27FC236}">
                    <a16:creationId xmlns:a16="http://schemas.microsoft.com/office/drawing/2014/main" id="{C320F12A-7BB2-455C-80A3-633448BA5BE8}"/>
                  </a:ext>
                </a:extLst>
              </p:cNvPr>
              <p:cNvSpPr/>
              <p:nvPr/>
            </p:nvSpPr>
            <p:spPr>
              <a:xfrm rot="5400000">
                <a:off x="4696834" y="3724758"/>
                <a:ext cx="1462777" cy="845639"/>
              </a:xfrm>
              <a:custGeom>
                <a:avLst/>
                <a:gdLst/>
                <a:ahLst/>
                <a:cxnLst/>
                <a:rect l="l" t="t" r="r" b="b"/>
                <a:pathLst>
                  <a:path w="1462777" h="845639">
                    <a:moveTo>
                      <a:pt x="0" y="845639"/>
                    </a:moveTo>
                    <a:lnTo>
                      <a:pt x="0" y="406646"/>
                    </a:lnTo>
                    <a:cubicBezTo>
                      <a:pt x="0" y="182062"/>
                      <a:pt x="182062" y="0"/>
                      <a:pt x="406646" y="0"/>
                    </a:cubicBezTo>
                    <a:lnTo>
                      <a:pt x="1462777" y="0"/>
                    </a:lnTo>
                    <a:lnTo>
                      <a:pt x="1462777" y="222842"/>
                    </a:lnTo>
                    <a:lnTo>
                      <a:pt x="455196" y="222842"/>
                    </a:lnTo>
                    <a:cubicBezTo>
                      <a:pt x="326802" y="222842"/>
                      <a:pt x="222718" y="326926"/>
                      <a:pt x="222718" y="455320"/>
                    </a:cubicBezTo>
                    <a:lnTo>
                      <a:pt x="222718" y="84563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6" name="Isosceles Triangle 75">
                <a:extLst>
                  <a:ext uri="{FF2B5EF4-FFF2-40B4-BE49-F238E27FC236}">
                    <a16:creationId xmlns:a16="http://schemas.microsoft.com/office/drawing/2014/main" id="{5A1E3C90-4A6E-42CC-81E6-EBA4095AEAF5}"/>
                  </a:ext>
                </a:extLst>
              </p:cNvPr>
              <p:cNvSpPr/>
              <p:nvPr/>
            </p:nvSpPr>
            <p:spPr>
              <a:xfrm rot="16200000">
                <a:off x="4566185" y="3308031"/>
                <a:ext cx="519134" cy="44752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1" name="그룹 50">
              <a:extLst>
                <a:ext uri="{FF2B5EF4-FFF2-40B4-BE49-F238E27FC236}">
                  <a16:creationId xmlns:a16="http://schemas.microsoft.com/office/drawing/2014/main" id="{15603A70-613E-4920-8165-21388C49447A}"/>
                </a:ext>
              </a:extLst>
            </p:cNvPr>
            <p:cNvGrpSpPr/>
            <p:nvPr/>
          </p:nvGrpSpPr>
          <p:grpSpPr>
            <a:xfrm>
              <a:off x="8180672" y="2368205"/>
              <a:ext cx="1249054" cy="1606738"/>
              <a:chOff x="4930968" y="3088958"/>
              <a:chExt cx="1249054" cy="1606738"/>
            </a:xfrm>
          </p:grpSpPr>
          <p:sp>
            <p:nvSpPr>
              <p:cNvPr id="22" name="Rounded Rectangle 15">
                <a:extLst>
                  <a:ext uri="{FF2B5EF4-FFF2-40B4-BE49-F238E27FC236}">
                    <a16:creationId xmlns:a16="http://schemas.microsoft.com/office/drawing/2014/main" id="{404C8AF2-02DB-4FEB-9B47-DAA8C7B37ACF}"/>
                  </a:ext>
                </a:extLst>
              </p:cNvPr>
              <p:cNvSpPr/>
              <p:nvPr/>
            </p:nvSpPr>
            <p:spPr>
              <a:xfrm rot="5400000">
                <a:off x="5025814" y="3541488"/>
                <a:ext cx="1462777" cy="845639"/>
              </a:xfrm>
              <a:custGeom>
                <a:avLst/>
                <a:gdLst/>
                <a:ahLst/>
                <a:cxnLst/>
                <a:rect l="l" t="t" r="r" b="b"/>
                <a:pathLst>
                  <a:path w="1462777" h="845639">
                    <a:moveTo>
                      <a:pt x="0" y="845639"/>
                    </a:moveTo>
                    <a:lnTo>
                      <a:pt x="0" y="406646"/>
                    </a:lnTo>
                    <a:cubicBezTo>
                      <a:pt x="0" y="182062"/>
                      <a:pt x="182062" y="0"/>
                      <a:pt x="406646" y="0"/>
                    </a:cubicBezTo>
                    <a:lnTo>
                      <a:pt x="1462777" y="0"/>
                    </a:lnTo>
                    <a:lnTo>
                      <a:pt x="1462777" y="222842"/>
                    </a:lnTo>
                    <a:lnTo>
                      <a:pt x="455196" y="222842"/>
                    </a:lnTo>
                    <a:cubicBezTo>
                      <a:pt x="326802" y="222842"/>
                      <a:pt x="222718" y="326926"/>
                      <a:pt x="222718" y="455320"/>
                    </a:cubicBezTo>
                    <a:lnTo>
                      <a:pt x="222718" y="84563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3" name="Isosceles Triangle 75">
                <a:extLst>
                  <a:ext uri="{FF2B5EF4-FFF2-40B4-BE49-F238E27FC236}">
                    <a16:creationId xmlns:a16="http://schemas.microsoft.com/office/drawing/2014/main" id="{2F4B0633-1D3B-4C50-8FF6-A9DFD54F93B4}"/>
                  </a:ext>
                </a:extLst>
              </p:cNvPr>
              <p:cNvSpPr/>
              <p:nvPr/>
            </p:nvSpPr>
            <p:spPr>
              <a:xfrm rot="16200000">
                <a:off x="4895165" y="3124761"/>
                <a:ext cx="519134" cy="44752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8" name="그룹 43">
              <a:extLst>
                <a:ext uri="{FF2B5EF4-FFF2-40B4-BE49-F238E27FC236}">
                  <a16:creationId xmlns:a16="http://schemas.microsoft.com/office/drawing/2014/main" id="{EDFE6720-D930-43EB-A311-48D7A6A2AE08}"/>
                </a:ext>
              </a:extLst>
            </p:cNvPr>
            <p:cNvGrpSpPr/>
            <p:nvPr/>
          </p:nvGrpSpPr>
          <p:grpSpPr>
            <a:xfrm flipH="1">
              <a:off x="9219906" y="3021726"/>
              <a:ext cx="1249054" cy="1606738"/>
              <a:chOff x="4601988" y="3272228"/>
              <a:chExt cx="1249054" cy="1606738"/>
            </a:xfrm>
            <a:solidFill>
              <a:schemeClr val="accent4"/>
            </a:solidFill>
          </p:grpSpPr>
          <p:sp>
            <p:nvSpPr>
              <p:cNvPr id="19" name="Rounded Rectangle 15">
                <a:extLst>
                  <a:ext uri="{FF2B5EF4-FFF2-40B4-BE49-F238E27FC236}">
                    <a16:creationId xmlns:a16="http://schemas.microsoft.com/office/drawing/2014/main" id="{41AA9A48-26FF-4DBE-AC28-BE9DB819C2F9}"/>
                  </a:ext>
                </a:extLst>
              </p:cNvPr>
              <p:cNvSpPr/>
              <p:nvPr/>
            </p:nvSpPr>
            <p:spPr>
              <a:xfrm rot="5400000">
                <a:off x="4696834" y="3724758"/>
                <a:ext cx="1462777" cy="845639"/>
              </a:xfrm>
              <a:custGeom>
                <a:avLst/>
                <a:gdLst/>
                <a:ahLst/>
                <a:cxnLst/>
                <a:rect l="l" t="t" r="r" b="b"/>
                <a:pathLst>
                  <a:path w="1462777" h="845639">
                    <a:moveTo>
                      <a:pt x="0" y="845639"/>
                    </a:moveTo>
                    <a:lnTo>
                      <a:pt x="0" y="406646"/>
                    </a:lnTo>
                    <a:cubicBezTo>
                      <a:pt x="0" y="182062"/>
                      <a:pt x="182062" y="0"/>
                      <a:pt x="406646" y="0"/>
                    </a:cubicBezTo>
                    <a:lnTo>
                      <a:pt x="1462777" y="0"/>
                    </a:lnTo>
                    <a:lnTo>
                      <a:pt x="1462777" y="222842"/>
                    </a:lnTo>
                    <a:lnTo>
                      <a:pt x="455196" y="222842"/>
                    </a:lnTo>
                    <a:cubicBezTo>
                      <a:pt x="326802" y="222842"/>
                      <a:pt x="222718" y="326926"/>
                      <a:pt x="222718" y="455320"/>
                    </a:cubicBezTo>
                    <a:lnTo>
                      <a:pt x="222718" y="84563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Isosceles Triangle 75">
                <a:extLst>
                  <a:ext uri="{FF2B5EF4-FFF2-40B4-BE49-F238E27FC236}">
                    <a16:creationId xmlns:a16="http://schemas.microsoft.com/office/drawing/2014/main" id="{6825A1B0-2F28-4FF6-9553-D03E8DAA13B7}"/>
                  </a:ext>
                </a:extLst>
              </p:cNvPr>
              <p:cNvSpPr/>
              <p:nvPr/>
            </p:nvSpPr>
            <p:spPr>
              <a:xfrm rot="16200000">
                <a:off x="4566185" y="3308031"/>
                <a:ext cx="519134" cy="44752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 name="矩形 5"/>
            <p:cNvSpPr/>
            <p:nvPr/>
          </p:nvSpPr>
          <p:spPr>
            <a:xfrm>
              <a:off x="6489072" y="3606550"/>
              <a:ext cx="1620957" cy="523220"/>
            </a:xfrm>
            <a:prstGeom prst="rect">
              <a:avLst/>
            </a:prstGeom>
          </p:spPr>
          <p:txBody>
            <a:bodyPr wrap="none">
              <a:spAutoFit/>
            </a:bodyPr>
            <a:lstStyle/>
            <a:p>
              <a:r>
                <a:rPr lang="zh-HK" altLang="en-US" sz="2800" dirty="0">
                  <a:latin typeface="標楷體" panose="03000509000000000000" pitchFamily="65" charset="-120"/>
                  <a:ea typeface="標楷體" panose="03000509000000000000" pitchFamily="65" charset="-120"/>
                </a:rPr>
                <a:t>科技扶貧</a:t>
              </a:r>
            </a:p>
          </p:txBody>
        </p:sp>
        <p:grpSp>
          <p:nvGrpSpPr>
            <p:cNvPr id="9" name="그룹 51">
              <a:extLst>
                <a:ext uri="{FF2B5EF4-FFF2-40B4-BE49-F238E27FC236}">
                  <a16:creationId xmlns:a16="http://schemas.microsoft.com/office/drawing/2014/main" id="{74FBFF08-2E0A-462B-B606-3B2FE4EFB4F2}"/>
                </a:ext>
              </a:extLst>
            </p:cNvPr>
            <p:cNvGrpSpPr/>
            <p:nvPr/>
          </p:nvGrpSpPr>
          <p:grpSpPr>
            <a:xfrm>
              <a:off x="8646591" y="4548541"/>
              <a:ext cx="1390467" cy="1197039"/>
              <a:chOff x="7521194" y="5284915"/>
              <a:chExt cx="1137987" cy="979683"/>
            </a:xfrm>
          </p:grpSpPr>
          <p:grpSp>
            <p:nvGrpSpPr>
              <p:cNvPr id="10" name="Group 7">
                <a:extLst>
                  <a:ext uri="{FF2B5EF4-FFF2-40B4-BE49-F238E27FC236}">
                    <a16:creationId xmlns:a16="http://schemas.microsoft.com/office/drawing/2014/main" id="{2F2228D5-8E9C-4936-B84B-70A0BFBB8451}"/>
                  </a:ext>
                </a:extLst>
              </p:cNvPr>
              <p:cNvGrpSpPr/>
              <p:nvPr/>
            </p:nvGrpSpPr>
            <p:grpSpPr>
              <a:xfrm>
                <a:off x="7521194" y="5284915"/>
                <a:ext cx="1137987" cy="979683"/>
                <a:chOff x="5580112" y="4160675"/>
                <a:chExt cx="2016224" cy="1735751"/>
              </a:xfrm>
            </p:grpSpPr>
            <p:sp>
              <p:nvSpPr>
                <p:cNvPr id="12" name="Trapezoid 1">
                  <a:extLst>
                    <a:ext uri="{FF2B5EF4-FFF2-40B4-BE49-F238E27FC236}">
                      <a16:creationId xmlns:a16="http://schemas.microsoft.com/office/drawing/2014/main" id="{2048F6C8-4AD1-4541-8681-5A6AD663D6C5}"/>
                    </a:ext>
                  </a:extLst>
                </p:cNvPr>
                <p:cNvSpPr/>
                <p:nvPr/>
              </p:nvSpPr>
              <p:spPr>
                <a:xfrm rot="10800000">
                  <a:off x="5796136" y="4653136"/>
                  <a:ext cx="1584176" cy="1243290"/>
                </a:xfrm>
                <a:custGeom>
                  <a:avLst/>
                  <a:gdLst>
                    <a:gd name="connsiteX0" fmla="*/ 0 w 1584176"/>
                    <a:gd name="connsiteY0" fmla="*/ 1216152 h 1216152"/>
                    <a:gd name="connsiteX1" fmla="*/ 304038 w 1584176"/>
                    <a:gd name="connsiteY1" fmla="*/ 0 h 1216152"/>
                    <a:gd name="connsiteX2" fmla="*/ 1280138 w 1584176"/>
                    <a:gd name="connsiteY2" fmla="*/ 0 h 1216152"/>
                    <a:gd name="connsiteX3" fmla="*/ 1584176 w 1584176"/>
                    <a:gd name="connsiteY3" fmla="*/ 1216152 h 1216152"/>
                    <a:gd name="connsiteX4" fmla="*/ 0 w 1584176"/>
                    <a:gd name="connsiteY4" fmla="*/ 1216152 h 1216152"/>
                    <a:gd name="connsiteX0" fmla="*/ 0 w 1584176"/>
                    <a:gd name="connsiteY0" fmla="*/ 1235792 h 1235792"/>
                    <a:gd name="connsiteX1" fmla="*/ 304038 w 1584176"/>
                    <a:gd name="connsiteY1" fmla="*/ 19640 h 1235792"/>
                    <a:gd name="connsiteX2" fmla="*/ 1280138 w 1584176"/>
                    <a:gd name="connsiteY2" fmla="*/ 19640 h 1235792"/>
                    <a:gd name="connsiteX3" fmla="*/ 1584176 w 1584176"/>
                    <a:gd name="connsiteY3" fmla="*/ 1235792 h 1235792"/>
                    <a:gd name="connsiteX4" fmla="*/ 0 w 1584176"/>
                    <a:gd name="connsiteY4" fmla="*/ 1235792 h 1235792"/>
                    <a:gd name="connsiteX0" fmla="*/ 0 w 1584176"/>
                    <a:gd name="connsiteY0" fmla="*/ 1243290 h 1243290"/>
                    <a:gd name="connsiteX1" fmla="*/ 304038 w 1584176"/>
                    <a:gd name="connsiteY1" fmla="*/ 27138 h 1243290"/>
                    <a:gd name="connsiteX2" fmla="*/ 1280138 w 1584176"/>
                    <a:gd name="connsiteY2" fmla="*/ 27138 h 1243290"/>
                    <a:gd name="connsiteX3" fmla="*/ 1584176 w 1584176"/>
                    <a:gd name="connsiteY3" fmla="*/ 1243290 h 1243290"/>
                    <a:gd name="connsiteX4" fmla="*/ 0 w 1584176"/>
                    <a:gd name="connsiteY4" fmla="*/ 1243290 h 1243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76" h="1243290">
                      <a:moveTo>
                        <a:pt x="0" y="1243290"/>
                      </a:moveTo>
                      <a:lnTo>
                        <a:pt x="304038" y="27138"/>
                      </a:lnTo>
                      <a:cubicBezTo>
                        <a:pt x="629405" y="-57"/>
                        <a:pt x="941174" y="-17053"/>
                        <a:pt x="1280138" y="27138"/>
                      </a:cubicBezTo>
                      <a:lnTo>
                        <a:pt x="1584176" y="1243290"/>
                      </a:lnTo>
                      <a:lnTo>
                        <a:pt x="0" y="1243290"/>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3" name="Trapezoid 6">
                  <a:extLst>
                    <a:ext uri="{FF2B5EF4-FFF2-40B4-BE49-F238E27FC236}">
                      <a16:creationId xmlns:a16="http://schemas.microsoft.com/office/drawing/2014/main" id="{A35447A5-8B40-48CE-BD46-F86049A1CF37}"/>
                    </a:ext>
                  </a:extLst>
                </p:cNvPr>
                <p:cNvSpPr/>
                <p:nvPr/>
              </p:nvSpPr>
              <p:spPr>
                <a:xfrm rot="10800000">
                  <a:off x="5580112" y="4312147"/>
                  <a:ext cx="2016224" cy="471979"/>
                </a:xfrm>
                <a:custGeom>
                  <a:avLst/>
                  <a:gdLst>
                    <a:gd name="connsiteX0" fmla="*/ 0 w 2016224"/>
                    <a:gd name="connsiteY0" fmla="*/ 360040 h 360040"/>
                    <a:gd name="connsiteX1" fmla="*/ 128109 w 2016224"/>
                    <a:gd name="connsiteY1" fmla="*/ 0 h 360040"/>
                    <a:gd name="connsiteX2" fmla="*/ 1888115 w 2016224"/>
                    <a:gd name="connsiteY2" fmla="*/ 0 h 360040"/>
                    <a:gd name="connsiteX3" fmla="*/ 2016224 w 2016224"/>
                    <a:gd name="connsiteY3" fmla="*/ 360040 h 360040"/>
                    <a:gd name="connsiteX4" fmla="*/ 0 w 2016224"/>
                    <a:gd name="connsiteY4" fmla="*/ 360040 h 360040"/>
                    <a:gd name="connsiteX0" fmla="*/ 0 w 2016224"/>
                    <a:gd name="connsiteY0" fmla="*/ 431046 h 431046"/>
                    <a:gd name="connsiteX1" fmla="*/ 128109 w 2016224"/>
                    <a:gd name="connsiteY1" fmla="*/ 71006 h 431046"/>
                    <a:gd name="connsiteX2" fmla="*/ 1888115 w 2016224"/>
                    <a:gd name="connsiteY2" fmla="*/ 71006 h 431046"/>
                    <a:gd name="connsiteX3" fmla="*/ 2016224 w 2016224"/>
                    <a:gd name="connsiteY3" fmla="*/ 431046 h 431046"/>
                    <a:gd name="connsiteX4" fmla="*/ 0 w 2016224"/>
                    <a:gd name="connsiteY4" fmla="*/ 431046 h 431046"/>
                    <a:gd name="connsiteX0" fmla="*/ 0 w 2016224"/>
                    <a:gd name="connsiteY0" fmla="*/ 458241 h 458241"/>
                    <a:gd name="connsiteX1" fmla="*/ 128109 w 2016224"/>
                    <a:gd name="connsiteY1" fmla="*/ 98201 h 458241"/>
                    <a:gd name="connsiteX2" fmla="*/ 1888115 w 2016224"/>
                    <a:gd name="connsiteY2" fmla="*/ 98201 h 458241"/>
                    <a:gd name="connsiteX3" fmla="*/ 2016224 w 2016224"/>
                    <a:gd name="connsiteY3" fmla="*/ 458241 h 458241"/>
                    <a:gd name="connsiteX4" fmla="*/ 0 w 2016224"/>
                    <a:gd name="connsiteY4" fmla="*/ 458241 h 458241"/>
                    <a:gd name="connsiteX0" fmla="*/ 0 w 2016224"/>
                    <a:gd name="connsiteY0" fmla="*/ 465296 h 465296"/>
                    <a:gd name="connsiteX1" fmla="*/ 128109 w 2016224"/>
                    <a:gd name="connsiteY1" fmla="*/ 105256 h 465296"/>
                    <a:gd name="connsiteX2" fmla="*/ 1888115 w 2016224"/>
                    <a:gd name="connsiteY2" fmla="*/ 105256 h 465296"/>
                    <a:gd name="connsiteX3" fmla="*/ 2016224 w 2016224"/>
                    <a:gd name="connsiteY3" fmla="*/ 465296 h 465296"/>
                    <a:gd name="connsiteX4" fmla="*/ 0 w 2016224"/>
                    <a:gd name="connsiteY4" fmla="*/ 465296 h 465296"/>
                    <a:gd name="connsiteX0" fmla="*/ 0 w 2016224"/>
                    <a:gd name="connsiteY0" fmla="*/ 471979 h 471979"/>
                    <a:gd name="connsiteX1" fmla="*/ 128109 w 2016224"/>
                    <a:gd name="connsiteY1" fmla="*/ 111939 h 471979"/>
                    <a:gd name="connsiteX2" fmla="*/ 1888115 w 2016224"/>
                    <a:gd name="connsiteY2" fmla="*/ 111939 h 471979"/>
                    <a:gd name="connsiteX3" fmla="*/ 2016224 w 2016224"/>
                    <a:gd name="connsiteY3" fmla="*/ 471979 h 471979"/>
                    <a:gd name="connsiteX4" fmla="*/ 0 w 2016224"/>
                    <a:gd name="connsiteY4" fmla="*/ 471979 h 471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224" h="471979">
                      <a:moveTo>
                        <a:pt x="0" y="471979"/>
                      </a:moveTo>
                      <a:lnTo>
                        <a:pt x="128109" y="111939"/>
                      </a:lnTo>
                      <a:cubicBezTo>
                        <a:pt x="572010" y="-7034"/>
                        <a:pt x="1260655" y="-64822"/>
                        <a:pt x="1888115" y="111939"/>
                      </a:cubicBezTo>
                      <a:lnTo>
                        <a:pt x="2016224" y="471979"/>
                      </a:lnTo>
                      <a:lnTo>
                        <a:pt x="0" y="471979"/>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4" name="Oval 5">
                  <a:extLst>
                    <a:ext uri="{FF2B5EF4-FFF2-40B4-BE49-F238E27FC236}">
                      <a16:creationId xmlns:a16="http://schemas.microsoft.com/office/drawing/2014/main" id="{72A635B7-F7B7-4AC0-B544-8389F72321CD}"/>
                    </a:ext>
                  </a:extLst>
                </p:cNvPr>
                <p:cNvSpPr/>
                <p:nvPr/>
              </p:nvSpPr>
              <p:spPr>
                <a:xfrm>
                  <a:off x="5580223" y="4160675"/>
                  <a:ext cx="2016000" cy="302944"/>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11" name="Chord 23">
                <a:extLst>
                  <a:ext uri="{FF2B5EF4-FFF2-40B4-BE49-F238E27FC236}">
                    <a16:creationId xmlns:a16="http://schemas.microsoft.com/office/drawing/2014/main" id="{9CEB90CC-0E30-4622-83DD-35E853BCCEB3}"/>
                  </a:ext>
                </a:extLst>
              </p:cNvPr>
              <p:cNvSpPr/>
              <p:nvPr/>
            </p:nvSpPr>
            <p:spPr>
              <a:xfrm>
                <a:off x="7788585" y="5306768"/>
                <a:ext cx="578589" cy="141955"/>
              </a:xfrm>
              <a:custGeom>
                <a:avLst/>
                <a:gdLst>
                  <a:gd name="connsiteX0" fmla="*/ 115433 w 914400"/>
                  <a:gd name="connsiteY0" fmla="*/ 153510 h 914400"/>
                  <a:gd name="connsiteX1" fmla="*/ 462323 w 914400"/>
                  <a:gd name="connsiteY1" fmla="*/ 28 h 914400"/>
                  <a:gd name="connsiteX2" fmla="*/ 805686 w 914400"/>
                  <a:gd name="connsiteY2" fmla="*/ 161244 h 914400"/>
                  <a:gd name="connsiteX3" fmla="*/ 115433 w 914400"/>
                  <a:gd name="connsiteY3" fmla="*/ 153510 h 914400"/>
                  <a:gd name="connsiteX0" fmla="*/ 0 w 723591"/>
                  <a:gd name="connsiteY0" fmla="*/ 177315 h 177532"/>
                  <a:gd name="connsiteX1" fmla="*/ 380228 w 723591"/>
                  <a:gd name="connsiteY1" fmla="*/ 21 h 177532"/>
                  <a:gd name="connsiteX2" fmla="*/ 723591 w 723591"/>
                  <a:gd name="connsiteY2" fmla="*/ 161237 h 177532"/>
                  <a:gd name="connsiteX3" fmla="*/ 0 w 723591"/>
                  <a:gd name="connsiteY3" fmla="*/ 177315 h 177532"/>
                  <a:gd name="connsiteX0" fmla="*/ 0 w 759310"/>
                  <a:gd name="connsiteY0" fmla="*/ 177315 h 185049"/>
                  <a:gd name="connsiteX1" fmla="*/ 380228 w 759310"/>
                  <a:gd name="connsiteY1" fmla="*/ 21 h 185049"/>
                  <a:gd name="connsiteX2" fmla="*/ 759310 w 759310"/>
                  <a:gd name="connsiteY2" fmla="*/ 185049 h 185049"/>
                  <a:gd name="connsiteX3" fmla="*/ 0 w 759310"/>
                  <a:gd name="connsiteY3" fmla="*/ 177315 h 185049"/>
                  <a:gd name="connsiteX0" fmla="*/ 0 w 759310"/>
                  <a:gd name="connsiteY0" fmla="*/ 177315 h 188144"/>
                  <a:gd name="connsiteX1" fmla="*/ 380228 w 759310"/>
                  <a:gd name="connsiteY1" fmla="*/ 21 h 188144"/>
                  <a:gd name="connsiteX2" fmla="*/ 759310 w 759310"/>
                  <a:gd name="connsiteY2" fmla="*/ 185049 h 188144"/>
                  <a:gd name="connsiteX3" fmla="*/ 0 w 759310"/>
                  <a:gd name="connsiteY3" fmla="*/ 177315 h 188144"/>
                  <a:gd name="connsiteX0" fmla="*/ 0 w 759310"/>
                  <a:gd name="connsiteY0" fmla="*/ 177315 h 191233"/>
                  <a:gd name="connsiteX1" fmla="*/ 380228 w 759310"/>
                  <a:gd name="connsiteY1" fmla="*/ 21 h 191233"/>
                  <a:gd name="connsiteX2" fmla="*/ 759310 w 759310"/>
                  <a:gd name="connsiteY2" fmla="*/ 185049 h 191233"/>
                  <a:gd name="connsiteX3" fmla="*/ 0 w 759310"/>
                  <a:gd name="connsiteY3" fmla="*/ 177315 h 191233"/>
                  <a:gd name="connsiteX0" fmla="*/ 0 w 759310"/>
                  <a:gd name="connsiteY0" fmla="*/ 177315 h 187572"/>
                  <a:gd name="connsiteX1" fmla="*/ 380228 w 759310"/>
                  <a:gd name="connsiteY1" fmla="*/ 21 h 187572"/>
                  <a:gd name="connsiteX2" fmla="*/ 759310 w 759310"/>
                  <a:gd name="connsiteY2" fmla="*/ 177905 h 187572"/>
                  <a:gd name="connsiteX3" fmla="*/ 0 w 759310"/>
                  <a:gd name="connsiteY3" fmla="*/ 177315 h 187572"/>
                  <a:gd name="connsiteX0" fmla="*/ 0 w 768835"/>
                  <a:gd name="connsiteY0" fmla="*/ 177315 h 188632"/>
                  <a:gd name="connsiteX1" fmla="*/ 380228 w 768835"/>
                  <a:gd name="connsiteY1" fmla="*/ 21 h 188632"/>
                  <a:gd name="connsiteX2" fmla="*/ 768835 w 768835"/>
                  <a:gd name="connsiteY2" fmla="*/ 180287 h 188632"/>
                  <a:gd name="connsiteX3" fmla="*/ 0 w 768835"/>
                  <a:gd name="connsiteY3" fmla="*/ 177315 h 188632"/>
                </a:gdLst>
                <a:ahLst/>
                <a:cxnLst>
                  <a:cxn ang="0">
                    <a:pos x="connsiteX0" y="connsiteY0"/>
                  </a:cxn>
                  <a:cxn ang="0">
                    <a:pos x="connsiteX1" y="connsiteY1"/>
                  </a:cxn>
                  <a:cxn ang="0">
                    <a:pos x="connsiteX2" y="connsiteY2"/>
                  </a:cxn>
                  <a:cxn ang="0">
                    <a:pos x="connsiteX3" y="connsiteY3"/>
                  </a:cxn>
                </a:cxnLst>
                <a:rect l="l" t="t" r="r" b="b"/>
                <a:pathLst>
                  <a:path w="768835" h="188632">
                    <a:moveTo>
                      <a:pt x="0" y="177315"/>
                    </a:moveTo>
                    <a:cubicBezTo>
                      <a:pt x="87950" y="78338"/>
                      <a:pt x="247828" y="-1462"/>
                      <a:pt x="380228" y="21"/>
                    </a:cubicBezTo>
                    <a:cubicBezTo>
                      <a:pt x="512627" y="1505"/>
                      <a:pt x="683125" y="79364"/>
                      <a:pt x="768835" y="180287"/>
                    </a:cubicBezTo>
                    <a:cubicBezTo>
                      <a:pt x="513351" y="189616"/>
                      <a:pt x="257866" y="194180"/>
                      <a:pt x="0" y="17731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5" name="그룹 49">
              <a:extLst>
                <a:ext uri="{FF2B5EF4-FFF2-40B4-BE49-F238E27FC236}">
                  <a16:creationId xmlns:a16="http://schemas.microsoft.com/office/drawing/2014/main" id="{B1783918-777C-4C71-9228-62D2982487B6}"/>
                </a:ext>
              </a:extLst>
            </p:cNvPr>
            <p:cNvGrpSpPr/>
            <p:nvPr/>
          </p:nvGrpSpPr>
          <p:grpSpPr>
            <a:xfrm>
              <a:off x="8199063" y="3627109"/>
              <a:ext cx="1241955" cy="974654"/>
              <a:chOff x="4930968" y="4463965"/>
              <a:chExt cx="1241955" cy="974654"/>
            </a:xfrm>
          </p:grpSpPr>
          <p:sp>
            <p:nvSpPr>
              <p:cNvPr id="16" name="Rounded Rectangle 15">
                <a:extLst>
                  <a:ext uri="{FF2B5EF4-FFF2-40B4-BE49-F238E27FC236}">
                    <a16:creationId xmlns:a16="http://schemas.microsoft.com/office/drawing/2014/main" id="{F31BAE51-1B56-465D-9DC5-78B4433361C5}"/>
                  </a:ext>
                </a:extLst>
              </p:cNvPr>
              <p:cNvSpPr/>
              <p:nvPr/>
            </p:nvSpPr>
            <p:spPr>
              <a:xfrm rot="5400000">
                <a:off x="5264269" y="4529966"/>
                <a:ext cx="828889" cy="988418"/>
              </a:xfrm>
              <a:custGeom>
                <a:avLst/>
                <a:gdLst/>
                <a:ahLst/>
                <a:cxnLst/>
                <a:rect l="l" t="t" r="r" b="b"/>
                <a:pathLst>
                  <a:path w="694060" h="935571">
                    <a:moveTo>
                      <a:pt x="0" y="406646"/>
                    </a:moveTo>
                    <a:lnTo>
                      <a:pt x="0" y="935571"/>
                    </a:lnTo>
                    <a:lnTo>
                      <a:pt x="211832" y="935571"/>
                    </a:lnTo>
                    <a:lnTo>
                      <a:pt x="211832" y="444434"/>
                    </a:lnTo>
                    <a:cubicBezTo>
                      <a:pt x="211832" y="316040"/>
                      <a:pt x="315916" y="211956"/>
                      <a:pt x="444310" y="211956"/>
                    </a:cubicBezTo>
                    <a:lnTo>
                      <a:pt x="694060" y="211956"/>
                    </a:lnTo>
                    <a:lnTo>
                      <a:pt x="694060" y="0"/>
                    </a:lnTo>
                    <a:lnTo>
                      <a:pt x="406646" y="0"/>
                    </a:lnTo>
                    <a:cubicBezTo>
                      <a:pt x="182062" y="0"/>
                      <a:pt x="0" y="182062"/>
                      <a:pt x="0" y="406646"/>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Isosceles Triangle 74">
                <a:extLst>
                  <a:ext uri="{FF2B5EF4-FFF2-40B4-BE49-F238E27FC236}">
                    <a16:creationId xmlns:a16="http://schemas.microsoft.com/office/drawing/2014/main" id="{074B553C-94E6-40A9-B5B0-DA6CEBF4936D}"/>
                  </a:ext>
                </a:extLst>
              </p:cNvPr>
              <p:cNvSpPr/>
              <p:nvPr/>
            </p:nvSpPr>
            <p:spPr>
              <a:xfrm rot="16200000" flipH="1">
                <a:off x="4895165" y="4499768"/>
                <a:ext cx="519134" cy="44752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0" name="矩形 29"/>
            <p:cNvSpPr/>
            <p:nvPr/>
          </p:nvSpPr>
          <p:spPr>
            <a:xfrm>
              <a:off x="5868942" y="896576"/>
              <a:ext cx="2339102" cy="523220"/>
            </a:xfrm>
            <a:prstGeom prst="rect">
              <a:avLst/>
            </a:prstGeom>
          </p:spPr>
          <p:txBody>
            <a:bodyPr wrap="none">
              <a:spAutoFit/>
            </a:bodyPr>
            <a:lstStyle/>
            <a:p>
              <a:r>
                <a:rPr lang="zh-TW" altLang="en-US" sz="2800" dirty="0">
                  <a:solidFill>
                    <a:srgbClr val="000000"/>
                  </a:solidFill>
                  <a:latin typeface="標楷體" panose="03000509000000000000" pitchFamily="65" charset="-120"/>
                  <a:ea typeface="標楷體" panose="03000509000000000000" pitchFamily="65" charset="-120"/>
                </a:rPr>
                <a:t>農林産業扶貧</a:t>
              </a:r>
              <a:endParaRPr lang="en-US" altLang="zh-TW" sz="2800" dirty="0">
                <a:solidFill>
                  <a:srgbClr val="000000"/>
                </a:solidFill>
                <a:latin typeface="標楷體" panose="03000509000000000000" pitchFamily="65" charset="-120"/>
                <a:ea typeface="標楷體" panose="03000509000000000000" pitchFamily="65" charset="-120"/>
              </a:endParaRPr>
            </a:p>
          </p:txBody>
        </p:sp>
        <p:sp>
          <p:nvSpPr>
            <p:cNvPr id="31" name="矩形 30"/>
            <p:cNvSpPr/>
            <p:nvPr/>
          </p:nvSpPr>
          <p:spPr>
            <a:xfrm>
              <a:off x="10461180" y="1652841"/>
              <a:ext cx="1620957" cy="523220"/>
            </a:xfrm>
            <a:prstGeom prst="rect">
              <a:avLst/>
            </a:prstGeom>
          </p:spPr>
          <p:txBody>
            <a:bodyPr wrap="none">
              <a:spAutoFit/>
            </a:bodyPr>
            <a:lstStyle/>
            <a:p>
              <a:r>
                <a:rPr lang="zh-HK" altLang="en-US" sz="2800" dirty="0">
                  <a:latin typeface="標楷體" panose="03000509000000000000" pitchFamily="65" charset="-120"/>
                  <a:ea typeface="標楷體" panose="03000509000000000000" pitchFamily="65" charset="-120"/>
                </a:rPr>
                <a:t>旅遊扶貧</a:t>
              </a:r>
              <a:endParaRPr lang="en-US" altLang="zh-HK" sz="2800" dirty="0">
                <a:latin typeface="標楷體" panose="03000509000000000000" pitchFamily="65" charset="-120"/>
                <a:ea typeface="標楷體" panose="03000509000000000000" pitchFamily="65" charset="-120"/>
              </a:endParaRPr>
            </a:p>
          </p:txBody>
        </p:sp>
        <p:sp>
          <p:nvSpPr>
            <p:cNvPr id="32" name="矩形 31"/>
            <p:cNvSpPr/>
            <p:nvPr/>
          </p:nvSpPr>
          <p:spPr>
            <a:xfrm>
              <a:off x="5902040" y="2330712"/>
              <a:ext cx="2339102" cy="523220"/>
            </a:xfrm>
            <a:prstGeom prst="rect">
              <a:avLst/>
            </a:prstGeom>
          </p:spPr>
          <p:txBody>
            <a:bodyPr wrap="none">
              <a:spAutoFit/>
            </a:bodyPr>
            <a:lstStyle/>
            <a:p>
              <a:r>
                <a:rPr lang="zh-TW" altLang="en-US" sz="2800" dirty="0">
                  <a:latin typeface="標楷體" panose="03000509000000000000" pitchFamily="65" charset="-120"/>
                  <a:ea typeface="標楷體" panose="03000509000000000000" pitchFamily="65" charset="-120"/>
                </a:rPr>
                <a:t>資産收益扶貧</a:t>
              </a:r>
              <a:endParaRPr lang="en-US" altLang="zh-TW" sz="2800" dirty="0">
                <a:latin typeface="標楷體" panose="03000509000000000000" pitchFamily="65" charset="-120"/>
                <a:ea typeface="標楷體" panose="03000509000000000000" pitchFamily="65" charset="-120"/>
              </a:endParaRPr>
            </a:p>
          </p:txBody>
        </p:sp>
        <p:sp>
          <p:nvSpPr>
            <p:cNvPr id="33" name="矩形 32"/>
            <p:cNvSpPr/>
            <p:nvPr/>
          </p:nvSpPr>
          <p:spPr>
            <a:xfrm>
              <a:off x="10454439" y="3019683"/>
              <a:ext cx="1620957" cy="523220"/>
            </a:xfrm>
            <a:prstGeom prst="rect">
              <a:avLst/>
            </a:prstGeom>
          </p:spPr>
          <p:txBody>
            <a:bodyPr wrap="none">
              <a:spAutoFit/>
            </a:bodyPr>
            <a:lstStyle/>
            <a:p>
              <a:r>
                <a:rPr lang="zh-HK" altLang="en-US" sz="2800" dirty="0">
                  <a:latin typeface="標楷體" panose="03000509000000000000" pitchFamily="65" charset="-120"/>
                  <a:ea typeface="標楷體" panose="03000509000000000000" pitchFamily="65" charset="-120"/>
                </a:rPr>
                <a:t>電商扶貧</a:t>
              </a:r>
              <a:endParaRPr lang="en-US" altLang="zh-HK" sz="2800" dirty="0">
                <a:latin typeface="標楷體" panose="03000509000000000000" pitchFamily="65" charset="-120"/>
                <a:ea typeface="標楷體" panose="03000509000000000000" pitchFamily="65" charset="-120"/>
              </a:endParaRPr>
            </a:p>
          </p:txBody>
        </p:sp>
      </p:grpSp>
      <p:sp>
        <p:nvSpPr>
          <p:cNvPr id="7" name="矩形 6"/>
          <p:cNvSpPr/>
          <p:nvPr/>
        </p:nvSpPr>
        <p:spPr>
          <a:xfrm>
            <a:off x="2522026" y="5307009"/>
            <a:ext cx="2339102" cy="523220"/>
          </a:xfrm>
          <a:prstGeom prst="rect">
            <a:avLst/>
          </a:prstGeom>
        </p:spPr>
        <p:txBody>
          <a:bodyPr wrap="none">
            <a:spAutoFit/>
          </a:bodyPr>
          <a:lstStyle/>
          <a:p>
            <a:r>
              <a:rPr lang="zh-TW" altLang="en-US" sz="2800" dirty="0">
                <a:latin typeface="DFKai-SB" panose="03000509000000000000" pitchFamily="65" charset="-120"/>
                <a:ea typeface="DFKai-SB" panose="03000509000000000000" pitchFamily="65" charset="-120"/>
              </a:rPr>
              <a:t>產業發展項目</a:t>
            </a:r>
            <a:endParaRPr lang="zh-HK" altLang="en-US" sz="2800" dirty="0"/>
          </a:p>
        </p:txBody>
      </p:sp>
      <p:pic>
        <p:nvPicPr>
          <p:cNvPr id="39" name="圖片 38">
            <a:hlinkClick r:id="rId2"/>
          </p:cNvPr>
          <p:cNvPicPr>
            <a:picLocks noChangeAspect="1"/>
          </p:cNvPicPr>
          <p:nvPr/>
        </p:nvPicPr>
        <p:blipFill rotWithShape="1">
          <a:blip r:embed="rId3"/>
          <a:srcRect t="14442" b="14408"/>
          <a:stretch/>
        </p:blipFill>
        <p:spPr>
          <a:xfrm>
            <a:off x="6834144" y="1219159"/>
            <a:ext cx="4957500" cy="2821785"/>
          </a:xfrm>
          <a:prstGeom prst="rect">
            <a:avLst/>
          </a:prstGeom>
        </p:spPr>
      </p:pic>
      <p:sp>
        <p:nvSpPr>
          <p:cNvPr id="40" name="矩形 39"/>
          <p:cNvSpPr/>
          <p:nvPr/>
        </p:nvSpPr>
        <p:spPr>
          <a:xfrm>
            <a:off x="6834144" y="4150756"/>
            <a:ext cx="4957500" cy="1200329"/>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「非遺扶貧」是政府同地方合作支持以傳統工藝為主的非遺項目，建立就業工作坊，讓民眾可以當地就業，不用離鄉別井，民眾可以利用文化產品為自己增加收入，一舉多得。</a:t>
            </a:r>
            <a:endParaRPr lang="zh-HK" altLang="en-US" dirty="0">
              <a:latin typeface="標楷體" panose="03000509000000000000" pitchFamily="65" charset="-120"/>
              <a:ea typeface="標楷體" panose="03000509000000000000" pitchFamily="65" charset="-120"/>
            </a:endParaRPr>
          </a:p>
        </p:txBody>
      </p:sp>
      <p:sp>
        <p:nvSpPr>
          <p:cNvPr id="41" name="矩形 40"/>
          <p:cNvSpPr/>
          <p:nvPr/>
        </p:nvSpPr>
        <p:spPr>
          <a:xfrm>
            <a:off x="8297230" y="5909798"/>
            <a:ext cx="3494413"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視頻來源：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The China Current</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非遺扶貧</a:t>
            </a:r>
            <a:r>
              <a:rPr lang="en-US" altLang="zh-TW" sz="1400" dirty="0">
                <a:latin typeface="標楷體" panose="03000509000000000000" pitchFamily="65" charset="-120"/>
                <a:ea typeface="標楷體" panose="03000509000000000000" pitchFamily="65" charset="-120"/>
              </a:rPr>
              <a:t>》</a:t>
            </a:r>
          </a:p>
          <a:p>
            <a:r>
              <a:rPr lang="en-US" altLang="zh-TW" sz="1400" dirty="0"/>
              <a:t>(</a:t>
            </a:r>
            <a:r>
              <a:rPr lang="en-US" altLang="zh-HK" sz="1400" dirty="0">
                <a:latin typeface="Times New Roman" panose="02020603050405020304" pitchFamily="18" charset="0"/>
                <a:cs typeface="Times New Roman" panose="02020603050405020304" pitchFamily="18" charset="0"/>
              </a:rPr>
              <a:t>https://chinacurrent.com/hk/story/20409/traditions-that-reduce-poverty</a:t>
            </a:r>
            <a:r>
              <a:rPr lang="en-US" altLang="zh-TW" sz="1400" dirty="0">
                <a:latin typeface="Times New Roman" panose="02020603050405020304" pitchFamily="18" charset="0"/>
                <a:cs typeface="Times New Roman" panose="02020603050405020304" pitchFamily="18" charset="0"/>
              </a:rPr>
              <a:t>)</a:t>
            </a:r>
          </a:p>
        </p:txBody>
      </p:sp>
      <p:sp>
        <p:nvSpPr>
          <p:cNvPr id="42" name="Rectangle 14"/>
          <p:cNvSpPr/>
          <p:nvPr/>
        </p:nvSpPr>
        <p:spPr>
          <a:xfrm>
            <a:off x="8297231" y="5460897"/>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pic>
        <p:nvPicPr>
          <p:cNvPr id="36" name="Picture 35"/>
          <p:cNvPicPr>
            <a:picLocks noChangeAspect="1"/>
          </p:cNvPicPr>
          <p:nvPr/>
        </p:nvPicPr>
        <p:blipFill>
          <a:blip r:embed="rId4"/>
          <a:stretch>
            <a:fillRect/>
          </a:stretch>
        </p:blipFill>
        <p:spPr>
          <a:xfrm>
            <a:off x="7246756" y="6076239"/>
            <a:ext cx="1050474" cy="434050"/>
          </a:xfrm>
          <a:prstGeom prst="rect">
            <a:avLst/>
          </a:prstGeom>
        </p:spPr>
      </p:pic>
      <p:pic>
        <p:nvPicPr>
          <p:cNvPr id="2" name="Picture 1"/>
          <p:cNvPicPr>
            <a:picLocks noChangeAspect="1"/>
          </p:cNvPicPr>
          <p:nvPr/>
        </p:nvPicPr>
        <p:blipFill>
          <a:blip r:embed="rId5"/>
          <a:stretch>
            <a:fillRect/>
          </a:stretch>
        </p:blipFill>
        <p:spPr>
          <a:xfrm>
            <a:off x="2661981" y="6438626"/>
            <a:ext cx="2583597" cy="346766"/>
          </a:xfrm>
          <a:prstGeom prst="rect">
            <a:avLst/>
          </a:prstGeom>
        </p:spPr>
      </p:pic>
    </p:spTree>
    <p:extLst>
      <p:ext uri="{BB962C8B-B14F-4D97-AF65-F5344CB8AC3E}">
        <p14:creationId xmlns:p14="http://schemas.microsoft.com/office/powerpoint/2010/main" val="2564923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1470" y="1033485"/>
            <a:ext cx="11714055" cy="535531"/>
          </a:xfrm>
          <a:prstGeom prst="rect">
            <a:avLst/>
          </a:prstGeom>
          <a:noFill/>
        </p:spPr>
        <p:txBody>
          <a:bodyPr wrap="square" rtlCol="0" anchor="t">
            <a:spAutoFit/>
          </a:bodyPr>
          <a:lstStyle/>
          <a:p>
            <a:pPr>
              <a:lnSpc>
                <a:spcPct val="120000"/>
              </a:lnSpc>
            </a:pPr>
            <a:r>
              <a:rPr lang="zh-CN" altLang="en-US" sz="2400" dirty="0">
                <a:latin typeface="標楷體" panose="03000509000000000000" pitchFamily="65" charset="-120"/>
                <a:ea typeface="標楷體" panose="03000509000000000000" pitchFamily="65" charset="-120"/>
              </a:rPr>
              <a:t>山西省大同市靈丘縣</a:t>
            </a:r>
            <a:r>
              <a:rPr lang="zh-TW" altLang="en-US" sz="2400" dirty="0">
                <a:latin typeface="DFKai-SB" panose="03000509000000000000" pitchFamily="65" charset="-120"/>
                <a:ea typeface="DFKai-SB" panose="03000509000000000000" pitchFamily="65" charset="-120"/>
                <a:cs typeface="微软雅黑" panose="020B0503020204020204" charset="-122"/>
              </a:rPr>
              <a:t>根據</a:t>
            </a:r>
            <a:r>
              <a:rPr lang="zh-CN" altLang="en-US" sz="2400" dirty="0">
                <a:latin typeface="DFKai-SB" panose="03000509000000000000" pitchFamily="65" charset="-120"/>
                <a:ea typeface="DFKai-SB" panose="03000509000000000000" pitchFamily="65" charset="-120"/>
                <a:cs typeface="微软雅黑" panose="020B0503020204020204" charset="-122"/>
              </a:rPr>
              <a:t>自身</a:t>
            </a:r>
            <a:r>
              <a:rPr lang="zh-TW" altLang="en-US" sz="2400" dirty="0">
                <a:latin typeface="DFKai-SB" panose="03000509000000000000" pitchFamily="65" charset="-120"/>
                <a:ea typeface="DFKai-SB" panose="03000509000000000000" pitchFamily="65" charset="-120"/>
                <a:cs typeface="微软雅黑" panose="020B0503020204020204" charset="-122"/>
              </a:rPr>
              <a:t>天然</a:t>
            </a:r>
            <a:r>
              <a:rPr lang="zh-CN" altLang="en-US" sz="2400" dirty="0">
                <a:latin typeface="DFKai-SB" panose="03000509000000000000" pitchFamily="65" charset="-120"/>
                <a:ea typeface="DFKai-SB" panose="03000509000000000000" pitchFamily="65" charset="-120"/>
                <a:cs typeface="微软雅黑" panose="020B0503020204020204" charset="-122"/>
              </a:rPr>
              <a:t>環境，</a:t>
            </a:r>
            <a:r>
              <a:rPr lang="zh-TW" altLang="en-US" sz="2400" dirty="0">
                <a:latin typeface="標楷體" panose="03000509000000000000" pitchFamily="65" charset="-120"/>
                <a:ea typeface="標楷體" panose="03000509000000000000" pitchFamily="65" charset="-120"/>
              </a:rPr>
              <a:t>發展</a:t>
            </a:r>
            <a:r>
              <a:rPr lang="zh-CN" altLang="en-US" sz="2400" dirty="0">
                <a:latin typeface="標楷體" panose="03000509000000000000" pitchFamily="65" charset="-120"/>
                <a:ea typeface="標楷體" panose="03000509000000000000" pitchFamily="65" charset="-120"/>
              </a:rPr>
              <a:t>農業</a:t>
            </a:r>
            <a:r>
              <a:rPr lang="zh-TW" altLang="en-US" sz="2400" dirty="0">
                <a:latin typeface="標楷體" panose="03000509000000000000" pitchFamily="65" charset="-120"/>
                <a:ea typeface="標楷體" panose="03000509000000000000" pitchFamily="65" charset="-120"/>
              </a:rPr>
              <a:t>及鄉村</a:t>
            </a:r>
            <a:r>
              <a:rPr lang="zh-CN" altLang="en-US" sz="2400" dirty="0">
                <a:latin typeface="標楷體" panose="03000509000000000000" pitchFamily="65" charset="-120"/>
                <a:ea typeface="標楷體" panose="03000509000000000000" pitchFamily="65" charset="-120"/>
              </a:rPr>
              <a:t>旅遊</a:t>
            </a:r>
            <a:r>
              <a:rPr lang="zh-TW" altLang="en-US" sz="2400" dirty="0">
                <a:latin typeface="標楷體" panose="03000509000000000000" pitchFamily="65" charset="-120"/>
                <a:ea typeface="標楷體" panose="03000509000000000000" pitchFamily="65" charset="-120"/>
              </a:rPr>
              <a:t>的</a:t>
            </a:r>
            <a:r>
              <a:rPr lang="zh-CN" altLang="en-US" sz="2400" dirty="0">
                <a:latin typeface="DFKai-SB" panose="03000509000000000000" pitchFamily="65" charset="-120"/>
                <a:ea typeface="DFKai-SB" panose="03000509000000000000" pitchFamily="65" charset="-120"/>
                <a:cs typeface="微软雅黑" panose="020B0503020204020204" charset="-122"/>
              </a:rPr>
              <a:t>特色產業。</a:t>
            </a:r>
          </a:p>
        </p:txBody>
      </p:sp>
      <p:sp>
        <p:nvSpPr>
          <p:cNvPr id="5" name="文本框 4"/>
          <p:cNvSpPr txBox="1"/>
          <p:nvPr/>
        </p:nvSpPr>
        <p:spPr>
          <a:xfrm>
            <a:off x="845074" y="3614962"/>
            <a:ext cx="3805899" cy="830997"/>
          </a:xfrm>
          <a:prstGeom prst="rect">
            <a:avLst/>
          </a:prstGeom>
          <a:noFill/>
        </p:spPr>
        <p:txBody>
          <a:bodyPr wrap="square" rtlCol="0">
            <a:spAutoFit/>
          </a:bodyPr>
          <a:lstStyle/>
          <a:p>
            <a:r>
              <a:rPr lang="zh-CN" altLang="en-US" sz="2400" dirty="0">
                <a:latin typeface="DFKai-SB" panose="03000509000000000000" pitchFamily="65" charset="-120"/>
                <a:ea typeface="DFKai-SB" panose="03000509000000000000" pitchFamily="65" charset="-120"/>
                <a:cs typeface="微软雅黑" panose="020B0503020204020204" charset="-122"/>
              </a:rPr>
              <a:t>旅行團遊覽</a:t>
            </a:r>
            <a:endParaRPr lang="en-US" altLang="zh-CN" sz="2400" dirty="0">
              <a:latin typeface="DFKai-SB" panose="03000509000000000000" pitchFamily="65" charset="-120"/>
              <a:ea typeface="DFKai-SB" panose="03000509000000000000" pitchFamily="65" charset="-120"/>
              <a:cs typeface="微软雅黑" panose="020B0503020204020204" charset="-122"/>
            </a:endParaRPr>
          </a:p>
          <a:p>
            <a:endParaRPr lang="en-US" altLang="zh-CN" sz="2400" b="0" i="0" dirty="0">
              <a:effectLst/>
              <a:latin typeface="DFKai-SB" panose="03000509000000000000" pitchFamily="65" charset="-120"/>
              <a:ea typeface="DFKai-SB" panose="03000509000000000000" pitchFamily="65" charset="-120"/>
            </a:endParaRPr>
          </a:p>
        </p:txBody>
      </p:sp>
      <p:sp>
        <p:nvSpPr>
          <p:cNvPr id="10" name="文本框 9"/>
          <p:cNvSpPr txBox="1"/>
          <p:nvPr/>
        </p:nvSpPr>
        <p:spPr>
          <a:xfrm>
            <a:off x="9925574" y="3426367"/>
            <a:ext cx="932542" cy="646331"/>
          </a:xfrm>
          <a:prstGeom prst="rect">
            <a:avLst/>
          </a:prstGeom>
          <a:noFill/>
        </p:spPr>
        <p:txBody>
          <a:bodyPr wrap="square" rtlCol="0">
            <a:spAutoFit/>
          </a:bodyPr>
          <a:lstStyle/>
          <a:p>
            <a:pPr>
              <a:lnSpc>
                <a:spcPct val="150000"/>
              </a:lnSpc>
            </a:pPr>
            <a:r>
              <a:rPr lang="zh-CN" altLang="en-US" sz="2400" dirty="0">
                <a:latin typeface="DFKai-SB" panose="03000509000000000000" pitchFamily="65" charset="-120"/>
                <a:ea typeface="DFKai-SB" panose="03000509000000000000" pitchFamily="65" charset="-120"/>
                <a:cs typeface="微软雅黑" panose="020B0503020204020204" charset="-122"/>
              </a:rPr>
              <a:t>養蜂</a:t>
            </a:r>
            <a:endParaRPr lang="en-US" altLang="zh-CN" sz="2400" b="0" i="0" dirty="0">
              <a:effectLst/>
              <a:latin typeface="DFKai-SB" panose="03000509000000000000" pitchFamily="65" charset="-120"/>
              <a:ea typeface="DFKai-SB" panose="03000509000000000000" pitchFamily="65" charset="-120"/>
            </a:endParaRPr>
          </a:p>
        </p:txBody>
      </p:sp>
      <p:sp>
        <p:nvSpPr>
          <p:cNvPr id="16" name="文本框 15"/>
          <p:cNvSpPr txBox="1"/>
          <p:nvPr/>
        </p:nvSpPr>
        <p:spPr>
          <a:xfrm>
            <a:off x="8842405" y="6004020"/>
            <a:ext cx="3098880" cy="461665"/>
          </a:xfrm>
          <a:prstGeom prst="rect">
            <a:avLst/>
          </a:prstGeom>
          <a:noFill/>
        </p:spPr>
        <p:txBody>
          <a:bodyPr wrap="square" rtlCol="0" anchor="t">
            <a:spAutoFit/>
          </a:bodyPr>
          <a:lstStyle/>
          <a:p>
            <a:r>
              <a:rPr lang="zh-CN" altLang="en-US" sz="2400" dirty="0">
                <a:latin typeface="DFKai-SB" panose="03000509000000000000" pitchFamily="65" charset="-120"/>
                <a:ea typeface="DFKai-SB" panose="03000509000000000000" pitchFamily="65" charset="-120"/>
                <a:cs typeface="微软雅黑" panose="020B0503020204020204" charset="-122"/>
              </a:rPr>
              <a:t>直播介紹</a:t>
            </a:r>
            <a:r>
              <a:rPr lang="zh-TW" altLang="en-US" sz="2400" dirty="0">
                <a:latin typeface="DFKai-SB" panose="03000509000000000000" pitchFamily="65" charset="-120"/>
                <a:ea typeface="DFKai-SB" panose="03000509000000000000" pitchFamily="65" charset="-120"/>
                <a:cs typeface="微软雅黑" panose="020B0503020204020204" charset="-122"/>
              </a:rPr>
              <a:t>當地蘋果園</a:t>
            </a:r>
            <a:endParaRPr lang="en-US" altLang="zh-CN" sz="2400" dirty="0">
              <a:latin typeface="DFKai-SB" panose="03000509000000000000" pitchFamily="65" charset="-120"/>
              <a:ea typeface="DFKai-SB" panose="03000509000000000000" pitchFamily="65" charset="-120"/>
              <a:cs typeface="微软雅黑" panose="020B0503020204020204" charset="-122"/>
            </a:endParaRPr>
          </a:p>
        </p:txBody>
      </p:sp>
      <p:cxnSp>
        <p:nvCxnSpPr>
          <p:cNvPr id="4" name="连接符: 曲线 3">
            <a:extLst>
              <a:ext uri="{FF2B5EF4-FFF2-40B4-BE49-F238E27FC236}">
                <a16:creationId xmlns:a16="http://schemas.microsoft.com/office/drawing/2014/main" id="{8B1C7C02-C7CE-4E9B-8FD1-571EA942231C}"/>
              </a:ext>
            </a:extLst>
          </p:cNvPr>
          <p:cNvCxnSpPr/>
          <p:nvPr/>
        </p:nvCxnSpPr>
        <p:spPr>
          <a:xfrm rot="10800000">
            <a:off x="3332533" y="2613701"/>
            <a:ext cx="1318077" cy="445403"/>
          </a:xfrm>
          <a:prstGeom prst="curvedConnector3">
            <a:avLst/>
          </a:prstGeom>
          <a:ln w="1905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连接符: 曲线 12">
            <a:extLst>
              <a:ext uri="{FF2B5EF4-FFF2-40B4-BE49-F238E27FC236}">
                <a16:creationId xmlns:a16="http://schemas.microsoft.com/office/drawing/2014/main" id="{A75E7416-2645-438F-8A8C-DB1310F04C08}"/>
              </a:ext>
            </a:extLst>
          </p:cNvPr>
          <p:cNvCxnSpPr/>
          <p:nvPr/>
        </p:nvCxnSpPr>
        <p:spPr>
          <a:xfrm rot="5400000">
            <a:off x="3145005" y="3558433"/>
            <a:ext cx="1643199" cy="1418204"/>
          </a:xfrm>
          <a:prstGeom prst="curvedConnector2">
            <a:avLst/>
          </a:prstGeom>
          <a:ln w="1905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连接符: 曲线 26">
            <a:extLst>
              <a:ext uri="{FF2B5EF4-FFF2-40B4-BE49-F238E27FC236}">
                <a16:creationId xmlns:a16="http://schemas.microsoft.com/office/drawing/2014/main" id="{54364052-0548-4AF4-9117-C8DE5DD8D6FF}"/>
              </a:ext>
            </a:extLst>
          </p:cNvPr>
          <p:cNvCxnSpPr>
            <a:cxnSpLocks/>
          </p:cNvCxnSpPr>
          <p:nvPr/>
        </p:nvCxnSpPr>
        <p:spPr>
          <a:xfrm flipV="1">
            <a:off x="7713707" y="2081614"/>
            <a:ext cx="1128698" cy="605800"/>
          </a:xfrm>
          <a:prstGeom prst="curvedConnector3">
            <a:avLst/>
          </a:prstGeom>
          <a:ln w="1905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连接符: 曲线 36">
            <a:extLst>
              <a:ext uri="{FF2B5EF4-FFF2-40B4-BE49-F238E27FC236}">
                <a16:creationId xmlns:a16="http://schemas.microsoft.com/office/drawing/2014/main" id="{4EA4597E-E6DD-4AA6-A92B-8767B00F7A58}"/>
              </a:ext>
            </a:extLst>
          </p:cNvPr>
          <p:cNvCxnSpPr/>
          <p:nvPr/>
        </p:nvCxnSpPr>
        <p:spPr>
          <a:xfrm>
            <a:off x="7473304" y="3663653"/>
            <a:ext cx="1427898" cy="1192815"/>
          </a:xfrm>
          <a:prstGeom prst="curvedConnector3">
            <a:avLst/>
          </a:prstGeom>
          <a:ln w="1905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Rectangle 14"/>
          <p:cNvSpPr/>
          <p:nvPr/>
        </p:nvSpPr>
        <p:spPr>
          <a:xfrm>
            <a:off x="4230194" y="4487136"/>
            <a:ext cx="3546696"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點擊圖像了解更多</a:t>
            </a:r>
            <a:endParaRPr lang="en-US" altLang="zh-HK" b="1" dirty="0">
              <a:latin typeface="DFKai-SB" panose="03000509000000000000" pitchFamily="65" charset="-120"/>
              <a:ea typeface="DFKai-SB" panose="03000509000000000000" pitchFamily="65" charset="-120"/>
            </a:endParaRPr>
          </a:p>
        </p:txBody>
      </p:sp>
      <p:pic>
        <p:nvPicPr>
          <p:cNvPr id="17" name="圖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1202" y="1685577"/>
            <a:ext cx="2862856" cy="1907377"/>
          </a:xfrm>
          <a:prstGeom prst="rect">
            <a:avLst/>
          </a:prstGeom>
        </p:spPr>
      </p:pic>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129" y="4182591"/>
            <a:ext cx="2864374" cy="1929872"/>
          </a:xfrm>
          <a:prstGeom prst="rect">
            <a:avLst/>
          </a:prstGeom>
        </p:spPr>
      </p:pic>
      <p:sp>
        <p:nvSpPr>
          <p:cNvPr id="38" name="矩形 37"/>
          <p:cNvSpPr/>
          <p:nvPr/>
        </p:nvSpPr>
        <p:spPr>
          <a:xfrm>
            <a:off x="769195" y="6152256"/>
            <a:ext cx="2938377" cy="461665"/>
          </a:xfrm>
          <a:prstGeom prst="rect">
            <a:avLst/>
          </a:prstGeom>
        </p:spPr>
        <p:txBody>
          <a:bodyPr wrap="square">
            <a:spAutoFit/>
          </a:bodyPr>
          <a:lstStyle/>
          <a:p>
            <a:r>
              <a:rPr lang="zh-TW" altLang="en-US" sz="2400" dirty="0">
                <a:latin typeface="標楷體" panose="03000509000000000000" pitchFamily="65" charset="-120"/>
                <a:ea typeface="標楷體" panose="03000509000000000000" pitchFamily="65" charset="-120"/>
              </a:rPr>
              <a:t>發展有機耕種</a:t>
            </a:r>
            <a:endParaRPr lang="en-US" altLang="zh-TW" sz="2400" dirty="0">
              <a:latin typeface="標楷體" panose="03000509000000000000" pitchFamily="65" charset="-120"/>
              <a:ea typeface="標楷體" panose="03000509000000000000" pitchFamily="65" charset="-120"/>
            </a:endParaRPr>
          </a:p>
        </p:txBody>
      </p:sp>
      <p:pic>
        <p:nvPicPr>
          <p:cNvPr id="20" name="圖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142" y="1829061"/>
            <a:ext cx="2918361" cy="1776552"/>
          </a:xfrm>
          <a:prstGeom prst="rect">
            <a:avLst/>
          </a:prstGeom>
        </p:spPr>
      </p:pic>
      <p:sp>
        <p:nvSpPr>
          <p:cNvPr id="21" name="矩形 20"/>
          <p:cNvSpPr/>
          <p:nvPr/>
        </p:nvSpPr>
        <p:spPr>
          <a:xfrm>
            <a:off x="4054723" y="5038507"/>
            <a:ext cx="4324562" cy="954107"/>
          </a:xfrm>
          <a:prstGeom prst="rect">
            <a:avLst/>
          </a:prstGeom>
        </p:spPr>
        <p:txBody>
          <a:bodyPr wrap="square">
            <a:spAutoFit/>
          </a:bodyPr>
          <a:lstStyle/>
          <a:p>
            <a:r>
              <a:rPr lang="zh-TW" altLang="en-US" sz="1400" dirty="0">
                <a:latin typeface="DFKai-SB" panose="03000509000000000000" pitchFamily="65" charset="-120"/>
                <a:ea typeface="DFKai-SB" panose="03000509000000000000" pitchFamily="65" charset="-120"/>
              </a:rPr>
              <a:t>資料來源：中國政府網</a:t>
            </a:r>
            <a:endParaRPr lang="en-US" altLang="zh-TW" sz="1400" dirty="0">
              <a:latin typeface="DFKai-SB" panose="03000509000000000000" pitchFamily="65" charset="-120"/>
              <a:ea typeface="DFKai-SB" panose="03000509000000000000" pitchFamily="65" charset="-120"/>
            </a:endParaRPr>
          </a:p>
          <a:p>
            <a:r>
              <a:rPr lang="en-US" altLang="zh-TW"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山西靈丘：</a:t>
            </a:r>
            <a:r>
              <a:rPr lang="zh-TW" altLang="en-US"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農業</a:t>
            </a:r>
            <a:r>
              <a:rPr lang="en-US" altLang="zh-CN"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旅遊</a:t>
            </a:r>
            <a:r>
              <a:rPr lang="zh-TW" altLang="en-US"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助力鄉村美麗蝶變</a:t>
            </a:r>
            <a:r>
              <a:rPr lang="en-US" altLang="zh-TW" sz="1400" dirty="0">
                <a:latin typeface="標楷體" panose="03000509000000000000" pitchFamily="65" charset="-120"/>
                <a:ea typeface="標楷體" panose="03000509000000000000" pitchFamily="65" charset="-120"/>
              </a:rPr>
              <a:t>〉</a:t>
            </a: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http://www.gov.cn/xinwen/2021-09/27/content_5639632.htm#allContent</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6" name="圖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8123" y="4092933"/>
            <a:ext cx="2867443" cy="1899681"/>
          </a:xfrm>
          <a:prstGeom prst="rect">
            <a:avLst/>
          </a:prstGeom>
        </p:spPr>
      </p:pic>
      <p:pic>
        <p:nvPicPr>
          <p:cNvPr id="39" name="圖片 38">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3719" y="2402240"/>
            <a:ext cx="3563171" cy="2075547"/>
          </a:xfrm>
          <a:prstGeom prst="rect">
            <a:avLst/>
          </a:prstGeom>
        </p:spPr>
      </p:pic>
      <p:sp>
        <p:nvSpPr>
          <p:cNvPr id="47" name="矩形 46"/>
          <p:cNvSpPr/>
          <p:nvPr/>
        </p:nvSpPr>
        <p:spPr>
          <a:xfrm>
            <a:off x="1203035" y="227217"/>
            <a:ext cx="9930924" cy="707886"/>
          </a:xfrm>
          <a:prstGeom prst="rect">
            <a:avLst/>
          </a:prstGeom>
        </p:spPr>
        <p:txBody>
          <a:bodyPr wrap="none">
            <a:spAutoFit/>
          </a:bodyPr>
          <a:lstStyle/>
          <a:p>
            <a:r>
              <a:rPr lang="zh-TW" altLang="en-US" sz="4000" b="1" dirty="0">
                <a:latin typeface="DFKai-SB" panose="03000509000000000000" pitchFamily="65" charset="-120"/>
                <a:ea typeface="DFKai-SB" panose="03000509000000000000" pitchFamily="65" charset="-120"/>
              </a:rPr>
              <a:t>扶貧措施舉隅：結合</a:t>
            </a:r>
            <a:r>
              <a:rPr lang="zh-TW" altLang="en-US" sz="4000" b="1" dirty="0">
                <a:solidFill>
                  <a:srgbClr val="000000"/>
                </a:solidFill>
                <a:latin typeface="DFKai-SB" panose="03000509000000000000" pitchFamily="65" charset="-120"/>
                <a:ea typeface="DFKai-SB" panose="03000509000000000000" pitchFamily="65" charset="-120"/>
              </a:rPr>
              <a:t>農業與旅遊</a:t>
            </a:r>
            <a:r>
              <a:rPr lang="zh-TW" altLang="en-US" sz="4000" b="1" dirty="0">
                <a:latin typeface="DFKai-SB" panose="03000509000000000000" pitchFamily="65" charset="-120"/>
                <a:ea typeface="DFKai-SB" panose="03000509000000000000" pitchFamily="65" charset="-120"/>
              </a:rPr>
              <a:t>的成功例子</a:t>
            </a:r>
            <a:endParaRPr lang="zh-CN" altLang="en-US" sz="4000" b="1" dirty="0">
              <a:latin typeface="DFKai-SB" panose="03000509000000000000" pitchFamily="65" charset="-120"/>
              <a:ea typeface="DFKai-SB" panose="03000509000000000000" pitchFamily="65" charset="-120"/>
            </a:endParaRPr>
          </a:p>
        </p:txBody>
      </p:sp>
      <p:pic>
        <p:nvPicPr>
          <p:cNvPr id="7" name="Picture 6"/>
          <p:cNvPicPr>
            <a:picLocks noChangeAspect="1"/>
          </p:cNvPicPr>
          <p:nvPr/>
        </p:nvPicPr>
        <p:blipFill>
          <a:blip r:embed="rId9"/>
          <a:stretch>
            <a:fillRect/>
          </a:stretch>
        </p:blipFill>
        <p:spPr>
          <a:xfrm>
            <a:off x="4749570" y="6019574"/>
            <a:ext cx="2600767" cy="422011"/>
          </a:xfrm>
          <a:prstGeom prst="rect">
            <a:avLst/>
          </a:prstGeom>
        </p:spPr>
      </p:pic>
    </p:spTree>
    <p:extLst>
      <p:ext uri="{BB962C8B-B14F-4D97-AF65-F5344CB8AC3E}">
        <p14:creationId xmlns:p14="http://schemas.microsoft.com/office/powerpoint/2010/main" val="2810870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id="{D55F791D-CFAF-43FC-ACDD-A9DABB49B8ED}"/>
              </a:ext>
            </a:extLst>
          </p:cNvPr>
          <p:cNvSpPr txBox="1">
            <a:spLocks noChangeArrowheads="1"/>
          </p:cNvSpPr>
          <p:nvPr/>
        </p:nvSpPr>
        <p:spPr bwMode="auto">
          <a:xfrm>
            <a:off x="2951018" y="288689"/>
            <a:ext cx="5849043"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000" b="1" dirty="0">
                <a:latin typeface="DFKai-SB" panose="03000509000000000000" pitchFamily="65" charset="-120"/>
                <a:ea typeface="DFKai-SB" panose="03000509000000000000" pitchFamily="65" charset="-120"/>
              </a:rPr>
              <a:t>扶貧措施舉隅：</a:t>
            </a:r>
            <a:r>
              <a:rPr lang="zh-CN" altLang="en-US" sz="4000" b="1" dirty="0">
                <a:latin typeface="DFKai-SB" panose="03000509000000000000" pitchFamily="65" charset="-120"/>
                <a:ea typeface="DFKai-SB" panose="03000509000000000000" pitchFamily="65" charset="-120"/>
              </a:rPr>
              <a:t>電商扶貧</a:t>
            </a:r>
          </a:p>
        </p:txBody>
      </p:sp>
      <p:sp>
        <p:nvSpPr>
          <p:cNvPr id="19" name="矩形 18">
            <a:extLst>
              <a:ext uri="{FF2B5EF4-FFF2-40B4-BE49-F238E27FC236}">
                <a16:creationId xmlns:a16="http://schemas.microsoft.com/office/drawing/2014/main" id="{CA85F975-8304-43D1-95EE-53F6A7F14C7A}"/>
              </a:ext>
            </a:extLst>
          </p:cNvPr>
          <p:cNvSpPr/>
          <p:nvPr/>
        </p:nvSpPr>
        <p:spPr>
          <a:xfrm>
            <a:off x="511396" y="892407"/>
            <a:ext cx="11120953" cy="1569660"/>
          </a:xfrm>
          <a:prstGeom prst="rect">
            <a:avLst/>
          </a:prstGeom>
        </p:spPr>
        <p:txBody>
          <a:bodyPr wrap="square">
            <a:spAutoFit/>
          </a:bodyPr>
          <a:lstStyle/>
          <a:p>
            <a:pPr marL="342900" indent="-342900" algn="just">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電商扶貧包括運用電子商務形式，幫助貧困地區的產品，尤其是農產品打開銷路、創立品牌、興建基礎設施、進行人才培養等，例如利用互聯網技術幫助農貨銷售，增加農民收入，協助農業轉型升級。</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從</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年到</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農村</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網絡</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的</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零售額</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升幅達</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倍</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多</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p:cNvSpPr/>
          <p:nvPr/>
        </p:nvSpPr>
        <p:spPr>
          <a:xfrm>
            <a:off x="4235498" y="6154794"/>
            <a:ext cx="5590146"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資料來源：人民網</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賣出好產品 過上好日子</a:t>
            </a:r>
            <a:r>
              <a:rPr lang="en-US" altLang="zh-TW" sz="1400" dirty="0">
                <a:latin typeface="標楷體" panose="03000509000000000000" pitchFamily="65" charset="-120"/>
                <a:ea typeface="標楷體" panose="03000509000000000000" pitchFamily="65" charset="-120"/>
              </a:rPr>
              <a:t>〉</a:t>
            </a: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http://hb.people.com.cn/BIG5/n2/2021/0414/c194063-34674057.html</a:t>
            </a:r>
            <a:r>
              <a:rPr lang="en-US" altLang="zh-TW" sz="1400" dirty="0">
                <a:latin typeface="標楷體" panose="03000509000000000000" pitchFamily="65" charset="-120"/>
                <a:ea typeface="標楷體" panose="03000509000000000000" pitchFamily="65" charset="-120"/>
              </a:rPr>
              <a:t>)</a:t>
            </a:r>
            <a:endParaRPr lang="zh-HK" altLang="en-US" sz="1400" dirty="0">
              <a:latin typeface="標楷體" panose="03000509000000000000" pitchFamily="65" charset="-120"/>
              <a:ea typeface="標楷體" panose="03000509000000000000" pitchFamily="65" charset="-120"/>
            </a:endParaRPr>
          </a:p>
        </p:txBody>
      </p:sp>
      <p:graphicFrame>
        <p:nvGraphicFramePr>
          <p:cNvPr id="22" name="图表 18">
            <a:extLst>
              <a:ext uri="{FF2B5EF4-FFF2-40B4-BE49-F238E27FC236}">
                <a16:creationId xmlns:a16="http://schemas.microsoft.com/office/drawing/2014/main" id="{5C2BB9F3-6333-459F-80BD-411614FC82ED}"/>
              </a:ext>
            </a:extLst>
          </p:cNvPr>
          <p:cNvGraphicFramePr/>
          <p:nvPr>
            <p:extLst>
              <p:ext uri="{D42A27DB-BD31-4B8C-83A1-F6EECF244321}">
                <p14:modId xmlns:p14="http://schemas.microsoft.com/office/powerpoint/2010/main" val="1517681735"/>
              </p:ext>
            </p:extLst>
          </p:nvPr>
        </p:nvGraphicFramePr>
        <p:xfrm>
          <a:off x="555637" y="2683987"/>
          <a:ext cx="10874360" cy="3383026"/>
        </p:xfrm>
        <a:graphic>
          <a:graphicData uri="http://schemas.openxmlformats.org/drawingml/2006/chart">
            <c:chart xmlns:c="http://schemas.openxmlformats.org/drawingml/2006/chart" xmlns:r="http://schemas.openxmlformats.org/officeDocument/2006/relationships" r:id="rId3"/>
          </a:graphicData>
        </a:graphic>
      </p:graphicFrame>
      <p:sp>
        <p:nvSpPr>
          <p:cNvPr id="13" name="文字方塊 1"/>
          <p:cNvSpPr txBox="1"/>
          <p:nvPr/>
        </p:nvSpPr>
        <p:spPr>
          <a:xfrm>
            <a:off x="511396" y="2746830"/>
            <a:ext cx="1567129" cy="32979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en-US" sz="1600" dirty="0">
                <a:latin typeface="標楷體" panose="03000509000000000000" pitchFamily="65" charset="-120"/>
                <a:ea typeface="標楷體" panose="03000509000000000000" pitchFamily="65" charset="-120"/>
              </a:rPr>
              <a:t>人民幣</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億元</a:t>
            </a:r>
            <a:r>
              <a:rPr lang="en-US" altLang="zh-TW" sz="1600" dirty="0">
                <a:latin typeface="標楷體" panose="03000509000000000000" pitchFamily="65" charset="-120"/>
                <a:ea typeface="標楷體" panose="03000509000000000000" pitchFamily="65" charset="-120"/>
              </a:rPr>
              <a:t>)</a:t>
            </a:r>
            <a:endParaRPr lang="zh-HK" altLang="en-US" sz="1600" dirty="0">
              <a:latin typeface="標楷體" panose="03000509000000000000" pitchFamily="65" charset="-120"/>
              <a:ea typeface="標楷體" panose="03000509000000000000" pitchFamily="65" charset="-120"/>
            </a:endParaRPr>
          </a:p>
        </p:txBody>
      </p:sp>
      <p:pic>
        <p:nvPicPr>
          <p:cNvPr id="3" name="Picture 2"/>
          <p:cNvPicPr>
            <a:picLocks noChangeAspect="1"/>
          </p:cNvPicPr>
          <p:nvPr/>
        </p:nvPicPr>
        <p:blipFill>
          <a:blip r:embed="rId4"/>
          <a:stretch>
            <a:fillRect/>
          </a:stretch>
        </p:blipFill>
        <p:spPr>
          <a:xfrm>
            <a:off x="2978893" y="6181216"/>
            <a:ext cx="1256605" cy="496798"/>
          </a:xfrm>
          <a:prstGeom prst="rect">
            <a:avLst/>
          </a:prstGeom>
        </p:spPr>
      </p:pic>
    </p:spTree>
    <p:extLst>
      <p:ext uri="{BB962C8B-B14F-4D97-AF65-F5344CB8AC3E}">
        <p14:creationId xmlns:p14="http://schemas.microsoft.com/office/powerpoint/2010/main" val="528287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864489" y="5809156"/>
            <a:ext cx="4044697" cy="738664"/>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資料來源：中華學社──當代中國</a:t>
            </a:r>
            <a:endParaRPr lang="en-US" altLang="zh-TW" sz="1400" dirty="0">
              <a:latin typeface="標楷體" panose="03000509000000000000" pitchFamily="65" charset="-120"/>
              <a:ea typeface="標楷體" panose="03000509000000000000" pitchFamily="65" charset="-120"/>
            </a:endParaRPr>
          </a:p>
          <a:p>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農村扶貧結合</a:t>
            </a:r>
            <a:r>
              <a:rPr lang="en-US" altLang="zh-TW" sz="1400" dirty="0">
                <a:latin typeface="標楷體" panose="03000509000000000000" pitchFamily="65" charset="-120"/>
                <a:ea typeface="標楷體" panose="03000509000000000000" pitchFamily="65" charset="-120"/>
              </a:rPr>
              <a:t>5G</a:t>
            </a:r>
            <a:r>
              <a:rPr lang="zh-TW" altLang="en-US" sz="1400" dirty="0">
                <a:latin typeface="標楷體" panose="03000509000000000000" pitchFamily="65" charset="-120"/>
                <a:ea typeface="標楷體" panose="03000509000000000000" pitchFamily="65" charset="-120"/>
              </a:rPr>
              <a:t>電商</a:t>
            </a:r>
            <a:r>
              <a:rPr lang="en-US" altLang="zh-TW" sz="1400" dirty="0">
                <a:latin typeface="標楷體" panose="03000509000000000000" pitchFamily="65" charset="-120"/>
                <a:ea typeface="標楷體" panose="03000509000000000000" pitchFamily="65" charset="-120"/>
              </a:rPr>
              <a:t> </a:t>
            </a:r>
            <a:r>
              <a:rPr lang="zh-TW" altLang="en-US" sz="1400" dirty="0">
                <a:latin typeface="標楷體" panose="03000509000000000000" pitchFamily="65" charset="-120"/>
                <a:ea typeface="標楷體" panose="03000509000000000000" pitchFamily="65" charset="-120"/>
              </a:rPr>
              <a:t>直播帶貨推動中國經濟</a:t>
            </a:r>
            <a:r>
              <a:rPr lang="en-US" altLang="zh-TW" sz="1400" dirty="0">
                <a:latin typeface="標楷體" panose="03000509000000000000" pitchFamily="65" charset="-120"/>
                <a:ea typeface="標楷體" panose="03000509000000000000" pitchFamily="65" charset="-120"/>
              </a:rPr>
              <a:t>〉</a:t>
            </a: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https://www.ourchinastory.com/zh/2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a:hlinkClick r:id="rId2"/>
          </p:cNvPr>
          <p:cNvPicPr>
            <a:picLocks noChangeAspect="1"/>
          </p:cNvPicPr>
          <p:nvPr/>
        </p:nvPicPr>
        <p:blipFill rotWithShape="1">
          <a:blip r:embed="rId3"/>
          <a:srcRect l="1974" t="29647" r="3585" b="23355"/>
          <a:stretch/>
        </p:blipFill>
        <p:spPr>
          <a:xfrm>
            <a:off x="484577" y="1157286"/>
            <a:ext cx="5887585" cy="2660911"/>
          </a:xfrm>
          <a:prstGeom prst="rect">
            <a:avLst/>
          </a:prstGeom>
        </p:spPr>
      </p:pic>
      <p:sp>
        <p:nvSpPr>
          <p:cNvPr id="10" name="Rectangle 14">
            <a:extLst>
              <a:ext uri="{FF2B5EF4-FFF2-40B4-BE49-F238E27FC236}">
                <a16:creationId xmlns:a16="http://schemas.microsoft.com/office/drawing/2014/main" id="{682CC257-DC27-49CD-A1E4-F92FFCE10DB2}"/>
              </a:ext>
            </a:extLst>
          </p:cNvPr>
          <p:cNvSpPr/>
          <p:nvPr/>
        </p:nvSpPr>
        <p:spPr>
          <a:xfrm>
            <a:off x="2598119" y="3872583"/>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點擊圖像了解更多</a:t>
            </a:r>
            <a:endParaRPr lang="en-US" altLang="zh-HK" b="1" dirty="0">
              <a:latin typeface="DFKai-SB" panose="03000509000000000000" pitchFamily="65" charset="-120"/>
              <a:ea typeface="DFKai-SB" panose="03000509000000000000" pitchFamily="65" charset="-120"/>
            </a:endParaRPr>
          </a:p>
        </p:txBody>
      </p:sp>
      <p:sp>
        <p:nvSpPr>
          <p:cNvPr id="3" name="矩形 2"/>
          <p:cNvSpPr/>
          <p:nvPr/>
        </p:nvSpPr>
        <p:spPr>
          <a:xfrm>
            <a:off x="484577" y="4350686"/>
            <a:ext cx="5829300" cy="1200329"/>
          </a:xfrm>
          <a:prstGeom prst="rect">
            <a:avLst/>
          </a:prstGeom>
        </p:spPr>
        <p:txBody>
          <a:bodyPr wrap="square">
            <a:spAutoFit/>
          </a:bodyPr>
          <a:lstStyle/>
          <a:p>
            <a:pPr algn="just"/>
            <a:r>
              <a:rPr lang="zh-TW" altLang="en-US" dirty="0">
                <a:latin typeface="標楷體" panose="03000509000000000000" pitchFamily="65" charset="-120"/>
                <a:ea typeface="標楷體" panose="03000509000000000000" pitchFamily="65" charset="-120"/>
              </a:rPr>
              <a:t>中國近年致力振興農村經濟，除了投入資金扶貧，更利用新科技提高農業技術及生產力，善用</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技術、電商活動及數碼化。其中，直播營銷更是提升農</a:t>
            </a:r>
            <a:r>
              <a:rPr lang="zh-TW" altLang="en-US" dirty="0">
                <a:latin typeface="標楷體" panose="03000509000000000000" pitchFamily="65" charset="-120"/>
                <a:ea typeface="標楷體" panose="03000509000000000000" pitchFamily="65" charset="-120"/>
              </a:rPr>
              <a:t>村，以及當代中國經濟效益的關鍵。</a:t>
            </a:r>
            <a:endParaRPr lang="zh-HK" altLang="en-US" dirty="0">
              <a:latin typeface="標楷體" panose="03000509000000000000" pitchFamily="65" charset="-120"/>
              <a:ea typeface="標楷體" panose="03000509000000000000" pitchFamily="65" charset="-120"/>
            </a:endParaRPr>
          </a:p>
        </p:txBody>
      </p:sp>
      <p:pic>
        <p:nvPicPr>
          <p:cNvPr id="11" name="圖片 10">
            <a:hlinkClick r:id="rId4"/>
          </p:cNvPr>
          <p:cNvPicPr>
            <a:picLocks noChangeAspect="1"/>
          </p:cNvPicPr>
          <p:nvPr/>
        </p:nvPicPr>
        <p:blipFill rotWithShape="1">
          <a:blip r:embed="rId5">
            <a:extLst>
              <a:ext uri="{28A0092B-C50C-407E-A947-70E740481C1C}">
                <a14:useLocalDpi xmlns:a14="http://schemas.microsoft.com/office/drawing/2010/main" val="0"/>
              </a:ext>
            </a:extLst>
          </a:blip>
          <a:srcRect l="48243" b="61876"/>
          <a:stretch/>
        </p:blipFill>
        <p:spPr>
          <a:xfrm>
            <a:off x="7612378" y="953531"/>
            <a:ext cx="2990859" cy="2919052"/>
          </a:xfrm>
          <a:prstGeom prst="rect">
            <a:avLst/>
          </a:prstGeom>
        </p:spPr>
      </p:pic>
      <p:sp>
        <p:nvSpPr>
          <p:cNvPr id="6" name="矩形 5"/>
          <p:cNvSpPr/>
          <p:nvPr/>
        </p:nvSpPr>
        <p:spPr>
          <a:xfrm>
            <a:off x="7055171" y="4350686"/>
            <a:ext cx="4105275" cy="1006429"/>
          </a:xfrm>
          <a:prstGeom prst="rect">
            <a:avLst/>
          </a:prstGeom>
        </p:spPr>
        <p:txBody>
          <a:bodyPr wrap="square">
            <a:spAutoFit/>
          </a:bodyPr>
          <a:lstStyle/>
          <a:p>
            <a:pPr algn="just">
              <a:lnSpc>
                <a:spcPct val="110000"/>
              </a:lnSpc>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2018</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年，退伍軍人和幾個村民開始在網上賣芒果，當年</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出售</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6000</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多箱，銷售額達</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50</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多萬元。</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矩形 11"/>
          <p:cNvSpPr/>
          <p:nvPr/>
        </p:nvSpPr>
        <p:spPr>
          <a:xfrm>
            <a:off x="8330097" y="5734003"/>
            <a:ext cx="3604269"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資料來源：人民網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http://hb.people.com.cn/BIG5/n2/2021/0414/c194063-34674057.html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Rectangle 14">
            <a:extLst>
              <a:ext uri="{FF2B5EF4-FFF2-40B4-BE49-F238E27FC236}">
                <a16:creationId xmlns:a16="http://schemas.microsoft.com/office/drawing/2014/main" id="{682CC257-DC27-49CD-A1E4-F92FFCE10DB2}"/>
              </a:ext>
            </a:extLst>
          </p:cNvPr>
          <p:cNvSpPr/>
          <p:nvPr/>
        </p:nvSpPr>
        <p:spPr>
          <a:xfrm>
            <a:off x="8172156" y="3940000"/>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點擊圖像了解更多</a:t>
            </a:r>
            <a:endParaRPr lang="en-US" altLang="zh-HK" b="1" dirty="0">
              <a:latin typeface="DFKai-SB" panose="03000509000000000000" pitchFamily="65" charset="-120"/>
              <a:ea typeface="DFKai-SB" panose="03000509000000000000" pitchFamily="65" charset="-120"/>
            </a:endParaRPr>
          </a:p>
        </p:txBody>
      </p:sp>
      <p:sp>
        <p:nvSpPr>
          <p:cNvPr id="14" name="标题 1">
            <a:extLst>
              <a:ext uri="{FF2B5EF4-FFF2-40B4-BE49-F238E27FC236}">
                <a16:creationId xmlns:a16="http://schemas.microsoft.com/office/drawing/2014/main" id="{D55F791D-CFAF-43FC-ACDD-A9DABB49B8ED}"/>
              </a:ext>
            </a:extLst>
          </p:cNvPr>
          <p:cNvSpPr txBox="1">
            <a:spLocks noChangeArrowheads="1"/>
          </p:cNvSpPr>
          <p:nvPr/>
        </p:nvSpPr>
        <p:spPr bwMode="auto">
          <a:xfrm>
            <a:off x="2823139" y="254310"/>
            <a:ext cx="6327728"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000" b="1" dirty="0">
                <a:latin typeface="DFKai-SB" panose="03000509000000000000" pitchFamily="65" charset="-120"/>
                <a:ea typeface="DFKai-SB" panose="03000509000000000000" pitchFamily="65" charset="-120"/>
              </a:rPr>
              <a:t>扶貧措施舉隅：</a:t>
            </a:r>
            <a:r>
              <a:rPr lang="zh-CN" altLang="en-US" sz="4000" b="1" dirty="0">
                <a:latin typeface="DFKai-SB" panose="03000509000000000000" pitchFamily="65" charset="-120"/>
                <a:ea typeface="DFKai-SB" panose="03000509000000000000" pitchFamily="65" charset="-120"/>
              </a:rPr>
              <a:t>電商扶貧</a:t>
            </a:r>
          </a:p>
        </p:txBody>
      </p:sp>
      <p:pic>
        <p:nvPicPr>
          <p:cNvPr id="4" name="Picture 3"/>
          <p:cNvPicPr>
            <a:picLocks noChangeAspect="1"/>
          </p:cNvPicPr>
          <p:nvPr/>
        </p:nvPicPr>
        <p:blipFill>
          <a:blip r:embed="rId6"/>
          <a:stretch>
            <a:fillRect/>
          </a:stretch>
        </p:blipFill>
        <p:spPr>
          <a:xfrm>
            <a:off x="484577" y="5891620"/>
            <a:ext cx="1304812" cy="383768"/>
          </a:xfrm>
          <a:prstGeom prst="rect">
            <a:avLst/>
          </a:prstGeom>
        </p:spPr>
      </p:pic>
      <p:pic>
        <p:nvPicPr>
          <p:cNvPr id="7" name="Picture 6"/>
          <p:cNvPicPr>
            <a:picLocks noChangeAspect="1"/>
          </p:cNvPicPr>
          <p:nvPr/>
        </p:nvPicPr>
        <p:blipFill>
          <a:blip r:embed="rId7"/>
          <a:stretch>
            <a:fillRect/>
          </a:stretch>
        </p:blipFill>
        <p:spPr>
          <a:xfrm>
            <a:off x="6874624" y="5835218"/>
            <a:ext cx="1356358" cy="536235"/>
          </a:xfrm>
          <a:prstGeom prst="rect">
            <a:avLst/>
          </a:prstGeom>
        </p:spPr>
      </p:pic>
    </p:spTree>
    <p:extLst>
      <p:ext uri="{BB962C8B-B14F-4D97-AF65-F5344CB8AC3E}">
        <p14:creationId xmlns:p14="http://schemas.microsoft.com/office/powerpoint/2010/main" val="3650440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335074" y="5959313"/>
            <a:ext cx="5598636"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視頻來源：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The China Current</a:t>
            </a:r>
            <a:endParaRPr lang="en-US" altLang="zh-TW" sz="1400" dirty="0">
              <a:latin typeface="標楷體" panose="03000509000000000000" pitchFamily="65" charset="-120"/>
              <a:ea typeface="標楷體" panose="03000509000000000000" pitchFamily="65" charset="-120"/>
            </a:endParaRPr>
          </a:p>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(https://chinacurrent.com/hk/story/20460/ecological-poverty-eradication)</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标题 1">
            <a:extLst>
              <a:ext uri="{FF2B5EF4-FFF2-40B4-BE49-F238E27FC236}">
                <a16:creationId xmlns:a16="http://schemas.microsoft.com/office/drawing/2014/main" id="{509CF2E5-610E-4958-BCCD-99BF94A089F1}"/>
              </a:ext>
            </a:extLst>
          </p:cNvPr>
          <p:cNvSpPr txBox="1">
            <a:spLocks noChangeArrowheads="1"/>
          </p:cNvSpPr>
          <p:nvPr/>
        </p:nvSpPr>
        <p:spPr bwMode="auto">
          <a:xfrm>
            <a:off x="2378456" y="392820"/>
            <a:ext cx="7074149"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000" b="1" dirty="0">
                <a:latin typeface="DFKai-SB" panose="03000509000000000000" pitchFamily="65" charset="-120"/>
                <a:ea typeface="DFKai-SB" panose="03000509000000000000" pitchFamily="65" charset="-120"/>
              </a:rPr>
              <a:t>扶貧措施舉隅：</a:t>
            </a:r>
            <a:r>
              <a:rPr lang="zh-TW" altLang="en-US" sz="4000" b="1" dirty="0">
                <a:latin typeface="標楷體" panose="03000509000000000000" pitchFamily="65" charset="-120"/>
                <a:ea typeface="標楷體" panose="03000509000000000000" pitchFamily="65" charset="-120"/>
              </a:rPr>
              <a:t>生態保護扶貧</a:t>
            </a:r>
            <a:endParaRPr lang="zh-CN" altLang="en-US" sz="4000" b="1" dirty="0">
              <a:latin typeface="DFKai-SB" panose="03000509000000000000" pitchFamily="65" charset="-120"/>
              <a:ea typeface="DFKai-SB" panose="03000509000000000000" pitchFamily="65" charset="-120"/>
            </a:endParaRPr>
          </a:p>
        </p:txBody>
      </p:sp>
      <p:pic>
        <p:nvPicPr>
          <p:cNvPr id="7" name="圖片 6">
            <a:hlinkClick r:id="rId2"/>
          </p:cNvPr>
          <p:cNvPicPr>
            <a:picLocks noChangeAspect="1"/>
          </p:cNvPicPr>
          <p:nvPr/>
        </p:nvPicPr>
        <p:blipFill rotWithShape="1">
          <a:blip r:embed="rId3"/>
          <a:srcRect t="20859" b="15910"/>
          <a:stretch/>
        </p:blipFill>
        <p:spPr>
          <a:xfrm>
            <a:off x="5730239" y="2922828"/>
            <a:ext cx="4315144" cy="2182820"/>
          </a:xfrm>
          <a:prstGeom prst="rect">
            <a:avLst/>
          </a:prstGeom>
        </p:spPr>
      </p:pic>
      <p:sp>
        <p:nvSpPr>
          <p:cNvPr id="8" name="矩形 7"/>
          <p:cNvSpPr/>
          <p:nvPr/>
        </p:nvSpPr>
        <p:spPr>
          <a:xfrm>
            <a:off x="801160" y="1077621"/>
            <a:ext cx="10693264" cy="1754326"/>
          </a:xfrm>
          <a:prstGeom prst="rect">
            <a:avLst/>
          </a:prstGeom>
        </p:spPr>
        <p:txBody>
          <a:bodyPr wrap="square">
            <a:spAutoFit/>
          </a:bodyPr>
          <a:lstStyle/>
          <a:p>
            <a:r>
              <a:rPr lang="zh-TW" altLang="en-US" sz="3600" dirty="0">
                <a:latin typeface="標楷體" panose="03000509000000000000" pitchFamily="65" charset="-120"/>
                <a:ea typeface="標楷體" panose="03000509000000000000" pitchFamily="65" charset="-120"/>
              </a:rPr>
              <a:t>國家為了扶貧，改善偏遠地區居民的生活質素，提出生態扶貧計劃，由國家林草局聘用貧困戶做護林員，達致扶貧之餘，亦有保育效果。</a:t>
            </a:r>
            <a:endParaRPr lang="zh-HK" altLang="en-US" sz="3600" dirty="0">
              <a:latin typeface="標楷體" panose="03000509000000000000" pitchFamily="65" charset="-120"/>
              <a:ea typeface="標楷體" panose="03000509000000000000" pitchFamily="65" charset="-120"/>
            </a:endParaRPr>
          </a:p>
        </p:txBody>
      </p:sp>
      <p:sp>
        <p:nvSpPr>
          <p:cNvPr id="9" name="Rectangle 14"/>
          <p:cNvSpPr/>
          <p:nvPr/>
        </p:nvSpPr>
        <p:spPr>
          <a:xfrm>
            <a:off x="4714577" y="5183746"/>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4"/>
          <a:stretch>
            <a:fillRect/>
          </a:stretch>
        </p:blipFill>
        <p:spPr>
          <a:xfrm>
            <a:off x="3313313" y="6009830"/>
            <a:ext cx="1021761" cy="422186"/>
          </a:xfrm>
          <a:prstGeom prst="rect">
            <a:avLst/>
          </a:prstGeom>
        </p:spPr>
      </p:pic>
      <p:pic>
        <p:nvPicPr>
          <p:cNvPr id="3" name="Picture 2">
            <a:hlinkClick r:id="rId2"/>
          </p:cNvPr>
          <p:cNvPicPr>
            <a:picLocks noChangeAspect="1"/>
          </p:cNvPicPr>
          <p:nvPr/>
        </p:nvPicPr>
        <p:blipFill>
          <a:blip r:embed="rId5"/>
          <a:stretch>
            <a:fillRect/>
          </a:stretch>
        </p:blipFill>
        <p:spPr>
          <a:xfrm>
            <a:off x="2378456" y="2922828"/>
            <a:ext cx="3154474" cy="2182820"/>
          </a:xfrm>
          <a:prstGeom prst="rect">
            <a:avLst/>
          </a:prstGeom>
        </p:spPr>
      </p:pic>
    </p:spTree>
    <p:extLst>
      <p:ext uri="{BB962C8B-B14F-4D97-AF65-F5344CB8AC3E}">
        <p14:creationId xmlns:p14="http://schemas.microsoft.com/office/powerpoint/2010/main" val="2054441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645236" y="4649572"/>
            <a:ext cx="3215546"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視頻</a:t>
            </a:r>
            <a:r>
              <a:rPr lang="zh-CN" altLang="en-US" sz="1400" dirty="0">
                <a:latin typeface="標楷體" panose="03000509000000000000" pitchFamily="65" charset="-120"/>
                <a:ea typeface="標楷體" panose="03000509000000000000" pitchFamily="65" charset="-120"/>
              </a:rPr>
              <a:t>來源：</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The China Current</a:t>
            </a:r>
            <a:endParaRPr lang="zh-CN" altLang="en-US" sz="1400" dirty="0">
              <a:latin typeface="標楷體" panose="03000509000000000000" pitchFamily="65" charset="-120"/>
              <a:ea typeface="標楷體" panose="03000509000000000000" pitchFamily="65" charset="-120"/>
            </a:endParaRP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https://chinacurrent.com/education/article/2021/08/22429.html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14"/>
          <p:cNvSpPr/>
          <p:nvPr/>
        </p:nvSpPr>
        <p:spPr>
          <a:xfrm>
            <a:off x="8484225" y="4088025"/>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sp>
        <p:nvSpPr>
          <p:cNvPr id="7" name="文字方塊 6"/>
          <p:cNvSpPr txBox="1"/>
          <p:nvPr/>
        </p:nvSpPr>
        <p:spPr>
          <a:xfrm>
            <a:off x="2660195" y="402591"/>
            <a:ext cx="7520007" cy="769441"/>
          </a:xfrm>
          <a:prstGeom prst="rect">
            <a:avLst/>
          </a:prstGeom>
          <a:noFill/>
        </p:spPr>
        <p:txBody>
          <a:bodyPr wrap="none" rtlCol="0">
            <a:spAutoFit/>
          </a:bodyPr>
          <a:lstStyle/>
          <a:p>
            <a:r>
              <a:rPr lang="zh-TW" altLang="en-US" sz="4400" b="1" dirty="0">
                <a:latin typeface="標楷體" panose="03000509000000000000" pitchFamily="65" charset="-120"/>
                <a:ea typeface="標楷體" panose="03000509000000000000" pitchFamily="65" charset="-120"/>
              </a:rPr>
              <a:t>未來發展：推動「共同富裕」</a:t>
            </a:r>
            <a:endParaRPr lang="zh-HK" altLang="en-US" sz="4400" b="1" dirty="0">
              <a:latin typeface="標楷體" panose="03000509000000000000" pitchFamily="65" charset="-120"/>
              <a:ea typeface="標楷體" panose="03000509000000000000" pitchFamily="65" charset="-120"/>
            </a:endParaRPr>
          </a:p>
        </p:txBody>
      </p:sp>
      <p:sp>
        <p:nvSpPr>
          <p:cNvPr id="8" name="矩形 7"/>
          <p:cNvSpPr/>
          <p:nvPr/>
        </p:nvSpPr>
        <p:spPr>
          <a:xfrm>
            <a:off x="535907" y="3942621"/>
            <a:ext cx="6644166"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endParaRPr lang="en-US" altLang="zh-TW" sz="1400" dirty="0">
              <a:latin typeface="標楷體" panose="03000509000000000000" pitchFamily="65" charset="-120"/>
              <a:ea typeface="標楷體" panose="03000509000000000000" pitchFamily="65" charset="-120"/>
            </a:endParaRPr>
          </a:p>
          <a:p>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中華人民共和國國民經濟和社會發展第十四個五年規劃和</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2035</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年遠景目標綱要</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》(http://big5.www.gov.cn/gate/big5/www.gov.cn/xinwen/2021-03/13/content_5592681.htm)</a:t>
            </a:r>
          </a:p>
        </p:txBody>
      </p:sp>
      <p:pic>
        <p:nvPicPr>
          <p:cNvPr id="10" name="圖片 9">
            <a:hlinkClick r:id="rId2"/>
          </p:cNvPr>
          <p:cNvPicPr>
            <a:picLocks noChangeAspect="1"/>
          </p:cNvPicPr>
          <p:nvPr/>
        </p:nvPicPr>
        <p:blipFill rotWithShape="1">
          <a:blip r:embed="rId3"/>
          <a:srcRect t="14808" b="15101"/>
          <a:stretch/>
        </p:blipFill>
        <p:spPr>
          <a:xfrm>
            <a:off x="7376415" y="1457410"/>
            <a:ext cx="4484367" cy="2514515"/>
          </a:xfrm>
          <a:prstGeom prst="rect">
            <a:avLst/>
          </a:prstGeom>
        </p:spPr>
      </p:pic>
      <p:sp>
        <p:nvSpPr>
          <p:cNvPr id="11" name="矩形 10"/>
          <p:cNvSpPr/>
          <p:nvPr/>
        </p:nvSpPr>
        <p:spPr>
          <a:xfrm>
            <a:off x="574052" y="1457410"/>
            <a:ext cx="6409678" cy="2308324"/>
          </a:xfrm>
          <a:prstGeom prst="rect">
            <a:avLst/>
          </a:prstGeom>
        </p:spPr>
        <p:txBody>
          <a:bodyPr wrap="square">
            <a:spAutoFit/>
          </a:bodyPr>
          <a:lstStyle/>
          <a:p>
            <a:pPr algn="just"/>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月，全國人大會議通過</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中華人民共和國國民經濟和社會發展第十四個五年規劃和</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2035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年遠景目標綱要</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（「十四五規劃」），提出「制定促進共同富裕行動綱要」，意味繼全面建成小康社會之後，促進「共同富裕」成為中國極為重要的長期政策。</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Rectangle 1"/>
          <p:cNvSpPr/>
          <p:nvPr/>
        </p:nvSpPr>
        <p:spPr>
          <a:xfrm>
            <a:off x="1056189" y="5828437"/>
            <a:ext cx="9725417" cy="707886"/>
          </a:xfrm>
          <a:prstGeom prst="rect">
            <a:avLst/>
          </a:prstGeom>
          <a:ln w="28575">
            <a:solidFill>
              <a:srgbClr val="FF0000"/>
            </a:solidFill>
          </a:ln>
        </p:spPr>
        <p:txBody>
          <a:bodyPr wrap="square">
            <a:spAutoFi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有關「十四五規劃」的詳細介紹，請參看學習重點</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「近期的五年發展規劃的重點及相關政策，以及這些重點和政策與促進國家和香港發展的關係」的簡報。</a:t>
            </a:r>
            <a:endParaRPr lang="en-US" sz="2000" dirty="0"/>
          </a:p>
        </p:txBody>
      </p:sp>
      <p:pic>
        <p:nvPicPr>
          <p:cNvPr id="9" name="Picture 8"/>
          <p:cNvPicPr>
            <a:picLocks noChangeAspect="1"/>
          </p:cNvPicPr>
          <p:nvPr/>
        </p:nvPicPr>
        <p:blipFill>
          <a:blip r:embed="rId4"/>
          <a:stretch>
            <a:fillRect/>
          </a:stretch>
        </p:blipFill>
        <p:spPr>
          <a:xfrm>
            <a:off x="7376415" y="4791111"/>
            <a:ext cx="1122353" cy="463750"/>
          </a:xfrm>
          <a:prstGeom prst="rect">
            <a:avLst/>
          </a:prstGeom>
        </p:spPr>
      </p:pic>
      <p:pic>
        <p:nvPicPr>
          <p:cNvPr id="3" name="Picture 2"/>
          <p:cNvPicPr>
            <a:picLocks noChangeAspect="1"/>
          </p:cNvPicPr>
          <p:nvPr/>
        </p:nvPicPr>
        <p:blipFill>
          <a:blip r:embed="rId5"/>
          <a:stretch>
            <a:fillRect/>
          </a:stretch>
        </p:blipFill>
        <p:spPr>
          <a:xfrm>
            <a:off x="574052" y="4931566"/>
            <a:ext cx="3149069" cy="422663"/>
          </a:xfrm>
          <a:prstGeom prst="rect">
            <a:avLst/>
          </a:prstGeom>
        </p:spPr>
      </p:pic>
    </p:spTree>
    <p:extLst>
      <p:ext uri="{BB962C8B-B14F-4D97-AF65-F5344CB8AC3E}">
        <p14:creationId xmlns:p14="http://schemas.microsoft.com/office/powerpoint/2010/main" val="3396020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47898" y="1282722"/>
            <a:ext cx="9983586" cy="3108543"/>
          </a:xfrm>
          <a:prstGeom prst="rect">
            <a:avLst/>
          </a:prstGeom>
        </p:spPr>
        <p:txBody>
          <a:bodyPr wrap="square">
            <a:spAutoFit/>
          </a:bodyPr>
          <a:lstStyle/>
          <a:p>
            <a:r>
              <a:rPr lang="zh-TW" altLang="en-US" sz="2800" dirty="0">
                <a:latin typeface="標楷體" panose="03000509000000000000" pitchFamily="65" charset="-120"/>
                <a:ea typeface="標楷體" panose="03000509000000000000" pitchFamily="65" charset="-120"/>
              </a:rPr>
              <a:t>有關更多國家脫貧的成就，請參閱：</a:t>
            </a:r>
            <a:endParaRPr lang="en-US" altLang="zh-TW" sz="2800" dirty="0">
              <a:latin typeface="標楷體" panose="03000509000000000000" pitchFamily="65" charset="-120"/>
              <a:ea typeface="標楷體" panose="03000509000000000000" pitchFamily="65" charset="-120"/>
            </a:endParaRPr>
          </a:p>
          <a:p>
            <a:endParaRPr lang="en-US" altLang="zh-TW" sz="2800" dirty="0">
              <a:latin typeface="標楷體" panose="03000509000000000000" pitchFamily="65" charset="-120"/>
              <a:ea typeface="標楷體" panose="03000509000000000000" pitchFamily="65" charset="-120"/>
            </a:endParaRPr>
          </a:p>
          <a:p>
            <a:pPr algn="just"/>
            <a:r>
              <a:rPr lang="zh-TW" altLang="en-US" sz="2800" dirty="0">
                <a:latin typeface="標楷體" panose="03000509000000000000" pitchFamily="65" charset="-120"/>
                <a:ea typeface="標楷體" panose="03000509000000000000" pitchFamily="65" charset="-120"/>
              </a:rPr>
              <a:t>主題一：「一國兩制」下的香港 </a:t>
            </a:r>
            <a:r>
              <a:rPr lang="en-US" altLang="zh-TW" sz="2800" dirty="0">
                <a:latin typeface="標楷體" panose="03000509000000000000" pitchFamily="65" charset="-120"/>
                <a:ea typeface="標楷體" panose="03000509000000000000" pitchFamily="65" charset="-120"/>
              </a:rPr>
              <a:t>&gt;</a:t>
            </a:r>
            <a:r>
              <a:rPr lang="zh-TW" altLang="en-US" sz="2800" dirty="0">
                <a:latin typeface="標楷體" panose="03000509000000000000" pitchFamily="65" charset="-120"/>
                <a:ea typeface="標楷體" panose="03000509000000000000" pitchFamily="65" charset="-120"/>
              </a:rPr>
              <a:t> </a:t>
            </a:r>
            <a:r>
              <a:rPr lang="zh-TW" altLang="en-US" sz="2800" dirty="0">
                <a:latin typeface="標楷體" panose="03000509000000000000" pitchFamily="65" charset="-120"/>
                <a:ea typeface="標楷體" panose="03000509000000000000" pitchFamily="65" charset="-120"/>
                <a:cs typeface="微软雅黑" panose="020B0503020204020204" charset="-122"/>
              </a:rPr>
              <a:t>課題：國家情況與國民身份認同</a:t>
            </a:r>
            <a:r>
              <a:rPr lang="en-US" altLang="zh-TW" sz="2800" dirty="0">
                <a:latin typeface="標楷體" panose="03000509000000000000" pitchFamily="65" charset="-120"/>
                <a:ea typeface="標楷體" panose="03000509000000000000" pitchFamily="65" charset="-120"/>
              </a:rPr>
              <a:t>&gt; </a:t>
            </a:r>
            <a:r>
              <a:rPr lang="zh-TW" altLang="en-US" sz="2800" dirty="0">
                <a:latin typeface="標楷體" panose="03000509000000000000" pitchFamily="65" charset="-120"/>
                <a:ea typeface="標楷體" panose="03000509000000000000" pitchFamily="65" charset="-120"/>
              </a:rPr>
              <a:t>資源：「近年國家在不同領域（高新科技、醫療衞生、文化教育、基礎建設、脫貧）取得的成就」。</a:t>
            </a:r>
          </a:p>
          <a:p>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簡報來源</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教育局公民與社會發展科網上資源平台</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id="{3B84537C-99FA-467B-9D18-498D0272EE2D}"/>
              </a:ext>
            </a:extLst>
          </p:cNvPr>
          <p:cNvSpPr/>
          <p:nvPr/>
        </p:nvSpPr>
        <p:spPr>
          <a:xfrm>
            <a:off x="4336715" y="301481"/>
            <a:ext cx="4134465" cy="769441"/>
          </a:xfrm>
          <a:prstGeom prst="rect">
            <a:avLst/>
          </a:prstGeom>
        </p:spPr>
        <p:txBody>
          <a:bodyPr wrap="none">
            <a:spAutoFit/>
          </a:bodyPr>
          <a:lstStyle/>
          <a:p>
            <a:r>
              <a:rPr lang="zh-TW" altLang="en-US" sz="4400" b="1" dirty="0">
                <a:latin typeface="DFKai-SB" panose="03000509000000000000" pitchFamily="65" charset="-120"/>
                <a:ea typeface="DFKai-SB" panose="03000509000000000000" pitchFamily="65" charset="-120"/>
              </a:rPr>
              <a:t>國家脫貧的成就</a:t>
            </a:r>
            <a:endParaRPr lang="zh-CN" altLang="en-US" sz="4400" b="1" dirty="0">
              <a:latin typeface="DFKai-SB" panose="03000509000000000000" pitchFamily="65" charset="-120"/>
              <a:ea typeface="DFKai-SB" panose="03000509000000000000" pitchFamily="65" charset="-120"/>
            </a:endParaRPr>
          </a:p>
        </p:txBody>
      </p:sp>
      <p:sp>
        <p:nvSpPr>
          <p:cNvPr id="3" name="Rectangle 2"/>
          <p:cNvSpPr/>
          <p:nvPr/>
        </p:nvSpPr>
        <p:spPr>
          <a:xfrm>
            <a:off x="3937226" y="5452142"/>
            <a:ext cx="4068165" cy="369332"/>
          </a:xfrm>
          <a:prstGeom prst="rect">
            <a:avLst/>
          </a:prstGeom>
        </p:spPr>
        <p:txBody>
          <a:bodyPr wrap="none">
            <a:spAutoFit/>
          </a:bodyPr>
          <a:lstStyle/>
          <a:p>
            <a:r>
              <a:rPr lang="en-US" altLang="zh-TW" dirty="0">
                <a:latin typeface="標楷體" panose="03000509000000000000" pitchFamily="65" charset="-120"/>
                <a:ea typeface="標楷體" panose="03000509000000000000" pitchFamily="65" charset="-12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https://cs.edb.edcity.hk/tc/index_cs.php)</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07DEE9AF-972D-434E-A526-BB0E79742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442" y="4391265"/>
            <a:ext cx="8943116" cy="805552"/>
          </a:xfrm>
          <a:prstGeom prst="rect">
            <a:avLst/>
          </a:prstGeom>
        </p:spPr>
      </p:pic>
    </p:spTree>
    <p:extLst>
      <p:ext uri="{BB962C8B-B14F-4D97-AF65-F5344CB8AC3E}">
        <p14:creationId xmlns:p14="http://schemas.microsoft.com/office/powerpoint/2010/main" val="1288225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C0746165-1062-4B6B-A70F-278175B1C400}"/>
              </a:ext>
            </a:extLst>
          </p:cNvPr>
          <p:cNvSpPr txBox="1">
            <a:spLocks noChangeArrowheads="1"/>
          </p:cNvSpPr>
          <p:nvPr/>
        </p:nvSpPr>
        <p:spPr bwMode="auto">
          <a:xfrm>
            <a:off x="2605177" y="253663"/>
            <a:ext cx="7220310"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dirty="0">
                <a:latin typeface="DFKai-SB" panose="03000509000000000000" pitchFamily="65" charset="-120"/>
                <a:ea typeface="DFKai-SB" panose="03000509000000000000" pitchFamily="65" charset="-120"/>
              </a:rPr>
              <a:t>居民消費模式轉變和水平提升</a:t>
            </a:r>
          </a:p>
        </p:txBody>
      </p:sp>
      <p:graphicFrame>
        <p:nvGraphicFramePr>
          <p:cNvPr id="10" name="图表 9">
            <a:extLst>
              <a:ext uri="{FF2B5EF4-FFF2-40B4-BE49-F238E27FC236}">
                <a16:creationId xmlns:a16="http://schemas.microsoft.com/office/drawing/2014/main" id="{9815F6A7-DA43-433C-BAE7-97B3E3F49FEF}"/>
              </a:ext>
            </a:extLst>
          </p:cNvPr>
          <p:cNvGraphicFramePr/>
          <p:nvPr>
            <p:extLst>
              <p:ext uri="{D42A27DB-BD31-4B8C-83A1-F6EECF244321}">
                <p14:modId xmlns:p14="http://schemas.microsoft.com/office/powerpoint/2010/main" val="1555516548"/>
              </p:ext>
            </p:extLst>
          </p:nvPr>
        </p:nvGraphicFramePr>
        <p:xfrm>
          <a:off x="399011" y="2395440"/>
          <a:ext cx="11521440" cy="3803948"/>
        </p:xfrm>
        <a:graphic>
          <a:graphicData uri="http://schemas.openxmlformats.org/drawingml/2006/chart">
            <c:chart xmlns:c="http://schemas.openxmlformats.org/drawingml/2006/chart" xmlns:r="http://schemas.openxmlformats.org/officeDocument/2006/relationships" r:id="rId2"/>
          </a:graphicData>
        </a:graphic>
      </p:graphicFrame>
      <p:sp>
        <p:nvSpPr>
          <p:cNvPr id="7" name="矩形 6"/>
          <p:cNvSpPr/>
          <p:nvPr/>
        </p:nvSpPr>
        <p:spPr>
          <a:xfrm>
            <a:off x="330567" y="6349448"/>
            <a:ext cx="11505063" cy="307777"/>
          </a:xfrm>
          <a:prstGeom prst="rect">
            <a:avLst/>
          </a:prstGeom>
        </p:spPr>
        <p:txBody>
          <a:bodyPr wrap="square">
            <a:spAutoFit/>
          </a:bodyPr>
          <a:lstStyle/>
          <a:p>
            <a:pPr algn="just">
              <a:spcAft>
                <a:spcPts val="0"/>
              </a:spcAft>
            </a:pPr>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資料來源：國家統計局《中國</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統計年鑑</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章</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節，居民</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消費水平 </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(http://www.stats.gov.cn/tjsj/ndsj/2021/indexch.htm</a:t>
            </a:r>
            <a:r>
              <a:rPr lang="en-US" altLang="zh-HK" sz="1400" dirty="0">
                <a:latin typeface="標楷體" panose="03000509000000000000" pitchFamily="65" charset="-120"/>
                <a:ea typeface="標楷體" panose="03000509000000000000" pitchFamily="65" charset="-120"/>
                <a:cs typeface="Times New Roman" panose="02020603050405020304" pitchFamily="18" charset="0"/>
              </a:rPr>
              <a:t>)</a:t>
            </a:r>
            <a:endParaRPr lang="zh-HK" altLang="en-US" sz="1400" dirty="0">
              <a:latin typeface="標楷體" panose="03000509000000000000" pitchFamily="65" charset="-120"/>
              <a:ea typeface="標楷體" panose="03000509000000000000" pitchFamily="65" charset="-120"/>
            </a:endParaRPr>
          </a:p>
        </p:txBody>
      </p:sp>
      <p:sp>
        <p:nvSpPr>
          <p:cNvPr id="9" name="文字方塊 1"/>
          <p:cNvSpPr txBox="1"/>
          <p:nvPr/>
        </p:nvSpPr>
        <p:spPr>
          <a:xfrm>
            <a:off x="330567" y="2491937"/>
            <a:ext cx="1567129" cy="32979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en-US" sz="1600" dirty="0">
                <a:latin typeface="標楷體" panose="03000509000000000000" pitchFamily="65" charset="-120"/>
                <a:ea typeface="標楷體" panose="03000509000000000000" pitchFamily="65" charset="-120"/>
              </a:rPr>
              <a:t>人民幣</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元</a:t>
            </a:r>
            <a:r>
              <a:rPr lang="en-US" altLang="zh-TW" sz="1600" dirty="0">
                <a:latin typeface="標楷體" panose="03000509000000000000" pitchFamily="65" charset="-120"/>
                <a:ea typeface="標楷體" panose="03000509000000000000" pitchFamily="65" charset="-120"/>
              </a:rPr>
              <a:t>)</a:t>
            </a:r>
            <a:endParaRPr lang="zh-HK" altLang="en-US" sz="1600" dirty="0">
              <a:latin typeface="標楷體" panose="03000509000000000000" pitchFamily="65" charset="-120"/>
              <a:ea typeface="標楷體" panose="03000509000000000000" pitchFamily="65" charset="-120"/>
            </a:endParaRPr>
          </a:p>
        </p:txBody>
      </p:sp>
      <p:sp>
        <p:nvSpPr>
          <p:cNvPr id="2" name="矩形 1"/>
          <p:cNvSpPr/>
          <p:nvPr/>
        </p:nvSpPr>
        <p:spPr>
          <a:xfrm>
            <a:off x="168649" y="2041329"/>
            <a:ext cx="8435024" cy="307777"/>
          </a:xfrm>
          <a:prstGeom prst="rect">
            <a:avLst/>
          </a:prstGeom>
        </p:spPr>
        <p:txBody>
          <a:bodyPr wrap="square">
            <a:spAutoFit/>
          </a:bodyPr>
          <a:lstStyle/>
          <a:p>
            <a:pPr indent="304800">
              <a:spcBef>
                <a:spcPts val="1125"/>
              </a:spcBef>
              <a:spcAft>
                <a:spcPts val="0"/>
              </a:spcAft>
            </a:pPr>
            <a:r>
              <a:rPr lang="zh-TW" altLang="en-US" sz="1400" dirty="0">
                <a:latin typeface="標楷體" panose="03000509000000000000" pitchFamily="65" charset="-120"/>
                <a:ea typeface="標楷體" panose="03000509000000000000" pitchFamily="65" charset="-120"/>
              </a:rPr>
              <a:t>資料來源：</a:t>
            </a:r>
            <a:r>
              <a:rPr lang="zh-TW" altLang="zh-HK" sz="1400" dirty="0">
                <a:latin typeface="標楷體" panose="03000509000000000000" pitchFamily="65" charset="-120"/>
                <a:ea typeface="標楷體" panose="03000509000000000000" pitchFamily="65" charset="-120"/>
              </a:rPr>
              <a:t>《中國的全面小康》白皮</a:t>
            </a:r>
            <a:r>
              <a:rPr lang="zh-TW" altLang="en-US" sz="1400" dirty="0">
                <a:latin typeface="標楷體" panose="03000509000000000000" pitchFamily="65" charset="-120"/>
                <a:ea typeface="標楷體" panose="03000509000000000000" pitchFamily="65" charset="-120"/>
              </a:rPr>
              <a:t>書</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http://www.gov.cn/zhengce/2021-09/28/content_5639778.htm</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HK"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p:cNvSpPr/>
          <p:nvPr/>
        </p:nvSpPr>
        <p:spPr>
          <a:xfrm>
            <a:off x="399010" y="798829"/>
            <a:ext cx="11521441" cy="1292662"/>
          </a:xfrm>
          <a:prstGeom prst="rect">
            <a:avLst/>
          </a:prstGeom>
        </p:spPr>
        <p:txBody>
          <a:bodyPr wrap="square">
            <a:spAutoFit/>
          </a:bodyPr>
          <a:lstStyle/>
          <a:p>
            <a:r>
              <a:rPr lang="zh-TW" altLang="en-US" sz="2600" dirty="0">
                <a:latin typeface="標楷體" panose="03000509000000000000" pitchFamily="65" charset="-120"/>
                <a:ea typeface="標楷體" panose="03000509000000000000" pitchFamily="65" charset="-120"/>
              </a:rPr>
              <a:t>城鄉居民生活素</a:t>
            </a:r>
            <a:r>
              <a:rPr lang="zh-TW" altLang="zh-HK" sz="2600" dirty="0">
                <a:latin typeface="標楷體" panose="03000509000000000000" pitchFamily="65" charset="-120"/>
                <a:ea typeface="標楷體" panose="03000509000000000000" pitchFamily="65" charset="-120"/>
              </a:rPr>
              <a:t>質不斷提升。溫飽問題解決後，人們對生活品質有了更高的追求。衣</a:t>
            </a:r>
            <a:r>
              <a:rPr lang="zh-TW" altLang="en-US" sz="2600" dirty="0">
                <a:latin typeface="標楷體" panose="03000509000000000000" pitchFamily="65" charset="-120"/>
                <a:ea typeface="標楷體" panose="03000509000000000000" pitchFamily="65" charset="-120"/>
              </a:rPr>
              <a:t>、</a:t>
            </a:r>
            <a:r>
              <a:rPr lang="zh-TW" altLang="zh-HK" sz="2600" dirty="0">
                <a:latin typeface="標楷體" panose="03000509000000000000" pitchFamily="65" charset="-120"/>
                <a:ea typeface="標楷體" panose="03000509000000000000" pitchFamily="65" charset="-120"/>
              </a:rPr>
              <a:t>食</a:t>
            </a:r>
            <a:r>
              <a:rPr lang="zh-TW" altLang="en-US" sz="2600" dirty="0">
                <a:latin typeface="標楷體" panose="03000509000000000000" pitchFamily="65" charset="-120"/>
                <a:ea typeface="標楷體" panose="03000509000000000000" pitchFamily="65" charset="-120"/>
              </a:rPr>
              <a:t>、</a:t>
            </a:r>
            <a:r>
              <a:rPr lang="zh-TW" altLang="zh-HK" sz="2600" dirty="0">
                <a:latin typeface="標楷體" panose="03000509000000000000" pitchFamily="65" charset="-120"/>
                <a:ea typeface="標楷體" panose="03000509000000000000" pitchFamily="65" charset="-120"/>
              </a:rPr>
              <a:t>住</a:t>
            </a:r>
            <a:r>
              <a:rPr lang="zh-TW" altLang="en-US" sz="2600" dirty="0">
                <a:latin typeface="標楷體" panose="03000509000000000000" pitchFamily="65" charset="-120"/>
                <a:ea typeface="標楷體" panose="03000509000000000000" pitchFamily="65" charset="-120"/>
              </a:rPr>
              <a:t>、</a:t>
            </a:r>
            <a:r>
              <a:rPr lang="zh-TW" altLang="zh-HK" sz="2600" dirty="0">
                <a:latin typeface="標楷體" panose="03000509000000000000" pitchFamily="65" charset="-120"/>
                <a:ea typeface="標楷體" panose="03000509000000000000" pitchFamily="65" charset="-120"/>
              </a:rPr>
              <a:t>行</a:t>
            </a:r>
            <a:r>
              <a:rPr lang="zh-TW" altLang="en-US" sz="2600" dirty="0">
                <a:latin typeface="標楷體" panose="03000509000000000000" pitchFamily="65" charset="-120"/>
                <a:ea typeface="標楷體" panose="03000509000000000000" pitchFamily="65" charset="-120"/>
              </a:rPr>
              <a:t>的質素都有所提升</a:t>
            </a:r>
            <a:r>
              <a:rPr lang="zh-TW" altLang="zh-HK" sz="2600" dirty="0">
                <a:latin typeface="標楷體" panose="03000509000000000000" pitchFamily="65" charset="-120"/>
                <a:ea typeface="標楷體" panose="03000509000000000000" pitchFamily="65" charset="-120"/>
              </a:rPr>
              <a:t>。家電全面普及，餐飲、健康、教育、旅遊、文娛等服務性消費持續增</a:t>
            </a:r>
            <a:r>
              <a:rPr lang="zh-TW" altLang="en-US" sz="2600" dirty="0">
                <a:latin typeface="標楷體" panose="03000509000000000000" pitchFamily="65" charset="-120"/>
                <a:ea typeface="標楷體" panose="03000509000000000000" pitchFamily="65" charset="-120"/>
              </a:rPr>
              <a:t>加。</a:t>
            </a:r>
            <a:endParaRPr lang="zh-HK" altLang="en-US" sz="2600" dirty="0"/>
          </a:p>
        </p:txBody>
      </p:sp>
      <p:pic>
        <p:nvPicPr>
          <p:cNvPr id="11" name="Picture 10"/>
          <p:cNvPicPr>
            <a:picLocks noChangeAspect="1"/>
          </p:cNvPicPr>
          <p:nvPr/>
        </p:nvPicPr>
        <p:blipFill>
          <a:blip r:embed="rId3"/>
          <a:stretch>
            <a:fillRect/>
          </a:stretch>
        </p:blipFill>
        <p:spPr>
          <a:xfrm>
            <a:off x="10087495" y="6290991"/>
            <a:ext cx="933583" cy="424689"/>
          </a:xfrm>
          <a:prstGeom prst="rect">
            <a:avLst/>
          </a:prstGeom>
        </p:spPr>
      </p:pic>
      <p:pic>
        <p:nvPicPr>
          <p:cNvPr id="12" name="Picture 11"/>
          <p:cNvPicPr>
            <a:picLocks noChangeAspect="1"/>
          </p:cNvPicPr>
          <p:nvPr/>
        </p:nvPicPr>
        <p:blipFill>
          <a:blip r:embed="rId4"/>
          <a:stretch>
            <a:fillRect/>
          </a:stretch>
        </p:blipFill>
        <p:spPr>
          <a:xfrm>
            <a:off x="8686561" y="1818888"/>
            <a:ext cx="3149069" cy="422663"/>
          </a:xfrm>
          <a:prstGeom prst="rect">
            <a:avLst/>
          </a:prstGeom>
        </p:spPr>
      </p:pic>
    </p:spTree>
    <p:extLst>
      <p:ext uri="{BB962C8B-B14F-4D97-AF65-F5344CB8AC3E}">
        <p14:creationId xmlns:p14="http://schemas.microsoft.com/office/powerpoint/2010/main" val="4039855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26386" y="381546"/>
            <a:ext cx="6387658" cy="387286"/>
          </a:xfrm>
          <a:prstGeom prst="rect">
            <a:avLst/>
          </a:prstGeom>
        </p:spPr>
        <p:txBody>
          <a:bodyPr wrap="square">
            <a:spAutoFit/>
          </a:bodyPr>
          <a:lstStyle/>
          <a:p>
            <a:pPr algn="ctr">
              <a:lnSpc>
                <a:spcPts val="2250"/>
              </a:lnSpc>
            </a:pPr>
            <a:r>
              <a:rPr lang="zh-CN" altLang="zh-CN" sz="4000" b="1" kern="0" spc="40" dirty="0">
                <a:latin typeface="DFKai-SB" panose="03000509000000000000" pitchFamily="65" charset="-120"/>
                <a:ea typeface="DFKai-SB" panose="03000509000000000000" pitchFamily="65" charset="-120"/>
                <a:cs typeface="Arial" panose="020B0604020202020204" pitchFamily="34" charset="0"/>
              </a:rPr>
              <a:t>衣</a:t>
            </a:r>
            <a:r>
              <a:rPr lang="en-US" altLang="zh-CN" sz="4000" b="1" kern="0" spc="40" dirty="0">
                <a:latin typeface="DFKai-SB" panose="03000509000000000000" pitchFamily="65" charset="-120"/>
                <a:ea typeface="DFKai-SB" panose="03000509000000000000" pitchFamily="65" charset="-120"/>
                <a:cs typeface="Arial" panose="020B0604020202020204" pitchFamily="34" charset="0"/>
              </a:rPr>
              <a:t> </a:t>
            </a:r>
            <a:r>
              <a:rPr lang="en-US" altLang="zh-CN" sz="4000" b="1" kern="0" spc="40" dirty="0">
                <a:latin typeface="DFKai-SB" panose="03000509000000000000" pitchFamily="65" charset="-120"/>
                <a:ea typeface="DFKai-SB" panose="03000509000000000000" pitchFamily="65" charset="-120"/>
                <a:cs typeface="Times New Roman" panose="02020603050405020304" pitchFamily="18" charset="0"/>
              </a:rPr>
              <a:t>— </a:t>
            </a:r>
            <a:r>
              <a:rPr lang="zh-TW" altLang="en-US" sz="4000" b="1" kern="0" spc="40" dirty="0">
                <a:latin typeface="DFKai-SB" panose="03000509000000000000" pitchFamily="65" charset="-120"/>
                <a:ea typeface="DFKai-SB" panose="03000509000000000000" pitchFamily="65" charset="-120"/>
                <a:cs typeface="Times New Roman" panose="02020603050405020304" pitchFamily="18" charset="0"/>
              </a:rPr>
              <a:t>衣著的改變</a:t>
            </a:r>
            <a:endParaRPr lang="zh-CN" altLang="zh-CN" sz="40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3" name="矩形 2"/>
          <p:cNvSpPr/>
          <p:nvPr/>
        </p:nvSpPr>
        <p:spPr>
          <a:xfrm>
            <a:off x="455793" y="889746"/>
            <a:ext cx="11472970" cy="2062103"/>
          </a:xfrm>
          <a:prstGeom prst="rect">
            <a:avLst/>
          </a:prstGeom>
        </p:spPr>
        <p:txBody>
          <a:bodyPr wrap="square">
            <a:spAutoFit/>
          </a:bodyPr>
          <a:lstStyle/>
          <a:p>
            <a:pPr marL="457200" indent="-457200">
              <a:buFont typeface="Arial" panose="020B0604020202020204" pitchFamily="34" charset="0"/>
              <a:buChar char="•"/>
            </a:pPr>
            <a:r>
              <a:rPr lang="zh-CN" altLang="en-US" sz="3200" dirty="0">
                <a:latin typeface="標楷體" panose="03000509000000000000" pitchFamily="65" charset="-120"/>
                <a:ea typeface="標楷體" panose="03000509000000000000" pitchFamily="65" charset="-120"/>
              </a:rPr>
              <a:t>改革開放初期，民</a:t>
            </a:r>
            <a:r>
              <a:rPr lang="zh-TW" altLang="en-US" sz="3200" dirty="0">
                <a:latin typeface="標楷體" panose="03000509000000000000" pitchFamily="65" charset="-120"/>
                <a:ea typeface="標楷體" panose="03000509000000000000" pitchFamily="65" charset="-120"/>
              </a:rPr>
              <a:t>眾</a:t>
            </a:r>
            <a:r>
              <a:rPr lang="zh-CN" altLang="en-US" sz="3200" dirty="0">
                <a:latin typeface="標楷體" panose="03000509000000000000" pitchFamily="65" charset="-120"/>
                <a:ea typeface="標楷體" panose="03000509000000000000" pitchFamily="65" charset="-120"/>
              </a:rPr>
              <a:t>對衣著的需求較為簡單，主要是保暖禦寒，顯著特點是一衣多季</a:t>
            </a:r>
            <a:r>
              <a:rPr lang="zh-TW" altLang="en-US" sz="3200" dirty="0">
                <a:latin typeface="標楷體" panose="03000509000000000000" pitchFamily="65" charset="-120"/>
                <a:ea typeface="標楷體" panose="03000509000000000000" pitchFamily="65" charset="-120"/>
              </a:rPr>
              <a:t>、</a:t>
            </a:r>
            <a:r>
              <a:rPr lang="zh-CN" altLang="en-US" sz="3200" dirty="0">
                <a:latin typeface="標楷體" panose="03000509000000000000" pitchFamily="65" charset="-120"/>
                <a:ea typeface="標楷體" panose="03000509000000000000" pitchFamily="65" charset="-120"/>
              </a:rPr>
              <a:t>自製或裁縫做衣，</a:t>
            </a:r>
            <a:r>
              <a:rPr lang="zh-TW" altLang="en-US" sz="3200" dirty="0">
                <a:latin typeface="標楷體" panose="03000509000000000000" pitchFamily="65" charset="-120"/>
                <a:ea typeface="標楷體" panose="03000509000000000000" pitchFamily="65" charset="-120"/>
              </a:rPr>
              <a:t>顏色多是藍、綠、灰</a:t>
            </a:r>
            <a:r>
              <a:rPr lang="zh-TW" altLang="zh-HK" sz="3200" dirty="0">
                <a:latin typeface="標楷體" panose="03000509000000000000" pitchFamily="65" charset="-120"/>
                <a:ea typeface="標楷體" panose="03000509000000000000" pitchFamily="65" charset="-120"/>
              </a:rPr>
              <a:t>。</a:t>
            </a:r>
            <a:endParaRPr lang="en-US" altLang="zh-TW" sz="32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3200" dirty="0">
                <a:latin typeface="標楷體" panose="03000509000000000000" pitchFamily="65" charset="-120"/>
                <a:ea typeface="標楷體" panose="03000509000000000000" pitchFamily="65" charset="-120"/>
                <a:sym typeface="宋体" panose="02010600030101010101" pitchFamily="2" charset="-122"/>
              </a:rPr>
              <a:t>現今</a:t>
            </a:r>
            <a:r>
              <a:rPr lang="zh-CN" altLang="en-US" sz="3200" dirty="0">
                <a:latin typeface="標楷體" panose="03000509000000000000" pitchFamily="65" charset="-120"/>
                <a:ea typeface="標楷體" panose="03000509000000000000" pitchFamily="65" charset="-120"/>
                <a:sym typeface="宋体" panose="02010600030101010101" pitchFamily="2" charset="-122"/>
              </a:rPr>
              <a:t>，民</a:t>
            </a:r>
            <a:r>
              <a:rPr lang="zh-TW" altLang="en-US" sz="3200" dirty="0">
                <a:latin typeface="標楷體" panose="03000509000000000000" pitchFamily="65" charset="-120"/>
                <a:ea typeface="標楷體" panose="03000509000000000000" pitchFamily="65" charset="-120"/>
                <a:sym typeface="宋体" panose="02010600030101010101" pitchFamily="2" charset="-122"/>
              </a:rPr>
              <a:t>眾</a:t>
            </a:r>
            <a:r>
              <a:rPr lang="zh-CN" altLang="en-US" sz="3200" dirty="0">
                <a:latin typeface="標楷體" panose="03000509000000000000" pitchFamily="65" charset="-120"/>
                <a:ea typeface="標楷體" panose="03000509000000000000" pitchFamily="65" charset="-120"/>
                <a:sym typeface="宋体" panose="02010600030101010101" pitchFamily="2" charset="-122"/>
              </a:rPr>
              <a:t>穿著更加注重服裝的質</a:t>
            </a:r>
            <a:r>
              <a:rPr lang="zh-TW" altLang="en-US" sz="3200" dirty="0">
                <a:latin typeface="標楷體" panose="03000509000000000000" pitchFamily="65" charset="-120"/>
                <a:ea typeface="標楷體" panose="03000509000000000000" pitchFamily="65" charset="-120"/>
                <a:sym typeface="宋体" panose="02010600030101010101" pitchFamily="2" charset="-122"/>
              </a:rPr>
              <a:t>料</a:t>
            </a:r>
            <a:r>
              <a:rPr lang="zh-CN" altLang="en-US" sz="3200" dirty="0">
                <a:latin typeface="標楷體" panose="03000509000000000000" pitchFamily="65" charset="-120"/>
                <a:ea typeface="標楷體" panose="03000509000000000000" pitchFamily="65" charset="-120"/>
                <a:sym typeface="宋体" panose="02010600030101010101" pitchFamily="2" charset="-122"/>
              </a:rPr>
              <a:t>、款式和色彩的搭配。</a:t>
            </a:r>
            <a:endParaRPr lang="zh-CN" altLang="en-US" sz="3200" dirty="0">
              <a:latin typeface="標楷體" panose="03000509000000000000" pitchFamily="65" charset="-120"/>
              <a:ea typeface="標楷體" panose="03000509000000000000" pitchFamily="65" charset="-120"/>
            </a:endParaRPr>
          </a:p>
        </p:txBody>
      </p:sp>
      <p:pic>
        <p:nvPicPr>
          <p:cNvPr id="23" name="圖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17" y="3200753"/>
            <a:ext cx="2666928" cy="1726836"/>
          </a:xfrm>
          <a:prstGeom prst="rect">
            <a:avLst/>
          </a:prstGeom>
        </p:spPr>
      </p:pic>
      <p:sp>
        <p:nvSpPr>
          <p:cNvPr id="6" name="矩形 5"/>
          <p:cNvSpPr/>
          <p:nvPr/>
        </p:nvSpPr>
        <p:spPr>
          <a:xfrm>
            <a:off x="1491134" y="5184798"/>
            <a:ext cx="5217049" cy="523220"/>
          </a:xfrm>
          <a:prstGeom prst="rect">
            <a:avLst/>
          </a:prstGeom>
        </p:spPr>
        <p:txBody>
          <a:bodyPr wrap="square">
            <a:spAutoFit/>
          </a:bodyPr>
          <a:ls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400" dirty="0">
                <a:latin typeface="標楷體" panose="03000509000000000000" pitchFamily="65" charset="-120"/>
                <a:ea typeface="標楷體" panose="03000509000000000000" pitchFamily="65" charset="-120"/>
              </a:rPr>
              <a:t>相片來源：政府新聞網</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民生用品細說中國老百姓生活故事</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https://www.info.gov.hk/gia/general/201107/05/P201107050123.htm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3612180" y="3200753"/>
            <a:ext cx="3178221" cy="1728790"/>
          </a:xfrm>
          <a:prstGeom prst="rect">
            <a:avLst/>
          </a:prstGeom>
        </p:spPr>
      </p:pic>
      <p:pic>
        <p:nvPicPr>
          <p:cNvPr id="5" name="Picture 4"/>
          <p:cNvPicPr>
            <a:picLocks noChangeAspect="1"/>
          </p:cNvPicPr>
          <p:nvPr/>
        </p:nvPicPr>
        <p:blipFill>
          <a:blip r:embed="rId5"/>
          <a:stretch>
            <a:fillRect/>
          </a:stretch>
        </p:blipFill>
        <p:spPr>
          <a:xfrm>
            <a:off x="627853" y="5052576"/>
            <a:ext cx="863281" cy="787665"/>
          </a:xfrm>
          <a:prstGeom prst="rect">
            <a:avLst/>
          </a:prstGeom>
        </p:spPr>
      </p:pic>
      <p:sp>
        <p:nvSpPr>
          <p:cNvPr id="7" name="Rectangle 6"/>
          <p:cNvSpPr/>
          <p:nvPr/>
        </p:nvSpPr>
        <p:spPr>
          <a:xfrm>
            <a:off x="7882896" y="5721037"/>
            <a:ext cx="3793234" cy="738664"/>
          </a:xfrm>
          <a:prstGeom prst="rect">
            <a:avLst/>
          </a:prstGeom>
        </p:spPr>
        <p:txBody>
          <a:bodyPr wrap="square">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視頻來源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【畫說40年】衣櫥裡的芳華-</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央視</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網</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http://news.cctv.com/2018/12/18/VIDE5m7hppPDcZue7yg11bUH181218.shtml)</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0" name="组合 5">
            <a:extLst>
              <a:ext uri="{FF2B5EF4-FFF2-40B4-BE49-F238E27FC236}">
                <a16:creationId xmlns:a16="http://schemas.microsoft.com/office/drawing/2014/main" id="{84091C0D-0212-4B0A-849B-9AEC982EC61F}"/>
              </a:ext>
            </a:extLst>
          </p:cNvPr>
          <p:cNvGrpSpPr/>
          <p:nvPr/>
        </p:nvGrpSpPr>
        <p:grpSpPr>
          <a:xfrm>
            <a:off x="7159925" y="3101384"/>
            <a:ext cx="611572" cy="600552"/>
            <a:chOff x="8956942" y="3371688"/>
            <a:chExt cx="783725" cy="769603"/>
          </a:xfrm>
        </p:grpSpPr>
        <p:grpSp>
          <p:nvGrpSpPr>
            <p:cNvPr id="11" name="组合 6">
              <a:extLst>
                <a:ext uri="{FF2B5EF4-FFF2-40B4-BE49-F238E27FC236}">
                  <a16:creationId xmlns:a16="http://schemas.microsoft.com/office/drawing/2014/main" id="{87A3CA3F-D202-4050-8871-DE0316DD0FCB}"/>
                </a:ext>
              </a:extLst>
            </p:cNvPr>
            <p:cNvGrpSpPr/>
            <p:nvPr/>
          </p:nvGrpSpPr>
          <p:grpSpPr>
            <a:xfrm>
              <a:off x="8956942" y="3371688"/>
              <a:ext cx="783725" cy="769603"/>
              <a:chOff x="8575498" y="2572853"/>
              <a:chExt cx="718729" cy="905135"/>
            </a:xfrm>
          </p:grpSpPr>
          <p:sp>
            <p:nvSpPr>
              <p:cNvPr id="18" name="Freeform 217">
                <a:extLst>
                  <a:ext uri="{FF2B5EF4-FFF2-40B4-BE49-F238E27FC236}">
                    <a16:creationId xmlns:a16="http://schemas.microsoft.com/office/drawing/2014/main" id="{D3F58E12-6592-4746-82CA-0FCAA103C5CB}"/>
                  </a:ext>
                </a:extLst>
              </p:cNvPr>
              <p:cNvSpPr>
                <a:spLocks/>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19" name="Freeform 217">
                <a:extLst>
                  <a:ext uri="{FF2B5EF4-FFF2-40B4-BE49-F238E27FC236}">
                    <a16:creationId xmlns:a16="http://schemas.microsoft.com/office/drawing/2014/main" id="{BA837853-5748-4F1D-B470-D2D89CAF7B5F}"/>
                  </a:ext>
                </a:extLst>
              </p:cNvPr>
              <p:cNvSpPr>
                <a:spLocks/>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 name="Freeform 217">
                <a:extLst>
                  <a:ext uri="{FF2B5EF4-FFF2-40B4-BE49-F238E27FC236}">
                    <a16:creationId xmlns:a16="http://schemas.microsoft.com/office/drawing/2014/main" id="{68D8214B-C4EB-4B2D-8025-25A7538DC83E}"/>
                  </a:ext>
                </a:extLst>
              </p:cNvPr>
              <p:cNvSpPr>
                <a:spLocks/>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 name="Freeform 218">
                <a:extLst>
                  <a:ext uri="{FF2B5EF4-FFF2-40B4-BE49-F238E27FC236}">
                    <a16:creationId xmlns:a16="http://schemas.microsoft.com/office/drawing/2014/main" id="{89C52D83-E65B-4C44-9BFF-542E3EAEAD6B}"/>
                  </a:ext>
                </a:extLst>
              </p:cNvPr>
              <p:cNvSpPr>
                <a:spLocks/>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2" name="组合 7">
              <a:extLst>
                <a:ext uri="{FF2B5EF4-FFF2-40B4-BE49-F238E27FC236}">
                  <a16:creationId xmlns:a16="http://schemas.microsoft.com/office/drawing/2014/main" id="{1DA1E9A5-531C-46CD-A240-1973C0EE3F14}"/>
                </a:ext>
              </a:extLst>
            </p:cNvPr>
            <p:cNvGrpSpPr/>
            <p:nvPr/>
          </p:nvGrpSpPr>
          <p:grpSpPr>
            <a:xfrm>
              <a:off x="9163801" y="3580795"/>
              <a:ext cx="417426" cy="417425"/>
              <a:chOff x="8440738" y="3594100"/>
              <a:chExt cx="554038" cy="554037"/>
            </a:xfrm>
          </p:grpSpPr>
          <p:sp>
            <p:nvSpPr>
              <p:cNvPr id="13" name="Freeform 5">
                <a:extLst>
                  <a:ext uri="{FF2B5EF4-FFF2-40B4-BE49-F238E27FC236}">
                    <a16:creationId xmlns:a16="http://schemas.microsoft.com/office/drawing/2014/main" id="{852B7525-3E4A-4787-913F-688E7EAA1EE0}"/>
                  </a:ext>
                </a:extLst>
              </p:cNvPr>
              <p:cNvSpPr>
                <a:spLocks/>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6">
                <a:extLst>
                  <a:ext uri="{FF2B5EF4-FFF2-40B4-BE49-F238E27FC236}">
                    <a16:creationId xmlns:a16="http://schemas.microsoft.com/office/drawing/2014/main" id="{FE9D6C61-DFC1-42F7-A5D4-4A8AE774E181}"/>
                  </a:ext>
                </a:extLst>
              </p:cNvPr>
              <p:cNvSpPr>
                <a:spLocks/>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Line 7">
                <a:extLst>
                  <a:ext uri="{FF2B5EF4-FFF2-40B4-BE49-F238E27FC236}">
                    <a16:creationId xmlns:a16="http://schemas.microsoft.com/office/drawing/2014/main" id="{295A1B51-0878-49B9-B288-CB9CD0E3EC6A}"/>
                  </a:ext>
                </a:extLst>
              </p:cNvPr>
              <p:cNvSpPr>
                <a:spLocks noChangeShapeType="1"/>
              </p:cNvSpPr>
              <p:nvPr/>
            </p:nvSpPr>
            <p:spPr bwMode="auto">
              <a:xfrm>
                <a:off x="8440738" y="3732213"/>
                <a:ext cx="554038" cy="0"/>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Line 8">
                <a:extLst>
                  <a:ext uri="{FF2B5EF4-FFF2-40B4-BE49-F238E27FC236}">
                    <a16:creationId xmlns:a16="http://schemas.microsoft.com/office/drawing/2014/main" id="{8F9ED449-7FC4-4682-A3B2-7EBCDEA7FFEB}"/>
                  </a:ext>
                </a:extLst>
              </p:cNvPr>
              <p:cNvSpPr>
                <a:spLocks noChangeShapeType="1"/>
              </p:cNvSpPr>
              <p:nvPr/>
            </p:nvSpPr>
            <p:spPr bwMode="auto">
              <a:xfrm flipH="1">
                <a:off x="8764588" y="3594100"/>
                <a:ext cx="92075"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Line 9">
                <a:extLst>
                  <a:ext uri="{FF2B5EF4-FFF2-40B4-BE49-F238E27FC236}">
                    <a16:creationId xmlns:a16="http://schemas.microsoft.com/office/drawing/2014/main" id="{2AA37B34-700D-4E48-A533-71C20BB30C39}"/>
                  </a:ext>
                </a:extLst>
              </p:cNvPr>
              <p:cNvSpPr>
                <a:spLocks noChangeShapeType="1"/>
              </p:cNvSpPr>
              <p:nvPr/>
            </p:nvSpPr>
            <p:spPr bwMode="auto">
              <a:xfrm flipH="1">
                <a:off x="8578850" y="3594100"/>
                <a:ext cx="93663"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9" name="Picture 8">
            <a:hlinkClick r:id="rId6"/>
          </p:cNvPr>
          <p:cNvPicPr>
            <a:picLocks noChangeAspect="1"/>
          </p:cNvPicPr>
          <p:nvPr/>
        </p:nvPicPr>
        <p:blipFill>
          <a:blip r:embed="rId7"/>
          <a:stretch>
            <a:fillRect/>
          </a:stretch>
        </p:blipFill>
        <p:spPr>
          <a:xfrm>
            <a:off x="7884099" y="3156064"/>
            <a:ext cx="3409677" cy="2115076"/>
          </a:xfrm>
          <a:prstGeom prst="rect">
            <a:avLst/>
          </a:prstGeom>
        </p:spPr>
      </p:pic>
      <p:pic>
        <p:nvPicPr>
          <p:cNvPr id="24" name="Picture 23"/>
          <p:cNvPicPr>
            <a:picLocks noChangeAspect="1"/>
          </p:cNvPicPr>
          <p:nvPr/>
        </p:nvPicPr>
        <p:blipFill>
          <a:blip r:embed="rId8"/>
          <a:stretch>
            <a:fillRect/>
          </a:stretch>
        </p:blipFill>
        <p:spPr>
          <a:xfrm>
            <a:off x="5683924" y="6042315"/>
            <a:ext cx="2198972" cy="353806"/>
          </a:xfrm>
          <a:prstGeom prst="rect">
            <a:avLst/>
          </a:prstGeom>
        </p:spPr>
      </p:pic>
      <p:sp>
        <p:nvSpPr>
          <p:cNvPr id="25" name="Rectangle 14">
            <a:extLst>
              <a:ext uri="{FF2B5EF4-FFF2-40B4-BE49-F238E27FC236}">
                <a16:creationId xmlns:a16="http://schemas.microsoft.com/office/drawing/2014/main" id="{682CC257-DC27-49CD-A1E4-F92FFCE10DB2}"/>
              </a:ext>
            </a:extLst>
          </p:cNvPr>
          <p:cNvSpPr/>
          <p:nvPr/>
        </p:nvSpPr>
        <p:spPr>
          <a:xfrm>
            <a:off x="7884099" y="5252112"/>
            <a:ext cx="3407338"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點擊圖像了解更多</a:t>
            </a:r>
            <a:endParaRPr lang="en-US" altLang="zh-HK"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420609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6397" t="15578" r="7559"/>
          <a:stretch/>
        </p:blipFill>
        <p:spPr>
          <a:xfrm>
            <a:off x="2709949" y="1232861"/>
            <a:ext cx="6383378" cy="4175385"/>
          </a:xfrm>
          <a:prstGeom prst="rect">
            <a:avLst/>
          </a:prstGeom>
        </p:spPr>
      </p:pic>
      <p:sp>
        <p:nvSpPr>
          <p:cNvPr id="4" name="Rectangle 14">
            <a:extLst>
              <a:ext uri="{FF2B5EF4-FFF2-40B4-BE49-F238E27FC236}">
                <a16:creationId xmlns:a16="http://schemas.microsoft.com/office/drawing/2014/main" id="{682CC257-DC27-49CD-A1E4-F92FFCE10DB2}"/>
              </a:ext>
            </a:extLst>
          </p:cNvPr>
          <p:cNvSpPr/>
          <p:nvPr/>
        </p:nvSpPr>
        <p:spPr>
          <a:xfrm>
            <a:off x="4881649" y="5588505"/>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點擊圖像了解更多</a:t>
            </a:r>
            <a:endParaRPr lang="en-US" altLang="zh-HK" b="1" dirty="0">
              <a:latin typeface="DFKai-SB" panose="03000509000000000000" pitchFamily="65" charset="-120"/>
              <a:ea typeface="DFKai-SB" panose="03000509000000000000" pitchFamily="65" charset="-120"/>
            </a:endParaRPr>
          </a:p>
        </p:txBody>
      </p:sp>
      <p:sp>
        <p:nvSpPr>
          <p:cNvPr id="5" name="矩形 4"/>
          <p:cNvSpPr/>
          <p:nvPr/>
        </p:nvSpPr>
        <p:spPr>
          <a:xfrm>
            <a:off x="4098175" y="6138096"/>
            <a:ext cx="6905294"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資料來源：中國文化研究所</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「穿」越七十載的服裝記憶</a:t>
            </a:r>
            <a:r>
              <a:rPr lang="en-US" altLang="zh-TW" sz="1400" dirty="0">
                <a:latin typeface="標楷體" panose="03000509000000000000" pitchFamily="65" charset="-120"/>
                <a:ea typeface="標楷體" panose="03000509000000000000" pitchFamily="65" charset="-12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https://chiculture.org.hk/tc/china-today/1856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p:cNvSpPr/>
          <p:nvPr/>
        </p:nvSpPr>
        <p:spPr>
          <a:xfrm>
            <a:off x="2709949" y="476243"/>
            <a:ext cx="7150162" cy="387286"/>
          </a:xfrm>
          <a:prstGeom prst="rect">
            <a:avLst/>
          </a:prstGeom>
        </p:spPr>
        <p:txBody>
          <a:bodyPr wrap="square">
            <a:spAutoFit/>
          </a:bodyPr>
          <a:lstStyle/>
          <a:p>
            <a:pPr algn="ctr">
              <a:lnSpc>
                <a:spcPts val="2250"/>
              </a:lnSpc>
            </a:pPr>
            <a:r>
              <a:rPr lang="zh-TW" altLang="en-US" sz="4400" b="1" kern="0" spc="40" dirty="0">
                <a:latin typeface="DFKai-SB" panose="03000509000000000000" pitchFamily="65" charset="-120"/>
                <a:ea typeface="DFKai-SB" panose="03000509000000000000" pitchFamily="65" charset="-120"/>
                <a:cs typeface="Arial" panose="020B0604020202020204" pitchFamily="34" charset="0"/>
              </a:rPr>
              <a:t>六十至七十年代的服裝特色</a:t>
            </a:r>
            <a:endParaRPr lang="zh-CN" altLang="zh-CN" sz="4400" kern="100" dirty="0">
              <a:latin typeface="DFKai-SB" panose="03000509000000000000" pitchFamily="65" charset="-120"/>
              <a:ea typeface="DFKai-SB" panose="03000509000000000000" pitchFamily="65" charset="-12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3280" y="58189"/>
            <a:ext cx="2172003" cy="790685"/>
          </a:xfrm>
          <a:prstGeom prst="rect">
            <a:avLst/>
          </a:prstGeom>
        </p:spPr>
      </p:pic>
      <p:pic>
        <p:nvPicPr>
          <p:cNvPr id="8" name="Picture 2" descr="中國文化研究院">
            <a:hlinkClick r:id="rId5"/>
            <a:extLst>
              <a:ext uri="{FF2B5EF4-FFF2-40B4-BE49-F238E27FC236}">
                <a16:creationId xmlns:a16="http://schemas.microsoft.com/office/drawing/2014/main" id="{16C7967E-6A37-4566-9E43-1B8DC3DD42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6475" y="6070766"/>
            <a:ext cx="2171700"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633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95539" y="6068271"/>
            <a:ext cx="10511735" cy="338554"/>
          </a:xfrm>
          <a:prstGeom prst="rect">
            <a:avLst/>
          </a:prstGeom>
        </p:spPr>
        <p:txBody>
          <a:bodyPr wrap="square">
            <a:spAutoFit/>
          </a:bodyPr>
          <a:lstStyle/>
          <a:p>
            <a:pPr lvl="0">
              <a:defRPr/>
            </a:pPr>
            <a:r>
              <a:rPr lang="zh-TW" altLang="en-US" sz="1600" noProof="0" dirty="0">
                <a:solidFill>
                  <a:prstClr val="black"/>
                </a:solidFill>
                <a:latin typeface="DFKai-SB" panose="03000509000000000000" pitchFamily="65" charset="-120"/>
                <a:ea typeface="DFKai-SB" panose="03000509000000000000" pitchFamily="65" charset="-120"/>
              </a:rPr>
              <a:t>資料來源</a:t>
            </a:r>
            <a:r>
              <a:rPr lang="en-US" altLang="zh-TW" sz="1600" noProof="0" dirty="0">
                <a:solidFill>
                  <a:prstClr val="black"/>
                </a:solidFill>
                <a:latin typeface="DFKai-SB" panose="03000509000000000000" pitchFamily="65" charset="-120"/>
                <a:ea typeface="DFKai-SB" panose="03000509000000000000" pitchFamily="65" charset="-120"/>
              </a:rPr>
              <a:t>: </a:t>
            </a:r>
            <a:r>
              <a:rPr kumimoji="0" lang="zh-CN" altLang="en-US" sz="1600" b="0" i="0"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新華網 </a:t>
            </a:r>
            <a:r>
              <a:rPr kumimoji="0" lang="en-US" altLang="zh-TW" sz="1600" b="0" i="0"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http://big5.xinhuanet.com/gate/big5/www.xinhuanet.com/video/sjxw/2018-12/11/c_1210013223.htm</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600" b="0" i="0"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9" name="组合 8">
            <a:extLst>
              <a:ext uri="{FF2B5EF4-FFF2-40B4-BE49-F238E27FC236}">
                <a16:creationId xmlns:a16="http://schemas.microsoft.com/office/drawing/2014/main" id="{5992223F-2910-43E6-A931-C64DBE02CE03}"/>
              </a:ext>
            </a:extLst>
          </p:cNvPr>
          <p:cNvGrpSpPr/>
          <p:nvPr/>
        </p:nvGrpSpPr>
        <p:grpSpPr>
          <a:xfrm>
            <a:off x="412635" y="241329"/>
            <a:ext cx="3456076" cy="674687"/>
            <a:chOff x="977900" y="557213"/>
            <a:chExt cx="3456076" cy="674687"/>
          </a:xfrm>
        </p:grpSpPr>
        <p:sp>
          <p:nvSpPr>
            <p:cNvPr id="10" name="矩形 9">
              <a:extLst>
                <a:ext uri="{FF2B5EF4-FFF2-40B4-BE49-F238E27FC236}">
                  <a16:creationId xmlns:a16="http://schemas.microsoft.com/office/drawing/2014/main" id="{79FEDBE8-8276-455C-8CA8-6F6ED8324186}"/>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矩形 10">
              <a:extLst>
                <a:ext uri="{FF2B5EF4-FFF2-40B4-BE49-F238E27FC236}">
                  <a16:creationId xmlns:a16="http://schemas.microsoft.com/office/drawing/2014/main" id="{EBE008DA-D189-4D74-9AE4-B443BDFBB5FF}"/>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文本框 13">
              <a:extLst>
                <a:ext uri="{FF2B5EF4-FFF2-40B4-BE49-F238E27FC236}">
                  <a16:creationId xmlns:a16="http://schemas.microsoft.com/office/drawing/2014/main" id="{FBF15068-9453-4E9B-BF3E-65AB8FDDF3B1}"/>
                </a:ext>
              </a:extLst>
            </p:cNvPr>
            <p:cNvSpPr txBox="1">
              <a:spLocks noChangeArrowheads="1"/>
            </p:cNvSpPr>
            <p:nvPr/>
          </p:nvSpPr>
          <p:spPr bwMode="auto">
            <a:xfrm>
              <a:off x="1341437" y="557213"/>
              <a:ext cx="309253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Bef>
                  <a:spcPct val="0"/>
                </a:spcBef>
                <a:defRPr/>
              </a:pPr>
              <a:r>
                <a:rPr lang="zh-CN" altLang="en-US" sz="3600" dirty="0">
                  <a:solidFill>
                    <a:prstClr val="black"/>
                  </a:solidFill>
                  <a:latin typeface="標楷體" panose="03000509000000000000" pitchFamily="65" charset="-120"/>
                  <a:ea typeface="標楷體" panose="03000509000000000000" pitchFamily="65" charset="-120"/>
                </a:rPr>
                <a:t>觀看視頻預習</a:t>
              </a:r>
            </a:p>
          </p:txBody>
        </p:sp>
        <p:cxnSp>
          <p:nvCxnSpPr>
            <p:cNvPr id="13" name="直接连接符 12">
              <a:extLst>
                <a:ext uri="{FF2B5EF4-FFF2-40B4-BE49-F238E27FC236}">
                  <a16:creationId xmlns:a16="http://schemas.microsoft.com/office/drawing/2014/main" id="{44F0F084-CBC6-4476-AA4C-B4AC66BF245A}"/>
                </a:ext>
              </a:extLst>
            </p:cNvPr>
            <p:cNvCxnSpPr>
              <a:cxnSpLocks/>
            </p:cNvCxnSpPr>
            <p:nvPr/>
          </p:nvCxnSpPr>
          <p:spPr>
            <a:xfrm>
              <a:off x="1395413" y="1195388"/>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2603803" y="1017848"/>
            <a:ext cx="6647974" cy="646331"/>
          </a:xfrm>
          <a:prstGeom prst="rect">
            <a:avLst/>
          </a:prstGeom>
        </p:spPr>
        <p:txBody>
          <a:bodyPr wrap="none">
            <a:spAutoFit/>
          </a:bodyPr>
          <a:lstStyle/>
          <a:p>
            <a:pPr lvl="0">
              <a:defRPr/>
            </a:pPr>
            <a:r>
              <a:rPr lang="zh-CN" altLang="en-US" sz="3600" u="sng"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大數據看中國：</a:t>
            </a:r>
            <a:r>
              <a:rPr lang="en-US" altLang="zh-CN" sz="3600" u="sng"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1</a:t>
            </a:r>
            <a:r>
              <a:rPr lang="zh-CN" altLang="en-US" sz="3600" u="sng"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分鐘裏的</a:t>
            </a:r>
            <a:r>
              <a:rPr lang="en-US" altLang="zh-CN" sz="3600" u="sng"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40</a:t>
            </a:r>
            <a:r>
              <a:rPr lang="zh-CN" altLang="en-US" sz="3600" u="sng"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3600" u="sng"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p>
        </p:txBody>
      </p:sp>
      <p:pic>
        <p:nvPicPr>
          <p:cNvPr id="3" name="Picture 2">
            <a:hlinkClick r:id="rId2"/>
          </p:cNvPr>
          <p:cNvPicPr>
            <a:picLocks noChangeAspect="1"/>
          </p:cNvPicPr>
          <p:nvPr/>
        </p:nvPicPr>
        <p:blipFill>
          <a:blip r:embed="rId3"/>
          <a:stretch>
            <a:fillRect/>
          </a:stretch>
        </p:blipFill>
        <p:spPr>
          <a:xfrm>
            <a:off x="2603803" y="1849767"/>
            <a:ext cx="6383230" cy="3380245"/>
          </a:xfrm>
          <a:prstGeom prst="rect">
            <a:avLst/>
          </a:prstGeom>
        </p:spPr>
      </p:pic>
      <p:sp>
        <p:nvSpPr>
          <p:cNvPr id="14" name="Rectangle 13"/>
          <p:cNvSpPr/>
          <p:nvPr/>
        </p:nvSpPr>
        <p:spPr>
          <a:xfrm>
            <a:off x="2603803" y="5230012"/>
            <a:ext cx="6383230" cy="461665"/>
          </a:xfrm>
          <a:prstGeom prst="rect">
            <a:avLst/>
          </a:prstGeom>
          <a:ln w="28575">
            <a:solidFill>
              <a:srgbClr val="FF9966"/>
            </a:solidFill>
          </a:ln>
        </p:spPr>
        <p:txBody>
          <a:bodyPr wrap="square">
            <a:spAutoFit/>
          </a:bodyPr>
          <a:lstStyle/>
          <a:p>
            <a:pPr algn="ctr"/>
            <a:r>
              <a:rPr lang="zh-TW" altLang="en-US" sz="2400" dirty="0">
                <a:latin typeface="DFKai-SB" panose="03000509000000000000" pitchFamily="65" charset="-120"/>
                <a:ea typeface="DFKai-SB" panose="03000509000000000000" pitchFamily="65" charset="-120"/>
              </a:rPr>
              <a:t>點擊圖像觀看視頻</a:t>
            </a:r>
            <a:endParaRPr lang="ja-JP" altLang="en-US" sz="2400" dirty="0"/>
          </a:p>
        </p:txBody>
      </p:sp>
    </p:spTree>
    <p:extLst>
      <p:ext uri="{BB962C8B-B14F-4D97-AF65-F5344CB8AC3E}">
        <p14:creationId xmlns:p14="http://schemas.microsoft.com/office/powerpoint/2010/main" val="130991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圆角 39">
            <a:extLst>
              <a:ext uri="{FF2B5EF4-FFF2-40B4-BE49-F238E27FC236}">
                <a16:creationId xmlns:a16="http://schemas.microsoft.com/office/drawing/2014/main" id="{273734B5-1127-4BFA-96C2-33B222EEF3E8}"/>
              </a:ext>
            </a:extLst>
          </p:cNvPr>
          <p:cNvSpPr/>
          <p:nvPr/>
        </p:nvSpPr>
        <p:spPr>
          <a:xfrm flipV="1">
            <a:off x="8903822" y="846231"/>
            <a:ext cx="2992943" cy="5071098"/>
          </a:xfrm>
          <a:prstGeom prst="roundRect">
            <a:avLst>
              <a:gd name="adj" fmla="val 6374"/>
            </a:avLst>
          </a:pr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3" name="矩形: 圆角 42">
            <a:extLst>
              <a:ext uri="{FF2B5EF4-FFF2-40B4-BE49-F238E27FC236}">
                <a16:creationId xmlns:a16="http://schemas.microsoft.com/office/drawing/2014/main" id="{94F70F25-9574-4CA7-B56A-8F459165486D}"/>
              </a:ext>
            </a:extLst>
          </p:cNvPr>
          <p:cNvSpPr/>
          <p:nvPr/>
        </p:nvSpPr>
        <p:spPr>
          <a:xfrm flipV="1">
            <a:off x="2870261" y="819290"/>
            <a:ext cx="3002864" cy="4493282"/>
          </a:xfrm>
          <a:prstGeom prst="roundRect">
            <a:avLst>
              <a:gd name="adj" fmla="val 6374"/>
            </a:avLst>
          </a:prstGeom>
          <a:solidFill>
            <a:schemeClr val="accent3">
              <a:lumMod val="40000"/>
              <a:lumOff val="6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4" name="矩形: 圆角 43">
            <a:extLst>
              <a:ext uri="{FF2B5EF4-FFF2-40B4-BE49-F238E27FC236}">
                <a16:creationId xmlns:a16="http://schemas.microsoft.com/office/drawing/2014/main" id="{3F442036-AC73-4465-AE13-3A9E36909767}"/>
              </a:ext>
            </a:extLst>
          </p:cNvPr>
          <p:cNvSpPr/>
          <p:nvPr/>
        </p:nvSpPr>
        <p:spPr>
          <a:xfrm flipV="1">
            <a:off x="173687" y="710446"/>
            <a:ext cx="2629135" cy="5887515"/>
          </a:xfrm>
          <a:prstGeom prst="roundRect">
            <a:avLst>
              <a:gd name="adj" fmla="val 6374"/>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3" name="文本框 22"/>
          <p:cNvSpPr txBox="1"/>
          <p:nvPr/>
        </p:nvSpPr>
        <p:spPr>
          <a:xfrm>
            <a:off x="686611" y="710447"/>
            <a:ext cx="1795534" cy="461665"/>
          </a:xfrm>
          <a:prstGeom prst="rect">
            <a:avLst/>
          </a:prstGeom>
          <a:noFill/>
        </p:spPr>
        <p:txBody>
          <a:bodyPr wrap="square" rtlCol="0">
            <a:spAutoFit/>
          </a:bodyPr>
          <a:lstStyle/>
          <a:p>
            <a:pPr algn="ct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80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年代</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初</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文本框 21"/>
          <p:cNvSpPr txBox="1"/>
          <p:nvPr/>
        </p:nvSpPr>
        <p:spPr>
          <a:xfrm>
            <a:off x="3740036" y="838837"/>
            <a:ext cx="1323231" cy="461665"/>
          </a:xfrm>
          <a:prstGeom prst="rect">
            <a:avLst/>
          </a:prstGeom>
          <a:noFill/>
        </p:spPr>
        <p:txBody>
          <a:bodyPr wrap="square" rtlCol="0">
            <a:spAutoFit/>
          </a:bodyPr>
          <a:lstStyle/>
          <a:p>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80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末</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7" name="文本框 26"/>
          <p:cNvSpPr txBox="1"/>
          <p:nvPr/>
        </p:nvSpPr>
        <p:spPr>
          <a:xfrm>
            <a:off x="9949290" y="848782"/>
            <a:ext cx="962431" cy="461665"/>
          </a:xfrm>
          <a:prstGeom prst="rect">
            <a:avLst/>
          </a:prstGeom>
          <a:noFill/>
        </p:spPr>
        <p:txBody>
          <a:bodyPr wrap="square" rtlCol="0">
            <a:spAutoFit/>
          </a:bodyPr>
          <a:lstStyle/>
          <a:p>
            <a:r>
              <a:rPr lang="zh-CN" altLang="en-US" sz="2400" dirty="0">
                <a:latin typeface="標楷體" panose="03000509000000000000" pitchFamily="65" charset="-120"/>
                <a:ea typeface="標楷體" panose="03000509000000000000" pitchFamily="65" charset="-120"/>
              </a:rPr>
              <a:t>今天</a:t>
            </a:r>
          </a:p>
        </p:txBody>
      </p:sp>
      <p:sp>
        <p:nvSpPr>
          <p:cNvPr id="35" name="矩形 34">
            <a:extLst>
              <a:ext uri="{FF2B5EF4-FFF2-40B4-BE49-F238E27FC236}">
                <a16:creationId xmlns:a16="http://schemas.microsoft.com/office/drawing/2014/main" id="{6ADEDBBE-7839-47B2-9857-C7B499726338}"/>
              </a:ext>
            </a:extLst>
          </p:cNvPr>
          <p:cNvSpPr/>
          <p:nvPr/>
        </p:nvSpPr>
        <p:spPr>
          <a:xfrm>
            <a:off x="2653357" y="60533"/>
            <a:ext cx="8221287" cy="707886"/>
          </a:xfrm>
          <a:prstGeom prst="rect">
            <a:avLst/>
          </a:prstGeom>
        </p:spPr>
        <p:txBody>
          <a:bodyPr wrap="square">
            <a:spAutoFit/>
          </a:bodyPr>
          <a:lstStyle/>
          <a:p>
            <a:r>
              <a:rPr lang="zh-CN" altLang="en-US" sz="4000" b="1" dirty="0">
                <a:latin typeface="DFKai-SB" panose="03000509000000000000" pitchFamily="65" charset="-120"/>
                <a:ea typeface="DFKai-SB" panose="03000509000000000000" pitchFamily="65" charset="-120"/>
              </a:rPr>
              <a:t>食 </a:t>
            </a:r>
            <a:r>
              <a:rPr lang="zh-TW" altLang="en-US" sz="4000" b="1" dirty="0">
                <a:latin typeface="標楷體" panose="03000509000000000000" pitchFamily="65" charset="-120"/>
                <a:ea typeface="標楷體" panose="03000509000000000000" pitchFamily="65" charset="-120"/>
                <a:cs typeface="微软雅黑" panose="020B0503020204020204" charset="-122"/>
              </a:rPr>
              <a:t>─ </a:t>
            </a:r>
            <a:r>
              <a:rPr lang="zh-CN" altLang="en-US" sz="4000" b="1" dirty="0">
                <a:latin typeface="DFKai-SB" panose="03000509000000000000" pitchFamily="65" charset="-120"/>
                <a:ea typeface="DFKai-SB" panose="03000509000000000000" pitchFamily="65" charset="-120"/>
              </a:rPr>
              <a:t>從吃得飽到</a:t>
            </a:r>
            <a:r>
              <a:rPr lang="zh-TW" altLang="en-US" sz="4000" b="1" dirty="0">
                <a:latin typeface="DFKai-SB" panose="03000509000000000000" pitchFamily="65" charset="-120"/>
                <a:ea typeface="DFKai-SB" panose="03000509000000000000" pitchFamily="65" charset="-120"/>
                <a:sym typeface="宋体" panose="02010600030101010101" pitchFamily="2" charset="-122"/>
              </a:rPr>
              <a:t>重視質素</a:t>
            </a:r>
            <a:endParaRPr lang="zh-CN" altLang="en-US" sz="4000" b="1" dirty="0">
              <a:latin typeface="DFKai-SB" panose="03000509000000000000" pitchFamily="65" charset="-120"/>
              <a:ea typeface="DFKai-SB" panose="03000509000000000000" pitchFamily="65" charset="-120"/>
            </a:endParaRPr>
          </a:p>
        </p:txBody>
      </p:sp>
      <p:pic>
        <p:nvPicPr>
          <p:cNvPr id="28" name="圖片 27">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l="5238" t="5607" r="4144"/>
          <a:stretch/>
        </p:blipFill>
        <p:spPr>
          <a:xfrm>
            <a:off x="300201" y="1145643"/>
            <a:ext cx="2404868" cy="3340524"/>
          </a:xfrm>
          <a:prstGeom prst="rect">
            <a:avLst/>
          </a:prstGeom>
        </p:spPr>
      </p:pic>
      <p:sp>
        <p:nvSpPr>
          <p:cNvPr id="2" name="矩形 1"/>
          <p:cNvSpPr/>
          <p:nvPr/>
        </p:nvSpPr>
        <p:spPr>
          <a:xfrm>
            <a:off x="293515" y="4597435"/>
            <a:ext cx="2509307" cy="923330"/>
          </a:xfrm>
          <a:prstGeom prst="rect">
            <a:avLst/>
          </a:prstGeom>
        </p:spPr>
        <p:txBody>
          <a:bodyPr wrap="square">
            <a:spAutoFit/>
          </a:bodyPr>
          <a:lstStyle/>
          <a:p>
            <a:r>
              <a:rPr lang="zh-CN" altLang="en-US" dirty="0">
                <a:latin typeface="DFKai-SB" panose="03000509000000000000" pitchFamily="65" charset="-120"/>
                <a:ea typeface="DFKai-SB" panose="03000509000000000000" pitchFamily="65" charset="-120"/>
              </a:rPr>
              <a:t>改革</a:t>
            </a:r>
            <a:r>
              <a:rPr lang="zh-TW" altLang="en-US" dirty="0">
                <a:latin typeface="DFKai-SB" panose="03000509000000000000" pitchFamily="65" charset="-120"/>
                <a:ea typeface="DFKai-SB" panose="03000509000000000000" pitchFamily="65" charset="-120"/>
              </a:rPr>
              <a:t>開放</a:t>
            </a:r>
            <a:r>
              <a:rPr lang="zh-CN" altLang="en-US" dirty="0">
                <a:latin typeface="DFKai-SB" panose="03000509000000000000" pitchFamily="65" charset="-120"/>
                <a:ea typeface="DFKai-SB" panose="03000509000000000000" pitchFamily="65" charset="-120"/>
              </a:rPr>
              <a:t>初期，</a:t>
            </a:r>
            <a:r>
              <a:rPr lang="zh-TW" altLang="en-US" dirty="0">
                <a:latin typeface="DFKai-SB" panose="03000509000000000000" pitchFamily="65" charset="-120"/>
                <a:ea typeface="DFKai-SB" panose="03000509000000000000" pitchFamily="65" charset="-120"/>
              </a:rPr>
              <a:t>人</a:t>
            </a:r>
            <a:r>
              <a:rPr lang="zh-CN" altLang="en-US" dirty="0">
                <a:latin typeface="DFKai-SB" panose="03000509000000000000" pitchFamily="65" charset="-120"/>
                <a:ea typeface="DFKai-SB" panose="03000509000000000000" pitchFamily="65" charset="-120"/>
              </a:rPr>
              <a:t>民憑</a:t>
            </a:r>
            <a:r>
              <a:rPr lang="zh-TW" altLang="en-US" dirty="0">
                <a:latin typeface="DFKai-SB" panose="03000509000000000000" pitchFamily="65" charset="-120"/>
                <a:ea typeface="DFKai-SB" panose="03000509000000000000" pitchFamily="65" charset="-120"/>
              </a:rPr>
              <a:t>糧</a:t>
            </a:r>
            <a:r>
              <a:rPr lang="zh-CN" altLang="en-US" dirty="0">
                <a:latin typeface="DFKai-SB" panose="03000509000000000000" pitchFamily="65" charset="-120"/>
                <a:ea typeface="DFKai-SB" panose="03000509000000000000" pitchFamily="65" charset="-120"/>
              </a:rPr>
              <a:t>票</a:t>
            </a:r>
            <a:r>
              <a:rPr lang="zh-TW" altLang="en-US" dirty="0">
                <a:latin typeface="DFKai-SB" panose="03000509000000000000" pitchFamily="65" charset="-120"/>
                <a:ea typeface="DFKai-SB" panose="03000509000000000000" pitchFamily="65" charset="-120"/>
              </a:rPr>
              <a:t>購買食物</a:t>
            </a:r>
            <a:r>
              <a:rPr lang="zh-CN" altLang="en-US" dirty="0">
                <a:latin typeface="DFKai-SB" panose="03000509000000000000" pitchFamily="65" charset="-120"/>
                <a:ea typeface="DFKai-SB" panose="03000509000000000000" pitchFamily="65" charset="-120"/>
              </a:rPr>
              <a:t>，在貧困和溫飽</a:t>
            </a:r>
            <a:r>
              <a:rPr lang="zh-TW" altLang="en-US" dirty="0">
                <a:latin typeface="DFKai-SB" panose="03000509000000000000" pitchFamily="65" charset="-120"/>
                <a:ea typeface="DFKai-SB" panose="03000509000000000000" pitchFamily="65" charset="-120"/>
              </a:rPr>
              <a:t>線</a:t>
            </a:r>
            <a:r>
              <a:rPr lang="zh-CN" altLang="en-US" dirty="0">
                <a:latin typeface="DFKai-SB" panose="03000509000000000000" pitchFamily="65" charset="-120"/>
                <a:ea typeface="DFKai-SB" panose="03000509000000000000" pitchFamily="65" charset="-120"/>
              </a:rPr>
              <a:t>上徘徊。</a:t>
            </a:r>
            <a:endParaRPr lang="zh-HK" altLang="en-US" dirty="0"/>
          </a:p>
        </p:txBody>
      </p:sp>
      <p:sp>
        <p:nvSpPr>
          <p:cNvPr id="4" name="矩形 3"/>
          <p:cNvSpPr/>
          <p:nvPr/>
        </p:nvSpPr>
        <p:spPr>
          <a:xfrm>
            <a:off x="212945" y="5543466"/>
            <a:ext cx="2721799" cy="646331"/>
          </a:xfrm>
          <a:prstGeom prst="rect">
            <a:avLst/>
          </a:prstGeom>
        </p:spPr>
        <p:txBody>
          <a:bodyPr wrap="square">
            <a:spAutoFit/>
          </a:bodyPr>
          <a:lstStyle/>
          <a:p>
            <a:r>
              <a:rPr lang="zh-TW" altLang="en-US" sz="1200" dirty="0">
                <a:latin typeface="DFKai-SB" panose="03000509000000000000" pitchFamily="65" charset="-120"/>
                <a:ea typeface="DFKai-SB" panose="03000509000000000000" pitchFamily="65" charset="-120"/>
              </a:rPr>
              <a:t>資料來源：新華網</a:t>
            </a:r>
            <a:endParaRPr lang="en-US" altLang="zh-TW" sz="1200" dirty="0">
              <a:latin typeface="標楷體" panose="03000509000000000000" pitchFamily="65" charset="-120"/>
              <a:ea typeface="標楷體" panose="03000509000000000000" pitchFamily="65" charset="-120"/>
            </a:endParaRPr>
          </a:p>
          <a:p>
            <a:r>
              <a:rPr lang="zh-TW" altLang="en-US" sz="1200" dirty="0">
                <a:latin typeface="DFKai-SB" panose="03000509000000000000" pitchFamily="65" charset="-120"/>
                <a:ea typeface="DFKai-SB" panose="03000509000000000000" pitchFamily="65" charset="-120"/>
              </a:rPr>
              <a:t>（</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http://www.xinhuanet.com/2017-01/28/c_1120390702.htm</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1200" dirty="0">
              <a:latin typeface="Times New Roman" panose="02020603050405020304" pitchFamily="18" charset="0"/>
              <a:cs typeface="Times New Roman" panose="02020603050405020304" pitchFamily="18" charset="0"/>
            </a:endParaRPr>
          </a:p>
        </p:txBody>
      </p:sp>
      <p:sp>
        <p:nvSpPr>
          <p:cNvPr id="5" name="矩形 4"/>
          <p:cNvSpPr/>
          <p:nvPr/>
        </p:nvSpPr>
        <p:spPr>
          <a:xfrm>
            <a:off x="2854476" y="3097252"/>
            <a:ext cx="2833446" cy="1200329"/>
          </a:xfrm>
          <a:prstGeom prst="rect">
            <a:avLst/>
          </a:prstGeom>
        </p:spPr>
        <p:txBody>
          <a:bodyPr wrap="square">
            <a:spAutoFit/>
          </a:bodyPr>
          <a:lstStyle/>
          <a:p>
            <a:pPr algn="just"/>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為了緩解需求，農業部於</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1988</a:t>
            </a:r>
            <a:r>
              <a:rPr lang="zh-TW" altLang="en-US" dirty="0">
                <a:latin typeface="標楷體" panose="03000509000000000000" pitchFamily="65" charset="-120"/>
                <a:ea typeface="標楷體" panose="03000509000000000000" pitchFamily="65" charset="-120"/>
              </a:rPr>
              <a:t>年實施「菜籃子工程」，令民眾</a:t>
            </a:r>
            <a:r>
              <a:rPr lang="zh-CN" altLang="en-US" dirty="0">
                <a:latin typeface="DFKai-SB" panose="03000509000000000000" pitchFamily="65" charset="-120"/>
                <a:ea typeface="DFKai-SB" panose="03000509000000000000" pitchFamily="65" charset="-120"/>
              </a:rPr>
              <a:t>餐桌上的果菜肉蛋奶等越來越多</a:t>
            </a:r>
            <a:r>
              <a:rPr lang="zh-TW" altLang="en-US"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pic>
        <p:nvPicPr>
          <p:cNvPr id="6" name="圖片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7983" y="1270965"/>
            <a:ext cx="2669939" cy="1731651"/>
          </a:xfrm>
          <a:prstGeom prst="rect">
            <a:avLst/>
          </a:prstGeom>
        </p:spPr>
      </p:pic>
      <p:sp>
        <p:nvSpPr>
          <p:cNvPr id="30" name="矩形 29"/>
          <p:cNvSpPr/>
          <p:nvPr/>
        </p:nvSpPr>
        <p:spPr>
          <a:xfrm>
            <a:off x="2883047" y="4389578"/>
            <a:ext cx="2977291" cy="646331"/>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rPr>
              <a:t>資料來源：中國文化研究院</a:t>
            </a:r>
            <a:endParaRPr lang="en-US" altLang="zh-TW" sz="1200" dirty="0">
              <a:latin typeface="標楷體" panose="03000509000000000000" pitchFamily="65" charset="-120"/>
              <a:ea typeface="標楷體" panose="03000509000000000000" pitchFamily="65" charset="-120"/>
            </a:endParaRPr>
          </a:p>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https://chiculture.org.hk/tc/china-today/3165</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矩形 7"/>
          <p:cNvSpPr/>
          <p:nvPr/>
        </p:nvSpPr>
        <p:spPr>
          <a:xfrm>
            <a:off x="8891035" y="3209662"/>
            <a:ext cx="2960360" cy="923330"/>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線上外賣訂餐成為都市人生活的「新常態」，消費者願意為</a:t>
            </a:r>
            <a:r>
              <a:rPr lang="zh-CN" altLang="en-US" dirty="0">
                <a:latin typeface="標楷體" panose="03000509000000000000" pitchFamily="65" charset="-120"/>
                <a:ea typeface="標楷體" panose="03000509000000000000" pitchFamily="65" charset="-120"/>
              </a:rPr>
              <a:t>美食</a:t>
            </a:r>
            <a:r>
              <a:rPr lang="zh-TW" altLang="en-US" dirty="0">
                <a:latin typeface="標楷體" panose="03000509000000000000" pitchFamily="65" charset="-120"/>
                <a:ea typeface="標楷體" panose="03000509000000000000" pitchFamily="65" charset="-120"/>
              </a:rPr>
              <a:t>支付更高的價錢。</a:t>
            </a:r>
            <a:endParaRPr lang="zh-HK" altLang="en-US" dirty="0">
              <a:latin typeface="標楷體" panose="03000509000000000000" pitchFamily="65" charset="-120"/>
              <a:ea typeface="標楷體" panose="03000509000000000000" pitchFamily="65" charset="-120"/>
            </a:endParaRPr>
          </a:p>
        </p:txBody>
      </p:sp>
      <p:sp>
        <p:nvSpPr>
          <p:cNvPr id="39" name="文本框 25">
            <a:extLst>
              <a:ext uri="{FF2B5EF4-FFF2-40B4-BE49-F238E27FC236}">
                <a16:creationId xmlns:a16="http://schemas.microsoft.com/office/drawing/2014/main" id="{70AE0066-492D-440A-A62F-25AF0B0A8985}"/>
              </a:ext>
            </a:extLst>
          </p:cNvPr>
          <p:cNvSpPr txBox="1"/>
          <p:nvPr/>
        </p:nvSpPr>
        <p:spPr>
          <a:xfrm>
            <a:off x="3238650" y="5905535"/>
            <a:ext cx="7422649" cy="744435"/>
          </a:xfrm>
          <a:prstGeom prst="rect">
            <a:avLst/>
          </a:prstGeom>
          <a:noFill/>
        </p:spPr>
        <p:txBody>
          <a:bodyPr wrap="square" rtlCol="0">
            <a:spAutoFit/>
          </a:bodyPr>
          <a:lstStyle/>
          <a:p>
            <a:pPr>
              <a:lnSpc>
                <a:spcPct val="150000"/>
              </a:lnSpc>
            </a:pPr>
            <a:r>
              <a:rPr lang="zh-TW" altLang="en-US" sz="3200" dirty="0">
                <a:latin typeface="DFKai-SB" panose="03000509000000000000" pitchFamily="65" charset="-120"/>
                <a:ea typeface="DFKai-SB" panose="03000509000000000000" pitchFamily="65" charset="-120"/>
              </a:rPr>
              <a:t>活動：請同學分享家鄉的特色食物。</a:t>
            </a:r>
            <a:endParaRPr lang="zh-CN" altLang="en-US" sz="3200" dirty="0">
              <a:latin typeface="DFKai-SB" panose="03000509000000000000" pitchFamily="65" charset="-120"/>
              <a:ea typeface="DFKai-SB" panose="03000509000000000000" pitchFamily="65" charset="-120"/>
            </a:endParaRPr>
          </a:p>
        </p:txBody>
      </p:sp>
      <p:sp>
        <p:nvSpPr>
          <p:cNvPr id="14" name="矩形 13"/>
          <p:cNvSpPr/>
          <p:nvPr/>
        </p:nvSpPr>
        <p:spPr>
          <a:xfrm>
            <a:off x="8989270" y="4593390"/>
            <a:ext cx="2851216" cy="830997"/>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rPr>
              <a:t>資料來源：</a:t>
            </a:r>
            <a:endParaRPr lang="en-US" altLang="zh-TW" sz="1200" dirty="0">
              <a:latin typeface="標楷體" panose="03000509000000000000" pitchFamily="65" charset="-120"/>
              <a:ea typeface="標楷體" panose="03000509000000000000" pitchFamily="65" charset="-120"/>
            </a:endParaRPr>
          </a:p>
          <a:p>
            <a:r>
              <a:rPr lang="zh-TW" altLang="en-US" sz="1200" dirty="0">
                <a:latin typeface="標楷體" panose="03000509000000000000" pitchFamily="65" charset="-120"/>
                <a:ea typeface="標楷體" panose="03000509000000000000" pitchFamily="65" charset="-120"/>
              </a:rPr>
              <a:t>中國文化研究院</a:t>
            </a:r>
            <a:endParaRPr lang="en-US" altLang="zh-TW" sz="1200" dirty="0">
              <a:latin typeface="標楷體" panose="03000509000000000000" pitchFamily="65" charset="-120"/>
              <a:ea typeface="標楷體" panose="03000509000000000000" pitchFamily="65" charset="-120"/>
            </a:endParaRPr>
          </a:p>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(https://chiculture.org.hk/tc/china-today/3192)</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5" name="圖片 14">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07418" y="1300502"/>
            <a:ext cx="2553171" cy="1702114"/>
          </a:xfrm>
          <a:prstGeom prst="rect">
            <a:avLst/>
          </a:prstGeom>
        </p:spPr>
      </p:pic>
      <p:sp>
        <p:nvSpPr>
          <p:cNvPr id="41" name="Rectangle 14">
            <a:extLst>
              <a:ext uri="{FF2B5EF4-FFF2-40B4-BE49-F238E27FC236}">
                <a16:creationId xmlns:a16="http://schemas.microsoft.com/office/drawing/2014/main" id="{682CC257-DC27-49CD-A1E4-F92FFCE10DB2}"/>
              </a:ext>
            </a:extLst>
          </p:cNvPr>
          <p:cNvSpPr/>
          <p:nvPr/>
        </p:nvSpPr>
        <p:spPr>
          <a:xfrm>
            <a:off x="4732676" y="5513395"/>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點擊圖像了解更多</a:t>
            </a:r>
            <a:endParaRPr lang="en-US" altLang="zh-HK" b="1" dirty="0">
              <a:latin typeface="DFKai-SB" panose="03000509000000000000" pitchFamily="65" charset="-120"/>
              <a:ea typeface="DFKai-SB" panose="03000509000000000000" pitchFamily="65" charset="-120"/>
            </a:endParaRPr>
          </a:p>
        </p:txBody>
      </p:sp>
      <p:sp>
        <p:nvSpPr>
          <p:cNvPr id="45" name="矩形: 圆角 42">
            <a:extLst>
              <a:ext uri="{FF2B5EF4-FFF2-40B4-BE49-F238E27FC236}">
                <a16:creationId xmlns:a16="http://schemas.microsoft.com/office/drawing/2014/main" id="{94F70F25-9574-4CA7-B56A-8F459165486D}"/>
              </a:ext>
            </a:extLst>
          </p:cNvPr>
          <p:cNvSpPr/>
          <p:nvPr/>
        </p:nvSpPr>
        <p:spPr>
          <a:xfrm flipV="1">
            <a:off x="6008196" y="883972"/>
            <a:ext cx="2763704" cy="4493282"/>
          </a:xfrm>
          <a:prstGeom prst="roundRect">
            <a:avLst>
              <a:gd name="adj" fmla="val 6374"/>
            </a:avLst>
          </a:pr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6" name="矩形 45"/>
          <p:cNvSpPr/>
          <p:nvPr/>
        </p:nvSpPr>
        <p:spPr>
          <a:xfrm>
            <a:off x="5996134" y="4264339"/>
            <a:ext cx="2851216" cy="830997"/>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rPr>
              <a:t>資料來源：</a:t>
            </a:r>
            <a:endParaRPr lang="en-US" altLang="zh-TW" sz="1200" dirty="0">
              <a:latin typeface="標楷體" panose="03000509000000000000" pitchFamily="65" charset="-120"/>
              <a:ea typeface="標楷體" panose="03000509000000000000" pitchFamily="65" charset="-120"/>
            </a:endParaRPr>
          </a:p>
          <a:p>
            <a:r>
              <a:rPr lang="zh-TW" altLang="en-US" sz="1200" dirty="0">
                <a:latin typeface="標楷體" panose="03000509000000000000" pitchFamily="65" charset="-120"/>
                <a:ea typeface="標楷體" panose="03000509000000000000" pitchFamily="65" charset="-120"/>
              </a:rPr>
              <a:t>中國文化研究院</a:t>
            </a:r>
            <a:endParaRPr lang="en-US" altLang="zh-TW" sz="1200" dirty="0">
              <a:latin typeface="標楷體" panose="03000509000000000000" pitchFamily="65" charset="-120"/>
              <a:ea typeface="標楷體" panose="03000509000000000000" pitchFamily="65" charset="-120"/>
            </a:endParaRPr>
          </a:p>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a:t>https://chiculture.org.hk/tc/china-today/2899</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6" name="圖片 15">
            <a:hlinkClick r:id="rId7"/>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32385" y="1430373"/>
            <a:ext cx="2535075" cy="1692867"/>
          </a:xfrm>
          <a:prstGeom prst="rect">
            <a:avLst/>
          </a:prstGeom>
        </p:spPr>
      </p:pic>
      <p:sp>
        <p:nvSpPr>
          <p:cNvPr id="47" name="文本框 21"/>
          <p:cNvSpPr txBox="1"/>
          <p:nvPr/>
        </p:nvSpPr>
        <p:spPr>
          <a:xfrm>
            <a:off x="6872921" y="929086"/>
            <a:ext cx="1221043" cy="461665"/>
          </a:xfrm>
          <a:prstGeom prst="rect">
            <a:avLst/>
          </a:prstGeom>
          <a:noFill/>
        </p:spPr>
        <p:txBody>
          <a:bodyPr wrap="square" rtlCol="0">
            <a:spAutoFit/>
          </a:bodyPr>
          <a:lstStyle/>
          <a:p>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90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代</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8" name="矩形 47"/>
          <p:cNvSpPr/>
          <p:nvPr/>
        </p:nvSpPr>
        <p:spPr>
          <a:xfrm>
            <a:off x="6132385" y="3214303"/>
            <a:ext cx="2511992" cy="923330"/>
          </a:xfrm>
          <a:prstGeom prst="rect">
            <a:avLst/>
          </a:prstGeom>
        </p:spPr>
        <p:txBody>
          <a:bodyPr wrap="square">
            <a:spAutoFit/>
          </a:bodyPr>
          <a:lstStyle/>
          <a:p>
            <a:pPr algn="just"/>
            <a:r>
              <a:rPr lang="zh-TW" altLang="en-US" dirty="0">
                <a:latin typeface="DFKai-SB" panose="03000509000000000000" pitchFamily="65" charset="-120"/>
                <a:ea typeface="DFKai-SB" panose="03000509000000000000" pitchFamily="65" charset="-120"/>
              </a:rPr>
              <a:t>隨著經濟發展，人民重視餐飲質素，增加外出用餐消費</a:t>
            </a:r>
            <a:r>
              <a:rPr lang="zh-TW" altLang="en-US" dirty="0">
                <a:latin typeface="標楷體" panose="03000509000000000000" pitchFamily="65" charset="-120"/>
                <a:ea typeface="標楷體" panose="03000509000000000000" pitchFamily="65" charset="-120"/>
              </a:rPr>
              <a:t>。</a:t>
            </a:r>
            <a:endParaRPr lang="zh-HK" altLang="en-US" dirty="0">
              <a:latin typeface="標楷體" panose="03000509000000000000" pitchFamily="65" charset="-120"/>
              <a:ea typeface="標楷體" panose="03000509000000000000" pitchFamily="65" charset="-120"/>
            </a:endParaRPr>
          </a:p>
        </p:txBody>
      </p:sp>
      <p:pic>
        <p:nvPicPr>
          <p:cNvPr id="25" name="Picture 2" descr="中國文化研究院">
            <a:hlinkClick r:id="rId10"/>
            <a:extLst>
              <a:ext uri="{FF2B5EF4-FFF2-40B4-BE49-F238E27FC236}">
                <a16:creationId xmlns:a16="http://schemas.microsoft.com/office/drawing/2014/main" id="{16C7967E-6A37-4566-9E43-1B8DC3DD42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39320" y="4890544"/>
            <a:ext cx="1132377" cy="30792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中國文化研究院">
            <a:hlinkClick r:id="rId10"/>
            <a:extLst>
              <a:ext uri="{FF2B5EF4-FFF2-40B4-BE49-F238E27FC236}">
                <a16:creationId xmlns:a16="http://schemas.microsoft.com/office/drawing/2014/main" id="{16C7967E-6A37-4566-9E43-1B8DC3DD42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8035" y="4902962"/>
            <a:ext cx="1132377" cy="3079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中國文化研究院">
            <a:hlinkClick r:id="rId10"/>
            <a:extLst>
              <a:ext uri="{FF2B5EF4-FFF2-40B4-BE49-F238E27FC236}">
                <a16:creationId xmlns:a16="http://schemas.microsoft.com/office/drawing/2014/main" id="{16C7967E-6A37-4566-9E43-1B8DC3DD42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76901" y="5482780"/>
            <a:ext cx="1132377" cy="3079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2"/>
          <a:stretch>
            <a:fillRect/>
          </a:stretch>
        </p:blipFill>
        <p:spPr>
          <a:xfrm>
            <a:off x="2017402" y="6025230"/>
            <a:ext cx="745539" cy="505043"/>
          </a:xfrm>
          <a:prstGeom prst="rect">
            <a:avLst/>
          </a:prstGeom>
        </p:spPr>
      </p:pic>
    </p:spTree>
    <p:extLst>
      <p:ext uri="{BB962C8B-B14F-4D97-AF65-F5344CB8AC3E}">
        <p14:creationId xmlns:p14="http://schemas.microsoft.com/office/powerpoint/2010/main" val="3385135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798" y="1418423"/>
            <a:ext cx="7888032" cy="3693319"/>
          </a:xfrm>
          <a:prstGeom prst="rect">
            <a:avLst/>
          </a:prstGeom>
          <a:noFill/>
        </p:spPr>
        <p:style>
          <a:lnRef idx="0">
            <a:scrgbClr r="0" g="0" b="0"/>
          </a:lnRef>
          <a:fillRef idx="1003">
            <a:schemeClr val="lt1"/>
          </a:fillRef>
          <a:effectRef idx="0">
            <a:scrgbClr r="0" g="0" b="0"/>
          </a:effectRef>
          <a:fontRef idx="major"/>
        </p:style>
        <p:txBody>
          <a:bodyPr wrap="square">
            <a:spAutoFit/>
          </a:bodyPr>
          <a:lstStyle/>
          <a:p>
            <a:pPr marL="342900" indent="-342900" algn="just">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中華人民共和國</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成立</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至今</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，民</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眾</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的住房條件不斷改善，很多家庭住得越來越好了。</a:t>
            </a:r>
          </a:p>
          <a:p>
            <a:pPr marL="342900" indent="-342900" algn="just">
              <a:buFont typeface="Arial" panose="020B0604020202020204" pitchFamily="34" charset="0"/>
              <a:buChar char="•"/>
            </a:pP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2019</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年，城鎮居民人均住房建築面積達到</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39.8</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平方米</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約</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428</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平方呎</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，比</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1978</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年增加</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33.1</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平方米</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約</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356</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平方呎</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；農村居民人均住房建築面積達到</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48.9</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平方米</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約</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526</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平方呎</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，比</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1978</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年增加</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40.8</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平方米</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約</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439</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平方呎</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住房面積增長的同時，住房環境也發生了巨大的變化，從平房、矮樓逐漸演變為現代化住宅區。</a:t>
            </a:r>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a:extLst>
              <a:ext uri="{FF2B5EF4-FFF2-40B4-BE49-F238E27FC236}">
                <a16:creationId xmlns:a16="http://schemas.microsoft.com/office/drawing/2014/main" id="{9C03F0C9-0846-403C-8ABA-BF1AD1437B9A}"/>
              </a:ext>
            </a:extLst>
          </p:cNvPr>
          <p:cNvSpPr/>
          <p:nvPr/>
        </p:nvSpPr>
        <p:spPr>
          <a:xfrm>
            <a:off x="1417275" y="234960"/>
            <a:ext cx="7505623" cy="707886"/>
          </a:xfrm>
          <a:prstGeom prst="rect">
            <a:avLst/>
          </a:prstGeom>
        </p:spPr>
        <p:txBody>
          <a:bodyPr wrap="square">
            <a:spAutoFit/>
          </a:bodyPr>
          <a:lstStyle/>
          <a:p>
            <a:pPr algn="ctr"/>
            <a:r>
              <a:rPr lang="zh-CN" altLang="en-US" sz="4000" b="1" dirty="0">
                <a:latin typeface="DFKai-SB" panose="03000509000000000000" pitchFamily="65" charset="-120"/>
                <a:ea typeface="DFKai-SB" panose="03000509000000000000" pitchFamily="65" charset="-120"/>
                <a:sym typeface="+mn-ea"/>
              </a:rPr>
              <a:t>住 </a:t>
            </a:r>
            <a:r>
              <a:rPr lang="zh-TW" altLang="en-US" sz="4000" b="1" dirty="0">
                <a:latin typeface="標楷體" panose="03000509000000000000" pitchFamily="65" charset="-120"/>
                <a:ea typeface="標楷體" panose="03000509000000000000" pitchFamily="65" charset="-120"/>
                <a:cs typeface="微软雅黑" panose="020B0503020204020204" charset="-122"/>
              </a:rPr>
              <a:t>─ </a:t>
            </a:r>
            <a:r>
              <a:rPr lang="zh-CN" altLang="en-US" sz="4000" b="1" dirty="0">
                <a:latin typeface="DFKai-SB" panose="03000509000000000000" pitchFamily="65" charset="-120"/>
                <a:ea typeface="DFKai-SB" panose="03000509000000000000" pitchFamily="65" charset="-120"/>
                <a:sym typeface="+mn-ea"/>
              </a:rPr>
              <a:t>住得越來越好</a:t>
            </a:r>
            <a:endParaRPr lang="zh-CN" altLang="en-US" sz="4000" b="1" dirty="0">
              <a:latin typeface="DFKai-SB" panose="03000509000000000000" pitchFamily="65" charset="-120"/>
              <a:ea typeface="DFKai-SB" panose="03000509000000000000" pitchFamily="65" charset="-120"/>
            </a:endParaRPr>
          </a:p>
        </p:txBody>
      </p:sp>
      <p:sp>
        <p:nvSpPr>
          <p:cNvPr id="19" name="矩形 18"/>
          <p:cNvSpPr/>
          <p:nvPr/>
        </p:nvSpPr>
        <p:spPr>
          <a:xfrm>
            <a:off x="3300899" y="5824763"/>
            <a:ext cx="7215343"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視頻與資料來源：</a:t>
            </a:r>
            <a:endParaRPr lang="en-US" altLang="zh-TW" sz="1400" dirty="0">
              <a:latin typeface="標楷體" panose="03000509000000000000" pitchFamily="65" charset="-120"/>
              <a:ea typeface="標楷體" panose="03000509000000000000" pitchFamily="65" charset="-120"/>
            </a:endParaRPr>
          </a:p>
          <a:p>
            <a:r>
              <a:rPr lang="zh-CN" altLang="en-US" sz="1400" dirty="0">
                <a:latin typeface="標楷體" panose="03000509000000000000" pitchFamily="65" charset="-120"/>
                <a:ea typeface="標楷體" panose="03000509000000000000" pitchFamily="65" charset="-120"/>
              </a:rPr>
              <a:t>新華網</a:t>
            </a:r>
            <a:r>
              <a:rPr lang="en-US" altLang="zh-TW" sz="1400" dirty="0">
                <a:latin typeface="標楷體" panose="03000509000000000000" pitchFamily="65" charset="-120"/>
                <a:ea typeface="標楷體" panose="03000509000000000000" pitchFamily="65" charset="-120"/>
              </a:rPr>
              <a:t>《</a:t>
            </a:r>
            <a:r>
              <a:rPr lang="en-US" altLang="zh-HK"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數</a:t>
            </a:r>
            <a:r>
              <a:rPr lang="en-US" altLang="zh-CN"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百年</a:t>
            </a:r>
            <a:r>
              <a:rPr lang="en-US" altLang="zh-CN"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這些年，我們住得越來越敞亮</a:t>
            </a:r>
            <a:r>
              <a:rPr lang="en-US" altLang="zh-TW" sz="1400" dirty="0">
                <a:latin typeface="標楷體" panose="03000509000000000000" pitchFamily="65" charset="-120"/>
                <a:ea typeface="標楷體" panose="03000509000000000000" pitchFamily="65" charset="-12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http://www.xinhuanet.com/video/sjxw/2021-01/06/c_1210968418.htm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Rectangle 14">
            <a:extLst>
              <a:ext uri="{FF2B5EF4-FFF2-40B4-BE49-F238E27FC236}">
                <a16:creationId xmlns:a16="http://schemas.microsoft.com/office/drawing/2014/main" id="{682CC257-DC27-49CD-A1E4-F92FFCE10DB2}"/>
              </a:ext>
            </a:extLst>
          </p:cNvPr>
          <p:cNvSpPr/>
          <p:nvPr/>
        </p:nvSpPr>
        <p:spPr>
          <a:xfrm>
            <a:off x="8677688" y="5291152"/>
            <a:ext cx="2521743"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pic>
        <p:nvPicPr>
          <p:cNvPr id="5" name="圖片 4">
            <a:hlinkClick r:id="rId2"/>
          </p:cNvPr>
          <p:cNvPicPr>
            <a:picLocks noChangeAspect="1"/>
          </p:cNvPicPr>
          <p:nvPr/>
        </p:nvPicPr>
        <p:blipFill rotWithShape="1">
          <a:blip r:embed="rId3"/>
          <a:srcRect l="31875" t="19297" r="33250" b="9925"/>
          <a:stretch/>
        </p:blipFill>
        <p:spPr>
          <a:xfrm>
            <a:off x="8677688" y="1199050"/>
            <a:ext cx="2521743" cy="4094216"/>
          </a:xfrm>
          <a:prstGeom prst="rect">
            <a:avLst/>
          </a:prstGeom>
        </p:spPr>
      </p:pic>
      <p:pic>
        <p:nvPicPr>
          <p:cNvPr id="2" name="Picture 1"/>
          <p:cNvPicPr>
            <a:picLocks noChangeAspect="1"/>
          </p:cNvPicPr>
          <p:nvPr/>
        </p:nvPicPr>
        <p:blipFill>
          <a:blip r:embed="rId4"/>
          <a:stretch>
            <a:fillRect/>
          </a:stretch>
        </p:blipFill>
        <p:spPr>
          <a:xfrm>
            <a:off x="2047272" y="5824763"/>
            <a:ext cx="1181265" cy="800212"/>
          </a:xfrm>
          <a:prstGeom prst="rect">
            <a:avLst/>
          </a:prstGeom>
        </p:spPr>
      </p:pic>
    </p:spTree>
    <p:extLst>
      <p:ext uri="{BB962C8B-B14F-4D97-AF65-F5344CB8AC3E}">
        <p14:creationId xmlns:p14="http://schemas.microsoft.com/office/powerpoint/2010/main" val="1425191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p:cNvSpPr>
          <p:nvPr/>
        </p:nvSpPr>
        <p:spPr>
          <a:xfrm>
            <a:off x="750036" y="327614"/>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800" b="1" dirty="0">
              <a:solidFill>
                <a:srgbClr val="000080"/>
              </a:solidFill>
              <a:latin typeface="DFKai-SB" panose="03000509000000000000" pitchFamily="65" charset="-120"/>
              <a:ea typeface="DFKai-SB" panose="03000509000000000000" pitchFamily="65" charset="-120"/>
              <a:cs typeface="+mn-cs"/>
            </a:endParaRPr>
          </a:p>
        </p:txBody>
      </p:sp>
      <p:sp>
        <p:nvSpPr>
          <p:cNvPr id="11" name="文本框 10"/>
          <p:cNvSpPr txBox="1"/>
          <p:nvPr/>
        </p:nvSpPr>
        <p:spPr>
          <a:xfrm>
            <a:off x="333954" y="3977737"/>
            <a:ext cx="5237010" cy="1569660"/>
          </a:xfrm>
          <a:prstGeom prst="rect">
            <a:avLst/>
          </a:prstGeom>
          <a:noFill/>
        </p:spPr>
        <p:txBody>
          <a:bodyPr wrap="square" rtlCol="0">
            <a:spAutoFit/>
          </a:bodyPr>
          <a:lstStyle/>
          <a:p>
            <a:pPr algn="just"/>
            <a:r>
              <a:rPr lang="zh-TW" altLang="en-US" sz="2400" dirty="0">
                <a:latin typeface="標楷體" panose="03000509000000000000" pitchFamily="65" charset="-120"/>
                <a:ea typeface="標楷體" panose="03000509000000000000" pitchFamily="65" charset="-120"/>
              </a:rPr>
              <a:t>改革開放初期，單車曾被視為奢侈品，是年輕人結婚「三大件」之一。例如「鳳凰」、「永久」、「飛鴿」等，曾是當時不少人追求的知名品牌。</a:t>
            </a:r>
            <a:endParaRPr lang="zh-CN" altLang="en-US" sz="2400" dirty="0">
              <a:latin typeface="標楷體" panose="03000509000000000000" pitchFamily="65" charset="-120"/>
              <a:ea typeface="標楷體" panose="03000509000000000000" pitchFamily="65" charset="-120"/>
            </a:endParaRPr>
          </a:p>
        </p:txBody>
      </p:sp>
      <p:sp>
        <p:nvSpPr>
          <p:cNvPr id="14" name="矩形 13">
            <a:extLst>
              <a:ext uri="{FF2B5EF4-FFF2-40B4-BE49-F238E27FC236}">
                <a16:creationId xmlns:a16="http://schemas.microsoft.com/office/drawing/2014/main" id="{07DE7633-A231-4DA2-BDC9-1F96A3348C02}"/>
              </a:ext>
            </a:extLst>
          </p:cNvPr>
          <p:cNvSpPr/>
          <p:nvPr/>
        </p:nvSpPr>
        <p:spPr>
          <a:xfrm>
            <a:off x="2365944" y="223278"/>
            <a:ext cx="7505623" cy="707886"/>
          </a:xfrm>
          <a:prstGeom prst="rect">
            <a:avLst/>
          </a:prstGeom>
        </p:spPr>
        <p:txBody>
          <a:bodyPr wrap="square">
            <a:spAutoFit/>
          </a:bodyPr>
          <a:lstStyle/>
          <a:p>
            <a:pPr algn="ctr"/>
            <a:r>
              <a:rPr lang="zh-CN" altLang="en-US" sz="4000" b="1" dirty="0">
                <a:latin typeface="DFKai-SB" panose="03000509000000000000" pitchFamily="65" charset="-120"/>
                <a:ea typeface="DFKai-SB" panose="03000509000000000000" pitchFamily="65" charset="-120"/>
                <a:sym typeface="+mn-ea"/>
              </a:rPr>
              <a:t>行</a:t>
            </a:r>
            <a:r>
              <a:rPr lang="en-US" altLang="zh-CN" sz="4000" b="1" dirty="0">
                <a:latin typeface="DFKai-SB" panose="03000509000000000000" pitchFamily="65" charset="-120"/>
                <a:ea typeface="DFKai-SB" panose="03000509000000000000" pitchFamily="65" charset="-120"/>
                <a:sym typeface="+mn-ea"/>
              </a:rPr>
              <a:t> </a:t>
            </a:r>
            <a:r>
              <a:rPr lang="zh-TW" altLang="en-US" sz="4000" b="1" dirty="0">
                <a:latin typeface="標楷體" panose="03000509000000000000" pitchFamily="65" charset="-120"/>
                <a:ea typeface="標楷體" panose="03000509000000000000" pitchFamily="65" charset="-120"/>
                <a:cs typeface="微软雅黑" panose="020B0503020204020204" charset="-122"/>
              </a:rPr>
              <a:t>─</a:t>
            </a:r>
            <a:r>
              <a:rPr lang="zh-CN" altLang="en-US" sz="4000" b="1" dirty="0">
                <a:latin typeface="DFKai-SB" panose="03000509000000000000" pitchFamily="65" charset="-120"/>
                <a:ea typeface="DFKai-SB" panose="03000509000000000000" pitchFamily="65" charset="-120"/>
                <a:sym typeface="+mn-ea"/>
              </a:rPr>
              <a:t>交通越來越快捷便利</a:t>
            </a:r>
            <a:endParaRPr lang="zh-CN" altLang="en-US" sz="4000" b="1" dirty="0">
              <a:latin typeface="DFKai-SB" panose="03000509000000000000" pitchFamily="65" charset="-120"/>
              <a:ea typeface="DFKai-SB" panose="03000509000000000000" pitchFamily="65" charset="-120"/>
            </a:endParaRPr>
          </a:p>
        </p:txBody>
      </p:sp>
      <p:sp>
        <p:nvSpPr>
          <p:cNvPr id="3" name="矩形 2"/>
          <p:cNvSpPr/>
          <p:nvPr/>
        </p:nvSpPr>
        <p:spPr>
          <a:xfrm>
            <a:off x="1834240" y="5704615"/>
            <a:ext cx="3736724" cy="95410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endParaRPr lang="en-US" altLang="zh-TW" sz="1400" dirty="0">
              <a:latin typeface="標楷體" panose="03000509000000000000" pitchFamily="65" charset="-120"/>
              <a:ea typeface="標楷體" panose="03000509000000000000" pitchFamily="65" charset="-120"/>
            </a:endParaRPr>
          </a:p>
          <a:p>
            <a:r>
              <a:rPr lang="zh-TW" altLang="en-US" sz="1400" dirty="0">
                <a:latin typeface="標楷體" panose="03000509000000000000" pitchFamily="65" charset="-120"/>
                <a:ea typeface="標楷體" panose="03000509000000000000" pitchFamily="65" charset="-120"/>
              </a:rPr>
              <a:t>新華網</a:t>
            </a:r>
            <a:r>
              <a:rPr lang="en-US" altLang="zh-TW"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一位老者的自行車記憶</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http://www.xinhuanet.com/politics/2021-06/03/c_1127526734.htm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2" name="矩形 11"/>
          <p:cNvSpPr/>
          <p:nvPr/>
        </p:nvSpPr>
        <p:spPr>
          <a:xfrm>
            <a:off x="7652106" y="5986585"/>
            <a:ext cx="3880152"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視頻來源：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The China Current</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高鐵經濟帶</a:t>
            </a:r>
            <a:r>
              <a:rPr lang="en-US" altLang="zh-TW" sz="1400" dirty="0">
                <a:latin typeface="標楷體" panose="03000509000000000000" pitchFamily="65" charset="-120"/>
                <a:ea typeface="標楷體" panose="03000509000000000000" pitchFamily="65" charset="-120"/>
              </a:rPr>
              <a:t>》</a:t>
            </a:r>
          </a:p>
          <a:p>
            <a:r>
              <a:rPr lang="en-US" altLang="zh-TW" sz="1400" dirty="0">
                <a:latin typeface="Times New Roman" panose="02020603050405020304" pitchFamily="18" charset="0"/>
                <a:cs typeface="Times New Roman" panose="02020603050405020304" pitchFamily="18" charset="0"/>
              </a:rPr>
              <a:t>(</a:t>
            </a:r>
            <a:r>
              <a:rPr lang="en-US" altLang="zh-HK" sz="1400" dirty="0">
                <a:latin typeface="Times New Roman" panose="02020603050405020304" pitchFamily="18" charset="0"/>
                <a:cs typeface="Times New Roman" panose="02020603050405020304" pitchFamily="18" charset="0"/>
              </a:rPr>
              <a:t>https://chinacurrent.com/hk/story/22694/high-speed-rail-economic-zone</a:t>
            </a:r>
            <a:r>
              <a:rPr lang="en-US" altLang="zh-TW" sz="1400" dirty="0"/>
              <a:t>)</a:t>
            </a:r>
            <a:endParaRPr lang="zh-HK" altLang="en-US" sz="1400" dirty="0"/>
          </a:p>
        </p:txBody>
      </p:sp>
      <p:sp>
        <p:nvSpPr>
          <p:cNvPr id="13" name="Rectangle 14">
            <a:extLst>
              <a:ext uri="{FF2B5EF4-FFF2-40B4-BE49-F238E27FC236}">
                <a16:creationId xmlns:a16="http://schemas.microsoft.com/office/drawing/2014/main" id="{682CC257-DC27-49CD-A1E4-F92FFCE10DB2}"/>
              </a:ext>
            </a:extLst>
          </p:cNvPr>
          <p:cNvSpPr/>
          <p:nvPr/>
        </p:nvSpPr>
        <p:spPr>
          <a:xfrm>
            <a:off x="7652106" y="5478668"/>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sp>
        <p:nvSpPr>
          <p:cNvPr id="15" name="矩形 14"/>
          <p:cNvSpPr/>
          <p:nvPr/>
        </p:nvSpPr>
        <p:spPr>
          <a:xfrm>
            <a:off x="5933250" y="4321852"/>
            <a:ext cx="6096000" cy="1200329"/>
          </a:xfrm>
          <a:prstGeom prst="rect">
            <a:avLst/>
          </a:prstGeom>
        </p:spPr>
        <p:txBody>
          <a:bodyPr>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2003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月，中國首條高速鐵路「秦瀋客運專線」通車，之後高鐵網路越建越長、越建越大。</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a:hlinkClick r:id="rId3"/>
          </p:cNvPr>
          <p:cNvPicPr>
            <a:picLocks noChangeAspect="1"/>
          </p:cNvPicPr>
          <p:nvPr/>
        </p:nvPicPr>
        <p:blipFill rotWithShape="1">
          <a:blip r:embed="rId4"/>
          <a:srcRect l="10040" t="21065" r="11815" b="26314"/>
          <a:stretch/>
        </p:blipFill>
        <p:spPr>
          <a:xfrm>
            <a:off x="6007836" y="1239577"/>
            <a:ext cx="5721694" cy="3082275"/>
          </a:xfrm>
          <a:prstGeom prst="rect">
            <a:avLst/>
          </a:prstGeom>
        </p:spPr>
      </p:pic>
      <p:pic>
        <p:nvPicPr>
          <p:cNvPr id="16" name="Picture 15"/>
          <p:cNvPicPr>
            <a:picLocks noChangeAspect="1"/>
          </p:cNvPicPr>
          <p:nvPr/>
        </p:nvPicPr>
        <p:blipFill>
          <a:blip r:embed="rId5"/>
          <a:stretch>
            <a:fillRect/>
          </a:stretch>
        </p:blipFill>
        <p:spPr>
          <a:xfrm>
            <a:off x="6551600" y="6128555"/>
            <a:ext cx="1100506" cy="454723"/>
          </a:xfrm>
          <a:prstGeom prst="rect">
            <a:avLst/>
          </a:prstGeom>
        </p:spPr>
      </p:pic>
      <p:pic>
        <p:nvPicPr>
          <p:cNvPr id="6" name="Picture 5"/>
          <p:cNvPicPr>
            <a:picLocks noChangeAspect="1"/>
          </p:cNvPicPr>
          <p:nvPr/>
        </p:nvPicPr>
        <p:blipFill>
          <a:blip r:embed="rId6"/>
          <a:stretch>
            <a:fillRect/>
          </a:stretch>
        </p:blipFill>
        <p:spPr>
          <a:xfrm>
            <a:off x="584394" y="5787875"/>
            <a:ext cx="743054" cy="514422"/>
          </a:xfrm>
          <a:prstGeom prst="rect">
            <a:avLst/>
          </a:prstGeom>
        </p:spPr>
      </p:pic>
      <p:pic>
        <p:nvPicPr>
          <p:cNvPr id="7" name="Picture 6"/>
          <p:cNvPicPr>
            <a:picLocks noChangeAspect="1"/>
          </p:cNvPicPr>
          <p:nvPr/>
        </p:nvPicPr>
        <p:blipFill>
          <a:blip r:embed="rId7"/>
          <a:stretch>
            <a:fillRect/>
          </a:stretch>
        </p:blipFill>
        <p:spPr>
          <a:xfrm>
            <a:off x="750035" y="1239577"/>
            <a:ext cx="4561797" cy="2720868"/>
          </a:xfrm>
          <a:prstGeom prst="rect">
            <a:avLst/>
          </a:prstGeom>
        </p:spPr>
      </p:pic>
    </p:spTree>
    <p:extLst>
      <p:ext uri="{BB962C8B-B14F-4D97-AF65-F5344CB8AC3E}">
        <p14:creationId xmlns:p14="http://schemas.microsoft.com/office/powerpoint/2010/main" val="2810468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03807" y="5445337"/>
            <a:ext cx="3423438" cy="523220"/>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視頻來源：當代中國</a:t>
            </a:r>
            <a:endParaRPr lang="en-US" altLang="zh-TW" sz="1400" dirty="0">
              <a:latin typeface="標楷體" panose="03000509000000000000" pitchFamily="65" charset="-120"/>
              <a:ea typeface="標楷體" panose="03000509000000000000" pitchFamily="65" charset="-120"/>
            </a:endParaRPr>
          </a:p>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https://www.ourchinastory.com/zh/1374</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a:hlinkClick r:id="rId2"/>
          </p:cNvPr>
          <p:cNvPicPr>
            <a:picLocks noChangeAspect="1"/>
          </p:cNvPicPr>
          <p:nvPr/>
        </p:nvPicPr>
        <p:blipFill rotWithShape="1">
          <a:blip r:embed="rId3"/>
          <a:srcRect l="2200" t="35842" r="35800" b="21908"/>
          <a:stretch/>
        </p:blipFill>
        <p:spPr>
          <a:xfrm>
            <a:off x="608838" y="2052166"/>
            <a:ext cx="5530419" cy="3014970"/>
          </a:xfrm>
          <a:prstGeom prst="rect">
            <a:avLst/>
          </a:prstGeom>
        </p:spPr>
      </p:pic>
      <p:sp>
        <p:nvSpPr>
          <p:cNvPr id="5" name="Rectangle 14">
            <a:extLst>
              <a:ext uri="{FF2B5EF4-FFF2-40B4-BE49-F238E27FC236}">
                <a16:creationId xmlns:a16="http://schemas.microsoft.com/office/drawing/2014/main" id="{682CC257-DC27-49CD-A1E4-F92FFCE10DB2}"/>
              </a:ext>
            </a:extLst>
          </p:cNvPr>
          <p:cNvSpPr/>
          <p:nvPr/>
        </p:nvSpPr>
        <p:spPr>
          <a:xfrm>
            <a:off x="608838" y="5076005"/>
            <a:ext cx="5530419"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sp>
        <p:nvSpPr>
          <p:cNvPr id="6" name="矩形 5"/>
          <p:cNvSpPr/>
          <p:nvPr/>
        </p:nvSpPr>
        <p:spPr>
          <a:xfrm>
            <a:off x="6691124" y="2282378"/>
            <a:ext cx="4738875" cy="2554545"/>
          </a:xfrm>
          <a:prstGeom prst="rect">
            <a:avLst/>
          </a:prstGeom>
        </p:spPr>
        <p:txBody>
          <a:bodyPr wrap="square">
            <a:spAutoFit/>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中國高速公路建設從</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1987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年的</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公里到</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年的</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萬公里，所有高速公路如果首尾相連，可以繞地球近</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圈。</a:t>
            </a:r>
            <a:endParaRPr lang="zh-HK"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文字方塊 14"/>
          <p:cNvSpPr txBox="1"/>
          <p:nvPr/>
        </p:nvSpPr>
        <p:spPr>
          <a:xfrm>
            <a:off x="1642625" y="239510"/>
            <a:ext cx="9398108" cy="707886"/>
          </a:xfrm>
          <a:prstGeom prst="rect">
            <a:avLst/>
          </a:prstGeom>
          <a:noFill/>
        </p:spPr>
        <p:txBody>
          <a:bodyPr wrap="square" rtlCol="0">
            <a:spAutoFit/>
          </a:bodyPr>
          <a:lstStyle/>
          <a:p>
            <a:r>
              <a:rPr lang="zh-TW" altLang="en-US" sz="3200" dirty="0">
                <a:latin typeface="標楷體" panose="03000509000000000000" pitchFamily="65" charset="-120"/>
                <a:ea typeface="標楷體" panose="03000509000000000000" pitchFamily="65" charset="-120"/>
              </a:rPr>
              <a:t>      </a:t>
            </a:r>
            <a:r>
              <a:rPr lang="zh-TW" altLang="en-US" sz="4000" dirty="0">
                <a:latin typeface="標楷體" panose="03000509000000000000" pitchFamily="65" charset="-120"/>
                <a:ea typeface="標楷體" panose="03000509000000000000" pitchFamily="65" charset="-120"/>
              </a:rPr>
              <a:t>交通發展 </a:t>
            </a:r>
            <a:r>
              <a:rPr lang="zh-TW" altLang="en-US" sz="4000" dirty="0">
                <a:latin typeface="標楷體" panose="03000509000000000000" pitchFamily="65" charset="-120"/>
                <a:ea typeface="標楷體" panose="03000509000000000000" pitchFamily="65" charset="-120"/>
                <a:cs typeface="微软雅黑" panose="020B0503020204020204" charset="-122"/>
              </a:rPr>
              <a:t>─ </a:t>
            </a:r>
            <a:r>
              <a:rPr lang="zh-TW" altLang="en-US" sz="4000" dirty="0">
                <a:latin typeface="標楷體" panose="03000509000000000000" pitchFamily="65" charset="-120"/>
                <a:ea typeface="標楷體" panose="03000509000000000000" pitchFamily="65" charset="-120"/>
              </a:rPr>
              <a:t>隧道、橋樑和公路</a:t>
            </a:r>
            <a:endParaRPr lang="zh-HK" altLang="en-US" sz="4000" dirty="0">
              <a:latin typeface="標楷體" panose="03000509000000000000" pitchFamily="65" charset="-120"/>
              <a:ea typeface="標楷體" panose="03000509000000000000" pitchFamily="65" charset="-120"/>
            </a:endParaRPr>
          </a:p>
        </p:txBody>
      </p:sp>
      <p:pic>
        <p:nvPicPr>
          <p:cNvPr id="16" name="Picture 15"/>
          <p:cNvPicPr>
            <a:picLocks noChangeAspect="1"/>
          </p:cNvPicPr>
          <p:nvPr/>
        </p:nvPicPr>
        <p:blipFill>
          <a:blip r:embed="rId4"/>
          <a:stretch>
            <a:fillRect/>
          </a:stretch>
        </p:blipFill>
        <p:spPr>
          <a:xfrm>
            <a:off x="113280" y="58189"/>
            <a:ext cx="2172003" cy="790685"/>
          </a:xfrm>
          <a:prstGeom prst="rect">
            <a:avLst/>
          </a:prstGeom>
        </p:spPr>
      </p:pic>
      <p:pic>
        <p:nvPicPr>
          <p:cNvPr id="3" name="Picture 2"/>
          <p:cNvPicPr>
            <a:picLocks noChangeAspect="1"/>
          </p:cNvPicPr>
          <p:nvPr/>
        </p:nvPicPr>
        <p:blipFill>
          <a:blip r:embed="rId5"/>
          <a:stretch>
            <a:fillRect/>
          </a:stretch>
        </p:blipFill>
        <p:spPr>
          <a:xfrm>
            <a:off x="6418487" y="5480037"/>
            <a:ext cx="1310506" cy="382492"/>
          </a:xfrm>
          <a:prstGeom prst="rect">
            <a:avLst/>
          </a:prstGeom>
        </p:spPr>
      </p:pic>
    </p:spTree>
    <p:extLst>
      <p:ext uri="{BB962C8B-B14F-4D97-AF65-F5344CB8AC3E}">
        <p14:creationId xmlns:p14="http://schemas.microsoft.com/office/powerpoint/2010/main" val="312375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hlinkClick r:id="rId2"/>
          </p:cNvPr>
          <p:cNvPicPr>
            <a:picLocks noChangeAspect="1"/>
          </p:cNvPicPr>
          <p:nvPr/>
        </p:nvPicPr>
        <p:blipFill rotWithShape="1">
          <a:blip r:embed="rId3"/>
          <a:srcRect l="10031" t="20821" r="15554" b="23867"/>
          <a:stretch/>
        </p:blipFill>
        <p:spPr>
          <a:xfrm>
            <a:off x="3754216" y="1162766"/>
            <a:ext cx="3009342" cy="1895761"/>
          </a:xfrm>
          <a:prstGeom prst="rect">
            <a:avLst/>
          </a:prstGeom>
        </p:spPr>
      </p:pic>
      <p:sp>
        <p:nvSpPr>
          <p:cNvPr id="4" name="矩形 3"/>
          <p:cNvSpPr/>
          <p:nvPr/>
        </p:nvSpPr>
        <p:spPr>
          <a:xfrm>
            <a:off x="3496909" y="5516787"/>
            <a:ext cx="3523956"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視頻來源：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The China Current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https://chinacurrent.com/hk/story/22731/autonomous-rail-rapid-transit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p:cNvSpPr/>
          <p:nvPr/>
        </p:nvSpPr>
        <p:spPr>
          <a:xfrm>
            <a:off x="3545454" y="3171091"/>
            <a:ext cx="3430846" cy="2308324"/>
          </a:xfrm>
          <a:prstGeom prst="rect">
            <a:avLst/>
          </a:prstGeom>
          <a:ln w="28575">
            <a:solidFill>
              <a:srgbClr val="FF0000"/>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純電驅動、零污染排放的「智軌列車」，可以說是有軌列車同巴士的「合體」。現在已於湖南株洲、江西永修、四川宜賓等地方行駛。</a:t>
            </a:r>
            <a:endParaRPr lang="zh-HK" altLang="en-US" sz="2400" dirty="0">
              <a:latin typeface="標楷體" panose="03000509000000000000" pitchFamily="65" charset="-120"/>
              <a:ea typeface="標楷體" panose="03000509000000000000" pitchFamily="65" charset="-120"/>
            </a:endParaRPr>
          </a:p>
        </p:txBody>
      </p:sp>
      <p:pic>
        <p:nvPicPr>
          <p:cNvPr id="7" name="圖片 6">
            <a:hlinkClick r:id="rId4"/>
          </p:cNvPr>
          <p:cNvPicPr>
            <a:picLocks noChangeAspect="1"/>
          </p:cNvPicPr>
          <p:nvPr/>
        </p:nvPicPr>
        <p:blipFill rotWithShape="1">
          <a:blip r:embed="rId5"/>
          <a:srcRect l="9467" t="20269" r="16742" b="24082"/>
          <a:stretch/>
        </p:blipFill>
        <p:spPr>
          <a:xfrm>
            <a:off x="7935471" y="1134626"/>
            <a:ext cx="3103764" cy="1872600"/>
          </a:xfrm>
          <a:prstGeom prst="rect">
            <a:avLst/>
          </a:prstGeom>
        </p:spPr>
      </p:pic>
      <p:sp>
        <p:nvSpPr>
          <p:cNvPr id="8" name="文字方塊 7"/>
          <p:cNvSpPr txBox="1"/>
          <p:nvPr/>
        </p:nvSpPr>
        <p:spPr>
          <a:xfrm>
            <a:off x="3064441" y="200434"/>
            <a:ext cx="5825612" cy="707886"/>
          </a:xfrm>
          <a:prstGeom prst="rect">
            <a:avLst/>
          </a:prstGeom>
          <a:noFill/>
        </p:spPr>
        <p:txBody>
          <a:bodyPr wrap="square" rtlCol="0">
            <a:spAutoFit/>
          </a:bodyPr>
          <a:lstStyle/>
          <a:p>
            <a:r>
              <a:rPr lang="zh-TW" altLang="en-US" sz="4000" b="1" dirty="0">
                <a:latin typeface="標楷體" panose="03000509000000000000" pitchFamily="65" charset="-120"/>
                <a:ea typeface="標楷體" panose="03000509000000000000" pitchFamily="65" charset="-120"/>
              </a:rPr>
              <a:t>新科技在交通上的應用</a:t>
            </a:r>
            <a:endParaRPr lang="zh-HK" altLang="en-US" sz="4000" b="1" dirty="0">
              <a:latin typeface="標楷體" panose="03000509000000000000" pitchFamily="65" charset="-120"/>
              <a:ea typeface="標楷體" panose="03000509000000000000" pitchFamily="65" charset="-120"/>
            </a:endParaRPr>
          </a:p>
        </p:txBody>
      </p:sp>
      <p:sp>
        <p:nvSpPr>
          <p:cNvPr id="9" name="矩形 8"/>
          <p:cNvSpPr/>
          <p:nvPr/>
        </p:nvSpPr>
        <p:spPr>
          <a:xfrm>
            <a:off x="7196663" y="3063369"/>
            <a:ext cx="4819292" cy="2677656"/>
          </a:xfrm>
          <a:prstGeom prst="rect">
            <a:avLst/>
          </a:prstGeom>
          <a:ln w="28575">
            <a:solidFill>
              <a:srgbClr val="FF0000"/>
            </a:solidFill>
          </a:ln>
        </p:spPr>
        <p:txBody>
          <a:bodyPr wrap="square">
            <a:spAutoFit/>
          </a:bodyPr>
          <a:lstStyle/>
          <a:p>
            <a:pPr algn="just"/>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全國首條</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巴士線在廣州市黃埔區開通，電動巴士運用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技術，具有安全駕駛預警功能，在車廂內外安裝多個鏡頭，確保巴士沒有偏離原來的行車路線。系統可以實時監測巴士司機的狀態，為安全駕駛提供多一重保障。</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矩形 9"/>
          <p:cNvSpPr/>
          <p:nvPr/>
        </p:nvSpPr>
        <p:spPr>
          <a:xfrm>
            <a:off x="8388127" y="5741025"/>
            <a:ext cx="3627301"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視頻來源</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The China Current</a:t>
            </a:r>
            <a:endParaRPr lang="en-US" altLang="zh-TW" sz="1400" dirty="0">
              <a:latin typeface="標楷體" panose="03000509000000000000" pitchFamily="65" charset="-120"/>
              <a:ea typeface="標楷體" panose="03000509000000000000" pitchFamily="65" charset="-120"/>
            </a:endParaRP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cs typeface="Times New Roman" panose="02020603050405020304" pitchFamily="18" charset="0"/>
              </a:rPr>
              <a:t>https://chinacurrent.com/hk/story/22708/5g-in-Guangzhou</a:t>
            </a:r>
            <a:r>
              <a:rPr lang="en-US" altLang="zh-TW" sz="1400" dirty="0"/>
              <a:t>)</a:t>
            </a:r>
            <a:endParaRPr lang="zh-HK" altLang="en-US" sz="1400" dirty="0"/>
          </a:p>
        </p:txBody>
      </p:sp>
      <p:pic>
        <p:nvPicPr>
          <p:cNvPr id="12" name="圖片 11">
            <a:hlinkClick r:id="rId6"/>
            <a:extLst>
              <a:ext uri="{FF2B5EF4-FFF2-40B4-BE49-F238E27FC236}">
                <a16:creationId xmlns:a16="http://schemas.microsoft.com/office/drawing/2014/main" id="{40422335-DA25-4CA8-8549-0FDBF3139367}"/>
              </a:ext>
            </a:extLst>
          </p:cNvPr>
          <p:cNvPicPr>
            <a:picLocks noChangeAspect="1"/>
          </p:cNvPicPr>
          <p:nvPr/>
        </p:nvPicPr>
        <p:blipFill rotWithShape="1">
          <a:blip r:embed="rId7"/>
          <a:srcRect l="9903" t="11235" r="18024" b="13709"/>
          <a:stretch/>
        </p:blipFill>
        <p:spPr>
          <a:xfrm>
            <a:off x="336069" y="1150354"/>
            <a:ext cx="2728372" cy="1898509"/>
          </a:xfrm>
          <a:prstGeom prst="rect">
            <a:avLst/>
          </a:prstGeom>
        </p:spPr>
      </p:pic>
      <p:sp>
        <p:nvSpPr>
          <p:cNvPr id="13" name="Rectangle 14">
            <a:extLst>
              <a:ext uri="{FF2B5EF4-FFF2-40B4-BE49-F238E27FC236}">
                <a16:creationId xmlns:a16="http://schemas.microsoft.com/office/drawing/2014/main" id="{682CC257-DC27-49CD-A1E4-F92FFCE10DB2}"/>
              </a:ext>
            </a:extLst>
          </p:cNvPr>
          <p:cNvSpPr/>
          <p:nvPr/>
        </p:nvSpPr>
        <p:spPr>
          <a:xfrm>
            <a:off x="8749194" y="368824"/>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sp>
        <p:nvSpPr>
          <p:cNvPr id="14" name="矩形 13"/>
          <p:cNvSpPr/>
          <p:nvPr/>
        </p:nvSpPr>
        <p:spPr>
          <a:xfrm>
            <a:off x="148923" y="3171853"/>
            <a:ext cx="3176168" cy="1938992"/>
          </a:xfrm>
          <a:prstGeom prst="rect">
            <a:avLst/>
          </a:prstGeom>
          <a:ln w="28575">
            <a:solidFill>
              <a:srgbClr val="FF0000"/>
            </a:solidFill>
          </a:ln>
        </p:spPr>
        <p:txBody>
          <a:bodyPr wrap="square">
            <a:spAutoFit/>
          </a:bodyPr>
          <a:lstStyle/>
          <a:p>
            <a:r>
              <a:rPr lang="zh-TW" altLang="en-US" sz="2400" b="0" i="0" dirty="0">
                <a:effectLst/>
                <a:latin typeface="標楷體" panose="03000509000000000000" pitchFamily="65" charset="-120"/>
                <a:ea typeface="標楷體" panose="03000509000000000000" pitchFamily="65" charset="-120"/>
              </a:rPr>
              <a:t>位於黑龍江省</a:t>
            </a:r>
            <a:r>
              <a:rPr lang="zh-TW" altLang="en-US" sz="2400" dirty="0">
                <a:latin typeface="標楷體" panose="03000509000000000000" pitchFamily="65" charset="-120"/>
                <a:ea typeface="標楷體" panose="03000509000000000000" pitchFamily="65" charset="-120"/>
              </a:rPr>
              <a:t>東部的牡佳高鐵，</a:t>
            </a:r>
            <a:r>
              <a:rPr lang="zh-TW" altLang="en-US" sz="2400" b="0" i="0" dirty="0">
                <a:effectLst/>
                <a:latin typeface="標楷體" panose="03000509000000000000" pitchFamily="65" charset="-120"/>
                <a:ea typeface="標楷體" panose="03000509000000000000" pitchFamily="65" charset="-120"/>
              </a:rPr>
              <a:t>是中國的「抗凍」高鐵，因為它需要在高緯度嚴寒地區行走。</a:t>
            </a:r>
            <a:endParaRPr lang="zh-HK" altLang="en-US" sz="2400" dirty="0">
              <a:latin typeface="標楷體" panose="03000509000000000000" pitchFamily="65" charset="-120"/>
              <a:ea typeface="標楷體" panose="03000509000000000000" pitchFamily="65" charset="-120"/>
            </a:endParaRPr>
          </a:p>
        </p:txBody>
      </p:sp>
      <p:sp>
        <p:nvSpPr>
          <p:cNvPr id="15" name="文字方塊 14">
            <a:extLst>
              <a:ext uri="{FF2B5EF4-FFF2-40B4-BE49-F238E27FC236}">
                <a16:creationId xmlns:a16="http://schemas.microsoft.com/office/drawing/2014/main" id="{605926E6-851E-4238-9C61-19EA379716A2}"/>
              </a:ext>
            </a:extLst>
          </p:cNvPr>
          <p:cNvSpPr txBox="1"/>
          <p:nvPr/>
        </p:nvSpPr>
        <p:spPr>
          <a:xfrm>
            <a:off x="48945" y="5165747"/>
            <a:ext cx="3447964" cy="738664"/>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視頻來源：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The China Current</a:t>
            </a:r>
            <a:endParaRPr lang="en-US" altLang="zh-TW" sz="1400" dirty="0">
              <a:latin typeface="標楷體" panose="03000509000000000000" pitchFamily="65" charset="-120"/>
              <a:ea typeface="標楷體" panose="03000509000000000000" pitchFamily="65" charset="-120"/>
            </a:endParaRP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https://chinacurrent.com/hk/story/23103/mudanjiang-jiamusi-high-speed-railway)</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6" name="Picture 15"/>
          <p:cNvPicPr>
            <a:picLocks noChangeAspect="1"/>
          </p:cNvPicPr>
          <p:nvPr/>
        </p:nvPicPr>
        <p:blipFill>
          <a:blip r:embed="rId8"/>
          <a:stretch>
            <a:fillRect/>
          </a:stretch>
        </p:blipFill>
        <p:spPr>
          <a:xfrm>
            <a:off x="113280" y="58189"/>
            <a:ext cx="2172003" cy="790685"/>
          </a:xfrm>
          <a:prstGeom prst="rect">
            <a:avLst/>
          </a:prstGeom>
        </p:spPr>
      </p:pic>
      <p:pic>
        <p:nvPicPr>
          <p:cNvPr id="17" name="Picture 16"/>
          <p:cNvPicPr>
            <a:picLocks noChangeAspect="1"/>
          </p:cNvPicPr>
          <p:nvPr/>
        </p:nvPicPr>
        <p:blipFill>
          <a:blip r:embed="rId9"/>
          <a:stretch>
            <a:fillRect/>
          </a:stretch>
        </p:blipFill>
        <p:spPr>
          <a:xfrm>
            <a:off x="215079" y="6050201"/>
            <a:ext cx="1079293" cy="445958"/>
          </a:xfrm>
          <a:prstGeom prst="rect">
            <a:avLst/>
          </a:prstGeom>
        </p:spPr>
      </p:pic>
      <p:pic>
        <p:nvPicPr>
          <p:cNvPr id="18" name="Picture 17"/>
          <p:cNvPicPr>
            <a:picLocks noChangeAspect="1"/>
          </p:cNvPicPr>
          <p:nvPr/>
        </p:nvPicPr>
        <p:blipFill>
          <a:blip r:embed="rId9"/>
          <a:stretch>
            <a:fillRect/>
          </a:stretch>
        </p:blipFill>
        <p:spPr>
          <a:xfrm>
            <a:off x="3658957" y="6273180"/>
            <a:ext cx="1079293" cy="445958"/>
          </a:xfrm>
          <a:prstGeom prst="rect">
            <a:avLst/>
          </a:prstGeom>
        </p:spPr>
      </p:pic>
      <p:pic>
        <p:nvPicPr>
          <p:cNvPr id="19" name="Picture 18"/>
          <p:cNvPicPr>
            <a:picLocks noChangeAspect="1"/>
          </p:cNvPicPr>
          <p:nvPr/>
        </p:nvPicPr>
        <p:blipFill>
          <a:blip r:embed="rId9"/>
          <a:stretch>
            <a:fillRect/>
          </a:stretch>
        </p:blipFill>
        <p:spPr>
          <a:xfrm>
            <a:off x="7236381" y="5904411"/>
            <a:ext cx="1079293" cy="445958"/>
          </a:xfrm>
          <a:prstGeom prst="rect">
            <a:avLst/>
          </a:prstGeom>
        </p:spPr>
      </p:pic>
    </p:spTree>
    <p:extLst>
      <p:ext uri="{BB962C8B-B14F-4D97-AF65-F5344CB8AC3E}">
        <p14:creationId xmlns:p14="http://schemas.microsoft.com/office/powerpoint/2010/main" val="74680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4">
            <a:extLst>
              <a:ext uri="{FF2B5EF4-FFF2-40B4-BE49-F238E27FC236}">
                <a16:creationId xmlns:a16="http://schemas.microsoft.com/office/drawing/2014/main" id="{197354CB-D2EF-4B2A-A6C2-4BDBEECCD910}"/>
              </a:ext>
            </a:extLst>
          </p:cNvPr>
          <p:cNvSpPr/>
          <p:nvPr/>
        </p:nvSpPr>
        <p:spPr>
          <a:xfrm>
            <a:off x="3687004" y="5457942"/>
            <a:ext cx="4399658"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sp>
        <p:nvSpPr>
          <p:cNvPr id="19" name="文字方塊 18">
            <a:extLst>
              <a:ext uri="{FF2B5EF4-FFF2-40B4-BE49-F238E27FC236}">
                <a16:creationId xmlns:a16="http://schemas.microsoft.com/office/drawing/2014/main" id="{FFDB99D8-989B-4B70-B0B9-B18F1BED738C}"/>
              </a:ext>
            </a:extLst>
          </p:cNvPr>
          <p:cNvSpPr txBox="1"/>
          <p:nvPr/>
        </p:nvSpPr>
        <p:spPr>
          <a:xfrm>
            <a:off x="4971011" y="6077420"/>
            <a:ext cx="6417426" cy="523220"/>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視頻來源：中共中央網絡安全和資訊化委員辦公室</a:t>
            </a:r>
            <a:r>
              <a:rPr lang="en-US" altLang="zh-TW" sz="1400" dirty="0">
                <a:latin typeface="標楷體" panose="03000509000000000000" pitchFamily="65" charset="-120"/>
                <a:ea typeface="標楷體" panose="03000509000000000000" pitchFamily="65" charset="-120"/>
              </a:rPr>
              <a:t>《</a:t>
            </a:r>
            <a:r>
              <a:rPr lang="zh-CN" altLang="en-US" sz="1400" dirty="0">
                <a:latin typeface="標楷體" panose="03000509000000000000" pitchFamily="65" charset="-120"/>
                <a:ea typeface="標楷體" panose="03000509000000000000" pitchFamily="65" charset="-120"/>
              </a:rPr>
              <a:t>移動支付世界第一，中國為</a:t>
            </a:r>
            <a:r>
              <a:rPr lang="zh-TW" altLang="en-US" sz="1400" dirty="0">
                <a:latin typeface="標楷體" panose="03000509000000000000" pitchFamily="65" charset="-120"/>
                <a:ea typeface="標楷體" panose="03000509000000000000" pitchFamily="65" charset="-120"/>
              </a:rPr>
              <a:t>甚</a:t>
            </a:r>
            <a:r>
              <a:rPr lang="zh-CN" altLang="en-US" sz="1400" dirty="0">
                <a:latin typeface="標楷體" panose="03000509000000000000" pitchFamily="65" charset="-120"/>
                <a:ea typeface="標楷體" panose="03000509000000000000" pitchFamily="65" charset="-120"/>
              </a:rPr>
              <a:t>麼能？</a:t>
            </a:r>
            <a:r>
              <a:rPr lang="en-US" altLang="zh-TW" sz="1400" dirty="0">
                <a:latin typeface="標楷體" panose="03000509000000000000" pitchFamily="65" charset="-120"/>
                <a:ea typeface="標楷體" panose="03000509000000000000" pitchFamily="65" charset="-12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http://www.cac.gov.cn/2019-09/22/c_1570684197212789.htm)</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标题 1">
            <a:extLst>
              <a:ext uri="{FF2B5EF4-FFF2-40B4-BE49-F238E27FC236}">
                <a16:creationId xmlns:a16="http://schemas.microsoft.com/office/drawing/2014/main" id="{9D9C30BC-7ECE-424C-8E7D-BC140C30EAE2}"/>
              </a:ext>
            </a:extLst>
          </p:cNvPr>
          <p:cNvSpPr txBox="1">
            <a:spLocks noChangeArrowheads="1"/>
          </p:cNvSpPr>
          <p:nvPr/>
        </p:nvSpPr>
        <p:spPr bwMode="auto">
          <a:xfrm>
            <a:off x="1905145" y="296380"/>
            <a:ext cx="8067675" cy="9106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dirty="0">
                <a:latin typeface="DFKai-SB" panose="03000509000000000000" pitchFamily="65" charset="-120"/>
                <a:ea typeface="DFKai-SB" panose="03000509000000000000" pitchFamily="65" charset="-120"/>
                <a:sym typeface="+mn-ea"/>
              </a:rPr>
              <a:t>消費方式更便捷 </a:t>
            </a:r>
            <a:r>
              <a:rPr lang="zh-TW" altLang="en-US" sz="4000" dirty="0">
                <a:latin typeface="標楷體" panose="03000509000000000000" pitchFamily="65" charset="-120"/>
                <a:ea typeface="標楷體" panose="03000509000000000000" pitchFamily="65" charset="-120"/>
                <a:cs typeface="微软雅黑" panose="020B0503020204020204" charset="-122"/>
              </a:rPr>
              <a:t>─ </a:t>
            </a:r>
            <a:r>
              <a:rPr lang="zh-TW" altLang="en-US" sz="4000" b="1" dirty="0">
                <a:latin typeface="DFKai-SB" panose="03000509000000000000" pitchFamily="65" charset="-120"/>
                <a:ea typeface="DFKai-SB" panose="03000509000000000000" pitchFamily="65" charset="-120"/>
              </a:rPr>
              <a:t>電子支付</a:t>
            </a:r>
            <a:endParaRPr lang="zh-CN" altLang="en-US" sz="4000" b="1" dirty="0">
              <a:latin typeface="DFKai-SB" panose="03000509000000000000" pitchFamily="65" charset="-120"/>
              <a:ea typeface="DFKai-SB" panose="03000509000000000000" pitchFamily="65" charset="-120"/>
            </a:endParaRPr>
          </a:p>
        </p:txBody>
      </p:sp>
      <p:sp>
        <p:nvSpPr>
          <p:cNvPr id="16" name="矩形 15">
            <a:extLst>
              <a:ext uri="{FF2B5EF4-FFF2-40B4-BE49-F238E27FC236}">
                <a16:creationId xmlns:a16="http://schemas.microsoft.com/office/drawing/2014/main" id="{C5D015D7-0112-4AA1-BFD7-6271ADA8FBAB}"/>
              </a:ext>
            </a:extLst>
          </p:cNvPr>
          <p:cNvSpPr/>
          <p:nvPr/>
        </p:nvSpPr>
        <p:spPr>
          <a:xfrm>
            <a:off x="889462" y="1233202"/>
            <a:ext cx="10365971" cy="1754326"/>
          </a:xfrm>
          <a:prstGeom prst="rect">
            <a:avLst/>
          </a:prstGeom>
          <a:ln w="38100">
            <a:solidFill>
              <a:srgbClr val="0070C0"/>
            </a:solidFill>
          </a:ln>
        </p:spPr>
        <p:txBody>
          <a:bodyPr wrap="square">
            <a:spAutoFit/>
          </a:bodyPr>
          <a:lstStyle/>
          <a:p>
            <a:r>
              <a:rPr lang="zh-TW" altLang="en-US" sz="3600" dirty="0">
                <a:latin typeface="標楷體" panose="03000509000000000000" pitchFamily="65" charset="-120"/>
                <a:ea typeface="標楷體" panose="03000509000000000000" pitchFamily="65" charset="-120"/>
              </a:rPr>
              <a:t>改革開放初期，民眾購物時無論使用糧票或現金，均需人手交易。近年，隨著互聯網興起與普及，購物已可使用電子支付。</a:t>
            </a:r>
            <a:endParaRPr lang="en-US" altLang="zh-TW" sz="3600" dirty="0">
              <a:latin typeface="標楷體" panose="03000509000000000000" pitchFamily="65" charset="-120"/>
              <a:ea typeface="標楷體" panose="03000509000000000000" pitchFamily="65" charset="-120"/>
            </a:endParaRPr>
          </a:p>
        </p:txBody>
      </p:sp>
      <p:pic>
        <p:nvPicPr>
          <p:cNvPr id="2" name="圖片 1">
            <a:hlinkClick r:id="rId2"/>
          </p:cNvPr>
          <p:cNvPicPr>
            <a:picLocks noChangeAspect="1"/>
          </p:cNvPicPr>
          <p:nvPr/>
        </p:nvPicPr>
        <p:blipFill rotWithShape="1">
          <a:blip r:embed="rId3"/>
          <a:srcRect t="15543" b="15502"/>
          <a:stretch/>
        </p:blipFill>
        <p:spPr>
          <a:xfrm>
            <a:off x="889461" y="3150007"/>
            <a:ext cx="3481161" cy="1920364"/>
          </a:xfrm>
          <a:prstGeom prst="rect">
            <a:avLst/>
          </a:prstGeom>
        </p:spPr>
      </p:pic>
      <p:pic>
        <p:nvPicPr>
          <p:cNvPr id="3" name="Picture 2">
            <a:hlinkClick r:id="rId2"/>
          </p:cNvPr>
          <p:cNvPicPr>
            <a:picLocks noChangeAspect="1"/>
          </p:cNvPicPr>
          <p:nvPr/>
        </p:nvPicPr>
        <p:blipFill>
          <a:blip r:embed="rId4"/>
          <a:stretch>
            <a:fillRect/>
          </a:stretch>
        </p:blipFill>
        <p:spPr>
          <a:xfrm>
            <a:off x="7874305" y="3170729"/>
            <a:ext cx="3381127" cy="2037067"/>
          </a:xfrm>
          <a:prstGeom prst="rect">
            <a:avLst/>
          </a:prstGeom>
        </p:spPr>
      </p:pic>
      <p:pic>
        <p:nvPicPr>
          <p:cNvPr id="4" name="Picture 3">
            <a:hlinkClick r:id="rId2"/>
          </p:cNvPr>
          <p:cNvPicPr>
            <a:picLocks noChangeAspect="1"/>
          </p:cNvPicPr>
          <p:nvPr/>
        </p:nvPicPr>
        <p:blipFill>
          <a:blip r:embed="rId5"/>
          <a:stretch>
            <a:fillRect/>
          </a:stretch>
        </p:blipFill>
        <p:spPr>
          <a:xfrm>
            <a:off x="4571282" y="3150007"/>
            <a:ext cx="3002330" cy="1961811"/>
          </a:xfrm>
          <a:prstGeom prst="rect">
            <a:avLst/>
          </a:prstGeom>
        </p:spPr>
      </p:pic>
      <p:pic>
        <p:nvPicPr>
          <p:cNvPr id="5" name="Picture 4"/>
          <p:cNvPicPr>
            <a:picLocks noChangeAspect="1"/>
          </p:cNvPicPr>
          <p:nvPr/>
        </p:nvPicPr>
        <p:blipFill>
          <a:blip r:embed="rId6"/>
          <a:stretch>
            <a:fillRect/>
          </a:stretch>
        </p:blipFill>
        <p:spPr>
          <a:xfrm>
            <a:off x="1305099" y="6141597"/>
            <a:ext cx="3499658" cy="394866"/>
          </a:xfrm>
          <a:prstGeom prst="rect">
            <a:avLst/>
          </a:prstGeom>
        </p:spPr>
      </p:pic>
    </p:spTree>
    <p:extLst>
      <p:ext uri="{BB962C8B-B14F-4D97-AF65-F5344CB8AC3E}">
        <p14:creationId xmlns:p14="http://schemas.microsoft.com/office/powerpoint/2010/main" val="3136928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4">
            <a:extLst>
              <a:ext uri="{FF2B5EF4-FFF2-40B4-BE49-F238E27FC236}">
                <a16:creationId xmlns:a16="http://schemas.microsoft.com/office/drawing/2014/main" id="{197354CB-D2EF-4B2A-A6C2-4BDBEECCD910}"/>
              </a:ext>
            </a:extLst>
          </p:cNvPr>
          <p:cNvSpPr/>
          <p:nvPr/>
        </p:nvSpPr>
        <p:spPr>
          <a:xfrm>
            <a:off x="8025811" y="4634300"/>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sp>
        <p:nvSpPr>
          <p:cNvPr id="19" name="文字方塊 18">
            <a:extLst>
              <a:ext uri="{FF2B5EF4-FFF2-40B4-BE49-F238E27FC236}">
                <a16:creationId xmlns:a16="http://schemas.microsoft.com/office/drawing/2014/main" id="{FFDB99D8-989B-4B70-B0B9-B18F1BED738C}"/>
              </a:ext>
            </a:extLst>
          </p:cNvPr>
          <p:cNvSpPr txBox="1"/>
          <p:nvPr/>
        </p:nvSpPr>
        <p:spPr>
          <a:xfrm>
            <a:off x="9193877" y="5105802"/>
            <a:ext cx="2618509" cy="738664"/>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視頻來源：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The China Current (</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https://chinacurrent.com/hk/story/20340/eshopping-double-11)</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标题 1">
            <a:extLst>
              <a:ext uri="{FF2B5EF4-FFF2-40B4-BE49-F238E27FC236}">
                <a16:creationId xmlns:a16="http://schemas.microsoft.com/office/drawing/2014/main" id="{9D9C30BC-7ECE-424C-8E7D-BC140C30EAE2}"/>
              </a:ext>
            </a:extLst>
          </p:cNvPr>
          <p:cNvSpPr txBox="1">
            <a:spLocks noChangeArrowheads="1"/>
          </p:cNvSpPr>
          <p:nvPr/>
        </p:nvSpPr>
        <p:spPr bwMode="auto">
          <a:xfrm>
            <a:off x="1692592" y="251208"/>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rPr>
              <a:t>網上購物及消費</a:t>
            </a:r>
            <a:endParaRPr lang="zh-CN" altLang="en-US" sz="4000" b="1" dirty="0">
              <a:latin typeface="DFKai-SB" panose="03000509000000000000" pitchFamily="65" charset="-120"/>
              <a:ea typeface="DFKai-SB" panose="03000509000000000000" pitchFamily="65" charset="-120"/>
            </a:endParaRPr>
          </a:p>
        </p:txBody>
      </p:sp>
      <p:sp>
        <p:nvSpPr>
          <p:cNvPr id="16" name="矩形 15">
            <a:extLst>
              <a:ext uri="{FF2B5EF4-FFF2-40B4-BE49-F238E27FC236}">
                <a16:creationId xmlns:a16="http://schemas.microsoft.com/office/drawing/2014/main" id="{C5D015D7-0112-4AA1-BFD7-6271ADA8FBAB}"/>
              </a:ext>
            </a:extLst>
          </p:cNvPr>
          <p:cNvSpPr/>
          <p:nvPr/>
        </p:nvSpPr>
        <p:spPr>
          <a:xfrm>
            <a:off x="214479" y="983568"/>
            <a:ext cx="11880540" cy="2246769"/>
          </a:xfrm>
          <a:prstGeom prst="rect">
            <a:avLst/>
          </a:prstGeom>
        </p:spPr>
        <p:txBody>
          <a:bodyPr wrap="square">
            <a:spAutoFit/>
          </a:bodyPr>
          <a:lstStyle/>
          <a:p>
            <a:pPr marL="342900" indent="-342900">
              <a:buFont typeface="Arial" panose="020B0604020202020204" pitchFamily="34" charset="0"/>
              <a:buChar char="•"/>
            </a:pP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隨著互聯網普及，以手機、電腦</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作媒介</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的</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網上</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消費發展</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迅速</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8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國內</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網</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上</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購物使用者規模</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龐大。</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例如</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自</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2009</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年開始，內地各大網購平台在每年的</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日均舉行「雙十一」購物節減價促銷，吸引消費者購物。</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傳統行業向</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網上</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轉型。在疫情的影響下，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由</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過去只進行</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實體</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的教育培訓</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、醫療、</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餐飲</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健身等消費活動，</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也利用網絡模式營運</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6"/>
          <p:cNvSpPr/>
          <p:nvPr/>
        </p:nvSpPr>
        <p:spPr>
          <a:xfrm>
            <a:off x="1205346" y="6207142"/>
            <a:ext cx="5633286" cy="369332"/>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「雙十一」購物活動越來越受歡迎，促進民眾消費</a:t>
            </a:r>
            <a:endParaRPr lang="zh-HK" altLang="en-US" dirty="0">
              <a:latin typeface="標楷體" panose="03000509000000000000" pitchFamily="65" charset="-120"/>
              <a:ea typeface="標楷體" panose="03000509000000000000" pitchFamily="65" charset="-120"/>
            </a:endParaRPr>
          </a:p>
        </p:txBody>
      </p:sp>
      <p:sp>
        <p:nvSpPr>
          <p:cNvPr id="9" name="矩形 8"/>
          <p:cNvSpPr/>
          <p:nvPr/>
        </p:nvSpPr>
        <p:spPr>
          <a:xfrm>
            <a:off x="2625558" y="3602703"/>
            <a:ext cx="7431578"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中國信通院</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中國資訊消費發展態勢報告（</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》http://www.caict.ac.cn/kxyj/qwfb/bps/202012/P020201204391940595835.pdf</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a:hlinkClick r:id="rId2"/>
          </p:cNvPr>
          <p:cNvPicPr>
            <a:picLocks noChangeAspect="1"/>
          </p:cNvPicPr>
          <p:nvPr/>
        </p:nvPicPr>
        <p:blipFill>
          <a:blip r:embed="rId3"/>
          <a:stretch>
            <a:fillRect/>
          </a:stretch>
        </p:blipFill>
        <p:spPr>
          <a:xfrm>
            <a:off x="708248" y="4228093"/>
            <a:ext cx="3493654" cy="1979049"/>
          </a:xfrm>
          <a:prstGeom prst="rect">
            <a:avLst/>
          </a:prstGeom>
        </p:spPr>
      </p:pic>
      <p:pic>
        <p:nvPicPr>
          <p:cNvPr id="3" name="Picture 2">
            <a:hlinkClick r:id="rId2"/>
          </p:cNvPr>
          <p:cNvPicPr>
            <a:picLocks noChangeAspect="1"/>
          </p:cNvPicPr>
          <p:nvPr/>
        </p:nvPicPr>
        <p:blipFill>
          <a:blip r:embed="rId4"/>
          <a:stretch>
            <a:fillRect/>
          </a:stretch>
        </p:blipFill>
        <p:spPr>
          <a:xfrm>
            <a:off x="4438674" y="4228093"/>
            <a:ext cx="3201545" cy="1979049"/>
          </a:xfrm>
          <a:prstGeom prst="rect">
            <a:avLst/>
          </a:prstGeom>
        </p:spPr>
      </p:pic>
      <p:pic>
        <p:nvPicPr>
          <p:cNvPr id="10" name="Picture 9"/>
          <p:cNvPicPr>
            <a:picLocks noChangeAspect="1"/>
          </p:cNvPicPr>
          <p:nvPr/>
        </p:nvPicPr>
        <p:blipFill>
          <a:blip r:embed="rId5"/>
          <a:stretch>
            <a:fillRect/>
          </a:stretch>
        </p:blipFill>
        <p:spPr>
          <a:xfrm>
            <a:off x="8113763" y="5269613"/>
            <a:ext cx="994791" cy="411042"/>
          </a:xfrm>
          <a:prstGeom prst="rect">
            <a:avLst/>
          </a:prstGeom>
        </p:spPr>
      </p:pic>
      <p:pic>
        <p:nvPicPr>
          <p:cNvPr id="4" name="Picture 3"/>
          <p:cNvPicPr>
            <a:picLocks noChangeAspect="1"/>
          </p:cNvPicPr>
          <p:nvPr/>
        </p:nvPicPr>
        <p:blipFill>
          <a:blip r:embed="rId6"/>
          <a:stretch>
            <a:fillRect/>
          </a:stretch>
        </p:blipFill>
        <p:spPr>
          <a:xfrm>
            <a:off x="493037" y="3720277"/>
            <a:ext cx="1962038" cy="328864"/>
          </a:xfrm>
          <a:prstGeom prst="rect">
            <a:avLst/>
          </a:prstGeom>
        </p:spPr>
      </p:pic>
    </p:spTree>
    <p:extLst>
      <p:ext uri="{BB962C8B-B14F-4D97-AF65-F5344CB8AC3E}">
        <p14:creationId xmlns:p14="http://schemas.microsoft.com/office/powerpoint/2010/main" val="3838691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4E857B4F-7672-47EE-83A0-092F19CCB8DD}"/>
              </a:ext>
            </a:extLst>
          </p:cNvPr>
          <p:cNvSpPr/>
          <p:nvPr/>
        </p:nvSpPr>
        <p:spPr>
          <a:xfrm>
            <a:off x="179733" y="2446281"/>
            <a:ext cx="6991350" cy="39328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内容占位符 2"/>
          <p:cNvSpPr>
            <a:spLocks noGrp="1"/>
          </p:cNvSpPr>
          <p:nvPr>
            <p:ph idx="1"/>
          </p:nvPr>
        </p:nvSpPr>
        <p:spPr>
          <a:xfrm>
            <a:off x="260073" y="932949"/>
            <a:ext cx="11677926" cy="1292662"/>
          </a:xfrm>
          <a:noFill/>
        </p:spPr>
        <p:style>
          <a:lnRef idx="0">
            <a:scrgbClr r="0" g="0" b="0"/>
          </a:lnRef>
          <a:fillRef idx="1003">
            <a:schemeClr val="lt1"/>
          </a:fillRef>
          <a:effectRef idx="0">
            <a:scrgbClr r="0" g="0" b="0"/>
          </a:effectRef>
          <a:fontRef idx="major"/>
        </p:style>
        <p:txBody>
          <a:bodyPr wrap="square">
            <a:spAutoFit/>
          </a:bodyPr>
          <a:lstStyle/>
          <a:p>
            <a:pPr>
              <a:lnSpc>
                <a:spcPct val="100000"/>
              </a:lnSpc>
              <a:spcBef>
                <a:spcPts val="0"/>
              </a:spcBef>
            </a:pPr>
            <a:r>
              <a:rPr lang="zh-CN" altLang="en-US" sz="2600" dirty="0">
                <a:latin typeface="DFKai-SB" panose="03000509000000000000" pitchFamily="65" charset="-120"/>
                <a:ea typeface="DFKai-SB" panose="03000509000000000000" pitchFamily="65" charset="-120"/>
                <a:sym typeface="+mn-ea"/>
              </a:rPr>
              <a:t>改革開放前，居民商品消費主要以基本生活需求</a:t>
            </a:r>
            <a:r>
              <a:rPr lang="zh-TW" altLang="en-US" sz="2600" dirty="0">
                <a:latin typeface="DFKai-SB" panose="03000509000000000000" pitchFamily="65" charset="-120"/>
                <a:ea typeface="DFKai-SB" panose="03000509000000000000" pitchFamily="65" charset="-120"/>
                <a:sym typeface="+mn-ea"/>
              </a:rPr>
              <a:t>為</a:t>
            </a:r>
            <a:r>
              <a:rPr lang="zh-CN" altLang="en-US" sz="2600" dirty="0">
                <a:latin typeface="DFKai-SB" panose="03000509000000000000" pitchFamily="65" charset="-120"/>
                <a:ea typeface="DFKai-SB" panose="03000509000000000000" pitchFamily="65" charset="-120"/>
                <a:sym typeface="+mn-ea"/>
              </a:rPr>
              <a:t>主，現在居民消費轉向追求質</a:t>
            </a:r>
            <a:r>
              <a:rPr lang="zh-TW" altLang="en-US" sz="2600" dirty="0">
                <a:latin typeface="DFKai-SB" panose="03000509000000000000" pitchFamily="65" charset="-120"/>
                <a:ea typeface="DFKai-SB" panose="03000509000000000000" pitchFamily="65" charset="-120"/>
                <a:sym typeface="+mn-ea"/>
              </a:rPr>
              <a:t>素</a:t>
            </a:r>
            <a:r>
              <a:rPr lang="zh-CN" altLang="en-US" sz="2600" dirty="0">
                <a:latin typeface="DFKai-SB" panose="03000509000000000000" pitchFamily="65" charset="-120"/>
                <a:ea typeface="DFKai-SB" panose="03000509000000000000" pitchFamily="65" charset="-120"/>
                <a:sym typeface="+mn-ea"/>
              </a:rPr>
              <a:t>。滿足基本生活需求的消費品零售額</a:t>
            </a:r>
            <a:r>
              <a:rPr lang="zh-CN" altLang="en-US" sz="2600" dirty="0">
                <a:latin typeface="DFKai-SB" panose="03000509000000000000" pitchFamily="65" charset="-120"/>
                <a:ea typeface="DFKai-SB" panose="03000509000000000000" pitchFamily="65" charset="-120"/>
                <a:sym typeface="宋体" panose="02010600030101010101" pitchFamily="2" charset="-122"/>
              </a:rPr>
              <a:t>佔</a:t>
            </a:r>
            <a:r>
              <a:rPr lang="zh-CN" altLang="en-US" sz="2600" dirty="0">
                <a:latin typeface="DFKai-SB" panose="03000509000000000000" pitchFamily="65" charset="-120"/>
                <a:ea typeface="DFKai-SB" panose="03000509000000000000" pitchFamily="65" charset="-120"/>
                <a:sym typeface="+mn-ea"/>
              </a:rPr>
              <a:t>全部零售額的比重明顯下降，</a:t>
            </a:r>
            <a:r>
              <a:rPr lang="zh-TW" altLang="en-US" sz="2600" dirty="0">
                <a:latin typeface="DFKai-SB" panose="03000509000000000000" pitchFamily="65" charset="-120"/>
                <a:ea typeface="DFKai-SB" panose="03000509000000000000" pitchFamily="65" charset="-120"/>
                <a:sym typeface="+mn-ea"/>
              </a:rPr>
              <a:t>轉</a:t>
            </a:r>
            <a:r>
              <a:rPr lang="zh-CN" altLang="en-US" sz="2600" dirty="0">
                <a:latin typeface="DFKai-SB" panose="03000509000000000000" pitchFamily="65" charset="-120"/>
                <a:ea typeface="DFKai-SB" panose="03000509000000000000" pitchFamily="65" charset="-120"/>
                <a:sym typeface="+mn-ea"/>
              </a:rPr>
              <a:t>向大衆餐飲、文化娛樂、休閑旅遊、教育培訓、健康養生等消費。</a:t>
            </a:r>
            <a:endParaRPr lang="en-US" altLang="zh-CN" sz="2600" dirty="0">
              <a:latin typeface="DFKai-SB" panose="03000509000000000000" pitchFamily="65" charset="-120"/>
              <a:ea typeface="DFKai-SB" panose="03000509000000000000" pitchFamily="65" charset="-120"/>
              <a:sym typeface="+mn-ea"/>
            </a:endParaRPr>
          </a:p>
        </p:txBody>
      </p:sp>
      <p:sp>
        <p:nvSpPr>
          <p:cNvPr id="2" name="矩形 1"/>
          <p:cNvSpPr/>
          <p:nvPr/>
        </p:nvSpPr>
        <p:spPr>
          <a:xfrm>
            <a:off x="7564088" y="5021107"/>
            <a:ext cx="2984268" cy="1169551"/>
          </a:xfrm>
          <a:prstGeom prst="rect">
            <a:avLst/>
          </a:prstGeom>
        </p:spPr>
        <p:txBody>
          <a:bodyPr wrap="square">
            <a:spAutoFit/>
          </a:bodyPr>
          <a:lstStyle/>
          <a:p>
            <a:pPr>
              <a:spcAft>
                <a:spcPts val="0"/>
              </a:spcAft>
            </a:pPr>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資料來源：</a:t>
            </a:r>
            <a:endParaRPr lang="en-US" altLang="zh-TW" sz="1400"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國家統計局《中國統計年鑑</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en-US" altLang="zh-TW" sz="14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章第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節</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http://www.stats.gov.cn/tjsj/ndsj/2021/indexch.htm</a:t>
            </a:r>
            <a:r>
              <a:rPr lang="zh-TW" altLang="zh-HK"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9" name="圖表 8">
            <a:extLst>
              <a:ext uri="{FF2B5EF4-FFF2-40B4-BE49-F238E27FC236}">
                <a16:creationId xmlns:a16="http://schemas.microsoft.com/office/drawing/2014/main" id="{F5BE2486-12AC-4941-B03B-E0B81F43D02D}"/>
              </a:ext>
            </a:extLst>
          </p:cNvPr>
          <p:cNvGraphicFramePr/>
          <p:nvPr>
            <p:extLst>
              <p:ext uri="{D42A27DB-BD31-4B8C-83A1-F6EECF244321}">
                <p14:modId xmlns:p14="http://schemas.microsoft.com/office/powerpoint/2010/main" val="3599385405"/>
              </p:ext>
            </p:extLst>
          </p:nvPr>
        </p:nvGraphicFramePr>
        <p:xfrm>
          <a:off x="-591928" y="2814358"/>
          <a:ext cx="8453916" cy="3559866"/>
        </p:xfrm>
        <a:graphic>
          <a:graphicData uri="http://schemas.openxmlformats.org/drawingml/2006/chart">
            <c:chart xmlns:c="http://schemas.openxmlformats.org/drawingml/2006/chart" xmlns:r="http://schemas.openxmlformats.org/officeDocument/2006/relationships" r:id="rId3"/>
          </a:graphicData>
        </a:graphic>
      </p:graphicFrame>
      <p:sp>
        <p:nvSpPr>
          <p:cNvPr id="11" name="文字方塊 10">
            <a:extLst>
              <a:ext uri="{FF2B5EF4-FFF2-40B4-BE49-F238E27FC236}">
                <a16:creationId xmlns:a16="http://schemas.microsoft.com/office/drawing/2014/main" id="{ED6DA9C8-B47C-4078-881E-6BF27AAB9F7D}"/>
              </a:ext>
            </a:extLst>
          </p:cNvPr>
          <p:cNvSpPr txBox="1"/>
          <p:nvPr/>
        </p:nvSpPr>
        <p:spPr>
          <a:xfrm>
            <a:off x="7353299" y="2309612"/>
            <a:ext cx="4415367" cy="1492716"/>
          </a:xfrm>
          <a:prstGeom prst="rect">
            <a:avLst/>
          </a:prstGeom>
          <a:noFill/>
        </p:spPr>
        <p:txBody>
          <a:bodyPr wrap="square">
            <a:spAutoFit/>
          </a:bodyPr>
          <a:lstStyle/>
          <a:p>
            <a:pPr>
              <a:lnSpc>
                <a:spcPct val="130000"/>
              </a:lnSpc>
              <a:spcBef>
                <a:spcPts val="0"/>
              </a:spcBef>
            </a:pPr>
            <a:r>
              <a:rPr lang="zh-TW" altLang="en-US" sz="1400" dirty="0">
                <a:latin typeface="DFKai-SB" panose="03000509000000000000" pitchFamily="65" charset="-120"/>
                <a:ea typeface="DFKai-SB" panose="03000509000000000000" pitchFamily="65" charset="-120"/>
              </a:rPr>
              <a:t>資料來源：</a:t>
            </a:r>
            <a:endParaRPr lang="en-US" altLang="zh-TW" sz="1400" dirty="0">
              <a:latin typeface="DFKai-SB" panose="03000509000000000000" pitchFamily="65" charset="-120"/>
              <a:ea typeface="DFKai-SB" panose="03000509000000000000" pitchFamily="65" charset="-120"/>
            </a:endParaRPr>
          </a:p>
          <a:p>
            <a:pPr>
              <a:lnSpc>
                <a:spcPct val="130000"/>
              </a:lnSpc>
              <a:spcBef>
                <a:spcPts val="0"/>
              </a:spcBef>
            </a:pPr>
            <a:r>
              <a:rPr lang="en-US" altLang="zh-CN" sz="1400" dirty="0">
                <a:latin typeface="DFKai-SB" panose="03000509000000000000" pitchFamily="65" charset="-120"/>
                <a:ea typeface="DFKai-SB" panose="03000509000000000000" pitchFamily="65" charset="-120"/>
              </a:rPr>
              <a:t>《</a:t>
            </a:r>
            <a:r>
              <a:rPr lang="zh-CN" altLang="en-US" sz="1400" dirty="0">
                <a:latin typeface="DFKai-SB" panose="03000509000000000000" pitchFamily="65" charset="-120"/>
                <a:ea typeface="DFKai-SB" panose="03000509000000000000" pitchFamily="65" charset="-120"/>
              </a:rPr>
              <a:t>國家統計局新中國成立</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70</a:t>
            </a:r>
            <a:r>
              <a:rPr lang="zh-CN" altLang="en-US" sz="1400" dirty="0">
                <a:latin typeface="DFKai-SB" panose="03000509000000000000" pitchFamily="65" charset="-120"/>
                <a:ea typeface="DFKai-SB" panose="03000509000000000000" pitchFamily="65" charset="-120"/>
              </a:rPr>
              <a:t>周年經濟社會發展成就系列報告之十一</a:t>
            </a:r>
            <a:r>
              <a:rPr lang="en-US" altLang="zh-TW" sz="1400" dirty="0">
                <a:latin typeface="DFKai-SB" panose="03000509000000000000" pitchFamily="65" charset="-120"/>
                <a:ea typeface="DFKai-SB" panose="03000509000000000000" pitchFamily="65" charset="-120"/>
              </a:rPr>
              <a:t>:</a:t>
            </a:r>
            <a:r>
              <a:rPr lang="zh-CN" altLang="en-US" sz="1400" dirty="0">
                <a:latin typeface="DFKai-SB" panose="03000509000000000000" pitchFamily="65" charset="-120"/>
                <a:ea typeface="DFKai-SB" panose="03000509000000000000" pitchFamily="65" charset="-120"/>
              </a:rPr>
              <a:t>消費市場日益強大流通方式創新發展</a:t>
            </a:r>
            <a:r>
              <a:rPr lang="en-US" altLang="zh-CN" sz="1400" dirty="0">
                <a:latin typeface="DFKai-SB" panose="03000509000000000000" pitchFamily="65" charset="-120"/>
                <a:ea typeface="DFKai-SB" panose="03000509000000000000" pitchFamily="65" charset="-120"/>
              </a:rPr>
              <a:t>》</a:t>
            </a:r>
          </a:p>
          <a:p>
            <a:pPr>
              <a:lnSpc>
                <a:spcPct val="130000"/>
              </a:lnSpc>
              <a:spcBef>
                <a:spcPts val="0"/>
              </a:spcBef>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(http://www.stats.gov.cn/tjsj/zxfb/201908/t20190802_1688781.html)</a:t>
            </a:r>
            <a:endParaRPr lang="zh-CN" altLang="en-US" sz="140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文字方塊 12">
            <a:extLst>
              <a:ext uri="{FF2B5EF4-FFF2-40B4-BE49-F238E27FC236}">
                <a16:creationId xmlns:a16="http://schemas.microsoft.com/office/drawing/2014/main" id="{CF9BF77E-B7D1-417C-83A7-A8CDFF082A78}"/>
              </a:ext>
            </a:extLst>
          </p:cNvPr>
          <p:cNvSpPr txBox="1"/>
          <p:nvPr/>
        </p:nvSpPr>
        <p:spPr>
          <a:xfrm>
            <a:off x="1830665" y="2441381"/>
            <a:ext cx="3948319" cy="369332"/>
          </a:xfrm>
          <a:prstGeom prst="rect">
            <a:avLst/>
          </a:prstGeom>
          <a:noFill/>
        </p:spPr>
        <p:txBody>
          <a:bodyPr wrap="square">
            <a:spAutoFit/>
          </a:bodyPr>
          <a:lstStyle/>
          <a:p>
            <a:r>
              <a:rPr lang="en-US" altLang="zh-TW" sz="1800" b="1"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1800" b="1"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1800" b="1" dirty="0">
                <a:latin typeface="標楷體" panose="03000509000000000000" pitchFamily="65" charset="-120"/>
                <a:ea typeface="標楷體" panose="03000509000000000000" pitchFamily="65" charset="-120"/>
                <a:cs typeface="Times New Roman" panose="02020603050405020304" pitchFamily="18" charset="0"/>
              </a:rPr>
              <a:t>國內居民人均消費支出構成</a:t>
            </a:r>
            <a:endParaRPr lang="zh-HK" altLang="en-US" b="1" dirty="0"/>
          </a:p>
        </p:txBody>
      </p:sp>
      <p:sp>
        <p:nvSpPr>
          <p:cNvPr id="4" name="矩形 3"/>
          <p:cNvSpPr/>
          <p:nvPr/>
        </p:nvSpPr>
        <p:spPr>
          <a:xfrm>
            <a:off x="3993880" y="72653"/>
            <a:ext cx="4134465" cy="769441"/>
          </a:xfrm>
          <a:prstGeom prst="rect">
            <a:avLst/>
          </a:prstGeom>
        </p:spPr>
        <p:txBody>
          <a:bodyPr wrap="none">
            <a:spAutoFit/>
          </a:bodyPr>
          <a:lstStyle/>
          <a:p>
            <a:r>
              <a:rPr lang="zh-CN" altLang="en-US" sz="4400" b="1" dirty="0">
                <a:latin typeface="DFKai-SB" panose="03000509000000000000" pitchFamily="65" charset="-120"/>
                <a:ea typeface="DFKai-SB" panose="03000509000000000000" pitchFamily="65" charset="-120"/>
                <a:sym typeface="+mn-ea"/>
              </a:rPr>
              <a:t>消費</a:t>
            </a:r>
            <a:r>
              <a:rPr lang="zh-TW" altLang="en-US" sz="4400" b="1" dirty="0">
                <a:latin typeface="DFKai-SB" panose="03000509000000000000" pitchFamily="65" charset="-120"/>
                <a:ea typeface="DFKai-SB" panose="03000509000000000000" pitchFamily="65" charset="-120"/>
                <a:sym typeface="+mn-ea"/>
              </a:rPr>
              <a:t>模式的改變</a:t>
            </a:r>
            <a:endParaRPr lang="zh-HK" altLang="en-US" sz="4400" dirty="0"/>
          </a:p>
        </p:txBody>
      </p:sp>
      <p:pic>
        <p:nvPicPr>
          <p:cNvPr id="10" name="Picture 9"/>
          <p:cNvPicPr>
            <a:picLocks noChangeAspect="1"/>
          </p:cNvPicPr>
          <p:nvPr/>
        </p:nvPicPr>
        <p:blipFill>
          <a:blip r:embed="rId4"/>
          <a:stretch>
            <a:fillRect/>
          </a:stretch>
        </p:blipFill>
        <p:spPr>
          <a:xfrm>
            <a:off x="10688533" y="5393537"/>
            <a:ext cx="933583" cy="424689"/>
          </a:xfrm>
          <a:prstGeom prst="rect">
            <a:avLst/>
          </a:prstGeom>
        </p:spPr>
      </p:pic>
      <p:pic>
        <p:nvPicPr>
          <p:cNvPr id="12" name="Picture 11"/>
          <p:cNvPicPr>
            <a:picLocks noChangeAspect="1"/>
          </p:cNvPicPr>
          <p:nvPr/>
        </p:nvPicPr>
        <p:blipFill>
          <a:blip r:embed="rId5"/>
          <a:stretch>
            <a:fillRect/>
          </a:stretch>
        </p:blipFill>
        <p:spPr>
          <a:xfrm>
            <a:off x="8380029" y="3445850"/>
            <a:ext cx="1650286" cy="448261"/>
          </a:xfrm>
          <a:prstGeom prst="rect">
            <a:avLst/>
          </a:prstGeom>
        </p:spPr>
      </p:pic>
    </p:spTree>
    <p:extLst>
      <p:ext uri="{BB962C8B-B14F-4D97-AF65-F5344CB8AC3E}">
        <p14:creationId xmlns:p14="http://schemas.microsoft.com/office/powerpoint/2010/main" val="2728966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1">
            <a:extLst>
              <a:ext uri="{FF2B5EF4-FFF2-40B4-BE49-F238E27FC236}">
                <a16:creationId xmlns:a16="http://schemas.microsoft.com/office/drawing/2014/main" id="{22B6FE1B-6809-46C0-8242-92DC43E2C2B1}"/>
              </a:ext>
            </a:extLst>
          </p:cNvPr>
          <p:cNvSpPr txBox="1">
            <a:spLocks noChangeArrowheads="1"/>
          </p:cNvSpPr>
          <p:nvPr/>
        </p:nvSpPr>
        <p:spPr bwMode="auto">
          <a:xfrm>
            <a:off x="4008673" y="708992"/>
            <a:ext cx="4307729"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en-US" altLang="zh-CN"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26" name="文本框 25">
            <a:extLst>
              <a:ext uri="{FF2B5EF4-FFF2-40B4-BE49-F238E27FC236}">
                <a16:creationId xmlns:a16="http://schemas.microsoft.com/office/drawing/2014/main" id="{70AE0066-492D-440A-A62F-25AF0B0A8985}"/>
              </a:ext>
            </a:extLst>
          </p:cNvPr>
          <p:cNvSpPr txBox="1"/>
          <p:nvPr/>
        </p:nvSpPr>
        <p:spPr>
          <a:xfrm>
            <a:off x="890533" y="3661185"/>
            <a:ext cx="5272004"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宋体" panose="02010600030101010101" pitchFamily="2" charset="-122"/>
              </a:rPr>
              <a:t>「</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三大件</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宋体" panose="02010600030101010101" pitchFamily="2" charset="-122"/>
              </a:rPr>
              <a:t>」</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的變化概括說明</a:t>
            </a:r>
            <a:r>
              <a:rPr kumimoji="0" lang="zh-TW"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了</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改革開放給人民生活帶來的變化。</a:t>
            </a:r>
          </a:p>
        </p:txBody>
      </p:sp>
      <p:grpSp>
        <p:nvGrpSpPr>
          <p:cNvPr id="6" name="组合 5">
            <a:extLst>
              <a:ext uri="{FF2B5EF4-FFF2-40B4-BE49-F238E27FC236}">
                <a16:creationId xmlns:a16="http://schemas.microsoft.com/office/drawing/2014/main" id="{80F023F3-FE33-41B8-9CB1-1179171E03E1}"/>
              </a:ext>
            </a:extLst>
          </p:cNvPr>
          <p:cNvGrpSpPr/>
          <p:nvPr/>
        </p:nvGrpSpPr>
        <p:grpSpPr>
          <a:xfrm>
            <a:off x="165236" y="1297864"/>
            <a:ext cx="2795765" cy="2213686"/>
            <a:chOff x="183688" y="1118537"/>
            <a:chExt cx="2795765" cy="2213686"/>
          </a:xfrm>
        </p:grpSpPr>
        <p:sp>
          <p:nvSpPr>
            <p:cNvPr id="46" name="矩形 45">
              <a:extLst>
                <a:ext uri="{FF2B5EF4-FFF2-40B4-BE49-F238E27FC236}">
                  <a16:creationId xmlns:a16="http://schemas.microsoft.com/office/drawing/2014/main" id="{53760CAB-4A38-46BA-8A97-B3E37CBB3136}"/>
                </a:ext>
              </a:extLst>
            </p:cNvPr>
            <p:cNvSpPr/>
            <p:nvPr/>
          </p:nvSpPr>
          <p:spPr>
            <a:xfrm>
              <a:off x="186470" y="1118537"/>
              <a:ext cx="2792983" cy="2213686"/>
            </a:xfrm>
            <a:prstGeom prst="rect">
              <a:avLst/>
            </a:prstGeom>
            <a:blipFill dpi="0" rotWithShape="1">
              <a:blip r:embed="rId3">
                <a:alphaModFix amt="24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47" name="文本框 46">
              <a:extLst>
                <a:ext uri="{FF2B5EF4-FFF2-40B4-BE49-F238E27FC236}">
                  <a16:creationId xmlns:a16="http://schemas.microsoft.com/office/drawing/2014/main" id="{14F4A37A-0DBD-4A21-B42D-B08969317E20}"/>
                </a:ext>
              </a:extLst>
            </p:cNvPr>
            <p:cNvSpPr txBox="1"/>
            <p:nvPr/>
          </p:nvSpPr>
          <p:spPr>
            <a:xfrm>
              <a:off x="183688" y="1388831"/>
              <a:ext cx="2778811" cy="96154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icrosoft Himalaya" panose="01010100010101010101" pitchFamily="2" charset="0"/>
                </a:rPr>
                <a:t>70</a:t>
              </a:r>
              <a:r>
                <a:rPr kumimoji="0" lang="zh-CN" altLang="en-US" sz="2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icrosoft Himalaya" panose="01010100010101010101" pitchFamily="2" charset="0"/>
                </a:rPr>
                <a:t>年代</a:t>
              </a:r>
              <a:endParaRPr kumimoji="0" lang="en-US" altLang="zh-CN" sz="2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icrosoft Himalaya" panose="01010100010101010101" pitchFamily="2" charset="0"/>
              </a:endParaRPr>
            </a:p>
            <a:p>
              <a:pPr lvl="0">
                <a:lnSpc>
                  <a:spcPct val="150000"/>
                </a:lnSpc>
                <a:defRPr/>
              </a:pPr>
              <a:r>
                <a:rPr lang="zh-CN" altLang="en-US" sz="2000" dirty="0">
                  <a:latin typeface="標楷體" panose="03000509000000000000" pitchFamily="65" charset="-120"/>
                  <a:ea typeface="標楷體" panose="03000509000000000000" pitchFamily="65" charset="-120"/>
                </a:rPr>
                <a:t>單車</a:t>
              </a:r>
              <a:r>
                <a:rPr kumimoji="0" lang="zh-CN" altLang="en-US" sz="20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、手錶</a:t>
              </a:r>
              <a:r>
                <a:rPr lang="zh-CN" altLang="en-US" sz="2000" dirty="0">
                  <a:latin typeface="標楷體" panose="03000509000000000000" pitchFamily="65" charset="-120"/>
                  <a:ea typeface="標楷體" panose="03000509000000000000" pitchFamily="65" charset="-120"/>
                </a:rPr>
                <a:t>、衣車</a:t>
              </a:r>
              <a:endParaRPr kumimoji="0" lang="zh-CN" altLang="en-US" sz="20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pic>
          <p:nvPicPr>
            <p:cNvPr id="50" name="图片 49">
              <a:extLst>
                <a:ext uri="{FF2B5EF4-FFF2-40B4-BE49-F238E27FC236}">
                  <a16:creationId xmlns:a16="http://schemas.microsoft.com/office/drawing/2014/main" id="{675A123A-4227-4F50-B593-F22A49EFA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556" y="2676470"/>
              <a:ext cx="545224" cy="352896"/>
            </a:xfrm>
            <a:prstGeom prst="rect">
              <a:avLst/>
            </a:prstGeom>
          </p:spPr>
        </p:pic>
        <p:pic>
          <p:nvPicPr>
            <p:cNvPr id="51" name="图片 50">
              <a:extLst>
                <a:ext uri="{FF2B5EF4-FFF2-40B4-BE49-F238E27FC236}">
                  <a16:creationId xmlns:a16="http://schemas.microsoft.com/office/drawing/2014/main" id="{416A59CF-B501-44DF-8CC2-2F1E9493AA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4070" y="2580306"/>
              <a:ext cx="545224" cy="545224"/>
            </a:xfrm>
            <a:prstGeom prst="rect">
              <a:avLst/>
            </a:prstGeom>
          </p:spPr>
        </p:pic>
        <p:pic>
          <p:nvPicPr>
            <p:cNvPr id="52" name="图片 51">
              <a:extLst>
                <a:ext uri="{FF2B5EF4-FFF2-40B4-BE49-F238E27FC236}">
                  <a16:creationId xmlns:a16="http://schemas.microsoft.com/office/drawing/2014/main" id="{AE573DF7-CC84-4492-8D6D-FA37DBD68E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7313" y="2580306"/>
              <a:ext cx="545224" cy="545224"/>
            </a:xfrm>
            <a:prstGeom prst="rect">
              <a:avLst/>
            </a:prstGeom>
          </p:spPr>
        </p:pic>
      </p:grpSp>
      <p:grpSp>
        <p:nvGrpSpPr>
          <p:cNvPr id="8" name="组合 7">
            <a:extLst>
              <a:ext uri="{FF2B5EF4-FFF2-40B4-BE49-F238E27FC236}">
                <a16:creationId xmlns:a16="http://schemas.microsoft.com/office/drawing/2014/main" id="{E7AFB8F9-0CC8-4374-93EB-FF734515DC53}"/>
              </a:ext>
            </a:extLst>
          </p:cNvPr>
          <p:cNvGrpSpPr/>
          <p:nvPr/>
        </p:nvGrpSpPr>
        <p:grpSpPr>
          <a:xfrm>
            <a:off x="3230337" y="1297864"/>
            <a:ext cx="2792983" cy="2222564"/>
            <a:chOff x="3179384" y="1220396"/>
            <a:chExt cx="2792983" cy="2222564"/>
          </a:xfrm>
        </p:grpSpPr>
        <p:sp>
          <p:nvSpPr>
            <p:cNvPr id="59" name="矩形 58">
              <a:extLst>
                <a:ext uri="{FF2B5EF4-FFF2-40B4-BE49-F238E27FC236}">
                  <a16:creationId xmlns:a16="http://schemas.microsoft.com/office/drawing/2014/main" id="{0363FC5A-1239-4827-B074-D6BE67AF4BF7}"/>
                </a:ext>
              </a:extLst>
            </p:cNvPr>
            <p:cNvSpPr/>
            <p:nvPr/>
          </p:nvSpPr>
          <p:spPr>
            <a:xfrm>
              <a:off x="3179384" y="1220396"/>
              <a:ext cx="2792983" cy="2222564"/>
            </a:xfrm>
            <a:prstGeom prst="rect">
              <a:avLst/>
            </a:prstGeom>
            <a:blipFill dpi="0" rotWithShape="1">
              <a:blip r:embed="rId3">
                <a:alphaModFix amt="24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60" name="文本框 59">
              <a:extLst>
                <a:ext uri="{FF2B5EF4-FFF2-40B4-BE49-F238E27FC236}">
                  <a16:creationId xmlns:a16="http://schemas.microsoft.com/office/drawing/2014/main" id="{5070FD69-2405-48EC-B192-E9E324B2A773}"/>
                </a:ext>
              </a:extLst>
            </p:cNvPr>
            <p:cNvSpPr txBox="1"/>
            <p:nvPr/>
          </p:nvSpPr>
          <p:spPr>
            <a:xfrm>
              <a:off x="3245566" y="1281581"/>
              <a:ext cx="2628361" cy="14773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icrosoft Himalaya" panose="01010100010101010101" pitchFamily="2" charset="0"/>
                </a:rPr>
                <a:t>80</a:t>
              </a:r>
              <a:r>
                <a:rPr kumimoji="0" lang="zh-CN" altLang="en-US" sz="2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icrosoft Himalaya" panose="01010100010101010101" pitchFamily="2" charset="0"/>
                </a:rPr>
                <a:t>年代</a:t>
              </a:r>
              <a:endParaRPr kumimoji="0" lang="en-US" altLang="zh-CN" sz="2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icrosoft Himalaya" panose="01010100010101010101" pitchFamily="2" charset="0"/>
              </a:endParaRPr>
            </a:p>
            <a:p>
              <a:pPr lvl="0">
                <a:lnSpc>
                  <a:spcPct val="150000"/>
                </a:lnSpc>
                <a:defRPr/>
              </a:pPr>
              <a:r>
                <a:rPr kumimoji="0" lang="zh-CN" altLang="en-US" sz="20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單開</a:t>
              </a:r>
              <a:r>
                <a:rPr lang="zh-CN" altLang="en-US" sz="2000" dirty="0">
                  <a:latin typeface="標楷體" panose="03000509000000000000" pitchFamily="65" charset="-120"/>
                  <a:ea typeface="標楷體" panose="03000509000000000000" pitchFamily="65" charset="-120"/>
                </a:rPr>
                <a:t>門雪櫃、</a:t>
              </a:r>
              <a:r>
                <a:rPr kumimoji="0" lang="zh-CN" altLang="en-US" sz="20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黑白電視機、雙缸洗衣機</a:t>
              </a:r>
              <a:endParaRPr kumimoji="0" lang="en-US" altLang="zh-CN" sz="20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pic>
          <p:nvPicPr>
            <p:cNvPr id="56" name="图片 55">
              <a:extLst>
                <a:ext uri="{FF2B5EF4-FFF2-40B4-BE49-F238E27FC236}">
                  <a16:creationId xmlns:a16="http://schemas.microsoft.com/office/drawing/2014/main" id="{ABE791D6-A957-479A-80D3-40C7905BD2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2153" y="2719550"/>
              <a:ext cx="351134" cy="512233"/>
            </a:xfrm>
            <a:prstGeom prst="rect">
              <a:avLst/>
            </a:prstGeom>
          </p:spPr>
        </p:pic>
        <p:pic>
          <p:nvPicPr>
            <p:cNvPr id="57" name="图片 56">
              <a:extLst>
                <a:ext uri="{FF2B5EF4-FFF2-40B4-BE49-F238E27FC236}">
                  <a16:creationId xmlns:a16="http://schemas.microsoft.com/office/drawing/2014/main" id="{6765DE30-AE81-4515-AF23-26DC4C9516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9959" y="2738906"/>
              <a:ext cx="420108" cy="420108"/>
            </a:xfrm>
            <a:prstGeom prst="rect">
              <a:avLst/>
            </a:prstGeom>
          </p:spPr>
        </p:pic>
        <p:pic>
          <p:nvPicPr>
            <p:cNvPr id="58" name="图片 57">
              <a:extLst>
                <a:ext uri="{FF2B5EF4-FFF2-40B4-BE49-F238E27FC236}">
                  <a16:creationId xmlns:a16="http://schemas.microsoft.com/office/drawing/2014/main" id="{6DA05D14-77BB-4C8D-9698-02EE9C782E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7794" y="2790517"/>
              <a:ext cx="512233" cy="512233"/>
            </a:xfrm>
            <a:prstGeom prst="rect">
              <a:avLst/>
            </a:prstGeom>
          </p:spPr>
        </p:pic>
      </p:grpSp>
      <p:grpSp>
        <p:nvGrpSpPr>
          <p:cNvPr id="9" name="组合 8">
            <a:extLst>
              <a:ext uri="{FF2B5EF4-FFF2-40B4-BE49-F238E27FC236}">
                <a16:creationId xmlns:a16="http://schemas.microsoft.com/office/drawing/2014/main" id="{874670E6-8AEA-49C6-80BC-E7070604CED5}"/>
              </a:ext>
            </a:extLst>
          </p:cNvPr>
          <p:cNvGrpSpPr/>
          <p:nvPr/>
        </p:nvGrpSpPr>
        <p:grpSpPr>
          <a:xfrm>
            <a:off x="6182656" y="1314931"/>
            <a:ext cx="2792983" cy="2213685"/>
            <a:chOff x="6173226" y="1118537"/>
            <a:chExt cx="2792983" cy="2213685"/>
          </a:xfrm>
        </p:grpSpPr>
        <p:sp>
          <p:nvSpPr>
            <p:cNvPr id="69" name="矩形 68">
              <a:extLst>
                <a:ext uri="{FF2B5EF4-FFF2-40B4-BE49-F238E27FC236}">
                  <a16:creationId xmlns:a16="http://schemas.microsoft.com/office/drawing/2014/main" id="{8972EC8D-89C8-42D4-804E-E8EACD9301CB}"/>
                </a:ext>
              </a:extLst>
            </p:cNvPr>
            <p:cNvSpPr/>
            <p:nvPr/>
          </p:nvSpPr>
          <p:spPr>
            <a:xfrm>
              <a:off x="6173226" y="1118537"/>
              <a:ext cx="2792983" cy="2213685"/>
            </a:xfrm>
            <a:prstGeom prst="rect">
              <a:avLst/>
            </a:prstGeom>
            <a:blipFill dpi="0" rotWithShape="1">
              <a:blip r:embed="rId3">
                <a:alphaModFix amt="24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70" name="文本框 69">
              <a:extLst>
                <a:ext uri="{FF2B5EF4-FFF2-40B4-BE49-F238E27FC236}">
                  <a16:creationId xmlns:a16="http://schemas.microsoft.com/office/drawing/2014/main" id="{66E6B9BD-7287-4190-856E-6EB601705C23}"/>
                </a:ext>
              </a:extLst>
            </p:cNvPr>
            <p:cNvSpPr txBox="1"/>
            <p:nvPr/>
          </p:nvSpPr>
          <p:spPr>
            <a:xfrm>
              <a:off x="6249905" y="1290459"/>
              <a:ext cx="2637962" cy="96154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icrosoft Himalaya" panose="01010100010101010101" pitchFamily="2" charset="0"/>
                </a:rPr>
                <a:t>90</a:t>
              </a:r>
              <a:r>
                <a:rPr kumimoji="0" lang="zh-CN" altLang="en-US" sz="2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icrosoft Himalaya" panose="01010100010101010101" pitchFamily="2" charset="0"/>
                </a:rPr>
                <a:t>年代</a:t>
              </a:r>
              <a:endParaRPr kumimoji="0" lang="en-US" altLang="zh-CN" sz="2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icrosoft Himalaya" panose="01010100010101010101" pitchFamily="2"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空調、摩托車、電腦</a:t>
              </a:r>
              <a:endParaRPr kumimoji="0" lang="en-US" altLang="zh-CN" sz="20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pic>
          <p:nvPicPr>
            <p:cNvPr id="66" name="图片 65">
              <a:extLst>
                <a:ext uri="{FF2B5EF4-FFF2-40B4-BE49-F238E27FC236}">
                  <a16:creationId xmlns:a16="http://schemas.microsoft.com/office/drawing/2014/main" id="{68861614-DDC2-4AD5-8B02-26BA9FC525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8565" y="2697587"/>
              <a:ext cx="482021" cy="482021"/>
            </a:xfrm>
            <a:prstGeom prst="rect">
              <a:avLst/>
            </a:prstGeom>
          </p:spPr>
        </p:pic>
        <p:pic>
          <p:nvPicPr>
            <p:cNvPr id="67" name="图片 66">
              <a:extLst>
                <a:ext uri="{FF2B5EF4-FFF2-40B4-BE49-F238E27FC236}">
                  <a16:creationId xmlns:a16="http://schemas.microsoft.com/office/drawing/2014/main" id="{EB6C23C3-2F6B-4D49-A08A-0BDED52C12C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28273" y="2705852"/>
              <a:ext cx="482021" cy="482021"/>
            </a:xfrm>
            <a:prstGeom prst="rect">
              <a:avLst/>
            </a:prstGeom>
          </p:spPr>
        </p:pic>
        <p:pic>
          <p:nvPicPr>
            <p:cNvPr id="68" name="图片 67">
              <a:extLst>
                <a:ext uri="{FF2B5EF4-FFF2-40B4-BE49-F238E27FC236}">
                  <a16:creationId xmlns:a16="http://schemas.microsoft.com/office/drawing/2014/main" id="{8C2417AE-6732-41BE-AC84-89DF9A873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06530" y="2658325"/>
              <a:ext cx="482021" cy="482021"/>
            </a:xfrm>
            <a:prstGeom prst="rect">
              <a:avLst/>
            </a:prstGeom>
          </p:spPr>
        </p:pic>
      </p:grpSp>
      <p:grpSp>
        <p:nvGrpSpPr>
          <p:cNvPr id="11" name="组合 10">
            <a:extLst>
              <a:ext uri="{FF2B5EF4-FFF2-40B4-BE49-F238E27FC236}">
                <a16:creationId xmlns:a16="http://schemas.microsoft.com/office/drawing/2014/main" id="{95DCA1D5-AC66-4DA1-9BBF-52F8EBAF534A}"/>
              </a:ext>
            </a:extLst>
          </p:cNvPr>
          <p:cNvGrpSpPr/>
          <p:nvPr/>
        </p:nvGrpSpPr>
        <p:grpSpPr>
          <a:xfrm>
            <a:off x="9213326" y="1297865"/>
            <a:ext cx="2792983" cy="2213685"/>
            <a:chOff x="9166605" y="1118537"/>
            <a:chExt cx="2792983" cy="2213685"/>
          </a:xfrm>
        </p:grpSpPr>
        <p:sp>
          <p:nvSpPr>
            <p:cNvPr id="79" name="矩形 78">
              <a:extLst>
                <a:ext uri="{FF2B5EF4-FFF2-40B4-BE49-F238E27FC236}">
                  <a16:creationId xmlns:a16="http://schemas.microsoft.com/office/drawing/2014/main" id="{4C58D593-669A-4AC2-9EC5-6DF631749BBA}"/>
                </a:ext>
              </a:extLst>
            </p:cNvPr>
            <p:cNvSpPr/>
            <p:nvPr/>
          </p:nvSpPr>
          <p:spPr>
            <a:xfrm>
              <a:off x="9166605" y="1118537"/>
              <a:ext cx="2792983" cy="2213685"/>
            </a:xfrm>
            <a:prstGeom prst="rect">
              <a:avLst/>
            </a:prstGeom>
            <a:blipFill dpi="0" rotWithShape="1">
              <a:blip r:embed="rId3">
                <a:alphaModFix amt="24000"/>
              </a:blip>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80" name="文本框 79">
              <a:extLst>
                <a:ext uri="{FF2B5EF4-FFF2-40B4-BE49-F238E27FC236}">
                  <a16:creationId xmlns:a16="http://schemas.microsoft.com/office/drawing/2014/main" id="{A0516BC5-A1B4-4D27-AAEC-8E46BC1AABD2}"/>
                </a:ext>
              </a:extLst>
            </p:cNvPr>
            <p:cNvSpPr txBox="1"/>
            <p:nvPr/>
          </p:nvSpPr>
          <p:spPr>
            <a:xfrm>
              <a:off x="9325629" y="1263834"/>
              <a:ext cx="2474934" cy="96154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icrosoft Himalaya" panose="01010100010101010101" pitchFamily="2" charset="0"/>
                </a:rPr>
                <a:t>00</a:t>
              </a:r>
              <a:r>
                <a:rPr kumimoji="0" lang="zh-CN" altLang="en-US" sz="2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icrosoft Himalaya" panose="01010100010101010101" pitchFamily="2" charset="0"/>
                </a:rPr>
                <a:t>年代</a:t>
              </a:r>
              <a:endParaRPr kumimoji="0" lang="en-US" altLang="zh-CN" sz="20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cs typeface="Microsoft Himalaya" panose="01010100010101010101" pitchFamily="2"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20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房子、汽車、存款</a:t>
              </a:r>
              <a:endParaRPr kumimoji="0" lang="en-US" altLang="zh-CN" sz="2000" b="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pic>
          <p:nvPicPr>
            <p:cNvPr id="76" name="图片 75">
              <a:extLst>
                <a:ext uri="{FF2B5EF4-FFF2-40B4-BE49-F238E27FC236}">
                  <a16:creationId xmlns:a16="http://schemas.microsoft.com/office/drawing/2014/main" id="{8A77738E-0937-4C76-8F07-5AFB31EADEE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43082" y="2687558"/>
              <a:ext cx="437162" cy="437162"/>
            </a:xfrm>
            <a:prstGeom prst="rect">
              <a:avLst/>
            </a:prstGeom>
          </p:spPr>
        </p:pic>
        <p:pic>
          <p:nvPicPr>
            <p:cNvPr id="77" name="图片 76">
              <a:extLst>
                <a:ext uri="{FF2B5EF4-FFF2-40B4-BE49-F238E27FC236}">
                  <a16:creationId xmlns:a16="http://schemas.microsoft.com/office/drawing/2014/main" id="{226072E4-B22A-4810-B2EF-DDB0288B47D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15764" y="2597239"/>
              <a:ext cx="590445" cy="590445"/>
            </a:xfrm>
            <a:prstGeom prst="rect">
              <a:avLst/>
            </a:prstGeom>
          </p:spPr>
        </p:pic>
        <p:pic>
          <p:nvPicPr>
            <p:cNvPr id="78" name="图片 77">
              <a:extLst>
                <a:ext uri="{FF2B5EF4-FFF2-40B4-BE49-F238E27FC236}">
                  <a16:creationId xmlns:a16="http://schemas.microsoft.com/office/drawing/2014/main" id="{DCF70287-46A9-4D49-BE23-9497C02216C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04496" y="2636419"/>
              <a:ext cx="450277" cy="437162"/>
            </a:xfrm>
            <a:prstGeom prst="rect">
              <a:avLst/>
            </a:prstGeom>
          </p:spPr>
        </p:pic>
      </p:grpSp>
      <p:pic>
        <p:nvPicPr>
          <p:cNvPr id="43" name="圖片 42">
            <a:hlinkClick r:id="rId16"/>
          </p:cNvPr>
          <p:cNvPicPr>
            <a:picLocks noChangeAspect="1"/>
          </p:cNvPicPr>
          <p:nvPr/>
        </p:nvPicPr>
        <p:blipFill rotWithShape="1">
          <a:blip r:embed="rId17"/>
          <a:srcRect t="14566" b="14643"/>
          <a:stretch/>
        </p:blipFill>
        <p:spPr>
          <a:xfrm>
            <a:off x="6549809" y="3627905"/>
            <a:ext cx="3614322" cy="2046887"/>
          </a:xfrm>
          <a:prstGeom prst="rect">
            <a:avLst/>
          </a:prstGeom>
        </p:spPr>
      </p:pic>
      <p:sp>
        <p:nvSpPr>
          <p:cNvPr id="44" name="Rectangle 7"/>
          <p:cNvSpPr/>
          <p:nvPr/>
        </p:nvSpPr>
        <p:spPr>
          <a:xfrm>
            <a:off x="6549810" y="5698281"/>
            <a:ext cx="3614321" cy="369332"/>
          </a:xfrm>
          <a:prstGeom prst="rect">
            <a:avLst/>
          </a:prstGeom>
          <a:ln w="285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點擊圖像觀看視頻。</a:t>
            </a:r>
            <a:endParaRPr kumimoji="0" lang="en-US" altLang="zh-HK" sz="1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45" name="矩形 44"/>
          <p:cNvSpPr/>
          <p:nvPr/>
        </p:nvSpPr>
        <p:spPr>
          <a:xfrm>
            <a:off x="4513812" y="6132614"/>
            <a:ext cx="446182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視頻來源：中國文化研究院</a:t>
            </a:r>
            <a:endParaRPr kumimoji="0" lang="en-US" altLang="zh-TW"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https://ls.chiculture.org.hk/tc/video-china/262</a:t>
            </a:r>
            <a:r>
              <a:rPr kumimoji="0"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en-US" altLang="zh-HK"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2" name="矩形 1"/>
          <p:cNvSpPr/>
          <p:nvPr/>
        </p:nvSpPr>
        <p:spPr>
          <a:xfrm>
            <a:off x="1965934" y="406635"/>
            <a:ext cx="8135560" cy="646331"/>
          </a:xfrm>
          <a:prstGeom prst="rect">
            <a:avLst/>
          </a:prstGeom>
        </p:spPr>
        <p:txBody>
          <a:bodyPr wrap="none">
            <a:spAutoFit/>
          </a:bodyPr>
          <a:lstStyle/>
          <a:p>
            <a:pPr algn="ctr" defTabSz="977900">
              <a:lnSpc>
                <a:spcPct val="90000"/>
              </a:lnSpc>
              <a:spcAft>
                <a:spcPct val="35000"/>
              </a:spcAft>
              <a:defRPr/>
            </a:pPr>
            <a:r>
              <a:rPr lang="zh-CN" altLang="en-US" sz="4000" b="1" dirty="0">
                <a:latin typeface="DFKai-SB" panose="03000509000000000000" pitchFamily="65" charset="-120"/>
                <a:ea typeface="DFKai-SB" panose="03000509000000000000" pitchFamily="65" charset="-120"/>
              </a:rPr>
              <a:t>消費水平提升 </a:t>
            </a:r>
            <a:r>
              <a:rPr lang="zh-TW" altLang="en-US" sz="4000" dirty="0">
                <a:latin typeface="標楷體" panose="03000509000000000000" pitchFamily="65" charset="-120"/>
                <a:ea typeface="標楷體" panose="03000509000000000000" pitchFamily="65" charset="-120"/>
                <a:cs typeface="微软雅黑" panose="020B0503020204020204" charset="-122"/>
              </a:rPr>
              <a:t>─</a:t>
            </a:r>
            <a:r>
              <a:rPr lang="zh-TW" altLang="en-US" sz="4000" b="1" dirty="0">
                <a:solidFill>
                  <a:prstClr val="black"/>
                </a:solidFill>
                <a:latin typeface="DFKai-SB" panose="03000509000000000000" pitchFamily="65" charset="-120"/>
                <a:ea typeface="DFKai-SB" panose="03000509000000000000" pitchFamily="65" charset="-120"/>
                <a:cs typeface="+mj-cs"/>
                <a:sym typeface="宋体" panose="02010600030101010101" pitchFamily="2" charset="-122"/>
              </a:rPr>
              <a:t>「</a:t>
            </a:r>
            <a:r>
              <a:rPr lang="zh-CN" altLang="en-US" sz="4000" b="1" dirty="0">
                <a:solidFill>
                  <a:prstClr val="black"/>
                </a:solidFill>
                <a:latin typeface="DFKai-SB" panose="03000509000000000000" pitchFamily="65" charset="-120"/>
                <a:ea typeface="DFKai-SB" panose="03000509000000000000" pitchFamily="65" charset="-120"/>
                <a:cs typeface="+mj-cs"/>
              </a:rPr>
              <a:t>三大件</a:t>
            </a:r>
            <a:r>
              <a:rPr lang="zh-TW" altLang="en-US" sz="4000" b="1" dirty="0">
                <a:solidFill>
                  <a:prstClr val="black"/>
                </a:solidFill>
                <a:latin typeface="DFKai-SB" panose="03000509000000000000" pitchFamily="65" charset="-120"/>
                <a:ea typeface="DFKai-SB" panose="03000509000000000000" pitchFamily="65" charset="-120"/>
                <a:cs typeface="+mj-cs"/>
                <a:sym typeface="宋体" panose="02010600030101010101" pitchFamily="2" charset="-122"/>
              </a:rPr>
              <a:t>」</a:t>
            </a:r>
            <a:r>
              <a:rPr kumimoji="1" lang="zh-CN" altLang="en-US" sz="4000" b="1" dirty="0">
                <a:solidFill>
                  <a:prstClr val="black"/>
                </a:solidFill>
                <a:latin typeface="DFKai-SB" panose="03000509000000000000" pitchFamily="65" charset="-120"/>
                <a:ea typeface="DFKai-SB" panose="03000509000000000000" pitchFamily="65" charset="-120"/>
                <a:cs typeface="+mj-cs"/>
              </a:rPr>
              <a:t>的變遷</a:t>
            </a:r>
            <a:endParaRPr kumimoji="1" lang="en-US" altLang="zh-CN" sz="4000" b="1" dirty="0">
              <a:solidFill>
                <a:prstClr val="black"/>
              </a:solidFill>
              <a:latin typeface="DFKai-SB" panose="03000509000000000000" pitchFamily="65" charset="-120"/>
              <a:ea typeface="DFKai-SB" panose="03000509000000000000" pitchFamily="65" charset="-120"/>
              <a:cs typeface="+mj-cs"/>
            </a:endParaRPr>
          </a:p>
        </p:txBody>
      </p:sp>
      <p:pic>
        <p:nvPicPr>
          <p:cNvPr id="32" name="Picture 2" descr="中國文化研究院">
            <a:hlinkClick r:id="rId18"/>
            <a:extLst>
              <a:ext uri="{FF2B5EF4-FFF2-40B4-BE49-F238E27FC236}">
                <a16:creationId xmlns:a16="http://schemas.microsoft.com/office/drawing/2014/main" id="{16C7967E-6A37-4566-9E43-1B8DC3DD429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52011" y="6198578"/>
            <a:ext cx="1749047" cy="475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771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标题 1">
            <a:extLst>
              <a:ext uri="{FF2B5EF4-FFF2-40B4-BE49-F238E27FC236}">
                <a16:creationId xmlns:a16="http://schemas.microsoft.com/office/drawing/2014/main" id="{DB890FF3-3271-4822-A2DE-E2B742994A94}"/>
              </a:ext>
            </a:extLst>
          </p:cNvPr>
          <p:cNvSpPr txBox="1">
            <a:spLocks noChangeArrowheads="1"/>
          </p:cNvSpPr>
          <p:nvPr/>
        </p:nvSpPr>
        <p:spPr bwMode="auto">
          <a:xfrm>
            <a:off x="1905797" y="301310"/>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rPr>
              <a:t>從社會發展看民眾消費模式變化</a:t>
            </a:r>
            <a:endParaRPr lang="zh-CN" altLang="en-US" sz="4000" b="1" dirty="0">
              <a:latin typeface="DFKai-SB" panose="03000509000000000000" pitchFamily="65" charset="-120"/>
              <a:ea typeface="DFKai-SB" panose="03000509000000000000" pitchFamily="65" charset="-120"/>
            </a:endParaRPr>
          </a:p>
        </p:txBody>
      </p:sp>
      <p:sp>
        <p:nvSpPr>
          <p:cNvPr id="47" name="文本框 46">
            <a:extLst>
              <a:ext uri="{FF2B5EF4-FFF2-40B4-BE49-F238E27FC236}">
                <a16:creationId xmlns:a16="http://schemas.microsoft.com/office/drawing/2014/main" id="{CE5F9592-39F9-4976-B9B3-5A13782E1ABE}"/>
              </a:ext>
            </a:extLst>
          </p:cNvPr>
          <p:cNvSpPr txBox="1"/>
          <p:nvPr/>
        </p:nvSpPr>
        <p:spPr>
          <a:xfrm>
            <a:off x="124535" y="6418210"/>
            <a:ext cx="8532576" cy="307777"/>
          </a:xfrm>
          <a:prstGeom prst="rect">
            <a:avLst/>
          </a:prstGeom>
          <a:noFill/>
        </p:spPr>
        <p:txBody>
          <a:bodyPr wrap="square" rtlCol="0">
            <a:spAutoFit/>
          </a:bodyPr>
          <a:lstStyle/>
          <a:p>
            <a:pPr algn="just">
              <a:spcAft>
                <a:spcPts val="0"/>
              </a:spcAft>
            </a:pPr>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資料來源：中國國家統計局</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《中國統計年鑑</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章</a:t>
            </a:r>
            <a:r>
              <a:rPr lang="zh-TW" altLang="zh-HK"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kern="100" dirty="0">
                <a:latin typeface="Times New Roman" panose="02020603050405020304" pitchFamily="18" charset="0"/>
                <a:cs typeface="Times New Roman" panose="02020603050405020304" pitchFamily="18" charset="0"/>
              </a:rPr>
              <a:t> </a:t>
            </a:r>
            <a:r>
              <a:rPr lang="en-US" altLang="zh-HK" sz="1400" dirty="0">
                <a:latin typeface="Times New Roman" panose="02020603050405020304" pitchFamily="18" charset="0"/>
                <a:cs typeface="Times New Roman" panose="02020603050405020304" pitchFamily="18" charset="0"/>
              </a:rPr>
              <a:t>http://www.stats.gov.cn/tjsj/ndsj/2021/indexch.htm</a:t>
            </a:r>
            <a:r>
              <a:rPr lang="zh-TW" altLang="zh-HK"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48" name="组合 47">
            <a:extLst>
              <a:ext uri="{FF2B5EF4-FFF2-40B4-BE49-F238E27FC236}">
                <a16:creationId xmlns:a16="http://schemas.microsoft.com/office/drawing/2014/main" id="{746D0A98-7E2B-4339-8DDF-864F324AFE32}"/>
              </a:ext>
            </a:extLst>
          </p:cNvPr>
          <p:cNvGrpSpPr/>
          <p:nvPr/>
        </p:nvGrpSpPr>
        <p:grpSpPr>
          <a:xfrm>
            <a:off x="270140" y="1070842"/>
            <a:ext cx="11651720" cy="5434608"/>
            <a:chOff x="1010876" y="1307208"/>
            <a:chExt cx="10414242" cy="4628619"/>
          </a:xfrm>
        </p:grpSpPr>
        <p:grpSp>
          <p:nvGrpSpPr>
            <p:cNvPr id="49" name="组合 48">
              <a:extLst>
                <a:ext uri="{FF2B5EF4-FFF2-40B4-BE49-F238E27FC236}">
                  <a16:creationId xmlns:a16="http://schemas.microsoft.com/office/drawing/2014/main" id="{C2FA7746-12B8-4E0A-A73F-0EA61A6E2E3E}"/>
                </a:ext>
              </a:extLst>
            </p:cNvPr>
            <p:cNvGrpSpPr/>
            <p:nvPr/>
          </p:nvGrpSpPr>
          <p:grpSpPr>
            <a:xfrm>
              <a:off x="1010876" y="1316570"/>
              <a:ext cx="2814638" cy="4425324"/>
              <a:chOff x="1791079" y="1309354"/>
              <a:chExt cx="2814638" cy="4425324"/>
            </a:xfrm>
          </p:grpSpPr>
          <p:sp>
            <p:nvSpPr>
              <p:cNvPr id="118" name="矩形: 对角圆角 117">
                <a:extLst>
                  <a:ext uri="{FF2B5EF4-FFF2-40B4-BE49-F238E27FC236}">
                    <a16:creationId xmlns:a16="http://schemas.microsoft.com/office/drawing/2014/main" id="{7AC586E8-2086-47B9-94F9-E73E40C516DE}"/>
                  </a:ext>
                </a:extLst>
              </p:cNvPr>
              <p:cNvSpPr/>
              <p:nvPr/>
            </p:nvSpPr>
            <p:spPr>
              <a:xfrm>
                <a:off x="1809809" y="3957113"/>
                <a:ext cx="2686448" cy="1777565"/>
              </a:xfrm>
              <a:prstGeom prst="round2DiagRect">
                <a:avLst/>
              </a:prstGeom>
              <a:solidFill>
                <a:srgbClr val="FF0000">
                  <a:alpha val="18000"/>
                </a:srgbClr>
              </a:solidFill>
            </p:spPr>
            <p:txBody>
              <a:bodyPr wrap="square">
                <a:spAutoFit/>
              </a:bodyPr>
              <a:lstStyle/>
              <a:p>
                <a:pPr>
                  <a:lnSpc>
                    <a:spcPct val="120000"/>
                  </a:lnSpc>
                  <a:spcBef>
                    <a:spcPct val="20000"/>
                  </a:spcBef>
                </a:pPr>
                <a:endParaRPr lang="en-US" altLang="zh-CN" sz="2200" dirty="0">
                  <a:solidFill>
                    <a:schemeClr val="tx1"/>
                  </a:solidFill>
                  <a:latin typeface="標楷體" panose="03000509000000000000" pitchFamily="65" charset="-120"/>
                  <a:ea typeface="標楷體" panose="03000509000000000000" pitchFamily="65" charset="-120"/>
                </a:endParaRPr>
              </a:p>
              <a:p>
                <a:pPr>
                  <a:lnSpc>
                    <a:spcPct val="120000"/>
                  </a:lnSpc>
                  <a:spcBef>
                    <a:spcPct val="20000"/>
                  </a:spcBef>
                </a:pPr>
                <a:endParaRPr lang="en-US" altLang="zh-CN" sz="2200" dirty="0">
                  <a:latin typeface="標楷體" panose="03000509000000000000" pitchFamily="65" charset="-120"/>
                  <a:ea typeface="標楷體" panose="03000509000000000000" pitchFamily="65" charset="-120"/>
                </a:endParaRPr>
              </a:p>
              <a:p>
                <a:pPr>
                  <a:lnSpc>
                    <a:spcPct val="120000"/>
                  </a:lnSpc>
                  <a:spcBef>
                    <a:spcPct val="20000"/>
                  </a:spcBef>
                </a:pPr>
                <a:endParaRPr lang="en-US" altLang="zh-CN" sz="2200" dirty="0">
                  <a:solidFill>
                    <a:schemeClr val="tx1"/>
                  </a:solidFill>
                  <a:latin typeface="標楷體" panose="03000509000000000000" pitchFamily="65" charset="-120"/>
                  <a:ea typeface="標楷體" panose="03000509000000000000" pitchFamily="65" charset="-120"/>
                </a:endParaRPr>
              </a:p>
              <a:p>
                <a:pPr>
                  <a:lnSpc>
                    <a:spcPct val="120000"/>
                  </a:lnSpc>
                  <a:spcBef>
                    <a:spcPct val="20000"/>
                  </a:spcBef>
                </a:pPr>
                <a:endParaRPr lang="zh-CN" altLang="en-US" sz="2200" dirty="0">
                  <a:solidFill>
                    <a:schemeClr val="tx1"/>
                  </a:solidFill>
                  <a:latin typeface="標楷體" panose="03000509000000000000" pitchFamily="65" charset="-120"/>
                  <a:ea typeface="標楷體" panose="03000509000000000000" pitchFamily="65" charset="-120"/>
                </a:endParaRPr>
              </a:p>
            </p:txBody>
          </p:sp>
          <p:sp>
            <p:nvSpPr>
              <p:cNvPr id="119" name="矩形: 对角圆角 118">
                <a:extLst>
                  <a:ext uri="{FF2B5EF4-FFF2-40B4-BE49-F238E27FC236}">
                    <a16:creationId xmlns:a16="http://schemas.microsoft.com/office/drawing/2014/main" id="{DF6BB2AA-5048-498C-81C8-B3324D81EE9A}"/>
                  </a:ext>
                </a:extLst>
              </p:cNvPr>
              <p:cNvSpPr/>
              <p:nvPr/>
            </p:nvSpPr>
            <p:spPr>
              <a:xfrm>
                <a:off x="1838306" y="2132591"/>
                <a:ext cx="2686448" cy="1777565"/>
              </a:xfrm>
              <a:prstGeom prst="round2DiagRect">
                <a:avLst/>
              </a:prstGeom>
              <a:solidFill>
                <a:srgbClr val="FF0000">
                  <a:alpha val="18000"/>
                </a:srgbClr>
              </a:solidFill>
            </p:spPr>
            <p:txBody>
              <a:bodyPr wrap="square">
                <a:spAutoFit/>
              </a:bodyPr>
              <a:lstStyle/>
              <a:p>
                <a:pPr>
                  <a:lnSpc>
                    <a:spcPct val="120000"/>
                  </a:lnSpc>
                  <a:spcBef>
                    <a:spcPct val="20000"/>
                  </a:spcBef>
                </a:pPr>
                <a:endParaRPr lang="en-US" altLang="zh-CN" sz="2200" dirty="0">
                  <a:solidFill>
                    <a:schemeClr val="tx1"/>
                  </a:solidFill>
                  <a:latin typeface="標楷體" panose="03000509000000000000" pitchFamily="65" charset="-120"/>
                  <a:ea typeface="標楷體" panose="03000509000000000000" pitchFamily="65" charset="-120"/>
                </a:endParaRPr>
              </a:p>
              <a:p>
                <a:pPr>
                  <a:lnSpc>
                    <a:spcPct val="120000"/>
                  </a:lnSpc>
                  <a:spcBef>
                    <a:spcPct val="20000"/>
                  </a:spcBef>
                </a:pPr>
                <a:endParaRPr lang="en-US" altLang="zh-CN" sz="2200" dirty="0">
                  <a:latin typeface="標楷體" panose="03000509000000000000" pitchFamily="65" charset="-120"/>
                  <a:ea typeface="標楷體" panose="03000509000000000000" pitchFamily="65" charset="-120"/>
                </a:endParaRPr>
              </a:p>
              <a:p>
                <a:pPr>
                  <a:lnSpc>
                    <a:spcPct val="120000"/>
                  </a:lnSpc>
                  <a:spcBef>
                    <a:spcPct val="20000"/>
                  </a:spcBef>
                </a:pPr>
                <a:endParaRPr lang="en-US" altLang="zh-CN" sz="2200" dirty="0">
                  <a:solidFill>
                    <a:schemeClr val="tx1"/>
                  </a:solidFill>
                  <a:latin typeface="標楷體" panose="03000509000000000000" pitchFamily="65" charset="-120"/>
                  <a:ea typeface="標楷體" panose="03000509000000000000" pitchFamily="65" charset="-120"/>
                </a:endParaRPr>
              </a:p>
              <a:p>
                <a:pPr>
                  <a:lnSpc>
                    <a:spcPct val="120000"/>
                  </a:lnSpc>
                  <a:spcBef>
                    <a:spcPct val="20000"/>
                  </a:spcBef>
                </a:pPr>
                <a:endParaRPr lang="zh-CN" altLang="en-US" sz="2200" dirty="0">
                  <a:solidFill>
                    <a:schemeClr val="tx1"/>
                  </a:solidFill>
                  <a:latin typeface="標楷體" panose="03000509000000000000" pitchFamily="65" charset="-120"/>
                  <a:ea typeface="標楷體" panose="03000509000000000000" pitchFamily="65" charset="-120"/>
                </a:endParaRPr>
              </a:p>
            </p:txBody>
          </p:sp>
          <p:grpSp>
            <p:nvGrpSpPr>
              <p:cNvPr id="120" name="组合 119">
                <a:extLst>
                  <a:ext uri="{FF2B5EF4-FFF2-40B4-BE49-F238E27FC236}">
                    <a16:creationId xmlns:a16="http://schemas.microsoft.com/office/drawing/2014/main" id="{FD5FCBA7-3B8D-496E-8163-39CFA4DDFA5F}"/>
                  </a:ext>
                </a:extLst>
              </p:cNvPr>
              <p:cNvGrpSpPr/>
              <p:nvPr/>
            </p:nvGrpSpPr>
            <p:grpSpPr>
              <a:xfrm>
                <a:off x="1791079" y="1309354"/>
                <a:ext cx="2814638" cy="865034"/>
                <a:chOff x="685800" y="2107459"/>
                <a:chExt cx="2814638" cy="865034"/>
              </a:xfrm>
              <a:solidFill>
                <a:srgbClr val="FF0000"/>
              </a:solidFill>
              <a:effectLst/>
            </p:grpSpPr>
            <p:sp>
              <p:nvSpPr>
                <p:cNvPr id="125" name="AutoShape 2">
                  <a:extLst>
                    <a:ext uri="{FF2B5EF4-FFF2-40B4-BE49-F238E27FC236}">
                      <a16:creationId xmlns:a16="http://schemas.microsoft.com/office/drawing/2014/main" id="{15ED1B16-BAED-44BA-B41C-ED3840296099}"/>
                    </a:ext>
                  </a:extLst>
                </p:cNvPr>
                <p:cNvSpPr>
                  <a:spLocks noChangeArrowheads="1"/>
                </p:cNvSpPr>
                <p:nvPr/>
              </p:nvSpPr>
              <p:spPr bwMode="auto">
                <a:xfrm>
                  <a:off x="685800" y="2107459"/>
                  <a:ext cx="2814638" cy="865034"/>
                </a:xfrm>
                <a:prstGeom prst="homePlate">
                  <a:avLst>
                    <a:gd name="adj" fmla="val 12869"/>
                  </a:avLst>
                </a:prstGeom>
                <a:solidFill>
                  <a:schemeClr val="accent2"/>
                </a:solidFill>
                <a:ln>
                  <a:noFill/>
                </a:ln>
                <a:effectLst>
                  <a:outerShdw dist="35921" dir="2700000" algn="ctr" rotWithShape="0">
                    <a:schemeClr val="hlink"/>
                  </a:outerShdw>
                </a:effectLst>
              </p:spPr>
              <p:txBody>
                <a:bodyPr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en-US" altLang="zh-CN" sz="2200" dirty="0">
                    <a:latin typeface="標楷體" panose="03000509000000000000" pitchFamily="65" charset="-120"/>
                    <a:ea typeface="標楷體" panose="03000509000000000000" pitchFamily="65" charset="-120"/>
                  </a:endParaRPr>
                </a:p>
                <a:p>
                  <a:endParaRPr lang="en-US" altLang="zh-CN" sz="2200" dirty="0">
                    <a:latin typeface="標楷體" panose="03000509000000000000" pitchFamily="65" charset="-120"/>
                    <a:ea typeface="標楷體" panose="03000509000000000000" pitchFamily="65" charset="-120"/>
                  </a:endParaRPr>
                </a:p>
                <a:p>
                  <a:endParaRPr lang="zh-CN" altLang="en-US" sz="2200" dirty="0">
                    <a:latin typeface="標楷體" panose="03000509000000000000" pitchFamily="65" charset="-120"/>
                    <a:ea typeface="標楷體" panose="03000509000000000000" pitchFamily="65" charset="-120"/>
                  </a:endParaRPr>
                </a:p>
              </p:txBody>
            </p:sp>
            <p:sp>
              <p:nvSpPr>
                <p:cNvPr id="126" name="Text Box 5">
                  <a:extLst>
                    <a:ext uri="{FF2B5EF4-FFF2-40B4-BE49-F238E27FC236}">
                      <a16:creationId xmlns:a16="http://schemas.microsoft.com/office/drawing/2014/main" id="{7241FA6A-D50E-4446-B048-B0227B04C8BD}"/>
                    </a:ext>
                  </a:extLst>
                </p:cNvPr>
                <p:cNvSpPr txBox="1">
                  <a:spLocks noChangeArrowheads="1"/>
                </p:cNvSpPr>
                <p:nvPr/>
              </p:nvSpPr>
              <p:spPr bwMode="auto">
                <a:xfrm>
                  <a:off x="824856" y="2243938"/>
                  <a:ext cx="2470443" cy="576688"/>
                </a:xfrm>
                <a:prstGeom prst="rect">
                  <a:avLst/>
                </a:prstGeom>
                <a:no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lang="en-US" altLang="zh-CN"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1979</a:t>
                  </a:r>
                  <a:r>
                    <a:rPr lang="zh-CN"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p>
                <a:p>
                  <a:pPr algn="ctr"/>
                  <a:r>
                    <a:rPr lang="zh-CN" altLang="en-US" sz="2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平均每百戶擁有</a:t>
                  </a:r>
                </a:p>
              </p:txBody>
            </p:sp>
          </p:grpSp>
          <p:sp>
            <p:nvSpPr>
              <p:cNvPr id="121" name="文本框 120">
                <a:extLst>
                  <a:ext uri="{FF2B5EF4-FFF2-40B4-BE49-F238E27FC236}">
                    <a16:creationId xmlns:a16="http://schemas.microsoft.com/office/drawing/2014/main" id="{1B1D72BC-7300-4966-BD5E-70223BB8092B}"/>
                  </a:ext>
                </a:extLst>
              </p:cNvPr>
              <p:cNvSpPr txBox="1"/>
              <p:nvPr/>
            </p:nvSpPr>
            <p:spPr>
              <a:xfrm>
                <a:off x="2162743" y="2177814"/>
                <a:ext cx="1207766" cy="406024"/>
              </a:xfrm>
              <a:prstGeom prst="roundRect">
                <a:avLst/>
              </a:prstGeom>
              <a:noFill/>
            </p:spPr>
            <p:txBody>
              <a:bodyPr wrap="none" rtlCol="0">
                <a:spAutoFit/>
              </a:bodyPr>
              <a:lstStyle/>
              <a:p>
                <a:pPr algn="ctr"/>
                <a:r>
                  <a:rPr lang="zh-CN" altLang="en-US" sz="2200" b="1" dirty="0">
                    <a:latin typeface="標楷體" panose="03000509000000000000" pitchFamily="65" charset="-120"/>
                    <a:ea typeface="標楷體" panose="03000509000000000000" pitchFamily="65" charset="-120"/>
                  </a:rPr>
                  <a:t>城鎮居民</a:t>
                </a:r>
              </a:p>
            </p:txBody>
          </p:sp>
          <p:sp>
            <p:nvSpPr>
              <p:cNvPr id="122" name="文本框 121">
                <a:extLst>
                  <a:ext uri="{FF2B5EF4-FFF2-40B4-BE49-F238E27FC236}">
                    <a16:creationId xmlns:a16="http://schemas.microsoft.com/office/drawing/2014/main" id="{38C51950-420E-4610-A94A-C1FE87099DD3}"/>
                  </a:ext>
                </a:extLst>
              </p:cNvPr>
              <p:cNvSpPr txBox="1"/>
              <p:nvPr/>
            </p:nvSpPr>
            <p:spPr>
              <a:xfrm>
                <a:off x="2143770" y="2619001"/>
                <a:ext cx="1455098" cy="1044063"/>
              </a:xfrm>
              <a:prstGeom prst="roundRect">
                <a:avLst/>
              </a:prstGeom>
              <a:noFill/>
            </p:spPr>
            <p:txBody>
              <a:bodyPr wrap="none" rtlCol="0">
                <a:spAutoFit/>
              </a:bodyPr>
              <a:lstStyle/>
              <a:p>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手錶</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204</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隻</a:t>
                </a:r>
                <a:endParaRPr lang="en-US" altLang="zh-CN" sz="22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單</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車</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113</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輛</a:t>
                </a:r>
                <a:endParaRPr lang="en-US" altLang="zh-CN" sz="2200" dirty="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衣車</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54.3</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部</a:t>
                </a:r>
              </a:p>
            </p:txBody>
          </p:sp>
          <p:sp>
            <p:nvSpPr>
              <p:cNvPr id="123" name="文本框 122">
                <a:extLst>
                  <a:ext uri="{FF2B5EF4-FFF2-40B4-BE49-F238E27FC236}">
                    <a16:creationId xmlns:a16="http://schemas.microsoft.com/office/drawing/2014/main" id="{809714BB-4104-4020-A7A4-B6802FE7BC7A}"/>
                  </a:ext>
                </a:extLst>
              </p:cNvPr>
              <p:cNvSpPr txBox="1"/>
              <p:nvPr/>
            </p:nvSpPr>
            <p:spPr>
              <a:xfrm>
                <a:off x="2143770" y="4397505"/>
                <a:ext cx="1455098" cy="1044063"/>
              </a:xfrm>
              <a:prstGeom prst="roundRect">
                <a:avLst/>
              </a:prstGeom>
              <a:noFill/>
            </p:spPr>
            <p:txBody>
              <a:bodyPr wrap="none" rtlCol="0">
                <a:spAutoFit/>
              </a:bodyPr>
              <a:lstStyle/>
              <a:p>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手錶</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27.8</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隻</a:t>
                </a:r>
                <a:endParaRPr lang="en-US" altLang="zh-CN" sz="22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單</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車</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36.2</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輛</a:t>
                </a:r>
                <a:endParaRPr lang="en-US" altLang="zh-CN" sz="2200" dirty="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衣車</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22.6</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部</a:t>
                </a:r>
              </a:p>
            </p:txBody>
          </p:sp>
          <p:sp>
            <p:nvSpPr>
              <p:cNvPr id="124" name="文本框 123">
                <a:extLst>
                  <a:ext uri="{FF2B5EF4-FFF2-40B4-BE49-F238E27FC236}">
                    <a16:creationId xmlns:a16="http://schemas.microsoft.com/office/drawing/2014/main" id="{E2D4BAF7-D4FC-41CD-A859-DC3BB85C8557}"/>
                  </a:ext>
                </a:extLst>
              </p:cNvPr>
              <p:cNvSpPr txBox="1"/>
              <p:nvPr/>
            </p:nvSpPr>
            <p:spPr>
              <a:xfrm>
                <a:off x="2162743" y="3981618"/>
                <a:ext cx="1207766" cy="406024"/>
              </a:xfrm>
              <a:prstGeom prst="roundRect">
                <a:avLst/>
              </a:prstGeom>
              <a:noFill/>
            </p:spPr>
            <p:txBody>
              <a:bodyPr wrap="none" rtlCol="0">
                <a:spAutoFit/>
              </a:bodyPr>
              <a:lstStyle/>
              <a:p>
                <a:pPr algn="ctr"/>
                <a:r>
                  <a:rPr lang="zh-CN" altLang="en-US" sz="2200" b="1" dirty="0">
                    <a:latin typeface="標楷體" panose="03000509000000000000" pitchFamily="65" charset="-120"/>
                    <a:ea typeface="標楷體" panose="03000509000000000000" pitchFamily="65" charset="-120"/>
                  </a:rPr>
                  <a:t>農村居民</a:t>
                </a:r>
              </a:p>
            </p:txBody>
          </p:sp>
        </p:grpSp>
        <p:grpSp>
          <p:nvGrpSpPr>
            <p:cNvPr id="50" name="组合 49">
              <a:extLst>
                <a:ext uri="{FF2B5EF4-FFF2-40B4-BE49-F238E27FC236}">
                  <a16:creationId xmlns:a16="http://schemas.microsoft.com/office/drawing/2014/main" id="{8F16D231-B17A-4C99-96C1-F0B53B3608AB}"/>
                </a:ext>
              </a:extLst>
            </p:cNvPr>
            <p:cNvGrpSpPr/>
            <p:nvPr/>
          </p:nvGrpSpPr>
          <p:grpSpPr>
            <a:xfrm>
              <a:off x="4654989" y="1311419"/>
              <a:ext cx="2814638" cy="4434019"/>
              <a:chOff x="4705549" y="1311419"/>
              <a:chExt cx="2814638" cy="4434019"/>
            </a:xfrm>
          </p:grpSpPr>
          <p:sp>
            <p:nvSpPr>
              <p:cNvPr id="109" name="矩形: 对角圆角 108">
                <a:extLst>
                  <a:ext uri="{FF2B5EF4-FFF2-40B4-BE49-F238E27FC236}">
                    <a16:creationId xmlns:a16="http://schemas.microsoft.com/office/drawing/2014/main" id="{4E939C4C-89B2-42C8-8A73-A2DA1AFF89C3}"/>
                  </a:ext>
                </a:extLst>
              </p:cNvPr>
              <p:cNvSpPr/>
              <p:nvPr/>
            </p:nvSpPr>
            <p:spPr>
              <a:xfrm>
                <a:off x="4734046" y="2143351"/>
                <a:ext cx="2686448" cy="1777565"/>
              </a:xfrm>
              <a:prstGeom prst="round2DiagRect">
                <a:avLst/>
              </a:prstGeom>
              <a:solidFill>
                <a:srgbClr val="FFC000">
                  <a:alpha val="18000"/>
                </a:srgbClr>
              </a:solidFill>
            </p:spPr>
            <p:txBody>
              <a:bodyPr wrap="square">
                <a:spAutoFit/>
              </a:bodyPr>
              <a:lstStyle/>
              <a:p>
                <a:pPr>
                  <a:lnSpc>
                    <a:spcPct val="120000"/>
                  </a:lnSpc>
                  <a:spcBef>
                    <a:spcPct val="20000"/>
                  </a:spcBef>
                </a:pPr>
                <a:endParaRPr lang="en-US" altLang="zh-CN" sz="2200" dirty="0">
                  <a:solidFill>
                    <a:schemeClr val="tx1"/>
                  </a:solidFill>
                  <a:latin typeface="標楷體" panose="03000509000000000000" pitchFamily="65" charset="-120"/>
                  <a:ea typeface="標楷體" panose="03000509000000000000" pitchFamily="65" charset="-120"/>
                </a:endParaRPr>
              </a:p>
              <a:p>
                <a:pPr>
                  <a:lnSpc>
                    <a:spcPct val="120000"/>
                  </a:lnSpc>
                  <a:spcBef>
                    <a:spcPct val="20000"/>
                  </a:spcBef>
                </a:pPr>
                <a:endParaRPr lang="en-US" altLang="zh-CN" sz="2200" dirty="0">
                  <a:latin typeface="標楷體" panose="03000509000000000000" pitchFamily="65" charset="-120"/>
                  <a:ea typeface="標楷體" panose="03000509000000000000" pitchFamily="65" charset="-120"/>
                </a:endParaRPr>
              </a:p>
              <a:p>
                <a:pPr>
                  <a:lnSpc>
                    <a:spcPct val="120000"/>
                  </a:lnSpc>
                  <a:spcBef>
                    <a:spcPct val="20000"/>
                  </a:spcBef>
                </a:pPr>
                <a:endParaRPr lang="en-US" altLang="zh-CN" sz="2200" dirty="0">
                  <a:solidFill>
                    <a:schemeClr val="tx1"/>
                  </a:solidFill>
                  <a:latin typeface="標楷體" panose="03000509000000000000" pitchFamily="65" charset="-120"/>
                  <a:ea typeface="標楷體" panose="03000509000000000000" pitchFamily="65" charset="-120"/>
                </a:endParaRPr>
              </a:p>
              <a:p>
                <a:pPr>
                  <a:lnSpc>
                    <a:spcPct val="120000"/>
                  </a:lnSpc>
                  <a:spcBef>
                    <a:spcPct val="20000"/>
                  </a:spcBef>
                </a:pPr>
                <a:endParaRPr lang="zh-CN" altLang="en-US" sz="2200" dirty="0">
                  <a:solidFill>
                    <a:schemeClr val="tx1"/>
                  </a:solidFill>
                  <a:latin typeface="標楷體" panose="03000509000000000000" pitchFamily="65" charset="-120"/>
                  <a:ea typeface="標楷體" panose="03000509000000000000" pitchFamily="65" charset="-120"/>
                </a:endParaRPr>
              </a:p>
            </p:txBody>
          </p:sp>
          <p:sp>
            <p:nvSpPr>
              <p:cNvPr id="110" name="矩形: 对角圆角 109">
                <a:extLst>
                  <a:ext uri="{FF2B5EF4-FFF2-40B4-BE49-F238E27FC236}">
                    <a16:creationId xmlns:a16="http://schemas.microsoft.com/office/drawing/2014/main" id="{4EC8E0FE-E98D-4495-B277-4DA5F0FBFDF1}"/>
                  </a:ext>
                </a:extLst>
              </p:cNvPr>
              <p:cNvSpPr/>
              <p:nvPr/>
            </p:nvSpPr>
            <p:spPr>
              <a:xfrm>
                <a:off x="4705549" y="3967873"/>
                <a:ext cx="2686448" cy="1777565"/>
              </a:xfrm>
              <a:prstGeom prst="round2DiagRect">
                <a:avLst/>
              </a:prstGeom>
              <a:solidFill>
                <a:srgbClr val="FFC000">
                  <a:alpha val="18000"/>
                </a:srgbClr>
              </a:solidFill>
            </p:spPr>
            <p:txBody>
              <a:bodyPr wrap="square">
                <a:spAutoFit/>
              </a:bodyPr>
              <a:lstStyle/>
              <a:p>
                <a:pPr>
                  <a:lnSpc>
                    <a:spcPct val="120000"/>
                  </a:lnSpc>
                  <a:spcBef>
                    <a:spcPct val="20000"/>
                  </a:spcBef>
                </a:pPr>
                <a:endParaRPr lang="en-US" altLang="zh-CN" sz="2200" dirty="0">
                  <a:solidFill>
                    <a:schemeClr val="tx1"/>
                  </a:solidFill>
                  <a:latin typeface="標楷體" panose="03000509000000000000" pitchFamily="65" charset="-120"/>
                  <a:ea typeface="標楷體" panose="03000509000000000000" pitchFamily="65" charset="-120"/>
                </a:endParaRPr>
              </a:p>
              <a:p>
                <a:pPr>
                  <a:lnSpc>
                    <a:spcPct val="120000"/>
                  </a:lnSpc>
                  <a:spcBef>
                    <a:spcPct val="20000"/>
                  </a:spcBef>
                </a:pPr>
                <a:endParaRPr lang="en-US" altLang="zh-CN" sz="2200" dirty="0">
                  <a:latin typeface="標楷體" panose="03000509000000000000" pitchFamily="65" charset="-120"/>
                  <a:ea typeface="標楷體" panose="03000509000000000000" pitchFamily="65" charset="-120"/>
                </a:endParaRPr>
              </a:p>
              <a:p>
                <a:pPr>
                  <a:lnSpc>
                    <a:spcPct val="120000"/>
                  </a:lnSpc>
                  <a:spcBef>
                    <a:spcPct val="20000"/>
                  </a:spcBef>
                </a:pPr>
                <a:endParaRPr lang="en-US" altLang="zh-CN" sz="2200" dirty="0">
                  <a:solidFill>
                    <a:schemeClr val="tx1"/>
                  </a:solidFill>
                  <a:latin typeface="標楷體" panose="03000509000000000000" pitchFamily="65" charset="-120"/>
                  <a:ea typeface="標楷體" panose="03000509000000000000" pitchFamily="65" charset="-120"/>
                </a:endParaRPr>
              </a:p>
              <a:p>
                <a:pPr>
                  <a:lnSpc>
                    <a:spcPct val="120000"/>
                  </a:lnSpc>
                  <a:spcBef>
                    <a:spcPct val="20000"/>
                  </a:spcBef>
                </a:pPr>
                <a:endParaRPr lang="zh-CN" altLang="en-US" sz="2200" dirty="0">
                  <a:solidFill>
                    <a:schemeClr val="tx1"/>
                  </a:solidFill>
                  <a:latin typeface="標楷體" panose="03000509000000000000" pitchFamily="65" charset="-120"/>
                  <a:ea typeface="標楷體" panose="03000509000000000000" pitchFamily="65" charset="-120"/>
                </a:endParaRPr>
              </a:p>
            </p:txBody>
          </p:sp>
          <p:sp>
            <p:nvSpPr>
              <p:cNvPr id="111" name="文本框 110">
                <a:extLst>
                  <a:ext uri="{FF2B5EF4-FFF2-40B4-BE49-F238E27FC236}">
                    <a16:creationId xmlns:a16="http://schemas.microsoft.com/office/drawing/2014/main" id="{1BE8E367-7881-4721-8C8A-ABB811C6DDCF}"/>
                  </a:ext>
                </a:extLst>
              </p:cNvPr>
              <p:cNvSpPr txBox="1"/>
              <p:nvPr/>
            </p:nvSpPr>
            <p:spPr>
              <a:xfrm>
                <a:off x="5046216" y="2545263"/>
                <a:ext cx="2309008" cy="1363082"/>
              </a:xfrm>
              <a:prstGeom prst="roundRect">
                <a:avLst/>
              </a:prstGeom>
              <a:noFill/>
            </p:spPr>
            <p:txBody>
              <a:bodyPr wrap="none" rtlCol="0">
                <a:spAutoFit/>
              </a:bodyPr>
              <a:lstStyle/>
              <a:p>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雪櫃</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36.5</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個</a:t>
                </a:r>
                <a:endParaRPr lang="en-US" altLang="zh-CN" sz="2200" dirty="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洗衣機</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76.2</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個</a:t>
                </a:r>
                <a:endParaRPr lang="en-US" altLang="zh-CN" sz="2200" dirty="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黑白電視機</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55.7</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個</a:t>
                </a:r>
                <a:endParaRPr lang="en-US" altLang="zh-CN" sz="2200" dirty="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彩色電視機</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51.5</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個</a:t>
                </a:r>
              </a:p>
            </p:txBody>
          </p:sp>
          <p:sp>
            <p:nvSpPr>
              <p:cNvPr id="112" name="文本框 111">
                <a:extLst>
                  <a:ext uri="{FF2B5EF4-FFF2-40B4-BE49-F238E27FC236}">
                    <a16:creationId xmlns:a16="http://schemas.microsoft.com/office/drawing/2014/main" id="{6BA0AFDC-0BFD-4D12-BDC1-7AF8B989F2CF}"/>
                  </a:ext>
                </a:extLst>
              </p:cNvPr>
              <p:cNvSpPr txBox="1"/>
              <p:nvPr/>
            </p:nvSpPr>
            <p:spPr>
              <a:xfrm>
                <a:off x="4974295" y="4240022"/>
                <a:ext cx="2309008" cy="1363082"/>
              </a:xfrm>
              <a:prstGeom prst="roundRect">
                <a:avLst/>
              </a:prstGeom>
              <a:noFill/>
            </p:spPr>
            <p:txBody>
              <a:bodyPr wrap="none" rtlCol="0">
                <a:spAutoFit/>
              </a:bodyPr>
              <a:lstStyle/>
              <a:p>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雪櫃</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0.9</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個</a:t>
                </a:r>
                <a:endParaRPr lang="en-US" altLang="zh-CN" sz="2200" dirty="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洗衣機</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8.2</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個</a:t>
                </a:r>
                <a:endParaRPr lang="en-US" altLang="zh-CN" sz="2200" dirty="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黑白電視機</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33.9</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個</a:t>
                </a:r>
                <a:endParaRPr lang="en-US" altLang="zh-CN" sz="2200" dirty="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彩色電視機</a:t>
                </a:r>
                <a:r>
                  <a:rPr lang="en-US" altLang="zh-CN" sz="2200" dirty="0">
                    <a:latin typeface="Times New Roman" panose="02020603050405020304" pitchFamily="18" charset="0"/>
                    <a:ea typeface="標楷體" panose="03000509000000000000" pitchFamily="65" charset="-120"/>
                    <a:cs typeface="Times New Roman" panose="02020603050405020304" pitchFamily="18" charset="0"/>
                  </a:rPr>
                  <a:t>3.6</a:t>
                </a:r>
                <a:r>
                  <a:rPr lang="zh-CN" altLang="en-US" sz="2200" dirty="0">
                    <a:latin typeface="Times New Roman" panose="02020603050405020304" pitchFamily="18" charset="0"/>
                    <a:ea typeface="標楷體" panose="03000509000000000000" pitchFamily="65" charset="-120"/>
                    <a:cs typeface="Times New Roman" panose="02020603050405020304" pitchFamily="18" charset="0"/>
                  </a:rPr>
                  <a:t>個</a:t>
                </a:r>
              </a:p>
            </p:txBody>
          </p:sp>
          <p:sp>
            <p:nvSpPr>
              <p:cNvPr id="113" name="文本框 112">
                <a:extLst>
                  <a:ext uri="{FF2B5EF4-FFF2-40B4-BE49-F238E27FC236}">
                    <a16:creationId xmlns:a16="http://schemas.microsoft.com/office/drawing/2014/main" id="{B430A0BC-D6E7-484A-8F06-A214FFDB9334}"/>
                  </a:ext>
                </a:extLst>
              </p:cNvPr>
              <p:cNvSpPr txBox="1"/>
              <p:nvPr/>
            </p:nvSpPr>
            <p:spPr>
              <a:xfrm>
                <a:off x="5065190" y="2157658"/>
                <a:ext cx="1207766" cy="406024"/>
              </a:xfrm>
              <a:prstGeom prst="roundRect">
                <a:avLst/>
              </a:prstGeom>
              <a:noFill/>
            </p:spPr>
            <p:txBody>
              <a:bodyPr wrap="none" rtlCol="0">
                <a:spAutoFit/>
              </a:bodyPr>
              <a:lstStyle/>
              <a:p>
                <a:pPr algn="ctr"/>
                <a:r>
                  <a:rPr lang="zh-CN" altLang="en-US" sz="2200" b="1" dirty="0">
                    <a:latin typeface="標楷體" panose="03000509000000000000" pitchFamily="65" charset="-120"/>
                    <a:ea typeface="標楷體" panose="03000509000000000000" pitchFamily="65" charset="-120"/>
                  </a:rPr>
                  <a:t>城鎮居民</a:t>
                </a:r>
              </a:p>
            </p:txBody>
          </p:sp>
          <p:sp>
            <p:nvSpPr>
              <p:cNvPr id="114" name="文本框 113">
                <a:extLst>
                  <a:ext uri="{FF2B5EF4-FFF2-40B4-BE49-F238E27FC236}">
                    <a16:creationId xmlns:a16="http://schemas.microsoft.com/office/drawing/2014/main" id="{56B77EFE-E4EA-4705-9820-9DB60ED65FD9}"/>
                  </a:ext>
                </a:extLst>
              </p:cNvPr>
              <p:cNvSpPr txBox="1"/>
              <p:nvPr/>
            </p:nvSpPr>
            <p:spPr>
              <a:xfrm>
                <a:off x="5065190" y="3970523"/>
                <a:ext cx="1207766" cy="406024"/>
              </a:xfrm>
              <a:prstGeom prst="roundRect">
                <a:avLst/>
              </a:prstGeom>
              <a:noFill/>
            </p:spPr>
            <p:txBody>
              <a:bodyPr wrap="none" rtlCol="0">
                <a:spAutoFit/>
              </a:bodyPr>
              <a:lstStyle/>
              <a:p>
                <a:pPr algn="ctr"/>
                <a:r>
                  <a:rPr lang="zh-CN" altLang="en-US" sz="2200" b="1" dirty="0">
                    <a:latin typeface="標楷體" panose="03000509000000000000" pitchFamily="65" charset="-120"/>
                    <a:ea typeface="標楷體" panose="03000509000000000000" pitchFamily="65" charset="-120"/>
                  </a:rPr>
                  <a:t>農村居民</a:t>
                </a:r>
              </a:p>
            </p:txBody>
          </p:sp>
          <p:grpSp>
            <p:nvGrpSpPr>
              <p:cNvPr id="115" name="组合 114">
                <a:extLst>
                  <a:ext uri="{FF2B5EF4-FFF2-40B4-BE49-F238E27FC236}">
                    <a16:creationId xmlns:a16="http://schemas.microsoft.com/office/drawing/2014/main" id="{A5B9AE5F-D326-4F8F-B7C7-C77DD8629EF2}"/>
                  </a:ext>
                </a:extLst>
              </p:cNvPr>
              <p:cNvGrpSpPr/>
              <p:nvPr/>
            </p:nvGrpSpPr>
            <p:grpSpPr>
              <a:xfrm>
                <a:off x="4705549" y="1311419"/>
                <a:ext cx="2814638" cy="865033"/>
                <a:chOff x="3556621" y="2111590"/>
                <a:chExt cx="2814638" cy="865033"/>
              </a:xfrm>
            </p:grpSpPr>
            <p:sp>
              <p:nvSpPr>
                <p:cNvPr id="116" name="AutoShape 2">
                  <a:extLst>
                    <a:ext uri="{FF2B5EF4-FFF2-40B4-BE49-F238E27FC236}">
                      <a16:creationId xmlns:a16="http://schemas.microsoft.com/office/drawing/2014/main" id="{68E417B2-E8FD-4B12-9C78-AED24E957E73}"/>
                    </a:ext>
                  </a:extLst>
                </p:cNvPr>
                <p:cNvSpPr>
                  <a:spLocks noChangeArrowheads="1"/>
                </p:cNvSpPr>
                <p:nvPr/>
              </p:nvSpPr>
              <p:spPr bwMode="auto">
                <a:xfrm>
                  <a:off x="3556621" y="2111590"/>
                  <a:ext cx="2814638" cy="865033"/>
                </a:xfrm>
                <a:prstGeom prst="homePlate">
                  <a:avLst>
                    <a:gd name="adj" fmla="val 12869"/>
                  </a:avLst>
                </a:prstGeom>
                <a:solidFill>
                  <a:srgbClr val="FFC000"/>
                </a:solidFill>
                <a:ln>
                  <a:noFill/>
                </a:ln>
                <a:effectLst>
                  <a:outerShdw dist="35921" dir="2700000" algn="ctr" rotWithShape="0">
                    <a:schemeClr val="accent4">
                      <a:lumMod val="50000"/>
                    </a:schemeClr>
                  </a:outerShdw>
                </a:effectLst>
              </p:spPr>
              <p:txBody>
                <a:bodyPr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en-US" altLang="zh-CN" sz="2200" dirty="0">
                    <a:latin typeface="標楷體" panose="03000509000000000000" pitchFamily="65" charset="-120"/>
                    <a:ea typeface="標楷體" panose="03000509000000000000" pitchFamily="65" charset="-120"/>
                  </a:endParaRPr>
                </a:p>
                <a:p>
                  <a:endParaRPr lang="en-US" altLang="zh-CN" sz="2200" dirty="0">
                    <a:latin typeface="標楷體" panose="03000509000000000000" pitchFamily="65" charset="-120"/>
                    <a:ea typeface="標楷體" panose="03000509000000000000" pitchFamily="65" charset="-120"/>
                  </a:endParaRPr>
                </a:p>
                <a:p>
                  <a:endParaRPr lang="zh-CN" altLang="en-US" sz="2200" dirty="0">
                    <a:latin typeface="標楷體" panose="03000509000000000000" pitchFamily="65" charset="-120"/>
                    <a:ea typeface="標楷體" panose="03000509000000000000" pitchFamily="65" charset="-120"/>
                  </a:endParaRPr>
                </a:p>
              </p:txBody>
            </p:sp>
            <p:sp>
              <p:nvSpPr>
                <p:cNvPr id="117" name="Text Box 5">
                  <a:extLst>
                    <a:ext uri="{FF2B5EF4-FFF2-40B4-BE49-F238E27FC236}">
                      <a16:creationId xmlns:a16="http://schemas.microsoft.com/office/drawing/2014/main" id="{621C7D7F-C4B5-4196-A05D-E5F528E06FC4}"/>
                    </a:ext>
                  </a:extLst>
                </p:cNvPr>
                <p:cNvSpPr txBox="1">
                  <a:spLocks noChangeArrowheads="1"/>
                </p:cNvSpPr>
                <p:nvPr/>
              </p:nvSpPr>
              <p:spPr bwMode="auto">
                <a:xfrm>
                  <a:off x="3688236" y="2243937"/>
                  <a:ext cx="2470443" cy="57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lang="en-US" altLang="zh-CN"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1989</a:t>
                  </a:r>
                  <a:r>
                    <a:rPr lang="zh-CN"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p>
                <a:p>
                  <a:pPr algn="ctr"/>
                  <a:r>
                    <a:rPr lang="zh-CN" altLang="en-US" sz="2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平均每百戶擁有</a:t>
                  </a:r>
                </a:p>
              </p:txBody>
            </p:sp>
          </p:grpSp>
        </p:grpSp>
        <p:grpSp>
          <p:nvGrpSpPr>
            <p:cNvPr id="51" name="组合 50">
              <a:extLst>
                <a:ext uri="{FF2B5EF4-FFF2-40B4-BE49-F238E27FC236}">
                  <a16:creationId xmlns:a16="http://schemas.microsoft.com/office/drawing/2014/main" id="{B5E165FD-FF03-4C0D-AF23-266876000458}"/>
                </a:ext>
              </a:extLst>
            </p:cNvPr>
            <p:cNvGrpSpPr/>
            <p:nvPr/>
          </p:nvGrpSpPr>
          <p:grpSpPr>
            <a:xfrm>
              <a:off x="8299101" y="1307208"/>
              <a:ext cx="2814638" cy="4436400"/>
              <a:chOff x="7620019" y="1318479"/>
              <a:chExt cx="2814638" cy="4436400"/>
            </a:xfrm>
          </p:grpSpPr>
          <p:sp>
            <p:nvSpPr>
              <p:cNvPr id="100" name="矩形: 对角圆角 99">
                <a:extLst>
                  <a:ext uri="{FF2B5EF4-FFF2-40B4-BE49-F238E27FC236}">
                    <a16:creationId xmlns:a16="http://schemas.microsoft.com/office/drawing/2014/main" id="{F2A2662D-55D8-427F-A844-43DEBF5F5358}"/>
                  </a:ext>
                </a:extLst>
              </p:cNvPr>
              <p:cNvSpPr/>
              <p:nvPr/>
            </p:nvSpPr>
            <p:spPr>
              <a:xfrm>
                <a:off x="7628092" y="3977314"/>
                <a:ext cx="2686448" cy="1777565"/>
              </a:xfrm>
              <a:prstGeom prst="round2DiagRect">
                <a:avLst/>
              </a:prstGeom>
              <a:solidFill>
                <a:srgbClr val="92D050">
                  <a:alpha val="18000"/>
                </a:srgbClr>
              </a:solidFill>
            </p:spPr>
            <p:txBody>
              <a:bodyPr wrap="square">
                <a:spAutoFit/>
              </a:bodyPr>
              <a:lstStyle/>
              <a:p>
                <a:pPr>
                  <a:lnSpc>
                    <a:spcPct val="120000"/>
                  </a:lnSpc>
                  <a:spcBef>
                    <a:spcPct val="20000"/>
                  </a:spcBef>
                </a:pPr>
                <a:endParaRPr lang="en-US" altLang="zh-CN" sz="2200" dirty="0">
                  <a:solidFill>
                    <a:schemeClr val="tx1"/>
                  </a:solidFill>
                  <a:latin typeface="標楷體" panose="03000509000000000000" pitchFamily="65" charset="-120"/>
                  <a:ea typeface="標楷體" panose="03000509000000000000" pitchFamily="65" charset="-120"/>
                </a:endParaRPr>
              </a:p>
              <a:p>
                <a:pPr>
                  <a:lnSpc>
                    <a:spcPct val="120000"/>
                  </a:lnSpc>
                  <a:spcBef>
                    <a:spcPct val="20000"/>
                  </a:spcBef>
                </a:pPr>
                <a:endParaRPr lang="en-US" altLang="zh-CN" sz="2200" dirty="0">
                  <a:latin typeface="標楷體" panose="03000509000000000000" pitchFamily="65" charset="-120"/>
                  <a:ea typeface="標楷體" panose="03000509000000000000" pitchFamily="65" charset="-120"/>
                </a:endParaRPr>
              </a:p>
              <a:p>
                <a:pPr>
                  <a:lnSpc>
                    <a:spcPct val="120000"/>
                  </a:lnSpc>
                  <a:spcBef>
                    <a:spcPct val="20000"/>
                  </a:spcBef>
                </a:pPr>
                <a:endParaRPr lang="en-US" altLang="zh-CN" sz="2200" dirty="0">
                  <a:solidFill>
                    <a:schemeClr val="tx1"/>
                  </a:solidFill>
                  <a:latin typeface="標楷體" panose="03000509000000000000" pitchFamily="65" charset="-120"/>
                  <a:ea typeface="標楷體" panose="03000509000000000000" pitchFamily="65" charset="-120"/>
                </a:endParaRPr>
              </a:p>
              <a:p>
                <a:pPr>
                  <a:lnSpc>
                    <a:spcPct val="120000"/>
                  </a:lnSpc>
                  <a:spcBef>
                    <a:spcPct val="20000"/>
                  </a:spcBef>
                </a:pPr>
                <a:endParaRPr lang="zh-CN" altLang="en-US" sz="2200" dirty="0">
                  <a:solidFill>
                    <a:schemeClr val="tx1"/>
                  </a:solidFill>
                  <a:latin typeface="標楷體" panose="03000509000000000000" pitchFamily="65" charset="-120"/>
                  <a:ea typeface="標楷體" panose="03000509000000000000" pitchFamily="65" charset="-120"/>
                </a:endParaRPr>
              </a:p>
            </p:txBody>
          </p:sp>
          <p:sp>
            <p:nvSpPr>
              <p:cNvPr id="101" name="矩形: 对角圆角 100">
                <a:extLst>
                  <a:ext uri="{FF2B5EF4-FFF2-40B4-BE49-F238E27FC236}">
                    <a16:creationId xmlns:a16="http://schemas.microsoft.com/office/drawing/2014/main" id="{FA724D5F-BF73-48D6-969B-EA36135C5193}"/>
                  </a:ext>
                </a:extLst>
              </p:cNvPr>
              <p:cNvSpPr/>
              <p:nvPr/>
            </p:nvSpPr>
            <p:spPr>
              <a:xfrm>
                <a:off x="7656589" y="2152792"/>
                <a:ext cx="2686448" cy="1777566"/>
              </a:xfrm>
              <a:prstGeom prst="round2DiagRect">
                <a:avLst/>
              </a:prstGeom>
              <a:solidFill>
                <a:srgbClr val="92D050">
                  <a:alpha val="18000"/>
                </a:srgbClr>
              </a:solidFill>
            </p:spPr>
            <p:txBody>
              <a:bodyPr wrap="square">
                <a:spAutoFit/>
              </a:bodyPr>
              <a:lstStyle/>
              <a:p>
                <a:pPr>
                  <a:lnSpc>
                    <a:spcPct val="120000"/>
                  </a:lnSpc>
                  <a:spcBef>
                    <a:spcPct val="20000"/>
                  </a:spcBef>
                </a:pPr>
                <a:endParaRPr lang="en-US" altLang="zh-CN" sz="2200" dirty="0">
                  <a:solidFill>
                    <a:schemeClr val="tx1"/>
                  </a:solidFill>
                  <a:latin typeface="標楷體" panose="03000509000000000000" pitchFamily="65" charset="-120"/>
                  <a:ea typeface="標楷體" panose="03000509000000000000" pitchFamily="65" charset="-120"/>
                </a:endParaRPr>
              </a:p>
              <a:p>
                <a:pPr>
                  <a:lnSpc>
                    <a:spcPct val="120000"/>
                  </a:lnSpc>
                  <a:spcBef>
                    <a:spcPct val="20000"/>
                  </a:spcBef>
                </a:pPr>
                <a:endParaRPr lang="en-US" altLang="zh-CN" sz="2200" dirty="0">
                  <a:latin typeface="標楷體" panose="03000509000000000000" pitchFamily="65" charset="-120"/>
                  <a:ea typeface="標楷體" panose="03000509000000000000" pitchFamily="65" charset="-120"/>
                </a:endParaRPr>
              </a:p>
              <a:p>
                <a:pPr>
                  <a:lnSpc>
                    <a:spcPct val="120000"/>
                  </a:lnSpc>
                  <a:spcBef>
                    <a:spcPct val="20000"/>
                  </a:spcBef>
                </a:pPr>
                <a:endParaRPr lang="en-US" altLang="zh-CN" sz="2200" dirty="0">
                  <a:solidFill>
                    <a:schemeClr val="tx1"/>
                  </a:solidFill>
                  <a:latin typeface="標楷體" panose="03000509000000000000" pitchFamily="65" charset="-120"/>
                  <a:ea typeface="標楷體" panose="03000509000000000000" pitchFamily="65" charset="-120"/>
                </a:endParaRPr>
              </a:p>
              <a:p>
                <a:pPr>
                  <a:lnSpc>
                    <a:spcPct val="120000"/>
                  </a:lnSpc>
                  <a:spcBef>
                    <a:spcPct val="20000"/>
                  </a:spcBef>
                </a:pPr>
                <a:endParaRPr lang="zh-CN" altLang="en-US" sz="2200" dirty="0">
                  <a:solidFill>
                    <a:schemeClr val="tx1"/>
                  </a:solidFill>
                  <a:latin typeface="標楷體" panose="03000509000000000000" pitchFamily="65" charset="-120"/>
                  <a:ea typeface="標楷體" panose="03000509000000000000" pitchFamily="65" charset="-120"/>
                </a:endParaRPr>
              </a:p>
            </p:txBody>
          </p:sp>
          <p:sp>
            <p:nvSpPr>
              <p:cNvPr id="102" name="文本框 101">
                <a:extLst>
                  <a:ext uri="{FF2B5EF4-FFF2-40B4-BE49-F238E27FC236}">
                    <a16:creationId xmlns:a16="http://schemas.microsoft.com/office/drawing/2014/main" id="{08743494-F5D4-4782-8417-F90BFDFB3427}"/>
                  </a:ext>
                </a:extLst>
              </p:cNvPr>
              <p:cNvSpPr txBox="1"/>
              <p:nvPr/>
            </p:nvSpPr>
            <p:spPr>
              <a:xfrm>
                <a:off x="8044201" y="2156363"/>
                <a:ext cx="1207767" cy="406024"/>
              </a:xfrm>
              <a:prstGeom prst="roundRect">
                <a:avLst/>
              </a:prstGeom>
              <a:noFill/>
            </p:spPr>
            <p:txBody>
              <a:bodyPr wrap="none" rtlCol="0">
                <a:spAutoFit/>
              </a:bodyPr>
              <a:lstStyle/>
              <a:p>
                <a:pPr algn="ctr"/>
                <a:r>
                  <a:rPr lang="zh-CN" altLang="en-US" sz="2200" b="1" dirty="0">
                    <a:latin typeface="標楷體" panose="03000509000000000000" pitchFamily="65" charset="-120"/>
                    <a:ea typeface="標楷體" panose="03000509000000000000" pitchFamily="65" charset="-120"/>
                  </a:rPr>
                  <a:t>城鎮居民</a:t>
                </a:r>
              </a:p>
            </p:txBody>
          </p:sp>
          <p:sp>
            <p:nvSpPr>
              <p:cNvPr id="103" name="文本框 102">
                <a:extLst>
                  <a:ext uri="{FF2B5EF4-FFF2-40B4-BE49-F238E27FC236}">
                    <a16:creationId xmlns:a16="http://schemas.microsoft.com/office/drawing/2014/main" id="{E3481146-BBE2-4637-9396-30DC7E109101}"/>
                  </a:ext>
                </a:extLst>
              </p:cNvPr>
              <p:cNvSpPr txBox="1"/>
              <p:nvPr/>
            </p:nvSpPr>
            <p:spPr>
              <a:xfrm>
                <a:off x="8044201" y="4000105"/>
                <a:ext cx="1207767" cy="406024"/>
              </a:xfrm>
              <a:prstGeom prst="roundRect">
                <a:avLst/>
              </a:prstGeom>
              <a:noFill/>
            </p:spPr>
            <p:txBody>
              <a:bodyPr wrap="none" rtlCol="0">
                <a:spAutoFit/>
              </a:bodyPr>
              <a:lstStyle/>
              <a:p>
                <a:pPr algn="ctr"/>
                <a:r>
                  <a:rPr lang="zh-CN" altLang="en-US" sz="2200" b="1" dirty="0">
                    <a:latin typeface="標楷體" panose="03000509000000000000" pitchFamily="65" charset="-120"/>
                    <a:ea typeface="標楷體" panose="03000509000000000000" pitchFamily="65" charset="-120"/>
                  </a:rPr>
                  <a:t>農村居民</a:t>
                </a:r>
              </a:p>
            </p:txBody>
          </p:sp>
          <p:sp>
            <p:nvSpPr>
              <p:cNvPr id="104" name="文本框 103">
                <a:extLst>
                  <a:ext uri="{FF2B5EF4-FFF2-40B4-BE49-F238E27FC236}">
                    <a16:creationId xmlns:a16="http://schemas.microsoft.com/office/drawing/2014/main" id="{A171CE15-503F-446E-82A2-6E98C56B6773}"/>
                  </a:ext>
                </a:extLst>
              </p:cNvPr>
              <p:cNvSpPr txBox="1"/>
              <p:nvPr/>
            </p:nvSpPr>
            <p:spPr>
              <a:xfrm>
                <a:off x="7828021" y="4435479"/>
                <a:ext cx="1993249" cy="943673"/>
              </a:xfrm>
              <a:prstGeom prst="rect">
                <a:avLst/>
              </a:prstGeom>
              <a:noFill/>
            </p:spPr>
            <p:txBody>
              <a:bodyPr wrap="none" rtlCol="0">
                <a:spAutoFit/>
              </a:bodyPr>
              <a:lstStyle>
                <a:defPPr>
                  <a:defRPr lang="zh-HK"/>
                </a:defPPr>
                <a:lvl1pPr>
                  <a:defRPr sz="1600">
                    <a:solidFill>
                      <a:schemeClr val="bg1"/>
                    </a:solidFill>
                    <a:latin typeface="DFKai-SB" panose="03000509000000000000" pitchFamily="65" charset="-120"/>
                    <a:ea typeface="DFKai-SB" panose="03000509000000000000" pitchFamily="65" charset="-120"/>
                  </a:defRPr>
                </a:lvl1pPr>
              </a:lstStyle>
              <a:p>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手提</a:t>
                </a:r>
                <a:r>
                  <a:rPr lang="zh-CN"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電話</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260.9</a:t>
                </a:r>
                <a:r>
                  <a:rPr lang="zh-CN"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部</a:t>
                </a:r>
                <a:endParaRPr lang="en-US" altLang="zh-CN"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電腦</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28.3</a:t>
                </a:r>
                <a:r>
                  <a:rPr lang="zh-CN"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部</a:t>
                </a:r>
                <a:endParaRPr lang="en-US" altLang="zh-CN"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家用汽車</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26.4</a:t>
                </a:r>
                <a:r>
                  <a:rPr lang="zh-CN"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輛</a:t>
                </a:r>
              </a:p>
            </p:txBody>
          </p:sp>
          <p:sp>
            <p:nvSpPr>
              <p:cNvPr id="105" name="文本框 104">
                <a:extLst>
                  <a:ext uri="{FF2B5EF4-FFF2-40B4-BE49-F238E27FC236}">
                    <a16:creationId xmlns:a16="http://schemas.microsoft.com/office/drawing/2014/main" id="{F92F5BC6-000B-45D2-8A7F-1337722BF788}"/>
                  </a:ext>
                </a:extLst>
              </p:cNvPr>
              <p:cNvSpPr txBox="1"/>
              <p:nvPr/>
            </p:nvSpPr>
            <p:spPr>
              <a:xfrm>
                <a:off x="7860831" y="2591737"/>
                <a:ext cx="1993249" cy="943673"/>
              </a:xfrm>
              <a:prstGeom prst="rect">
                <a:avLst/>
              </a:prstGeom>
              <a:noFill/>
            </p:spPr>
            <p:txBody>
              <a:bodyPr wrap="none" rtlCol="0">
                <a:spAutoFit/>
              </a:bodyPr>
              <a:lstStyle>
                <a:defPPr>
                  <a:defRPr lang="zh-HK"/>
                </a:defPPr>
                <a:lvl1pPr>
                  <a:defRPr sz="1600">
                    <a:solidFill>
                      <a:schemeClr val="bg1"/>
                    </a:solidFill>
                    <a:latin typeface="DFKai-SB" panose="03000509000000000000" pitchFamily="65" charset="-120"/>
                    <a:ea typeface="DFKai-SB" panose="03000509000000000000" pitchFamily="65" charset="-120"/>
                  </a:defRPr>
                </a:lvl1pPr>
              </a:lstStyle>
              <a:p>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手提</a:t>
                </a:r>
                <a:r>
                  <a:rPr lang="zh-CN"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電話</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248.7</a:t>
                </a:r>
                <a:r>
                  <a:rPr lang="zh-CN"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部</a:t>
                </a:r>
                <a:endParaRPr lang="en-US" altLang="zh-CN"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電腦</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72.9</a:t>
                </a:r>
                <a:r>
                  <a:rPr lang="zh-CN"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部</a:t>
                </a:r>
                <a:endParaRPr lang="en-US" altLang="zh-CN"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家用汽車</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44.9</a:t>
                </a:r>
                <a:r>
                  <a:rPr lang="zh-CN"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輛</a:t>
                </a:r>
                <a:endParaRPr lang="en-US" altLang="zh-CN"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06" name="组合 105">
                <a:extLst>
                  <a:ext uri="{FF2B5EF4-FFF2-40B4-BE49-F238E27FC236}">
                    <a16:creationId xmlns:a16="http://schemas.microsoft.com/office/drawing/2014/main" id="{62686035-4DB1-406D-B588-AAC7D7123AAE}"/>
                  </a:ext>
                </a:extLst>
              </p:cNvPr>
              <p:cNvGrpSpPr/>
              <p:nvPr/>
            </p:nvGrpSpPr>
            <p:grpSpPr>
              <a:xfrm>
                <a:off x="7620019" y="1318479"/>
                <a:ext cx="2814638" cy="865034"/>
                <a:chOff x="6427442" y="2115721"/>
                <a:chExt cx="2814638" cy="865034"/>
              </a:xfrm>
              <a:solidFill>
                <a:srgbClr val="92D050"/>
              </a:solidFill>
            </p:grpSpPr>
            <p:sp>
              <p:nvSpPr>
                <p:cNvPr id="107" name="AutoShape 2">
                  <a:extLst>
                    <a:ext uri="{FF2B5EF4-FFF2-40B4-BE49-F238E27FC236}">
                      <a16:creationId xmlns:a16="http://schemas.microsoft.com/office/drawing/2014/main" id="{0F86A57D-75B9-46E7-AE79-3EB41967A65B}"/>
                    </a:ext>
                  </a:extLst>
                </p:cNvPr>
                <p:cNvSpPr>
                  <a:spLocks noChangeArrowheads="1"/>
                </p:cNvSpPr>
                <p:nvPr/>
              </p:nvSpPr>
              <p:spPr bwMode="auto">
                <a:xfrm>
                  <a:off x="6427442" y="2115721"/>
                  <a:ext cx="2814638" cy="865034"/>
                </a:xfrm>
                <a:prstGeom prst="homePlate">
                  <a:avLst>
                    <a:gd name="adj" fmla="val 12869"/>
                  </a:avLst>
                </a:prstGeom>
                <a:grpFill/>
                <a:ln>
                  <a:noFill/>
                </a:ln>
                <a:effectLst>
                  <a:outerShdw dist="35921" dir="2700000" algn="ctr" rotWithShape="0">
                    <a:schemeClr val="accent2">
                      <a:lumMod val="50000"/>
                      <a:alpha val="91000"/>
                    </a:schemeClr>
                  </a:outerShdw>
                </a:effectLst>
              </p:spPr>
              <p:txBody>
                <a:bodyPr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en-US" altLang="zh-CN" sz="2200" dirty="0">
                    <a:latin typeface="標楷體" panose="03000509000000000000" pitchFamily="65" charset="-120"/>
                    <a:ea typeface="標楷體" panose="03000509000000000000" pitchFamily="65" charset="-120"/>
                  </a:endParaRPr>
                </a:p>
                <a:p>
                  <a:endParaRPr lang="en-US" altLang="zh-CN" sz="2200" dirty="0">
                    <a:latin typeface="標楷體" panose="03000509000000000000" pitchFamily="65" charset="-120"/>
                    <a:ea typeface="標楷體" panose="03000509000000000000" pitchFamily="65" charset="-120"/>
                  </a:endParaRPr>
                </a:p>
                <a:p>
                  <a:endParaRPr lang="zh-CN" altLang="en-US" sz="2200" dirty="0">
                    <a:latin typeface="標楷體" panose="03000509000000000000" pitchFamily="65" charset="-120"/>
                    <a:ea typeface="標楷體" panose="03000509000000000000" pitchFamily="65" charset="-120"/>
                  </a:endParaRPr>
                </a:p>
              </p:txBody>
            </p:sp>
            <p:sp>
              <p:nvSpPr>
                <p:cNvPr id="108" name="Text Box 5">
                  <a:extLst>
                    <a:ext uri="{FF2B5EF4-FFF2-40B4-BE49-F238E27FC236}">
                      <a16:creationId xmlns:a16="http://schemas.microsoft.com/office/drawing/2014/main" id="{D1C97D4B-057E-4936-8E04-36B50F1BD8D3}"/>
                    </a:ext>
                  </a:extLst>
                </p:cNvPr>
                <p:cNvSpPr txBox="1">
                  <a:spLocks noChangeArrowheads="1"/>
                </p:cNvSpPr>
                <p:nvPr/>
              </p:nvSpPr>
              <p:spPr bwMode="auto">
                <a:xfrm>
                  <a:off x="6599539" y="2262620"/>
                  <a:ext cx="2470443" cy="576688"/>
                </a:xfrm>
                <a:prstGeom prst="rect">
                  <a:avLst/>
                </a:prstGeom>
                <a:no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lang="en-US" altLang="zh-CN"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a:t>
                  </a:r>
                  <a:r>
                    <a:rPr lang="en-US" altLang="zh-TW"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a:t>
                  </a:r>
                  <a:r>
                    <a:rPr lang="zh-CN" altLang="en-US" sz="2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p>
                <a:p>
                  <a:pPr algn="ctr"/>
                  <a:r>
                    <a:rPr lang="zh-CN" altLang="en-US" sz="2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平均每百戶擁有</a:t>
                  </a:r>
                </a:p>
              </p:txBody>
            </p:sp>
          </p:grpSp>
        </p:grpSp>
        <p:pic>
          <p:nvPicPr>
            <p:cNvPr id="52" name="图形 51">
              <a:extLst>
                <a:ext uri="{FF2B5EF4-FFF2-40B4-BE49-F238E27FC236}">
                  <a16:creationId xmlns:a16="http://schemas.microsoft.com/office/drawing/2014/main" id="{BAE0B407-CD1F-44AC-8049-9EF039B514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4669" y="5206487"/>
              <a:ext cx="934790" cy="553243"/>
            </a:xfrm>
            <a:prstGeom prst="rect">
              <a:avLst/>
            </a:prstGeom>
            <a:effectLst>
              <a:outerShdw dist="38100" dir="2700000" algn="tl" rotWithShape="0">
                <a:schemeClr val="bg1"/>
              </a:outerShdw>
            </a:effectLst>
          </p:spPr>
        </p:pic>
        <p:pic>
          <p:nvPicPr>
            <p:cNvPr id="53" name="图片 52">
              <a:extLst>
                <a:ext uri="{FF2B5EF4-FFF2-40B4-BE49-F238E27FC236}">
                  <a16:creationId xmlns:a16="http://schemas.microsoft.com/office/drawing/2014/main" id="{EC9ACF97-C76C-446C-B3BD-EC9BAA30992A}"/>
                </a:ext>
              </a:extLst>
            </p:cNvPr>
            <p:cNvPicPr>
              <a:picLocks noChangeAspect="1"/>
            </p:cNvPicPr>
            <p:nvPr/>
          </p:nvPicPr>
          <p:blipFill>
            <a:blip r:embed="rId5"/>
            <a:stretch>
              <a:fillRect/>
            </a:stretch>
          </p:blipFill>
          <p:spPr>
            <a:xfrm>
              <a:off x="10721112" y="5030390"/>
              <a:ext cx="704006" cy="905437"/>
            </a:xfrm>
            <a:prstGeom prst="rect">
              <a:avLst/>
            </a:prstGeom>
            <a:effectLst>
              <a:outerShdw blurRad="63500" dist="38100" sx="102000" sy="102000" algn="ctr" rotWithShape="0">
                <a:schemeClr val="bg1"/>
              </a:outerShdw>
            </a:effectLst>
          </p:spPr>
        </p:pic>
        <p:grpSp>
          <p:nvGrpSpPr>
            <p:cNvPr id="54" name="组合 53">
              <a:extLst>
                <a:ext uri="{FF2B5EF4-FFF2-40B4-BE49-F238E27FC236}">
                  <a16:creationId xmlns:a16="http://schemas.microsoft.com/office/drawing/2014/main" id="{AE0EE3E4-52F8-4B6B-9F41-7F7689B1D589}"/>
                </a:ext>
              </a:extLst>
            </p:cNvPr>
            <p:cNvGrpSpPr/>
            <p:nvPr/>
          </p:nvGrpSpPr>
          <p:grpSpPr>
            <a:xfrm>
              <a:off x="6861520" y="5301758"/>
              <a:ext cx="1073030" cy="499880"/>
              <a:chOff x="4948238" y="5722939"/>
              <a:chExt cx="1441450" cy="671511"/>
            </a:xfrm>
            <a:effectLst>
              <a:outerShdw blurRad="63500" sx="102000" sy="102000" algn="ctr" rotWithShape="0">
                <a:schemeClr val="bg1"/>
              </a:outerShdw>
            </a:effectLst>
          </p:grpSpPr>
          <p:sp>
            <p:nvSpPr>
              <p:cNvPr id="57" name="Freeform 5">
                <a:extLst>
                  <a:ext uri="{FF2B5EF4-FFF2-40B4-BE49-F238E27FC236}">
                    <a16:creationId xmlns:a16="http://schemas.microsoft.com/office/drawing/2014/main" id="{4414AFAE-4C23-40D3-96D8-BE78851F68CA}"/>
                  </a:ext>
                </a:extLst>
              </p:cNvPr>
              <p:cNvSpPr>
                <a:spLocks/>
              </p:cNvSpPr>
              <p:nvPr/>
            </p:nvSpPr>
            <p:spPr bwMode="auto">
              <a:xfrm>
                <a:off x="5016501" y="5722942"/>
                <a:ext cx="1304925" cy="493712"/>
              </a:xfrm>
              <a:custGeom>
                <a:avLst/>
                <a:gdLst>
                  <a:gd name="T0" fmla="*/ 7 w 1701"/>
                  <a:gd name="T1" fmla="*/ 573 h 643"/>
                  <a:gd name="T2" fmla="*/ 42 w 1701"/>
                  <a:gd name="T3" fmla="*/ 268 h 643"/>
                  <a:gd name="T4" fmla="*/ 168 w 1701"/>
                  <a:gd name="T5" fmla="*/ 72 h 643"/>
                  <a:gd name="T6" fmla="*/ 949 w 1701"/>
                  <a:gd name="T7" fmla="*/ 26 h 643"/>
                  <a:gd name="T8" fmla="*/ 1283 w 1701"/>
                  <a:gd name="T9" fmla="*/ 296 h 643"/>
                  <a:gd name="T10" fmla="*/ 1589 w 1701"/>
                  <a:gd name="T11" fmla="*/ 358 h 643"/>
                  <a:gd name="T12" fmla="*/ 1701 w 1701"/>
                  <a:gd name="T13" fmla="*/ 484 h 643"/>
                  <a:gd name="T14" fmla="*/ 1701 w 1701"/>
                  <a:gd name="T15" fmla="*/ 643 h 643"/>
                  <a:gd name="T16" fmla="*/ 14 w 1701"/>
                  <a:gd name="T17" fmla="*/ 643 h 643"/>
                  <a:gd name="T18" fmla="*/ 7 w 1701"/>
                  <a:gd name="T19" fmla="*/ 573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1" h="643">
                    <a:moveTo>
                      <a:pt x="7" y="573"/>
                    </a:moveTo>
                    <a:cubicBezTo>
                      <a:pt x="0" y="508"/>
                      <a:pt x="10" y="364"/>
                      <a:pt x="42" y="268"/>
                    </a:cubicBezTo>
                    <a:cubicBezTo>
                      <a:pt x="63" y="205"/>
                      <a:pt x="82" y="120"/>
                      <a:pt x="168" y="72"/>
                    </a:cubicBezTo>
                    <a:cubicBezTo>
                      <a:pt x="238" y="32"/>
                      <a:pt x="694" y="0"/>
                      <a:pt x="949" y="26"/>
                    </a:cubicBezTo>
                    <a:cubicBezTo>
                      <a:pt x="1092" y="40"/>
                      <a:pt x="1210" y="180"/>
                      <a:pt x="1283" y="296"/>
                    </a:cubicBezTo>
                    <a:cubicBezTo>
                      <a:pt x="1526" y="340"/>
                      <a:pt x="1532" y="340"/>
                      <a:pt x="1589" y="358"/>
                    </a:cubicBezTo>
                    <a:cubicBezTo>
                      <a:pt x="1645" y="375"/>
                      <a:pt x="1701" y="418"/>
                      <a:pt x="1701" y="484"/>
                    </a:cubicBezTo>
                    <a:cubicBezTo>
                      <a:pt x="1701" y="526"/>
                      <a:pt x="1701" y="643"/>
                      <a:pt x="1701" y="643"/>
                    </a:cubicBezTo>
                    <a:cubicBezTo>
                      <a:pt x="14" y="643"/>
                      <a:pt x="14" y="643"/>
                      <a:pt x="14" y="643"/>
                    </a:cubicBezTo>
                    <a:cubicBezTo>
                      <a:pt x="12" y="603"/>
                      <a:pt x="10" y="612"/>
                      <a:pt x="7" y="573"/>
                    </a:cubicBezTo>
                  </a:path>
                </a:pathLst>
              </a:custGeom>
              <a:solidFill>
                <a:srgbClr val="4DC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58" name="Freeform 6">
                <a:extLst>
                  <a:ext uri="{FF2B5EF4-FFF2-40B4-BE49-F238E27FC236}">
                    <a16:creationId xmlns:a16="http://schemas.microsoft.com/office/drawing/2014/main" id="{EC9925CB-F72D-4AF8-AADB-67224740614D}"/>
                  </a:ext>
                </a:extLst>
              </p:cNvPr>
              <p:cNvSpPr>
                <a:spLocks/>
              </p:cNvSpPr>
              <p:nvPr/>
            </p:nvSpPr>
            <p:spPr bwMode="auto">
              <a:xfrm>
                <a:off x="5267325" y="5746750"/>
                <a:ext cx="1041400" cy="417512"/>
              </a:xfrm>
              <a:custGeom>
                <a:avLst/>
                <a:gdLst>
                  <a:gd name="T0" fmla="*/ 403 w 1358"/>
                  <a:gd name="T1" fmla="*/ 0 h 542"/>
                  <a:gd name="T2" fmla="*/ 43 w 1358"/>
                  <a:gd name="T3" fmla="*/ 17 h 542"/>
                  <a:gd name="T4" fmla="*/ 0 w 1358"/>
                  <a:gd name="T5" fmla="*/ 26 h 542"/>
                  <a:gd name="T6" fmla="*/ 359 w 1358"/>
                  <a:gd name="T7" fmla="*/ 9 h 542"/>
                  <a:gd name="T8" fmla="*/ 578 w 1358"/>
                  <a:gd name="T9" fmla="*/ 18 h 542"/>
                  <a:gd name="T10" fmla="*/ 909 w 1358"/>
                  <a:gd name="T11" fmla="*/ 267 h 542"/>
                  <a:gd name="T12" fmla="*/ 948 w 1358"/>
                  <a:gd name="T13" fmla="*/ 292 h 542"/>
                  <a:gd name="T14" fmla="*/ 1218 w 1358"/>
                  <a:gd name="T15" fmla="*/ 350 h 542"/>
                  <a:gd name="T16" fmla="*/ 1330 w 1358"/>
                  <a:gd name="T17" fmla="*/ 476 h 542"/>
                  <a:gd name="T18" fmla="*/ 1330 w 1358"/>
                  <a:gd name="T19" fmla="*/ 542 h 542"/>
                  <a:gd name="T20" fmla="*/ 1358 w 1358"/>
                  <a:gd name="T21" fmla="*/ 542 h 542"/>
                  <a:gd name="T22" fmla="*/ 1358 w 1358"/>
                  <a:gd name="T23" fmla="*/ 451 h 542"/>
                  <a:gd name="T24" fmla="*/ 1350 w 1358"/>
                  <a:gd name="T25" fmla="*/ 412 h 542"/>
                  <a:gd name="T26" fmla="*/ 1328 w 1358"/>
                  <a:gd name="T27" fmla="*/ 381 h 542"/>
                  <a:gd name="T28" fmla="*/ 1257 w 1358"/>
                  <a:gd name="T29" fmla="*/ 340 h 542"/>
                  <a:gd name="T30" fmla="*/ 1180 w 1358"/>
                  <a:gd name="T31" fmla="*/ 320 h 542"/>
                  <a:gd name="T32" fmla="*/ 980 w 1358"/>
                  <a:gd name="T33" fmla="*/ 283 h 542"/>
                  <a:gd name="T34" fmla="*/ 929 w 1358"/>
                  <a:gd name="T35" fmla="*/ 250 h 542"/>
                  <a:gd name="T36" fmla="*/ 832 w 1358"/>
                  <a:gd name="T37" fmla="*/ 128 h 542"/>
                  <a:gd name="T38" fmla="*/ 711 w 1358"/>
                  <a:gd name="T39" fmla="*/ 36 h 542"/>
                  <a:gd name="T40" fmla="*/ 621 w 1358"/>
                  <a:gd name="T41" fmla="*/ 9 h 542"/>
                  <a:gd name="T42" fmla="*/ 403 w 1358"/>
                  <a:gd name="T43" fmla="*/ 0 h 542"/>
                  <a:gd name="T44" fmla="*/ 403 w 1358"/>
                  <a:gd name="T45" fmla="*/ 0 h 542"/>
                  <a:gd name="T46" fmla="*/ 403 w 1358"/>
                  <a:gd name="T47"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58" h="542">
                    <a:moveTo>
                      <a:pt x="403" y="0"/>
                    </a:moveTo>
                    <a:cubicBezTo>
                      <a:pt x="280" y="0"/>
                      <a:pt x="148" y="6"/>
                      <a:pt x="43" y="17"/>
                    </a:cubicBezTo>
                    <a:cubicBezTo>
                      <a:pt x="27" y="20"/>
                      <a:pt x="12" y="23"/>
                      <a:pt x="0" y="26"/>
                    </a:cubicBezTo>
                    <a:cubicBezTo>
                      <a:pt x="106" y="15"/>
                      <a:pt x="236" y="9"/>
                      <a:pt x="359" y="9"/>
                    </a:cubicBezTo>
                    <a:cubicBezTo>
                      <a:pt x="439" y="9"/>
                      <a:pt x="515" y="11"/>
                      <a:pt x="578" y="18"/>
                    </a:cubicBezTo>
                    <a:cubicBezTo>
                      <a:pt x="712" y="31"/>
                      <a:pt x="834" y="156"/>
                      <a:pt x="909" y="267"/>
                    </a:cubicBezTo>
                    <a:cubicBezTo>
                      <a:pt x="918" y="281"/>
                      <a:pt x="932" y="290"/>
                      <a:pt x="948" y="292"/>
                    </a:cubicBezTo>
                    <a:cubicBezTo>
                      <a:pt x="1165" y="332"/>
                      <a:pt x="1163" y="333"/>
                      <a:pt x="1218" y="350"/>
                    </a:cubicBezTo>
                    <a:cubicBezTo>
                      <a:pt x="1275" y="367"/>
                      <a:pt x="1330" y="410"/>
                      <a:pt x="1330" y="476"/>
                    </a:cubicBezTo>
                    <a:cubicBezTo>
                      <a:pt x="1330" y="491"/>
                      <a:pt x="1330" y="516"/>
                      <a:pt x="1330" y="542"/>
                    </a:cubicBezTo>
                    <a:cubicBezTo>
                      <a:pt x="1358" y="542"/>
                      <a:pt x="1358" y="542"/>
                      <a:pt x="1358" y="542"/>
                    </a:cubicBezTo>
                    <a:cubicBezTo>
                      <a:pt x="1358" y="509"/>
                      <a:pt x="1358" y="471"/>
                      <a:pt x="1358" y="451"/>
                    </a:cubicBezTo>
                    <a:cubicBezTo>
                      <a:pt x="1358" y="437"/>
                      <a:pt x="1355" y="424"/>
                      <a:pt x="1350" y="412"/>
                    </a:cubicBezTo>
                    <a:cubicBezTo>
                      <a:pt x="1345" y="401"/>
                      <a:pt x="1337" y="390"/>
                      <a:pt x="1328" y="381"/>
                    </a:cubicBezTo>
                    <a:cubicBezTo>
                      <a:pt x="1309" y="362"/>
                      <a:pt x="1283" y="348"/>
                      <a:pt x="1257" y="340"/>
                    </a:cubicBezTo>
                    <a:cubicBezTo>
                      <a:pt x="1230" y="332"/>
                      <a:pt x="1215" y="328"/>
                      <a:pt x="1180" y="320"/>
                    </a:cubicBezTo>
                    <a:cubicBezTo>
                      <a:pt x="1144" y="313"/>
                      <a:pt x="1088" y="303"/>
                      <a:pt x="980" y="283"/>
                    </a:cubicBezTo>
                    <a:cubicBezTo>
                      <a:pt x="959" y="280"/>
                      <a:pt x="941" y="268"/>
                      <a:pt x="929" y="250"/>
                    </a:cubicBezTo>
                    <a:cubicBezTo>
                      <a:pt x="901" y="209"/>
                      <a:pt x="869" y="166"/>
                      <a:pt x="832" y="128"/>
                    </a:cubicBezTo>
                    <a:cubicBezTo>
                      <a:pt x="795" y="91"/>
                      <a:pt x="754" y="58"/>
                      <a:pt x="711" y="36"/>
                    </a:cubicBezTo>
                    <a:cubicBezTo>
                      <a:pt x="682" y="22"/>
                      <a:pt x="652" y="12"/>
                      <a:pt x="621" y="9"/>
                    </a:cubicBezTo>
                    <a:cubicBezTo>
                      <a:pt x="558" y="2"/>
                      <a:pt x="482" y="0"/>
                      <a:pt x="403" y="0"/>
                    </a:cubicBezTo>
                    <a:cubicBezTo>
                      <a:pt x="403" y="0"/>
                      <a:pt x="403" y="0"/>
                      <a:pt x="403" y="0"/>
                    </a:cubicBezTo>
                    <a:cubicBezTo>
                      <a:pt x="403" y="0"/>
                      <a:pt x="403" y="0"/>
                      <a:pt x="403" y="0"/>
                    </a:cubicBezTo>
                  </a:path>
                </a:pathLst>
              </a:custGeom>
              <a:solidFill>
                <a:srgbClr val="67DF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59" name="Freeform 7">
                <a:extLst>
                  <a:ext uri="{FF2B5EF4-FFF2-40B4-BE49-F238E27FC236}">
                    <a16:creationId xmlns:a16="http://schemas.microsoft.com/office/drawing/2014/main" id="{E134A2F8-0543-4503-919F-0ACAF7F527A9}"/>
                  </a:ext>
                </a:extLst>
              </p:cNvPr>
              <p:cNvSpPr>
                <a:spLocks/>
              </p:cNvSpPr>
              <p:nvPr/>
            </p:nvSpPr>
            <p:spPr bwMode="auto">
              <a:xfrm>
                <a:off x="5721350" y="5935663"/>
                <a:ext cx="9525" cy="268287"/>
              </a:xfrm>
              <a:custGeom>
                <a:avLst/>
                <a:gdLst>
                  <a:gd name="T0" fmla="*/ 0 w 12"/>
                  <a:gd name="T1" fmla="*/ 0 h 350"/>
                  <a:gd name="T2" fmla="*/ 0 w 12"/>
                  <a:gd name="T3" fmla="*/ 350 h 350"/>
                  <a:gd name="T4" fmla="*/ 12 w 12"/>
                  <a:gd name="T5" fmla="*/ 350 h 350"/>
                  <a:gd name="T6" fmla="*/ 12 w 12"/>
                  <a:gd name="T7" fmla="*/ 20 h 350"/>
                  <a:gd name="T8" fmla="*/ 6 w 12"/>
                  <a:gd name="T9" fmla="*/ 20 h 350"/>
                  <a:gd name="T10" fmla="*/ 0 w 12"/>
                  <a:gd name="T11" fmla="*/ 0 h 350"/>
                </a:gdLst>
                <a:ahLst/>
                <a:cxnLst>
                  <a:cxn ang="0">
                    <a:pos x="T0" y="T1"/>
                  </a:cxn>
                  <a:cxn ang="0">
                    <a:pos x="T2" y="T3"/>
                  </a:cxn>
                  <a:cxn ang="0">
                    <a:pos x="T4" y="T5"/>
                  </a:cxn>
                  <a:cxn ang="0">
                    <a:pos x="T6" y="T7"/>
                  </a:cxn>
                  <a:cxn ang="0">
                    <a:pos x="T8" y="T9"/>
                  </a:cxn>
                  <a:cxn ang="0">
                    <a:pos x="T10" y="T11"/>
                  </a:cxn>
                </a:cxnLst>
                <a:rect l="0" t="0" r="r" b="b"/>
                <a:pathLst>
                  <a:path w="12" h="350">
                    <a:moveTo>
                      <a:pt x="0" y="0"/>
                    </a:moveTo>
                    <a:cubicBezTo>
                      <a:pt x="0" y="350"/>
                      <a:pt x="0" y="350"/>
                      <a:pt x="0" y="350"/>
                    </a:cubicBezTo>
                    <a:cubicBezTo>
                      <a:pt x="12" y="350"/>
                      <a:pt x="12" y="350"/>
                      <a:pt x="12" y="350"/>
                    </a:cubicBezTo>
                    <a:cubicBezTo>
                      <a:pt x="12" y="20"/>
                      <a:pt x="12" y="20"/>
                      <a:pt x="12" y="20"/>
                    </a:cubicBezTo>
                    <a:cubicBezTo>
                      <a:pt x="6" y="20"/>
                      <a:pt x="6" y="20"/>
                      <a:pt x="6" y="20"/>
                    </a:cubicBezTo>
                    <a:cubicBezTo>
                      <a:pt x="4" y="14"/>
                      <a:pt x="2" y="7"/>
                      <a:pt x="0" y="0"/>
                    </a:cubicBezTo>
                  </a:path>
                </a:pathLst>
              </a:custGeom>
              <a:solidFill>
                <a:srgbClr val="44B4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60" name="Freeform 8">
                <a:extLst>
                  <a:ext uri="{FF2B5EF4-FFF2-40B4-BE49-F238E27FC236}">
                    <a16:creationId xmlns:a16="http://schemas.microsoft.com/office/drawing/2014/main" id="{82CD5866-154F-4AC5-85E4-130054E7EE69}"/>
                  </a:ext>
                </a:extLst>
              </p:cNvPr>
              <p:cNvSpPr>
                <a:spLocks/>
              </p:cNvSpPr>
              <p:nvPr/>
            </p:nvSpPr>
            <p:spPr bwMode="auto">
              <a:xfrm>
                <a:off x="5284788" y="5929313"/>
                <a:ext cx="15875" cy="274637"/>
              </a:xfrm>
              <a:custGeom>
                <a:avLst/>
                <a:gdLst>
                  <a:gd name="T0" fmla="*/ 15 w 21"/>
                  <a:gd name="T1" fmla="*/ 0 h 358"/>
                  <a:gd name="T2" fmla="*/ 10 w 21"/>
                  <a:gd name="T3" fmla="*/ 3 h 358"/>
                  <a:gd name="T4" fmla="*/ 8 w 21"/>
                  <a:gd name="T5" fmla="*/ 24 h 358"/>
                  <a:gd name="T6" fmla="*/ 0 w 21"/>
                  <a:gd name="T7" fmla="*/ 358 h 358"/>
                  <a:gd name="T8" fmla="*/ 12 w 21"/>
                  <a:gd name="T9" fmla="*/ 358 h 358"/>
                  <a:gd name="T10" fmla="*/ 21 w 21"/>
                  <a:gd name="T11" fmla="*/ 6 h 358"/>
                  <a:gd name="T12" fmla="*/ 15 w 21"/>
                  <a:gd name="T13" fmla="*/ 0 h 358"/>
                  <a:gd name="T14" fmla="*/ 15 w 21"/>
                  <a:gd name="T15" fmla="*/ 0 h 3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58">
                    <a:moveTo>
                      <a:pt x="15" y="0"/>
                    </a:moveTo>
                    <a:cubicBezTo>
                      <a:pt x="13" y="0"/>
                      <a:pt x="11" y="1"/>
                      <a:pt x="10" y="3"/>
                    </a:cubicBezTo>
                    <a:cubicBezTo>
                      <a:pt x="8" y="24"/>
                      <a:pt x="8" y="24"/>
                      <a:pt x="8" y="24"/>
                    </a:cubicBezTo>
                    <a:cubicBezTo>
                      <a:pt x="0" y="358"/>
                      <a:pt x="0" y="358"/>
                      <a:pt x="0" y="358"/>
                    </a:cubicBezTo>
                    <a:cubicBezTo>
                      <a:pt x="12" y="358"/>
                      <a:pt x="12" y="358"/>
                      <a:pt x="12" y="358"/>
                    </a:cubicBezTo>
                    <a:cubicBezTo>
                      <a:pt x="21" y="6"/>
                      <a:pt x="21" y="6"/>
                      <a:pt x="21" y="6"/>
                    </a:cubicBezTo>
                    <a:cubicBezTo>
                      <a:pt x="21" y="3"/>
                      <a:pt x="18" y="0"/>
                      <a:pt x="15" y="0"/>
                    </a:cubicBezTo>
                    <a:cubicBezTo>
                      <a:pt x="15" y="0"/>
                      <a:pt x="15" y="0"/>
                      <a:pt x="15" y="0"/>
                    </a:cubicBezTo>
                  </a:path>
                </a:pathLst>
              </a:custGeom>
              <a:solidFill>
                <a:srgbClr val="44B4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61" name="Freeform 9">
                <a:extLst>
                  <a:ext uri="{FF2B5EF4-FFF2-40B4-BE49-F238E27FC236}">
                    <a16:creationId xmlns:a16="http://schemas.microsoft.com/office/drawing/2014/main" id="{0AA60687-47F6-4FDF-BF05-A58DA127350A}"/>
                  </a:ext>
                </a:extLst>
              </p:cNvPr>
              <p:cNvSpPr>
                <a:spLocks/>
              </p:cNvSpPr>
              <p:nvPr/>
            </p:nvSpPr>
            <p:spPr bwMode="auto">
              <a:xfrm>
                <a:off x="5032375" y="5767388"/>
                <a:ext cx="234950" cy="377825"/>
              </a:xfrm>
              <a:custGeom>
                <a:avLst/>
                <a:gdLst>
                  <a:gd name="T0" fmla="*/ 306 w 306"/>
                  <a:gd name="T1" fmla="*/ 0 h 492"/>
                  <a:gd name="T2" fmla="*/ 190 w 306"/>
                  <a:gd name="T3" fmla="*/ 15 h 492"/>
                  <a:gd name="T4" fmla="*/ 164 w 306"/>
                  <a:gd name="T5" fmla="*/ 22 h 492"/>
                  <a:gd name="T6" fmla="*/ 154 w 306"/>
                  <a:gd name="T7" fmla="*/ 27 h 492"/>
                  <a:gd name="T8" fmla="*/ 106 w 306"/>
                  <a:gd name="T9" fmla="*/ 66 h 492"/>
                  <a:gd name="T10" fmla="*/ 74 w 306"/>
                  <a:gd name="T11" fmla="*/ 113 h 492"/>
                  <a:gd name="T12" fmla="*/ 36 w 306"/>
                  <a:gd name="T13" fmla="*/ 214 h 492"/>
                  <a:gd name="T14" fmla="*/ 9 w 306"/>
                  <a:gd name="T15" fmla="*/ 341 h 492"/>
                  <a:gd name="T16" fmla="*/ 0 w 306"/>
                  <a:gd name="T17" fmla="*/ 465 h 492"/>
                  <a:gd name="T18" fmla="*/ 1 w 306"/>
                  <a:gd name="T19" fmla="*/ 492 h 492"/>
                  <a:gd name="T20" fmla="*/ 107 w 306"/>
                  <a:gd name="T21" fmla="*/ 492 h 492"/>
                  <a:gd name="T22" fmla="*/ 135 w 306"/>
                  <a:gd name="T23" fmla="*/ 236 h 492"/>
                  <a:gd name="T24" fmla="*/ 70 w 306"/>
                  <a:gd name="T25" fmla="*/ 236 h 492"/>
                  <a:gd name="T26" fmla="*/ 70 w 306"/>
                  <a:gd name="T27" fmla="*/ 236 h 492"/>
                  <a:gd name="T28" fmla="*/ 71 w 306"/>
                  <a:gd name="T29" fmla="*/ 231 h 492"/>
                  <a:gd name="T30" fmla="*/ 71 w 306"/>
                  <a:gd name="T31" fmla="*/ 230 h 492"/>
                  <a:gd name="T32" fmla="*/ 77 w 306"/>
                  <a:gd name="T33" fmla="*/ 212 h 492"/>
                  <a:gd name="T34" fmla="*/ 77 w 306"/>
                  <a:gd name="T35" fmla="*/ 212 h 492"/>
                  <a:gd name="T36" fmla="*/ 175 w 306"/>
                  <a:gd name="T37" fmla="*/ 52 h 492"/>
                  <a:gd name="T38" fmla="*/ 238 w 306"/>
                  <a:gd name="T39" fmla="*/ 34 h 492"/>
                  <a:gd name="T40" fmla="*/ 269 w 306"/>
                  <a:gd name="T41" fmla="*/ 13 h 492"/>
                  <a:gd name="T42" fmla="*/ 306 w 306"/>
                  <a:gd name="T43"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6" h="492">
                    <a:moveTo>
                      <a:pt x="306" y="0"/>
                    </a:moveTo>
                    <a:cubicBezTo>
                      <a:pt x="262" y="4"/>
                      <a:pt x="223" y="9"/>
                      <a:pt x="190" y="15"/>
                    </a:cubicBezTo>
                    <a:cubicBezTo>
                      <a:pt x="180" y="17"/>
                      <a:pt x="171" y="20"/>
                      <a:pt x="164" y="22"/>
                    </a:cubicBezTo>
                    <a:cubicBezTo>
                      <a:pt x="160" y="24"/>
                      <a:pt x="157" y="26"/>
                      <a:pt x="154" y="27"/>
                    </a:cubicBezTo>
                    <a:cubicBezTo>
                      <a:pt x="135" y="38"/>
                      <a:pt x="119" y="51"/>
                      <a:pt x="106" y="66"/>
                    </a:cubicBezTo>
                    <a:cubicBezTo>
                      <a:pt x="93" y="80"/>
                      <a:pt x="82" y="96"/>
                      <a:pt x="74" y="113"/>
                    </a:cubicBezTo>
                    <a:cubicBezTo>
                      <a:pt x="57" y="146"/>
                      <a:pt x="47" y="182"/>
                      <a:pt x="36" y="214"/>
                    </a:cubicBezTo>
                    <a:cubicBezTo>
                      <a:pt x="24" y="251"/>
                      <a:pt x="15" y="296"/>
                      <a:pt x="9" y="341"/>
                    </a:cubicBezTo>
                    <a:cubicBezTo>
                      <a:pt x="3" y="385"/>
                      <a:pt x="0" y="430"/>
                      <a:pt x="0" y="465"/>
                    </a:cubicBezTo>
                    <a:cubicBezTo>
                      <a:pt x="0" y="475"/>
                      <a:pt x="0" y="484"/>
                      <a:pt x="1" y="492"/>
                    </a:cubicBezTo>
                    <a:cubicBezTo>
                      <a:pt x="107" y="492"/>
                      <a:pt x="107" y="492"/>
                      <a:pt x="107" y="492"/>
                    </a:cubicBezTo>
                    <a:cubicBezTo>
                      <a:pt x="104" y="428"/>
                      <a:pt x="113" y="320"/>
                      <a:pt x="135" y="236"/>
                    </a:cubicBezTo>
                    <a:cubicBezTo>
                      <a:pt x="70" y="236"/>
                      <a:pt x="70" y="236"/>
                      <a:pt x="70" y="236"/>
                    </a:cubicBezTo>
                    <a:cubicBezTo>
                      <a:pt x="70" y="236"/>
                      <a:pt x="70" y="236"/>
                      <a:pt x="70" y="236"/>
                    </a:cubicBezTo>
                    <a:cubicBezTo>
                      <a:pt x="70" y="234"/>
                      <a:pt x="71" y="232"/>
                      <a:pt x="71" y="231"/>
                    </a:cubicBezTo>
                    <a:cubicBezTo>
                      <a:pt x="71" y="231"/>
                      <a:pt x="71" y="230"/>
                      <a:pt x="71" y="230"/>
                    </a:cubicBezTo>
                    <a:cubicBezTo>
                      <a:pt x="73" y="225"/>
                      <a:pt x="75" y="218"/>
                      <a:pt x="77" y="212"/>
                    </a:cubicBezTo>
                    <a:cubicBezTo>
                      <a:pt x="77" y="212"/>
                      <a:pt x="77" y="212"/>
                      <a:pt x="77" y="212"/>
                    </a:cubicBezTo>
                    <a:cubicBezTo>
                      <a:pt x="93" y="155"/>
                      <a:pt x="112" y="90"/>
                      <a:pt x="175" y="52"/>
                    </a:cubicBezTo>
                    <a:cubicBezTo>
                      <a:pt x="184" y="47"/>
                      <a:pt x="204" y="40"/>
                      <a:pt x="238" y="34"/>
                    </a:cubicBezTo>
                    <a:cubicBezTo>
                      <a:pt x="247" y="26"/>
                      <a:pt x="257" y="19"/>
                      <a:pt x="269" y="13"/>
                    </a:cubicBezTo>
                    <a:cubicBezTo>
                      <a:pt x="276" y="8"/>
                      <a:pt x="289" y="4"/>
                      <a:pt x="306" y="0"/>
                    </a:cubicBezTo>
                  </a:path>
                </a:pathLst>
              </a:custGeom>
              <a:solidFill>
                <a:srgbClr val="44B5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62" name="Freeform 10">
                <a:extLst>
                  <a:ext uri="{FF2B5EF4-FFF2-40B4-BE49-F238E27FC236}">
                    <a16:creationId xmlns:a16="http://schemas.microsoft.com/office/drawing/2014/main" id="{84779B45-4406-42A7-82CC-5DA4FB6577BA}"/>
                  </a:ext>
                </a:extLst>
              </p:cNvPr>
              <p:cNvSpPr>
                <a:spLocks/>
              </p:cNvSpPr>
              <p:nvPr/>
            </p:nvSpPr>
            <p:spPr bwMode="auto">
              <a:xfrm>
                <a:off x="5178425" y="5761038"/>
                <a:ext cx="122238" cy="17462"/>
              </a:xfrm>
              <a:custGeom>
                <a:avLst/>
                <a:gdLst>
                  <a:gd name="T0" fmla="*/ 159 w 159"/>
                  <a:gd name="T1" fmla="*/ 0 h 24"/>
                  <a:gd name="T2" fmla="*/ 102 w 159"/>
                  <a:gd name="T3" fmla="*/ 7 h 24"/>
                  <a:gd name="T4" fmla="*/ 8 w 159"/>
                  <a:gd name="T5" fmla="*/ 22 h 24"/>
                  <a:gd name="T6" fmla="*/ 0 w 159"/>
                  <a:gd name="T7" fmla="*/ 24 h 24"/>
                  <a:gd name="T8" fmla="*/ 116 w 159"/>
                  <a:gd name="T9" fmla="*/ 9 h 24"/>
                  <a:gd name="T10" fmla="*/ 159 w 159"/>
                  <a:gd name="T11" fmla="*/ 0 h 24"/>
                </a:gdLst>
                <a:ahLst/>
                <a:cxnLst>
                  <a:cxn ang="0">
                    <a:pos x="T0" y="T1"/>
                  </a:cxn>
                  <a:cxn ang="0">
                    <a:pos x="T2" y="T3"/>
                  </a:cxn>
                  <a:cxn ang="0">
                    <a:pos x="T4" y="T5"/>
                  </a:cxn>
                  <a:cxn ang="0">
                    <a:pos x="T6" y="T7"/>
                  </a:cxn>
                  <a:cxn ang="0">
                    <a:pos x="T8" y="T9"/>
                  </a:cxn>
                  <a:cxn ang="0">
                    <a:pos x="T10" y="T11"/>
                  </a:cxn>
                </a:cxnLst>
                <a:rect l="0" t="0" r="r" b="b"/>
                <a:pathLst>
                  <a:path w="159" h="24">
                    <a:moveTo>
                      <a:pt x="159" y="0"/>
                    </a:moveTo>
                    <a:cubicBezTo>
                      <a:pt x="139" y="2"/>
                      <a:pt x="120" y="4"/>
                      <a:pt x="102" y="7"/>
                    </a:cubicBezTo>
                    <a:cubicBezTo>
                      <a:pt x="65" y="11"/>
                      <a:pt x="33" y="17"/>
                      <a:pt x="8" y="22"/>
                    </a:cubicBezTo>
                    <a:cubicBezTo>
                      <a:pt x="5" y="23"/>
                      <a:pt x="3" y="23"/>
                      <a:pt x="0" y="24"/>
                    </a:cubicBezTo>
                    <a:cubicBezTo>
                      <a:pt x="33" y="18"/>
                      <a:pt x="72" y="13"/>
                      <a:pt x="116" y="9"/>
                    </a:cubicBezTo>
                    <a:cubicBezTo>
                      <a:pt x="128" y="6"/>
                      <a:pt x="143" y="3"/>
                      <a:pt x="159" y="0"/>
                    </a:cubicBezTo>
                  </a:path>
                </a:pathLst>
              </a:custGeom>
              <a:solidFill>
                <a:srgbClr val="5C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63" name="Freeform 11">
                <a:extLst>
                  <a:ext uri="{FF2B5EF4-FFF2-40B4-BE49-F238E27FC236}">
                    <a16:creationId xmlns:a16="http://schemas.microsoft.com/office/drawing/2014/main" id="{31CE0090-EA45-49D6-95CC-926CFC0839D2}"/>
                  </a:ext>
                </a:extLst>
              </p:cNvPr>
              <p:cNvSpPr>
                <a:spLocks/>
              </p:cNvSpPr>
              <p:nvPr/>
            </p:nvSpPr>
            <p:spPr bwMode="auto">
              <a:xfrm>
                <a:off x="5008564" y="5722939"/>
                <a:ext cx="1325563" cy="506412"/>
              </a:xfrm>
              <a:custGeom>
                <a:avLst/>
                <a:gdLst>
                  <a:gd name="T0" fmla="*/ 34 w 1728"/>
                  <a:gd name="T1" fmla="*/ 570 h 658"/>
                  <a:gd name="T2" fmla="*/ 41 w 1728"/>
                  <a:gd name="T3" fmla="*/ 399 h 658"/>
                  <a:gd name="T4" fmla="*/ 106 w 1728"/>
                  <a:gd name="T5" fmla="*/ 171 h 658"/>
                  <a:gd name="T6" fmla="*/ 186 w 1728"/>
                  <a:gd name="T7" fmla="*/ 85 h 658"/>
                  <a:gd name="T8" fmla="*/ 230 w 1728"/>
                  <a:gd name="T9" fmla="*/ 71 h 658"/>
                  <a:gd name="T10" fmla="*/ 741 w 1728"/>
                  <a:gd name="T11" fmla="*/ 32 h 658"/>
                  <a:gd name="T12" fmla="*/ 1049 w 1728"/>
                  <a:gd name="T13" fmla="*/ 68 h 658"/>
                  <a:gd name="T14" fmla="*/ 1267 w 1728"/>
                  <a:gd name="T15" fmla="*/ 282 h 658"/>
                  <a:gd name="T16" fmla="*/ 1518 w 1728"/>
                  <a:gd name="T17" fmla="*/ 352 h 658"/>
                  <a:gd name="T18" fmla="*/ 1666 w 1728"/>
                  <a:gd name="T19" fmla="*/ 413 h 658"/>
                  <a:gd name="T20" fmla="*/ 1696 w 1728"/>
                  <a:gd name="T21" fmla="*/ 483 h 658"/>
                  <a:gd name="T22" fmla="*/ 1712 w 1728"/>
                  <a:gd name="T23" fmla="*/ 642 h 658"/>
                  <a:gd name="T24" fmla="*/ 25 w 1728"/>
                  <a:gd name="T25" fmla="*/ 626 h 658"/>
                  <a:gd name="T26" fmla="*/ 41 w 1728"/>
                  <a:gd name="T27" fmla="*/ 641 h 658"/>
                  <a:gd name="T28" fmla="*/ 38 w 1728"/>
                  <a:gd name="T29" fmla="*/ 607 h 658"/>
                  <a:gd name="T30" fmla="*/ 34 w 1728"/>
                  <a:gd name="T31" fmla="*/ 571 h 658"/>
                  <a:gd name="T32" fmla="*/ 18 w 1728"/>
                  <a:gd name="T33" fmla="*/ 572 h 658"/>
                  <a:gd name="T34" fmla="*/ 4 w 1728"/>
                  <a:gd name="T35" fmla="*/ 595 h 658"/>
                  <a:gd name="T36" fmla="*/ 7 w 1728"/>
                  <a:gd name="T37" fmla="*/ 619 h 658"/>
                  <a:gd name="T38" fmla="*/ 25 w 1728"/>
                  <a:gd name="T39" fmla="*/ 658 h 658"/>
                  <a:gd name="T40" fmla="*/ 1723 w 1728"/>
                  <a:gd name="T41" fmla="*/ 653 h 658"/>
                  <a:gd name="T42" fmla="*/ 1728 w 1728"/>
                  <a:gd name="T43" fmla="*/ 483 h 658"/>
                  <a:gd name="T44" fmla="*/ 1670 w 1728"/>
                  <a:gd name="T45" fmla="*/ 374 h 658"/>
                  <a:gd name="T46" fmla="*/ 1524 w 1728"/>
                  <a:gd name="T47" fmla="*/ 321 h 658"/>
                  <a:gd name="T48" fmla="*/ 1293 w 1728"/>
                  <a:gd name="T49" fmla="*/ 264 h 658"/>
                  <a:gd name="T50" fmla="*/ 1063 w 1728"/>
                  <a:gd name="T51" fmla="*/ 39 h 658"/>
                  <a:gd name="T52" fmla="*/ 741 w 1728"/>
                  <a:gd name="T53" fmla="*/ 0 h 658"/>
                  <a:gd name="T54" fmla="*/ 252 w 1728"/>
                  <a:gd name="T55" fmla="*/ 34 h 658"/>
                  <a:gd name="T56" fmla="*/ 185 w 1728"/>
                  <a:gd name="T57" fmla="*/ 50 h 658"/>
                  <a:gd name="T58" fmla="*/ 114 w 1728"/>
                  <a:gd name="T59" fmla="*/ 102 h 658"/>
                  <a:gd name="T60" fmla="*/ 38 w 1728"/>
                  <a:gd name="T61" fmla="*/ 262 h 658"/>
                  <a:gd name="T62" fmla="*/ 0 w 1728"/>
                  <a:gd name="T63" fmla="*/ 523 h 658"/>
                  <a:gd name="T64" fmla="*/ 18 w 1728"/>
                  <a:gd name="T65" fmla="*/ 572 h 658"/>
                  <a:gd name="T66" fmla="*/ 18 w 1728"/>
                  <a:gd name="T67" fmla="*/ 572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658">
                    <a:moveTo>
                      <a:pt x="18" y="572"/>
                    </a:moveTo>
                    <a:cubicBezTo>
                      <a:pt x="34" y="570"/>
                      <a:pt x="34" y="570"/>
                      <a:pt x="34" y="570"/>
                    </a:cubicBezTo>
                    <a:cubicBezTo>
                      <a:pt x="33" y="558"/>
                      <a:pt x="32" y="542"/>
                      <a:pt x="32" y="523"/>
                    </a:cubicBezTo>
                    <a:cubicBezTo>
                      <a:pt x="32" y="488"/>
                      <a:pt x="35" y="443"/>
                      <a:pt x="41" y="399"/>
                    </a:cubicBezTo>
                    <a:cubicBezTo>
                      <a:pt x="47" y="354"/>
                      <a:pt x="56" y="309"/>
                      <a:pt x="68" y="272"/>
                    </a:cubicBezTo>
                    <a:cubicBezTo>
                      <a:pt x="79" y="240"/>
                      <a:pt x="89" y="204"/>
                      <a:pt x="106" y="171"/>
                    </a:cubicBezTo>
                    <a:cubicBezTo>
                      <a:pt x="114" y="154"/>
                      <a:pt x="125" y="138"/>
                      <a:pt x="138" y="124"/>
                    </a:cubicBezTo>
                    <a:cubicBezTo>
                      <a:pt x="151" y="109"/>
                      <a:pt x="167" y="96"/>
                      <a:pt x="186" y="85"/>
                    </a:cubicBezTo>
                    <a:cubicBezTo>
                      <a:pt x="189" y="84"/>
                      <a:pt x="192" y="82"/>
                      <a:pt x="196" y="80"/>
                    </a:cubicBezTo>
                    <a:cubicBezTo>
                      <a:pt x="205" y="77"/>
                      <a:pt x="216" y="74"/>
                      <a:pt x="230" y="71"/>
                    </a:cubicBezTo>
                    <a:cubicBezTo>
                      <a:pt x="255" y="66"/>
                      <a:pt x="287" y="60"/>
                      <a:pt x="324" y="56"/>
                    </a:cubicBezTo>
                    <a:cubicBezTo>
                      <a:pt x="436" y="41"/>
                      <a:pt x="594" y="32"/>
                      <a:pt x="741" y="32"/>
                    </a:cubicBezTo>
                    <a:cubicBezTo>
                      <a:pt x="820" y="32"/>
                      <a:pt x="896" y="34"/>
                      <a:pt x="959" y="41"/>
                    </a:cubicBezTo>
                    <a:cubicBezTo>
                      <a:pt x="990" y="44"/>
                      <a:pt x="1020" y="54"/>
                      <a:pt x="1049" y="68"/>
                    </a:cubicBezTo>
                    <a:cubicBezTo>
                      <a:pt x="1092" y="90"/>
                      <a:pt x="1133" y="123"/>
                      <a:pt x="1170" y="160"/>
                    </a:cubicBezTo>
                    <a:cubicBezTo>
                      <a:pt x="1207" y="198"/>
                      <a:pt x="1239" y="241"/>
                      <a:pt x="1267" y="282"/>
                    </a:cubicBezTo>
                    <a:cubicBezTo>
                      <a:pt x="1279" y="300"/>
                      <a:pt x="1297" y="312"/>
                      <a:pt x="1318" y="315"/>
                    </a:cubicBezTo>
                    <a:cubicBezTo>
                      <a:pt x="1426" y="335"/>
                      <a:pt x="1482" y="345"/>
                      <a:pt x="1518" y="352"/>
                    </a:cubicBezTo>
                    <a:cubicBezTo>
                      <a:pt x="1553" y="360"/>
                      <a:pt x="1568" y="364"/>
                      <a:pt x="1595" y="372"/>
                    </a:cubicBezTo>
                    <a:cubicBezTo>
                      <a:pt x="1621" y="380"/>
                      <a:pt x="1647" y="394"/>
                      <a:pt x="1666" y="413"/>
                    </a:cubicBezTo>
                    <a:cubicBezTo>
                      <a:pt x="1675" y="422"/>
                      <a:pt x="1683" y="433"/>
                      <a:pt x="1688" y="444"/>
                    </a:cubicBezTo>
                    <a:cubicBezTo>
                      <a:pt x="1693" y="456"/>
                      <a:pt x="1696" y="469"/>
                      <a:pt x="1696" y="483"/>
                    </a:cubicBezTo>
                    <a:cubicBezTo>
                      <a:pt x="1696" y="525"/>
                      <a:pt x="1696" y="642"/>
                      <a:pt x="1696" y="642"/>
                    </a:cubicBezTo>
                    <a:cubicBezTo>
                      <a:pt x="1712" y="642"/>
                      <a:pt x="1712" y="642"/>
                      <a:pt x="1712" y="642"/>
                    </a:cubicBezTo>
                    <a:cubicBezTo>
                      <a:pt x="1712" y="626"/>
                      <a:pt x="1712" y="626"/>
                      <a:pt x="1712" y="626"/>
                    </a:cubicBezTo>
                    <a:cubicBezTo>
                      <a:pt x="25" y="626"/>
                      <a:pt x="25" y="626"/>
                      <a:pt x="25" y="626"/>
                    </a:cubicBezTo>
                    <a:cubicBezTo>
                      <a:pt x="25" y="642"/>
                      <a:pt x="25" y="642"/>
                      <a:pt x="25" y="642"/>
                    </a:cubicBezTo>
                    <a:cubicBezTo>
                      <a:pt x="41" y="641"/>
                      <a:pt x="41" y="641"/>
                      <a:pt x="41" y="641"/>
                    </a:cubicBezTo>
                    <a:cubicBezTo>
                      <a:pt x="40" y="630"/>
                      <a:pt x="40" y="623"/>
                      <a:pt x="39" y="618"/>
                    </a:cubicBezTo>
                    <a:cubicBezTo>
                      <a:pt x="39" y="614"/>
                      <a:pt x="38" y="610"/>
                      <a:pt x="38" y="607"/>
                    </a:cubicBezTo>
                    <a:cubicBezTo>
                      <a:pt x="37" y="603"/>
                      <a:pt x="37" y="599"/>
                      <a:pt x="36" y="594"/>
                    </a:cubicBezTo>
                    <a:cubicBezTo>
                      <a:pt x="36" y="589"/>
                      <a:pt x="35" y="582"/>
                      <a:pt x="34" y="571"/>
                    </a:cubicBezTo>
                    <a:cubicBezTo>
                      <a:pt x="34" y="570"/>
                      <a:pt x="34" y="570"/>
                      <a:pt x="34" y="570"/>
                    </a:cubicBezTo>
                    <a:cubicBezTo>
                      <a:pt x="18" y="572"/>
                      <a:pt x="18" y="572"/>
                      <a:pt x="18" y="572"/>
                    </a:cubicBezTo>
                    <a:cubicBezTo>
                      <a:pt x="2" y="573"/>
                      <a:pt x="2" y="573"/>
                      <a:pt x="2" y="573"/>
                    </a:cubicBezTo>
                    <a:cubicBezTo>
                      <a:pt x="3" y="583"/>
                      <a:pt x="4" y="590"/>
                      <a:pt x="4" y="595"/>
                    </a:cubicBezTo>
                    <a:cubicBezTo>
                      <a:pt x="5" y="600"/>
                      <a:pt x="5" y="603"/>
                      <a:pt x="5" y="606"/>
                    </a:cubicBezTo>
                    <a:cubicBezTo>
                      <a:pt x="6" y="610"/>
                      <a:pt x="7" y="614"/>
                      <a:pt x="7" y="619"/>
                    </a:cubicBezTo>
                    <a:cubicBezTo>
                      <a:pt x="8" y="625"/>
                      <a:pt x="8" y="632"/>
                      <a:pt x="9" y="643"/>
                    </a:cubicBezTo>
                    <a:cubicBezTo>
                      <a:pt x="10" y="651"/>
                      <a:pt x="17" y="658"/>
                      <a:pt x="25" y="658"/>
                    </a:cubicBezTo>
                    <a:cubicBezTo>
                      <a:pt x="1712" y="658"/>
                      <a:pt x="1712" y="658"/>
                      <a:pt x="1712" y="658"/>
                    </a:cubicBezTo>
                    <a:cubicBezTo>
                      <a:pt x="1716" y="658"/>
                      <a:pt x="1720" y="656"/>
                      <a:pt x="1723" y="653"/>
                    </a:cubicBezTo>
                    <a:cubicBezTo>
                      <a:pt x="1726" y="650"/>
                      <a:pt x="1728" y="646"/>
                      <a:pt x="1728" y="642"/>
                    </a:cubicBezTo>
                    <a:cubicBezTo>
                      <a:pt x="1728" y="642"/>
                      <a:pt x="1728" y="525"/>
                      <a:pt x="1728" y="483"/>
                    </a:cubicBezTo>
                    <a:cubicBezTo>
                      <a:pt x="1728" y="464"/>
                      <a:pt x="1724" y="447"/>
                      <a:pt x="1717" y="431"/>
                    </a:cubicBezTo>
                    <a:cubicBezTo>
                      <a:pt x="1707" y="408"/>
                      <a:pt x="1690" y="389"/>
                      <a:pt x="1670" y="374"/>
                    </a:cubicBezTo>
                    <a:cubicBezTo>
                      <a:pt x="1650" y="359"/>
                      <a:pt x="1627" y="348"/>
                      <a:pt x="1604" y="341"/>
                    </a:cubicBezTo>
                    <a:cubicBezTo>
                      <a:pt x="1577" y="333"/>
                      <a:pt x="1560" y="328"/>
                      <a:pt x="1524" y="321"/>
                    </a:cubicBezTo>
                    <a:cubicBezTo>
                      <a:pt x="1488" y="314"/>
                      <a:pt x="1432" y="304"/>
                      <a:pt x="1324" y="284"/>
                    </a:cubicBezTo>
                    <a:cubicBezTo>
                      <a:pt x="1311" y="282"/>
                      <a:pt x="1300" y="274"/>
                      <a:pt x="1293" y="264"/>
                    </a:cubicBezTo>
                    <a:cubicBezTo>
                      <a:pt x="1256" y="208"/>
                      <a:pt x="1208" y="148"/>
                      <a:pt x="1153" y="100"/>
                    </a:cubicBezTo>
                    <a:cubicBezTo>
                      <a:pt x="1125" y="76"/>
                      <a:pt x="1095" y="55"/>
                      <a:pt x="1063" y="39"/>
                    </a:cubicBezTo>
                    <a:cubicBezTo>
                      <a:pt x="1031" y="23"/>
                      <a:pt x="997" y="13"/>
                      <a:pt x="962" y="9"/>
                    </a:cubicBezTo>
                    <a:cubicBezTo>
                      <a:pt x="897" y="2"/>
                      <a:pt x="821" y="0"/>
                      <a:pt x="741" y="0"/>
                    </a:cubicBezTo>
                    <a:cubicBezTo>
                      <a:pt x="621" y="0"/>
                      <a:pt x="493" y="6"/>
                      <a:pt x="388" y="16"/>
                    </a:cubicBezTo>
                    <a:cubicBezTo>
                      <a:pt x="336" y="21"/>
                      <a:pt x="289" y="27"/>
                      <a:pt x="252" y="34"/>
                    </a:cubicBezTo>
                    <a:cubicBezTo>
                      <a:pt x="234" y="37"/>
                      <a:pt x="217" y="41"/>
                      <a:pt x="204" y="45"/>
                    </a:cubicBezTo>
                    <a:cubicBezTo>
                      <a:pt x="197" y="46"/>
                      <a:pt x="191" y="48"/>
                      <a:pt x="185" y="50"/>
                    </a:cubicBezTo>
                    <a:cubicBezTo>
                      <a:pt x="180" y="52"/>
                      <a:pt x="175" y="54"/>
                      <a:pt x="171" y="57"/>
                    </a:cubicBezTo>
                    <a:cubicBezTo>
                      <a:pt x="148" y="70"/>
                      <a:pt x="129" y="85"/>
                      <a:pt x="114" y="102"/>
                    </a:cubicBezTo>
                    <a:cubicBezTo>
                      <a:pt x="91" y="128"/>
                      <a:pt x="76" y="156"/>
                      <a:pt x="64" y="184"/>
                    </a:cubicBezTo>
                    <a:cubicBezTo>
                      <a:pt x="53" y="212"/>
                      <a:pt x="45" y="239"/>
                      <a:pt x="38" y="262"/>
                    </a:cubicBezTo>
                    <a:cubicBezTo>
                      <a:pt x="25" y="302"/>
                      <a:pt x="15" y="348"/>
                      <a:pt x="9" y="394"/>
                    </a:cubicBezTo>
                    <a:cubicBezTo>
                      <a:pt x="3" y="441"/>
                      <a:pt x="0" y="486"/>
                      <a:pt x="0" y="523"/>
                    </a:cubicBezTo>
                    <a:cubicBezTo>
                      <a:pt x="0" y="543"/>
                      <a:pt x="1" y="560"/>
                      <a:pt x="2" y="574"/>
                    </a:cubicBezTo>
                    <a:cubicBezTo>
                      <a:pt x="18" y="572"/>
                      <a:pt x="18" y="572"/>
                      <a:pt x="18" y="572"/>
                    </a:cubicBezTo>
                    <a:cubicBezTo>
                      <a:pt x="2" y="573"/>
                      <a:pt x="2" y="573"/>
                      <a:pt x="2" y="573"/>
                    </a:cubicBezTo>
                    <a:cubicBezTo>
                      <a:pt x="18" y="572"/>
                      <a:pt x="18" y="572"/>
                      <a:pt x="18" y="572"/>
                    </a:cubicBezTo>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64" name="Freeform 12">
                <a:extLst>
                  <a:ext uri="{FF2B5EF4-FFF2-40B4-BE49-F238E27FC236}">
                    <a16:creationId xmlns:a16="http://schemas.microsoft.com/office/drawing/2014/main" id="{E8D32D58-1283-478C-B480-1D5C69AED15B}"/>
                  </a:ext>
                </a:extLst>
              </p:cNvPr>
              <p:cNvSpPr>
                <a:spLocks/>
              </p:cNvSpPr>
              <p:nvPr/>
            </p:nvSpPr>
            <p:spPr bwMode="auto">
              <a:xfrm>
                <a:off x="5635625" y="5772150"/>
                <a:ext cx="320675" cy="182562"/>
              </a:xfrm>
              <a:custGeom>
                <a:avLst/>
                <a:gdLst>
                  <a:gd name="T0" fmla="*/ 118 w 418"/>
                  <a:gd name="T1" fmla="*/ 231 h 236"/>
                  <a:gd name="T2" fmla="*/ 0 w 418"/>
                  <a:gd name="T3" fmla="*/ 0 h 236"/>
                  <a:gd name="T4" fmla="*/ 137 w 418"/>
                  <a:gd name="T5" fmla="*/ 10 h 236"/>
                  <a:gd name="T6" fmla="*/ 418 w 418"/>
                  <a:gd name="T7" fmla="*/ 236 h 236"/>
                  <a:gd name="T8" fmla="*/ 118 w 418"/>
                  <a:gd name="T9" fmla="*/ 231 h 236"/>
                </a:gdLst>
                <a:ahLst/>
                <a:cxnLst>
                  <a:cxn ang="0">
                    <a:pos x="T0" y="T1"/>
                  </a:cxn>
                  <a:cxn ang="0">
                    <a:pos x="T2" y="T3"/>
                  </a:cxn>
                  <a:cxn ang="0">
                    <a:pos x="T4" y="T5"/>
                  </a:cxn>
                  <a:cxn ang="0">
                    <a:pos x="T6" y="T7"/>
                  </a:cxn>
                  <a:cxn ang="0">
                    <a:pos x="T8" y="T9"/>
                  </a:cxn>
                </a:cxnLst>
                <a:rect l="0" t="0" r="r" b="b"/>
                <a:pathLst>
                  <a:path w="418" h="236">
                    <a:moveTo>
                      <a:pt x="118" y="231"/>
                    </a:moveTo>
                    <a:cubicBezTo>
                      <a:pt x="89" y="136"/>
                      <a:pt x="37" y="52"/>
                      <a:pt x="0" y="0"/>
                    </a:cubicBezTo>
                    <a:cubicBezTo>
                      <a:pt x="52" y="2"/>
                      <a:pt x="98" y="5"/>
                      <a:pt x="137" y="10"/>
                    </a:cubicBezTo>
                    <a:cubicBezTo>
                      <a:pt x="255" y="24"/>
                      <a:pt x="353" y="136"/>
                      <a:pt x="418" y="236"/>
                    </a:cubicBezTo>
                    <a:cubicBezTo>
                      <a:pt x="118" y="231"/>
                      <a:pt x="118" y="231"/>
                      <a:pt x="118" y="231"/>
                    </a:cubicBezTo>
                  </a:path>
                </a:pathLst>
              </a:custGeom>
              <a:solidFill>
                <a:srgbClr val="FFC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65" name="Freeform 13">
                <a:extLst>
                  <a:ext uri="{FF2B5EF4-FFF2-40B4-BE49-F238E27FC236}">
                    <a16:creationId xmlns:a16="http://schemas.microsoft.com/office/drawing/2014/main" id="{61D27FB7-D9EA-4EAB-A60F-FAE94D125AD0}"/>
                  </a:ext>
                </a:extLst>
              </p:cNvPr>
              <p:cNvSpPr>
                <a:spLocks noEditPoints="1"/>
              </p:cNvSpPr>
              <p:nvPr/>
            </p:nvSpPr>
            <p:spPr bwMode="auto">
              <a:xfrm>
                <a:off x="5635625" y="5772150"/>
                <a:ext cx="166688" cy="179387"/>
              </a:xfrm>
              <a:custGeom>
                <a:avLst/>
                <a:gdLst>
                  <a:gd name="T0" fmla="*/ 124 w 218"/>
                  <a:gd name="T1" fmla="*/ 231 h 233"/>
                  <a:gd name="T2" fmla="*/ 218 w 218"/>
                  <a:gd name="T3" fmla="*/ 233 h 233"/>
                  <a:gd name="T4" fmla="*/ 145 w 218"/>
                  <a:gd name="T5" fmla="*/ 11 h 233"/>
                  <a:gd name="T6" fmla="*/ 145 w 218"/>
                  <a:gd name="T7" fmla="*/ 11 h 233"/>
                  <a:gd name="T8" fmla="*/ 145 w 218"/>
                  <a:gd name="T9" fmla="*/ 11 h 233"/>
                  <a:gd name="T10" fmla="*/ 144 w 218"/>
                  <a:gd name="T11" fmla="*/ 11 h 233"/>
                  <a:gd name="T12" fmla="*/ 144 w 218"/>
                  <a:gd name="T13" fmla="*/ 11 h 233"/>
                  <a:gd name="T14" fmla="*/ 144 w 218"/>
                  <a:gd name="T15" fmla="*/ 11 h 233"/>
                  <a:gd name="T16" fmla="*/ 143 w 218"/>
                  <a:gd name="T17" fmla="*/ 11 h 233"/>
                  <a:gd name="T18" fmla="*/ 143 w 218"/>
                  <a:gd name="T19" fmla="*/ 11 h 233"/>
                  <a:gd name="T20" fmla="*/ 143 w 218"/>
                  <a:gd name="T21" fmla="*/ 11 h 233"/>
                  <a:gd name="T22" fmla="*/ 142 w 218"/>
                  <a:gd name="T23" fmla="*/ 11 h 233"/>
                  <a:gd name="T24" fmla="*/ 142 w 218"/>
                  <a:gd name="T25" fmla="*/ 11 h 233"/>
                  <a:gd name="T26" fmla="*/ 142 w 218"/>
                  <a:gd name="T27" fmla="*/ 11 h 233"/>
                  <a:gd name="T28" fmla="*/ 142 w 218"/>
                  <a:gd name="T29" fmla="*/ 11 h 233"/>
                  <a:gd name="T30" fmla="*/ 142 w 218"/>
                  <a:gd name="T31" fmla="*/ 11 h 233"/>
                  <a:gd name="T32" fmla="*/ 142 w 218"/>
                  <a:gd name="T33" fmla="*/ 11 h 233"/>
                  <a:gd name="T34" fmla="*/ 141 w 218"/>
                  <a:gd name="T35" fmla="*/ 11 h 233"/>
                  <a:gd name="T36" fmla="*/ 141 w 218"/>
                  <a:gd name="T37" fmla="*/ 11 h 233"/>
                  <a:gd name="T38" fmla="*/ 141 w 218"/>
                  <a:gd name="T39" fmla="*/ 11 h 233"/>
                  <a:gd name="T40" fmla="*/ 140 w 218"/>
                  <a:gd name="T41" fmla="*/ 10 h 233"/>
                  <a:gd name="T42" fmla="*/ 140 w 218"/>
                  <a:gd name="T43" fmla="*/ 10 h 233"/>
                  <a:gd name="T44" fmla="*/ 140 w 218"/>
                  <a:gd name="T45" fmla="*/ 10 h 233"/>
                  <a:gd name="T46" fmla="*/ 139 w 218"/>
                  <a:gd name="T47" fmla="*/ 10 h 233"/>
                  <a:gd name="T48" fmla="*/ 139 w 218"/>
                  <a:gd name="T49" fmla="*/ 10 h 233"/>
                  <a:gd name="T50" fmla="*/ 139 w 218"/>
                  <a:gd name="T51" fmla="*/ 10 h 233"/>
                  <a:gd name="T52" fmla="*/ 138 w 218"/>
                  <a:gd name="T53" fmla="*/ 10 h 233"/>
                  <a:gd name="T54" fmla="*/ 138 w 218"/>
                  <a:gd name="T55" fmla="*/ 10 h 233"/>
                  <a:gd name="T56" fmla="*/ 138 w 218"/>
                  <a:gd name="T57" fmla="*/ 10 h 233"/>
                  <a:gd name="T58" fmla="*/ 137 w 218"/>
                  <a:gd name="T59" fmla="*/ 10 h 233"/>
                  <a:gd name="T60" fmla="*/ 137 w 218"/>
                  <a:gd name="T61" fmla="*/ 10 h 233"/>
                  <a:gd name="T62" fmla="*/ 0 w 218"/>
                  <a:gd name="T63" fmla="*/ 0 h 233"/>
                  <a:gd name="T64" fmla="*/ 137 w 218"/>
                  <a:gd name="T65" fmla="*/ 10 h 233"/>
                  <a:gd name="T66" fmla="*/ 0 w 218"/>
                  <a:gd name="T6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233">
                    <a:moveTo>
                      <a:pt x="124" y="231"/>
                    </a:moveTo>
                    <a:cubicBezTo>
                      <a:pt x="124" y="231"/>
                      <a:pt x="124" y="231"/>
                      <a:pt x="124" y="231"/>
                    </a:cubicBezTo>
                    <a:cubicBezTo>
                      <a:pt x="218" y="233"/>
                      <a:pt x="218" y="233"/>
                      <a:pt x="218" y="233"/>
                    </a:cubicBezTo>
                    <a:cubicBezTo>
                      <a:pt x="218" y="233"/>
                      <a:pt x="218" y="233"/>
                      <a:pt x="218" y="233"/>
                    </a:cubicBezTo>
                    <a:cubicBezTo>
                      <a:pt x="124" y="231"/>
                      <a:pt x="124" y="231"/>
                      <a:pt x="124" y="231"/>
                    </a:cubicBezTo>
                    <a:moveTo>
                      <a:pt x="145" y="11"/>
                    </a:moveTo>
                    <a:cubicBezTo>
                      <a:pt x="145" y="11"/>
                      <a:pt x="145" y="11"/>
                      <a:pt x="145" y="11"/>
                    </a:cubicBezTo>
                    <a:cubicBezTo>
                      <a:pt x="145" y="11"/>
                      <a:pt x="145" y="11"/>
                      <a:pt x="145" y="11"/>
                    </a:cubicBezTo>
                    <a:moveTo>
                      <a:pt x="145" y="11"/>
                    </a:moveTo>
                    <a:cubicBezTo>
                      <a:pt x="145" y="11"/>
                      <a:pt x="145" y="11"/>
                      <a:pt x="145" y="11"/>
                    </a:cubicBezTo>
                    <a:cubicBezTo>
                      <a:pt x="145" y="11"/>
                      <a:pt x="145" y="11"/>
                      <a:pt x="145" y="11"/>
                    </a:cubicBezTo>
                    <a:moveTo>
                      <a:pt x="144" y="11"/>
                    </a:moveTo>
                    <a:cubicBezTo>
                      <a:pt x="144" y="11"/>
                      <a:pt x="144" y="11"/>
                      <a:pt x="144" y="11"/>
                    </a:cubicBezTo>
                    <a:cubicBezTo>
                      <a:pt x="144" y="11"/>
                      <a:pt x="144" y="11"/>
                      <a:pt x="144" y="11"/>
                    </a:cubicBezTo>
                    <a:moveTo>
                      <a:pt x="144" y="11"/>
                    </a:moveTo>
                    <a:cubicBezTo>
                      <a:pt x="144" y="11"/>
                      <a:pt x="144" y="11"/>
                      <a:pt x="144" y="11"/>
                    </a:cubicBezTo>
                    <a:cubicBezTo>
                      <a:pt x="144" y="11"/>
                      <a:pt x="144" y="11"/>
                      <a:pt x="144" y="11"/>
                    </a:cubicBezTo>
                    <a:moveTo>
                      <a:pt x="143" y="11"/>
                    </a:moveTo>
                    <a:cubicBezTo>
                      <a:pt x="143" y="11"/>
                      <a:pt x="143" y="11"/>
                      <a:pt x="143" y="11"/>
                    </a:cubicBezTo>
                    <a:cubicBezTo>
                      <a:pt x="143" y="11"/>
                      <a:pt x="143" y="11"/>
                      <a:pt x="143" y="11"/>
                    </a:cubicBezTo>
                    <a:moveTo>
                      <a:pt x="143" y="11"/>
                    </a:moveTo>
                    <a:cubicBezTo>
                      <a:pt x="143" y="11"/>
                      <a:pt x="143" y="11"/>
                      <a:pt x="143" y="11"/>
                    </a:cubicBezTo>
                    <a:cubicBezTo>
                      <a:pt x="143" y="11"/>
                      <a:pt x="143" y="11"/>
                      <a:pt x="143" y="11"/>
                    </a:cubicBezTo>
                    <a:moveTo>
                      <a:pt x="142" y="11"/>
                    </a:moveTo>
                    <a:cubicBezTo>
                      <a:pt x="143" y="11"/>
                      <a:pt x="143" y="11"/>
                      <a:pt x="143" y="11"/>
                    </a:cubicBezTo>
                    <a:cubicBezTo>
                      <a:pt x="143" y="11"/>
                      <a:pt x="143" y="11"/>
                      <a:pt x="142" y="11"/>
                    </a:cubicBezTo>
                    <a:moveTo>
                      <a:pt x="142" y="11"/>
                    </a:moveTo>
                    <a:cubicBezTo>
                      <a:pt x="142" y="11"/>
                      <a:pt x="142" y="11"/>
                      <a:pt x="142" y="11"/>
                    </a:cubicBezTo>
                    <a:cubicBezTo>
                      <a:pt x="142" y="11"/>
                      <a:pt x="142" y="11"/>
                      <a:pt x="142" y="11"/>
                    </a:cubicBezTo>
                    <a:moveTo>
                      <a:pt x="142" y="11"/>
                    </a:moveTo>
                    <a:cubicBezTo>
                      <a:pt x="142" y="11"/>
                      <a:pt x="142" y="11"/>
                      <a:pt x="142" y="11"/>
                    </a:cubicBezTo>
                    <a:cubicBezTo>
                      <a:pt x="142" y="11"/>
                      <a:pt x="142" y="11"/>
                      <a:pt x="142" y="11"/>
                    </a:cubicBezTo>
                    <a:moveTo>
                      <a:pt x="141" y="11"/>
                    </a:moveTo>
                    <a:cubicBezTo>
                      <a:pt x="141" y="11"/>
                      <a:pt x="141" y="11"/>
                      <a:pt x="142" y="11"/>
                    </a:cubicBezTo>
                    <a:cubicBezTo>
                      <a:pt x="141" y="11"/>
                      <a:pt x="141" y="11"/>
                      <a:pt x="141" y="11"/>
                    </a:cubicBezTo>
                    <a:moveTo>
                      <a:pt x="141" y="11"/>
                    </a:moveTo>
                    <a:cubicBezTo>
                      <a:pt x="141" y="11"/>
                      <a:pt x="141" y="11"/>
                      <a:pt x="141" y="11"/>
                    </a:cubicBezTo>
                    <a:cubicBezTo>
                      <a:pt x="141" y="11"/>
                      <a:pt x="141" y="11"/>
                      <a:pt x="141" y="11"/>
                    </a:cubicBezTo>
                    <a:moveTo>
                      <a:pt x="140" y="11"/>
                    </a:moveTo>
                    <a:cubicBezTo>
                      <a:pt x="140" y="11"/>
                      <a:pt x="141" y="11"/>
                      <a:pt x="141" y="11"/>
                    </a:cubicBezTo>
                    <a:cubicBezTo>
                      <a:pt x="141" y="11"/>
                      <a:pt x="140" y="11"/>
                      <a:pt x="140" y="11"/>
                    </a:cubicBezTo>
                    <a:moveTo>
                      <a:pt x="140" y="10"/>
                    </a:moveTo>
                    <a:cubicBezTo>
                      <a:pt x="140" y="10"/>
                      <a:pt x="140" y="11"/>
                      <a:pt x="140" y="11"/>
                    </a:cubicBezTo>
                    <a:cubicBezTo>
                      <a:pt x="140" y="11"/>
                      <a:pt x="140" y="10"/>
                      <a:pt x="140" y="10"/>
                    </a:cubicBezTo>
                    <a:moveTo>
                      <a:pt x="140" y="10"/>
                    </a:moveTo>
                    <a:cubicBezTo>
                      <a:pt x="140" y="10"/>
                      <a:pt x="140" y="10"/>
                      <a:pt x="140" y="10"/>
                    </a:cubicBezTo>
                    <a:cubicBezTo>
                      <a:pt x="140" y="10"/>
                      <a:pt x="140" y="10"/>
                      <a:pt x="140" y="10"/>
                    </a:cubicBezTo>
                    <a:moveTo>
                      <a:pt x="139" y="10"/>
                    </a:moveTo>
                    <a:cubicBezTo>
                      <a:pt x="139" y="10"/>
                      <a:pt x="139" y="10"/>
                      <a:pt x="140" y="10"/>
                    </a:cubicBezTo>
                    <a:cubicBezTo>
                      <a:pt x="139" y="10"/>
                      <a:pt x="139" y="10"/>
                      <a:pt x="139" y="10"/>
                    </a:cubicBezTo>
                    <a:moveTo>
                      <a:pt x="138" y="10"/>
                    </a:moveTo>
                    <a:cubicBezTo>
                      <a:pt x="138" y="10"/>
                      <a:pt x="138" y="10"/>
                      <a:pt x="139" y="10"/>
                    </a:cubicBezTo>
                    <a:cubicBezTo>
                      <a:pt x="138" y="10"/>
                      <a:pt x="138" y="10"/>
                      <a:pt x="138" y="10"/>
                    </a:cubicBezTo>
                    <a:moveTo>
                      <a:pt x="138" y="10"/>
                    </a:moveTo>
                    <a:cubicBezTo>
                      <a:pt x="138" y="10"/>
                      <a:pt x="138" y="10"/>
                      <a:pt x="138" y="10"/>
                    </a:cubicBezTo>
                    <a:cubicBezTo>
                      <a:pt x="138" y="10"/>
                      <a:pt x="138" y="10"/>
                      <a:pt x="138" y="10"/>
                    </a:cubicBezTo>
                    <a:moveTo>
                      <a:pt x="138" y="10"/>
                    </a:moveTo>
                    <a:cubicBezTo>
                      <a:pt x="138" y="10"/>
                      <a:pt x="138" y="10"/>
                      <a:pt x="138" y="10"/>
                    </a:cubicBezTo>
                    <a:cubicBezTo>
                      <a:pt x="138" y="10"/>
                      <a:pt x="138" y="10"/>
                      <a:pt x="138" y="10"/>
                    </a:cubicBezTo>
                    <a:moveTo>
                      <a:pt x="137" y="10"/>
                    </a:moveTo>
                    <a:cubicBezTo>
                      <a:pt x="137" y="10"/>
                      <a:pt x="137" y="10"/>
                      <a:pt x="138" y="10"/>
                    </a:cubicBezTo>
                    <a:cubicBezTo>
                      <a:pt x="137" y="10"/>
                      <a:pt x="137" y="10"/>
                      <a:pt x="137" y="10"/>
                    </a:cubicBezTo>
                    <a:moveTo>
                      <a:pt x="0" y="0"/>
                    </a:moveTo>
                    <a:cubicBezTo>
                      <a:pt x="0" y="0"/>
                      <a:pt x="0" y="0"/>
                      <a:pt x="0" y="0"/>
                    </a:cubicBezTo>
                    <a:cubicBezTo>
                      <a:pt x="52" y="2"/>
                      <a:pt x="98" y="5"/>
                      <a:pt x="137" y="10"/>
                    </a:cubicBezTo>
                    <a:cubicBezTo>
                      <a:pt x="137" y="10"/>
                      <a:pt x="137" y="10"/>
                      <a:pt x="137" y="10"/>
                    </a:cubicBezTo>
                    <a:cubicBezTo>
                      <a:pt x="137" y="10"/>
                      <a:pt x="137" y="10"/>
                      <a:pt x="137" y="10"/>
                    </a:cubicBezTo>
                    <a:cubicBezTo>
                      <a:pt x="98" y="5"/>
                      <a:pt x="52" y="2"/>
                      <a:pt x="0" y="0"/>
                    </a:cubicBezTo>
                  </a:path>
                </a:pathLst>
              </a:custGeom>
              <a:solidFill>
                <a:srgbClr val="4DC1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66" name="Freeform 14">
                <a:extLst>
                  <a:ext uri="{FF2B5EF4-FFF2-40B4-BE49-F238E27FC236}">
                    <a16:creationId xmlns:a16="http://schemas.microsoft.com/office/drawing/2014/main" id="{8FCBE3FE-D882-44F1-A97B-EFA1BF57B140}"/>
                  </a:ext>
                </a:extLst>
              </p:cNvPr>
              <p:cNvSpPr>
                <a:spLocks/>
              </p:cNvSpPr>
              <p:nvPr/>
            </p:nvSpPr>
            <p:spPr bwMode="auto">
              <a:xfrm>
                <a:off x="5635625" y="5772150"/>
                <a:ext cx="212725" cy="179387"/>
              </a:xfrm>
              <a:custGeom>
                <a:avLst/>
                <a:gdLst>
                  <a:gd name="T0" fmla="*/ 0 w 278"/>
                  <a:gd name="T1" fmla="*/ 0 h 233"/>
                  <a:gd name="T2" fmla="*/ 118 w 278"/>
                  <a:gd name="T3" fmla="*/ 231 h 233"/>
                  <a:gd name="T4" fmla="*/ 118 w 278"/>
                  <a:gd name="T5" fmla="*/ 231 h 233"/>
                  <a:gd name="T6" fmla="*/ 124 w 278"/>
                  <a:gd name="T7" fmla="*/ 231 h 233"/>
                  <a:gd name="T8" fmla="*/ 218 w 278"/>
                  <a:gd name="T9" fmla="*/ 233 h 233"/>
                  <a:gd name="T10" fmla="*/ 179 w 278"/>
                  <a:gd name="T11" fmla="*/ 152 h 233"/>
                  <a:gd name="T12" fmla="*/ 228 w 278"/>
                  <a:gd name="T13" fmla="*/ 68 h 233"/>
                  <a:gd name="T14" fmla="*/ 234 w 278"/>
                  <a:gd name="T15" fmla="*/ 68 h 233"/>
                  <a:gd name="T16" fmla="*/ 258 w 278"/>
                  <a:gd name="T17" fmla="*/ 71 h 233"/>
                  <a:gd name="T18" fmla="*/ 278 w 278"/>
                  <a:gd name="T19" fmla="*/ 74 h 233"/>
                  <a:gd name="T20" fmla="*/ 145 w 278"/>
                  <a:gd name="T21" fmla="*/ 11 h 233"/>
                  <a:gd name="T22" fmla="*/ 145 w 278"/>
                  <a:gd name="T23" fmla="*/ 11 h 233"/>
                  <a:gd name="T24" fmla="*/ 145 w 278"/>
                  <a:gd name="T25" fmla="*/ 11 h 233"/>
                  <a:gd name="T26" fmla="*/ 145 w 278"/>
                  <a:gd name="T27" fmla="*/ 11 h 233"/>
                  <a:gd name="T28" fmla="*/ 144 w 278"/>
                  <a:gd name="T29" fmla="*/ 11 h 233"/>
                  <a:gd name="T30" fmla="*/ 144 w 278"/>
                  <a:gd name="T31" fmla="*/ 11 h 233"/>
                  <a:gd name="T32" fmla="*/ 144 w 278"/>
                  <a:gd name="T33" fmla="*/ 11 h 233"/>
                  <a:gd name="T34" fmla="*/ 144 w 278"/>
                  <a:gd name="T35" fmla="*/ 11 h 233"/>
                  <a:gd name="T36" fmla="*/ 143 w 278"/>
                  <a:gd name="T37" fmla="*/ 11 h 233"/>
                  <a:gd name="T38" fmla="*/ 143 w 278"/>
                  <a:gd name="T39" fmla="*/ 11 h 233"/>
                  <a:gd name="T40" fmla="*/ 143 w 278"/>
                  <a:gd name="T41" fmla="*/ 11 h 233"/>
                  <a:gd name="T42" fmla="*/ 143 w 278"/>
                  <a:gd name="T43" fmla="*/ 11 h 233"/>
                  <a:gd name="T44" fmla="*/ 143 w 278"/>
                  <a:gd name="T45" fmla="*/ 11 h 233"/>
                  <a:gd name="T46" fmla="*/ 142 w 278"/>
                  <a:gd name="T47" fmla="*/ 11 h 233"/>
                  <a:gd name="T48" fmla="*/ 142 w 278"/>
                  <a:gd name="T49" fmla="*/ 11 h 233"/>
                  <a:gd name="T50" fmla="*/ 142 w 278"/>
                  <a:gd name="T51" fmla="*/ 11 h 233"/>
                  <a:gd name="T52" fmla="*/ 142 w 278"/>
                  <a:gd name="T53" fmla="*/ 11 h 233"/>
                  <a:gd name="T54" fmla="*/ 142 w 278"/>
                  <a:gd name="T55" fmla="*/ 11 h 233"/>
                  <a:gd name="T56" fmla="*/ 142 w 278"/>
                  <a:gd name="T57" fmla="*/ 11 h 233"/>
                  <a:gd name="T58" fmla="*/ 141 w 278"/>
                  <a:gd name="T59" fmla="*/ 11 h 233"/>
                  <a:gd name="T60" fmla="*/ 141 w 278"/>
                  <a:gd name="T61" fmla="*/ 11 h 233"/>
                  <a:gd name="T62" fmla="*/ 141 w 278"/>
                  <a:gd name="T63" fmla="*/ 11 h 233"/>
                  <a:gd name="T64" fmla="*/ 141 w 278"/>
                  <a:gd name="T65" fmla="*/ 11 h 233"/>
                  <a:gd name="T66" fmla="*/ 140 w 278"/>
                  <a:gd name="T67" fmla="*/ 11 h 233"/>
                  <a:gd name="T68" fmla="*/ 140 w 278"/>
                  <a:gd name="T69" fmla="*/ 11 h 233"/>
                  <a:gd name="T70" fmla="*/ 140 w 278"/>
                  <a:gd name="T71" fmla="*/ 10 h 233"/>
                  <a:gd name="T72" fmla="*/ 140 w 278"/>
                  <a:gd name="T73" fmla="*/ 10 h 233"/>
                  <a:gd name="T74" fmla="*/ 140 w 278"/>
                  <a:gd name="T75" fmla="*/ 10 h 233"/>
                  <a:gd name="T76" fmla="*/ 140 w 278"/>
                  <a:gd name="T77" fmla="*/ 10 h 233"/>
                  <a:gd name="T78" fmla="*/ 139 w 278"/>
                  <a:gd name="T79" fmla="*/ 10 h 233"/>
                  <a:gd name="T80" fmla="*/ 139 w 278"/>
                  <a:gd name="T81" fmla="*/ 10 h 233"/>
                  <a:gd name="T82" fmla="*/ 138 w 278"/>
                  <a:gd name="T83" fmla="*/ 10 h 233"/>
                  <a:gd name="T84" fmla="*/ 138 w 278"/>
                  <a:gd name="T85" fmla="*/ 10 h 233"/>
                  <a:gd name="T86" fmla="*/ 138 w 278"/>
                  <a:gd name="T87" fmla="*/ 10 h 233"/>
                  <a:gd name="T88" fmla="*/ 138 w 278"/>
                  <a:gd name="T89" fmla="*/ 10 h 233"/>
                  <a:gd name="T90" fmla="*/ 138 w 278"/>
                  <a:gd name="T91" fmla="*/ 10 h 233"/>
                  <a:gd name="T92" fmla="*/ 138 w 278"/>
                  <a:gd name="T93" fmla="*/ 10 h 233"/>
                  <a:gd name="T94" fmla="*/ 137 w 278"/>
                  <a:gd name="T95" fmla="*/ 10 h 233"/>
                  <a:gd name="T96" fmla="*/ 137 w 278"/>
                  <a:gd name="T97" fmla="*/ 10 h 233"/>
                  <a:gd name="T98" fmla="*/ 137 w 278"/>
                  <a:gd name="T99" fmla="*/ 10 h 233"/>
                  <a:gd name="T100" fmla="*/ 0 w 278"/>
                  <a:gd name="T101"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 h="233">
                    <a:moveTo>
                      <a:pt x="0" y="0"/>
                    </a:moveTo>
                    <a:cubicBezTo>
                      <a:pt x="37" y="52"/>
                      <a:pt x="89" y="136"/>
                      <a:pt x="118" y="231"/>
                    </a:cubicBezTo>
                    <a:cubicBezTo>
                      <a:pt x="118" y="231"/>
                      <a:pt x="118" y="231"/>
                      <a:pt x="118" y="231"/>
                    </a:cubicBezTo>
                    <a:cubicBezTo>
                      <a:pt x="124" y="231"/>
                      <a:pt x="124" y="231"/>
                      <a:pt x="124" y="231"/>
                    </a:cubicBezTo>
                    <a:cubicBezTo>
                      <a:pt x="218" y="233"/>
                      <a:pt x="218" y="233"/>
                      <a:pt x="218" y="233"/>
                    </a:cubicBezTo>
                    <a:cubicBezTo>
                      <a:pt x="206" y="204"/>
                      <a:pt x="192" y="177"/>
                      <a:pt x="179" y="152"/>
                    </a:cubicBezTo>
                    <a:cubicBezTo>
                      <a:pt x="158" y="114"/>
                      <a:pt x="186" y="68"/>
                      <a:pt x="228" y="68"/>
                    </a:cubicBezTo>
                    <a:cubicBezTo>
                      <a:pt x="230" y="68"/>
                      <a:pt x="232" y="68"/>
                      <a:pt x="234" y="68"/>
                    </a:cubicBezTo>
                    <a:cubicBezTo>
                      <a:pt x="242" y="69"/>
                      <a:pt x="250" y="70"/>
                      <a:pt x="258" y="71"/>
                    </a:cubicBezTo>
                    <a:cubicBezTo>
                      <a:pt x="265" y="72"/>
                      <a:pt x="271" y="73"/>
                      <a:pt x="278" y="74"/>
                    </a:cubicBezTo>
                    <a:cubicBezTo>
                      <a:pt x="238" y="42"/>
                      <a:pt x="193" y="19"/>
                      <a:pt x="145" y="11"/>
                    </a:cubicBezTo>
                    <a:cubicBezTo>
                      <a:pt x="145" y="11"/>
                      <a:pt x="145" y="11"/>
                      <a:pt x="145" y="11"/>
                    </a:cubicBezTo>
                    <a:cubicBezTo>
                      <a:pt x="145" y="11"/>
                      <a:pt x="145" y="11"/>
                      <a:pt x="145" y="11"/>
                    </a:cubicBezTo>
                    <a:cubicBezTo>
                      <a:pt x="145" y="11"/>
                      <a:pt x="145" y="11"/>
                      <a:pt x="145" y="11"/>
                    </a:cubicBezTo>
                    <a:cubicBezTo>
                      <a:pt x="145" y="11"/>
                      <a:pt x="144" y="11"/>
                      <a:pt x="144" y="11"/>
                    </a:cubicBezTo>
                    <a:cubicBezTo>
                      <a:pt x="144" y="11"/>
                      <a:pt x="144" y="11"/>
                      <a:pt x="144" y="11"/>
                    </a:cubicBezTo>
                    <a:cubicBezTo>
                      <a:pt x="144" y="11"/>
                      <a:pt x="144" y="11"/>
                      <a:pt x="144" y="11"/>
                    </a:cubicBezTo>
                    <a:cubicBezTo>
                      <a:pt x="144" y="11"/>
                      <a:pt x="144" y="11"/>
                      <a:pt x="144" y="11"/>
                    </a:cubicBezTo>
                    <a:cubicBezTo>
                      <a:pt x="144" y="11"/>
                      <a:pt x="144" y="11"/>
                      <a:pt x="143" y="11"/>
                    </a:cubicBezTo>
                    <a:cubicBezTo>
                      <a:pt x="143" y="11"/>
                      <a:pt x="143" y="11"/>
                      <a:pt x="143" y="11"/>
                    </a:cubicBezTo>
                    <a:cubicBezTo>
                      <a:pt x="143" y="11"/>
                      <a:pt x="143" y="11"/>
                      <a:pt x="143" y="11"/>
                    </a:cubicBezTo>
                    <a:cubicBezTo>
                      <a:pt x="143" y="11"/>
                      <a:pt x="143" y="11"/>
                      <a:pt x="143" y="11"/>
                    </a:cubicBezTo>
                    <a:cubicBezTo>
                      <a:pt x="143" y="11"/>
                      <a:pt x="143" y="11"/>
                      <a:pt x="143" y="11"/>
                    </a:cubicBezTo>
                    <a:cubicBezTo>
                      <a:pt x="143" y="11"/>
                      <a:pt x="143" y="11"/>
                      <a:pt x="142" y="11"/>
                    </a:cubicBezTo>
                    <a:cubicBezTo>
                      <a:pt x="142" y="11"/>
                      <a:pt x="142" y="11"/>
                      <a:pt x="142" y="11"/>
                    </a:cubicBezTo>
                    <a:cubicBezTo>
                      <a:pt x="142" y="11"/>
                      <a:pt x="142" y="11"/>
                      <a:pt x="142" y="11"/>
                    </a:cubicBezTo>
                    <a:cubicBezTo>
                      <a:pt x="142" y="11"/>
                      <a:pt x="142" y="11"/>
                      <a:pt x="142" y="11"/>
                    </a:cubicBezTo>
                    <a:cubicBezTo>
                      <a:pt x="142" y="11"/>
                      <a:pt x="142" y="11"/>
                      <a:pt x="142" y="11"/>
                    </a:cubicBezTo>
                    <a:cubicBezTo>
                      <a:pt x="142" y="11"/>
                      <a:pt x="142" y="11"/>
                      <a:pt x="142" y="11"/>
                    </a:cubicBezTo>
                    <a:cubicBezTo>
                      <a:pt x="141" y="11"/>
                      <a:pt x="141" y="11"/>
                      <a:pt x="141" y="11"/>
                    </a:cubicBezTo>
                    <a:cubicBezTo>
                      <a:pt x="141" y="11"/>
                      <a:pt x="141" y="11"/>
                      <a:pt x="141" y="11"/>
                    </a:cubicBezTo>
                    <a:cubicBezTo>
                      <a:pt x="141" y="11"/>
                      <a:pt x="141" y="11"/>
                      <a:pt x="141" y="11"/>
                    </a:cubicBezTo>
                    <a:cubicBezTo>
                      <a:pt x="141" y="11"/>
                      <a:pt x="141" y="11"/>
                      <a:pt x="141" y="11"/>
                    </a:cubicBezTo>
                    <a:cubicBezTo>
                      <a:pt x="141" y="11"/>
                      <a:pt x="140" y="11"/>
                      <a:pt x="140" y="11"/>
                    </a:cubicBezTo>
                    <a:cubicBezTo>
                      <a:pt x="140" y="11"/>
                      <a:pt x="140" y="11"/>
                      <a:pt x="140" y="11"/>
                    </a:cubicBezTo>
                    <a:cubicBezTo>
                      <a:pt x="140" y="11"/>
                      <a:pt x="140" y="10"/>
                      <a:pt x="140" y="10"/>
                    </a:cubicBezTo>
                    <a:cubicBezTo>
                      <a:pt x="140" y="10"/>
                      <a:pt x="140" y="10"/>
                      <a:pt x="140" y="10"/>
                    </a:cubicBezTo>
                    <a:cubicBezTo>
                      <a:pt x="140" y="10"/>
                      <a:pt x="140" y="10"/>
                      <a:pt x="140" y="10"/>
                    </a:cubicBezTo>
                    <a:cubicBezTo>
                      <a:pt x="140" y="10"/>
                      <a:pt x="140" y="10"/>
                      <a:pt x="140" y="10"/>
                    </a:cubicBezTo>
                    <a:cubicBezTo>
                      <a:pt x="139" y="10"/>
                      <a:pt x="139" y="10"/>
                      <a:pt x="139" y="10"/>
                    </a:cubicBezTo>
                    <a:cubicBezTo>
                      <a:pt x="139" y="10"/>
                      <a:pt x="139" y="10"/>
                      <a:pt x="139" y="10"/>
                    </a:cubicBezTo>
                    <a:cubicBezTo>
                      <a:pt x="138" y="10"/>
                      <a:pt x="138" y="10"/>
                      <a:pt x="138" y="10"/>
                    </a:cubicBezTo>
                    <a:cubicBezTo>
                      <a:pt x="138" y="10"/>
                      <a:pt x="138" y="10"/>
                      <a:pt x="138" y="10"/>
                    </a:cubicBezTo>
                    <a:cubicBezTo>
                      <a:pt x="138" y="10"/>
                      <a:pt x="138" y="10"/>
                      <a:pt x="138" y="10"/>
                    </a:cubicBezTo>
                    <a:cubicBezTo>
                      <a:pt x="138" y="10"/>
                      <a:pt x="138" y="10"/>
                      <a:pt x="138" y="10"/>
                    </a:cubicBezTo>
                    <a:cubicBezTo>
                      <a:pt x="138" y="10"/>
                      <a:pt x="138" y="10"/>
                      <a:pt x="138" y="10"/>
                    </a:cubicBezTo>
                    <a:cubicBezTo>
                      <a:pt x="138" y="10"/>
                      <a:pt x="138" y="10"/>
                      <a:pt x="138" y="10"/>
                    </a:cubicBezTo>
                    <a:cubicBezTo>
                      <a:pt x="137" y="10"/>
                      <a:pt x="137" y="10"/>
                      <a:pt x="137" y="10"/>
                    </a:cubicBezTo>
                    <a:cubicBezTo>
                      <a:pt x="137" y="10"/>
                      <a:pt x="137" y="10"/>
                      <a:pt x="137" y="10"/>
                    </a:cubicBezTo>
                    <a:cubicBezTo>
                      <a:pt x="137" y="10"/>
                      <a:pt x="137" y="10"/>
                      <a:pt x="137" y="10"/>
                    </a:cubicBezTo>
                    <a:cubicBezTo>
                      <a:pt x="98" y="5"/>
                      <a:pt x="52" y="2"/>
                      <a:pt x="0" y="0"/>
                    </a:cubicBezTo>
                  </a:path>
                </a:pathLst>
              </a:custGeom>
              <a:solidFill>
                <a:srgbClr val="FFB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67" name="Freeform 15">
                <a:extLst>
                  <a:ext uri="{FF2B5EF4-FFF2-40B4-BE49-F238E27FC236}">
                    <a16:creationId xmlns:a16="http://schemas.microsoft.com/office/drawing/2014/main" id="{1AA3CBC3-FD69-4478-8C68-B16F79A12A88}"/>
                  </a:ext>
                </a:extLst>
              </p:cNvPr>
              <p:cNvSpPr>
                <a:spLocks/>
              </p:cNvSpPr>
              <p:nvPr/>
            </p:nvSpPr>
            <p:spPr bwMode="auto">
              <a:xfrm>
                <a:off x="5622925" y="5761038"/>
                <a:ext cx="346075" cy="206375"/>
              </a:xfrm>
              <a:custGeom>
                <a:avLst/>
                <a:gdLst>
                  <a:gd name="T0" fmla="*/ 135 w 452"/>
                  <a:gd name="T1" fmla="*/ 247 h 268"/>
                  <a:gd name="T2" fmla="*/ 151 w 452"/>
                  <a:gd name="T3" fmla="*/ 242 h 268"/>
                  <a:gd name="T4" fmla="*/ 30 w 452"/>
                  <a:gd name="T5" fmla="*/ 7 h 268"/>
                  <a:gd name="T6" fmla="*/ 17 w 452"/>
                  <a:gd name="T7" fmla="*/ 16 h 268"/>
                  <a:gd name="T8" fmla="*/ 17 w 452"/>
                  <a:gd name="T9" fmla="*/ 32 h 268"/>
                  <a:gd name="T10" fmla="*/ 152 w 452"/>
                  <a:gd name="T11" fmla="*/ 42 h 268"/>
                  <a:gd name="T12" fmla="*/ 231 w 452"/>
                  <a:gd name="T13" fmla="*/ 67 h 268"/>
                  <a:gd name="T14" fmla="*/ 337 w 452"/>
                  <a:gd name="T15" fmla="*/ 151 h 268"/>
                  <a:gd name="T16" fmla="*/ 422 w 452"/>
                  <a:gd name="T17" fmla="*/ 261 h 268"/>
                  <a:gd name="T18" fmla="*/ 435 w 452"/>
                  <a:gd name="T19" fmla="*/ 252 h 268"/>
                  <a:gd name="T20" fmla="*/ 435 w 452"/>
                  <a:gd name="T21" fmla="*/ 236 h 268"/>
                  <a:gd name="T22" fmla="*/ 136 w 452"/>
                  <a:gd name="T23" fmla="*/ 231 h 268"/>
                  <a:gd name="T24" fmla="*/ 135 w 452"/>
                  <a:gd name="T25" fmla="*/ 247 h 268"/>
                  <a:gd name="T26" fmla="*/ 151 w 452"/>
                  <a:gd name="T27" fmla="*/ 242 h 268"/>
                  <a:gd name="T28" fmla="*/ 135 w 452"/>
                  <a:gd name="T29" fmla="*/ 247 h 268"/>
                  <a:gd name="T30" fmla="*/ 135 w 452"/>
                  <a:gd name="T31" fmla="*/ 263 h 268"/>
                  <a:gd name="T32" fmla="*/ 435 w 452"/>
                  <a:gd name="T33" fmla="*/ 268 h 268"/>
                  <a:gd name="T34" fmla="*/ 449 w 452"/>
                  <a:gd name="T35" fmla="*/ 260 h 268"/>
                  <a:gd name="T36" fmla="*/ 449 w 452"/>
                  <a:gd name="T37" fmla="*/ 243 h 268"/>
                  <a:gd name="T38" fmla="*/ 325 w 452"/>
                  <a:gd name="T39" fmla="*/ 95 h 268"/>
                  <a:gd name="T40" fmla="*/ 246 w 452"/>
                  <a:gd name="T41" fmla="*/ 39 h 268"/>
                  <a:gd name="T42" fmla="*/ 156 w 452"/>
                  <a:gd name="T43" fmla="*/ 10 h 268"/>
                  <a:gd name="T44" fmla="*/ 18 w 452"/>
                  <a:gd name="T45" fmla="*/ 0 h 268"/>
                  <a:gd name="T46" fmla="*/ 3 w 452"/>
                  <a:gd name="T47" fmla="*/ 8 h 268"/>
                  <a:gd name="T48" fmla="*/ 4 w 452"/>
                  <a:gd name="T49" fmla="*/ 25 h 268"/>
                  <a:gd name="T50" fmla="*/ 120 w 452"/>
                  <a:gd name="T51" fmla="*/ 252 h 268"/>
                  <a:gd name="T52" fmla="*/ 135 w 452"/>
                  <a:gd name="T53" fmla="*/ 263 h 268"/>
                  <a:gd name="T54" fmla="*/ 135 w 452"/>
                  <a:gd name="T55" fmla="*/ 24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2" h="268">
                    <a:moveTo>
                      <a:pt x="135" y="247"/>
                    </a:moveTo>
                    <a:cubicBezTo>
                      <a:pt x="151" y="242"/>
                      <a:pt x="151" y="242"/>
                      <a:pt x="151" y="242"/>
                    </a:cubicBezTo>
                    <a:cubicBezTo>
                      <a:pt x="120" y="144"/>
                      <a:pt x="68" y="60"/>
                      <a:pt x="30" y="7"/>
                    </a:cubicBezTo>
                    <a:cubicBezTo>
                      <a:pt x="17" y="16"/>
                      <a:pt x="17" y="16"/>
                      <a:pt x="17" y="16"/>
                    </a:cubicBezTo>
                    <a:cubicBezTo>
                      <a:pt x="17" y="32"/>
                      <a:pt x="17" y="32"/>
                      <a:pt x="17" y="32"/>
                    </a:cubicBezTo>
                    <a:cubicBezTo>
                      <a:pt x="68" y="34"/>
                      <a:pt x="113" y="37"/>
                      <a:pt x="152" y="42"/>
                    </a:cubicBezTo>
                    <a:cubicBezTo>
                      <a:pt x="179" y="45"/>
                      <a:pt x="206" y="54"/>
                      <a:pt x="231" y="67"/>
                    </a:cubicBezTo>
                    <a:cubicBezTo>
                      <a:pt x="269" y="87"/>
                      <a:pt x="305" y="117"/>
                      <a:pt x="337" y="151"/>
                    </a:cubicBezTo>
                    <a:cubicBezTo>
                      <a:pt x="369" y="185"/>
                      <a:pt x="398" y="224"/>
                      <a:pt x="422" y="261"/>
                    </a:cubicBezTo>
                    <a:cubicBezTo>
                      <a:pt x="435" y="252"/>
                      <a:pt x="435" y="252"/>
                      <a:pt x="435" y="252"/>
                    </a:cubicBezTo>
                    <a:cubicBezTo>
                      <a:pt x="435" y="236"/>
                      <a:pt x="435" y="236"/>
                      <a:pt x="435" y="236"/>
                    </a:cubicBezTo>
                    <a:cubicBezTo>
                      <a:pt x="136" y="231"/>
                      <a:pt x="136" y="231"/>
                      <a:pt x="136" y="231"/>
                    </a:cubicBezTo>
                    <a:cubicBezTo>
                      <a:pt x="135" y="247"/>
                      <a:pt x="135" y="247"/>
                      <a:pt x="135" y="247"/>
                    </a:cubicBezTo>
                    <a:cubicBezTo>
                      <a:pt x="151" y="242"/>
                      <a:pt x="151" y="242"/>
                      <a:pt x="151" y="242"/>
                    </a:cubicBezTo>
                    <a:cubicBezTo>
                      <a:pt x="135" y="247"/>
                      <a:pt x="135" y="247"/>
                      <a:pt x="135" y="247"/>
                    </a:cubicBezTo>
                    <a:cubicBezTo>
                      <a:pt x="135" y="263"/>
                      <a:pt x="135" y="263"/>
                      <a:pt x="135" y="263"/>
                    </a:cubicBezTo>
                    <a:cubicBezTo>
                      <a:pt x="435" y="268"/>
                      <a:pt x="435" y="268"/>
                      <a:pt x="435" y="268"/>
                    </a:cubicBezTo>
                    <a:cubicBezTo>
                      <a:pt x="441" y="268"/>
                      <a:pt x="446" y="265"/>
                      <a:pt x="449" y="260"/>
                    </a:cubicBezTo>
                    <a:cubicBezTo>
                      <a:pt x="452" y="255"/>
                      <a:pt x="452" y="248"/>
                      <a:pt x="449" y="243"/>
                    </a:cubicBezTo>
                    <a:cubicBezTo>
                      <a:pt x="416" y="193"/>
                      <a:pt x="374" y="138"/>
                      <a:pt x="325" y="95"/>
                    </a:cubicBezTo>
                    <a:cubicBezTo>
                      <a:pt x="301" y="73"/>
                      <a:pt x="274" y="54"/>
                      <a:pt x="246" y="39"/>
                    </a:cubicBezTo>
                    <a:cubicBezTo>
                      <a:pt x="218" y="24"/>
                      <a:pt x="188" y="14"/>
                      <a:pt x="156" y="10"/>
                    </a:cubicBezTo>
                    <a:cubicBezTo>
                      <a:pt x="116" y="5"/>
                      <a:pt x="70" y="2"/>
                      <a:pt x="18" y="0"/>
                    </a:cubicBezTo>
                    <a:cubicBezTo>
                      <a:pt x="12" y="0"/>
                      <a:pt x="6" y="3"/>
                      <a:pt x="3" y="8"/>
                    </a:cubicBezTo>
                    <a:cubicBezTo>
                      <a:pt x="0" y="14"/>
                      <a:pt x="1" y="20"/>
                      <a:pt x="4" y="25"/>
                    </a:cubicBezTo>
                    <a:cubicBezTo>
                      <a:pt x="41" y="77"/>
                      <a:pt x="91" y="159"/>
                      <a:pt x="120" y="252"/>
                    </a:cubicBezTo>
                    <a:cubicBezTo>
                      <a:pt x="122" y="258"/>
                      <a:pt x="128" y="263"/>
                      <a:pt x="135" y="263"/>
                    </a:cubicBezTo>
                    <a:lnTo>
                      <a:pt x="135" y="247"/>
                    </a:lnTo>
                    <a:close/>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68" name="Freeform 16">
                <a:extLst>
                  <a:ext uri="{FF2B5EF4-FFF2-40B4-BE49-F238E27FC236}">
                    <a16:creationId xmlns:a16="http://schemas.microsoft.com/office/drawing/2014/main" id="{47F89F5F-D002-44E8-A9BE-4FCC3574D784}"/>
                  </a:ext>
                </a:extLst>
              </p:cNvPr>
              <p:cNvSpPr>
                <a:spLocks/>
              </p:cNvSpPr>
              <p:nvPr/>
            </p:nvSpPr>
            <p:spPr bwMode="auto">
              <a:xfrm>
                <a:off x="5327650" y="5775325"/>
                <a:ext cx="357188" cy="174625"/>
              </a:xfrm>
              <a:custGeom>
                <a:avLst/>
                <a:gdLst>
                  <a:gd name="T0" fmla="*/ 0 w 467"/>
                  <a:gd name="T1" fmla="*/ 223 h 226"/>
                  <a:gd name="T2" fmla="*/ 17 w 467"/>
                  <a:gd name="T3" fmla="*/ 10 h 226"/>
                  <a:gd name="T4" fmla="*/ 307 w 467"/>
                  <a:gd name="T5" fmla="*/ 1 h 226"/>
                  <a:gd name="T6" fmla="*/ 337 w 467"/>
                  <a:gd name="T7" fmla="*/ 1 h 226"/>
                  <a:gd name="T8" fmla="*/ 467 w 467"/>
                  <a:gd name="T9" fmla="*/ 226 h 226"/>
                  <a:gd name="T10" fmla="*/ 0 w 467"/>
                  <a:gd name="T11" fmla="*/ 223 h 226"/>
                </a:gdLst>
                <a:ahLst/>
                <a:cxnLst>
                  <a:cxn ang="0">
                    <a:pos x="T0" y="T1"/>
                  </a:cxn>
                  <a:cxn ang="0">
                    <a:pos x="T2" y="T3"/>
                  </a:cxn>
                  <a:cxn ang="0">
                    <a:pos x="T4" y="T5"/>
                  </a:cxn>
                  <a:cxn ang="0">
                    <a:pos x="T6" y="T7"/>
                  </a:cxn>
                  <a:cxn ang="0">
                    <a:pos x="T8" y="T9"/>
                  </a:cxn>
                  <a:cxn ang="0">
                    <a:pos x="T10" y="T11"/>
                  </a:cxn>
                </a:cxnLst>
                <a:rect l="0" t="0" r="r" b="b"/>
                <a:pathLst>
                  <a:path w="467" h="226">
                    <a:moveTo>
                      <a:pt x="0" y="223"/>
                    </a:moveTo>
                    <a:cubicBezTo>
                      <a:pt x="17" y="10"/>
                      <a:pt x="17" y="10"/>
                      <a:pt x="17" y="10"/>
                    </a:cubicBezTo>
                    <a:cubicBezTo>
                      <a:pt x="110" y="4"/>
                      <a:pt x="213" y="0"/>
                      <a:pt x="307" y="1"/>
                    </a:cubicBezTo>
                    <a:cubicBezTo>
                      <a:pt x="317" y="1"/>
                      <a:pt x="327" y="1"/>
                      <a:pt x="337" y="1"/>
                    </a:cubicBezTo>
                    <a:cubicBezTo>
                      <a:pt x="373" y="46"/>
                      <a:pt x="432" y="129"/>
                      <a:pt x="467" y="226"/>
                    </a:cubicBezTo>
                    <a:cubicBezTo>
                      <a:pt x="0" y="223"/>
                      <a:pt x="0" y="223"/>
                      <a:pt x="0" y="223"/>
                    </a:cubicBezTo>
                  </a:path>
                </a:pathLst>
              </a:custGeom>
              <a:solidFill>
                <a:srgbClr val="FFC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69" name="Freeform 17">
                <a:extLst>
                  <a:ext uri="{FF2B5EF4-FFF2-40B4-BE49-F238E27FC236}">
                    <a16:creationId xmlns:a16="http://schemas.microsoft.com/office/drawing/2014/main" id="{936F9B08-15EC-4B9C-BC65-33E54C89A036}"/>
                  </a:ext>
                </a:extLst>
              </p:cNvPr>
              <p:cNvSpPr>
                <a:spLocks noEditPoints="1"/>
              </p:cNvSpPr>
              <p:nvPr/>
            </p:nvSpPr>
            <p:spPr bwMode="auto">
              <a:xfrm>
                <a:off x="5341938" y="5776913"/>
                <a:ext cx="244475" cy="6350"/>
              </a:xfrm>
              <a:custGeom>
                <a:avLst/>
                <a:gdLst>
                  <a:gd name="T0" fmla="*/ 1 w 317"/>
                  <a:gd name="T1" fmla="*/ 9 h 9"/>
                  <a:gd name="T2" fmla="*/ 0 w 317"/>
                  <a:gd name="T3" fmla="*/ 9 h 9"/>
                  <a:gd name="T4" fmla="*/ 1 w 317"/>
                  <a:gd name="T5" fmla="*/ 9 h 9"/>
                  <a:gd name="T6" fmla="*/ 317 w 317"/>
                  <a:gd name="T7" fmla="*/ 1 h 9"/>
                  <a:gd name="T8" fmla="*/ 317 w 317"/>
                  <a:gd name="T9" fmla="*/ 1 h 9"/>
                  <a:gd name="T10" fmla="*/ 317 w 317"/>
                  <a:gd name="T11" fmla="*/ 1 h 9"/>
                  <a:gd name="T12" fmla="*/ 287 w 317"/>
                  <a:gd name="T13" fmla="*/ 0 h 9"/>
                  <a:gd name="T14" fmla="*/ 287 w 317"/>
                  <a:gd name="T15" fmla="*/ 0 h 9"/>
                  <a:gd name="T16" fmla="*/ 317 w 317"/>
                  <a:gd name="T17" fmla="*/ 0 h 9"/>
                  <a:gd name="T18" fmla="*/ 317 w 317"/>
                  <a:gd name="T19" fmla="*/ 1 h 9"/>
                  <a:gd name="T20" fmla="*/ 317 w 317"/>
                  <a:gd name="T21" fmla="*/ 0 h 9"/>
                  <a:gd name="T22" fmla="*/ 287 w 317"/>
                  <a:gd name="T23" fmla="*/ 0 h 9"/>
                  <a:gd name="T24" fmla="*/ 287 w 317"/>
                  <a:gd name="T25" fmla="*/ 0 h 9"/>
                  <a:gd name="T26" fmla="*/ 266 w 317"/>
                  <a:gd name="T27" fmla="*/ 0 h 9"/>
                  <a:gd name="T28" fmla="*/ 3 w 317"/>
                  <a:gd name="T29" fmla="*/ 9 h 9"/>
                  <a:gd name="T30" fmla="*/ 266 w 317"/>
                  <a:gd name="T31" fmla="*/ 0 h 9"/>
                  <a:gd name="T32" fmla="*/ 266 w 317"/>
                  <a:gd name="T33" fmla="*/ 0 h 9"/>
                  <a:gd name="T34" fmla="*/ 266 w 317"/>
                  <a:gd name="T35" fmla="*/ 0 h 9"/>
                  <a:gd name="T36" fmla="*/ 266 w 317"/>
                  <a:gd name="T37" fmla="*/ 0 h 9"/>
                  <a:gd name="T38" fmla="*/ 266 w 317"/>
                  <a:gd name="T3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7" h="9">
                    <a:moveTo>
                      <a:pt x="1" y="9"/>
                    </a:moveTo>
                    <a:cubicBezTo>
                      <a:pt x="0" y="9"/>
                      <a:pt x="0" y="9"/>
                      <a:pt x="0" y="9"/>
                    </a:cubicBezTo>
                    <a:cubicBezTo>
                      <a:pt x="0" y="9"/>
                      <a:pt x="0" y="9"/>
                      <a:pt x="1" y="9"/>
                    </a:cubicBezTo>
                    <a:moveTo>
                      <a:pt x="317" y="1"/>
                    </a:moveTo>
                    <a:cubicBezTo>
                      <a:pt x="317" y="1"/>
                      <a:pt x="317" y="1"/>
                      <a:pt x="317" y="1"/>
                    </a:cubicBezTo>
                    <a:cubicBezTo>
                      <a:pt x="317" y="1"/>
                      <a:pt x="317" y="1"/>
                      <a:pt x="317" y="1"/>
                    </a:cubicBezTo>
                    <a:moveTo>
                      <a:pt x="287" y="0"/>
                    </a:moveTo>
                    <a:cubicBezTo>
                      <a:pt x="287" y="0"/>
                      <a:pt x="287" y="0"/>
                      <a:pt x="287" y="0"/>
                    </a:cubicBezTo>
                    <a:cubicBezTo>
                      <a:pt x="297" y="0"/>
                      <a:pt x="307" y="0"/>
                      <a:pt x="317" y="0"/>
                    </a:cubicBezTo>
                    <a:cubicBezTo>
                      <a:pt x="317" y="0"/>
                      <a:pt x="317" y="0"/>
                      <a:pt x="317" y="1"/>
                    </a:cubicBezTo>
                    <a:cubicBezTo>
                      <a:pt x="317" y="0"/>
                      <a:pt x="317" y="0"/>
                      <a:pt x="317" y="0"/>
                    </a:cubicBezTo>
                    <a:cubicBezTo>
                      <a:pt x="307" y="0"/>
                      <a:pt x="297" y="0"/>
                      <a:pt x="287" y="0"/>
                    </a:cubicBezTo>
                    <a:cubicBezTo>
                      <a:pt x="287" y="0"/>
                      <a:pt x="287" y="0"/>
                      <a:pt x="287" y="0"/>
                    </a:cubicBezTo>
                    <a:moveTo>
                      <a:pt x="266" y="0"/>
                    </a:moveTo>
                    <a:cubicBezTo>
                      <a:pt x="179" y="0"/>
                      <a:pt x="88" y="3"/>
                      <a:pt x="3" y="9"/>
                    </a:cubicBezTo>
                    <a:cubicBezTo>
                      <a:pt x="88" y="3"/>
                      <a:pt x="179" y="0"/>
                      <a:pt x="266" y="0"/>
                    </a:cubicBezTo>
                    <a:moveTo>
                      <a:pt x="266" y="0"/>
                    </a:moveTo>
                    <a:cubicBezTo>
                      <a:pt x="266" y="0"/>
                      <a:pt x="266" y="0"/>
                      <a:pt x="266" y="0"/>
                    </a:cubicBezTo>
                    <a:cubicBezTo>
                      <a:pt x="266" y="0"/>
                      <a:pt x="266" y="0"/>
                      <a:pt x="266" y="0"/>
                    </a:cubicBezTo>
                    <a:cubicBezTo>
                      <a:pt x="266" y="0"/>
                      <a:pt x="266" y="0"/>
                      <a:pt x="266" y="0"/>
                    </a:cubicBezTo>
                  </a:path>
                </a:pathLst>
              </a:custGeom>
              <a:solidFill>
                <a:srgbClr val="4DC1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70" name="Freeform 18">
                <a:extLst>
                  <a:ext uri="{FF2B5EF4-FFF2-40B4-BE49-F238E27FC236}">
                    <a16:creationId xmlns:a16="http://schemas.microsoft.com/office/drawing/2014/main" id="{26DD92B9-B5C1-4245-9A24-DFEAB5646B38}"/>
                  </a:ext>
                </a:extLst>
              </p:cNvPr>
              <p:cNvSpPr>
                <a:spLocks/>
              </p:cNvSpPr>
              <p:nvPr/>
            </p:nvSpPr>
            <p:spPr bwMode="auto">
              <a:xfrm>
                <a:off x="5327650" y="5776913"/>
                <a:ext cx="284163" cy="171450"/>
              </a:xfrm>
              <a:custGeom>
                <a:avLst/>
                <a:gdLst>
                  <a:gd name="T0" fmla="*/ 286 w 370"/>
                  <a:gd name="T1" fmla="*/ 0 h 223"/>
                  <a:gd name="T2" fmla="*/ 286 w 370"/>
                  <a:gd name="T3" fmla="*/ 0 h 223"/>
                  <a:gd name="T4" fmla="*/ 23 w 370"/>
                  <a:gd name="T5" fmla="*/ 9 h 223"/>
                  <a:gd name="T6" fmla="*/ 21 w 370"/>
                  <a:gd name="T7" fmla="*/ 9 h 223"/>
                  <a:gd name="T8" fmla="*/ 20 w 370"/>
                  <a:gd name="T9" fmla="*/ 9 h 223"/>
                  <a:gd name="T10" fmla="*/ 17 w 370"/>
                  <a:gd name="T11" fmla="*/ 9 h 223"/>
                  <a:gd name="T12" fmla="*/ 17 w 370"/>
                  <a:gd name="T13" fmla="*/ 9 h 223"/>
                  <a:gd name="T14" fmla="*/ 0 w 370"/>
                  <a:gd name="T15" fmla="*/ 222 h 223"/>
                  <a:gd name="T16" fmla="*/ 64 w 370"/>
                  <a:gd name="T17" fmla="*/ 223 h 223"/>
                  <a:gd name="T18" fmla="*/ 72 w 370"/>
                  <a:gd name="T19" fmla="*/ 117 h 223"/>
                  <a:gd name="T20" fmla="*/ 151 w 370"/>
                  <a:gd name="T21" fmla="*/ 49 h 223"/>
                  <a:gd name="T22" fmla="*/ 339 w 370"/>
                  <a:gd name="T23" fmla="*/ 44 h 223"/>
                  <a:gd name="T24" fmla="*/ 359 w 370"/>
                  <a:gd name="T25" fmla="*/ 44 h 223"/>
                  <a:gd name="T26" fmla="*/ 370 w 370"/>
                  <a:gd name="T27" fmla="*/ 44 h 223"/>
                  <a:gd name="T28" fmla="*/ 337 w 370"/>
                  <a:gd name="T29" fmla="*/ 1 h 223"/>
                  <a:gd name="T30" fmla="*/ 337 w 370"/>
                  <a:gd name="T31" fmla="*/ 1 h 223"/>
                  <a:gd name="T32" fmla="*/ 337 w 370"/>
                  <a:gd name="T33" fmla="*/ 1 h 223"/>
                  <a:gd name="T34" fmla="*/ 337 w 370"/>
                  <a:gd name="T35" fmla="*/ 0 h 223"/>
                  <a:gd name="T36" fmla="*/ 307 w 370"/>
                  <a:gd name="T37" fmla="*/ 0 h 223"/>
                  <a:gd name="T38" fmla="*/ 307 w 370"/>
                  <a:gd name="T39" fmla="*/ 0 h 223"/>
                  <a:gd name="T40" fmla="*/ 286 w 370"/>
                  <a:gd name="T41" fmla="*/ 0 h 223"/>
                  <a:gd name="T42" fmla="*/ 286 w 370"/>
                  <a:gd name="T4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0" h="223">
                    <a:moveTo>
                      <a:pt x="286" y="0"/>
                    </a:moveTo>
                    <a:cubicBezTo>
                      <a:pt x="286" y="0"/>
                      <a:pt x="286" y="0"/>
                      <a:pt x="286" y="0"/>
                    </a:cubicBezTo>
                    <a:cubicBezTo>
                      <a:pt x="199" y="0"/>
                      <a:pt x="108" y="3"/>
                      <a:pt x="23" y="9"/>
                    </a:cubicBezTo>
                    <a:cubicBezTo>
                      <a:pt x="22" y="9"/>
                      <a:pt x="21" y="9"/>
                      <a:pt x="21" y="9"/>
                    </a:cubicBezTo>
                    <a:cubicBezTo>
                      <a:pt x="20" y="9"/>
                      <a:pt x="20" y="9"/>
                      <a:pt x="20" y="9"/>
                    </a:cubicBezTo>
                    <a:cubicBezTo>
                      <a:pt x="19" y="9"/>
                      <a:pt x="18" y="9"/>
                      <a:pt x="17" y="9"/>
                    </a:cubicBezTo>
                    <a:cubicBezTo>
                      <a:pt x="17" y="9"/>
                      <a:pt x="17" y="9"/>
                      <a:pt x="17" y="9"/>
                    </a:cubicBezTo>
                    <a:cubicBezTo>
                      <a:pt x="0" y="222"/>
                      <a:pt x="0" y="222"/>
                      <a:pt x="0" y="222"/>
                    </a:cubicBezTo>
                    <a:cubicBezTo>
                      <a:pt x="64" y="223"/>
                      <a:pt x="64" y="223"/>
                      <a:pt x="64" y="223"/>
                    </a:cubicBezTo>
                    <a:cubicBezTo>
                      <a:pt x="72" y="117"/>
                      <a:pt x="72" y="117"/>
                      <a:pt x="72" y="117"/>
                    </a:cubicBezTo>
                    <a:cubicBezTo>
                      <a:pt x="75" y="80"/>
                      <a:pt x="109" y="51"/>
                      <a:pt x="151" y="49"/>
                    </a:cubicBezTo>
                    <a:cubicBezTo>
                      <a:pt x="213" y="46"/>
                      <a:pt x="277" y="44"/>
                      <a:pt x="339" y="44"/>
                    </a:cubicBezTo>
                    <a:cubicBezTo>
                      <a:pt x="345" y="44"/>
                      <a:pt x="352" y="44"/>
                      <a:pt x="359" y="44"/>
                    </a:cubicBezTo>
                    <a:cubicBezTo>
                      <a:pt x="363" y="44"/>
                      <a:pt x="366" y="44"/>
                      <a:pt x="370" y="44"/>
                    </a:cubicBezTo>
                    <a:cubicBezTo>
                      <a:pt x="358" y="27"/>
                      <a:pt x="347" y="13"/>
                      <a:pt x="337" y="1"/>
                    </a:cubicBezTo>
                    <a:cubicBezTo>
                      <a:pt x="337" y="1"/>
                      <a:pt x="337" y="1"/>
                      <a:pt x="337" y="1"/>
                    </a:cubicBezTo>
                    <a:cubicBezTo>
                      <a:pt x="337" y="1"/>
                      <a:pt x="337" y="1"/>
                      <a:pt x="337" y="1"/>
                    </a:cubicBezTo>
                    <a:cubicBezTo>
                      <a:pt x="337" y="0"/>
                      <a:pt x="337" y="0"/>
                      <a:pt x="337" y="0"/>
                    </a:cubicBezTo>
                    <a:cubicBezTo>
                      <a:pt x="327" y="0"/>
                      <a:pt x="317" y="0"/>
                      <a:pt x="307" y="0"/>
                    </a:cubicBezTo>
                    <a:cubicBezTo>
                      <a:pt x="307" y="0"/>
                      <a:pt x="307" y="0"/>
                      <a:pt x="307" y="0"/>
                    </a:cubicBezTo>
                    <a:cubicBezTo>
                      <a:pt x="300" y="0"/>
                      <a:pt x="293" y="0"/>
                      <a:pt x="286" y="0"/>
                    </a:cubicBezTo>
                    <a:cubicBezTo>
                      <a:pt x="286" y="0"/>
                      <a:pt x="286" y="0"/>
                      <a:pt x="286" y="0"/>
                    </a:cubicBezTo>
                  </a:path>
                </a:pathLst>
              </a:custGeom>
              <a:solidFill>
                <a:srgbClr val="FFB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71" name="Freeform 19">
                <a:extLst>
                  <a:ext uri="{FF2B5EF4-FFF2-40B4-BE49-F238E27FC236}">
                    <a16:creationId xmlns:a16="http://schemas.microsoft.com/office/drawing/2014/main" id="{BCCC0111-5B30-4E16-99A3-F63C99F0B037}"/>
                  </a:ext>
                </a:extLst>
              </p:cNvPr>
              <p:cNvSpPr>
                <a:spLocks/>
              </p:cNvSpPr>
              <p:nvPr/>
            </p:nvSpPr>
            <p:spPr bwMode="auto">
              <a:xfrm>
                <a:off x="5314950" y="5764213"/>
                <a:ext cx="384175" cy="198437"/>
              </a:xfrm>
              <a:custGeom>
                <a:avLst/>
                <a:gdLst>
                  <a:gd name="T0" fmla="*/ 16 w 500"/>
                  <a:gd name="T1" fmla="*/ 238 h 257"/>
                  <a:gd name="T2" fmla="*/ 32 w 500"/>
                  <a:gd name="T3" fmla="*/ 239 h 257"/>
                  <a:gd name="T4" fmla="*/ 49 w 500"/>
                  <a:gd name="T5" fmla="*/ 27 h 257"/>
                  <a:gd name="T6" fmla="*/ 33 w 500"/>
                  <a:gd name="T7" fmla="*/ 25 h 257"/>
                  <a:gd name="T8" fmla="*/ 34 w 500"/>
                  <a:gd name="T9" fmla="*/ 41 h 257"/>
                  <a:gd name="T10" fmla="*/ 302 w 500"/>
                  <a:gd name="T11" fmla="*/ 32 h 257"/>
                  <a:gd name="T12" fmla="*/ 323 w 500"/>
                  <a:gd name="T13" fmla="*/ 32 h 257"/>
                  <a:gd name="T14" fmla="*/ 353 w 500"/>
                  <a:gd name="T15" fmla="*/ 32 h 257"/>
                  <a:gd name="T16" fmla="*/ 353 w 500"/>
                  <a:gd name="T17" fmla="*/ 16 h 257"/>
                  <a:gd name="T18" fmla="*/ 341 w 500"/>
                  <a:gd name="T19" fmla="*/ 26 h 257"/>
                  <a:gd name="T20" fmla="*/ 468 w 500"/>
                  <a:gd name="T21" fmla="*/ 246 h 257"/>
                  <a:gd name="T22" fmla="*/ 483 w 500"/>
                  <a:gd name="T23" fmla="*/ 241 h 257"/>
                  <a:gd name="T24" fmla="*/ 483 w 500"/>
                  <a:gd name="T25" fmla="*/ 225 h 257"/>
                  <a:gd name="T26" fmla="*/ 16 w 500"/>
                  <a:gd name="T27" fmla="*/ 222 h 257"/>
                  <a:gd name="T28" fmla="*/ 16 w 500"/>
                  <a:gd name="T29" fmla="*/ 238 h 257"/>
                  <a:gd name="T30" fmla="*/ 32 w 500"/>
                  <a:gd name="T31" fmla="*/ 239 h 257"/>
                  <a:gd name="T32" fmla="*/ 16 w 500"/>
                  <a:gd name="T33" fmla="*/ 238 h 257"/>
                  <a:gd name="T34" fmla="*/ 16 w 500"/>
                  <a:gd name="T35" fmla="*/ 254 h 257"/>
                  <a:gd name="T36" fmla="*/ 483 w 500"/>
                  <a:gd name="T37" fmla="*/ 257 h 257"/>
                  <a:gd name="T38" fmla="*/ 496 w 500"/>
                  <a:gd name="T39" fmla="*/ 250 h 257"/>
                  <a:gd name="T40" fmla="*/ 498 w 500"/>
                  <a:gd name="T41" fmla="*/ 236 h 257"/>
                  <a:gd name="T42" fmla="*/ 366 w 500"/>
                  <a:gd name="T43" fmla="*/ 6 h 257"/>
                  <a:gd name="T44" fmla="*/ 353 w 500"/>
                  <a:gd name="T45" fmla="*/ 0 h 257"/>
                  <a:gd name="T46" fmla="*/ 324 w 500"/>
                  <a:gd name="T47" fmla="*/ 0 h 257"/>
                  <a:gd name="T48" fmla="*/ 302 w 500"/>
                  <a:gd name="T49" fmla="*/ 0 h 257"/>
                  <a:gd name="T50" fmla="*/ 32 w 500"/>
                  <a:gd name="T51" fmla="*/ 9 h 257"/>
                  <a:gd name="T52" fmla="*/ 17 w 500"/>
                  <a:gd name="T53" fmla="*/ 24 h 257"/>
                  <a:gd name="T54" fmla="*/ 0 w 500"/>
                  <a:gd name="T55" fmla="*/ 237 h 257"/>
                  <a:gd name="T56" fmla="*/ 4 w 500"/>
                  <a:gd name="T57" fmla="*/ 249 h 257"/>
                  <a:gd name="T58" fmla="*/ 16 w 500"/>
                  <a:gd name="T59" fmla="*/ 254 h 257"/>
                  <a:gd name="T60" fmla="*/ 16 w 500"/>
                  <a:gd name="T61" fmla="*/ 23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0" h="257">
                    <a:moveTo>
                      <a:pt x="16" y="238"/>
                    </a:moveTo>
                    <a:cubicBezTo>
                      <a:pt x="32" y="239"/>
                      <a:pt x="32" y="239"/>
                      <a:pt x="32" y="239"/>
                    </a:cubicBezTo>
                    <a:cubicBezTo>
                      <a:pt x="49" y="27"/>
                      <a:pt x="49" y="27"/>
                      <a:pt x="49" y="27"/>
                    </a:cubicBezTo>
                    <a:cubicBezTo>
                      <a:pt x="33" y="25"/>
                      <a:pt x="33" y="25"/>
                      <a:pt x="33" y="25"/>
                    </a:cubicBezTo>
                    <a:cubicBezTo>
                      <a:pt x="34" y="41"/>
                      <a:pt x="34" y="41"/>
                      <a:pt x="34" y="41"/>
                    </a:cubicBezTo>
                    <a:cubicBezTo>
                      <a:pt x="120" y="35"/>
                      <a:pt x="214" y="32"/>
                      <a:pt x="302" y="32"/>
                    </a:cubicBezTo>
                    <a:cubicBezTo>
                      <a:pt x="309" y="32"/>
                      <a:pt x="316" y="32"/>
                      <a:pt x="323" y="32"/>
                    </a:cubicBezTo>
                    <a:cubicBezTo>
                      <a:pt x="333" y="32"/>
                      <a:pt x="343" y="32"/>
                      <a:pt x="353" y="32"/>
                    </a:cubicBezTo>
                    <a:cubicBezTo>
                      <a:pt x="353" y="16"/>
                      <a:pt x="353" y="16"/>
                      <a:pt x="353" y="16"/>
                    </a:cubicBezTo>
                    <a:cubicBezTo>
                      <a:pt x="341" y="26"/>
                      <a:pt x="341" y="26"/>
                      <a:pt x="341" y="26"/>
                    </a:cubicBezTo>
                    <a:cubicBezTo>
                      <a:pt x="376" y="70"/>
                      <a:pt x="434" y="152"/>
                      <a:pt x="468" y="246"/>
                    </a:cubicBezTo>
                    <a:cubicBezTo>
                      <a:pt x="483" y="241"/>
                      <a:pt x="483" y="241"/>
                      <a:pt x="483" y="241"/>
                    </a:cubicBezTo>
                    <a:cubicBezTo>
                      <a:pt x="483" y="225"/>
                      <a:pt x="483" y="225"/>
                      <a:pt x="483" y="225"/>
                    </a:cubicBezTo>
                    <a:cubicBezTo>
                      <a:pt x="16" y="222"/>
                      <a:pt x="16" y="222"/>
                      <a:pt x="16" y="222"/>
                    </a:cubicBezTo>
                    <a:cubicBezTo>
                      <a:pt x="16" y="238"/>
                      <a:pt x="16" y="238"/>
                      <a:pt x="16" y="238"/>
                    </a:cubicBezTo>
                    <a:cubicBezTo>
                      <a:pt x="32" y="239"/>
                      <a:pt x="32" y="239"/>
                      <a:pt x="32" y="239"/>
                    </a:cubicBezTo>
                    <a:cubicBezTo>
                      <a:pt x="16" y="238"/>
                      <a:pt x="16" y="238"/>
                      <a:pt x="16" y="238"/>
                    </a:cubicBezTo>
                    <a:cubicBezTo>
                      <a:pt x="16" y="254"/>
                      <a:pt x="16" y="254"/>
                      <a:pt x="16" y="254"/>
                    </a:cubicBezTo>
                    <a:cubicBezTo>
                      <a:pt x="483" y="257"/>
                      <a:pt x="483" y="257"/>
                      <a:pt x="483" y="257"/>
                    </a:cubicBezTo>
                    <a:cubicBezTo>
                      <a:pt x="488" y="257"/>
                      <a:pt x="493" y="255"/>
                      <a:pt x="496" y="250"/>
                    </a:cubicBezTo>
                    <a:cubicBezTo>
                      <a:pt x="499" y="246"/>
                      <a:pt x="500" y="241"/>
                      <a:pt x="498" y="236"/>
                    </a:cubicBezTo>
                    <a:cubicBezTo>
                      <a:pt x="462" y="136"/>
                      <a:pt x="402" y="52"/>
                      <a:pt x="366" y="6"/>
                    </a:cubicBezTo>
                    <a:cubicBezTo>
                      <a:pt x="363" y="3"/>
                      <a:pt x="358" y="0"/>
                      <a:pt x="353" y="0"/>
                    </a:cubicBezTo>
                    <a:cubicBezTo>
                      <a:pt x="344" y="0"/>
                      <a:pt x="334" y="0"/>
                      <a:pt x="324" y="0"/>
                    </a:cubicBezTo>
                    <a:cubicBezTo>
                      <a:pt x="316" y="0"/>
                      <a:pt x="309" y="0"/>
                      <a:pt x="302" y="0"/>
                    </a:cubicBezTo>
                    <a:cubicBezTo>
                      <a:pt x="213" y="0"/>
                      <a:pt x="119" y="3"/>
                      <a:pt x="32" y="9"/>
                    </a:cubicBezTo>
                    <a:cubicBezTo>
                      <a:pt x="24" y="10"/>
                      <a:pt x="18" y="16"/>
                      <a:pt x="17" y="24"/>
                    </a:cubicBezTo>
                    <a:cubicBezTo>
                      <a:pt x="0" y="237"/>
                      <a:pt x="0" y="237"/>
                      <a:pt x="0" y="237"/>
                    </a:cubicBezTo>
                    <a:cubicBezTo>
                      <a:pt x="0" y="241"/>
                      <a:pt x="1" y="246"/>
                      <a:pt x="4" y="249"/>
                    </a:cubicBezTo>
                    <a:cubicBezTo>
                      <a:pt x="7" y="252"/>
                      <a:pt x="11" y="254"/>
                      <a:pt x="16" y="254"/>
                    </a:cubicBezTo>
                    <a:lnTo>
                      <a:pt x="16" y="238"/>
                    </a:lnTo>
                    <a:close/>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72" name="Freeform 20">
                <a:extLst>
                  <a:ext uri="{FF2B5EF4-FFF2-40B4-BE49-F238E27FC236}">
                    <a16:creationId xmlns:a16="http://schemas.microsoft.com/office/drawing/2014/main" id="{446CE473-1FC7-4785-A0FC-51A90766AEAF}"/>
                  </a:ext>
                </a:extLst>
              </p:cNvPr>
              <p:cNvSpPr>
                <a:spLocks/>
              </p:cNvSpPr>
              <p:nvPr/>
            </p:nvSpPr>
            <p:spPr bwMode="auto">
              <a:xfrm>
                <a:off x="4959350" y="6145213"/>
                <a:ext cx="280988" cy="111125"/>
              </a:xfrm>
              <a:custGeom>
                <a:avLst/>
                <a:gdLst>
                  <a:gd name="T0" fmla="*/ 366 w 366"/>
                  <a:gd name="T1" fmla="*/ 144 h 144"/>
                  <a:gd name="T2" fmla="*/ 72 w 366"/>
                  <a:gd name="T3" fmla="*/ 144 h 144"/>
                  <a:gd name="T4" fmla="*/ 0 w 366"/>
                  <a:gd name="T5" fmla="*/ 72 h 144"/>
                  <a:gd name="T6" fmla="*/ 72 w 366"/>
                  <a:gd name="T7" fmla="*/ 0 h 144"/>
                  <a:gd name="T8" fmla="*/ 366 w 366"/>
                  <a:gd name="T9" fmla="*/ 0 h 144"/>
                  <a:gd name="T10" fmla="*/ 366 w 366"/>
                  <a:gd name="T11" fmla="*/ 144 h 144"/>
                </a:gdLst>
                <a:ahLst/>
                <a:cxnLst>
                  <a:cxn ang="0">
                    <a:pos x="T0" y="T1"/>
                  </a:cxn>
                  <a:cxn ang="0">
                    <a:pos x="T2" y="T3"/>
                  </a:cxn>
                  <a:cxn ang="0">
                    <a:pos x="T4" y="T5"/>
                  </a:cxn>
                  <a:cxn ang="0">
                    <a:pos x="T6" y="T7"/>
                  </a:cxn>
                  <a:cxn ang="0">
                    <a:pos x="T8" y="T9"/>
                  </a:cxn>
                  <a:cxn ang="0">
                    <a:pos x="T10" y="T11"/>
                  </a:cxn>
                </a:cxnLst>
                <a:rect l="0" t="0" r="r" b="b"/>
                <a:pathLst>
                  <a:path w="366" h="144">
                    <a:moveTo>
                      <a:pt x="366" y="144"/>
                    </a:moveTo>
                    <a:cubicBezTo>
                      <a:pt x="72" y="144"/>
                      <a:pt x="72" y="144"/>
                      <a:pt x="72" y="144"/>
                    </a:cubicBezTo>
                    <a:cubicBezTo>
                      <a:pt x="33" y="144"/>
                      <a:pt x="0" y="112"/>
                      <a:pt x="0" y="72"/>
                    </a:cubicBezTo>
                    <a:cubicBezTo>
                      <a:pt x="0" y="33"/>
                      <a:pt x="33" y="0"/>
                      <a:pt x="72" y="0"/>
                    </a:cubicBezTo>
                    <a:cubicBezTo>
                      <a:pt x="366" y="0"/>
                      <a:pt x="366" y="0"/>
                      <a:pt x="366" y="0"/>
                    </a:cubicBezTo>
                    <a:cubicBezTo>
                      <a:pt x="366" y="144"/>
                      <a:pt x="366" y="144"/>
                      <a:pt x="366" y="1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73" name="Freeform 21">
                <a:extLst>
                  <a:ext uri="{FF2B5EF4-FFF2-40B4-BE49-F238E27FC236}">
                    <a16:creationId xmlns:a16="http://schemas.microsoft.com/office/drawing/2014/main" id="{1EAA63D4-8FF2-404A-9F76-5B200920B655}"/>
                  </a:ext>
                </a:extLst>
              </p:cNvPr>
              <p:cNvSpPr>
                <a:spLocks/>
              </p:cNvSpPr>
              <p:nvPr/>
            </p:nvSpPr>
            <p:spPr bwMode="auto">
              <a:xfrm>
                <a:off x="4959350" y="6145213"/>
                <a:ext cx="280988" cy="111125"/>
              </a:xfrm>
              <a:custGeom>
                <a:avLst/>
                <a:gdLst>
                  <a:gd name="T0" fmla="*/ 366 w 366"/>
                  <a:gd name="T1" fmla="*/ 0 h 144"/>
                  <a:gd name="T2" fmla="*/ 96 w 366"/>
                  <a:gd name="T3" fmla="*/ 0 h 144"/>
                  <a:gd name="T4" fmla="*/ 72 w 366"/>
                  <a:gd name="T5" fmla="*/ 0 h 144"/>
                  <a:gd name="T6" fmla="*/ 64 w 366"/>
                  <a:gd name="T7" fmla="*/ 1 h 144"/>
                  <a:gd name="T8" fmla="*/ 0 w 366"/>
                  <a:gd name="T9" fmla="*/ 72 h 144"/>
                  <a:gd name="T10" fmla="*/ 72 w 366"/>
                  <a:gd name="T11" fmla="*/ 144 h 144"/>
                  <a:gd name="T12" fmla="*/ 110 w 366"/>
                  <a:gd name="T13" fmla="*/ 144 h 144"/>
                  <a:gd name="T14" fmla="*/ 86 w 366"/>
                  <a:gd name="T15" fmla="*/ 91 h 144"/>
                  <a:gd name="T16" fmla="*/ 158 w 366"/>
                  <a:gd name="T17" fmla="*/ 19 h 144"/>
                  <a:gd name="T18" fmla="*/ 366 w 366"/>
                  <a:gd name="T19" fmla="*/ 19 h 144"/>
                  <a:gd name="T20" fmla="*/ 366 w 366"/>
                  <a:gd name="T2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144">
                    <a:moveTo>
                      <a:pt x="366" y="0"/>
                    </a:moveTo>
                    <a:cubicBezTo>
                      <a:pt x="96" y="0"/>
                      <a:pt x="96" y="0"/>
                      <a:pt x="96" y="0"/>
                    </a:cubicBezTo>
                    <a:cubicBezTo>
                      <a:pt x="72" y="0"/>
                      <a:pt x="72" y="0"/>
                      <a:pt x="72" y="0"/>
                    </a:cubicBezTo>
                    <a:cubicBezTo>
                      <a:pt x="69" y="0"/>
                      <a:pt x="66" y="1"/>
                      <a:pt x="64" y="1"/>
                    </a:cubicBezTo>
                    <a:cubicBezTo>
                      <a:pt x="28" y="5"/>
                      <a:pt x="0" y="36"/>
                      <a:pt x="0" y="72"/>
                    </a:cubicBezTo>
                    <a:cubicBezTo>
                      <a:pt x="0" y="112"/>
                      <a:pt x="33" y="144"/>
                      <a:pt x="72" y="144"/>
                    </a:cubicBezTo>
                    <a:cubicBezTo>
                      <a:pt x="110" y="144"/>
                      <a:pt x="110" y="144"/>
                      <a:pt x="110" y="144"/>
                    </a:cubicBezTo>
                    <a:cubicBezTo>
                      <a:pt x="95" y="131"/>
                      <a:pt x="86" y="112"/>
                      <a:pt x="86" y="91"/>
                    </a:cubicBezTo>
                    <a:cubicBezTo>
                      <a:pt x="86" y="51"/>
                      <a:pt x="119" y="19"/>
                      <a:pt x="158" y="19"/>
                    </a:cubicBezTo>
                    <a:cubicBezTo>
                      <a:pt x="366" y="19"/>
                      <a:pt x="366" y="19"/>
                      <a:pt x="366" y="19"/>
                    </a:cubicBezTo>
                    <a:cubicBezTo>
                      <a:pt x="366" y="0"/>
                      <a:pt x="366" y="0"/>
                      <a:pt x="366" y="0"/>
                    </a:cubicBezTo>
                  </a:path>
                </a:pathLst>
              </a:custGeom>
              <a:solidFill>
                <a:srgbClr val="E3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74" name="Freeform 22">
                <a:extLst>
                  <a:ext uri="{FF2B5EF4-FFF2-40B4-BE49-F238E27FC236}">
                    <a16:creationId xmlns:a16="http://schemas.microsoft.com/office/drawing/2014/main" id="{F064E5AF-2899-4E16-B1AF-EC966BCB98BC}"/>
                  </a:ext>
                </a:extLst>
              </p:cNvPr>
              <p:cNvSpPr>
                <a:spLocks/>
              </p:cNvSpPr>
              <p:nvPr/>
            </p:nvSpPr>
            <p:spPr bwMode="auto">
              <a:xfrm>
                <a:off x="4948238" y="6134100"/>
                <a:ext cx="304800" cy="134937"/>
              </a:xfrm>
              <a:custGeom>
                <a:avLst/>
                <a:gdLst>
                  <a:gd name="T0" fmla="*/ 382 w 398"/>
                  <a:gd name="T1" fmla="*/ 160 h 176"/>
                  <a:gd name="T2" fmla="*/ 382 w 398"/>
                  <a:gd name="T3" fmla="*/ 144 h 176"/>
                  <a:gd name="T4" fmla="*/ 88 w 398"/>
                  <a:gd name="T5" fmla="*/ 144 h 176"/>
                  <a:gd name="T6" fmla="*/ 49 w 398"/>
                  <a:gd name="T7" fmla="*/ 128 h 176"/>
                  <a:gd name="T8" fmla="*/ 32 w 398"/>
                  <a:gd name="T9" fmla="*/ 88 h 176"/>
                  <a:gd name="T10" fmla="*/ 49 w 398"/>
                  <a:gd name="T11" fmla="*/ 49 h 176"/>
                  <a:gd name="T12" fmla="*/ 88 w 398"/>
                  <a:gd name="T13" fmla="*/ 32 h 176"/>
                  <a:gd name="T14" fmla="*/ 366 w 398"/>
                  <a:gd name="T15" fmla="*/ 32 h 176"/>
                  <a:gd name="T16" fmla="*/ 366 w 398"/>
                  <a:gd name="T17" fmla="*/ 160 h 176"/>
                  <a:gd name="T18" fmla="*/ 382 w 398"/>
                  <a:gd name="T19" fmla="*/ 160 h 176"/>
                  <a:gd name="T20" fmla="*/ 382 w 398"/>
                  <a:gd name="T21" fmla="*/ 144 h 176"/>
                  <a:gd name="T22" fmla="*/ 382 w 398"/>
                  <a:gd name="T23" fmla="*/ 160 h 176"/>
                  <a:gd name="T24" fmla="*/ 398 w 398"/>
                  <a:gd name="T25" fmla="*/ 160 h 176"/>
                  <a:gd name="T26" fmla="*/ 398 w 398"/>
                  <a:gd name="T27" fmla="*/ 16 h 176"/>
                  <a:gd name="T28" fmla="*/ 393 w 398"/>
                  <a:gd name="T29" fmla="*/ 5 h 176"/>
                  <a:gd name="T30" fmla="*/ 382 w 398"/>
                  <a:gd name="T31" fmla="*/ 0 h 176"/>
                  <a:gd name="T32" fmla="*/ 88 w 398"/>
                  <a:gd name="T33" fmla="*/ 0 h 176"/>
                  <a:gd name="T34" fmla="*/ 26 w 398"/>
                  <a:gd name="T35" fmla="*/ 26 h 176"/>
                  <a:gd name="T36" fmla="*/ 0 w 398"/>
                  <a:gd name="T37" fmla="*/ 88 h 176"/>
                  <a:gd name="T38" fmla="*/ 26 w 398"/>
                  <a:gd name="T39" fmla="*/ 151 h 176"/>
                  <a:gd name="T40" fmla="*/ 88 w 398"/>
                  <a:gd name="T41" fmla="*/ 176 h 176"/>
                  <a:gd name="T42" fmla="*/ 382 w 398"/>
                  <a:gd name="T43" fmla="*/ 176 h 176"/>
                  <a:gd name="T44" fmla="*/ 393 w 398"/>
                  <a:gd name="T45" fmla="*/ 172 h 176"/>
                  <a:gd name="T46" fmla="*/ 398 w 398"/>
                  <a:gd name="T47" fmla="*/ 160 h 176"/>
                  <a:gd name="T48" fmla="*/ 382 w 398"/>
                  <a:gd name="T49"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8" h="176">
                    <a:moveTo>
                      <a:pt x="382" y="160"/>
                    </a:moveTo>
                    <a:cubicBezTo>
                      <a:pt x="382" y="144"/>
                      <a:pt x="382" y="144"/>
                      <a:pt x="382" y="144"/>
                    </a:cubicBezTo>
                    <a:cubicBezTo>
                      <a:pt x="88" y="144"/>
                      <a:pt x="88" y="144"/>
                      <a:pt x="88" y="144"/>
                    </a:cubicBezTo>
                    <a:cubicBezTo>
                      <a:pt x="73" y="144"/>
                      <a:pt x="59" y="138"/>
                      <a:pt x="49" y="128"/>
                    </a:cubicBezTo>
                    <a:cubicBezTo>
                      <a:pt x="39" y="118"/>
                      <a:pt x="32" y="104"/>
                      <a:pt x="32" y="88"/>
                    </a:cubicBezTo>
                    <a:cubicBezTo>
                      <a:pt x="32" y="73"/>
                      <a:pt x="39" y="59"/>
                      <a:pt x="49" y="49"/>
                    </a:cubicBezTo>
                    <a:cubicBezTo>
                      <a:pt x="59" y="39"/>
                      <a:pt x="73" y="32"/>
                      <a:pt x="88" y="32"/>
                    </a:cubicBezTo>
                    <a:cubicBezTo>
                      <a:pt x="366" y="32"/>
                      <a:pt x="366" y="32"/>
                      <a:pt x="366" y="32"/>
                    </a:cubicBezTo>
                    <a:cubicBezTo>
                      <a:pt x="366" y="160"/>
                      <a:pt x="366" y="160"/>
                      <a:pt x="366" y="160"/>
                    </a:cubicBezTo>
                    <a:cubicBezTo>
                      <a:pt x="382" y="160"/>
                      <a:pt x="382" y="160"/>
                      <a:pt x="382" y="160"/>
                    </a:cubicBezTo>
                    <a:cubicBezTo>
                      <a:pt x="382" y="144"/>
                      <a:pt x="382" y="144"/>
                      <a:pt x="382" y="144"/>
                    </a:cubicBezTo>
                    <a:cubicBezTo>
                      <a:pt x="382" y="160"/>
                      <a:pt x="382" y="160"/>
                      <a:pt x="382" y="160"/>
                    </a:cubicBezTo>
                    <a:cubicBezTo>
                      <a:pt x="398" y="160"/>
                      <a:pt x="398" y="160"/>
                      <a:pt x="398" y="160"/>
                    </a:cubicBezTo>
                    <a:cubicBezTo>
                      <a:pt x="398" y="16"/>
                      <a:pt x="398" y="16"/>
                      <a:pt x="398" y="16"/>
                    </a:cubicBezTo>
                    <a:cubicBezTo>
                      <a:pt x="398" y="12"/>
                      <a:pt x="396" y="8"/>
                      <a:pt x="393" y="5"/>
                    </a:cubicBezTo>
                    <a:cubicBezTo>
                      <a:pt x="390" y="2"/>
                      <a:pt x="386" y="0"/>
                      <a:pt x="382" y="0"/>
                    </a:cubicBezTo>
                    <a:cubicBezTo>
                      <a:pt x="88" y="0"/>
                      <a:pt x="88" y="0"/>
                      <a:pt x="88" y="0"/>
                    </a:cubicBezTo>
                    <a:cubicBezTo>
                      <a:pt x="64" y="0"/>
                      <a:pt x="42" y="10"/>
                      <a:pt x="26" y="26"/>
                    </a:cubicBezTo>
                    <a:cubicBezTo>
                      <a:pt x="10" y="42"/>
                      <a:pt x="0" y="64"/>
                      <a:pt x="0" y="88"/>
                    </a:cubicBezTo>
                    <a:cubicBezTo>
                      <a:pt x="0" y="113"/>
                      <a:pt x="10" y="135"/>
                      <a:pt x="26" y="151"/>
                    </a:cubicBezTo>
                    <a:cubicBezTo>
                      <a:pt x="42" y="166"/>
                      <a:pt x="64" y="176"/>
                      <a:pt x="88" y="176"/>
                    </a:cubicBezTo>
                    <a:cubicBezTo>
                      <a:pt x="382" y="176"/>
                      <a:pt x="382" y="176"/>
                      <a:pt x="382" y="176"/>
                    </a:cubicBezTo>
                    <a:cubicBezTo>
                      <a:pt x="386" y="176"/>
                      <a:pt x="390" y="175"/>
                      <a:pt x="393" y="172"/>
                    </a:cubicBezTo>
                    <a:cubicBezTo>
                      <a:pt x="396" y="169"/>
                      <a:pt x="398" y="165"/>
                      <a:pt x="398" y="160"/>
                    </a:cubicBezTo>
                    <a:lnTo>
                      <a:pt x="382" y="160"/>
                    </a:lnTo>
                    <a:close/>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75" name="Freeform 23">
                <a:extLst>
                  <a:ext uri="{FF2B5EF4-FFF2-40B4-BE49-F238E27FC236}">
                    <a16:creationId xmlns:a16="http://schemas.microsoft.com/office/drawing/2014/main" id="{3718D814-5C65-4066-B15C-BB641D73C5A3}"/>
                  </a:ext>
                </a:extLst>
              </p:cNvPr>
              <p:cNvSpPr>
                <a:spLocks/>
              </p:cNvSpPr>
              <p:nvPr/>
            </p:nvSpPr>
            <p:spPr bwMode="auto">
              <a:xfrm>
                <a:off x="6145213" y="6164263"/>
                <a:ext cx="231775" cy="92075"/>
              </a:xfrm>
              <a:custGeom>
                <a:avLst/>
                <a:gdLst>
                  <a:gd name="T0" fmla="*/ 241 w 301"/>
                  <a:gd name="T1" fmla="*/ 120 h 120"/>
                  <a:gd name="T2" fmla="*/ 0 w 301"/>
                  <a:gd name="T3" fmla="*/ 120 h 120"/>
                  <a:gd name="T4" fmla="*/ 0 w 301"/>
                  <a:gd name="T5" fmla="*/ 0 h 120"/>
                  <a:gd name="T6" fmla="*/ 241 w 301"/>
                  <a:gd name="T7" fmla="*/ 0 h 120"/>
                  <a:gd name="T8" fmla="*/ 301 w 301"/>
                  <a:gd name="T9" fmla="*/ 60 h 120"/>
                  <a:gd name="T10" fmla="*/ 241 w 301"/>
                  <a:gd name="T11" fmla="*/ 120 h 120"/>
                </a:gdLst>
                <a:ahLst/>
                <a:cxnLst>
                  <a:cxn ang="0">
                    <a:pos x="T0" y="T1"/>
                  </a:cxn>
                  <a:cxn ang="0">
                    <a:pos x="T2" y="T3"/>
                  </a:cxn>
                  <a:cxn ang="0">
                    <a:pos x="T4" y="T5"/>
                  </a:cxn>
                  <a:cxn ang="0">
                    <a:pos x="T6" y="T7"/>
                  </a:cxn>
                  <a:cxn ang="0">
                    <a:pos x="T8" y="T9"/>
                  </a:cxn>
                  <a:cxn ang="0">
                    <a:pos x="T10" y="T11"/>
                  </a:cxn>
                </a:cxnLst>
                <a:rect l="0" t="0" r="r" b="b"/>
                <a:pathLst>
                  <a:path w="301" h="120">
                    <a:moveTo>
                      <a:pt x="241" y="120"/>
                    </a:moveTo>
                    <a:cubicBezTo>
                      <a:pt x="0" y="120"/>
                      <a:pt x="0" y="120"/>
                      <a:pt x="0" y="120"/>
                    </a:cubicBezTo>
                    <a:cubicBezTo>
                      <a:pt x="0" y="0"/>
                      <a:pt x="0" y="0"/>
                      <a:pt x="0" y="0"/>
                    </a:cubicBezTo>
                    <a:cubicBezTo>
                      <a:pt x="241" y="0"/>
                      <a:pt x="241" y="0"/>
                      <a:pt x="241" y="0"/>
                    </a:cubicBezTo>
                    <a:cubicBezTo>
                      <a:pt x="274" y="0"/>
                      <a:pt x="301" y="27"/>
                      <a:pt x="301" y="60"/>
                    </a:cubicBezTo>
                    <a:cubicBezTo>
                      <a:pt x="301" y="94"/>
                      <a:pt x="274" y="120"/>
                      <a:pt x="241" y="1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76" name="Freeform 24">
                <a:extLst>
                  <a:ext uri="{FF2B5EF4-FFF2-40B4-BE49-F238E27FC236}">
                    <a16:creationId xmlns:a16="http://schemas.microsoft.com/office/drawing/2014/main" id="{3DF49404-698C-4414-808B-557B2F5A9209}"/>
                  </a:ext>
                </a:extLst>
              </p:cNvPr>
              <p:cNvSpPr>
                <a:spLocks/>
              </p:cNvSpPr>
              <p:nvPr/>
            </p:nvSpPr>
            <p:spPr bwMode="auto">
              <a:xfrm>
                <a:off x="6145213" y="6164263"/>
                <a:ext cx="231775" cy="92075"/>
              </a:xfrm>
              <a:custGeom>
                <a:avLst/>
                <a:gdLst>
                  <a:gd name="T0" fmla="*/ 241 w 301"/>
                  <a:gd name="T1" fmla="*/ 0 h 120"/>
                  <a:gd name="T2" fmla="*/ 0 w 301"/>
                  <a:gd name="T3" fmla="*/ 0 h 120"/>
                  <a:gd name="T4" fmla="*/ 0 w 301"/>
                  <a:gd name="T5" fmla="*/ 120 h 120"/>
                  <a:gd name="T6" fmla="*/ 16 w 301"/>
                  <a:gd name="T7" fmla="*/ 120 h 120"/>
                  <a:gd name="T8" fmla="*/ 16 w 301"/>
                  <a:gd name="T9" fmla="*/ 47 h 120"/>
                  <a:gd name="T10" fmla="*/ 257 w 301"/>
                  <a:gd name="T11" fmla="*/ 47 h 120"/>
                  <a:gd name="T12" fmla="*/ 301 w 301"/>
                  <a:gd name="T13" fmla="*/ 66 h 120"/>
                  <a:gd name="T14" fmla="*/ 301 w 301"/>
                  <a:gd name="T15" fmla="*/ 60 h 120"/>
                  <a:gd name="T16" fmla="*/ 241 w 301"/>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120">
                    <a:moveTo>
                      <a:pt x="241" y="0"/>
                    </a:moveTo>
                    <a:cubicBezTo>
                      <a:pt x="0" y="0"/>
                      <a:pt x="0" y="0"/>
                      <a:pt x="0" y="0"/>
                    </a:cubicBezTo>
                    <a:cubicBezTo>
                      <a:pt x="0" y="120"/>
                      <a:pt x="0" y="120"/>
                      <a:pt x="0" y="120"/>
                    </a:cubicBezTo>
                    <a:cubicBezTo>
                      <a:pt x="16" y="120"/>
                      <a:pt x="16" y="120"/>
                      <a:pt x="16" y="120"/>
                    </a:cubicBezTo>
                    <a:cubicBezTo>
                      <a:pt x="16" y="47"/>
                      <a:pt x="16" y="47"/>
                      <a:pt x="16" y="47"/>
                    </a:cubicBezTo>
                    <a:cubicBezTo>
                      <a:pt x="257" y="47"/>
                      <a:pt x="257" y="47"/>
                      <a:pt x="257" y="47"/>
                    </a:cubicBezTo>
                    <a:cubicBezTo>
                      <a:pt x="274" y="47"/>
                      <a:pt x="290" y="54"/>
                      <a:pt x="301" y="66"/>
                    </a:cubicBezTo>
                    <a:cubicBezTo>
                      <a:pt x="301" y="64"/>
                      <a:pt x="301" y="62"/>
                      <a:pt x="301" y="60"/>
                    </a:cubicBezTo>
                    <a:cubicBezTo>
                      <a:pt x="301" y="27"/>
                      <a:pt x="274" y="0"/>
                      <a:pt x="241" y="0"/>
                    </a:cubicBezTo>
                  </a:path>
                </a:pathLst>
              </a:custGeom>
              <a:solidFill>
                <a:srgbClr val="E3E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77" name="Freeform 25">
                <a:extLst>
                  <a:ext uri="{FF2B5EF4-FFF2-40B4-BE49-F238E27FC236}">
                    <a16:creationId xmlns:a16="http://schemas.microsoft.com/office/drawing/2014/main" id="{6F32194E-9D7D-4ACF-B45A-13BF13B50BFE}"/>
                  </a:ext>
                </a:extLst>
              </p:cNvPr>
              <p:cNvSpPr>
                <a:spLocks/>
              </p:cNvSpPr>
              <p:nvPr/>
            </p:nvSpPr>
            <p:spPr bwMode="auto">
              <a:xfrm>
                <a:off x="6134100" y="6151563"/>
                <a:ext cx="255588" cy="117475"/>
              </a:xfrm>
              <a:custGeom>
                <a:avLst/>
                <a:gdLst>
                  <a:gd name="T0" fmla="*/ 257 w 333"/>
                  <a:gd name="T1" fmla="*/ 136 h 152"/>
                  <a:gd name="T2" fmla="*/ 257 w 333"/>
                  <a:gd name="T3" fmla="*/ 120 h 152"/>
                  <a:gd name="T4" fmla="*/ 32 w 333"/>
                  <a:gd name="T5" fmla="*/ 120 h 152"/>
                  <a:gd name="T6" fmla="*/ 32 w 333"/>
                  <a:gd name="T7" fmla="*/ 32 h 152"/>
                  <a:gd name="T8" fmla="*/ 257 w 333"/>
                  <a:gd name="T9" fmla="*/ 32 h 152"/>
                  <a:gd name="T10" fmla="*/ 288 w 333"/>
                  <a:gd name="T11" fmla="*/ 45 h 152"/>
                  <a:gd name="T12" fmla="*/ 301 w 333"/>
                  <a:gd name="T13" fmla="*/ 76 h 152"/>
                  <a:gd name="T14" fmla="*/ 288 w 333"/>
                  <a:gd name="T15" fmla="*/ 107 h 152"/>
                  <a:gd name="T16" fmla="*/ 257 w 333"/>
                  <a:gd name="T17" fmla="*/ 120 h 152"/>
                  <a:gd name="T18" fmla="*/ 257 w 333"/>
                  <a:gd name="T19" fmla="*/ 136 h 152"/>
                  <a:gd name="T20" fmla="*/ 257 w 333"/>
                  <a:gd name="T21" fmla="*/ 152 h 152"/>
                  <a:gd name="T22" fmla="*/ 311 w 333"/>
                  <a:gd name="T23" fmla="*/ 130 h 152"/>
                  <a:gd name="T24" fmla="*/ 333 w 333"/>
                  <a:gd name="T25" fmla="*/ 76 h 152"/>
                  <a:gd name="T26" fmla="*/ 311 w 333"/>
                  <a:gd name="T27" fmla="*/ 23 h 152"/>
                  <a:gd name="T28" fmla="*/ 257 w 333"/>
                  <a:gd name="T29" fmla="*/ 0 h 152"/>
                  <a:gd name="T30" fmla="*/ 16 w 333"/>
                  <a:gd name="T31" fmla="*/ 0 h 152"/>
                  <a:gd name="T32" fmla="*/ 5 w 333"/>
                  <a:gd name="T33" fmla="*/ 5 h 152"/>
                  <a:gd name="T34" fmla="*/ 0 w 333"/>
                  <a:gd name="T35" fmla="*/ 16 h 152"/>
                  <a:gd name="T36" fmla="*/ 0 w 333"/>
                  <a:gd name="T37" fmla="*/ 136 h 152"/>
                  <a:gd name="T38" fmla="*/ 5 w 333"/>
                  <a:gd name="T39" fmla="*/ 148 h 152"/>
                  <a:gd name="T40" fmla="*/ 16 w 333"/>
                  <a:gd name="T41" fmla="*/ 152 h 152"/>
                  <a:gd name="T42" fmla="*/ 257 w 333"/>
                  <a:gd name="T43" fmla="*/ 152 h 152"/>
                  <a:gd name="T44" fmla="*/ 257 w 333"/>
                  <a:gd name="T45"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3" h="152">
                    <a:moveTo>
                      <a:pt x="257" y="136"/>
                    </a:moveTo>
                    <a:cubicBezTo>
                      <a:pt x="257" y="120"/>
                      <a:pt x="257" y="120"/>
                      <a:pt x="257" y="120"/>
                    </a:cubicBezTo>
                    <a:cubicBezTo>
                      <a:pt x="32" y="120"/>
                      <a:pt x="32" y="120"/>
                      <a:pt x="32" y="120"/>
                    </a:cubicBezTo>
                    <a:cubicBezTo>
                      <a:pt x="32" y="32"/>
                      <a:pt x="32" y="32"/>
                      <a:pt x="32" y="32"/>
                    </a:cubicBezTo>
                    <a:cubicBezTo>
                      <a:pt x="257" y="32"/>
                      <a:pt x="257" y="32"/>
                      <a:pt x="257" y="32"/>
                    </a:cubicBezTo>
                    <a:cubicBezTo>
                      <a:pt x="269" y="32"/>
                      <a:pt x="280" y="37"/>
                      <a:pt x="288" y="45"/>
                    </a:cubicBezTo>
                    <a:cubicBezTo>
                      <a:pt x="296" y="53"/>
                      <a:pt x="301" y="64"/>
                      <a:pt x="301" y="76"/>
                    </a:cubicBezTo>
                    <a:cubicBezTo>
                      <a:pt x="301" y="89"/>
                      <a:pt x="296" y="99"/>
                      <a:pt x="288" y="107"/>
                    </a:cubicBezTo>
                    <a:cubicBezTo>
                      <a:pt x="280" y="115"/>
                      <a:pt x="269" y="120"/>
                      <a:pt x="257" y="120"/>
                    </a:cubicBezTo>
                    <a:cubicBezTo>
                      <a:pt x="257" y="136"/>
                      <a:pt x="257" y="136"/>
                      <a:pt x="257" y="136"/>
                    </a:cubicBezTo>
                    <a:cubicBezTo>
                      <a:pt x="257" y="152"/>
                      <a:pt x="257" y="152"/>
                      <a:pt x="257" y="152"/>
                    </a:cubicBezTo>
                    <a:cubicBezTo>
                      <a:pt x="278" y="152"/>
                      <a:pt x="297" y="144"/>
                      <a:pt x="311" y="130"/>
                    </a:cubicBezTo>
                    <a:cubicBezTo>
                      <a:pt x="324" y="116"/>
                      <a:pt x="333" y="97"/>
                      <a:pt x="333" y="76"/>
                    </a:cubicBezTo>
                    <a:cubicBezTo>
                      <a:pt x="333" y="55"/>
                      <a:pt x="324" y="36"/>
                      <a:pt x="311" y="23"/>
                    </a:cubicBezTo>
                    <a:cubicBezTo>
                      <a:pt x="297" y="9"/>
                      <a:pt x="278" y="0"/>
                      <a:pt x="257" y="0"/>
                    </a:cubicBezTo>
                    <a:cubicBezTo>
                      <a:pt x="16" y="0"/>
                      <a:pt x="16" y="0"/>
                      <a:pt x="16" y="0"/>
                    </a:cubicBezTo>
                    <a:cubicBezTo>
                      <a:pt x="12" y="0"/>
                      <a:pt x="8" y="2"/>
                      <a:pt x="5" y="5"/>
                    </a:cubicBezTo>
                    <a:cubicBezTo>
                      <a:pt x="2" y="8"/>
                      <a:pt x="0" y="12"/>
                      <a:pt x="0" y="16"/>
                    </a:cubicBezTo>
                    <a:cubicBezTo>
                      <a:pt x="0" y="136"/>
                      <a:pt x="0" y="136"/>
                      <a:pt x="0" y="136"/>
                    </a:cubicBezTo>
                    <a:cubicBezTo>
                      <a:pt x="0" y="141"/>
                      <a:pt x="2" y="145"/>
                      <a:pt x="5" y="148"/>
                    </a:cubicBezTo>
                    <a:cubicBezTo>
                      <a:pt x="8" y="151"/>
                      <a:pt x="12" y="152"/>
                      <a:pt x="16" y="152"/>
                    </a:cubicBezTo>
                    <a:cubicBezTo>
                      <a:pt x="257" y="152"/>
                      <a:pt x="257" y="152"/>
                      <a:pt x="257" y="152"/>
                    </a:cubicBezTo>
                    <a:lnTo>
                      <a:pt x="257" y="136"/>
                    </a:lnTo>
                    <a:close/>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78" name="Rectangle 26">
                <a:extLst>
                  <a:ext uri="{FF2B5EF4-FFF2-40B4-BE49-F238E27FC236}">
                    <a16:creationId xmlns:a16="http://schemas.microsoft.com/office/drawing/2014/main" id="{855F0A2F-1E11-4F7C-906E-E877DB0CD55B}"/>
                  </a:ext>
                </a:extLst>
              </p:cNvPr>
              <p:cNvSpPr>
                <a:spLocks noChangeArrowheads="1"/>
              </p:cNvSpPr>
              <p:nvPr/>
            </p:nvSpPr>
            <p:spPr bwMode="auto">
              <a:xfrm>
                <a:off x="5341938" y="6207125"/>
                <a:ext cx="569913" cy="49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79" name="Rectangle 27">
                <a:extLst>
                  <a:ext uri="{FF2B5EF4-FFF2-40B4-BE49-F238E27FC236}">
                    <a16:creationId xmlns:a16="http://schemas.microsoft.com/office/drawing/2014/main" id="{80803F39-8E7D-441B-9163-DAE480379849}"/>
                  </a:ext>
                </a:extLst>
              </p:cNvPr>
              <p:cNvSpPr>
                <a:spLocks noChangeArrowheads="1"/>
              </p:cNvSpPr>
              <p:nvPr/>
            </p:nvSpPr>
            <p:spPr bwMode="auto">
              <a:xfrm>
                <a:off x="5341938" y="6207125"/>
                <a:ext cx="569913" cy="4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80" name="Rectangle 28">
                <a:extLst>
                  <a:ext uri="{FF2B5EF4-FFF2-40B4-BE49-F238E27FC236}">
                    <a16:creationId xmlns:a16="http://schemas.microsoft.com/office/drawing/2014/main" id="{38AB3F84-226B-42A5-B5BC-6931FB6A693B}"/>
                  </a:ext>
                </a:extLst>
              </p:cNvPr>
              <p:cNvSpPr>
                <a:spLocks noChangeArrowheads="1"/>
              </p:cNvSpPr>
              <p:nvPr/>
            </p:nvSpPr>
            <p:spPr bwMode="auto">
              <a:xfrm>
                <a:off x="5341938" y="6207125"/>
                <a:ext cx="569913" cy="25400"/>
              </a:xfrm>
              <a:prstGeom prst="rect">
                <a:avLst/>
              </a:prstGeom>
              <a:solidFill>
                <a:srgbClr val="E3E3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81" name="Rectangle 29">
                <a:extLst>
                  <a:ext uri="{FF2B5EF4-FFF2-40B4-BE49-F238E27FC236}">
                    <a16:creationId xmlns:a16="http://schemas.microsoft.com/office/drawing/2014/main" id="{838BF1DE-1FB3-4D00-BFF5-D14E6C3458B5}"/>
                  </a:ext>
                </a:extLst>
              </p:cNvPr>
              <p:cNvSpPr>
                <a:spLocks noChangeArrowheads="1"/>
              </p:cNvSpPr>
              <p:nvPr/>
            </p:nvSpPr>
            <p:spPr bwMode="auto">
              <a:xfrm>
                <a:off x="5341938" y="6207125"/>
                <a:ext cx="569913"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82" name="Freeform 30">
                <a:extLst>
                  <a:ext uri="{FF2B5EF4-FFF2-40B4-BE49-F238E27FC236}">
                    <a16:creationId xmlns:a16="http://schemas.microsoft.com/office/drawing/2014/main" id="{5E3EB967-63C5-47EA-88F7-5016715B3058}"/>
                  </a:ext>
                </a:extLst>
              </p:cNvPr>
              <p:cNvSpPr>
                <a:spLocks/>
              </p:cNvSpPr>
              <p:nvPr/>
            </p:nvSpPr>
            <p:spPr bwMode="auto">
              <a:xfrm>
                <a:off x="5330825" y="6194425"/>
                <a:ext cx="593725" cy="74612"/>
              </a:xfrm>
              <a:custGeom>
                <a:avLst/>
                <a:gdLst>
                  <a:gd name="T0" fmla="*/ 758 w 774"/>
                  <a:gd name="T1" fmla="*/ 80 h 96"/>
                  <a:gd name="T2" fmla="*/ 758 w 774"/>
                  <a:gd name="T3" fmla="*/ 64 h 96"/>
                  <a:gd name="T4" fmla="*/ 32 w 774"/>
                  <a:gd name="T5" fmla="*/ 64 h 96"/>
                  <a:gd name="T6" fmla="*/ 32 w 774"/>
                  <a:gd name="T7" fmla="*/ 32 h 96"/>
                  <a:gd name="T8" fmla="*/ 742 w 774"/>
                  <a:gd name="T9" fmla="*/ 32 h 96"/>
                  <a:gd name="T10" fmla="*/ 742 w 774"/>
                  <a:gd name="T11" fmla="*/ 80 h 96"/>
                  <a:gd name="T12" fmla="*/ 758 w 774"/>
                  <a:gd name="T13" fmla="*/ 80 h 96"/>
                  <a:gd name="T14" fmla="*/ 758 w 774"/>
                  <a:gd name="T15" fmla="*/ 64 h 96"/>
                  <a:gd name="T16" fmla="*/ 758 w 774"/>
                  <a:gd name="T17" fmla="*/ 80 h 96"/>
                  <a:gd name="T18" fmla="*/ 774 w 774"/>
                  <a:gd name="T19" fmla="*/ 80 h 96"/>
                  <a:gd name="T20" fmla="*/ 774 w 774"/>
                  <a:gd name="T21" fmla="*/ 16 h 96"/>
                  <a:gd name="T22" fmla="*/ 769 w 774"/>
                  <a:gd name="T23" fmla="*/ 5 h 96"/>
                  <a:gd name="T24" fmla="*/ 758 w 774"/>
                  <a:gd name="T25" fmla="*/ 0 h 96"/>
                  <a:gd name="T26" fmla="*/ 16 w 774"/>
                  <a:gd name="T27" fmla="*/ 0 h 96"/>
                  <a:gd name="T28" fmla="*/ 4 w 774"/>
                  <a:gd name="T29" fmla="*/ 5 h 96"/>
                  <a:gd name="T30" fmla="*/ 0 w 774"/>
                  <a:gd name="T31" fmla="*/ 16 h 96"/>
                  <a:gd name="T32" fmla="*/ 0 w 774"/>
                  <a:gd name="T33" fmla="*/ 80 h 96"/>
                  <a:gd name="T34" fmla="*/ 4 w 774"/>
                  <a:gd name="T35" fmla="*/ 92 h 96"/>
                  <a:gd name="T36" fmla="*/ 16 w 774"/>
                  <a:gd name="T37" fmla="*/ 96 h 96"/>
                  <a:gd name="T38" fmla="*/ 758 w 774"/>
                  <a:gd name="T39" fmla="*/ 96 h 96"/>
                  <a:gd name="T40" fmla="*/ 769 w 774"/>
                  <a:gd name="T41" fmla="*/ 92 h 96"/>
                  <a:gd name="T42" fmla="*/ 774 w 774"/>
                  <a:gd name="T43" fmla="*/ 80 h 96"/>
                  <a:gd name="T44" fmla="*/ 758 w 774"/>
                  <a:gd name="T45"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4" h="96">
                    <a:moveTo>
                      <a:pt x="758" y="80"/>
                    </a:moveTo>
                    <a:cubicBezTo>
                      <a:pt x="758" y="64"/>
                      <a:pt x="758" y="64"/>
                      <a:pt x="758" y="64"/>
                    </a:cubicBezTo>
                    <a:cubicBezTo>
                      <a:pt x="32" y="64"/>
                      <a:pt x="32" y="64"/>
                      <a:pt x="32" y="64"/>
                    </a:cubicBezTo>
                    <a:cubicBezTo>
                      <a:pt x="32" y="32"/>
                      <a:pt x="32" y="32"/>
                      <a:pt x="32" y="32"/>
                    </a:cubicBezTo>
                    <a:cubicBezTo>
                      <a:pt x="742" y="32"/>
                      <a:pt x="742" y="32"/>
                      <a:pt x="742" y="32"/>
                    </a:cubicBezTo>
                    <a:cubicBezTo>
                      <a:pt x="742" y="80"/>
                      <a:pt x="742" y="80"/>
                      <a:pt x="742" y="80"/>
                    </a:cubicBezTo>
                    <a:cubicBezTo>
                      <a:pt x="758" y="80"/>
                      <a:pt x="758" y="80"/>
                      <a:pt x="758" y="80"/>
                    </a:cubicBezTo>
                    <a:cubicBezTo>
                      <a:pt x="758" y="64"/>
                      <a:pt x="758" y="64"/>
                      <a:pt x="758" y="64"/>
                    </a:cubicBezTo>
                    <a:cubicBezTo>
                      <a:pt x="758" y="80"/>
                      <a:pt x="758" y="80"/>
                      <a:pt x="758" y="80"/>
                    </a:cubicBezTo>
                    <a:cubicBezTo>
                      <a:pt x="774" y="80"/>
                      <a:pt x="774" y="80"/>
                      <a:pt x="774" y="80"/>
                    </a:cubicBezTo>
                    <a:cubicBezTo>
                      <a:pt x="774" y="16"/>
                      <a:pt x="774" y="16"/>
                      <a:pt x="774" y="16"/>
                    </a:cubicBezTo>
                    <a:cubicBezTo>
                      <a:pt x="774" y="12"/>
                      <a:pt x="772" y="8"/>
                      <a:pt x="769" y="5"/>
                    </a:cubicBezTo>
                    <a:cubicBezTo>
                      <a:pt x="766" y="2"/>
                      <a:pt x="762" y="0"/>
                      <a:pt x="758" y="0"/>
                    </a:cubicBezTo>
                    <a:cubicBezTo>
                      <a:pt x="16" y="0"/>
                      <a:pt x="16" y="0"/>
                      <a:pt x="16" y="0"/>
                    </a:cubicBezTo>
                    <a:cubicBezTo>
                      <a:pt x="12" y="0"/>
                      <a:pt x="7" y="2"/>
                      <a:pt x="4" y="5"/>
                    </a:cubicBezTo>
                    <a:cubicBezTo>
                      <a:pt x="1" y="8"/>
                      <a:pt x="0" y="12"/>
                      <a:pt x="0" y="16"/>
                    </a:cubicBezTo>
                    <a:cubicBezTo>
                      <a:pt x="0" y="80"/>
                      <a:pt x="0" y="80"/>
                      <a:pt x="0" y="80"/>
                    </a:cubicBezTo>
                    <a:cubicBezTo>
                      <a:pt x="0" y="85"/>
                      <a:pt x="1" y="89"/>
                      <a:pt x="4" y="92"/>
                    </a:cubicBezTo>
                    <a:cubicBezTo>
                      <a:pt x="7" y="95"/>
                      <a:pt x="12" y="96"/>
                      <a:pt x="16" y="96"/>
                    </a:cubicBezTo>
                    <a:cubicBezTo>
                      <a:pt x="758" y="96"/>
                      <a:pt x="758" y="96"/>
                      <a:pt x="758" y="96"/>
                    </a:cubicBezTo>
                    <a:cubicBezTo>
                      <a:pt x="762" y="96"/>
                      <a:pt x="766" y="95"/>
                      <a:pt x="769" y="92"/>
                    </a:cubicBezTo>
                    <a:cubicBezTo>
                      <a:pt x="772" y="89"/>
                      <a:pt x="774" y="85"/>
                      <a:pt x="774" y="80"/>
                    </a:cubicBezTo>
                    <a:lnTo>
                      <a:pt x="758" y="80"/>
                    </a:lnTo>
                    <a:close/>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83" name="Oval 31">
                <a:extLst>
                  <a:ext uri="{FF2B5EF4-FFF2-40B4-BE49-F238E27FC236}">
                    <a16:creationId xmlns:a16="http://schemas.microsoft.com/office/drawing/2014/main" id="{FD89F481-9D80-4AD0-863C-2F3CF319E4F4}"/>
                  </a:ext>
                </a:extLst>
              </p:cNvPr>
              <p:cNvSpPr>
                <a:spLocks noChangeArrowheads="1"/>
              </p:cNvSpPr>
              <p:nvPr/>
            </p:nvSpPr>
            <p:spPr bwMode="auto">
              <a:xfrm>
                <a:off x="5911850" y="6108700"/>
                <a:ext cx="273050" cy="274637"/>
              </a:xfrm>
              <a:prstGeom prst="ellipse">
                <a:avLst/>
              </a:prstGeom>
              <a:solidFill>
                <a:srgbClr val="828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84" name="Freeform 32">
                <a:extLst>
                  <a:ext uri="{FF2B5EF4-FFF2-40B4-BE49-F238E27FC236}">
                    <a16:creationId xmlns:a16="http://schemas.microsoft.com/office/drawing/2014/main" id="{D056DD8C-15A4-445E-81E1-02B884C014EF}"/>
                  </a:ext>
                </a:extLst>
              </p:cNvPr>
              <p:cNvSpPr>
                <a:spLocks/>
              </p:cNvSpPr>
              <p:nvPr/>
            </p:nvSpPr>
            <p:spPr bwMode="auto">
              <a:xfrm>
                <a:off x="5900738" y="6096000"/>
                <a:ext cx="296863" cy="298450"/>
              </a:xfrm>
              <a:custGeom>
                <a:avLst/>
                <a:gdLst>
                  <a:gd name="T0" fmla="*/ 372 w 388"/>
                  <a:gd name="T1" fmla="*/ 195 h 389"/>
                  <a:gd name="T2" fmla="*/ 356 w 388"/>
                  <a:gd name="T3" fmla="*/ 195 h 389"/>
                  <a:gd name="T4" fmla="*/ 309 w 388"/>
                  <a:gd name="T5" fmla="*/ 309 h 389"/>
                  <a:gd name="T6" fmla="*/ 194 w 388"/>
                  <a:gd name="T7" fmla="*/ 357 h 389"/>
                  <a:gd name="T8" fmla="*/ 80 w 388"/>
                  <a:gd name="T9" fmla="*/ 309 h 389"/>
                  <a:gd name="T10" fmla="*/ 32 w 388"/>
                  <a:gd name="T11" fmla="*/ 195 h 389"/>
                  <a:gd name="T12" fmla="*/ 80 w 388"/>
                  <a:gd name="T13" fmla="*/ 80 h 389"/>
                  <a:gd name="T14" fmla="*/ 194 w 388"/>
                  <a:gd name="T15" fmla="*/ 32 h 389"/>
                  <a:gd name="T16" fmla="*/ 309 w 388"/>
                  <a:gd name="T17" fmla="*/ 80 h 389"/>
                  <a:gd name="T18" fmla="*/ 356 w 388"/>
                  <a:gd name="T19" fmla="*/ 195 h 389"/>
                  <a:gd name="T20" fmla="*/ 372 w 388"/>
                  <a:gd name="T21" fmla="*/ 195 h 389"/>
                  <a:gd name="T22" fmla="*/ 388 w 388"/>
                  <a:gd name="T23" fmla="*/ 195 h 389"/>
                  <a:gd name="T24" fmla="*/ 332 w 388"/>
                  <a:gd name="T25" fmla="*/ 57 h 389"/>
                  <a:gd name="T26" fmla="*/ 194 w 388"/>
                  <a:gd name="T27" fmla="*/ 0 h 389"/>
                  <a:gd name="T28" fmla="*/ 57 w 388"/>
                  <a:gd name="T29" fmla="*/ 57 h 389"/>
                  <a:gd name="T30" fmla="*/ 0 w 388"/>
                  <a:gd name="T31" fmla="*/ 195 h 389"/>
                  <a:gd name="T32" fmla="*/ 57 w 388"/>
                  <a:gd name="T33" fmla="*/ 332 h 389"/>
                  <a:gd name="T34" fmla="*/ 194 w 388"/>
                  <a:gd name="T35" fmla="*/ 389 h 389"/>
                  <a:gd name="T36" fmla="*/ 332 w 388"/>
                  <a:gd name="T37" fmla="*/ 332 h 389"/>
                  <a:gd name="T38" fmla="*/ 388 w 388"/>
                  <a:gd name="T39" fmla="*/ 195 h 389"/>
                  <a:gd name="T40" fmla="*/ 372 w 388"/>
                  <a:gd name="T41" fmla="*/ 19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389">
                    <a:moveTo>
                      <a:pt x="372" y="195"/>
                    </a:moveTo>
                    <a:cubicBezTo>
                      <a:pt x="356" y="195"/>
                      <a:pt x="356" y="195"/>
                      <a:pt x="356" y="195"/>
                    </a:cubicBezTo>
                    <a:cubicBezTo>
                      <a:pt x="356" y="239"/>
                      <a:pt x="338" y="280"/>
                      <a:pt x="309" y="309"/>
                    </a:cubicBezTo>
                    <a:cubicBezTo>
                      <a:pt x="280" y="339"/>
                      <a:pt x="239" y="357"/>
                      <a:pt x="194" y="357"/>
                    </a:cubicBezTo>
                    <a:cubicBezTo>
                      <a:pt x="149" y="357"/>
                      <a:pt x="109" y="339"/>
                      <a:pt x="80" y="309"/>
                    </a:cubicBezTo>
                    <a:cubicBezTo>
                      <a:pt x="50" y="280"/>
                      <a:pt x="32" y="239"/>
                      <a:pt x="32" y="195"/>
                    </a:cubicBezTo>
                    <a:cubicBezTo>
                      <a:pt x="32" y="150"/>
                      <a:pt x="50" y="109"/>
                      <a:pt x="80" y="80"/>
                    </a:cubicBezTo>
                    <a:cubicBezTo>
                      <a:pt x="109" y="51"/>
                      <a:pt x="149" y="32"/>
                      <a:pt x="194" y="32"/>
                    </a:cubicBezTo>
                    <a:cubicBezTo>
                      <a:pt x="239" y="32"/>
                      <a:pt x="280" y="51"/>
                      <a:pt x="309" y="80"/>
                    </a:cubicBezTo>
                    <a:cubicBezTo>
                      <a:pt x="338" y="109"/>
                      <a:pt x="356" y="150"/>
                      <a:pt x="356" y="195"/>
                    </a:cubicBezTo>
                    <a:cubicBezTo>
                      <a:pt x="372" y="195"/>
                      <a:pt x="372" y="195"/>
                      <a:pt x="372" y="195"/>
                    </a:cubicBezTo>
                    <a:cubicBezTo>
                      <a:pt x="388" y="195"/>
                      <a:pt x="388" y="195"/>
                      <a:pt x="388" y="195"/>
                    </a:cubicBezTo>
                    <a:cubicBezTo>
                      <a:pt x="388" y="141"/>
                      <a:pt x="367" y="92"/>
                      <a:pt x="332" y="57"/>
                    </a:cubicBezTo>
                    <a:cubicBezTo>
                      <a:pt x="296" y="22"/>
                      <a:pt x="248" y="0"/>
                      <a:pt x="194" y="0"/>
                    </a:cubicBezTo>
                    <a:cubicBezTo>
                      <a:pt x="141" y="0"/>
                      <a:pt x="92" y="22"/>
                      <a:pt x="57" y="57"/>
                    </a:cubicBezTo>
                    <a:cubicBezTo>
                      <a:pt x="22" y="92"/>
                      <a:pt x="0" y="141"/>
                      <a:pt x="0" y="195"/>
                    </a:cubicBezTo>
                    <a:cubicBezTo>
                      <a:pt x="0" y="248"/>
                      <a:pt x="22" y="297"/>
                      <a:pt x="57" y="332"/>
                    </a:cubicBezTo>
                    <a:cubicBezTo>
                      <a:pt x="92" y="367"/>
                      <a:pt x="141" y="389"/>
                      <a:pt x="194" y="389"/>
                    </a:cubicBezTo>
                    <a:cubicBezTo>
                      <a:pt x="248" y="389"/>
                      <a:pt x="296" y="367"/>
                      <a:pt x="332" y="332"/>
                    </a:cubicBezTo>
                    <a:cubicBezTo>
                      <a:pt x="367" y="297"/>
                      <a:pt x="388" y="248"/>
                      <a:pt x="388" y="195"/>
                    </a:cubicBezTo>
                    <a:lnTo>
                      <a:pt x="372" y="195"/>
                    </a:lnTo>
                    <a:close/>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dirty="0">
                  <a:latin typeface="標楷體" panose="03000509000000000000" pitchFamily="65" charset="-120"/>
                  <a:ea typeface="標楷體" panose="03000509000000000000" pitchFamily="65" charset="-120"/>
                </a:endParaRPr>
              </a:p>
            </p:txBody>
          </p:sp>
          <p:sp>
            <p:nvSpPr>
              <p:cNvPr id="85" name="Oval 33">
                <a:extLst>
                  <a:ext uri="{FF2B5EF4-FFF2-40B4-BE49-F238E27FC236}">
                    <a16:creationId xmlns:a16="http://schemas.microsoft.com/office/drawing/2014/main" id="{C50A35A7-B480-4C02-A461-57FD4C265D4D}"/>
                  </a:ext>
                </a:extLst>
              </p:cNvPr>
              <p:cNvSpPr>
                <a:spLocks noChangeArrowheads="1"/>
              </p:cNvSpPr>
              <p:nvPr/>
            </p:nvSpPr>
            <p:spPr bwMode="auto">
              <a:xfrm>
                <a:off x="5975350" y="6170613"/>
                <a:ext cx="147638" cy="149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86" name="Freeform 34">
                <a:extLst>
                  <a:ext uri="{FF2B5EF4-FFF2-40B4-BE49-F238E27FC236}">
                    <a16:creationId xmlns:a16="http://schemas.microsoft.com/office/drawing/2014/main" id="{DC3A3731-7ACB-4E14-A861-D92360A17380}"/>
                  </a:ext>
                </a:extLst>
              </p:cNvPr>
              <p:cNvSpPr>
                <a:spLocks/>
              </p:cNvSpPr>
              <p:nvPr/>
            </p:nvSpPr>
            <p:spPr bwMode="auto">
              <a:xfrm>
                <a:off x="5962650" y="6159500"/>
                <a:ext cx="173038" cy="173037"/>
              </a:xfrm>
              <a:custGeom>
                <a:avLst/>
                <a:gdLst>
                  <a:gd name="T0" fmla="*/ 112 w 225"/>
                  <a:gd name="T1" fmla="*/ 209 h 225"/>
                  <a:gd name="T2" fmla="*/ 112 w 225"/>
                  <a:gd name="T3" fmla="*/ 193 h 225"/>
                  <a:gd name="T4" fmla="*/ 55 w 225"/>
                  <a:gd name="T5" fmla="*/ 169 h 225"/>
                  <a:gd name="T6" fmla="*/ 32 w 225"/>
                  <a:gd name="T7" fmla="*/ 113 h 225"/>
                  <a:gd name="T8" fmla="*/ 55 w 225"/>
                  <a:gd name="T9" fmla="*/ 56 h 225"/>
                  <a:gd name="T10" fmla="*/ 112 w 225"/>
                  <a:gd name="T11" fmla="*/ 32 h 225"/>
                  <a:gd name="T12" fmla="*/ 169 w 225"/>
                  <a:gd name="T13" fmla="*/ 56 h 225"/>
                  <a:gd name="T14" fmla="*/ 193 w 225"/>
                  <a:gd name="T15" fmla="*/ 113 h 225"/>
                  <a:gd name="T16" fmla="*/ 169 w 225"/>
                  <a:gd name="T17" fmla="*/ 169 h 225"/>
                  <a:gd name="T18" fmla="*/ 112 w 225"/>
                  <a:gd name="T19" fmla="*/ 193 h 225"/>
                  <a:gd name="T20" fmla="*/ 112 w 225"/>
                  <a:gd name="T21" fmla="*/ 209 h 225"/>
                  <a:gd name="T22" fmla="*/ 112 w 225"/>
                  <a:gd name="T23" fmla="*/ 225 h 225"/>
                  <a:gd name="T24" fmla="*/ 192 w 225"/>
                  <a:gd name="T25" fmla="*/ 192 h 225"/>
                  <a:gd name="T26" fmla="*/ 225 w 225"/>
                  <a:gd name="T27" fmla="*/ 113 h 225"/>
                  <a:gd name="T28" fmla="*/ 192 w 225"/>
                  <a:gd name="T29" fmla="*/ 33 h 225"/>
                  <a:gd name="T30" fmla="*/ 112 w 225"/>
                  <a:gd name="T31" fmla="*/ 0 h 225"/>
                  <a:gd name="T32" fmla="*/ 33 w 225"/>
                  <a:gd name="T33" fmla="*/ 33 h 225"/>
                  <a:gd name="T34" fmla="*/ 0 w 225"/>
                  <a:gd name="T35" fmla="*/ 113 h 225"/>
                  <a:gd name="T36" fmla="*/ 33 w 225"/>
                  <a:gd name="T37" fmla="*/ 192 h 225"/>
                  <a:gd name="T38" fmla="*/ 112 w 225"/>
                  <a:gd name="T39" fmla="*/ 225 h 225"/>
                  <a:gd name="T40" fmla="*/ 112 w 225"/>
                  <a:gd name="T41" fmla="*/ 20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5">
                    <a:moveTo>
                      <a:pt x="112" y="209"/>
                    </a:moveTo>
                    <a:cubicBezTo>
                      <a:pt x="112" y="193"/>
                      <a:pt x="112" y="193"/>
                      <a:pt x="112" y="193"/>
                    </a:cubicBezTo>
                    <a:cubicBezTo>
                      <a:pt x="90" y="193"/>
                      <a:pt x="70" y="184"/>
                      <a:pt x="55" y="169"/>
                    </a:cubicBezTo>
                    <a:cubicBezTo>
                      <a:pt x="41" y="155"/>
                      <a:pt x="32" y="135"/>
                      <a:pt x="32" y="113"/>
                    </a:cubicBezTo>
                    <a:cubicBezTo>
                      <a:pt x="32" y="90"/>
                      <a:pt x="41" y="70"/>
                      <a:pt x="55" y="56"/>
                    </a:cubicBezTo>
                    <a:cubicBezTo>
                      <a:pt x="70" y="41"/>
                      <a:pt x="90" y="32"/>
                      <a:pt x="112" y="32"/>
                    </a:cubicBezTo>
                    <a:cubicBezTo>
                      <a:pt x="134" y="32"/>
                      <a:pt x="155" y="41"/>
                      <a:pt x="169" y="56"/>
                    </a:cubicBezTo>
                    <a:cubicBezTo>
                      <a:pt x="184" y="70"/>
                      <a:pt x="193" y="90"/>
                      <a:pt x="193" y="113"/>
                    </a:cubicBezTo>
                    <a:cubicBezTo>
                      <a:pt x="193" y="135"/>
                      <a:pt x="184" y="155"/>
                      <a:pt x="169" y="169"/>
                    </a:cubicBezTo>
                    <a:cubicBezTo>
                      <a:pt x="155" y="184"/>
                      <a:pt x="134" y="193"/>
                      <a:pt x="112" y="193"/>
                    </a:cubicBezTo>
                    <a:cubicBezTo>
                      <a:pt x="112" y="209"/>
                      <a:pt x="112" y="209"/>
                      <a:pt x="112" y="209"/>
                    </a:cubicBezTo>
                    <a:cubicBezTo>
                      <a:pt x="112" y="225"/>
                      <a:pt x="112" y="225"/>
                      <a:pt x="112" y="225"/>
                    </a:cubicBezTo>
                    <a:cubicBezTo>
                      <a:pt x="143" y="225"/>
                      <a:pt x="171" y="212"/>
                      <a:pt x="192" y="192"/>
                    </a:cubicBezTo>
                    <a:cubicBezTo>
                      <a:pt x="212" y="172"/>
                      <a:pt x="225" y="144"/>
                      <a:pt x="225" y="113"/>
                    </a:cubicBezTo>
                    <a:cubicBezTo>
                      <a:pt x="225" y="82"/>
                      <a:pt x="212" y="53"/>
                      <a:pt x="192" y="33"/>
                    </a:cubicBezTo>
                    <a:cubicBezTo>
                      <a:pt x="171" y="13"/>
                      <a:pt x="143" y="0"/>
                      <a:pt x="112" y="0"/>
                    </a:cubicBezTo>
                    <a:cubicBezTo>
                      <a:pt x="81" y="0"/>
                      <a:pt x="53" y="13"/>
                      <a:pt x="33" y="33"/>
                    </a:cubicBezTo>
                    <a:cubicBezTo>
                      <a:pt x="12" y="53"/>
                      <a:pt x="0" y="82"/>
                      <a:pt x="0" y="113"/>
                    </a:cubicBezTo>
                    <a:cubicBezTo>
                      <a:pt x="0" y="144"/>
                      <a:pt x="12" y="172"/>
                      <a:pt x="33" y="192"/>
                    </a:cubicBezTo>
                    <a:cubicBezTo>
                      <a:pt x="53" y="212"/>
                      <a:pt x="81" y="225"/>
                      <a:pt x="112" y="225"/>
                    </a:cubicBezTo>
                    <a:lnTo>
                      <a:pt x="112" y="209"/>
                    </a:lnTo>
                    <a:close/>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87" name="Freeform 35">
                <a:extLst>
                  <a:ext uri="{FF2B5EF4-FFF2-40B4-BE49-F238E27FC236}">
                    <a16:creationId xmlns:a16="http://schemas.microsoft.com/office/drawing/2014/main" id="{F83F9719-07B6-4889-BB6B-0D0AFA660D62}"/>
                  </a:ext>
                </a:extLst>
              </p:cNvPr>
              <p:cNvSpPr>
                <a:spLocks/>
              </p:cNvSpPr>
              <p:nvPr/>
            </p:nvSpPr>
            <p:spPr bwMode="auto">
              <a:xfrm>
                <a:off x="6015038" y="6210300"/>
                <a:ext cx="69850" cy="69850"/>
              </a:xfrm>
              <a:custGeom>
                <a:avLst/>
                <a:gdLst>
                  <a:gd name="T0" fmla="*/ 45 w 91"/>
                  <a:gd name="T1" fmla="*/ 75 h 91"/>
                  <a:gd name="T2" fmla="*/ 45 w 91"/>
                  <a:gd name="T3" fmla="*/ 59 h 91"/>
                  <a:gd name="T4" fmla="*/ 36 w 91"/>
                  <a:gd name="T5" fmla="*/ 55 h 91"/>
                  <a:gd name="T6" fmla="*/ 32 w 91"/>
                  <a:gd name="T7" fmla="*/ 46 h 91"/>
                  <a:gd name="T8" fmla="*/ 36 w 91"/>
                  <a:gd name="T9" fmla="*/ 36 h 91"/>
                  <a:gd name="T10" fmla="*/ 45 w 91"/>
                  <a:gd name="T11" fmla="*/ 32 h 91"/>
                  <a:gd name="T12" fmla="*/ 55 w 91"/>
                  <a:gd name="T13" fmla="*/ 36 h 91"/>
                  <a:gd name="T14" fmla="*/ 59 w 91"/>
                  <a:gd name="T15" fmla="*/ 46 h 91"/>
                  <a:gd name="T16" fmla="*/ 55 w 91"/>
                  <a:gd name="T17" fmla="*/ 55 h 91"/>
                  <a:gd name="T18" fmla="*/ 45 w 91"/>
                  <a:gd name="T19" fmla="*/ 59 h 91"/>
                  <a:gd name="T20" fmla="*/ 45 w 91"/>
                  <a:gd name="T21" fmla="*/ 75 h 91"/>
                  <a:gd name="T22" fmla="*/ 45 w 91"/>
                  <a:gd name="T23" fmla="*/ 91 h 91"/>
                  <a:gd name="T24" fmla="*/ 78 w 91"/>
                  <a:gd name="T25" fmla="*/ 78 h 91"/>
                  <a:gd name="T26" fmla="*/ 91 w 91"/>
                  <a:gd name="T27" fmla="*/ 46 h 91"/>
                  <a:gd name="T28" fmla="*/ 78 w 91"/>
                  <a:gd name="T29" fmla="*/ 13 h 91"/>
                  <a:gd name="T30" fmla="*/ 45 w 91"/>
                  <a:gd name="T31" fmla="*/ 0 h 91"/>
                  <a:gd name="T32" fmla="*/ 13 w 91"/>
                  <a:gd name="T33" fmla="*/ 13 h 91"/>
                  <a:gd name="T34" fmla="*/ 0 w 91"/>
                  <a:gd name="T35" fmla="*/ 46 h 91"/>
                  <a:gd name="T36" fmla="*/ 13 w 91"/>
                  <a:gd name="T37" fmla="*/ 78 h 91"/>
                  <a:gd name="T38" fmla="*/ 45 w 91"/>
                  <a:gd name="T39" fmla="*/ 91 h 91"/>
                  <a:gd name="T40" fmla="*/ 45 w 91"/>
                  <a:gd name="T41" fmla="*/ 7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91">
                    <a:moveTo>
                      <a:pt x="45" y="75"/>
                    </a:moveTo>
                    <a:cubicBezTo>
                      <a:pt x="45" y="59"/>
                      <a:pt x="45" y="59"/>
                      <a:pt x="45" y="59"/>
                    </a:cubicBezTo>
                    <a:cubicBezTo>
                      <a:pt x="41" y="59"/>
                      <a:pt x="38" y="58"/>
                      <a:pt x="36" y="55"/>
                    </a:cubicBezTo>
                    <a:cubicBezTo>
                      <a:pt x="33" y="53"/>
                      <a:pt x="32" y="49"/>
                      <a:pt x="32" y="46"/>
                    </a:cubicBezTo>
                    <a:cubicBezTo>
                      <a:pt x="32" y="42"/>
                      <a:pt x="33" y="38"/>
                      <a:pt x="36" y="36"/>
                    </a:cubicBezTo>
                    <a:cubicBezTo>
                      <a:pt x="38" y="33"/>
                      <a:pt x="41" y="32"/>
                      <a:pt x="45" y="32"/>
                    </a:cubicBezTo>
                    <a:cubicBezTo>
                      <a:pt x="49" y="32"/>
                      <a:pt x="52" y="33"/>
                      <a:pt x="55" y="36"/>
                    </a:cubicBezTo>
                    <a:cubicBezTo>
                      <a:pt x="57" y="38"/>
                      <a:pt x="59" y="42"/>
                      <a:pt x="59" y="46"/>
                    </a:cubicBezTo>
                    <a:cubicBezTo>
                      <a:pt x="59" y="49"/>
                      <a:pt x="57" y="53"/>
                      <a:pt x="55" y="55"/>
                    </a:cubicBezTo>
                    <a:cubicBezTo>
                      <a:pt x="52" y="58"/>
                      <a:pt x="49" y="59"/>
                      <a:pt x="45" y="59"/>
                    </a:cubicBezTo>
                    <a:cubicBezTo>
                      <a:pt x="45" y="75"/>
                      <a:pt x="45" y="75"/>
                      <a:pt x="45" y="75"/>
                    </a:cubicBezTo>
                    <a:cubicBezTo>
                      <a:pt x="45" y="91"/>
                      <a:pt x="45" y="91"/>
                      <a:pt x="45" y="91"/>
                    </a:cubicBezTo>
                    <a:cubicBezTo>
                      <a:pt x="58" y="91"/>
                      <a:pt x="69" y="86"/>
                      <a:pt x="78" y="78"/>
                    </a:cubicBezTo>
                    <a:cubicBezTo>
                      <a:pt x="86" y="70"/>
                      <a:pt x="91" y="58"/>
                      <a:pt x="91" y="46"/>
                    </a:cubicBezTo>
                    <a:cubicBezTo>
                      <a:pt x="91" y="33"/>
                      <a:pt x="86" y="21"/>
                      <a:pt x="78" y="13"/>
                    </a:cubicBezTo>
                    <a:cubicBezTo>
                      <a:pt x="69" y="5"/>
                      <a:pt x="58" y="0"/>
                      <a:pt x="45" y="0"/>
                    </a:cubicBezTo>
                    <a:cubicBezTo>
                      <a:pt x="33" y="0"/>
                      <a:pt x="21" y="5"/>
                      <a:pt x="13" y="13"/>
                    </a:cubicBezTo>
                    <a:cubicBezTo>
                      <a:pt x="5" y="21"/>
                      <a:pt x="0" y="33"/>
                      <a:pt x="0" y="46"/>
                    </a:cubicBezTo>
                    <a:cubicBezTo>
                      <a:pt x="0" y="58"/>
                      <a:pt x="5" y="70"/>
                      <a:pt x="13" y="78"/>
                    </a:cubicBezTo>
                    <a:cubicBezTo>
                      <a:pt x="21" y="86"/>
                      <a:pt x="33" y="91"/>
                      <a:pt x="45" y="91"/>
                    </a:cubicBezTo>
                    <a:lnTo>
                      <a:pt x="45" y="75"/>
                    </a:lnTo>
                    <a:close/>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88" name="Oval 36">
                <a:extLst>
                  <a:ext uri="{FF2B5EF4-FFF2-40B4-BE49-F238E27FC236}">
                    <a16:creationId xmlns:a16="http://schemas.microsoft.com/office/drawing/2014/main" id="{97F8A75E-A444-4B57-A123-845ACCA0B5B2}"/>
                  </a:ext>
                </a:extLst>
              </p:cNvPr>
              <p:cNvSpPr>
                <a:spLocks noChangeArrowheads="1"/>
              </p:cNvSpPr>
              <p:nvPr/>
            </p:nvSpPr>
            <p:spPr bwMode="auto">
              <a:xfrm>
                <a:off x="5121275" y="6108700"/>
                <a:ext cx="273050" cy="274637"/>
              </a:xfrm>
              <a:prstGeom prst="ellipse">
                <a:avLst/>
              </a:prstGeom>
              <a:solidFill>
                <a:srgbClr val="828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89" name="Freeform 37">
                <a:extLst>
                  <a:ext uri="{FF2B5EF4-FFF2-40B4-BE49-F238E27FC236}">
                    <a16:creationId xmlns:a16="http://schemas.microsoft.com/office/drawing/2014/main" id="{954E3E31-967F-4473-B14C-054FC88C76E3}"/>
                  </a:ext>
                </a:extLst>
              </p:cNvPr>
              <p:cNvSpPr>
                <a:spLocks/>
              </p:cNvSpPr>
              <p:nvPr/>
            </p:nvSpPr>
            <p:spPr bwMode="auto">
              <a:xfrm>
                <a:off x="5108575" y="6096000"/>
                <a:ext cx="298450" cy="298450"/>
              </a:xfrm>
              <a:custGeom>
                <a:avLst/>
                <a:gdLst>
                  <a:gd name="T0" fmla="*/ 372 w 388"/>
                  <a:gd name="T1" fmla="*/ 195 h 389"/>
                  <a:gd name="T2" fmla="*/ 356 w 388"/>
                  <a:gd name="T3" fmla="*/ 195 h 389"/>
                  <a:gd name="T4" fmla="*/ 308 w 388"/>
                  <a:gd name="T5" fmla="*/ 309 h 389"/>
                  <a:gd name="T6" fmla="*/ 194 w 388"/>
                  <a:gd name="T7" fmla="*/ 357 h 389"/>
                  <a:gd name="T8" fmla="*/ 79 w 388"/>
                  <a:gd name="T9" fmla="*/ 309 h 389"/>
                  <a:gd name="T10" fmla="*/ 32 w 388"/>
                  <a:gd name="T11" fmla="*/ 195 h 389"/>
                  <a:gd name="T12" fmla="*/ 79 w 388"/>
                  <a:gd name="T13" fmla="*/ 80 h 389"/>
                  <a:gd name="T14" fmla="*/ 194 w 388"/>
                  <a:gd name="T15" fmla="*/ 32 h 389"/>
                  <a:gd name="T16" fmla="*/ 308 w 388"/>
                  <a:gd name="T17" fmla="*/ 80 h 389"/>
                  <a:gd name="T18" fmla="*/ 356 w 388"/>
                  <a:gd name="T19" fmla="*/ 195 h 389"/>
                  <a:gd name="T20" fmla="*/ 372 w 388"/>
                  <a:gd name="T21" fmla="*/ 195 h 389"/>
                  <a:gd name="T22" fmla="*/ 388 w 388"/>
                  <a:gd name="T23" fmla="*/ 195 h 389"/>
                  <a:gd name="T24" fmla="*/ 331 w 388"/>
                  <a:gd name="T25" fmla="*/ 57 h 389"/>
                  <a:gd name="T26" fmla="*/ 194 w 388"/>
                  <a:gd name="T27" fmla="*/ 0 h 389"/>
                  <a:gd name="T28" fmla="*/ 56 w 388"/>
                  <a:gd name="T29" fmla="*/ 57 h 389"/>
                  <a:gd name="T30" fmla="*/ 0 w 388"/>
                  <a:gd name="T31" fmla="*/ 195 h 389"/>
                  <a:gd name="T32" fmla="*/ 56 w 388"/>
                  <a:gd name="T33" fmla="*/ 332 h 389"/>
                  <a:gd name="T34" fmla="*/ 194 w 388"/>
                  <a:gd name="T35" fmla="*/ 389 h 389"/>
                  <a:gd name="T36" fmla="*/ 331 w 388"/>
                  <a:gd name="T37" fmla="*/ 332 h 389"/>
                  <a:gd name="T38" fmla="*/ 388 w 388"/>
                  <a:gd name="T39" fmla="*/ 195 h 389"/>
                  <a:gd name="T40" fmla="*/ 372 w 388"/>
                  <a:gd name="T41" fmla="*/ 19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8" h="389">
                    <a:moveTo>
                      <a:pt x="372" y="195"/>
                    </a:moveTo>
                    <a:cubicBezTo>
                      <a:pt x="356" y="195"/>
                      <a:pt x="356" y="195"/>
                      <a:pt x="356" y="195"/>
                    </a:cubicBezTo>
                    <a:cubicBezTo>
                      <a:pt x="356" y="239"/>
                      <a:pt x="338" y="280"/>
                      <a:pt x="308" y="309"/>
                    </a:cubicBezTo>
                    <a:cubicBezTo>
                      <a:pt x="279" y="339"/>
                      <a:pt x="239" y="357"/>
                      <a:pt x="194" y="357"/>
                    </a:cubicBezTo>
                    <a:cubicBezTo>
                      <a:pt x="149" y="357"/>
                      <a:pt x="108" y="339"/>
                      <a:pt x="79" y="309"/>
                    </a:cubicBezTo>
                    <a:cubicBezTo>
                      <a:pt x="50" y="280"/>
                      <a:pt x="32" y="239"/>
                      <a:pt x="32" y="195"/>
                    </a:cubicBezTo>
                    <a:cubicBezTo>
                      <a:pt x="32" y="150"/>
                      <a:pt x="50" y="109"/>
                      <a:pt x="79" y="80"/>
                    </a:cubicBezTo>
                    <a:cubicBezTo>
                      <a:pt x="108" y="51"/>
                      <a:pt x="149" y="32"/>
                      <a:pt x="194" y="32"/>
                    </a:cubicBezTo>
                    <a:cubicBezTo>
                      <a:pt x="239" y="32"/>
                      <a:pt x="279" y="51"/>
                      <a:pt x="308" y="80"/>
                    </a:cubicBezTo>
                    <a:cubicBezTo>
                      <a:pt x="338" y="109"/>
                      <a:pt x="356" y="150"/>
                      <a:pt x="356" y="195"/>
                    </a:cubicBezTo>
                    <a:cubicBezTo>
                      <a:pt x="372" y="195"/>
                      <a:pt x="372" y="195"/>
                      <a:pt x="372" y="195"/>
                    </a:cubicBezTo>
                    <a:cubicBezTo>
                      <a:pt x="388" y="195"/>
                      <a:pt x="388" y="195"/>
                      <a:pt x="388" y="195"/>
                    </a:cubicBezTo>
                    <a:cubicBezTo>
                      <a:pt x="388" y="141"/>
                      <a:pt x="366" y="92"/>
                      <a:pt x="331" y="57"/>
                    </a:cubicBezTo>
                    <a:cubicBezTo>
                      <a:pt x="296" y="22"/>
                      <a:pt x="247" y="0"/>
                      <a:pt x="194" y="0"/>
                    </a:cubicBezTo>
                    <a:cubicBezTo>
                      <a:pt x="140" y="0"/>
                      <a:pt x="92" y="22"/>
                      <a:pt x="56" y="57"/>
                    </a:cubicBezTo>
                    <a:cubicBezTo>
                      <a:pt x="21" y="92"/>
                      <a:pt x="0" y="141"/>
                      <a:pt x="0" y="195"/>
                    </a:cubicBezTo>
                    <a:cubicBezTo>
                      <a:pt x="0" y="248"/>
                      <a:pt x="21" y="297"/>
                      <a:pt x="56" y="332"/>
                    </a:cubicBezTo>
                    <a:cubicBezTo>
                      <a:pt x="92" y="367"/>
                      <a:pt x="140" y="389"/>
                      <a:pt x="194" y="389"/>
                    </a:cubicBezTo>
                    <a:cubicBezTo>
                      <a:pt x="247" y="389"/>
                      <a:pt x="296" y="367"/>
                      <a:pt x="331" y="332"/>
                    </a:cubicBezTo>
                    <a:cubicBezTo>
                      <a:pt x="366" y="297"/>
                      <a:pt x="388" y="248"/>
                      <a:pt x="388" y="195"/>
                    </a:cubicBezTo>
                    <a:lnTo>
                      <a:pt x="372" y="195"/>
                    </a:lnTo>
                    <a:close/>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90" name="Oval 38">
                <a:extLst>
                  <a:ext uri="{FF2B5EF4-FFF2-40B4-BE49-F238E27FC236}">
                    <a16:creationId xmlns:a16="http://schemas.microsoft.com/office/drawing/2014/main" id="{ECE13363-3F00-4C97-B0D6-8A6BE3AB10F4}"/>
                  </a:ext>
                </a:extLst>
              </p:cNvPr>
              <p:cNvSpPr>
                <a:spLocks noChangeArrowheads="1"/>
              </p:cNvSpPr>
              <p:nvPr/>
            </p:nvSpPr>
            <p:spPr bwMode="auto">
              <a:xfrm>
                <a:off x="5183188" y="6170613"/>
                <a:ext cx="149225" cy="149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91" name="Freeform 39">
                <a:extLst>
                  <a:ext uri="{FF2B5EF4-FFF2-40B4-BE49-F238E27FC236}">
                    <a16:creationId xmlns:a16="http://schemas.microsoft.com/office/drawing/2014/main" id="{7106AA0F-45A9-446F-A934-FF7C6432E932}"/>
                  </a:ext>
                </a:extLst>
              </p:cNvPr>
              <p:cNvSpPr>
                <a:spLocks/>
              </p:cNvSpPr>
              <p:nvPr/>
            </p:nvSpPr>
            <p:spPr bwMode="auto">
              <a:xfrm>
                <a:off x="5172075" y="6159500"/>
                <a:ext cx="171450" cy="173037"/>
              </a:xfrm>
              <a:custGeom>
                <a:avLst/>
                <a:gdLst>
                  <a:gd name="T0" fmla="*/ 113 w 225"/>
                  <a:gd name="T1" fmla="*/ 209 h 225"/>
                  <a:gd name="T2" fmla="*/ 113 w 225"/>
                  <a:gd name="T3" fmla="*/ 193 h 225"/>
                  <a:gd name="T4" fmla="*/ 56 w 225"/>
                  <a:gd name="T5" fmla="*/ 169 h 225"/>
                  <a:gd name="T6" fmla="*/ 32 w 225"/>
                  <a:gd name="T7" fmla="*/ 113 h 225"/>
                  <a:gd name="T8" fmla="*/ 56 w 225"/>
                  <a:gd name="T9" fmla="*/ 56 h 225"/>
                  <a:gd name="T10" fmla="*/ 113 w 225"/>
                  <a:gd name="T11" fmla="*/ 32 h 225"/>
                  <a:gd name="T12" fmla="*/ 170 w 225"/>
                  <a:gd name="T13" fmla="*/ 56 h 225"/>
                  <a:gd name="T14" fmla="*/ 193 w 225"/>
                  <a:gd name="T15" fmla="*/ 113 h 225"/>
                  <a:gd name="T16" fmla="*/ 170 w 225"/>
                  <a:gd name="T17" fmla="*/ 169 h 225"/>
                  <a:gd name="T18" fmla="*/ 113 w 225"/>
                  <a:gd name="T19" fmla="*/ 193 h 225"/>
                  <a:gd name="T20" fmla="*/ 113 w 225"/>
                  <a:gd name="T21" fmla="*/ 209 h 225"/>
                  <a:gd name="T22" fmla="*/ 113 w 225"/>
                  <a:gd name="T23" fmla="*/ 225 h 225"/>
                  <a:gd name="T24" fmla="*/ 192 w 225"/>
                  <a:gd name="T25" fmla="*/ 192 h 225"/>
                  <a:gd name="T26" fmla="*/ 225 w 225"/>
                  <a:gd name="T27" fmla="*/ 113 h 225"/>
                  <a:gd name="T28" fmla="*/ 192 w 225"/>
                  <a:gd name="T29" fmla="*/ 33 h 225"/>
                  <a:gd name="T30" fmla="*/ 113 w 225"/>
                  <a:gd name="T31" fmla="*/ 0 h 225"/>
                  <a:gd name="T32" fmla="*/ 33 w 225"/>
                  <a:gd name="T33" fmla="*/ 33 h 225"/>
                  <a:gd name="T34" fmla="*/ 0 w 225"/>
                  <a:gd name="T35" fmla="*/ 113 h 225"/>
                  <a:gd name="T36" fmla="*/ 33 w 225"/>
                  <a:gd name="T37" fmla="*/ 192 h 225"/>
                  <a:gd name="T38" fmla="*/ 113 w 225"/>
                  <a:gd name="T39" fmla="*/ 225 h 225"/>
                  <a:gd name="T40" fmla="*/ 113 w 225"/>
                  <a:gd name="T41" fmla="*/ 20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5">
                    <a:moveTo>
                      <a:pt x="113" y="209"/>
                    </a:moveTo>
                    <a:cubicBezTo>
                      <a:pt x="113" y="193"/>
                      <a:pt x="113" y="193"/>
                      <a:pt x="113" y="193"/>
                    </a:cubicBezTo>
                    <a:cubicBezTo>
                      <a:pt x="90" y="193"/>
                      <a:pt x="70" y="184"/>
                      <a:pt x="56" y="169"/>
                    </a:cubicBezTo>
                    <a:cubicBezTo>
                      <a:pt x="41" y="155"/>
                      <a:pt x="32" y="135"/>
                      <a:pt x="32" y="113"/>
                    </a:cubicBezTo>
                    <a:cubicBezTo>
                      <a:pt x="32" y="90"/>
                      <a:pt x="41" y="70"/>
                      <a:pt x="56" y="56"/>
                    </a:cubicBezTo>
                    <a:cubicBezTo>
                      <a:pt x="70" y="41"/>
                      <a:pt x="90" y="32"/>
                      <a:pt x="113" y="32"/>
                    </a:cubicBezTo>
                    <a:cubicBezTo>
                      <a:pt x="135" y="32"/>
                      <a:pt x="155" y="41"/>
                      <a:pt x="170" y="56"/>
                    </a:cubicBezTo>
                    <a:cubicBezTo>
                      <a:pt x="184" y="70"/>
                      <a:pt x="193" y="90"/>
                      <a:pt x="193" y="113"/>
                    </a:cubicBezTo>
                    <a:cubicBezTo>
                      <a:pt x="193" y="135"/>
                      <a:pt x="184" y="155"/>
                      <a:pt x="170" y="169"/>
                    </a:cubicBezTo>
                    <a:cubicBezTo>
                      <a:pt x="155" y="184"/>
                      <a:pt x="135" y="193"/>
                      <a:pt x="113" y="193"/>
                    </a:cubicBezTo>
                    <a:cubicBezTo>
                      <a:pt x="113" y="209"/>
                      <a:pt x="113" y="209"/>
                      <a:pt x="113" y="209"/>
                    </a:cubicBezTo>
                    <a:cubicBezTo>
                      <a:pt x="113" y="225"/>
                      <a:pt x="113" y="225"/>
                      <a:pt x="113" y="225"/>
                    </a:cubicBezTo>
                    <a:cubicBezTo>
                      <a:pt x="144" y="225"/>
                      <a:pt x="172" y="212"/>
                      <a:pt x="192" y="192"/>
                    </a:cubicBezTo>
                    <a:cubicBezTo>
                      <a:pt x="213" y="172"/>
                      <a:pt x="225" y="144"/>
                      <a:pt x="225" y="113"/>
                    </a:cubicBezTo>
                    <a:cubicBezTo>
                      <a:pt x="225" y="82"/>
                      <a:pt x="213" y="53"/>
                      <a:pt x="192" y="33"/>
                    </a:cubicBezTo>
                    <a:cubicBezTo>
                      <a:pt x="172" y="13"/>
                      <a:pt x="144" y="0"/>
                      <a:pt x="113" y="0"/>
                    </a:cubicBezTo>
                    <a:cubicBezTo>
                      <a:pt x="82" y="0"/>
                      <a:pt x="54" y="13"/>
                      <a:pt x="33" y="33"/>
                    </a:cubicBezTo>
                    <a:cubicBezTo>
                      <a:pt x="13" y="53"/>
                      <a:pt x="0" y="82"/>
                      <a:pt x="0" y="113"/>
                    </a:cubicBezTo>
                    <a:cubicBezTo>
                      <a:pt x="0" y="144"/>
                      <a:pt x="13" y="172"/>
                      <a:pt x="33" y="192"/>
                    </a:cubicBezTo>
                    <a:cubicBezTo>
                      <a:pt x="54" y="212"/>
                      <a:pt x="82" y="225"/>
                      <a:pt x="113" y="225"/>
                    </a:cubicBezTo>
                    <a:lnTo>
                      <a:pt x="113" y="209"/>
                    </a:lnTo>
                    <a:close/>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92" name="Freeform 40">
                <a:extLst>
                  <a:ext uri="{FF2B5EF4-FFF2-40B4-BE49-F238E27FC236}">
                    <a16:creationId xmlns:a16="http://schemas.microsoft.com/office/drawing/2014/main" id="{377486B1-2580-42D4-8CEC-9FE6CA337B62}"/>
                  </a:ext>
                </a:extLst>
              </p:cNvPr>
              <p:cNvSpPr>
                <a:spLocks/>
              </p:cNvSpPr>
              <p:nvPr/>
            </p:nvSpPr>
            <p:spPr bwMode="auto">
              <a:xfrm>
                <a:off x="5222875" y="6210300"/>
                <a:ext cx="69850" cy="69850"/>
              </a:xfrm>
              <a:custGeom>
                <a:avLst/>
                <a:gdLst>
                  <a:gd name="T0" fmla="*/ 46 w 91"/>
                  <a:gd name="T1" fmla="*/ 75 h 91"/>
                  <a:gd name="T2" fmla="*/ 46 w 91"/>
                  <a:gd name="T3" fmla="*/ 59 h 91"/>
                  <a:gd name="T4" fmla="*/ 36 w 91"/>
                  <a:gd name="T5" fmla="*/ 55 h 91"/>
                  <a:gd name="T6" fmla="*/ 32 w 91"/>
                  <a:gd name="T7" fmla="*/ 46 h 91"/>
                  <a:gd name="T8" fmla="*/ 36 w 91"/>
                  <a:gd name="T9" fmla="*/ 36 h 91"/>
                  <a:gd name="T10" fmla="*/ 46 w 91"/>
                  <a:gd name="T11" fmla="*/ 32 h 91"/>
                  <a:gd name="T12" fmla="*/ 55 w 91"/>
                  <a:gd name="T13" fmla="*/ 36 h 91"/>
                  <a:gd name="T14" fmla="*/ 59 w 91"/>
                  <a:gd name="T15" fmla="*/ 46 h 91"/>
                  <a:gd name="T16" fmla="*/ 55 w 91"/>
                  <a:gd name="T17" fmla="*/ 55 h 91"/>
                  <a:gd name="T18" fmla="*/ 46 w 91"/>
                  <a:gd name="T19" fmla="*/ 59 h 91"/>
                  <a:gd name="T20" fmla="*/ 46 w 91"/>
                  <a:gd name="T21" fmla="*/ 75 h 91"/>
                  <a:gd name="T22" fmla="*/ 46 w 91"/>
                  <a:gd name="T23" fmla="*/ 91 h 91"/>
                  <a:gd name="T24" fmla="*/ 78 w 91"/>
                  <a:gd name="T25" fmla="*/ 78 h 91"/>
                  <a:gd name="T26" fmla="*/ 91 w 91"/>
                  <a:gd name="T27" fmla="*/ 46 h 91"/>
                  <a:gd name="T28" fmla="*/ 78 w 91"/>
                  <a:gd name="T29" fmla="*/ 13 h 91"/>
                  <a:gd name="T30" fmla="*/ 46 w 91"/>
                  <a:gd name="T31" fmla="*/ 0 h 91"/>
                  <a:gd name="T32" fmla="*/ 13 w 91"/>
                  <a:gd name="T33" fmla="*/ 13 h 91"/>
                  <a:gd name="T34" fmla="*/ 0 w 91"/>
                  <a:gd name="T35" fmla="*/ 46 h 91"/>
                  <a:gd name="T36" fmla="*/ 13 w 91"/>
                  <a:gd name="T37" fmla="*/ 78 h 91"/>
                  <a:gd name="T38" fmla="*/ 46 w 91"/>
                  <a:gd name="T39" fmla="*/ 91 h 91"/>
                  <a:gd name="T40" fmla="*/ 46 w 91"/>
                  <a:gd name="T41" fmla="*/ 7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91">
                    <a:moveTo>
                      <a:pt x="46" y="75"/>
                    </a:moveTo>
                    <a:cubicBezTo>
                      <a:pt x="46" y="59"/>
                      <a:pt x="46" y="59"/>
                      <a:pt x="46" y="59"/>
                    </a:cubicBezTo>
                    <a:cubicBezTo>
                      <a:pt x="42" y="59"/>
                      <a:pt x="39" y="58"/>
                      <a:pt x="36" y="55"/>
                    </a:cubicBezTo>
                    <a:cubicBezTo>
                      <a:pt x="34" y="53"/>
                      <a:pt x="32" y="49"/>
                      <a:pt x="32" y="46"/>
                    </a:cubicBezTo>
                    <a:cubicBezTo>
                      <a:pt x="32" y="42"/>
                      <a:pt x="34" y="38"/>
                      <a:pt x="36" y="36"/>
                    </a:cubicBezTo>
                    <a:cubicBezTo>
                      <a:pt x="39" y="33"/>
                      <a:pt x="42" y="32"/>
                      <a:pt x="46" y="32"/>
                    </a:cubicBezTo>
                    <a:cubicBezTo>
                      <a:pt x="49" y="32"/>
                      <a:pt x="53" y="33"/>
                      <a:pt x="55" y="36"/>
                    </a:cubicBezTo>
                    <a:cubicBezTo>
                      <a:pt x="58" y="38"/>
                      <a:pt x="59" y="42"/>
                      <a:pt x="59" y="46"/>
                    </a:cubicBezTo>
                    <a:cubicBezTo>
                      <a:pt x="59" y="49"/>
                      <a:pt x="58" y="53"/>
                      <a:pt x="55" y="55"/>
                    </a:cubicBezTo>
                    <a:cubicBezTo>
                      <a:pt x="53" y="58"/>
                      <a:pt x="49" y="59"/>
                      <a:pt x="46" y="59"/>
                    </a:cubicBezTo>
                    <a:cubicBezTo>
                      <a:pt x="46" y="75"/>
                      <a:pt x="46" y="75"/>
                      <a:pt x="46" y="75"/>
                    </a:cubicBezTo>
                    <a:cubicBezTo>
                      <a:pt x="46" y="91"/>
                      <a:pt x="46" y="91"/>
                      <a:pt x="46" y="91"/>
                    </a:cubicBezTo>
                    <a:cubicBezTo>
                      <a:pt x="58" y="91"/>
                      <a:pt x="70" y="86"/>
                      <a:pt x="78" y="78"/>
                    </a:cubicBezTo>
                    <a:cubicBezTo>
                      <a:pt x="86" y="70"/>
                      <a:pt x="91" y="58"/>
                      <a:pt x="91" y="46"/>
                    </a:cubicBezTo>
                    <a:cubicBezTo>
                      <a:pt x="91" y="33"/>
                      <a:pt x="86" y="21"/>
                      <a:pt x="78" y="13"/>
                    </a:cubicBezTo>
                    <a:cubicBezTo>
                      <a:pt x="70" y="5"/>
                      <a:pt x="58" y="0"/>
                      <a:pt x="46" y="0"/>
                    </a:cubicBezTo>
                    <a:cubicBezTo>
                      <a:pt x="33" y="0"/>
                      <a:pt x="22" y="5"/>
                      <a:pt x="13" y="13"/>
                    </a:cubicBezTo>
                    <a:cubicBezTo>
                      <a:pt x="5" y="21"/>
                      <a:pt x="0" y="33"/>
                      <a:pt x="0" y="46"/>
                    </a:cubicBezTo>
                    <a:cubicBezTo>
                      <a:pt x="0" y="58"/>
                      <a:pt x="5" y="70"/>
                      <a:pt x="13" y="78"/>
                    </a:cubicBezTo>
                    <a:cubicBezTo>
                      <a:pt x="22" y="86"/>
                      <a:pt x="33" y="91"/>
                      <a:pt x="46" y="91"/>
                    </a:cubicBezTo>
                    <a:lnTo>
                      <a:pt x="46" y="75"/>
                    </a:lnTo>
                    <a:close/>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93" name="Freeform 41">
                <a:extLst>
                  <a:ext uri="{FF2B5EF4-FFF2-40B4-BE49-F238E27FC236}">
                    <a16:creationId xmlns:a16="http://schemas.microsoft.com/office/drawing/2014/main" id="{012B3335-2976-48B6-9838-F523A5470477}"/>
                  </a:ext>
                </a:extLst>
              </p:cNvPr>
              <p:cNvSpPr>
                <a:spLocks/>
              </p:cNvSpPr>
              <p:nvPr/>
            </p:nvSpPr>
            <p:spPr bwMode="auto">
              <a:xfrm>
                <a:off x="5086350" y="5780088"/>
                <a:ext cx="215900" cy="168275"/>
              </a:xfrm>
              <a:custGeom>
                <a:avLst/>
                <a:gdLst>
                  <a:gd name="T0" fmla="*/ 281 w 281"/>
                  <a:gd name="T1" fmla="*/ 0 h 219"/>
                  <a:gd name="T2" fmla="*/ 105 w 281"/>
                  <a:gd name="T3" fmla="*/ 35 h 219"/>
                  <a:gd name="T4" fmla="*/ 7 w 281"/>
                  <a:gd name="T5" fmla="*/ 195 h 219"/>
                  <a:gd name="T6" fmla="*/ 1 w 281"/>
                  <a:gd name="T7" fmla="*/ 214 h 219"/>
                  <a:gd name="T8" fmla="*/ 0 w 281"/>
                  <a:gd name="T9" fmla="*/ 219 h 219"/>
                  <a:gd name="T10" fmla="*/ 267 w 281"/>
                  <a:gd name="T11" fmla="*/ 219 h 219"/>
                  <a:gd name="T12" fmla="*/ 281 w 281"/>
                  <a:gd name="T13" fmla="*/ 0 h 219"/>
                </a:gdLst>
                <a:ahLst/>
                <a:cxnLst>
                  <a:cxn ang="0">
                    <a:pos x="T0" y="T1"/>
                  </a:cxn>
                  <a:cxn ang="0">
                    <a:pos x="T2" y="T3"/>
                  </a:cxn>
                  <a:cxn ang="0">
                    <a:pos x="T4" y="T5"/>
                  </a:cxn>
                  <a:cxn ang="0">
                    <a:pos x="T6" y="T7"/>
                  </a:cxn>
                  <a:cxn ang="0">
                    <a:pos x="T8" y="T9"/>
                  </a:cxn>
                  <a:cxn ang="0">
                    <a:pos x="T10" y="T11"/>
                  </a:cxn>
                  <a:cxn ang="0">
                    <a:pos x="T12" y="T13"/>
                  </a:cxn>
                </a:cxnLst>
                <a:rect l="0" t="0" r="r" b="b"/>
                <a:pathLst>
                  <a:path w="281" h="219">
                    <a:moveTo>
                      <a:pt x="281" y="0"/>
                    </a:moveTo>
                    <a:cubicBezTo>
                      <a:pt x="175" y="12"/>
                      <a:pt x="121" y="25"/>
                      <a:pt x="105" y="35"/>
                    </a:cubicBezTo>
                    <a:cubicBezTo>
                      <a:pt x="42" y="73"/>
                      <a:pt x="23" y="138"/>
                      <a:pt x="7" y="195"/>
                    </a:cubicBezTo>
                    <a:cubicBezTo>
                      <a:pt x="5" y="202"/>
                      <a:pt x="3" y="208"/>
                      <a:pt x="1" y="214"/>
                    </a:cubicBezTo>
                    <a:cubicBezTo>
                      <a:pt x="1" y="215"/>
                      <a:pt x="0" y="217"/>
                      <a:pt x="0" y="219"/>
                    </a:cubicBezTo>
                    <a:cubicBezTo>
                      <a:pt x="267" y="219"/>
                      <a:pt x="267" y="219"/>
                      <a:pt x="267" y="219"/>
                    </a:cubicBezTo>
                    <a:cubicBezTo>
                      <a:pt x="281" y="0"/>
                      <a:pt x="281" y="0"/>
                      <a:pt x="281" y="0"/>
                    </a:cubicBezTo>
                  </a:path>
                </a:pathLst>
              </a:custGeom>
              <a:solidFill>
                <a:srgbClr val="FFC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94" name="Freeform 42">
                <a:extLst>
                  <a:ext uri="{FF2B5EF4-FFF2-40B4-BE49-F238E27FC236}">
                    <a16:creationId xmlns:a16="http://schemas.microsoft.com/office/drawing/2014/main" id="{09367FEE-576A-4A05-A107-CB30D63C6DA6}"/>
                  </a:ext>
                </a:extLst>
              </p:cNvPr>
              <p:cNvSpPr>
                <a:spLocks/>
              </p:cNvSpPr>
              <p:nvPr/>
            </p:nvSpPr>
            <p:spPr bwMode="auto">
              <a:xfrm>
                <a:off x="5086350" y="5780088"/>
                <a:ext cx="215900" cy="168275"/>
              </a:xfrm>
              <a:custGeom>
                <a:avLst/>
                <a:gdLst>
                  <a:gd name="T0" fmla="*/ 281 w 281"/>
                  <a:gd name="T1" fmla="*/ 0 h 219"/>
                  <a:gd name="T2" fmla="*/ 168 w 281"/>
                  <a:gd name="T3" fmla="*/ 17 h 219"/>
                  <a:gd name="T4" fmla="*/ 105 w 281"/>
                  <a:gd name="T5" fmla="*/ 35 h 219"/>
                  <a:gd name="T6" fmla="*/ 7 w 281"/>
                  <a:gd name="T7" fmla="*/ 195 h 219"/>
                  <a:gd name="T8" fmla="*/ 7 w 281"/>
                  <a:gd name="T9" fmla="*/ 195 h 219"/>
                  <a:gd name="T10" fmla="*/ 1 w 281"/>
                  <a:gd name="T11" fmla="*/ 213 h 219"/>
                  <a:gd name="T12" fmla="*/ 1 w 281"/>
                  <a:gd name="T13" fmla="*/ 214 h 219"/>
                  <a:gd name="T14" fmla="*/ 0 w 281"/>
                  <a:gd name="T15" fmla="*/ 219 h 219"/>
                  <a:gd name="T16" fmla="*/ 66 w 281"/>
                  <a:gd name="T17" fmla="*/ 219 h 219"/>
                  <a:gd name="T18" fmla="*/ 67 w 281"/>
                  <a:gd name="T19" fmla="*/ 216 h 219"/>
                  <a:gd name="T20" fmla="*/ 166 w 281"/>
                  <a:gd name="T21" fmla="*/ 56 h 219"/>
                  <a:gd name="T22" fmla="*/ 280 w 281"/>
                  <a:gd name="T23" fmla="*/ 29 h 219"/>
                  <a:gd name="T24" fmla="*/ 281 w 281"/>
                  <a:gd name="T2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1" h="219">
                    <a:moveTo>
                      <a:pt x="281" y="0"/>
                    </a:moveTo>
                    <a:cubicBezTo>
                      <a:pt x="234" y="6"/>
                      <a:pt x="196" y="11"/>
                      <a:pt x="168" y="17"/>
                    </a:cubicBezTo>
                    <a:cubicBezTo>
                      <a:pt x="134" y="23"/>
                      <a:pt x="114" y="30"/>
                      <a:pt x="105" y="35"/>
                    </a:cubicBezTo>
                    <a:cubicBezTo>
                      <a:pt x="42" y="73"/>
                      <a:pt x="23" y="138"/>
                      <a:pt x="7" y="195"/>
                    </a:cubicBezTo>
                    <a:cubicBezTo>
                      <a:pt x="7" y="195"/>
                      <a:pt x="7" y="195"/>
                      <a:pt x="7" y="195"/>
                    </a:cubicBezTo>
                    <a:cubicBezTo>
                      <a:pt x="5" y="201"/>
                      <a:pt x="3" y="208"/>
                      <a:pt x="1" y="213"/>
                    </a:cubicBezTo>
                    <a:cubicBezTo>
                      <a:pt x="1" y="213"/>
                      <a:pt x="1" y="214"/>
                      <a:pt x="1" y="214"/>
                    </a:cubicBezTo>
                    <a:cubicBezTo>
                      <a:pt x="1" y="215"/>
                      <a:pt x="0" y="217"/>
                      <a:pt x="0" y="219"/>
                    </a:cubicBezTo>
                    <a:cubicBezTo>
                      <a:pt x="66" y="219"/>
                      <a:pt x="66" y="219"/>
                      <a:pt x="66" y="219"/>
                    </a:cubicBezTo>
                    <a:cubicBezTo>
                      <a:pt x="67" y="218"/>
                      <a:pt x="67" y="217"/>
                      <a:pt x="67" y="216"/>
                    </a:cubicBezTo>
                    <a:cubicBezTo>
                      <a:pt x="84" y="159"/>
                      <a:pt x="103" y="94"/>
                      <a:pt x="166" y="56"/>
                    </a:cubicBezTo>
                    <a:cubicBezTo>
                      <a:pt x="178" y="49"/>
                      <a:pt x="214" y="39"/>
                      <a:pt x="280" y="29"/>
                    </a:cubicBezTo>
                    <a:cubicBezTo>
                      <a:pt x="281" y="0"/>
                      <a:pt x="281" y="0"/>
                      <a:pt x="281" y="0"/>
                    </a:cubicBezTo>
                  </a:path>
                </a:pathLst>
              </a:custGeom>
              <a:solidFill>
                <a:srgbClr val="FFB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95" name="Freeform 43">
                <a:extLst>
                  <a:ext uri="{FF2B5EF4-FFF2-40B4-BE49-F238E27FC236}">
                    <a16:creationId xmlns:a16="http://schemas.microsoft.com/office/drawing/2014/main" id="{657E3645-5615-4E2B-AD6A-16A20601F540}"/>
                  </a:ext>
                </a:extLst>
              </p:cNvPr>
              <p:cNvSpPr>
                <a:spLocks/>
              </p:cNvSpPr>
              <p:nvPr/>
            </p:nvSpPr>
            <p:spPr bwMode="auto">
              <a:xfrm>
                <a:off x="5073650" y="5768975"/>
                <a:ext cx="241300" cy="192087"/>
              </a:xfrm>
              <a:custGeom>
                <a:avLst/>
                <a:gdLst>
                  <a:gd name="T0" fmla="*/ 298 w 315"/>
                  <a:gd name="T1" fmla="*/ 16 h 251"/>
                  <a:gd name="T2" fmla="*/ 297 w 315"/>
                  <a:gd name="T3" fmla="*/ 0 h 251"/>
                  <a:gd name="T4" fmla="*/ 173 w 315"/>
                  <a:gd name="T5" fmla="*/ 19 h 251"/>
                  <a:gd name="T6" fmla="*/ 137 w 315"/>
                  <a:gd name="T7" fmla="*/ 28 h 251"/>
                  <a:gd name="T8" fmla="*/ 124 w 315"/>
                  <a:gd name="T9" fmla="*/ 32 h 251"/>
                  <a:gd name="T10" fmla="*/ 114 w 315"/>
                  <a:gd name="T11" fmla="*/ 37 h 251"/>
                  <a:gd name="T12" fmla="*/ 70 w 315"/>
                  <a:gd name="T13" fmla="*/ 74 h 251"/>
                  <a:gd name="T14" fmla="*/ 31 w 315"/>
                  <a:gd name="T15" fmla="*/ 139 h 251"/>
                  <a:gd name="T16" fmla="*/ 8 w 315"/>
                  <a:gd name="T17" fmla="*/ 207 h 251"/>
                  <a:gd name="T18" fmla="*/ 3 w 315"/>
                  <a:gd name="T19" fmla="*/ 225 h 251"/>
                  <a:gd name="T20" fmla="*/ 3 w 315"/>
                  <a:gd name="T21" fmla="*/ 225 h 251"/>
                  <a:gd name="T22" fmla="*/ 1 w 315"/>
                  <a:gd name="T23" fmla="*/ 230 h 251"/>
                  <a:gd name="T24" fmla="*/ 4 w 315"/>
                  <a:gd name="T25" fmla="*/ 244 h 251"/>
                  <a:gd name="T26" fmla="*/ 17 w 315"/>
                  <a:gd name="T27" fmla="*/ 251 h 251"/>
                  <a:gd name="T28" fmla="*/ 284 w 315"/>
                  <a:gd name="T29" fmla="*/ 251 h 251"/>
                  <a:gd name="T30" fmla="*/ 300 w 315"/>
                  <a:gd name="T31" fmla="*/ 236 h 251"/>
                  <a:gd name="T32" fmla="*/ 314 w 315"/>
                  <a:gd name="T33" fmla="*/ 17 h 251"/>
                  <a:gd name="T34" fmla="*/ 309 w 315"/>
                  <a:gd name="T35" fmla="*/ 5 h 251"/>
                  <a:gd name="T36" fmla="*/ 297 w 315"/>
                  <a:gd name="T37" fmla="*/ 0 h 251"/>
                  <a:gd name="T38" fmla="*/ 298 w 315"/>
                  <a:gd name="T39" fmla="*/ 16 h 251"/>
                  <a:gd name="T40" fmla="*/ 282 w 315"/>
                  <a:gd name="T41" fmla="*/ 15 h 251"/>
                  <a:gd name="T42" fmla="*/ 269 w 315"/>
                  <a:gd name="T43" fmla="*/ 219 h 251"/>
                  <a:gd name="T44" fmla="*/ 17 w 315"/>
                  <a:gd name="T45" fmla="*/ 219 h 251"/>
                  <a:gd name="T46" fmla="*/ 17 w 315"/>
                  <a:gd name="T47" fmla="*/ 235 h 251"/>
                  <a:gd name="T48" fmla="*/ 32 w 315"/>
                  <a:gd name="T49" fmla="*/ 239 h 251"/>
                  <a:gd name="T50" fmla="*/ 33 w 315"/>
                  <a:gd name="T51" fmla="*/ 234 h 251"/>
                  <a:gd name="T52" fmla="*/ 33 w 315"/>
                  <a:gd name="T53" fmla="*/ 234 h 251"/>
                  <a:gd name="T54" fmla="*/ 39 w 315"/>
                  <a:gd name="T55" fmla="*/ 216 h 251"/>
                  <a:gd name="T56" fmla="*/ 70 w 315"/>
                  <a:gd name="T57" fmla="*/ 131 h 251"/>
                  <a:gd name="T58" fmla="*/ 94 w 315"/>
                  <a:gd name="T59" fmla="*/ 95 h 251"/>
                  <a:gd name="T60" fmla="*/ 130 w 315"/>
                  <a:gd name="T61" fmla="*/ 65 h 251"/>
                  <a:gd name="T62" fmla="*/ 136 w 315"/>
                  <a:gd name="T63" fmla="*/ 62 h 251"/>
                  <a:gd name="T64" fmla="*/ 157 w 315"/>
                  <a:gd name="T65" fmla="*/ 55 h 251"/>
                  <a:gd name="T66" fmla="*/ 300 w 315"/>
                  <a:gd name="T67" fmla="*/ 32 h 251"/>
                  <a:gd name="T68" fmla="*/ 298 w 315"/>
                  <a:gd name="T69" fmla="*/ 16 h 251"/>
                  <a:gd name="T70" fmla="*/ 282 w 315"/>
                  <a:gd name="T71" fmla="*/ 15 h 251"/>
                  <a:gd name="T72" fmla="*/ 298 w 315"/>
                  <a:gd name="T73" fmla="*/ 1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5" h="251">
                    <a:moveTo>
                      <a:pt x="298" y="16"/>
                    </a:moveTo>
                    <a:cubicBezTo>
                      <a:pt x="297" y="0"/>
                      <a:pt x="297" y="0"/>
                      <a:pt x="297" y="0"/>
                    </a:cubicBezTo>
                    <a:cubicBezTo>
                      <a:pt x="243" y="6"/>
                      <a:pt x="203" y="12"/>
                      <a:pt x="173" y="19"/>
                    </a:cubicBezTo>
                    <a:cubicBezTo>
                      <a:pt x="158" y="22"/>
                      <a:pt x="146" y="25"/>
                      <a:pt x="137" y="28"/>
                    </a:cubicBezTo>
                    <a:cubicBezTo>
                      <a:pt x="132" y="29"/>
                      <a:pt x="128" y="31"/>
                      <a:pt x="124" y="32"/>
                    </a:cubicBezTo>
                    <a:cubicBezTo>
                      <a:pt x="120" y="34"/>
                      <a:pt x="117" y="36"/>
                      <a:pt x="114" y="37"/>
                    </a:cubicBezTo>
                    <a:cubicBezTo>
                      <a:pt x="97" y="48"/>
                      <a:pt x="82" y="60"/>
                      <a:pt x="70" y="74"/>
                    </a:cubicBezTo>
                    <a:cubicBezTo>
                      <a:pt x="53" y="94"/>
                      <a:pt x="40" y="116"/>
                      <a:pt x="31" y="139"/>
                    </a:cubicBezTo>
                    <a:cubicBezTo>
                      <a:pt x="21" y="162"/>
                      <a:pt x="14" y="185"/>
                      <a:pt x="8" y="207"/>
                    </a:cubicBezTo>
                    <a:cubicBezTo>
                      <a:pt x="6" y="213"/>
                      <a:pt x="5" y="219"/>
                      <a:pt x="3" y="225"/>
                    </a:cubicBezTo>
                    <a:cubicBezTo>
                      <a:pt x="3" y="225"/>
                      <a:pt x="3" y="225"/>
                      <a:pt x="3" y="225"/>
                    </a:cubicBezTo>
                    <a:cubicBezTo>
                      <a:pt x="2" y="227"/>
                      <a:pt x="2" y="228"/>
                      <a:pt x="1" y="230"/>
                    </a:cubicBezTo>
                    <a:cubicBezTo>
                      <a:pt x="0" y="235"/>
                      <a:pt x="1" y="240"/>
                      <a:pt x="4" y="244"/>
                    </a:cubicBezTo>
                    <a:cubicBezTo>
                      <a:pt x="7" y="248"/>
                      <a:pt x="12" y="251"/>
                      <a:pt x="17" y="251"/>
                    </a:cubicBezTo>
                    <a:cubicBezTo>
                      <a:pt x="284" y="251"/>
                      <a:pt x="284" y="251"/>
                      <a:pt x="284" y="251"/>
                    </a:cubicBezTo>
                    <a:cubicBezTo>
                      <a:pt x="293" y="251"/>
                      <a:pt x="300" y="244"/>
                      <a:pt x="300" y="236"/>
                    </a:cubicBezTo>
                    <a:cubicBezTo>
                      <a:pt x="314" y="17"/>
                      <a:pt x="314" y="17"/>
                      <a:pt x="314" y="17"/>
                    </a:cubicBezTo>
                    <a:cubicBezTo>
                      <a:pt x="315" y="13"/>
                      <a:pt x="313" y="8"/>
                      <a:pt x="309" y="5"/>
                    </a:cubicBezTo>
                    <a:cubicBezTo>
                      <a:pt x="306" y="2"/>
                      <a:pt x="301" y="0"/>
                      <a:pt x="297" y="0"/>
                    </a:cubicBezTo>
                    <a:cubicBezTo>
                      <a:pt x="298" y="16"/>
                      <a:pt x="298" y="16"/>
                      <a:pt x="298" y="16"/>
                    </a:cubicBezTo>
                    <a:cubicBezTo>
                      <a:pt x="282" y="15"/>
                      <a:pt x="282" y="15"/>
                      <a:pt x="282" y="15"/>
                    </a:cubicBezTo>
                    <a:cubicBezTo>
                      <a:pt x="269" y="219"/>
                      <a:pt x="269" y="219"/>
                      <a:pt x="269" y="219"/>
                    </a:cubicBezTo>
                    <a:cubicBezTo>
                      <a:pt x="17" y="219"/>
                      <a:pt x="17" y="219"/>
                      <a:pt x="17" y="219"/>
                    </a:cubicBezTo>
                    <a:cubicBezTo>
                      <a:pt x="17" y="235"/>
                      <a:pt x="17" y="235"/>
                      <a:pt x="17" y="235"/>
                    </a:cubicBezTo>
                    <a:cubicBezTo>
                      <a:pt x="32" y="239"/>
                      <a:pt x="32" y="239"/>
                      <a:pt x="32" y="239"/>
                    </a:cubicBezTo>
                    <a:cubicBezTo>
                      <a:pt x="32" y="237"/>
                      <a:pt x="33" y="236"/>
                      <a:pt x="33" y="234"/>
                    </a:cubicBezTo>
                    <a:cubicBezTo>
                      <a:pt x="33" y="234"/>
                      <a:pt x="33" y="234"/>
                      <a:pt x="33" y="234"/>
                    </a:cubicBezTo>
                    <a:cubicBezTo>
                      <a:pt x="35" y="228"/>
                      <a:pt x="37" y="222"/>
                      <a:pt x="39" y="216"/>
                    </a:cubicBezTo>
                    <a:cubicBezTo>
                      <a:pt x="47" y="187"/>
                      <a:pt x="56" y="158"/>
                      <a:pt x="70" y="131"/>
                    </a:cubicBezTo>
                    <a:cubicBezTo>
                      <a:pt x="77" y="118"/>
                      <a:pt x="85" y="106"/>
                      <a:pt x="94" y="95"/>
                    </a:cubicBezTo>
                    <a:cubicBezTo>
                      <a:pt x="104" y="83"/>
                      <a:pt x="116" y="73"/>
                      <a:pt x="130" y="65"/>
                    </a:cubicBezTo>
                    <a:cubicBezTo>
                      <a:pt x="131" y="64"/>
                      <a:pt x="133" y="63"/>
                      <a:pt x="136" y="62"/>
                    </a:cubicBezTo>
                    <a:cubicBezTo>
                      <a:pt x="141" y="60"/>
                      <a:pt x="148" y="58"/>
                      <a:pt x="157" y="55"/>
                    </a:cubicBezTo>
                    <a:cubicBezTo>
                      <a:pt x="184" y="48"/>
                      <a:pt x="231" y="40"/>
                      <a:pt x="300" y="32"/>
                    </a:cubicBezTo>
                    <a:cubicBezTo>
                      <a:pt x="298" y="16"/>
                      <a:pt x="298" y="16"/>
                      <a:pt x="298" y="16"/>
                    </a:cubicBezTo>
                    <a:cubicBezTo>
                      <a:pt x="282" y="15"/>
                      <a:pt x="282" y="15"/>
                      <a:pt x="282" y="15"/>
                    </a:cubicBezTo>
                    <a:lnTo>
                      <a:pt x="298" y="16"/>
                    </a:lnTo>
                    <a:close/>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96" name="Freeform 44">
                <a:extLst>
                  <a:ext uri="{FF2B5EF4-FFF2-40B4-BE49-F238E27FC236}">
                    <a16:creationId xmlns:a16="http://schemas.microsoft.com/office/drawing/2014/main" id="{43B35EFB-0A24-4E9A-8963-D9170E1D5D87}"/>
                  </a:ext>
                </a:extLst>
              </p:cNvPr>
              <p:cNvSpPr>
                <a:spLocks/>
              </p:cNvSpPr>
              <p:nvPr/>
            </p:nvSpPr>
            <p:spPr bwMode="auto">
              <a:xfrm>
                <a:off x="6229350" y="6034088"/>
                <a:ext cx="120650" cy="79375"/>
              </a:xfrm>
              <a:custGeom>
                <a:avLst/>
                <a:gdLst>
                  <a:gd name="T0" fmla="*/ 154 w 158"/>
                  <a:gd name="T1" fmla="*/ 46 h 103"/>
                  <a:gd name="T2" fmla="*/ 93 w 158"/>
                  <a:gd name="T3" fmla="*/ 100 h 103"/>
                  <a:gd name="T4" fmla="*/ 4 w 158"/>
                  <a:gd name="T5" fmla="*/ 59 h 103"/>
                  <a:gd name="T6" fmla="*/ 83 w 158"/>
                  <a:gd name="T7" fmla="*/ 4 h 103"/>
                  <a:gd name="T8" fmla="*/ 154 w 158"/>
                  <a:gd name="T9" fmla="*/ 46 h 103"/>
                </a:gdLst>
                <a:ahLst/>
                <a:cxnLst>
                  <a:cxn ang="0">
                    <a:pos x="T0" y="T1"/>
                  </a:cxn>
                  <a:cxn ang="0">
                    <a:pos x="T2" y="T3"/>
                  </a:cxn>
                  <a:cxn ang="0">
                    <a:pos x="T4" y="T5"/>
                  </a:cxn>
                  <a:cxn ang="0">
                    <a:pos x="T6" y="T7"/>
                  </a:cxn>
                  <a:cxn ang="0">
                    <a:pos x="T8" y="T9"/>
                  </a:cxn>
                </a:cxnLst>
                <a:rect l="0" t="0" r="r" b="b"/>
                <a:pathLst>
                  <a:path w="158" h="103">
                    <a:moveTo>
                      <a:pt x="154" y="46"/>
                    </a:moveTo>
                    <a:cubicBezTo>
                      <a:pt x="158" y="74"/>
                      <a:pt x="133" y="96"/>
                      <a:pt x="93" y="100"/>
                    </a:cubicBezTo>
                    <a:cubicBezTo>
                      <a:pt x="55" y="103"/>
                      <a:pt x="11" y="86"/>
                      <a:pt x="4" y="59"/>
                    </a:cubicBezTo>
                    <a:cubicBezTo>
                      <a:pt x="0" y="32"/>
                      <a:pt x="45" y="7"/>
                      <a:pt x="83" y="4"/>
                    </a:cubicBezTo>
                    <a:cubicBezTo>
                      <a:pt x="121" y="0"/>
                      <a:pt x="148" y="19"/>
                      <a:pt x="154"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97" name="Freeform 45">
                <a:extLst>
                  <a:ext uri="{FF2B5EF4-FFF2-40B4-BE49-F238E27FC236}">
                    <a16:creationId xmlns:a16="http://schemas.microsoft.com/office/drawing/2014/main" id="{BCD42D78-9745-43BF-924B-63456120B0C2}"/>
                  </a:ext>
                </a:extLst>
              </p:cNvPr>
              <p:cNvSpPr>
                <a:spLocks/>
              </p:cNvSpPr>
              <p:nvPr/>
            </p:nvSpPr>
            <p:spPr bwMode="auto">
              <a:xfrm>
                <a:off x="6219825" y="6022975"/>
                <a:ext cx="139700" cy="100012"/>
              </a:xfrm>
              <a:custGeom>
                <a:avLst/>
                <a:gdLst>
                  <a:gd name="T0" fmla="*/ 166 w 182"/>
                  <a:gd name="T1" fmla="*/ 59 h 129"/>
                  <a:gd name="T2" fmla="*/ 150 w 182"/>
                  <a:gd name="T3" fmla="*/ 62 h 129"/>
                  <a:gd name="T4" fmla="*/ 150 w 182"/>
                  <a:gd name="T5" fmla="*/ 65 h 129"/>
                  <a:gd name="T6" fmla="*/ 148 w 182"/>
                  <a:gd name="T7" fmla="*/ 75 h 129"/>
                  <a:gd name="T8" fmla="*/ 133 w 182"/>
                  <a:gd name="T9" fmla="*/ 89 h 129"/>
                  <a:gd name="T10" fmla="*/ 103 w 182"/>
                  <a:gd name="T11" fmla="*/ 97 h 129"/>
                  <a:gd name="T12" fmla="*/ 103 w 182"/>
                  <a:gd name="T13" fmla="*/ 97 h 129"/>
                  <a:gd name="T14" fmla="*/ 94 w 182"/>
                  <a:gd name="T15" fmla="*/ 97 h 129"/>
                  <a:gd name="T16" fmla="*/ 51 w 182"/>
                  <a:gd name="T17" fmla="*/ 87 h 129"/>
                  <a:gd name="T18" fmla="*/ 37 w 182"/>
                  <a:gd name="T19" fmla="*/ 78 h 129"/>
                  <a:gd name="T20" fmla="*/ 31 w 182"/>
                  <a:gd name="T21" fmla="*/ 68 h 129"/>
                  <a:gd name="T22" fmla="*/ 16 w 182"/>
                  <a:gd name="T23" fmla="*/ 72 h 129"/>
                  <a:gd name="T24" fmla="*/ 32 w 182"/>
                  <a:gd name="T25" fmla="*/ 69 h 129"/>
                  <a:gd name="T26" fmla="*/ 32 w 182"/>
                  <a:gd name="T27" fmla="*/ 68 h 129"/>
                  <a:gd name="T28" fmla="*/ 32 w 182"/>
                  <a:gd name="T29" fmla="*/ 65 h 129"/>
                  <a:gd name="T30" fmla="*/ 40 w 182"/>
                  <a:gd name="T31" fmla="*/ 55 h 129"/>
                  <a:gd name="T32" fmla="*/ 65 w 182"/>
                  <a:gd name="T33" fmla="*/ 41 h 129"/>
                  <a:gd name="T34" fmla="*/ 97 w 182"/>
                  <a:gd name="T35" fmla="*/ 33 h 129"/>
                  <a:gd name="T36" fmla="*/ 97 w 182"/>
                  <a:gd name="T37" fmla="*/ 33 h 129"/>
                  <a:gd name="T38" fmla="*/ 105 w 182"/>
                  <a:gd name="T39" fmla="*/ 32 h 129"/>
                  <a:gd name="T40" fmla="*/ 136 w 182"/>
                  <a:gd name="T41" fmla="*/ 41 h 129"/>
                  <a:gd name="T42" fmla="*/ 150 w 182"/>
                  <a:gd name="T43" fmla="*/ 62 h 129"/>
                  <a:gd name="T44" fmla="*/ 166 w 182"/>
                  <a:gd name="T45" fmla="*/ 59 h 129"/>
                  <a:gd name="T46" fmla="*/ 150 w 182"/>
                  <a:gd name="T47" fmla="*/ 62 h 129"/>
                  <a:gd name="T48" fmla="*/ 166 w 182"/>
                  <a:gd name="T49" fmla="*/ 59 h 129"/>
                  <a:gd name="T50" fmla="*/ 181 w 182"/>
                  <a:gd name="T51" fmla="*/ 56 h 129"/>
                  <a:gd name="T52" fmla="*/ 155 w 182"/>
                  <a:gd name="T53" fmla="*/ 16 h 129"/>
                  <a:gd name="T54" fmla="*/ 105 w 182"/>
                  <a:gd name="T55" fmla="*/ 0 h 129"/>
                  <a:gd name="T56" fmla="*/ 94 w 182"/>
                  <a:gd name="T57" fmla="*/ 1 h 129"/>
                  <a:gd name="T58" fmla="*/ 94 w 182"/>
                  <a:gd name="T59" fmla="*/ 1 h 129"/>
                  <a:gd name="T60" fmla="*/ 63 w 182"/>
                  <a:gd name="T61" fmla="*/ 7 h 129"/>
                  <a:gd name="T62" fmla="*/ 21 w 182"/>
                  <a:gd name="T63" fmla="*/ 29 h 129"/>
                  <a:gd name="T64" fmla="*/ 6 w 182"/>
                  <a:gd name="T65" fmla="*/ 46 h 129"/>
                  <a:gd name="T66" fmla="*/ 0 w 182"/>
                  <a:gd name="T67" fmla="*/ 68 h 129"/>
                  <a:gd name="T68" fmla="*/ 0 w 182"/>
                  <a:gd name="T69" fmla="*/ 74 h 129"/>
                  <a:gd name="T70" fmla="*/ 0 w 182"/>
                  <a:gd name="T71" fmla="*/ 76 h 129"/>
                  <a:gd name="T72" fmla="*/ 14 w 182"/>
                  <a:gd name="T73" fmla="*/ 100 h 129"/>
                  <a:gd name="T74" fmla="*/ 50 w 182"/>
                  <a:gd name="T75" fmla="*/ 122 h 129"/>
                  <a:gd name="T76" fmla="*/ 94 w 182"/>
                  <a:gd name="T77" fmla="*/ 129 h 129"/>
                  <a:gd name="T78" fmla="*/ 106 w 182"/>
                  <a:gd name="T79" fmla="*/ 128 h 129"/>
                  <a:gd name="T80" fmla="*/ 106 w 182"/>
                  <a:gd name="T81" fmla="*/ 128 h 129"/>
                  <a:gd name="T82" fmla="*/ 159 w 182"/>
                  <a:gd name="T83" fmla="*/ 110 h 129"/>
                  <a:gd name="T84" fmla="*/ 176 w 182"/>
                  <a:gd name="T85" fmla="*/ 90 h 129"/>
                  <a:gd name="T86" fmla="*/ 182 w 182"/>
                  <a:gd name="T87" fmla="*/ 65 h 129"/>
                  <a:gd name="T88" fmla="*/ 181 w 182"/>
                  <a:gd name="T89" fmla="*/ 57 h 129"/>
                  <a:gd name="T90" fmla="*/ 181 w 182"/>
                  <a:gd name="T91" fmla="*/ 56 h 129"/>
                  <a:gd name="T92" fmla="*/ 166 w 182"/>
                  <a:gd name="T93" fmla="*/ 5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29">
                    <a:moveTo>
                      <a:pt x="166" y="59"/>
                    </a:moveTo>
                    <a:cubicBezTo>
                      <a:pt x="150" y="62"/>
                      <a:pt x="150" y="62"/>
                      <a:pt x="150" y="62"/>
                    </a:cubicBezTo>
                    <a:cubicBezTo>
                      <a:pt x="150" y="63"/>
                      <a:pt x="150" y="64"/>
                      <a:pt x="150" y="65"/>
                    </a:cubicBezTo>
                    <a:cubicBezTo>
                      <a:pt x="150" y="69"/>
                      <a:pt x="149" y="72"/>
                      <a:pt x="148" y="75"/>
                    </a:cubicBezTo>
                    <a:cubicBezTo>
                      <a:pt x="145" y="80"/>
                      <a:pt x="140" y="85"/>
                      <a:pt x="133" y="89"/>
                    </a:cubicBezTo>
                    <a:cubicBezTo>
                      <a:pt x="125" y="93"/>
                      <a:pt x="115" y="96"/>
                      <a:pt x="103" y="97"/>
                    </a:cubicBezTo>
                    <a:cubicBezTo>
                      <a:pt x="103" y="97"/>
                      <a:pt x="103" y="97"/>
                      <a:pt x="103" y="97"/>
                    </a:cubicBezTo>
                    <a:cubicBezTo>
                      <a:pt x="100" y="97"/>
                      <a:pt x="97" y="97"/>
                      <a:pt x="94" y="97"/>
                    </a:cubicBezTo>
                    <a:cubicBezTo>
                      <a:pt x="79" y="97"/>
                      <a:pt x="63" y="93"/>
                      <a:pt x="51" y="87"/>
                    </a:cubicBezTo>
                    <a:cubicBezTo>
                      <a:pt x="45" y="85"/>
                      <a:pt x="41" y="81"/>
                      <a:pt x="37" y="78"/>
                    </a:cubicBezTo>
                    <a:cubicBezTo>
                      <a:pt x="34" y="74"/>
                      <a:pt x="32" y="71"/>
                      <a:pt x="31" y="68"/>
                    </a:cubicBezTo>
                    <a:cubicBezTo>
                      <a:pt x="16" y="72"/>
                      <a:pt x="16" y="72"/>
                      <a:pt x="16" y="72"/>
                    </a:cubicBezTo>
                    <a:cubicBezTo>
                      <a:pt x="32" y="69"/>
                      <a:pt x="32" y="69"/>
                      <a:pt x="32" y="69"/>
                    </a:cubicBezTo>
                    <a:cubicBezTo>
                      <a:pt x="32" y="69"/>
                      <a:pt x="32" y="69"/>
                      <a:pt x="32" y="68"/>
                    </a:cubicBezTo>
                    <a:cubicBezTo>
                      <a:pt x="32" y="67"/>
                      <a:pt x="32" y="66"/>
                      <a:pt x="32" y="65"/>
                    </a:cubicBezTo>
                    <a:cubicBezTo>
                      <a:pt x="33" y="62"/>
                      <a:pt x="36" y="59"/>
                      <a:pt x="40" y="55"/>
                    </a:cubicBezTo>
                    <a:cubicBezTo>
                      <a:pt x="45" y="50"/>
                      <a:pt x="55" y="45"/>
                      <a:pt x="65" y="41"/>
                    </a:cubicBezTo>
                    <a:cubicBezTo>
                      <a:pt x="75" y="37"/>
                      <a:pt x="87" y="34"/>
                      <a:pt x="97" y="33"/>
                    </a:cubicBezTo>
                    <a:cubicBezTo>
                      <a:pt x="97" y="33"/>
                      <a:pt x="97" y="33"/>
                      <a:pt x="97" y="33"/>
                    </a:cubicBezTo>
                    <a:cubicBezTo>
                      <a:pt x="100" y="33"/>
                      <a:pt x="102" y="32"/>
                      <a:pt x="105" y="32"/>
                    </a:cubicBezTo>
                    <a:cubicBezTo>
                      <a:pt x="118" y="32"/>
                      <a:pt x="129" y="36"/>
                      <a:pt x="136" y="41"/>
                    </a:cubicBezTo>
                    <a:cubicBezTo>
                      <a:pt x="144" y="47"/>
                      <a:pt x="148" y="54"/>
                      <a:pt x="150" y="62"/>
                    </a:cubicBezTo>
                    <a:cubicBezTo>
                      <a:pt x="166" y="59"/>
                      <a:pt x="166" y="59"/>
                      <a:pt x="166" y="59"/>
                    </a:cubicBezTo>
                    <a:cubicBezTo>
                      <a:pt x="150" y="62"/>
                      <a:pt x="150" y="62"/>
                      <a:pt x="150" y="62"/>
                    </a:cubicBezTo>
                    <a:cubicBezTo>
                      <a:pt x="166" y="59"/>
                      <a:pt x="166" y="59"/>
                      <a:pt x="166" y="59"/>
                    </a:cubicBezTo>
                    <a:cubicBezTo>
                      <a:pt x="181" y="56"/>
                      <a:pt x="181" y="56"/>
                      <a:pt x="181" y="56"/>
                    </a:cubicBezTo>
                    <a:cubicBezTo>
                      <a:pt x="178" y="40"/>
                      <a:pt x="169" y="25"/>
                      <a:pt x="155" y="16"/>
                    </a:cubicBezTo>
                    <a:cubicBezTo>
                      <a:pt x="142" y="6"/>
                      <a:pt x="124" y="0"/>
                      <a:pt x="105" y="0"/>
                    </a:cubicBezTo>
                    <a:cubicBezTo>
                      <a:pt x="101" y="0"/>
                      <a:pt x="98" y="1"/>
                      <a:pt x="94" y="1"/>
                    </a:cubicBezTo>
                    <a:cubicBezTo>
                      <a:pt x="94" y="1"/>
                      <a:pt x="94" y="1"/>
                      <a:pt x="94" y="1"/>
                    </a:cubicBezTo>
                    <a:cubicBezTo>
                      <a:pt x="83" y="2"/>
                      <a:pt x="73" y="4"/>
                      <a:pt x="63" y="7"/>
                    </a:cubicBezTo>
                    <a:cubicBezTo>
                      <a:pt x="47" y="12"/>
                      <a:pt x="33" y="20"/>
                      <a:pt x="21" y="29"/>
                    </a:cubicBezTo>
                    <a:cubicBezTo>
                      <a:pt x="15" y="34"/>
                      <a:pt x="10" y="40"/>
                      <a:pt x="6" y="46"/>
                    </a:cubicBezTo>
                    <a:cubicBezTo>
                      <a:pt x="2" y="52"/>
                      <a:pt x="0" y="60"/>
                      <a:pt x="0" y="68"/>
                    </a:cubicBezTo>
                    <a:cubicBezTo>
                      <a:pt x="0" y="70"/>
                      <a:pt x="0" y="72"/>
                      <a:pt x="0" y="74"/>
                    </a:cubicBezTo>
                    <a:cubicBezTo>
                      <a:pt x="0" y="75"/>
                      <a:pt x="0" y="75"/>
                      <a:pt x="0" y="76"/>
                    </a:cubicBezTo>
                    <a:cubicBezTo>
                      <a:pt x="3" y="85"/>
                      <a:pt x="8" y="93"/>
                      <a:pt x="14" y="100"/>
                    </a:cubicBezTo>
                    <a:cubicBezTo>
                      <a:pt x="24" y="110"/>
                      <a:pt x="37" y="117"/>
                      <a:pt x="50" y="122"/>
                    </a:cubicBezTo>
                    <a:cubicBezTo>
                      <a:pt x="64" y="126"/>
                      <a:pt x="79" y="129"/>
                      <a:pt x="94" y="129"/>
                    </a:cubicBezTo>
                    <a:cubicBezTo>
                      <a:pt x="98" y="129"/>
                      <a:pt x="102" y="129"/>
                      <a:pt x="106" y="128"/>
                    </a:cubicBezTo>
                    <a:cubicBezTo>
                      <a:pt x="106" y="128"/>
                      <a:pt x="106" y="128"/>
                      <a:pt x="106" y="128"/>
                    </a:cubicBezTo>
                    <a:cubicBezTo>
                      <a:pt x="127" y="127"/>
                      <a:pt x="145" y="120"/>
                      <a:pt x="159" y="110"/>
                    </a:cubicBezTo>
                    <a:cubicBezTo>
                      <a:pt x="166" y="104"/>
                      <a:pt x="172" y="98"/>
                      <a:pt x="176" y="90"/>
                    </a:cubicBezTo>
                    <a:cubicBezTo>
                      <a:pt x="180" y="83"/>
                      <a:pt x="182" y="74"/>
                      <a:pt x="182" y="65"/>
                    </a:cubicBezTo>
                    <a:cubicBezTo>
                      <a:pt x="182" y="63"/>
                      <a:pt x="182" y="60"/>
                      <a:pt x="181" y="57"/>
                    </a:cubicBezTo>
                    <a:cubicBezTo>
                      <a:pt x="181" y="56"/>
                      <a:pt x="181" y="56"/>
                      <a:pt x="181" y="56"/>
                    </a:cubicBezTo>
                    <a:lnTo>
                      <a:pt x="166" y="59"/>
                    </a:lnTo>
                    <a:close/>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98" name="Freeform 46">
                <a:extLst>
                  <a:ext uri="{FF2B5EF4-FFF2-40B4-BE49-F238E27FC236}">
                    <a16:creationId xmlns:a16="http://schemas.microsoft.com/office/drawing/2014/main" id="{4DFEDE08-456E-4BBD-B050-552779585698}"/>
                  </a:ext>
                </a:extLst>
              </p:cNvPr>
              <p:cNvSpPr>
                <a:spLocks/>
              </p:cNvSpPr>
              <p:nvPr/>
            </p:nvSpPr>
            <p:spPr bwMode="auto">
              <a:xfrm>
                <a:off x="5745163" y="5992813"/>
                <a:ext cx="82550" cy="23812"/>
              </a:xfrm>
              <a:custGeom>
                <a:avLst/>
                <a:gdLst>
                  <a:gd name="T0" fmla="*/ 92 w 108"/>
                  <a:gd name="T1" fmla="*/ 0 h 32"/>
                  <a:gd name="T2" fmla="*/ 16 w 108"/>
                  <a:gd name="T3" fmla="*/ 0 h 32"/>
                  <a:gd name="T4" fmla="*/ 0 w 108"/>
                  <a:gd name="T5" fmla="*/ 16 h 32"/>
                  <a:gd name="T6" fmla="*/ 16 w 108"/>
                  <a:gd name="T7" fmla="*/ 32 h 32"/>
                  <a:gd name="T8" fmla="*/ 92 w 108"/>
                  <a:gd name="T9" fmla="*/ 32 h 32"/>
                  <a:gd name="T10" fmla="*/ 108 w 108"/>
                  <a:gd name="T11" fmla="*/ 16 h 32"/>
                  <a:gd name="T12" fmla="*/ 92 w 10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08" h="32">
                    <a:moveTo>
                      <a:pt x="92" y="0"/>
                    </a:moveTo>
                    <a:cubicBezTo>
                      <a:pt x="16" y="0"/>
                      <a:pt x="16" y="0"/>
                      <a:pt x="16" y="0"/>
                    </a:cubicBezTo>
                    <a:cubicBezTo>
                      <a:pt x="7" y="0"/>
                      <a:pt x="0" y="7"/>
                      <a:pt x="0" y="16"/>
                    </a:cubicBezTo>
                    <a:cubicBezTo>
                      <a:pt x="0" y="24"/>
                      <a:pt x="7" y="32"/>
                      <a:pt x="16" y="32"/>
                    </a:cubicBezTo>
                    <a:cubicBezTo>
                      <a:pt x="92" y="32"/>
                      <a:pt x="92" y="32"/>
                      <a:pt x="92" y="32"/>
                    </a:cubicBezTo>
                    <a:cubicBezTo>
                      <a:pt x="101" y="32"/>
                      <a:pt x="108" y="24"/>
                      <a:pt x="108" y="16"/>
                    </a:cubicBezTo>
                    <a:cubicBezTo>
                      <a:pt x="108" y="7"/>
                      <a:pt x="101" y="0"/>
                      <a:pt x="92" y="0"/>
                    </a:cubicBezTo>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sp>
            <p:nvSpPr>
              <p:cNvPr id="99" name="Freeform 47">
                <a:extLst>
                  <a:ext uri="{FF2B5EF4-FFF2-40B4-BE49-F238E27FC236}">
                    <a16:creationId xmlns:a16="http://schemas.microsoft.com/office/drawing/2014/main" id="{D922F24F-18F2-445C-9783-E9209BAA0E03}"/>
                  </a:ext>
                </a:extLst>
              </p:cNvPr>
              <p:cNvSpPr>
                <a:spLocks/>
              </p:cNvSpPr>
              <p:nvPr/>
            </p:nvSpPr>
            <p:spPr bwMode="auto">
              <a:xfrm>
                <a:off x="5321300" y="5992813"/>
                <a:ext cx="85725" cy="23812"/>
              </a:xfrm>
              <a:custGeom>
                <a:avLst/>
                <a:gdLst>
                  <a:gd name="T0" fmla="*/ 96 w 112"/>
                  <a:gd name="T1" fmla="*/ 0 h 32"/>
                  <a:gd name="T2" fmla="*/ 16 w 112"/>
                  <a:gd name="T3" fmla="*/ 0 h 32"/>
                  <a:gd name="T4" fmla="*/ 0 w 112"/>
                  <a:gd name="T5" fmla="*/ 16 h 32"/>
                  <a:gd name="T6" fmla="*/ 16 w 112"/>
                  <a:gd name="T7" fmla="*/ 32 h 32"/>
                  <a:gd name="T8" fmla="*/ 96 w 112"/>
                  <a:gd name="T9" fmla="*/ 32 h 32"/>
                  <a:gd name="T10" fmla="*/ 112 w 112"/>
                  <a:gd name="T11" fmla="*/ 16 h 32"/>
                  <a:gd name="T12" fmla="*/ 96 w 11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12" h="32">
                    <a:moveTo>
                      <a:pt x="96" y="0"/>
                    </a:moveTo>
                    <a:cubicBezTo>
                      <a:pt x="16" y="0"/>
                      <a:pt x="16" y="0"/>
                      <a:pt x="16" y="0"/>
                    </a:cubicBezTo>
                    <a:cubicBezTo>
                      <a:pt x="7" y="0"/>
                      <a:pt x="0" y="7"/>
                      <a:pt x="0" y="16"/>
                    </a:cubicBezTo>
                    <a:cubicBezTo>
                      <a:pt x="0" y="24"/>
                      <a:pt x="7" y="32"/>
                      <a:pt x="16" y="32"/>
                    </a:cubicBezTo>
                    <a:cubicBezTo>
                      <a:pt x="96" y="32"/>
                      <a:pt x="96" y="32"/>
                      <a:pt x="96" y="32"/>
                    </a:cubicBezTo>
                    <a:cubicBezTo>
                      <a:pt x="105" y="32"/>
                      <a:pt x="112" y="24"/>
                      <a:pt x="112" y="16"/>
                    </a:cubicBezTo>
                    <a:cubicBezTo>
                      <a:pt x="112" y="7"/>
                      <a:pt x="105" y="0"/>
                      <a:pt x="96" y="0"/>
                    </a:cubicBezTo>
                  </a:path>
                </a:pathLst>
              </a:custGeom>
              <a:solidFill>
                <a:srgbClr val="1356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200">
                  <a:latin typeface="標楷體" panose="03000509000000000000" pitchFamily="65" charset="-120"/>
                  <a:ea typeface="標楷體" panose="03000509000000000000" pitchFamily="65" charset="-120"/>
                </a:endParaRPr>
              </a:p>
            </p:txBody>
          </p:sp>
        </p:grpSp>
        <p:sp>
          <p:nvSpPr>
            <p:cNvPr id="55" name="Freeform 5">
              <a:extLst>
                <a:ext uri="{FF2B5EF4-FFF2-40B4-BE49-F238E27FC236}">
                  <a16:creationId xmlns:a16="http://schemas.microsoft.com/office/drawing/2014/main" id="{0CF4FC7E-08B6-4CF4-9304-7CA6C59211E9}"/>
                </a:ext>
              </a:extLst>
            </p:cNvPr>
            <p:cNvSpPr/>
            <p:nvPr/>
          </p:nvSpPr>
          <p:spPr bwMode="auto">
            <a:xfrm>
              <a:off x="3993462" y="157831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ea"/>
                <a:sym typeface="Agency FB" panose="020B0503020202020204" pitchFamily="34" charset="0"/>
              </a:endParaRPr>
            </a:p>
          </p:txBody>
        </p:sp>
        <p:sp>
          <p:nvSpPr>
            <p:cNvPr id="56" name="Freeform 5">
              <a:extLst>
                <a:ext uri="{FF2B5EF4-FFF2-40B4-BE49-F238E27FC236}">
                  <a16:creationId xmlns:a16="http://schemas.microsoft.com/office/drawing/2014/main" id="{0A01F34E-F0E0-4A7A-B23C-817E0F90641C}"/>
                </a:ext>
              </a:extLst>
            </p:cNvPr>
            <p:cNvSpPr/>
            <p:nvPr/>
          </p:nvSpPr>
          <p:spPr bwMode="auto">
            <a:xfrm>
              <a:off x="7647888" y="158767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ea"/>
                <a:sym typeface="Agency FB" panose="020B0503020202020204" pitchFamily="34" charset="0"/>
              </a:endParaRPr>
            </a:p>
          </p:txBody>
        </p:sp>
      </p:grpSp>
      <p:pic>
        <p:nvPicPr>
          <p:cNvPr id="127" name="Picture 126"/>
          <p:cNvPicPr>
            <a:picLocks noChangeAspect="1"/>
          </p:cNvPicPr>
          <p:nvPr/>
        </p:nvPicPr>
        <p:blipFill>
          <a:blip r:embed="rId6"/>
          <a:stretch>
            <a:fillRect/>
          </a:stretch>
        </p:blipFill>
        <p:spPr>
          <a:xfrm>
            <a:off x="8781395" y="6335744"/>
            <a:ext cx="933583" cy="424689"/>
          </a:xfrm>
          <a:prstGeom prst="rect">
            <a:avLst/>
          </a:prstGeom>
        </p:spPr>
      </p:pic>
    </p:spTree>
    <p:extLst>
      <p:ext uri="{BB962C8B-B14F-4D97-AF65-F5344CB8AC3E}">
        <p14:creationId xmlns:p14="http://schemas.microsoft.com/office/powerpoint/2010/main" val="1996601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0204" y="1126028"/>
            <a:ext cx="10731732" cy="4401205"/>
          </a:xfrm>
          <a:prstGeom prst="rect">
            <a:avLst/>
          </a:prstGeom>
        </p:spPr>
        <p:txBody>
          <a:bodyPr wrap="square">
            <a:spAutoFit/>
          </a:bodyPr>
          <a:lstStyle/>
          <a:p>
            <a:pPr marL="285750" indent="-285750" algn="just">
              <a:buFont typeface="Arial" panose="020B0604020202020204" pitchFamily="34" charset="0"/>
              <a:buChar char="•"/>
            </a:pPr>
            <a:endPar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buFont typeface="Arial" panose="020B0604020202020204" pitchFamily="34" charset="0"/>
              <a:buChar cha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國內生產總值指一個國家所有常住單位在一定時期內生產活動的最終成果。改革開放四十多年來，國內生產總值由</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1978</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3,678.7</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億元人民幣，增長至</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年的</a:t>
            </a:r>
            <a:r>
              <a:rPr lang="en-US" altLang="zh-HK" sz="3200" dirty="0">
                <a:latin typeface="Times New Roman" panose="02020603050405020304" pitchFamily="18" charset="0"/>
                <a:ea typeface="標楷體" panose="03000509000000000000" pitchFamily="65" charset="-120"/>
                <a:cs typeface="Times New Roman" panose="02020603050405020304" pitchFamily="18" charset="0"/>
              </a:rPr>
              <a:t>1</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3200" dirty="0">
                <a:latin typeface="Times New Roman" panose="02020603050405020304" pitchFamily="18" charset="0"/>
                <a:ea typeface="標楷體" panose="03000509000000000000" pitchFamily="65" charset="-120"/>
                <a:cs typeface="Times New Roman" panose="02020603050405020304" pitchFamily="18" charset="0"/>
              </a:rPr>
              <a:t>015</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3200" dirty="0">
                <a:latin typeface="Times New Roman" panose="02020603050405020304" pitchFamily="18" charset="0"/>
                <a:ea typeface="標楷體" panose="03000509000000000000" pitchFamily="65" charset="-120"/>
                <a:cs typeface="Times New Roman" panose="02020603050405020304" pitchFamily="18" charset="0"/>
              </a:rPr>
              <a:t>986.2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億元人民幣</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，為提高國民的生活素質奠定了基礎</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algn="just"/>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buFont typeface="Arial" panose="020B0604020202020204" pitchFamily="34" charset="0"/>
              <a:buChar char="•"/>
            </a:pPr>
            <a:r>
              <a:rPr lang="zh-CN" altLang="en-US" sz="3200" dirty="0">
                <a:latin typeface="DFKai-SB" panose="03000509000000000000" pitchFamily="65" charset="-120"/>
                <a:ea typeface="DFKai-SB" panose="03000509000000000000" pitchFamily="65" charset="-120"/>
              </a:rPr>
              <a:t>經濟增長是居民收入增加的基礎。</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人均國內生產總值方面，由</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1978</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年的</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385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元人民幣，大幅增加至</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年的</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72,000</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元人民幣。</a:t>
            </a:r>
            <a:endParaRPr lang="zh-HK"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p:cNvSpPr/>
          <p:nvPr/>
        </p:nvSpPr>
        <p:spPr>
          <a:xfrm>
            <a:off x="1943109" y="6058404"/>
            <a:ext cx="9885307" cy="307777"/>
          </a:xfrm>
          <a:prstGeom prst="rect">
            <a:avLst/>
          </a:prstGeom>
        </p:spPr>
        <p:txBody>
          <a:bodyPr wrap="square">
            <a:spAutoFit/>
          </a:bodyPr>
          <a:lstStyle/>
          <a:p>
            <a:pPr>
              <a:spcAft>
                <a:spcPts val="0"/>
              </a:spcAft>
            </a:pPr>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資料來源：</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國家統計局《中國統計年鑑</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章第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節，</a:t>
            </a:r>
            <a:r>
              <a:rPr lang="zh-TW" altLang="zh-HK" sz="1400" dirty="0">
                <a:latin typeface="Times New Roman" panose="02020603050405020304" pitchFamily="18" charset="0"/>
                <a:ea typeface="標楷體" panose="03000509000000000000" pitchFamily="65" charset="-120"/>
                <a:cs typeface="Times New Roman" panose="02020603050405020304" pitchFamily="18" charset="0"/>
              </a:rPr>
              <a:t>國民</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生產總值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http://www.stats.gov.cn/tjsj/ndsj/2021/indexch.htm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4178141" y="479697"/>
            <a:ext cx="3262433" cy="646331"/>
          </a:xfrm>
          <a:prstGeom prst="rect">
            <a:avLst/>
          </a:prstGeom>
        </p:spPr>
        <p:txBody>
          <a:bodyPr wrap="none">
            <a:spAutoFit/>
          </a:bodyPr>
          <a:lstStyle/>
          <a:p>
            <a:pPr algn="ctr">
              <a:lnSpc>
                <a:spcPct val="90000"/>
              </a:lnSpc>
              <a:spcAft>
                <a:spcPct val="35000"/>
              </a:spcAft>
              <a:defRPr/>
            </a:pPr>
            <a:r>
              <a:rPr lang="zh-CN" altLang="en-US" sz="4000" b="1" dirty="0">
                <a:latin typeface="DFKai-SB" panose="03000509000000000000" pitchFamily="65" charset="-120"/>
                <a:ea typeface="DFKai-SB" panose="03000509000000000000" pitchFamily="65" charset="-120"/>
              </a:rPr>
              <a:t>經濟收入增加</a:t>
            </a:r>
            <a:endParaRPr lang="en-US" altLang="zh-CN" sz="4000" b="1" dirty="0">
              <a:latin typeface="DFKai-SB" panose="03000509000000000000" pitchFamily="65" charset="-120"/>
              <a:ea typeface="DFKai-SB" panose="03000509000000000000" pitchFamily="65" charset="-120"/>
            </a:endParaRPr>
          </a:p>
        </p:txBody>
      </p:sp>
      <p:pic>
        <p:nvPicPr>
          <p:cNvPr id="8" name="Picture 7"/>
          <p:cNvPicPr>
            <a:picLocks noChangeAspect="1"/>
          </p:cNvPicPr>
          <p:nvPr/>
        </p:nvPicPr>
        <p:blipFill>
          <a:blip r:embed="rId2"/>
          <a:stretch>
            <a:fillRect/>
          </a:stretch>
        </p:blipFill>
        <p:spPr>
          <a:xfrm>
            <a:off x="772957" y="5999949"/>
            <a:ext cx="933583" cy="424689"/>
          </a:xfrm>
          <a:prstGeom prst="rect">
            <a:avLst/>
          </a:prstGeom>
        </p:spPr>
      </p:pic>
    </p:spTree>
    <p:extLst>
      <p:ext uri="{BB962C8B-B14F-4D97-AF65-F5344CB8AC3E}">
        <p14:creationId xmlns:p14="http://schemas.microsoft.com/office/powerpoint/2010/main" val="2854736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1486" y="789934"/>
            <a:ext cx="10083453" cy="1815882"/>
          </a:xfrm>
          <a:prstGeom prst="rect">
            <a:avLst/>
          </a:prstGeom>
        </p:spPr>
        <p:txBody>
          <a:bodyPr wrap="square">
            <a:spAutoFit/>
          </a:bodyPr>
          <a:lstStyle/>
          <a:p>
            <a:pPr algn="just">
              <a:defRPr lang="zh-CN" sz="1860" b="0" i="0" u="none" strike="noStrike" kern="1200" spc="0" baseline="0">
                <a:solidFill>
                  <a:prstClr val="black"/>
                </a:solidFill>
                <a:latin typeface="DFKai-SB" panose="03000509000000000000" pitchFamily="65" charset="-120"/>
                <a:ea typeface="DFKai-SB" panose="03000509000000000000" pitchFamily="65" charset="-120"/>
                <a:cs typeface="+mn-cs"/>
              </a:defRPr>
            </a:pPr>
            <a:r>
              <a:rPr lang="zh-CN" altLang="en-US" sz="2800" dirty="0">
                <a:latin typeface="DFKai-SB" panose="03000509000000000000" pitchFamily="65" charset="-120"/>
                <a:ea typeface="DFKai-SB" panose="03000509000000000000" pitchFamily="65" charset="-120"/>
              </a:rPr>
              <a:t>文化教育消費已成為國</a:t>
            </a:r>
            <a:r>
              <a:rPr lang="zh-TW" altLang="en-US" sz="2800" dirty="0">
                <a:latin typeface="DFKai-SB" panose="03000509000000000000" pitchFamily="65" charset="-120"/>
                <a:ea typeface="DFKai-SB" panose="03000509000000000000" pitchFamily="65" charset="-120"/>
              </a:rPr>
              <a:t>內</a:t>
            </a:r>
            <a:r>
              <a:rPr lang="zh-CN" altLang="en-US" sz="2800" dirty="0">
                <a:latin typeface="DFKai-SB" panose="03000509000000000000" pitchFamily="65" charset="-120"/>
                <a:ea typeface="DFKai-SB" panose="03000509000000000000" pitchFamily="65" charset="-120"/>
              </a:rPr>
              <a:t>的消費</a:t>
            </a:r>
            <a:r>
              <a:rPr lang="zh-TW" altLang="en-US" sz="2800" dirty="0">
                <a:latin typeface="DFKai-SB" panose="03000509000000000000" pitchFamily="65" charset="-120"/>
                <a:ea typeface="DFKai-SB" panose="03000509000000000000" pitchFamily="65" charset="-120"/>
              </a:rPr>
              <a:t>重要項目之一</a:t>
            </a:r>
            <a:r>
              <a:rPr lang="zh-CN" altLang="en-US" sz="2800" dirty="0">
                <a:latin typeface="DFKai-SB" panose="03000509000000000000" pitchFamily="65" charset="-120"/>
                <a:ea typeface="DFKai-SB" panose="03000509000000000000" pitchFamily="65" charset="-120"/>
              </a:rPr>
              <a:t>。</a:t>
            </a:r>
            <a:r>
              <a:rPr lang="zh-CN" altLang="en-US" sz="2800" dirty="0"/>
              <a:t>近年，越來越多</a:t>
            </a:r>
            <a:r>
              <a:rPr lang="zh-TW" altLang="en-US" sz="2800" dirty="0"/>
              <a:t>民眾</a:t>
            </a:r>
            <a:r>
              <a:rPr lang="zh-CN" altLang="en-US" sz="2800" dirty="0"/>
              <a:t>願意</a:t>
            </a:r>
            <a:r>
              <a:rPr lang="zh-TW" altLang="en-US" sz="2800" dirty="0"/>
              <a:t>花費在</a:t>
            </a:r>
            <a:r>
              <a:rPr lang="zh-CN" altLang="en-US" sz="2800" dirty="0"/>
              <a:t>知識</a:t>
            </a:r>
            <a:r>
              <a:rPr lang="zh-TW" altLang="en-US" sz="2800" dirty="0"/>
              <a:t>上</a:t>
            </a:r>
            <a:r>
              <a:rPr lang="zh-CN" altLang="en-US" sz="2800" dirty="0"/>
              <a:t>。</a:t>
            </a:r>
            <a:r>
              <a:rPr lang="zh-TW" altLang="en-US" sz="2800" dirty="0"/>
              <a:t>知識付費平台根據自身平台</a:t>
            </a:r>
            <a:r>
              <a:rPr lang="zh-CN" altLang="en-US" sz="2800" dirty="0"/>
              <a:t>的</a:t>
            </a:r>
            <a:r>
              <a:rPr lang="zh-TW" altLang="en-US" sz="2800" dirty="0"/>
              <a:t>特點、優勢以及產品定位，打造了不同的商業模式，如內容打賞、付費社群、付費講座、付費閱讀等業務模式。</a:t>
            </a:r>
            <a:endParaRPr lang="zh-CN" altLang="zh-HK" sz="2800" dirty="0"/>
          </a:p>
        </p:txBody>
      </p:sp>
      <p:sp>
        <p:nvSpPr>
          <p:cNvPr id="16" name="标题 1">
            <a:extLst>
              <a:ext uri="{FF2B5EF4-FFF2-40B4-BE49-F238E27FC236}">
                <a16:creationId xmlns:a16="http://schemas.microsoft.com/office/drawing/2014/main" id="{F497EAE5-17E4-490B-BCF5-FBF65EE73D90}"/>
              </a:ext>
            </a:extLst>
          </p:cNvPr>
          <p:cNvSpPr txBox="1">
            <a:spLocks noChangeArrowheads="1"/>
          </p:cNvSpPr>
          <p:nvPr/>
        </p:nvSpPr>
        <p:spPr bwMode="auto">
          <a:xfrm>
            <a:off x="1779376" y="214439"/>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dirty="0">
                <a:latin typeface="DFKai-SB" panose="03000509000000000000" pitchFamily="65" charset="-120"/>
                <a:ea typeface="DFKai-SB" panose="03000509000000000000" pitchFamily="65" charset="-120"/>
                <a:sym typeface="+mn-ea"/>
              </a:rPr>
              <a:t>文化教育消費比重上升</a:t>
            </a:r>
            <a:endParaRPr lang="zh-CN" altLang="en-US" sz="4000" b="1" dirty="0">
              <a:latin typeface="DFKai-SB" panose="03000509000000000000" pitchFamily="65" charset="-120"/>
              <a:ea typeface="DFKai-SB" panose="03000509000000000000" pitchFamily="65" charset="-120"/>
            </a:endParaRPr>
          </a:p>
        </p:txBody>
      </p:sp>
      <p:sp>
        <p:nvSpPr>
          <p:cNvPr id="4" name="矩形 3"/>
          <p:cNvSpPr/>
          <p:nvPr/>
        </p:nvSpPr>
        <p:spPr>
          <a:xfrm>
            <a:off x="2407700" y="2665374"/>
            <a:ext cx="7060496" cy="307777"/>
          </a:xfrm>
          <a:prstGeom prst="rect">
            <a:avLst/>
          </a:prstGeom>
        </p:spPr>
        <p:txBody>
          <a:bodyPr wrap="square">
            <a:spAutoFit/>
          </a:bodyPr>
          <a:lstStyle/>
          <a:p>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資料來源：</a:t>
            </a:r>
            <a:r>
              <a:rPr lang="zh-TW" altLang="en-US" sz="1400" dirty="0">
                <a:latin typeface="標楷體" panose="03000509000000000000" pitchFamily="65" charset="-120"/>
                <a:ea typeface="標楷體" panose="03000509000000000000" pitchFamily="65" charset="-120"/>
              </a:rPr>
              <a:t>人民網</a:t>
            </a:r>
            <a:r>
              <a:rPr lang="en-US" altLang="zh-TW" sz="1400" dirty="0">
                <a:latin typeface="標楷體" panose="03000509000000000000" pitchFamily="65" charset="-120"/>
                <a:ea typeface="標楷體" panose="03000509000000000000" pitchFamily="65" charset="-12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http://finance.people.com.cn/BIG5/n1/2021/0715/c1004-32159220.html</a:t>
            </a:r>
            <a:r>
              <a:rPr lang="en-US" altLang="zh-TW" sz="1400" dirty="0">
                <a:latin typeface="標楷體" panose="03000509000000000000" pitchFamily="65" charset="-120"/>
                <a:ea typeface="標楷體" panose="03000509000000000000" pitchFamily="65" charset="-120"/>
              </a:rPr>
              <a:t>)</a:t>
            </a:r>
            <a:endParaRPr lang="zh-HK" altLang="en-US" sz="1400" dirty="0">
              <a:latin typeface="標楷體" panose="03000509000000000000" pitchFamily="65" charset="-120"/>
              <a:ea typeface="標楷體" panose="03000509000000000000" pitchFamily="65" charset="-120"/>
            </a:endParaRPr>
          </a:p>
        </p:txBody>
      </p:sp>
      <p:pic>
        <p:nvPicPr>
          <p:cNvPr id="10" name="圖片 9"/>
          <p:cNvPicPr>
            <a:picLocks noChangeAspect="1"/>
          </p:cNvPicPr>
          <p:nvPr/>
        </p:nvPicPr>
        <p:blipFill rotWithShape="1">
          <a:blip r:embed="rId3">
            <a:extLst>
              <a:ext uri="{28A0092B-C50C-407E-A947-70E740481C1C}">
                <a14:useLocalDpi xmlns:a14="http://schemas.microsoft.com/office/drawing/2010/main" val="0"/>
              </a:ext>
            </a:extLst>
          </a:blip>
          <a:srcRect l="3630" t="18318" r="36195" b="9537"/>
          <a:stretch/>
        </p:blipFill>
        <p:spPr>
          <a:xfrm>
            <a:off x="3383280" y="3078297"/>
            <a:ext cx="4142278" cy="3227663"/>
          </a:xfrm>
          <a:prstGeom prst="rect">
            <a:avLst/>
          </a:prstGeom>
        </p:spPr>
      </p:pic>
      <p:sp>
        <p:nvSpPr>
          <p:cNvPr id="12" name="文字方塊 11"/>
          <p:cNvSpPr txBox="1"/>
          <p:nvPr/>
        </p:nvSpPr>
        <p:spPr>
          <a:xfrm>
            <a:off x="836593" y="3953885"/>
            <a:ext cx="2349333" cy="954107"/>
          </a:xfrm>
          <a:prstGeom prst="rect">
            <a:avLst/>
          </a:prstGeom>
          <a:noFill/>
        </p:spPr>
        <p:txBody>
          <a:bodyPr wrap="square" rtlCol="0">
            <a:spAutoFit/>
          </a:bodyPr>
          <a:lstStyle/>
          <a:p>
            <a:pPr algn="just"/>
            <a:r>
              <a:rPr lang="zh-TW" altLang="en-US" sz="2800" dirty="0">
                <a:latin typeface="標楷體" panose="03000509000000000000" pitchFamily="65" charset="-120"/>
                <a:ea typeface="標楷體" panose="03000509000000000000" pitchFamily="65" charset="-120"/>
              </a:rPr>
              <a:t>中國知識付費平台舉隅</a:t>
            </a:r>
            <a:endParaRPr lang="zh-HK" altLang="en-US" sz="2800" dirty="0">
              <a:latin typeface="標楷體" panose="03000509000000000000" pitchFamily="65" charset="-120"/>
              <a:ea typeface="標楷體" panose="03000509000000000000" pitchFamily="65" charset="-120"/>
            </a:endParaRPr>
          </a:p>
        </p:txBody>
      </p:sp>
      <p:sp>
        <p:nvSpPr>
          <p:cNvPr id="13" name="矩形 12"/>
          <p:cNvSpPr/>
          <p:nvPr/>
        </p:nvSpPr>
        <p:spPr>
          <a:xfrm>
            <a:off x="3383280" y="6411106"/>
            <a:ext cx="6084916" cy="30777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圖片來源：艾媒諮詢</a:t>
            </a:r>
            <a:r>
              <a:rPr lang="en-US" altLang="zh-TW" sz="1400" dirty="0">
                <a:latin typeface="標楷體" panose="03000509000000000000" pitchFamily="65" charset="-120"/>
                <a:ea typeface="標楷體" panose="03000509000000000000" pitchFamily="65" charset="-12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https://www.iimedia.cn/c400/76060.html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圖片 7"/>
          <p:cNvPicPr>
            <a:picLocks noChangeAspect="1"/>
          </p:cNvPicPr>
          <p:nvPr/>
        </p:nvPicPr>
        <p:blipFill rotWithShape="1">
          <a:blip r:embed="rId3">
            <a:extLst>
              <a:ext uri="{28A0092B-C50C-407E-A947-70E740481C1C}">
                <a14:useLocalDpi xmlns:a14="http://schemas.microsoft.com/office/drawing/2010/main" val="0"/>
              </a:ext>
            </a:extLst>
          </a:blip>
          <a:srcRect l="63207" t="18318" r="3280" b="16964"/>
          <a:stretch/>
        </p:blipFill>
        <p:spPr>
          <a:xfrm>
            <a:off x="7722911" y="3062929"/>
            <a:ext cx="2584870" cy="3244169"/>
          </a:xfrm>
          <a:prstGeom prst="rect">
            <a:avLst/>
          </a:prstGeom>
        </p:spPr>
      </p:pic>
      <p:pic>
        <p:nvPicPr>
          <p:cNvPr id="9" name="Picture 8"/>
          <p:cNvPicPr>
            <a:picLocks noChangeAspect="1"/>
          </p:cNvPicPr>
          <p:nvPr/>
        </p:nvPicPr>
        <p:blipFill>
          <a:blip r:embed="rId4"/>
          <a:stretch>
            <a:fillRect/>
          </a:stretch>
        </p:blipFill>
        <p:spPr>
          <a:xfrm>
            <a:off x="1553404" y="2645103"/>
            <a:ext cx="854296" cy="348318"/>
          </a:xfrm>
          <a:prstGeom prst="rect">
            <a:avLst/>
          </a:prstGeom>
        </p:spPr>
      </p:pic>
    </p:spTree>
    <p:extLst>
      <p:ext uri="{BB962C8B-B14F-4D97-AF65-F5344CB8AC3E}">
        <p14:creationId xmlns:p14="http://schemas.microsoft.com/office/powerpoint/2010/main" val="2346296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652600" y="1323736"/>
            <a:ext cx="10810651" cy="41876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dirty="0">
                <a:solidFill>
                  <a:srgbClr val="191919"/>
                </a:solidFill>
                <a:latin typeface="標楷體" panose="03000509000000000000" pitchFamily="65" charset="-120"/>
                <a:ea typeface="標楷體" panose="03000509000000000000" pitchFamily="65" charset="-120"/>
              </a:rPr>
              <a:t>居民生活水</a:t>
            </a:r>
            <a:r>
              <a:rPr lang="zh-CN" altLang="en-US" dirty="0">
                <a:latin typeface="標楷體" panose="03000509000000000000" pitchFamily="65" charset="-120"/>
                <a:ea typeface="標楷體" panose="03000509000000000000" pitchFamily="65" charset="-120"/>
                <a:sym typeface="宋体" panose="02010600030101010101" pitchFamily="2" charset="-122"/>
              </a:rPr>
              <a:t>平</a:t>
            </a:r>
            <a:r>
              <a:rPr lang="zh-CN" altLang="en-US" dirty="0">
                <a:solidFill>
                  <a:srgbClr val="191919"/>
                </a:solidFill>
                <a:latin typeface="標楷體" panose="03000509000000000000" pitchFamily="65" charset="-120"/>
                <a:ea typeface="標楷體" panose="03000509000000000000" pitchFamily="65" charset="-120"/>
              </a:rPr>
              <a:t>不斷提升，生活觀念也逐步轉變，防病治病的意識普遍增強。越來越多的居民由被動就醫變為主動預防，並進行健康投資，保健消費快速增長。</a:t>
            </a:r>
            <a:endParaRPr lang="en-US" altLang="zh-CN" dirty="0">
              <a:solidFill>
                <a:srgbClr val="191919"/>
              </a:solidFill>
              <a:latin typeface="標楷體" panose="03000509000000000000" pitchFamily="65" charset="-120"/>
              <a:ea typeface="標楷體" panose="03000509000000000000" pitchFamily="65" charset="-120"/>
            </a:endParaRPr>
          </a:p>
          <a:p>
            <a:pPr>
              <a:lnSpc>
                <a:spcPct val="150000"/>
              </a:lnSpc>
            </a:pPr>
            <a:r>
              <a:rPr lang="zh-TW" altLang="en-US" b="0" i="0" dirty="0">
                <a:solidFill>
                  <a:srgbClr val="191919"/>
                </a:solidFill>
                <a:effectLst/>
                <a:latin typeface="標楷體" panose="03000509000000000000" pitchFamily="65" charset="-120"/>
                <a:ea typeface="標楷體" panose="03000509000000000000" pitchFamily="65" charset="-120"/>
              </a:rPr>
              <a:t>現時</a:t>
            </a:r>
            <a:r>
              <a:rPr lang="zh-CN" altLang="en-US" b="0" i="0" dirty="0">
                <a:solidFill>
                  <a:srgbClr val="1A1A1A"/>
                </a:solidFill>
                <a:effectLst/>
                <a:latin typeface="標楷體" panose="03000509000000000000" pitchFamily="65" charset="-120"/>
                <a:ea typeface="標楷體" panose="03000509000000000000" pitchFamily="65" charset="-120"/>
              </a:rPr>
              <a:t>消費者主要集中購買</a:t>
            </a:r>
            <a:r>
              <a:rPr lang="zh-TW" altLang="en-US" b="0" i="0" dirty="0">
                <a:solidFill>
                  <a:srgbClr val="1A1A1A"/>
                </a:solidFill>
                <a:effectLst/>
                <a:latin typeface="標楷體" panose="03000509000000000000" pitchFamily="65" charset="-120"/>
                <a:ea typeface="標楷體" panose="03000509000000000000" pitchFamily="65" charset="-120"/>
              </a:rPr>
              <a:t>三</a:t>
            </a:r>
            <a:r>
              <a:rPr lang="zh-CN" altLang="en-US" b="0" i="0" dirty="0">
                <a:solidFill>
                  <a:srgbClr val="1A1A1A"/>
                </a:solidFill>
                <a:effectLst/>
                <a:latin typeface="標楷體" panose="03000509000000000000" pitchFamily="65" charset="-120"/>
                <a:ea typeface="標楷體" panose="03000509000000000000" pitchFamily="65" charset="-120"/>
              </a:rPr>
              <a:t>種功效的保健食品：營養補充、改善睡眠和傳統滋補。消費者對保健食品的消費行為改變，從非必要的高端消費品變成作為營養補充的必需品，令中國保健食品市場擴大。</a:t>
            </a:r>
            <a:endParaRPr lang="en-US" altLang="zh-CN" dirty="0">
              <a:solidFill>
                <a:srgbClr val="191919"/>
              </a:solidFill>
              <a:latin typeface="標楷體" panose="03000509000000000000" pitchFamily="65" charset="-120"/>
              <a:ea typeface="標楷體" panose="03000509000000000000" pitchFamily="65" charset="-120"/>
            </a:endParaRPr>
          </a:p>
        </p:txBody>
      </p:sp>
      <p:sp>
        <p:nvSpPr>
          <p:cNvPr id="8" name="标题 1">
            <a:extLst>
              <a:ext uri="{FF2B5EF4-FFF2-40B4-BE49-F238E27FC236}">
                <a16:creationId xmlns:a16="http://schemas.microsoft.com/office/drawing/2014/main" id="{EAE69675-4892-462A-97F6-432844861805}"/>
              </a:ext>
            </a:extLst>
          </p:cNvPr>
          <p:cNvSpPr txBox="1">
            <a:spLocks noChangeArrowheads="1"/>
          </p:cNvSpPr>
          <p:nvPr/>
        </p:nvSpPr>
        <p:spPr bwMode="auto">
          <a:xfrm>
            <a:off x="2062163" y="598487"/>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zh-CN" sz="4000" b="1" dirty="0">
                <a:latin typeface="DFKai-SB" panose="03000509000000000000" pitchFamily="65" charset="-120"/>
                <a:ea typeface="DFKai-SB" panose="03000509000000000000" pitchFamily="65" charset="-120"/>
              </a:rPr>
              <a:t>保健支出增加</a:t>
            </a:r>
          </a:p>
        </p:txBody>
      </p:sp>
      <p:sp>
        <p:nvSpPr>
          <p:cNvPr id="10" name="文字方塊 9">
            <a:extLst>
              <a:ext uri="{FF2B5EF4-FFF2-40B4-BE49-F238E27FC236}">
                <a16:creationId xmlns:a16="http://schemas.microsoft.com/office/drawing/2014/main" id="{CC2071F9-BFB0-4E6E-A3FE-8AF696F9B255}"/>
              </a:ext>
            </a:extLst>
          </p:cNvPr>
          <p:cNvSpPr txBox="1"/>
          <p:nvPr/>
        </p:nvSpPr>
        <p:spPr>
          <a:xfrm>
            <a:off x="3611930" y="5720650"/>
            <a:ext cx="6096000" cy="584775"/>
          </a:xfrm>
          <a:prstGeom prst="rect">
            <a:avLst/>
          </a:prstGeom>
          <a:noFill/>
        </p:spPr>
        <p:txBody>
          <a:bodyPr wrap="square">
            <a:spAutoFit/>
          </a:bodyPr>
          <a:lstStyle/>
          <a:p>
            <a:r>
              <a:rPr lang="zh-TW" altLang="en-US" sz="1600" dirty="0">
                <a:latin typeface="標楷體" panose="03000509000000000000" pitchFamily="65" charset="-120"/>
                <a:ea typeface="標楷體" panose="03000509000000000000" pitchFamily="65" charset="-120"/>
              </a:rPr>
              <a:t>資料來源：香港貿發局</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經貿研究</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https://research.hktdc.com/sc/article/MzA4NzQ3NzUw</a:t>
            </a:r>
            <a:r>
              <a:rPr lang="en-US" altLang="zh-HK" sz="16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645920" y="5832076"/>
            <a:ext cx="1770361" cy="361921"/>
          </a:xfrm>
          <a:prstGeom prst="rect">
            <a:avLst/>
          </a:prstGeom>
        </p:spPr>
      </p:pic>
    </p:spTree>
    <p:extLst>
      <p:ext uri="{BB962C8B-B14F-4D97-AF65-F5344CB8AC3E}">
        <p14:creationId xmlns:p14="http://schemas.microsoft.com/office/powerpoint/2010/main" val="3102853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内容占位符 2">
            <a:extLst>
              <a:ext uri="{FF2B5EF4-FFF2-40B4-BE49-F238E27FC236}">
                <a16:creationId xmlns:a16="http://schemas.microsoft.com/office/drawing/2014/main" id="{C06BC273-6BCE-46CC-9BB8-701BCA5189CC}"/>
              </a:ext>
            </a:extLst>
          </p:cNvPr>
          <p:cNvSpPr>
            <a:spLocks noGrp="1"/>
          </p:cNvSpPr>
          <p:nvPr/>
        </p:nvSpPr>
        <p:spPr>
          <a:xfrm>
            <a:off x="841905" y="1423393"/>
            <a:ext cx="10197395" cy="3281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endParaRPr kumimoji="1" lang="en-US" altLang="zh-CN" sz="2400" b="1" dirty="0">
              <a:latin typeface="DFKai-SB" panose="03000509000000000000" pitchFamily="65" charset="-120"/>
              <a:ea typeface="DFKai-SB" panose="03000509000000000000" pitchFamily="65" charset="-120"/>
            </a:endParaRPr>
          </a:p>
        </p:txBody>
      </p:sp>
      <p:sp>
        <p:nvSpPr>
          <p:cNvPr id="18" name="标题 1">
            <a:extLst>
              <a:ext uri="{FF2B5EF4-FFF2-40B4-BE49-F238E27FC236}">
                <a16:creationId xmlns:a16="http://schemas.microsoft.com/office/drawing/2014/main" id="{A14FD49A-B163-4588-B4D4-5AD5555958C1}"/>
              </a:ext>
            </a:extLst>
          </p:cNvPr>
          <p:cNvSpPr txBox="1">
            <a:spLocks noChangeArrowheads="1"/>
          </p:cNvSpPr>
          <p:nvPr/>
        </p:nvSpPr>
        <p:spPr bwMode="auto">
          <a:xfrm>
            <a:off x="1906764" y="590973"/>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dirty="0">
                <a:latin typeface="DFKai-SB" panose="03000509000000000000" pitchFamily="65" charset="-120"/>
                <a:ea typeface="DFKai-SB" panose="03000509000000000000" pitchFamily="65" charset="-120"/>
              </a:rPr>
              <a:t>旅遊人數</a:t>
            </a:r>
            <a:r>
              <a:rPr lang="zh-TW" altLang="en-US" sz="4000" b="1" dirty="0">
                <a:latin typeface="DFKai-SB" panose="03000509000000000000" pitchFamily="65" charset="-120"/>
                <a:ea typeface="DFKai-SB" panose="03000509000000000000" pitchFamily="65" charset="-120"/>
              </a:rPr>
              <a:t>與支出的增多</a:t>
            </a:r>
            <a:endParaRPr lang="zh-CN" altLang="zh-CN" sz="4000" b="1" dirty="0">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2"/>
          <a:stretch>
            <a:fillRect/>
          </a:stretch>
        </p:blipFill>
        <p:spPr>
          <a:xfrm>
            <a:off x="1354974" y="5604103"/>
            <a:ext cx="3237425" cy="432531"/>
          </a:xfrm>
          <a:prstGeom prst="rect">
            <a:avLst/>
          </a:prstGeom>
        </p:spPr>
      </p:pic>
      <p:sp>
        <p:nvSpPr>
          <p:cNvPr id="3" name="Rectangle 2"/>
          <p:cNvSpPr/>
          <p:nvPr/>
        </p:nvSpPr>
        <p:spPr>
          <a:xfrm>
            <a:off x="4683838" y="5478736"/>
            <a:ext cx="6355462" cy="683264"/>
          </a:xfrm>
          <a:prstGeom prst="rect">
            <a:avLst/>
          </a:prstGeom>
        </p:spPr>
        <p:txBody>
          <a:bodyPr wrap="square">
            <a:spAutoFit/>
          </a:bodyPr>
          <a:lstStyle/>
          <a:p>
            <a:pPr>
              <a:lnSpc>
                <a:spcPct val="120000"/>
              </a:lnSpc>
            </a:pPr>
            <a:r>
              <a:rPr kumimoji="1" lang="zh-TW" altLang="en-US" sz="1600" dirty="0">
                <a:latin typeface="Times New Roman" panose="02020603050405020304" pitchFamily="18" charset="0"/>
                <a:ea typeface="DFKai-SB" panose="03000509000000000000" pitchFamily="65" charset="-120"/>
                <a:cs typeface="Times New Roman" panose="02020603050405020304" pitchFamily="18" charset="0"/>
              </a:rPr>
              <a:t>來源</a:t>
            </a:r>
            <a:r>
              <a:rPr kumimoji="1" lang="en-US" altLang="zh-TW" sz="1600" dirty="0">
                <a:latin typeface="Times New Roman" panose="02020603050405020304" pitchFamily="18" charset="0"/>
                <a:ea typeface="DFKai-SB" panose="03000509000000000000" pitchFamily="65" charset="-120"/>
                <a:cs typeface="Times New Roman" panose="02020603050405020304" pitchFamily="18" charset="0"/>
              </a:rPr>
              <a:t>: </a:t>
            </a:r>
            <a:r>
              <a:rPr kumimoji="1" lang="zh-TW" altLang="en-US" sz="1600" dirty="0">
                <a:latin typeface="Times New Roman" panose="02020603050405020304" pitchFamily="18" charset="0"/>
                <a:ea typeface="DFKai-SB" panose="03000509000000000000" pitchFamily="65" charset="-120"/>
                <a:cs typeface="Times New Roman" panose="02020603050405020304" pitchFamily="18" charset="0"/>
              </a:rPr>
              <a:t>中華人民共和國文化和旅遊部</a:t>
            </a:r>
            <a:r>
              <a:rPr kumimoji="1"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r>
              <a:rPr kumimoji="1" lang="en-US" altLang="zh-CN" sz="1600" dirty="0">
                <a:latin typeface="Times New Roman" panose="02020603050405020304" pitchFamily="18" charset="0"/>
                <a:ea typeface="DFKai-SB" panose="03000509000000000000" pitchFamily="65" charset="-120"/>
                <a:cs typeface="Times New Roman" panose="02020603050405020304" pitchFamily="18" charset="0"/>
              </a:rPr>
              <a:t>https://www.mct.gov.cn/whzx/whyw/201909/t20190904_846087.htm</a:t>
            </a:r>
            <a:r>
              <a:rPr kumimoji="1"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endParaRPr kumimoji="1"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170708" y="4361428"/>
            <a:ext cx="2771903" cy="687152"/>
          </a:xfrm>
          <a:prstGeom prst="rect">
            <a:avLst/>
          </a:prstGeom>
        </p:spPr>
      </p:pic>
      <p:pic>
        <p:nvPicPr>
          <p:cNvPr id="13" name="图片 44">
            <a:extLst>
              <a:ext uri="{FF2B5EF4-FFF2-40B4-BE49-F238E27FC236}">
                <a16:creationId xmlns:a16="http://schemas.microsoft.com/office/drawing/2014/main" id="{2301F7CB-0808-4D08-9CEE-750078406B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459575" y="3886371"/>
            <a:ext cx="1275832" cy="1275832"/>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14" name="对话气泡: 圆角矩形 49">
            <a:extLst>
              <a:ext uri="{FF2B5EF4-FFF2-40B4-BE49-F238E27FC236}">
                <a16:creationId xmlns:a16="http://schemas.microsoft.com/office/drawing/2014/main" id="{1975A38F-2384-4089-86A5-041C0E694F45}"/>
              </a:ext>
            </a:extLst>
          </p:cNvPr>
          <p:cNvSpPr/>
          <p:nvPr/>
        </p:nvSpPr>
        <p:spPr>
          <a:xfrm>
            <a:off x="1037593" y="1779240"/>
            <a:ext cx="9226294" cy="3623391"/>
          </a:xfrm>
          <a:prstGeom prst="wedgeRoundRectCallout">
            <a:avLst>
              <a:gd name="adj1" fmla="val 57684"/>
              <a:gd name="adj2" fmla="val 32936"/>
              <a:gd name="adj3" fmla="val 16667"/>
            </a:avLst>
          </a:prstGeom>
          <a:solidFill>
            <a:srgbClr val="FFC000">
              <a:alpha val="18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20000"/>
              </a:lnSpc>
              <a:spcBef>
                <a:spcPts val="0"/>
              </a:spcBef>
              <a:buFont typeface="Arial" panose="020B0604020202020204" pitchFamily="34" charset="0"/>
              <a:buChar char="•"/>
            </a:pP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出境旅遊人數</a:t>
            </a:r>
            <a:r>
              <a:rPr lang="zh-TW"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不斷增多</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1995</a:t>
            </a:r>
            <a:r>
              <a:rPr lang="en-US" altLang="zh-TW"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2017</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年，我國出境旅遊人數由</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0.05</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億人次增至</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1.43</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億人次，年均增長</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17%</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nSpc>
                <a:spcPct val="120000"/>
              </a:lnSpc>
              <a:spcBef>
                <a:spcPts val="0"/>
              </a:spcBef>
              <a:buFont typeface="Arial" panose="020B0604020202020204" pitchFamily="34" charset="0"/>
              <a:buChar char="•"/>
            </a:pP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a:t>
            </a:r>
            <a:r>
              <a:rPr lang="zh-TW"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出境旅遊支出不斷增多。</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1995</a:t>
            </a:r>
            <a:r>
              <a:rPr lang="en-US" altLang="zh-TW"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2017</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年，隨著人民生活水平改善，我國出境旅遊支出也大幅提高。</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2017</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年，我國出境旅遊支出額為</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577</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億美元，比</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1995</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年的</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37</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億美元增加了</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540</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億美元，增長</a:t>
            </a:r>
            <a:r>
              <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68.6</a:t>
            </a:r>
            <a:r>
              <a:rPr lang="zh-CN" altLang="en-US"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倍。 </a:t>
            </a:r>
            <a:endParaRPr lang="en-US" altLang="zh-CN" sz="2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pPr>
            <a:endParaRPr kumimoji="1" lang="en-US" altLang="zh-CN" sz="2400" b="1" dirty="0">
              <a:solidFill>
                <a:schemeClr val="tx1"/>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119156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D639605-6040-4048-9B06-8F2787A14978}"/>
              </a:ext>
            </a:extLst>
          </p:cNvPr>
          <p:cNvSpPr/>
          <p:nvPr/>
        </p:nvSpPr>
        <p:spPr>
          <a:xfrm>
            <a:off x="307959" y="1098347"/>
            <a:ext cx="7472754" cy="1815882"/>
          </a:xfrm>
          <a:prstGeom prst="rect">
            <a:avLst/>
          </a:prstGeom>
          <a:noFill/>
          <a:ln w="28575">
            <a:solidFill>
              <a:srgbClr val="FF0000"/>
            </a:solidFill>
          </a:ln>
        </p:spPr>
        <p:style>
          <a:lnRef idx="0">
            <a:scrgbClr r="0" g="0" b="0"/>
          </a:lnRef>
          <a:fillRef idx="1003">
            <a:schemeClr val="lt1"/>
          </a:fillRef>
          <a:effectRef idx="0">
            <a:scrgbClr r="0" g="0" b="0"/>
          </a:effectRef>
          <a:fontRef idx="major"/>
        </p:style>
        <p:txBody>
          <a:bodyPr wrap="square">
            <a:spAutoFit/>
          </a:bodyPr>
          <a:lstStyle/>
          <a:p>
            <a:pPr algn="just"/>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改革開放以來，</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民眾</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教育</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水平不斷</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提升。各級教育普及程度都達到或超過中高收入國家平均水</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平</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新增勞動力接受過高等教育比例達</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50.9%</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，平均受教育年期達到</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13.7</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年。</a:t>
            </a:r>
            <a:endParaRPr lang="zh-CN" altLang="en-US" sz="2800" strike="sngStrike"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233144" y="2939060"/>
            <a:ext cx="7472754"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資料來源：中國政府網</a:t>
            </a:r>
            <a:endParaRPr lang="en-US" altLang="zh-TW" sz="1400" dirty="0">
              <a:latin typeface="標楷體" panose="03000509000000000000" pitchFamily="65" charset="-120"/>
              <a:ea typeface="標楷體" panose="03000509000000000000" pitchFamily="65" charset="-120"/>
            </a:endParaRP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http://www.gov.cn/xinwen/2020-12/01/content_5566304.htm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a:hlinkClick r:id="rId2"/>
          </p:cNvPr>
          <p:cNvPicPr>
            <a:picLocks noChangeAspect="1"/>
          </p:cNvPicPr>
          <p:nvPr/>
        </p:nvPicPr>
        <p:blipFill rotWithShape="1">
          <a:blip r:embed="rId3"/>
          <a:srcRect l="25645" t="35710" r="26815" b="30569"/>
          <a:stretch/>
        </p:blipFill>
        <p:spPr>
          <a:xfrm>
            <a:off x="8066403" y="1083236"/>
            <a:ext cx="3602470" cy="2044151"/>
          </a:xfrm>
          <a:prstGeom prst="rect">
            <a:avLst/>
          </a:prstGeom>
        </p:spPr>
      </p:pic>
      <p:sp>
        <p:nvSpPr>
          <p:cNvPr id="10" name="Rectangle 14">
            <a:extLst>
              <a:ext uri="{FF2B5EF4-FFF2-40B4-BE49-F238E27FC236}">
                <a16:creationId xmlns:a16="http://schemas.microsoft.com/office/drawing/2014/main" id="{682CC257-DC27-49CD-A1E4-F92FFCE10DB2}"/>
              </a:ext>
            </a:extLst>
          </p:cNvPr>
          <p:cNvSpPr/>
          <p:nvPr/>
        </p:nvSpPr>
        <p:spPr>
          <a:xfrm>
            <a:off x="8066403" y="3137676"/>
            <a:ext cx="3602471"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sp>
        <p:nvSpPr>
          <p:cNvPr id="4" name="矩形 3"/>
          <p:cNvSpPr/>
          <p:nvPr/>
        </p:nvSpPr>
        <p:spPr>
          <a:xfrm>
            <a:off x="4657983" y="209671"/>
            <a:ext cx="2441694" cy="701731"/>
          </a:xfrm>
          <a:prstGeom prst="rect">
            <a:avLst/>
          </a:prstGeom>
        </p:spPr>
        <p:txBody>
          <a:bodyPr wrap="none">
            <a:spAutoFit/>
          </a:bodyPr>
          <a:lstStyle/>
          <a:p>
            <a:pPr algn="ctr">
              <a:lnSpc>
                <a:spcPct val="90000"/>
              </a:lnSpc>
              <a:spcAft>
                <a:spcPct val="35000"/>
              </a:spcAft>
              <a:defRPr/>
            </a:pPr>
            <a:r>
              <a:rPr lang="zh-CN" altLang="en-US" sz="4400" b="1" dirty="0">
                <a:latin typeface="DFKai-SB" panose="03000509000000000000" pitchFamily="65" charset="-120"/>
                <a:ea typeface="DFKai-SB" panose="03000509000000000000" pitchFamily="65" charset="-120"/>
              </a:rPr>
              <a:t>教育</a:t>
            </a:r>
            <a:r>
              <a:rPr lang="zh-TW" altLang="en-US" sz="4400" b="1" dirty="0">
                <a:latin typeface="DFKai-SB" panose="03000509000000000000" pitchFamily="65" charset="-120"/>
                <a:ea typeface="DFKai-SB" panose="03000509000000000000" pitchFamily="65" charset="-120"/>
              </a:rPr>
              <a:t>普及</a:t>
            </a:r>
            <a:endParaRPr lang="zh-CN" altLang="en-US" sz="4400" b="1" dirty="0">
              <a:latin typeface="DFKai-SB" panose="03000509000000000000" pitchFamily="65" charset="-120"/>
              <a:ea typeface="DFKai-SB" panose="03000509000000000000" pitchFamily="65" charset="-120"/>
            </a:endParaRPr>
          </a:p>
        </p:txBody>
      </p:sp>
      <p:sp>
        <p:nvSpPr>
          <p:cNvPr id="5" name="Rectangle 4"/>
          <p:cNvSpPr/>
          <p:nvPr/>
        </p:nvSpPr>
        <p:spPr>
          <a:xfrm>
            <a:off x="307958" y="4248444"/>
            <a:ext cx="11360915" cy="1569660"/>
          </a:xfrm>
          <a:prstGeom prst="rect">
            <a:avLst/>
          </a:prstGeom>
          <a:ln w="28575">
            <a:solidFill>
              <a:srgbClr val="0070C0"/>
            </a:solidFill>
          </a:ln>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月國家公布</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中國教育現代化</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2035》</a:t>
            </a:r>
            <a:r>
              <a:rPr lang="zh-CN" altLang="en-US" sz="2400" dirty="0">
                <a:latin typeface="標楷體" panose="03000509000000000000" pitchFamily="65" charset="-120"/>
                <a:ea typeface="標楷體" panose="03000509000000000000" pitchFamily="65" charset="-120"/>
              </a:rPr>
              <a:t>發展目標：「建成服務全民終身學習的現代教育體系、普及有質量的學前教育、實現優質均衡的義務教育、全面普及高中階段教育、職業教育服務能力顯著提升、高等教育競爭力明顯提升、殘疾兒童少年享有適合的教育、形成全社會共同參與的教育治理新格局。」</a:t>
            </a:r>
            <a:endParaRPr lang="en-US" sz="2400" dirty="0">
              <a:latin typeface="標楷體" panose="03000509000000000000" pitchFamily="65" charset="-120"/>
              <a:ea typeface="標楷體" panose="03000509000000000000" pitchFamily="65" charset="-120"/>
            </a:endParaRPr>
          </a:p>
        </p:txBody>
      </p:sp>
      <p:pic>
        <p:nvPicPr>
          <p:cNvPr id="6" name="Picture 5">
            <a:hlinkClick r:id="rId4"/>
          </p:cNvPr>
          <p:cNvPicPr>
            <a:picLocks noChangeAspect="1"/>
          </p:cNvPicPr>
          <p:nvPr/>
        </p:nvPicPr>
        <p:blipFill>
          <a:blip r:embed="rId5"/>
          <a:stretch>
            <a:fillRect/>
          </a:stretch>
        </p:blipFill>
        <p:spPr>
          <a:xfrm>
            <a:off x="307957" y="6130712"/>
            <a:ext cx="3426246" cy="493107"/>
          </a:xfrm>
          <a:prstGeom prst="rect">
            <a:avLst/>
          </a:prstGeom>
        </p:spPr>
      </p:pic>
      <p:sp>
        <p:nvSpPr>
          <p:cNvPr id="8" name="Rectangle 7"/>
          <p:cNvSpPr/>
          <p:nvPr/>
        </p:nvSpPr>
        <p:spPr>
          <a:xfrm>
            <a:off x="4051677" y="6174614"/>
            <a:ext cx="6096000" cy="523220"/>
          </a:xfrm>
          <a:prstGeom prst="rect">
            <a:avLst/>
          </a:prstGeom>
        </p:spPr>
        <p:txBody>
          <a:bodyPr>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中華人民共和國中央人民政府 </a:t>
            </a:r>
            <a:endParaRPr lang="en-US" altLang="zh-TW" sz="1400"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http://www.gov.cn/zhengce/2019-02/23/content_5367987.htm</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9" name="Rectangle 8"/>
          <p:cNvSpPr/>
          <p:nvPr/>
        </p:nvSpPr>
        <p:spPr>
          <a:xfrm>
            <a:off x="3824980" y="3663669"/>
            <a:ext cx="4698722" cy="584775"/>
          </a:xfrm>
          <a:prstGeom prst="rect">
            <a:avLst/>
          </a:prstGeom>
        </p:spPr>
        <p:txBody>
          <a:bodyPr wrap="none">
            <a:spAutoFit/>
          </a:bodyPr>
          <a:lstStyle/>
          <a:p>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中國教育現代化</a:t>
            </a: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2035》</a:t>
            </a:r>
            <a:endParaRPr 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4949528" y="3044235"/>
            <a:ext cx="2449626" cy="397487"/>
          </a:xfrm>
          <a:prstGeom prst="rect">
            <a:avLst/>
          </a:prstGeom>
        </p:spPr>
      </p:pic>
    </p:spTree>
    <p:extLst>
      <p:ext uri="{BB962C8B-B14F-4D97-AF65-F5344CB8AC3E}">
        <p14:creationId xmlns:p14="http://schemas.microsoft.com/office/powerpoint/2010/main" val="4127095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图表 7">
            <a:extLst>
              <a:ext uri="{FF2B5EF4-FFF2-40B4-BE49-F238E27FC236}">
                <a16:creationId xmlns:a16="http://schemas.microsoft.com/office/drawing/2014/main" id="{FBAD14C6-49F4-4C25-A951-70A9BA1E0F78}"/>
              </a:ext>
            </a:extLst>
          </p:cNvPr>
          <p:cNvGraphicFramePr/>
          <p:nvPr>
            <p:extLst>
              <p:ext uri="{D42A27DB-BD31-4B8C-83A1-F6EECF244321}">
                <p14:modId xmlns:p14="http://schemas.microsoft.com/office/powerpoint/2010/main" val="1229819319"/>
              </p:ext>
            </p:extLst>
          </p:nvPr>
        </p:nvGraphicFramePr>
        <p:xfrm>
          <a:off x="1612669" y="2414510"/>
          <a:ext cx="9603972" cy="3840384"/>
        </p:xfrm>
        <a:graphic>
          <a:graphicData uri="http://schemas.openxmlformats.org/drawingml/2006/chart">
            <c:chart xmlns:c="http://schemas.openxmlformats.org/drawingml/2006/chart" xmlns:r="http://schemas.openxmlformats.org/officeDocument/2006/relationships" r:id="rId3"/>
          </a:graphicData>
        </a:graphic>
      </p:graphicFrame>
      <p:sp>
        <p:nvSpPr>
          <p:cNvPr id="18" name="文字方塊 1">
            <a:extLst>
              <a:ext uri="{FF2B5EF4-FFF2-40B4-BE49-F238E27FC236}">
                <a16:creationId xmlns:a16="http://schemas.microsoft.com/office/drawing/2014/main" id="{3BF8A978-D3C2-46FE-A601-79F103E809BF}"/>
              </a:ext>
            </a:extLst>
          </p:cNvPr>
          <p:cNvSpPr txBox="1"/>
          <p:nvPr/>
        </p:nvSpPr>
        <p:spPr>
          <a:xfrm>
            <a:off x="1697840" y="2555964"/>
            <a:ext cx="1567129" cy="32979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en-US" sz="1600" dirty="0">
                <a:latin typeface="標楷體" panose="03000509000000000000" pitchFamily="65" charset="-120"/>
                <a:ea typeface="標楷體" panose="03000509000000000000" pitchFamily="65" charset="-120"/>
              </a:rPr>
              <a:t>人數</a:t>
            </a:r>
            <a:endParaRPr lang="zh-HK" altLang="en-US" sz="1600" dirty="0">
              <a:latin typeface="標楷體" panose="03000509000000000000" pitchFamily="65" charset="-120"/>
              <a:ea typeface="標楷體" panose="03000509000000000000" pitchFamily="65" charset="-120"/>
            </a:endParaRPr>
          </a:p>
        </p:txBody>
      </p:sp>
      <p:sp>
        <p:nvSpPr>
          <p:cNvPr id="21" name="矩形 20">
            <a:extLst>
              <a:ext uri="{FF2B5EF4-FFF2-40B4-BE49-F238E27FC236}">
                <a16:creationId xmlns:a16="http://schemas.microsoft.com/office/drawing/2014/main" id="{6B852F55-D5F2-46F2-9347-FAB19636121F}"/>
              </a:ext>
            </a:extLst>
          </p:cNvPr>
          <p:cNvSpPr/>
          <p:nvPr/>
        </p:nvSpPr>
        <p:spPr>
          <a:xfrm>
            <a:off x="4447309" y="6270275"/>
            <a:ext cx="6241326" cy="609398"/>
          </a:xfrm>
          <a:prstGeom prst="rect">
            <a:avLst/>
          </a:prstGeom>
        </p:spPr>
        <p:txBody>
          <a:bodyPr wrap="square">
            <a:spAutoFit/>
          </a:bodyPr>
          <a:lstStyle/>
          <a:p>
            <a:pPr>
              <a:lnSpc>
                <a:spcPct val="120000"/>
              </a:lnSpc>
            </a:pPr>
            <a:r>
              <a:rPr lang="zh-TW" altLang="en-US" sz="1400" dirty="0">
                <a:latin typeface="DFKai-SB" panose="03000509000000000000" pitchFamily="65" charset="-120"/>
                <a:ea typeface="DFKai-SB" panose="03000509000000000000" pitchFamily="65" charset="-120"/>
              </a:rPr>
              <a:t>資料</a:t>
            </a:r>
            <a:r>
              <a:rPr lang="zh-CN" altLang="en-US" sz="1400" dirty="0">
                <a:latin typeface="DFKai-SB" panose="03000509000000000000" pitchFamily="65" charset="-120"/>
                <a:ea typeface="DFKai-SB" panose="03000509000000000000" pitchFamily="65" charset="-120"/>
              </a:rPr>
              <a:t>來源：</a:t>
            </a:r>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國家統計局</a:t>
            </a:r>
            <a:r>
              <a:rPr lang="en-US" altLang="zh-TW" sz="14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a:latin typeface="標楷體" panose="03000509000000000000" pitchFamily="65" charset="-120"/>
                <a:ea typeface="標楷體" panose="03000509000000000000" pitchFamily="65" charset="-120"/>
              </a:rPr>
              <a:t>人口普查人口基本情況</a:t>
            </a:r>
            <a:endParaRPr lang="en-US" altLang="zh-TW" sz="1400" dirty="0">
              <a:latin typeface="標楷體" panose="03000509000000000000" pitchFamily="65" charset="-120"/>
              <a:ea typeface="標楷體" panose="03000509000000000000" pitchFamily="65" charset="-120"/>
            </a:endParaRPr>
          </a:p>
          <a:p>
            <a:pPr>
              <a:lnSpc>
                <a:spcPct val="120000"/>
              </a:lnSpc>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https://data.stats.gov.cn/easyquery.htm?cn=C01</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zh-HK" sz="1400" dirty="0">
                <a:latin typeface="Times New Roman" panose="02020603050405020304" pitchFamily="18" charset="0"/>
                <a:ea typeface="標楷體" panose="03000509000000000000" pitchFamily="65" charset="-120"/>
                <a:cs typeface="Times New Roman" panose="02020603050405020304" pitchFamily="18" charset="0"/>
              </a:rPr>
              <a:t> </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矩形 1"/>
          <p:cNvSpPr/>
          <p:nvPr/>
        </p:nvSpPr>
        <p:spPr>
          <a:xfrm>
            <a:off x="146822" y="774123"/>
            <a:ext cx="11802832" cy="1569660"/>
          </a:xfrm>
          <a:prstGeom prst="rect">
            <a:avLst/>
          </a:prstGeom>
        </p:spPr>
        <p:txBody>
          <a:bodyPr wrap="square">
            <a:spAutoFit/>
          </a:bodyPr>
          <a:lstStyle/>
          <a:p>
            <a:pPr algn="just"/>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第七次人口普查結果顯示，與</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2010</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年第六次全國人口普查相比，每</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10</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萬人中擁有大學（大專及以上）文化程度的由</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8</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930</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人上升為</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15</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467</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人；擁有高中程度的由</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14</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032</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人上升為</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15</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088</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人。</a:t>
            </a:r>
            <a:endParaRPr lang="en-US" altLang="zh-CN" sz="3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4">
            <a:extLst>
              <a:ext uri="{FF2B5EF4-FFF2-40B4-BE49-F238E27FC236}">
                <a16:creationId xmlns:a16="http://schemas.microsoft.com/office/drawing/2014/main" id="{9BEEB021-7DFF-4E6C-8D1F-6D1F52A58C38}"/>
              </a:ext>
            </a:extLst>
          </p:cNvPr>
          <p:cNvSpPr txBox="1"/>
          <p:nvPr/>
        </p:nvSpPr>
        <p:spPr>
          <a:xfrm>
            <a:off x="4077650" y="83798"/>
            <a:ext cx="3570208" cy="701731"/>
          </a:xfrm>
          <a:prstGeom prst="rect">
            <a:avLst/>
          </a:prstGeom>
          <a:noFill/>
        </p:spPr>
        <p:txBody>
          <a:bodyPr wrap="none" rtlCol="0">
            <a:spAutoFit/>
          </a:bodyPr>
          <a:lstStyle/>
          <a:p>
            <a:pPr>
              <a:lnSpc>
                <a:spcPct val="90000"/>
              </a:lnSpc>
            </a:pPr>
            <a:r>
              <a:rPr lang="zh-TW" altLang="en-US" sz="4400" b="1" dirty="0">
                <a:latin typeface="DFKai-SB" panose="03000509000000000000" pitchFamily="65" charset="-120"/>
                <a:ea typeface="DFKai-SB" panose="03000509000000000000" pitchFamily="65" charset="-120"/>
              </a:rPr>
              <a:t>教育程度提高</a:t>
            </a:r>
            <a:endParaRPr lang="zh-CN" altLang="en-US" sz="4400" b="1" dirty="0">
              <a:latin typeface="DFKai-SB" panose="03000509000000000000" pitchFamily="65" charset="-120"/>
              <a:ea typeface="DFKai-SB" panose="03000509000000000000" pitchFamily="65" charset="-120"/>
            </a:endParaRPr>
          </a:p>
        </p:txBody>
      </p:sp>
      <p:pic>
        <p:nvPicPr>
          <p:cNvPr id="7" name="Picture 6"/>
          <p:cNvPicPr>
            <a:picLocks noChangeAspect="1"/>
          </p:cNvPicPr>
          <p:nvPr/>
        </p:nvPicPr>
        <p:blipFill>
          <a:blip r:embed="rId4"/>
          <a:stretch>
            <a:fillRect/>
          </a:stretch>
        </p:blipFill>
        <p:spPr>
          <a:xfrm>
            <a:off x="2649783" y="6325621"/>
            <a:ext cx="1650286" cy="448261"/>
          </a:xfrm>
          <a:prstGeom prst="rect">
            <a:avLst/>
          </a:prstGeom>
        </p:spPr>
      </p:pic>
    </p:spTree>
    <p:extLst>
      <p:ext uri="{BB962C8B-B14F-4D97-AF65-F5344CB8AC3E}">
        <p14:creationId xmlns:p14="http://schemas.microsoft.com/office/powerpoint/2010/main" val="2211920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96399" y="212409"/>
            <a:ext cx="3570208" cy="769441"/>
          </a:xfrm>
          <a:prstGeom prst="rect">
            <a:avLst/>
          </a:prstGeom>
        </p:spPr>
        <p:txBody>
          <a:bodyPr wrap="none">
            <a:spAutoFit/>
          </a:bodyPr>
          <a:lstStyle/>
          <a:p>
            <a:r>
              <a:rPr lang="zh-TW" altLang="en-US" sz="4400" b="1" dirty="0">
                <a:latin typeface="標楷體" panose="03000509000000000000" pitchFamily="65" charset="-120"/>
                <a:ea typeface="標楷體" panose="03000509000000000000" pitchFamily="65" charset="-120"/>
                <a:cs typeface="Times New Roman" panose="02020603050405020304" pitchFamily="18" charset="0"/>
              </a:rPr>
              <a:t>教育經費上升</a:t>
            </a:r>
            <a:endParaRPr lang="zh-HK" altLang="en-US" sz="4400" b="1" dirty="0">
              <a:latin typeface="標楷體" panose="03000509000000000000" pitchFamily="65" charset="-120"/>
              <a:ea typeface="標楷體" panose="03000509000000000000" pitchFamily="65" charset="-120"/>
            </a:endParaRPr>
          </a:p>
        </p:txBody>
      </p:sp>
      <p:sp>
        <p:nvSpPr>
          <p:cNvPr id="5" name="矩形 4"/>
          <p:cNvSpPr/>
          <p:nvPr/>
        </p:nvSpPr>
        <p:spPr>
          <a:xfrm>
            <a:off x="455597" y="1111106"/>
            <a:ext cx="11277600" cy="1200329"/>
          </a:xfrm>
          <a:prstGeom prst="rect">
            <a:avLst/>
          </a:prstGeom>
        </p:spPr>
        <p:txBody>
          <a:bodyPr wrap="square">
            <a:spAutoFit/>
          </a:bodyPr>
          <a:lstStyle/>
          <a:p>
            <a:r>
              <a:rPr lang="zh-TW" altLang="en-US" sz="3600" dirty="0">
                <a:latin typeface="標楷體" panose="03000509000000000000" pitchFamily="65" charset="-120"/>
                <a:ea typeface="標楷體" panose="03000509000000000000" pitchFamily="65" charset="-120"/>
              </a:rPr>
              <a:t>國家重視教育，</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從</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1991</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年至</a:t>
            </a:r>
            <a:r>
              <a:rPr lang="en-US" altLang="zh-CN" sz="36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3600" dirty="0">
                <a:latin typeface="Times New Roman" panose="02020603050405020304" pitchFamily="18" charset="0"/>
                <a:ea typeface="標楷體" panose="03000509000000000000" pitchFamily="65" charset="-120"/>
                <a:cs typeface="Times New Roman" panose="02020603050405020304" pitchFamily="18" charset="0"/>
              </a:rPr>
              <a:t>全國教育經費</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的升幅達</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72</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倍。</a:t>
            </a:r>
            <a:endParaRPr lang="en-US" altLang="zh-CN" sz="36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9" name="图表 18">
            <a:extLst>
              <a:ext uri="{FF2B5EF4-FFF2-40B4-BE49-F238E27FC236}">
                <a16:creationId xmlns:a16="http://schemas.microsoft.com/office/drawing/2014/main" id="{ACABEA3C-61F1-4CC5-B06A-690AF4FCFD4D}"/>
              </a:ext>
            </a:extLst>
          </p:cNvPr>
          <p:cNvGraphicFramePr/>
          <p:nvPr>
            <p:extLst>
              <p:ext uri="{D42A27DB-BD31-4B8C-83A1-F6EECF244321}">
                <p14:modId xmlns:p14="http://schemas.microsoft.com/office/powerpoint/2010/main" val="3336489991"/>
              </p:ext>
            </p:extLst>
          </p:nvPr>
        </p:nvGraphicFramePr>
        <p:xfrm>
          <a:off x="455597" y="2520221"/>
          <a:ext cx="8096764" cy="2945571"/>
        </p:xfrm>
        <a:graphic>
          <a:graphicData uri="http://schemas.openxmlformats.org/drawingml/2006/chart">
            <c:chart xmlns:c="http://schemas.openxmlformats.org/drawingml/2006/chart" xmlns:r="http://schemas.openxmlformats.org/officeDocument/2006/relationships" r:id="rId2"/>
          </a:graphicData>
        </a:graphic>
      </p:graphicFrame>
      <p:sp>
        <p:nvSpPr>
          <p:cNvPr id="11" name="文字方塊 1">
            <a:extLst>
              <a:ext uri="{FF2B5EF4-FFF2-40B4-BE49-F238E27FC236}">
                <a16:creationId xmlns:a16="http://schemas.microsoft.com/office/drawing/2014/main" id="{64419FBB-BE7A-4517-8FBE-7F3336208789}"/>
              </a:ext>
            </a:extLst>
          </p:cNvPr>
          <p:cNvSpPr txBox="1"/>
          <p:nvPr/>
        </p:nvSpPr>
        <p:spPr>
          <a:xfrm>
            <a:off x="455597" y="2580968"/>
            <a:ext cx="1567129" cy="32979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en-US" sz="1600" dirty="0">
                <a:latin typeface="標楷體" panose="03000509000000000000" pitchFamily="65" charset="-120"/>
                <a:ea typeface="標楷體" panose="03000509000000000000" pitchFamily="65" charset="-120"/>
              </a:rPr>
              <a:t>人民幣</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萬元</a:t>
            </a:r>
            <a:r>
              <a:rPr lang="en-US" altLang="zh-TW" sz="1600" dirty="0">
                <a:latin typeface="標楷體" panose="03000509000000000000" pitchFamily="65" charset="-120"/>
                <a:ea typeface="標楷體" panose="03000509000000000000" pitchFamily="65" charset="-120"/>
              </a:rPr>
              <a:t>)</a:t>
            </a:r>
            <a:endParaRPr lang="zh-HK" altLang="en-US" sz="1600" dirty="0">
              <a:latin typeface="標楷體" panose="03000509000000000000" pitchFamily="65" charset="-120"/>
              <a:ea typeface="標楷體" panose="03000509000000000000" pitchFamily="65" charset="-120"/>
            </a:endParaRPr>
          </a:p>
        </p:txBody>
      </p:sp>
      <p:sp>
        <p:nvSpPr>
          <p:cNvPr id="12" name="文字方塊 11">
            <a:extLst>
              <a:ext uri="{FF2B5EF4-FFF2-40B4-BE49-F238E27FC236}">
                <a16:creationId xmlns:a16="http://schemas.microsoft.com/office/drawing/2014/main" id="{383522A5-7C21-4264-A9D8-FBCF374EF058}"/>
              </a:ext>
            </a:extLst>
          </p:cNvPr>
          <p:cNvSpPr txBox="1"/>
          <p:nvPr/>
        </p:nvSpPr>
        <p:spPr>
          <a:xfrm>
            <a:off x="3815543" y="5859770"/>
            <a:ext cx="3931920" cy="523220"/>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國家統計局</a:t>
            </a:r>
            <a:r>
              <a:rPr lang="en-US" altLang="zh-TW" sz="14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a:latin typeface="標楷體" panose="03000509000000000000" pitchFamily="65" charset="-120"/>
                <a:ea typeface="標楷體" panose="03000509000000000000" pitchFamily="65" charset="-120"/>
              </a:rPr>
              <a:t>全國教育經費</a:t>
            </a:r>
            <a:endParaRPr lang="en-US" altLang="zh-TW" sz="1400" dirty="0">
              <a:latin typeface="標楷體" panose="03000509000000000000" pitchFamily="65" charset="-120"/>
              <a:ea typeface="標楷體" panose="03000509000000000000" pitchFamily="65" charset="-120"/>
            </a:endParaRPr>
          </a:p>
          <a:p>
            <a:r>
              <a:rPr lang="en-US" altLang="zh-CN" sz="1400" dirty="0">
                <a:latin typeface="DFKai-SB" panose="03000509000000000000" pitchFamily="65" charset="-120"/>
                <a:ea typeface="DFKai-SB" panose="03000509000000000000" pitchFamily="65" charset="-12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(https://data.stats.gov.cn/easyquery.htm?cn=C01)</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Rectangle 1"/>
          <p:cNvSpPr/>
          <p:nvPr/>
        </p:nvSpPr>
        <p:spPr>
          <a:xfrm>
            <a:off x="8723339" y="2520221"/>
            <a:ext cx="3266540" cy="2985433"/>
          </a:xfrm>
          <a:prstGeom prst="rect">
            <a:avLst/>
          </a:prstGeom>
          <a:ln w="28575">
            <a:solidFill>
              <a:srgbClr val="FF0000"/>
            </a:solidFill>
          </a:ln>
        </p:spPr>
        <p:txBody>
          <a:bodyPr wrap="square">
            <a:spAutoFit/>
          </a:bodyPr>
          <a:lstStyle/>
          <a:p>
            <a:pPr algn="ctr"/>
            <a:r>
              <a:rPr lang="zh-TW" altLang="en-US" sz="2800" dirty="0">
                <a:latin typeface="標楷體" panose="03000509000000000000" pitchFamily="65" charset="-120"/>
                <a:ea typeface="標楷體" panose="03000509000000000000" pitchFamily="65" charset="-120"/>
              </a:rPr>
              <a:t>閱讀相關報導</a:t>
            </a:r>
            <a:r>
              <a:rPr lang="en-US" altLang="zh-TW" sz="2800" dirty="0">
                <a:latin typeface="標楷體" panose="03000509000000000000" pitchFamily="65" charset="-120"/>
                <a:ea typeface="標楷體" panose="03000509000000000000" pitchFamily="65" charset="-120"/>
              </a:rPr>
              <a:t>:</a:t>
            </a:r>
          </a:p>
          <a:p>
            <a:r>
              <a:rPr lang="zh-TW" altLang="en-US" sz="2800" dirty="0">
                <a:latin typeface="標楷體" panose="03000509000000000000" pitchFamily="65" charset="-120"/>
                <a:ea typeface="標楷體" panose="03000509000000000000" pitchFamily="65" charset="-120"/>
              </a:rPr>
              <a:t>義務教育免費背後的國家承諾</a:t>
            </a:r>
            <a:endParaRPr lang="en-US" altLang="zh-TW" sz="2800" dirty="0">
              <a:latin typeface="標楷體" panose="03000509000000000000" pitchFamily="65" charset="-120"/>
              <a:ea typeface="標楷體" panose="03000509000000000000" pitchFamily="65" charset="-120"/>
            </a:endParaRPr>
          </a:p>
          <a:p>
            <a:endParaRPr lang="en-US" altLang="zh-TW" dirty="0">
              <a:effectLst/>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來源</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人民網 </a:t>
            </a:r>
            <a:endParaRPr lang="en-US"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http://sn.people.com.cn/BIG5/n2/2021/0621/c393584-34785641.html)</a:t>
            </a:r>
            <a:endParaRPr lang="zh-TW" altLang="en-US" sz="14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a:hlinkClick r:id="rId3"/>
          </p:cNvPr>
          <p:cNvPicPr>
            <a:picLocks noChangeAspect="1"/>
          </p:cNvPicPr>
          <p:nvPr/>
        </p:nvPicPr>
        <p:blipFill>
          <a:blip r:embed="rId4"/>
          <a:stretch>
            <a:fillRect/>
          </a:stretch>
        </p:blipFill>
        <p:spPr>
          <a:xfrm>
            <a:off x="9811846" y="3993006"/>
            <a:ext cx="1322282" cy="539128"/>
          </a:xfrm>
          <a:prstGeom prst="rect">
            <a:avLst/>
          </a:prstGeom>
        </p:spPr>
      </p:pic>
      <p:pic>
        <p:nvPicPr>
          <p:cNvPr id="10" name="Picture 9"/>
          <p:cNvPicPr>
            <a:picLocks noChangeAspect="1"/>
          </p:cNvPicPr>
          <p:nvPr/>
        </p:nvPicPr>
        <p:blipFill>
          <a:blip r:embed="rId5"/>
          <a:stretch>
            <a:fillRect/>
          </a:stretch>
        </p:blipFill>
        <p:spPr>
          <a:xfrm>
            <a:off x="2165257" y="5900149"/>
            <a:ext cx="1650286" cy="448261"/>
          </a:xfrm>
          <a:prstGeom prst="rect">
            <a:avLst/>
          </a:prstGeom>
        </p:spPr>
      </p:pic>
    </p:spTree>
    <p:extLst>
      <p:ext uri="{BB962C8B-B14F-4D97-AF65-F5344CB8AC3E}">
        <p14:creationId xmlns:p14="http://schemas.microsoft.com/office/powerpoint/2010/main" val="2173354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0827" y="5417142"/>
            <a:ext cx="11410343" cy="499880"/>
          </a:xfrm>
          <a:prstGeom prst="rect">
            <a:avLst/>
          </a:prstGeom>
        </p:spPr>
        <p:txBody>
          <a:bodyPr wrap="square">
            <a:spAutoFit/>
          </a:bodyPr>
          <a:lstStyle/>
          <a:p>
            <a:pPr>
              <a:lnSpc>
                <a:spcPct val="150000"/>
              </a:lnSpc>
            </a:pPr>
            <a:r>
              <a:rPr lang="zh-CN" altLang="en-US" sz="2000" dirty="0">
                <a:latin typeface="DFKai-SB" panose="03000509000000000000" pitchFamily="65" charset="-120"/>
                <a:ea typeface="DFKai-SB" panose="03000509000000000000" pitchFamily="65" charset="-120"/>
              </a:rPr>
              <a:t>    </a:t>
            </a:r>
          </a:p>
        </p:txBody>
      </p:sp>
      <p:grpSp>
        <p:nvGrpSpPr>
          <p:cNvPr id="31" name="组合 30">
            <a:extLst>
              <a:ext uri="{FF2B5EF4-FFF2-40B4-BE49-F238E27FC236}">
                <a16:creationId xmlns:a16="http://schemas.microsoft.com/office/drawing/2014/main" id="{F07C963E-B64B-42DB-9A1D-A346371EA815}"/>
              </a:ext>
            </a:extLst>
          </p:cNvPr>
          <p:cNvGrpSpPr/>
          <p:nvPr/>
        </p:nvGrpSpPr>
        <p:grpSpPr>
          <a:xfrm>
            <a:off x="791661" y="940978"/>
            <a:ext cx="10489483" cy="4722664"/>
            <a:chOff x="1458776" y="2110081"/>
            <a:chExt cx="6130260" cy="3157575"/>
          </a:xfrm>
        </p:grpSpPr>
        <p:sp>
          <p:nvSpPr>
            <p:cNvPr id="5" name="任意多边形: 形状 4">
              <a:extLst>
                <a:ext uri="{FF2B5EF4-FFF2-40B4-BE49-F238E27FC236}">
                  <a16:creationId xmlns:a16="http://schemas.microsoft.com/office/drawing/2014/main" id="{CC8A8BAA-D4ED-4503-BE4D-8B8ECA9227E0}"/>
                </a:ext>
              </a:extLst>
            </p:cNvPr>
            <p:cNvSpPr/>
            <p:nvPr/>
          </p:nvSpPr>
          <p:spPr>
            <a:xfrm>
              <a:off x="2641023" y="4072198"/>
              <a:ext cx="1392683" cy="1195458"/>
            </a:xfrm>
            <a:custGeom>
              <a:avLst/>
              <a:gdLst>
                <a:gd name="connsiteX0" fmla="*/ 0 w 1392683"/>
                <a:gd name="connsiteY0" fmla="*/ 597729 h 1195458"/>
                <a:gd name="connsiteX1" fmla="*/ 298865 w 1392683"/>
                <a:gd name="connsiteY1" fmla="*/ 0 h 1195458"/>
                <a:gd name="connsiteX2" fmla="*/ 1093819 w 1392683"/>
                <a:gd name="connsiteY2" fmla="*/ 0 h 1195458"/>
                <a:gd name="connsiteX3" fmla="*/ 1392683 w 1392683"/>
                <a:gd name="connsiteY3" fmla="*/ 597729 h 1195458"/>
                <a:gd name="connsiteX4" fmla="*/ 1093819 w 1392683"/>
                <a:gd name="connsiteY4" fmla="*/ 1195458 h 1195458"/>
                <a:gd name="connsiteX5" fmla="*/ 298865 w 1392683"/>
                <a:gd name="connsiteY5" fmla="*/ 1195458 h 1195458"/>
                <a:gd name="connsiteX6" fmla="*/ 0 w 1392683"/>
                <a:gd name="connsiteY6" fmla="*/ 597729 h 119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2683" h="1195458">
                  <a:moveTo>
                    <a:pt x="0" y="597729"/>
                  </a:moveTo>
                  <a:lnTo>
                    <a:pt x="298865" y="0"/>
                  </a:lnTo>
                  <a:lnTo>
                    <a:pt x="1093819" y="0"/>
                  </a:lnTo>
                  <a:lnTo>
                    <a:pt x="1392683" y="597729"/>
                  </a:lnTo>
                  <a:lnTo>
                    <a:pt x="1093819" y="1195458"/>
                  </a:lnTo>
                  <a:lnTo>
                    <a:pt x="298865" y="1195458"/>
                  </a:lnTo>
                  <a:lnTo>
                    <a:pt x="0" y="597729"/>
                  </a:lnTo>
                  <a:close/>
                </a:path>
              </a:pathLst>
            </a:custGeom>
            <a:solidFill>
              <a:srgbClr val="FF5050"/>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5678" tIns="215615" rIns="215678" bIns="215615" numCol="1" spcCol="1270" anchor="ctr" anchorCtr="0">
              <a:noAutofit/>
            </a:bodyPr>
            <a:lstStyle/>
            <a:p>
              <a:pPr marL="0" lvl="0" indent="0" algn="ctr" defTabSz="1066800">
                <a:lnSpc>
                  <a:spcPct val="90000"/>
                </a:lnSpc>
                <a:spcBef>
                  <a:spcPct val="0"/>
                </a:spcBef>
                <a:spcAft>
                  <a:spcPct val="35000"/>
                </a:spcAft>
                <a:buNone/>
              </a:pPr>
              <a:r>
                <a:rPr lang="zh-CN" altLang="en-US" sz="3200" kern="1200" dirty="0">
                  <a:solidFill>
                    <a:schemeClr val="tx1"/>
                  </a:solidFill>
                  <a:latin typeface="DFKai-SB" panose="03000509000000000000" pitchFamily="65" charset="-120"/>
                  <a:ea typeface="DFKai-SB" panose="03000509000000000000" pitchFamily="65" charset="-120"/>
                </a:rPr>
                <a:t>職業</a:t>
              </a:r>
              <a:endParaRPr lang="en-US" altLang="zh-CN" sz="3200" kern="1200" dirty="0">
                <a:solidFill>
                  <a:schemeClr val="tx1"/>
                </a:solidFill>
                <a:latin typeface="DFKai-SB" panose="03000509000000000000" pitchFamily="65" charset="-120"/>
                <a:ea typeface="DFKai-SB" panose="03000509000000000000" pitchFamily="65" charset="-120"/>
              </a:endParaRPr>
            </a:p>
            <a:p>
              <a:pPr marL="0" lvl="0" indent="0" algn="ctr" defTabSz="1066800">
                <a:lnSpc>
                  <a:spcPct val="90000"/>
                </a:lnSpc>
                <a:spcBef>
                  <a:spcPct val="0"/>
                </a:spcBef>
                <a:spcAft>
                  <a:spcPct val="35000"/>
                </a:spcAft>
                <a:buNone/>
              </a:pPr>
              <a:r>
                <a:rPr lang="zh-CN" altLang="en-US" sz="3200" kern="1200" dirty="0">
                  <a:solidFill>
                    <a:schemeClr val="tx1"/>
                  </a:solidFill>
                  <a:latin typeface="DFKai-SB" panose="03000509000000000000" pitchFamily="65" charset="-120"/>
                  <a:ea typeface="DFKai-SB" panose="03000509000000000000" pitchFamily="65" charset="-120"/>
                </a:rPr>
                <a:t>教育</a:t>
              </a:r>
            </a:p>
          </p:txBody>
        </p:sp>
        <p:sp>
          <p:nvSpPr>
            <p:cNvPr id="7" name="六边形 6">
              <a:extLst>
                <a:ext uri="{FF2B5EF4-FFF2-40B4-BE49-F238E27FC236}">
                  <a16:creationId xmlns:a16="http://schemas.microsoft.com/office/drawing/2014/main" id="{95724BBB-B89E-4E29-A6BC-02E6D34C41FC}"/>
                </a:ext>
              </a:extLst>
            </p:cNvPr>
            <p:cNvSpPr/>
            <p:nvPr/>
          </p:nvSpPr>
          <p:spPr>
            <a:xfrm>
              <a:off x="1458776" y="3422369"/>
              <a:ext cx="1392683" cy="1195458"/>
            </a:xfrm>
            <a:prstGeom prst="hexagon">
              <a:avLst>
                <a:gd name="adj" fmla="val 25000"/>
                <a:gd name="vf" fmla="val 115470"/>
              </a:avLst>
            </a:prstGeom>
            <a:blipFill>
              <a:blip r:embed="rId3" cstate="print">
                <a:extLst>
                  <a:ext uri="{28A0092B-C50C-407E-A947-70E740481C1C}">
                    <a14:useLocalDpi xmlns:a14="http://schemas.microsoft.com/office/drawing/2010/main" val="0"/>
                  </a:ext>
                </a:extLst>
              </a:blip>
              <a:srcRect/>
              <a:stretch>
                <a:fillRect t="-8000" b="-8000"/>
              </a:stretch>
            </a:blipFill>
            <a:ln w="19050"/>
          </p:spPr>
          <p:style>
            <a:lnRef idx="2">
              <a:schemeClr val="accent2">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任意多边形: 形状 9">
              <a:extLst>
                <a:ext uri="{FF2B5EF4-FFF2-40B4-BE49-F238E27FC236}">
                  <a16:creationId xmlns:a16="http://schemas.microsoft.com/office/drawing/2014/main" id="{AC789EB6-C092-4D59-ACA3-3751F5F89F85}"/>
                </a:ext>
              </a:extLst>
            </p:cNvPr>
            <p:cNvSpPr/>
            <p:nvPr/>
          </p:nvSpPr>
          <p:spPr>
            <a:xfrm>
              <a:off x="3822043" y="3413212"/>
              <a:ext cx="1392683" cy="1195458"/>
            </a:xfrm>
            <a:custGeom>
              <a:avLst/>
              <a:gdLst>
                <a:gd name="connsiteX0" fmla="*/ 0 w 1392683"/>
                <a:gd name="connsiteY0" fmla="*/ 597729 h 1195458"/>
                <a:gd name="connsiteX1" fmla="*/ 298865 w 1392683"/>
                <a:gd name="connsiteY1" fmla="*/ 0 h 1195458"/>
                <a:gd name="connsiteX2" fmla="*/ 1093819 w 1392683"/>
                <a:gd name="connsiteY2" fmla="*/ 0 h 1195458"/>
                <a:gd name="connsiteX3" fmla="*/ 1392683 w 1392683"/>
                <a:gd name="connsiteY3" fmla="*/ 597729 h 1195458"/>
                <a:gd name="connsiteX4" fmla="*/ 1093819 w 1392683"/>
                <a:gd name="connsiteY4" fmla="*/ 1195458 h 1195458"/>
                <a:gd name="connsiteX5" fmla="*/ 298865 w 1392683"/>
                <a:gd name="connsiteY5" fmla="*/ 1195458 h 1195458"/>
                <a:gd name="connsiteX6" fmla="*/ 0 w 1392683"/>
                <a:gd name="connsiteY6" fmla="*/ 597729 h 119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2683" h="1195458">
                  <a:moveTo>
                    <a:pt x="0" y="597729"/>
                  </a:moveTo>
                  <a:lnTo>
                    <a:pt x="298865" y="0"/>
                  </a:lnTo>
                  <a:lnTo>
                    <a:pt x="1093819" y="0"/>
                  </a:lnTo>
                  <a:lnTo>
                    <a:pt x="1392683" y="597729"/>
                  </a:lnTo>
                  <a:lnTo>
                    <a:pt x="1093819" y="1195458"/>
                  </a:lnTo>
                  <a:lnTo>
                    <a:pt x="298865" y="1195458"/>
                  </a:lnTo>
                  <a:lnTo>
                    <a:pt x="0" y="597729"/>
                  </a:lnTo>
                  <a:close/>
                </a:path>
              </a:pathLst>
            </a:custGeom>
            <a:solidFill>
              <a:srgbClr val="F0D2D1"/>
            </a:solidFill>
            <a:ln>
              <a:no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5678" tIns="215615" rIns="215678" bIns="215615" numCol="1" spcCol="1270" anchor="ctr" anchorCtr="0">
              <a:noAutofit/>
            </a:bodyPr>
            <a:lstStyle/>
            <a:p>
              <a:pPr marL="0" lvl="0" indent="0" algn="ctr" defTabSz="1066800">
                <a:lnSpc>
                  <a:spcPct val="90000"/>
                </a:lnSpc>
                <a:spcBef>
                  <a:spcPct val="0"/>
                </a:spcBef>
                <a:spcAft>
                  <a:spcPct val="35000"/>
                </a:spcAft>
                <a:buNone/>
              </a:pPr>
              <a:r>
                <a:rPr lang="zh-CN" altLang="en-US" sz="3200" kern="1200" dirty="0">
                  <a:solidFill>
                    <a:schemeClr val="tx1"/>
                  </a:solidFill>
                  <a:latin typeface="DFKai-SB" panose="03000509000000000000" pitchFamily="65" charset="-120"/>
                  <a:ea typeface="DFKai-SB" panose="03000509000000000000" pitchFamily="65" charset="-120"/>
                </a:rPr>
                <a:t>成人</a:t>
              </a:r>
              <a:endParaRPr lang="en-US" altLang="zh-CN" sz="3200" kern="1200" dirty="0">
                <a:solidFill>
                  <a:schemeClr val="tx1"/>
                </a:solidFill>
                <a:latin typeface="DFKai-SB" panose="03000509000000000000" pitchFamily="65" charset="-120"/>
                <a:ea typeface="DFKai-SB" panose="03000509000000000000" pitchFamily="65" charset="-120"/>
              </a:endParaRPr>
            </a:p>
            <a:p>
              <a:pPr marL="0" lvl="0" indent="0" algn="ctr" defTabSz="1066800">
                <a:lnSpc>
                  <a:spcPct val="90000"/>
                </a:lnSpc>
                <a:spcBef>
                  <a:spcPct val="0"/>
                </a:spcBef>
                <a:spcAft>
                  <a:spcPct val="35000"/>
                </a:spcAft>
                <a:buNone/>
              </a:pPr>
              <a:r>
                <a:rPr lang="zh-CN" altLang="en-US" sz="3200" kern="1200" dirty="0">
                  <a:solidFill>
                    <a:schemeClr val="tx1"/>
                  </a:solidFill>
                  <a:latin typeface="DFKai-SB" panose="03000509000000000000" pitchFamily="65" charset="-120"/>
                  <a:ea typeface="DFKai-SB" panose="03000509000000000000" pitchFamily="65" charset="-120"/>
                </a:rPr>
                <a:t>教育</a:t>
              </a:r>
            </a:p>
          </p:txBody>
        </p:sp>
        <p:sp>
          <p:nvSpPr>
            <p:cNvPr id="13" name="六边形 12">
              <a:extLst>
                <a:ext uri="{FF2B5EF4-FFF2-40B4-BE49-F238E27FC236}">
                  <a16:creationId xmlns:a16="http://schemas.microsoft.com/office/drawing/2014/main" id="{D519D86D-5D5A-4B3C-AE02-A16E1913B4BB}"/>
                </a:ext>
              </a:extLst>
            </p:cNvPr>
            <p:cNvSpPr/>
            <p:nvPr/>
          </p:nvSpPr>
          <p:spPr>
            <a:xfrm>
              <a:off x="5009198" y="4070304"/>
              <a:ext cx="1392683" cy="1195458"/>
            </a:xfrm>
            <a:prstGeom prst="hexagon">
              <a:avLst>
                <a:gd name="adj" fmla="val 25000"/>
                <a:gd name="vf" fmla="val 115470"/>
              </a:avLst>
            </a:prstGeom>
            <a:blipFill>
              <a:blip r:embed="rId4"/>
              <a:srcRect/>
              <a:stretch>
                <a:fillRect t="-8000" b="-8000"/>
              </a:stretch>
            </a:blipFill>
            <a:ln w="19050"/>
          </p:spPr>
          <p:style>
            <a:lnRef idx="2">
              <a:schemeClr val="accent3">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任意多边形: 形状 17">
              <a:extLst>
                <a:ext uri="{FF2B5EF4-FFF2-40B4-BE49-F238E27FC236}">
                  <a16:creationId xmlns:a16="http://schemas.microsoft.com/office/drawing/2014/main" id="{84B9D982-E10B-4058-B81B-D1783572A850}"/>
                </a:ext>
              </a:extLst>
            </p:cNvPr>
            <p:cNvSpPr/>
            <p:nvPr/>
          </p:nvSpPr>
          <p:spPr>
            <a:xfrm>
              <a:off x="2641023" y="2769067"/>
              <a:ext cx="1392683" cy="1195458"/>
            </a:xfrm>
            <a:custGeom>
              <a:avLst/>
              <a:gdLst>
                <a:gd name="connsiteX0" fmla="*/ 0 w 1392683"/>
                <a:gd name="connsiteY0" fmla="*/ 597729 h 1195458"/>
                <a:gd name="connsiteX1" fmla="*/ 298865 w 1392683"/>
                <a:gd name="connsiteY1" fmla="*/ 0 h 1195458"/>
                <a:gd name="connsiteX2" fmla="*/ 1093819 w 1392683"/>
                <a:gd name="connsiteY2" fmla="*/ 0 h 1195458"/>
                <a:gd name="connsiteX3" fmla="*/ 1392683 w 1392683"/>
                <a:gd name="connsiteY3" fmla="*/ 597729 h 1195458"/>
                <a:gd name="connsiteX4" fmla="*/ 1093819 w 1392683"/>
                <a:gd name="connsiteY4" fmla="*/ 1195458 h 1195458"/>
                <a:gd name="connsiteX5" fmla="*/ 298865 w 1392683"/>
                <a:gd name="connsiteY5" fmla="*/ 1195458 h 1195458"/>
                <a:gd name="connsiteX6" fmla="*/ 0 w 1392683"/>
                <a:gd name="connsiteY6" fmla="*/ 597729 h 119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2683" h="1195458">
                  <a:moveTo>
                    <a:pt x="0" y="597729"/>
                  </a:moveTo>
                  <a:lnTo>
                    <a:pt x="298865" y="0"/>
                  </a:lnTo>
                  <a:lnTo>
                    <a:pt x="1093819" y="0"/>
                  </a:lnTo>
                  <a:lnTo>
                    <a:pt x="1392683" y="597729"/>
                  </a:lnTo>
                  <a:lnTo>
                    <a:pt x="1093819" y="1195458"/>
                  </a:lnTo>
                  <a:lnTo>
                    <a:pt x="298865" y="1195458"/>
                  </a:lnTo>
                  <a:lnTo>
                    <a:pt x="0" y="597729"/>
                  </a:lnTo>
                  <a:close/>
                </a:path>
              </a:pathLst>
            </a:custGeom>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5678" tIns="215615" rIns="215678" bIns="215615" numCol="1" spcCol="1270" anchor="ctr" anchorCtr="0">
              <a:noAutofit/>
            </a:bodyPr>
            <a:lstStyle/>
            <a:p>
              <a:pPr marL="0" lvl="0" indent="0" algn="ctr" defTabSz="1066800">
                <a:lnSpc>
                  <a:spcPct val="90000"/>
                </a:lnSpc>
                <a:spcBef>
                  <a:spcPct val="0"/>
                </a:spcBef>
                <a:spcAft>
                  <a:spcPct val="35000"/>
                </a:spcAft>
                <a:buNone/>
              </a:pPr>
              <a:r>
                <a:rPr lang="zh-CN" altLang="en-US" sz="3200" kern="1200" dirty="0">
                  <a:solidFill>
                    <a:schemeClr val="tx1"/>
                  </a:solidFill>
                  <a:latin typeface="DFKai-SB" panose="03000509000000000000" pitchFamily="65" charset="-120"/>
                  <a:ea typeface="DFKai-SB" panose="03000509000000000000" pitchFamily="65" charset="-120"/>
                </a:rPr>
                <a:t>普通</a:t>
              </a:r>
              <a:endParaRPr lang="en-US" altLang="zh-CN" sz="3200" kern="1200" dirty="0">
                <a:solidFill>
                  <a:schemeClr val="tx1"/>
                </a:solidFill>
                <a:latin typeface="DFKai-SB" panose="03000509000000000000" pitchFamily="65" charset="-120"/>
                <a:ea typeface="DFKai-SB" panose="03000509000000000000" pitchFamily="65" charset="-120"/>
              </a:endParaRPr>
            </a:p>
            <a:p>
              <a:pPr marL="0" lvl="0" indent="0" algn="ctr" defTabSz="1066800">
                <a:lnSpc>
                  <a:spcPct val="90000"/>
                </a:lnSpc>
                <a:spcBef>
                  <a:spcPct val="0"/>
                </a:spcBef>
                <a:spcAft>
                  <a:spcPct val="35000"/>
                </a:spcAft>
                <a:buNone/>
              </a:pPr>
              <a:r>
                <a:rPr lang="zh-CN" altLang="en-US" sz="3200" kern="1200" dirty="0">
                  <a:solidFill>
                    <a:schemeClr val="tx1"/>
                  </a:solidFill>
                  <a:latin typeface="DFKai-SB" panose="03000509000000000000" pitchFamily="65" charset="-120"/>
                  <a:ea typeface="DFKai-SB" panose="03000509000000000000" pitchFamily="65" charset="-120"/>
                </a:rPr>
                <a:t>教育</a:t>
              </a:r>
            </a:p>
          </p:txBody>
        </p:sp>
        <p:sp>
          <p:nvSpPr>
            <p:cNvPr id="20" name="六边形 19">
              <a:extLst>
                <a:ext uri="{FF2B5EF4-FFF2-40B4-BE49-F238E27FC236}">
                  <a16:creationId xmlns:a16="http://schemas.microsoft.com/office/drawing/2014/main" id="{D8857D25-07BB-4268-B964-8245E05229B3}"/>
                </a:ext>
              </a:extLst>
            </p:cNvPr>
            <p:cNvSpPr/>
            <p:nvPr/>
          </p:nvSpPr>
          <p:spPr>
            <a:xfrm>
              <a:off x="3822043" y="2110081"/>
              <a:ext cx="1392683" cy="1195458"/>
            </a:xfrm>
            <a:prstGeom prst="hexagon">
              <a:avLst>
                <a:gd name="adj" fmla="val 25000"/>
                <a:gd name="vf" fmla="val 115470"/>
              </a:avLst>
            </a:prstGeom>
            <a:blipFill>
              <a:blip r:embed="rId5" cstate="print">
                <a:extLst>
                  <a:ext uri="{28A0092B-C50C-407E-A947-70E740481C1C}">
                    <a14:useLocalDpi xmlns:a14="http://schemas.microsoft.com/office/drawing/2010/main" val="0"/>
                  </a:ext>
                </a:extLst>
              </a:blip>
              <a:srcRect/>
              <a:stretch>
                <a:fillRect t="-8000" b="-8000"/>
              </a:stretch>
            </a:blipFill>
            <a:ln w="19050"/>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任意多边形: 形状 21">
              <a:extLst>
                <a:ext uri="{FF2B5EF4-FFF2-40B4-BE49-F238E27FC236}">
                  <a16:creationId xmlns:a16="http://schemas.microsoft.com/office/drawing/2014/main" id="{DE7E9291-07EB-4F5D-ABA9-0D14F9B6D29B}"/>
                </a:ext>
              </a:extLst>
            </p:cNvPr>
            <p:cNvSpPr/>
            <p:nvPr/>
          </p:nvSpPr>
          <p:spPr>
            <a:xfrm>
              <a:off x="5009198" y="2767172"/>
              <a:ext cx="1392683" cy="1195458"/>
            </a:xfrm>
            <a:custGeom>
              <a:avLst/>
              <a:gdLst>
                <a:gd name="connsiteX0" fmla="*/ 0 w 1392683"/>
                <a:gd name="connsiteY0" fmla="*/ 597729 h 1195458"/>
                <a:gd name="connsiteX1" fmla="*/ 298865 w 1392683"/>
                <a:gd name="connsiteY1" fmla="*/ 0 h 1195458"/>
                <a:gd name="connsiteX2" fmla="*/ 1093819 w 1392683"/>
                <a:gd name="connsiteY2" fmla="*/ 0 h 1195458"/>
                <a:gd name="connsiteX3" fmla="*/ 1392683 w 1392683"/>
                <a:gd name="connsiteY3" fmla="*/ 597729 h 1195458"/>
                <a:gd name="connsiteX4" fmla="*/ 1093819 w 1392683"/>
                <a:gd name="connsiteY4" fmla="*/ 1195458 h 1195458"/>
                <a:gd name="connsiteX5" fmla="*/ 298865 w 1392683"/>
                <a:gd name="connsiteY5" fmla="*/ 1195458 h 1195458"/>
                <a:gd name="connsiteX6" fmla="*/ 0 w 1392683"/>
                <a:gd name="connsiteY6" fmla="*/ 597729 h 119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2683" h="1195458">
                  <a:moveTo>
                    <a:pt x="0" y="597729"/>
                  </a:moveTo>
                  <a:lnTo>
                    <a:pt x="298865" y="0"/>
                  </a:lnTo>
                  <a:lnTo>
                    <a:pt x="1093819" y="0"/>
                  </a:lnTo>
                  <a:lnTo>
                    <a:pt x="1392683" y="597729"/>
                  </a:lnTo>
                  <a:lnTo>
                    <a:pt x="1093819" y="1195458"/>
                  </a:lnTo>
                  <a:lnTo>
                    <a:pt x="298865" y="1195458"/>
                  </a:lnTo>
                  <a:lnTo>
                    <a:pt x="0" y="597729"/>
                  </a:lnTo>
                  <a:close/>
                </a:path>
              </a:pathLst>
            </a:custGeom>
            <a:solidFill>
              <a:srgbClr val="92D05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5678" tIns="215615" rIns="215678" bIns="215615" numCol="1" spcCol="1270" anchor="ctr" anchorCtr="0">
              <a:noAutofit/>
            </a:bodyPr>
            <a:lstStyle/>
            <a:p>
              <a:pPr marL="0" lvl="0" indent="0" algn="ctr" defTabSz="1066800">
                <a:lnSpc>
                  <a:spcPct val="90000"/>
                </a:lnSpc>
                <a:spcBef>
                  <a:spcPct val="0"/>
                </a:spcBef>
                <a:spcAft>
                  <a:spcPct val="35000"/>
                </a:spcAft>
                <a:buNone/>
              </a:pPr>
              <a:r>
                <a:rPr lang="zh-CN" altLang="en-US" sz="3200" kern="1200" dirty="0">
                  <a:solidFill>
                    <a:schemeClr val="tx1"/>
                  </a:solidFill>
                  <a:latin typeface="DFKai-SB" panose="03000509000000000000" pitchFamily="65" charset="-120"/>
                  <a:ea typeface="DFKai-SB" panose="03000509000000000000" pitchFamily="65" charset="-120"/>
                </a:rPr>
                <a:t>出國</a:t>
              </a:r>
              <a:endParaRPr lang="en-US" altLang="zh-CN" sz="3200" kern="1200" dirty="0">
                <a:solidFill>
                  <a:schemeClr val="tx1"/>
                </a:solidFill>
                <a:latin typeface="DFKai-SB" panose="03000509000000000000" pitchFamily="65" charset="-120"/>
                <a:ea typeface="DFKai-SB" panose="03000509000000000000" pitchFamily="65" charset="-120"/>
              </a:endParaRPr>
            </a:p>
            <a:p>
              <a:pPr marL="0" lvl="0" indent="0" algn="ctr" defTabSz="1066800">
                <a:lnSpc>
                  <a:spcPct val="90000"/>
                </a:lnSpc>
                <a:spcBef>
                  <a:spcPct val="0"/>
                </a:spcBef>
                <a:spcAft>
                  <a:spcPct val="35000"/>
                </a:spcAft>
                <a:buNone/>
              </a:pPr>
              <a:r>
                <a:rPr lang="zh-CN" altLang="en-US" sz="3200" kern="1200" dirty="0">
                  <a:solidFill>
                    <a:schemeClr val="tx1"/>
                  </a:solidFill>
                  <a:latin typeface="DFKai-SB" panose="03000509000000000000" pitchFamily="65" charset="-120"/>
                  <a:ea typeface="DFKai-SB" panose="03000509000000000000" pitchFamily="65" charset="-120"/>
                </a:rPr>
                <a:t>留學</a:t>
              </a:r>
            </a:p>
          </p:txBody>
        </p:sp>
        <p:sp>
          <p:nvSpPr>
            <p:cNvPr id="26" name="六边形 25">
              <a:extLst>
                <a:ext uri="{FF2B5EF4-FFF2-40B4-BE49-F238E27FC236}">
                  <a16:creationId xmlns:a16="http://schemas.microsoft.com/office/drawing/2014/main" id="{7C1F3506-F052-4AA5-9330-A3C0985D3673}"/>
                </a:ext>
              </a:extLst>
            </p:cNvPr>
            <p:cNvSpPr/>
            <p:nvPr/>
          </p:nvSpPr>
          <p:spPr>
            <a:xfrm>
              <a:off x="6196353" y="3372220"/>
              <a:ext cx="1392683" cy="1195458"/>
            </a:xfrm>
            <a:prstGeom prst="hexagon">
              <a:avLst>
                <a:gd name="adj" fmla="val 25000"/>
                <a:gd name="vf" fmla="val 115470"/>
              </a:avLst>
            </a:prstGeom>
            <a:blipFill>
              <a:blip r:embed="rId6"/>
              <a:srcRect/>
              <a:stretch>
                <a:fillRect t="-8000" b="-8000"/>
              </a:stretch>
            </a:blipFill>
            <a:ln w="19050"/>
          </p:spPr>
          <p:style>
            <a:lnRef idx="2">
              <a:schemeClr val="accent5">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sp>
        <p:nvSpPr>
          <p:cNvPr id="3" name="矩形 2"/>
          <p:cNvSpPr/>
          <p:nvPr/>
        </p:nvSpPr>
        <p:spPr>
          <a:xfrm>
            <a:off x="4392984" y="5989960"/>
            <a:ext cx="6175279" cy="652486"/>
          </a:xfrm>
          <a:prstGeom prst="rect">
            <a:avLst/>
          </a:prstGeom>
        </p:spPr>
        <p:txBody>
          <a:bodyPr wrap="square">
            <a:spAutoFit/>
          </a:bodyPr>
          <a:lstStyle/>
          <a:p>
            <a:pPr>
              <a:lnSpc>
                <a:spcPct val="130000"/>
              </a:lnSpc>
            </a:pPr>
            <a:r>
              <a:rPr lang="zh-TW" altLang="en-US" sz="1400" dirty="0">
                <a:latin typeface="DFKai-SB" panose="03000509000000000000" pitchFamily="65" charset="-120"/>
                <a:ea typeface="DFKai-SB" panose="03000509000000000000" pitchFamily="65" charset="-120"/>
              </a:rPr>
              <a:t>資料來源：</a:t>
            </a:r>
            <a:r>
              <a:rPr lang="en-US" altLang="zh-CN" sz="1400" dirty="0">
                <a:latin typeface="DFKai-SB" panose="03000509000000000000" pitchFamily="65" charset="-120"/>
                <a:ea typeface="DFKai-SB" panose="03000509000000000000" pitchFamily="65" charset="-120"/>
              </a:rPr>
              <a:t>《</a:t>
            </a:r>
            <a:r>
              <a:rPr lang="zh-CN" altLang="en-US" sz="1400" dirty="0">
                <a:latin typeface="DFKai-SB" panose="03000509000000000000" pitchFamily="65" charset="-120"/>
                <a:ea typeface="DFKai-SB" panose="03000509000000000000" pitchFamily="65" charset="-120"/>
              </a:rPr>
              <a:t>國家中長期教育改革和發展規劃綱要（</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2010-2020</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400" dirty="0">
                <a:latin typeface="DFKai-SB" panose="03000509000000000000" pitchFamily="65" charset="-120"/>
                <a:ea typeface="DFKai-SB" panose="03000509000000000000" pitchFamily="65" charset="-120"/>
              </a:rPr>
              <a:t>》</a:t>
            </a:r>
          </a:p>
          <a:p>
            <a:pPr>
              <a:lnSpc>
                <a:spcPct val="130000"/>
              </a:lnSpc>
            </a:pP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http://www.gov.cn/jrzg/2010-07/29/content_1667143.htm</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矩形 1"/>
          <p:cNvSpPr/>
          <p:nvPr/>
        </p:nvSpPr>
        <p:spPr>
          <a:xfrm>
            <a:off x="4160610" y="63448"/>
            <a:ext cx="3570208" cy="769441"/>
          </a:xfrm>
          <a:prstGeom prst="rect">
            <a:avLst/>
          </a:prstGeom>
        </p:spPr>
        <p:txBody>
          <a:bodyPr wrap="none">
            <a:spAutoFit/>
          </a:bodyPr>
          <a:lstStyle/>
          <a:p>
            <a:r>
              <a:rPr lang="zh-CN" altLang="en-US" sz="4400" b="1" dirty="0">
                <a:latin typeface="DFKai-SB" panose="03000509000000000000" pitchFamily="65" charset="-120"/>
                <a:ea typeface="DFKai-SB" panose="03000509000000000000" pitchFamily="65" charset="-120"/>
              </a:rPr>
              <a:t>教育渠道拓寬</a:t>
            </a:r>
            <a:endParaRPr lang="zh-HK" altLang="en-US" sz="4400" dirty="0"/>
          </a:p>
        </p:txBody>
      </p:sp>
      <p:pic>
        <p:nvPicPr>
          <p:cNvPr id="14" name="Picture 13"/>
          <p:cNvPicPr>
            <a:picLocks noChangeAspect="1"/>
          </p:cNvPicPr>
          <p:nvPr/>
        </p:nvPicPr>
        <p:blipFill>
          <a:blip r:embed="rId7"/>
          <a:stretch>
            <a:fillRect/>
          </a:stretch>
        </p:blipFill>
        <p:spPr>
          <a:xfrm>
            <a:off x="1359955" y="6070127"/>
            <a:ext cx="3033029" cy="492152"/>
          </a:xfrm>
          <a:prstGeom prst="rect">
            <a:avLst/>
          </a:prstGeom>
        </p:spPr>
      </p:pic>
      <p:pic>
        <p:nvPicPr>
          <p:cNvPr id="15" name="Picture 14"/>
          <p:cNvPicPr>
            <a:picLocks noChangeAspect="1"/>
          </p:cNvPicPr>
          <p:nvPr/>
        </p:nvPicPr>
        <p:blipFill>
          <a:blip r:embed="rId8"/>
          <a:stretch>
            <a:fillRect/>
          </a:stretch>
        </p:blipFill>
        <p:spPr>
          <a:xfrm>
            <a:off x="10818014" y="1216983"/>
            <a:ext cx="213378" cy="231668"/>
          </a:xfrm>
          <a:prstGeom prst="rect">
            <a:avLst/>
          </a:prstGeom>
        </p:spPr>
      </p:pic>
      <p:sp>
        <p:nvSpPr>
          <p:cNvPr id="16" name="Freeform 37"/>
          <p:cNvSpPr>
            <a:spLocks/>
          </p:cNvSpPr>
          <p:nvPr/>
        </p:nvSpPr>
        <p:spPr bwMode="gray">
          <a:xfrm>
            <a:off x="9543861" y="1494904"/>
            <a:ext cx="457200" cy="881334"/>
          </a:xfrm>
          <a:custGeom>
            <a:avLst/>
            <a:gdLst>
              <a:gd name="T0" fmla="*/ 10 w 573"/>
              <a:gd name="T1" fmla="*/ 3 h 1111"/>
              <a:gd name="T2" fmla="*/ 4 w 573"/>
              <a:gd name="T3" fmla="*/ 4 h 1111"/>
              <a:gd name="T4" fmla="*/ 3 w 573"/>
              <a:gd name="T5" fmla="*/ 10 h 1111"/>
              <a:gd name="T6" fmla="*/ 0 w 573"/>
              <a:gd name="T7" fmla="*/ 70 h 1111"/>
              <a:gd name="T8" fmla="*/ 1 w 573"/>
              <a:gd name="T9" fmla="*/ 71 h 1111"/>
              <a:gd name="T10" fmla="*/ 3 w 573"/>
              <a:gd name="T11" fmla="*/ 72 h 1111"/>
              <a:gd name="T12" fmla="*/ 3 w 573"/>
              <a:gd name="T13" fmla="*/ 75 h 1111"/>
              <a:gd name="T14" fmla="*/ 8 w 573"/>
              <a:gd name="T15" fmla="*/ 77 h 1111"/>
              <a:gd name="T16" fmla="*/ 12 w 573"/>
              <a:gd name="T17" fmla="*/ 76 h 1111"/>
              <a:gd name="T18" fmla="*/ 14 w 573"/>
              <a:gd name="T19" fmla="*/ 73 h 1111"/>
              <a:gd name="T20" fmla="*/ 15 w 573"/>
              <a:gd name="T21" fmla="*/ 71 h 1111"/>
              <a:gd name="T22" fmla="*/ 15 w 573"/>
              <a:gd name="T23" fmla="*/ 69 h 1111"/>
              <a:gd name="T24" fmla="*/ 15 w 573"/>
              <a:gd name="T25" fmla="*/ 23 h 1111"/>
              <a:gd name="T26" fmla="*/ 18 w 573"/>
              <a:gd name="T27" fmla="*/ 147 h 1111"/>
              <a:gd name="T28" fmla="*/ 19 w 573"/>
              <a:gd name="T29" fmla="*/ 147 h 1111"/>
              <a:gd name="T30" fmla="*/ 21 w 573"/>
              <a:gd name="T31" fmla="*/ 150 h 1111"/>
              <a:gd name="T32" fmla="*/ 24 w 573"/>
              <a:gd name="T33" fmla="*/ 151 h 1111"/>
              <a:gd name="T34" fmla="*/ 28 w 573"/>
              <a:gd name="T35" fmla="*/ 152 h 1111"/>
              <a:gd name="T36" fmla="*/ 32 w 573"/>
              <a:gd name="T37" fmla="*/ 152 h 1111"/>
              <a:gd name="T38" fmla="*/ 37 w 573"/>
              <a:gd name="T39" fmla="*/ 151 h 1111"/>
              <a:gd name="T40" fmla="*/ 37 w 573"/>
              <a:gd name="T41" fmla="*/ 148 h 1111"/>
              <a:gd name="T42" fmla="*/ 38 w 573"/>
              <a:gd name="T43" fmla="*/ 147 h 1111"/>
              <a:gd name="T44" fmla="*/ 38 w 573"/>
              <a:gd name="T45" fmla="*/ 69 h 1111"/>
              <a:gd name="T46" fmla="*/ 42 w 573"/>
              <a:gd name="T47" fmla="*/ 69 h 1111"/>
              <a:gd name="T48" fmla="*/ 42 w 573"/>
              <a:gd name="T49" fmla="*/ 73 h 1111"/>
              <a:gd name="T50" fmla="*/ 43 w 573"/>
              <a:gd name="T51" fmla="*/ 82 h 1111"/>
              <a:gd name="T52" fmla="*/ 43 w 573"/>
              <a:gd name="T53" fmla="*/ 91 h 1111"/>
              <a:gd name="T54" fmla="*/ 43 w 573"/>
              <a:gd name="T55" fmla="*/ 102 h 1111"/>
              <a:gd name="T56" fmla="*/ 43 w 573"/>
              <a:gd name="T57" fmla="*/ 115 h 1111"/>
              <a:gd name="T58" fmla="*/ 43 w 573"/>
              <a:gd name="T59" fmla="*/ 128 h 1111"/>
              <a:gd name="T60" fmla="*/ 43 w 573"/>
              <a:gd name="T61" fmla="*/ 138 h 1111"/>
              <a:gd name="T62" fmla="*/ 43 w 573"/>
              <a:gd name="T63" fmla="*/ 147 h 1111"/>
              <a:gd name="T64" fmla="*/ 43 w 573"/>
              <a:gd name="T65" fmla="*/ 147 h 1111"/>
              <a:gd name="T66" fmla="*/ 44 w 573"/>
              <a:gd name="T67" fmla="*/ 150 h 1111"/>
              <a:gd name="T68" fmla="*/ 48 w 573"/>
              <a:gd name="T69" fmla="*/ 151 h 1111"/>
              <a:gd name="T70" fmla="*/ 52 w 573"/>
              <a:gd name="T71" fmla="*/ 152 h 1111"/>
              <a:gd name="T72" fmla="*/ 57 w 573"/>
              <a:gd name="T73" fmla="*/ 151 h 1111"/>
              <a:gd name="T74" fmla="*/ 61 w 573"/>
              <a:gd name="T75" fmla="*/ 150 h 1111"/>
              <a:gd name="T76" fmla="*/ 61 w 573"/>
              <a:gd name="T77" fmla="*/ 147 h 1111"/>
              <a:gd name="T78" fmla="*/ 62 w 573"/>
              <a:gd name="T79" fmla="*/ 147 h 1111"/>
              <a:gd name="T80" fmla="*/ 66 w 573"/>
              <a:gd name="T81" fmla="*/ 23 h 1111"/>
              <a:gd name="T82" fmla="*/ 66 w 573"/>
              <a:gd name="T83" fmla="*/ 69 h 1111"/>
              <a:gd name="T84" fmla="*/ 66 w 573"/>
              <a:gd name="T85" fmla="*/ 71 h 1111"/>
              <a:gd name="T86" fmla="*/ 68 w 573"/>
              <a:gd name="T87" fmla="*/ 75 h 1111"/>
              <a:gd name="T88" fmla="*/ 71 w 573"/>
              <a:gd name="T89" fmla="*/ 76 h 1111"/>
              <a:gd name="T90" fmla="*/ 76 w 573"/>
              <a:gd name="T91" fmla="*/ 76 h 1111"/>
              <a:gd name="T92" fmla="*/ 78 w 573"/>
              <a:gd name="T93" fmla="*/ 75 h 1111"/>
              <a:gd name="T94" fmla="*/ 80 w 573"/>
              <a:gd name="T95" fmla="*/ 71 h 1111"/>
              <a:gd name="T96" fmla="*/ 81 w 573"/>
              <a:gd name="T97" fmla="*/ 69 h 1111"/>
              <a:gd name="T98" fmla="*/ 81 w 573"/>
              <a:gd name="T99" fmla="*/ 9 h 1111"/>
              <a:gd name="T100" fmla="*/ 77 w 573"/>
              <a:gd name="T101" fmla="*/ 3 h 1111"/>
              <a:gd name="T102" fmla="*/ 71 w 573"/>
              <a:gd name="T103" fmla="*/ 3 h 1111"/>
              <a:gd name="T104" fmla="*/ 13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3"/>
              <a:gd name="T160" fmla="*/ 0 h 1111"/>
              <a:gd name="T161" fmla="*/ 573 w 573"/>
              <a:gd name="T162" fmla="*/ 1111 h 1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chemeClr val="accent2"/>
          </a:solidFill>
          <a:ln w="0">
            <a:noFill/>
            <a:round/>
            <a:headEnd/>
            <a:tailEnd/>
          </a:ln>
        </p:spPr>
        <p:txBody>
          <a:bodyPr/>
          <a:lstStyle/>
          <a:p>
            <a:endParaRPr lang="zh-CN" altLang="en-US">
              <a:latin typeface="DFKai-SB" panose="03000509000000000000" pitchFamily="65" charset="-120"/>
              <a:ea typeface="DFKai-SB" panose="03000509000000000000" pitchFamily="65" charset="-120"/>
            </a:endParaRPr>
          </a:p>
        </p:txBody>
      </p:sp>
      <p:sp>
        <p:nvSpPr>
          <p:cNvPr id="17" name="Freeform 40"/>
          <p:cNvSpPr>
            <a:spLocks/>
          </p:cNvSpPr>
          <p:nvPr/>
        </p:nvSpPr>
        <p:spPr bwMode="gray">
          <a:xfrm>
            <a:off x="10111063" y="1505948"/>
            <a:ext cx="457200" cy="881334"/>
          </a:xfrm>
          <a:custGeom>
            <a:avLst/>
            <a:gdLst>
              <a:gd name="T0" fmla="*/ 10 w 573"/>
              <a:gd name="T1" fmla="*/ 3 h 1111"/>
              <a:gd name="T2" fmla="*/ 4 w 573"/>
              <a:gd name="T3" fmla="*/ 4 h 1111"/>
              <a:gd name="T4" fmla="*/ 3 w 573"/>
              <a:gd name="T5" fmla="*/ 10 h 1111"/>
              <a:gd name="T6" fmla="*/ 0 w 573"/>
              <a:gd name="T7" fmla="*/ 70 h 1111"/>
              <a:gd name="T8" fmla="*/ 1 w 573"/>
              <a:gd name="T9" fmla="*/ 71 h 1111"/>
              <a:gd name="T10" fmla="*/ 3 w 573"/>
              <a:gd name="T11" fmla="*/ 72 h 1111"/>
              <a:gd name="T12" fmla="*/ 3 w 573"/>
              <a:gd name="T13" fmla="*/ 75 h 1111"/>
              <a:gd name="T14" fmla="*/ 8 w 573"/>
              <a:gd name="T15" fmla="*/ 77 h 1111"/>
              <a:gd name="T16" fmla="*/ 12 w 573"/>
              <a:gd name="T17" fmla="*/ 76 h 1111"/>
              <a:gd name="T18" fmla="*/ 14 w 573"/>
              <a:gd name="T19" fmla="*/ 73 h 1111"/>
              <a:gd name="T20" fmla="*/ 15 w 573"/>
              <a:gd name="T21" fmla="*/ 71 h 1111"/>
              <a:gd name="T22" fmla="*/ 15 w 573"/>
              <a:gd name="T23" fmla="*/ 69 h 1111"/>
              <a:gd name="T24" fmla="*/ 15 w 573"/>
              <a:gd name="T25" fmla="*/ 23 h 1111"/>
              <a:gd name="T26" fmla="*/ 18 w 573"/>
              <a:gd name="T27" fmla="*/ 147 h 1111"/>
              <a:gd name="T28" fmla="*/ 19 w 573"/>
              <a:gd name="T29" fmla="*/ 147 h 1111"/>
              <a:gd name="T30" fmla="*/ 21 w 573"/>
              <a:gd name="T31" fmla="*/ 150 h 1111"/>
              <a:gd name="T32" fmla="*/ 24 w 573"/>
              <a:gd name="T33" fmla="*/ 151 h 1111"/>
              <a:gd name="T34" fmla="*/ 28 w 573"/>
              <a:gd name="T35" fmla="*/ 152 h 1111"/>
              <a:gd name="T36" fmla="*/ 32 w 573"/>
              <a:gd name="T37" fmla="*/ 152 h 1111"/>
              <a:gd name="T38" fmla="*/ 37 w 573"/>
              <a:gd name="T39" fmla="*/ 151 h 1111"/>
              <a:gd name="T40" fmla="*/ 37 w 573"/>
              <a:gd name="T41" fmla="*/ 148 h 1111"/>
              <a:gd name="T42" fmla="*/ 38 w 573"/>
              <a:gd name="T43" fmla="*/ 147 h 1111"/>
              <a:gd name="T44" fmla="*/ 38 w 573"/>
              <a:gd name="T45" fmla="*/ 69 h 1111"/>
              <a:gd name="T46" fmla="*/ 42 w 573"/>
              <a:gd name="T47" fmla="*/ 69 h 1111"/>
              <a:gd name="T48" fmla="*/ 42 w 573"/>
              <a:gd name="T49" fmla="*/ 73 h 1111"/>
              <a:gd name="T50" fmla="*/ 43 w 573"/>
              <a:gd name="T51" fmla="*/ 82 h 1111"/>
              <a:gd name="T52" fmla="*/ 43 w 573"/>
              <a:gd name="T53" fmla="*/ 91 h 1111"/>
              <a:gd name="T54" fmla="*/ 43 w 573"/>
              <a:gd name="T55" fmla="*/ 102 h 1111"/>
              <a:gd name="T56" fmla="*/ 43 w 573"/>
              <a:gd name="T57" fmla="*/ 115 h 1111"/>
              <a:gd name="T58" fmla="*/ 43 w 573"/>
              <a:gd name="T59" fmla="*/ 128 h 1111"/>
              <a:gd name="T60" fmla="*/ 43 w 573"/>
              <a:gd name="T61" fmla="*/ 138 h 1111"/>
              <a:gd name="T62" fmla="*/ 43 w 573"/>
              <a:gd name="T63" fmla="*/ 147 h 1111"/>
              <a:gd name="T64" fmla="*/ 43 w 573"/>
              <a:gd name="T65" fmla="*/ 147 h 1111"/>
              <a:gd name="T66" fmla="*/ 44 w 573"/>
              <a:gd name="T67" fmla="*/ 150 h 1111"/>
              <a:gd name="T68" fmla="*/ 48 w 573"/>
              <a:gd name="T69" fmla="*/ 151 h 1111"/>
              <a:gd name="T70" fmla="*/ 52 w 573"/>
              <a:gd name="T71" fmla="*/ 152 h 1111"/>
              <a:gd name="T72" fmla="*/ 57 w 573"/>
              <a:gd name="T73" fmla="*/ 151 h 1111"/>
              <a:gd name="T74" fmla="*/ 61 w 573"/>
              <a:gd name="T75" fmla="*/ 150 h 1111"/>
              <a:gd name="T76" fmla="*/ 61 w 573"/>
              <a:gd name="T77" fmla="*/ 147 h 1111"/>
              <a:gd name="T78" fmla="*/ 62 w 573"/>
              <a:gd name="T79" fmla="*/ 147 h 1111"/>
              <a:gd name="T80" fmla="*/ 66 w 573"/>
              <a:gd name="T81" fmla="*/ 23 h 1111"/>
              <a:gd name="T82" fmla="*/ 66 w 573"/>
              <a:gd name="T83" fmla="*/ 69 h 1111"/>
              <a:gd name="T84" fmla="*/ 66 w 573"/>
              <a:gd name="T85" fmla="*/ 71 h 1111"/>
              <a:gd name="T86" fmla="*/ 68 w 573"/>
              <a:gd name="T87" fmla="*/ 75 h 1111"/>
              <a:gd name="T88" fmla="*/ 71 w 573"/>
              <a:gd name="T89" fmla="*/ 76 h 1111"/>
              <a:gd name="T90" fmla="*/ 76 w 573"/>
              <a:gd name="T91" fmla="*/ 76 h 1111"/>
              <a:gd name="T92" fmla="*/ 78 w 573"/>
              <a:gd name="T93" fmla="*/ 75 h 1111"/>
              <a:gd name="T94" fmla="*/ 80 w 573"/>
              <a:gd name="T95" fmla="*/ 71 h 1111"/>
              <a:gd name="T96" fmla="*/ 81 w 573"/>
              <a:gd name="T97" fmla="*/ 69 h 1111"/>
              <a:gd name="T98" fmla="*/ 81 w 573"/>
              <a:gd name="T99" fmla="*/ 9 h 1111"/>
              <a:gd name="T100" fmla="*/ 77 w 573"/>
              <a:gd name="T101" fmla="*/ 3 h 1111"/>
              <a:gd name="T102" fmla="*/ 71 w 573"/>
              <a:gd name="T103" fmla="*/ 3 h 1111"/>
              <a:gd name="T104" fmla="*/ 13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3"/>
              <a:gd name="T160" fmla="*/ 0 h 1111"/>
              <a:gd name="T161" fmla="*/ 573 w 573"/>
              <a:gd name="T162" fmla="*/ 1111 h 1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chemeClr val="accent1"/>
          </a:solidFill>
          <a:ln w="0">
            <a:noFill/>
            <a:round/>
            <a:headEnd/>
            <a:tailEnd/>
          </a:ln>
        </p:spPr>
        <p:txBody>
          <a:bodyPr/>
          <a:lstStyle/>
          <a:p>
            <a:endParaRPr lang="zh-CN" altLang="en-US">
              <a:latin typeface="DFKai-SB" panose="03000509000000000000" pitchFamily="65" charset="-120"/>
              <a:ea typeface="DFKai-SB" panose="03000509000000000000" pitchFamily="65" charset="-120"/>
            </a:endParaRPr>
          </a:p>
        </p:txBody>
      </p:sp>
      <p:sp>
        <p:nvSpPr>
          <p:cNvPr id="19" name="Freeform 39"/>
          <p:cNvSpPr>
            <a:spLocks/>
          </p:cNvSpPr>
          <p:nvPr/>
        </p:nvSpPr>
        <p:spPr bwMode="gray">
          <a:xfrm>
            <a:off x="10232707" y="1225269"/>
            <a:ext cx="213911" cy="232219"/>
          </a:xfrm>
          <a:custGeom>
            <a:avLst/>
            <a:gdLst>
              <a:gd name="T0" fmla="*/ 20 w 267"/>
              <a:gd name="T1" fmla="*/ 0 h 292"/>
              <a:gd name="T2" fmla="*/ 24 w 267"/>
              <a:gd name="T3" fmla="*/ 3 h 292"/>
              <a:gd name="T4" fmla="*/ 27 w 267"/>
              <a:gd name="T5" fmla="*/ 3 h 292"/>
              <a:gd name="T6" fmla="*/ 31 w 267"/>
              <a:gd name="T7" fmla="*/ 3 h 292"/>
              <a:gd name="T8" fmla="*/ 34 w 267"/>
              <a:gd name="T9" fmla="*/ 6 h 292"/>
              <a:gd name="T10" fmla="*/ 37 w 267"/>
              <a:gd name="T11" fmla="*/ 9 h 292"/>
              <a:gd name="T12" fmla="*/ 38 w 267"/>
              <a:gd name="T13" fmla="*/ 12 h 292"/>
              <a:gd name="T14" fmla="*/ 39 w 267"/>
              <a:gd name="T15" fmla="*/ 16 h 292"/>
              <a:gd name="T16" fmla="*/ 39 w 267"/>
              <a:gd name="T17" fmla="*/ 21 h 292"/>
              <a:gd name="T18" fmla="*/ 39 w 267"/>
              <a:gd name="T19" fmla="*/ 24 h 292"/>
              <a:gd name="T20" fmla="*/ 38 w 267"/>
              <a:gd name="T21" fmla="*/ 28 h 292"/>
              <a:gd name="T22" fmla="*/ 37 w 267"/>
              <a:gd name="T23" fmla="*/ 32 h 292"/>
              <a:gd name="T24" fmla="*/ 34 w 267"/>
              <a:gd name="T25" fmla="*/ 36 h 292"/>
              <a:gd name="T26" fmla="*/ 31 w 267"/>
              <a:gd name="T27" fmla="*/ 37 h 292"/>
              <a:gd name="T28" fmla="*/ 27 w 267"/>
              <a:gd name="T29" fmla="*/ 39 h 292"/>
              <a:gd name="T30" fmla="*/ 24 w 267"/>
              <a:gd name="T31" fmla="*/ 42 h 292"/>
              <a:gd name="T32" fmla="*/ 20 w 267"/>
              <a:gd name="T33" fmla="*/ 43 h 292"/>
              <a:gd name="T34" fmla="*/ 15 w 267"/>
              <a:gd name="T35" fmla="*/ 42 h 292"/>
              <a:gd name="T36" fmla="*/ 11 w 267"/>
              <a:gd name="T37" fmla="*/ 38 h 292"/>
              <a:gd name="T38" fmla="*/ 8 w 267"/>
              <a:gd name="T39" fmla="*/ 37 h 292"/>
              <a:gd name="T40" fmla="*/ 4 w 267"/>
              <a:gd name="T41" fmla="*/ 33 h 292"/>
              <a:gd name="T42" fmla="*/ 3 w 267"/>
              <a:gd name="T43" fmla="*/ 29 h 292"/>
              <a:gd name="T44" fmla="*/ 3 w 267"/>
              <a:gd name="T45" fmla="*/ 24 h 292"/>
              <a:gd name="T46" fmla="*/ 0 w 267"/>
              <a:gd name="T47" fmla="*/ 21 h 292"/>
              <a:gd name="T48" fmla="*/ 3 w 267"/>
              <a:gd name="T49" fmla="*/ 16 h 292"/>
              <a:gd name="T50" fmla="*/ 3 w 267"/>
              <a:gd name="T51" fmla="*/ 11 h 292"/>
              <a:gd name="T52" fmla="*/ 4 w 267"/>
              <a:gd name="T53" fmla="*/ 8 h 292"/>
              <a:gd name="T54" fmla="*/ 8 w 267"/>
              <a:gd name="T55" fmla="*/ 4 h 292"/>
              <a:gd name="T56" fmla="*/ 11 w 267"/>
              <a:gd name="T57" fmla="*/ 3 h 292"/>
              <a:gd name="T58" fmla="*/ 15 w 267"/>
              <a:gd name="T59" fmla="*/ 3 h 292"/>
              <a:gd name="T60" fmla="*/ 20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7"/>
              <a:gd name="T94" fmla="*/ 0 h 292"/>
              <a:gd name="T95" fmla="*/ 267 w 267"/>
              <a:gd name="T96" fmla="*/ 292 h 2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chemeClr val="accent1"/>
          </a:solidFill>
          <a:ln w="0">
            <a:noFill/>
            <a:round/>
            <a:headEnd/>
            <a:tailEnd/>
          </a:ln>
        </p:spPr>
        <p:txBody>
          <a:bodyPr/>
          <a:lstStyle/>
          <a:p>
            <a:endParaRPr lang="zh-CN" altLang="en-US">
              <a:latin typeface="DFKai-SB" panose="03000509000000000000" pitchFamily="65" charset="-120"/>
              <a:ea typeface="DFKai-SB" panose="03000509000000000000" pitchFamily="65" charset="-120"/>
            </a:endParaRPr>
          </a:p>
        </p:txBody>
      </p:sp>
      <p:sp>
        <p:nvSpPr>
          <p:cNvPr id="21" name="Freeform 37"/>
          <p:cNvSpPr>
            <a:spLocks/>
          </p:cNvSpPr>
          <p:nvPr/>
        </p:nvSpPr>
        <p:spPr bwMode="gray">
          <a:xfrm>
            <a:off x="10690367" y="1494904"/>
            <a:ext cx="457200" cy="881334"/>
          </a:xfrm>
          <a:custGeom>
            <a:avLst/>
            <a:gdLst>
              <a:gd name="T0" fmla="*/ 10 w 573"/>
              <a:gd name="T1" fmla="*/ 3 h 1111"/>
              <a:gd name="T2" fmla="*/ 4 w 573"/>
              <a:gd name="T3" fmla="*/ 4 h 1111"/>
              <a:gd name="T4" fmla="*/ 3 w 573"/>
              <a:gd name="T5" fmla="*/ 10 h 1111"/>
              <a:gd name="T6" fmla="*/ 0 w 573"/>
              <a:gd name="T7" fmla="*/ 70 h 1111"/>
              <a:gd name="T8" fmla="*/ 1 w 573"/>
              <a:gd name="T9" fmla="*/ 71 h 1111"/>
              <a:gd name="T10" fmla="*/ 3 w 573"/>
              <a:gd name="T11" fmla="*/ 72 h 1111"/>
              <a:gd name="T12" fmla="*/ 3 w 573"/>
              <a:gd name="T13" fmla="*/ 75 h 1111"/>
              <a:gd name="T14" fmla="*/ 8 w 573"/>
              <a:gd name="T15" fmla="*/ 77 h 1111"/>
              <a:gd name="T16" fmla="*/ 12 w 573"/>
              <a:gd name="T17" fmla="*/ 76 h 1111"/>
              <a:gd name="T18" fmla="*/ 14 w 573"/>
              <a:gd name="T19" fmla="*/ 73 h 1111"/>
              <a:gd name="T20" fmla="*/ 15 w 573"/>
              <a:gd name="T21" fmla="*/ 71 h 1111"/>
              <a:gd name="T22" fmla="*/ 15 w 573"/>
              <a:gd name="T23" fmla="*/ 69 h 1111"/>
              <a:gd name="T24" fmla="*/ 15 w 573"/>
              <a:gd name="T25" fmla="*/ 23 h 1111"/>
              <a:gd name="T26" fmla="*/ 18 w 573"/>
              <a:gd name="T27" fmla="*/ 147 h 1111"/>
              <a:gd name="T28" fmla="*/ 19 w 573"/>
              <a:gd name="T29" fmla="*/ 147 h 1111"/>
              <a:gd name="T30" fmla="*/ 21 w 573"/>
              <a:gd name="T31" fmla="*/ 150 h 1111"/>
              <a:gd name="T32" fmla="*/ 24 w 573"/>
              <a:gd name="T33" fmla="*/ 151 h 1111"/>
              <a:gd name="T34" fmla="*/ 28 w 573"/>
              <a:gd name="T35" fmla="*/ 152 h 1111"/>
              <a:gd name="T36" fmla="*/ 32 w 573"/>
              <a:gd name="T37" fmla="*/ 152 h 1111"/>
              <a:gd name="T38" fmla="*/ 37 w 573"/>
              <a:gd name="T39" fmla="*/ 151 h 1111"/>
              <a:gd name="T40" fmla="*/ 37 w 573"/>
              <a:gd name="T41" fmla="*/ 148 h 1111"/>
              <a:gd name="T42" fmla="*/ 38 w 573"/>
              <a:gd name="T43" fmla="*/ 147 h 1111"/>
              <a:gd name="T44" fmla="*/ 38 w 573"/>
              <a:gd name="T45" fmla="*/ 69 h 1111"/>
              <a:gd name="T46" fmla="*/ 42 w 573"/>
              <a:gd name="T47" fmla="*/ 69 h 1111"/>
              <a:gd name="T48" fmla="*/ 42 w 573"/>
              <a:gd name="T49" fmla="*/ 73 h 1111"/>
              <a:gd name="T50" fmla="*/ 43 w 573"/>
              <a:gd name="T51" fmla="*/ 82 h 1111"/>
              <a:gd name="T52" fmla="*/ 43 w 573"/>
              <a:gd name="T53" fmla="*/ 91 h 1111"/>
              <a:gd name="T54" fmla="*/ 43 w 573"/>
              <a:gd name="T55" fmla="*/ 102 h 1111"/>
              <a:gd name="T56" fmla="*/ 43 w 573"/>
              <a:gd name="T57" fmla="*/ 115 h 1111"/>
              <a:gd name="T58" fmla="*/ 43 w 573"/>
              <a:gd name="T59" fmla="*/ 128 h 1111"/>
              <a:gd name="T60" fmla="*/ 43 w 573"/>
              <a:gd name="T61" fmla="*/ 138 h 1111"/>
              <a:gd name="T62" fmla="*/ 43 w 573"/>
              <a:gd name="T63" fmla="*/ 147 h 1111"/>
              <a:gd name="T64" fmla="*/ 43 w 573"/>
              <a:gd name="T65" fmla="*/ 147 h 1111"/>
              <a:gd name="T66" fmla="*/ 44 w 573"/>
              <a:gd name="T67" fmla="*/ 150 h 1111"/>
              <a:gd name="T68" fmla="*/ 48 w 573"/>
              <a:gd name="T69" fmla="*/ 151 h 1111"/>
              <a:gd name="T70" fmla="*/ 52 w 573"/>
              <a:gd name="T71" fmla="*/ 152 h 1111"/>
              <a:gd name="T72" fmla="*/ 57 w 573"/>
              <a:gd name="T73" fmla="*/ 151 h 1111"/>
              <a:gd name="T74" fmla="*/ 61 w 573"/>
              <a:gd name="T75" fmla="*/ 150 h 1111"/>
              <a:gd name="T76" fmla="*/ 61 w 573"/>
              <a:gd name="T77" fmla="*/ 147 h 1111"/>
              <a:gd name="T78" fmla="*/ 62 w 573"/>
              <a:gd name="T79" fmla="*/ 147 h 1111"/>
              <a:gd name="T80" fmla="*/ 66 w 573"/>
              <a:gd name="T81" fmla="*/ 23 h 1111"/>
              <a:gd name="T82" fmla="*/ 66 w 573"/>
              <a:gd name="T83" fmla="*/ 69 h 1111"/>
              <a:gd name="T84" fmla="*/ 66 w 573"/>
              <a:gd name="T85" fmla="*/ 71 h 1111"/>
              <a:gd name="T86" fmla="*/ 68 w 573"/>
              <a:gd name="T87" fmla="*/ 75 h 1111"/>
              <a:gd name="T88" fmla="*/ 71 w 573"/>
              <a:gd name="T89" fmla="*/ 76 h 1111"/>
              <a:gd name="T90" fmla="*/ 76 w 573"/>
              <a:gd name="T91" fmla="*/ 76 h 1111"/>
              <a:gd name="T92" fmla="*/ 78 w 573"/>
              <a:gd name="T93" fmla="*/ 75 h 1111"/>
              <a:gd name="T94" fmla="*/ 80 w 573"/>
              <a:gd name="T95" fmla="*/ 71 h 1111"/>
              <a:gd name="T96" fmla="*/ 81 w 573"/>
              <a:gd name="T97" fmla="*/ 69 h 1111"/>
              <a:gd name="T98" fmla="*/ 81 w 573"/>
              <a:gd name="T99" fmla="*/ 9 h 1111"/>
              <a:gd name="T100" fmla="*/ 77 w 573"/>
              <a:gd name="T101" fmla="*/ 3 h 1111"/>
              <a:gd name="T102" fmla="*/ 71 w 573"/>
              <a:gd name="T103" fmla="*/ 3 h 1111"/>
              <a:gd name="T104" fmla="*/ 13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3"/>
              <a:gd name="T160" fmla="*/ 0 h 1111"/>
              <a:gd name="T161" fmla="*/ 573 w 573"/>
              <a:gd name="T162" fmla="*/ 1111 h 1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chemeClr val="accent2"/>
          </a:solidFill>
          <a:ln w="0">
            <a:noFill/>
            <a:round/>
            <a:headEnd/>
            <a:tailEnd/>
          </a:ln>
        </p:spPr>
        <p:txBody>
          <a:bodyPr/>
          <a:lstStyle/>
          <a:p>
            <a:endParaRPr lang="zh-CN" altLang="en-US">
              <a:latin typeface="DFKai-SB" panose="03000509000000000000" pitchFamily="65" charset="-120"/>
              <a:ea typeface="DFKai-SB" panose="03000509000000000000" pitchFamily="65" charset="-120"/>
            </a:endParaRPr>
          </a:p>
        </p:txBody>
      </p:sp>
      <p:sp>
        <p:nvSpPr>
          <p:cNvPr id="23" name="Freeform 40"/>
          <p:cNvSpPr>
            <a:spLocks/>
          </p:cNvSpPr>
          <p:nvPr/>
        </p:nvSpPr>
        <p:spPr bwMode="gray">
          <a:xfrm>
            <a:off x="11281144" y="1515145"/>
            <a:ext cx="457200" cy="881334"/>
          </a:xfrm>
          <a:custGeom>
            <a:avLst/>
            <a:gdLst>
              <a:gd name="T0" fmla="*/ 10 w 573"/>
              <a:gd name="T1" fmla="*/ 3 h 1111"/>
              <a:gd name="T2" fmla="*/ 4 w 573"/>
              <a:gd name="T3" fmla="*/ 4 h 1111"/>
              <a:gd name="T4" fmla="*/ 3 w 573"/>
              <a:gd name="T5" fmla="*/ 10 h 1111"/>
              <a:gd name="T6" fmla="*/ 0 w 573"/>
              <a:gd name="T7" fmla="*/ 70 h 1111"/>
              <a:gd name="T8" fmla="*/ 1 w 573"/>
              <a:gd name="T9" fmla="*/ 71 h 1111"/>
              <a:gd name="T10" fmla="*/ 3 w 573"/>
              <a:gd name="T11" fmla="*/ 72 h 1111"/>
              <a:gd name="T12" fmla="*/ 3 w 573"/>
              <a:gd name="T13" fmla="*/ 75 h 1111"/>
              <a:gd name="T14" fmla="*/ 8 w 573"/>
              <a:gd name="T15" fmla="*/ 77 h 1111"/>
              <a:gd name="T16" fmla="*/ 12 w 573"/>
              <a:gd name="T17" fmla="*/ 76 h 1111"/>
              <a:gd name="T18" fmla="*/ 14 w 573"/>
              <a:gd name="T19" fmla="*/ 73 h 1111"/>
              <a:gd name="T20" fmla="*/ 15 w 573"/>
              <a:gd name="T21" fmla="*/ 71 h 1111"/>
              <a:gd name="T22" fmla="*/ 15 w 573"/>
              <a:gd name="T23" fmla="*/ 69 h 1111"/>
              <a:gd name="T24" fmla="*/ 15 w 573"/>
              <a:gd name="T25" fmla="*/ 23 h 1111"/>
              <a:gd name="T26" fmla="*/ 18 w 573"/>
              <a:gd name="T27" fmla="*/ 147 h 1111"/>
              <a:gd name="T28" fmla="*/ 19 w 573"/>
              <a:gd name="T29" fmla="*/ 147 h 1111"/>
              <a:gd name="T30" fmla="*/ 21 w 573"/>
              <a:gd name="T31" fmla="*/ 150 h 1111"/>
              <a:gd name="T32" fmla="*/ 24 w 573"/>
              <a:gd name="T33" fmla="*/ 151 h 1111"/>
              <a:gd name="T34" fmla="*/ 28 w 573"/>
              <a:gd name="T35" fmla="*/ 152 h 1111"/>
              <a:gd name="T36" fmla="*/ 32 w 573"/>
              <a:gd name="T37" fmla="*/ 152 h 1111"/>
              <a:gd name="T38" fmla="*/ 37 w 573"/>
              <a:gd name="T39" fmla="*/ 151 h 1111"/>
              <a:gd name="T40" fmla="*/ 37 w 573"/>
              <a:gd name="T41" fmla="*/ 148 h 1111"/>
              <a:gd name="T42" fmla="*/ 38 w 573"/>
              <a:gd name="T43" fmla="*/ 147 h 1111"/>
              <a:gd name="T44" fmla="*/ 38 w 573"/>
              <a:gd name="T45" fmla="*/ 69 h 1111"/>
              <a:gd name="T46" fmla="*/ 42 w 573"/>
              <a:gd name="T47" fmla="*/ 69 h 1111"/>
              <a:gd name="T48" fmla="*/ 42 w 573"/>
              <a:gd name="T49" fmla="*/ 73 h 1111"/>
              <a:gd name="T50" fmla="*/ 43 w 573"/>
              <a:gd name="T51" fmla="*/ 82 h 1111"/>
              <a:gd name="T52" fmla="*/ 43 w 573"/>
              <a:gd name="T53" fmla="*/ 91 h 1111"/>
              <a:gd name="T54" fmla="*/ 43 w 573"/>
              <a:gd name="T55" fmla="*/ 102 h 1111"/>
              <a:gd name="T56" fmla="*/ 43 w 573"/>
              <a:gd name="T57" fmla="*/ 115 h 1111"/>
              <a:gd name="T58" fmla="*/ 43 w 573"/>
              <a:gd name="T59" fmla="*/ 128 h 1111"/>
              <a:gd name="T60" fmla="*/ 43 w 573"/>
              <a:gd name="T61" fmla="*/ 138 h 1111"/>
              <a:gd name="T62" fmla="*/ 43 w 573"/>
              <a:gd name="T63" fmla="*/ 147 h 1111"/>
              <a:gd name="T64" fmla="*/ 43 w 573"/>
              <a:gd name="T65" fmla="*/ 147 h 1111"/>
              <a:gd name="T66" fmla="*/ 44 w 573"/>
              <a:gd name="T67" fmla="*/ 150 h 1111"/>
              <a:gd name="T68" fmla="*/ 48 w 573"/>
              <a:gd name="T69" fmla="*/ 151 h 1111"/>
              <a:gd name="T70" fmla="*/ 52 w 573"/>
              <a:gd name="T71" fmla="*/ 152 h 1111"/>
              <a:gd name="T72" fmla="*/ 57 w 573"/>
              <a:gd name="T73" fmla="*/ 151 h 1111"/>
              <a:gd name="T74" fmla="*/ 61 w 573"/>
              <a:gd name="T75" fmla="*/ 150 h 1111"/>
              <a:gd name="T76" fmla="*/ 61 w 573"/>
              <a:gd name="T77" fmla="*/ 147 h 1111"/>
              <a:gd name="T78" fmla="*/ 62 w 573"/>
              <a:gd name="T79" fmla="*/ 147 h 1111"/>
              <a:gd name="T80" fmla="*/ 66 w 573"/>
              <a:gd name="T81" fmla="*/ 23 h 1111"/>
              <a:gd name="T82" fmla="*/ 66 w 573"/>
              <a:gd name="T83" fmla="*/ 69 h 1111"/>
              <a:gd name="T84" fmla="*/ 66 w 573"/>
              <a:gd name="T85" fmla="*/ 71 h 1111"/>
              <a:gd name="T86" fmla="*/ 68 w 573"/>
              <a:gd name="T87" fmla="*/ 75 h 1111"/>
              <a:gd name="T88" fmla="*/ 71 w 573"/>
              <a:gd name="T89" fmla="*/ 76 h 1111"/>
              <a:gd name="T90" fmla="*/ 76 w 573"/>
              <a:gd name="T91" fmla="*/ 76 h 1111"/>
              <a:gd name="T92" fmla="*/ 78 w 573"/>
              <a:gd name="T93" fmla="*/ 75 h 1111"/>
              <a:gd name="T94" fmla="*/ 80 w 573"/>
              <a:gd name="T95" fmla="*/ 71 h 1111"/>
              <a:gd name="T96" fmla="*/ 81 w 573"/>
              <a:gd name="T97" fmla="*/ 69 h 1111"/>
              <a:gd name="T98" fmla="*/ 81 w 573"/>
              <a:gd name="T99" fmla="*/ 9 h 1111"/>
              <a:gd name="T100" fmla="*/ 77 w 573"/>
              <a:gd name="T101" fmla="*/ 3 h 1111"/>
              <a:gd name="T102" fmla="*/ 71 w 573"/>
              <a:gd name="T103" fmla="*/ 3 h 1111"/>
              <a:gd name="T104" fmla="*/ 13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3"/>
              <a:gd name="T160" fmla="*/ 0 h 1111"/>
              <a:gd name="T161" fmla="*/ 573 w 573"/>
              <a:gd name="T162" fmla="*/ 1111 h 1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chemeClr val="accent1"/>
          </a:solidFill>
          <a:ln w="0">
            <a:noFill/>
            <a:round/>
            <a:headEnd/>
            <a:tailEnd/>
          </a:ln>
        </p:spPr>
        <p:txBody>
          <a:bodyPr/>
          <a:lstStyle/>
          <a:p>
            <a:endParaRPr lang="zh-CN" altLang="en-US">
              <a:latin typeface="DFKai-SB" panose="03000509000000000000" pitchFamily="65" charset="-120"/>
              <a:ea typeface="DFKai-SB" panose="03000509000000000000" pitchFamily="65" charset="-120"/>
            </a:endParaRPr>
          </a:p>
        </p:txBody>
      </p:sp>
      <p:sp>
        <p:nvSpPr>
          <p:cNvPr id="24" name="Freeform 39"/>
          <p:cNvSpPr>
            <a:spLocks/>
          </p:cNvSpPr>
          <p:nvPr/>
        </p:nvSpPr>
        <p:spPr bwMode="gray">
          <a:xfrm>
            <a:off x="11402788" y="1225269"/>
            <a:ext cx="213911" cy="232219"/>
          </a:xfrm>
          <a:custGeom>
            <a:avLst/>
            <a:gdLst>
              <a:gd name="T0" fmla="*/ 20 w 267"/>
              <a:gd name="T1" fmla="*/ 0 h 292"/>
              <a:gd name="T2" fmla="*/ 24 w 267"/>
              <a:gd name="T3" fmla="*/ 3 h 292"/>
              <a:gd name="T4" fmla="*/ 27 w 267"/>
              <a:gd name="T5" fmla="*/ 3 h 292"/>
              <a:gd name="T6" fmla="*/ 31 w 267"/>
              <a:gd name="T7" fmla="*/ 3 h 292"/>
              <a:gd name="T8" fmla="*/ 34 w 267"/>
              <a:gd name="T9" fmla="*/ 6 h 292"/>
              <a:gd name="T10" fmla="*/ 37 w 267"/>
              <a:gd name="T11" fmla="*/ 9 h 292"/>
              <a:gd name="T12" fmla="*/ 38 w 267"/>
              <a:gd name="T13" fmla="*/ 12 h 292"/>
              <a:gd name="T14" fmla="*/ 39 w 267"/>
              <a:gd name="T15" fmla="*/ 16 h 292"/>
              <a:gd name="T16" fmla="*/ 39 w 267"/>
              <a:gd name="T17" fmla="*/ 21 h 292"/>
              <a:gd name="T18" fmla="*/ 39 w 267"/>
              <a:gd name="T19" fmla="*/ 24 h 292"/>
              <a:gd name="T20" fmla="*/ 38 w 267"/>
              <a:gd name="T21" fmla="*/ 28 h 292"/>
              <a:gd name="T22" fmla="*/ 37 w 267"/>
              <a:gd name="T23" fmla="*/ 32 h 292"/>
              <a:gd name="T24" fmla="*/ 34 w 267"/>
              <a:gd name="T25" fmla="*/ 36 h 292"/>
              <a:gd name="T26" fmla="*/ 31 w 267"/>
              <a:gd name="T27" fmla="*/ 37 h 292"/>
              <a:gd name="T28" fmla="*/ 27 w 267"/>
              <a:gd name="T29" fmla="*/ 39 h 292"/>
              <a:gd name="T30" fmla="*/ 24 w 267"/>
              <a:gd name="T31" fmla="*/ 42 h 292"/>
              <a:gd name="T32" fmla="*/ 20 w 267"/>
              <a:gd name="T33" fmla="*/ 43 h 292"/>
              <a:gd name="T34" fmla="*/ 15 w 267"/>
              <a:gd name="T35" fmla="*/ 42 h 292"/>
              <a:gd name="T36" fmla="*/ 11 w 267"/>
              <a:gd name="T37" fmla="*/ 38 h 292"/>
              <a:gd name="T38" fmla="*/ 8 w 267"/>
              <a:gd name="T39" fmla="*/ 37 h 292"/>
              <a:gd name="T40" fmla="*/ 4 w 267"/>
              <a:gd name="T41" fmla="*/ 33 h 292"/>
              <a:gd name="T42" fmla="*/ 3 w 267"/>
              <a:gd name="T43" fmla="*/ 29 h 292"/>
              <a:gd name="T44" fmla="*/ 3 w 267"/>
              <a:gd name="T45" fmla="*/ 24 h 292"/>
              <a:gd name="T46" fmla="*/ 0 w 267"/>
              <a:gd name="T47" fmla="*/ 21 h 292"/>
              <a:gd name="T48" fmla="*/ 3 w 267"/>
              <a:gd name="T49" fmla="*/ 16 h 292"/>
              <a:gd name="T50" fmla="*/ 3 w 267"/>
              <a:gd name="T51" fmla="*/ 11 h 292"/>
              <a:gd name="T52" fmla="*/ 4 w 267"/>
              <a:gd name="T53" fmla="*/ 8 h 292"/>
              <a:gd name="T54" fmla="*/ 8 w 267"/>
              <a:gd name="T55" fmla="*/ 4 h 292"/>
              <a:gd name="T56" fmla="*/ 11 w 267"/>
              <a:gd name="T57" fmla="*/ 3 h 292"/>
              <a:gd name="T58" fmla="*/ 15 w 267"/>
              <a:gd name="T59" fmla="*/ 3 h 292"/>
              <a:gd name="T60" fmla="*/ 20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7"/>
              <a:gd name="T94" fmla="*/ 0 h 292"/>
              <a:gd name="T95" fmla="*/ 267 w 267"/>
              <a:gd name="T96" fmla="*/ 292 h 2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chemeClr val="accent1"/>
          </a:solidFill>
          <a:ln w="0">
            <a:noFill/>
            <a:round/>
            <a:headEnd/>
            <a:tailEnd/>
          </a:ln>
        </p:spPr>
        <p:txBody>
          <a:bodyPr/>
          <a:lstStyle/>
          <a:p>
            <a:endParaRPr lang="zh-CN" altLang="en-US">
              <a:latin typeface="DFKai-SB" panose="03000509000000000000" pitchFamily="65" charset="-120"/>
              <a:ea typeface="DFKai-SB" panose="03000509000000000000" pitchFamily="65" charset="-120"/>
            </a:endParaRPr>
          </a:p>
        </p:txBody>
      </p:sp>
      <p:pic>
        <p:nvPicPr>
          <p:cNvPr id="25" name="Picture 24"/>
          <p:cNvPicPr>
            <a:picLocks noChangeAspect="1"/>
          </p:cNvPicPr>
          <p:nvPr/>
        </p:nvPicPr>
        <p:blipFill>
          <a:blip r:embed="rId8"/>
          <a:stretch>
            <a:fillRect/>
          </a:stretch>
        </p:blipFill>
        <p:spPr>
          <a:xfrm>
            <a:off x="9665772" y="1202546"/>
            <a:ext cx="213378" cy="231668"/>
          </a:xfrm>
          <a:prstGeom prst="rect">
            <a:avLst/>
          </a:prstGeom>
        </p:spPr>
      </p:pic>
      <p:pic>
        <p:nvPicPr>
          <p:cNvPr id="28" name="图形 7">
            <a:extLst>
              <a:ext uri="{FF2B5EF4-FFF2-40B4-BE49-F238E27FC236}">
                <a16:creationId xmlns:a16="http://schemas.microsoft.com/office/drawing/2014/main" id="{AB25FBE0-644A-407F-B7CC-C2C492E813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982" y="1297563"/>
            <a:ext cx="1419225" cy="1447800"/>
          </a:xfrm>
          <a:prstGeom prst="rect">
            <a:avLst/>
          </a:prstGeom>
        </p:spPr>
      </p:pic>
    </p:spTree>
    <p:extLst>
      <p:ext uri="{BB962C8B-B14F-4D97-AF65-F5344CB8AC3E}">
        <p14:creationId xmlns:p14="http://schemas.microsoft.com/office/powerpoint/2010/main" val="1460694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23801" y="960338"/>
            <a:ext cx="6658890" cy="1384995"/>
          </a:xfrm>
          <a:prstGeom prst="rect">
            <a:avLst/>
          </a:prstGeom>
        </p:spPr>
        <p:txBody>
          <a:bodyPr wrap="square">
            <a:spAutoFit/>
          </a:bodyPr>
          <a:lstStyle/>
          <a:p>
            <a:pPr algn="just"/>
            <a:r>
              <a:rPr lang="zh-CN" altLang="en-US" sz="2800" dirty="0">
                <a:latin typeface="DFKai-SB" panose="03000509000000000000" pitchFamily="65" charset="-120"/>
                <a:ea typeface="DFKai-SB" panose="03000509000000000000" pitchFamily="65" charset="-120"/>
                <a:cs typeface="楷体" panose="02010609060101010101" charset="-122"/>
              </a:rPr>
              <a:t>改革開放</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40</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多</a:t>
            </a:r>
            <a:r>
              <a:rPr lang="zh-CN" altLang="en-US" sz="2800" dirty="0">
                <a:latin typeface="DFKai-SB" panose="03000509000000000000" pitchFamily="65" charset="-120"/>
                <a:ea typeface="DFKai-SB" panose="03000509000000000000" pitchFamily="65" charset="-120"/>
                <a:cs typeface="楷体" panose="02010609060101010101" charset="-122"/>
              </a:rPr>
              <a:t>年來，國</a:t>
            </a:r>
            <a:r>
              <a:rPr lang="zh-TW" altLang="en-US" sz="2800" dirty="0">
                <a:latin typeface="DFKai-SB" panose="03000509000000000000" pitchFamily="65" charset="-120"/>
                <a:ea typeface="DFKai-SB" panose="03000509000000000000" pitchFamily="65" charset="-120"/>
                <a:cs typeface="楷体" panose="02010609060101010101" charset="-122"/>
              </a:rPr>
              <a:t>家</a:t>
            </a:r>
            <a:r>
              <a:rPr lang="zh-CN" altLang="en-US" sz="2800" dirty="0">
                <a:latin typeface="DFKai-SB" panose="03000509000000000000" pitchFamily="65" charset="-120"/>
                <a:ea typeface="DFKai-SB" panose="03000509000000000000" pitchFamily="65" charset="-120"/>
                <a:cs typeface="楷体" panose="02010609060101010101" charset="-122"/>
              </a:rPr>
              <a:t>已建成</a:t>
            </a:r>
            <a:r>
              <a:rPr lang="zh-TW" altLang="en-US" sz="2800" dirty="0">
                <a:latin typeface="DFKai-SB" panose="03000509000000000000" pitchFamily="65" charset="-120"/>
                <a:ea typeface="DFKai-SB" panose="03000509000000000000" pitchFamily="65" charset="-120"/>
                <a:cs typeface="楷体" panose="02010609060101010101" charset="-122"/>
              </a:rPr>
              <a:t>大</a:t>
            </a:r>
            <a:r>
              <a:rPr lang="zh-CN" altLang="en-US" sz="2800" dirty="0">
                <a:latin typeface="DFKai-SB" panose="03000509000000000000" pitchFamily="65" charset="-120"/>
                <a:ea typeface="DFKai-SB" panose="03000509000000000000" pitchFamily="65" charset="-120"/>
                <a:cs typeface="楷体" panose="02010609060101010101" charset="-122"/>
              </a:rPr>
              <a:t>規模的職業教育體系，培養多樣化人才，</a:t>
            </a:r>
            <a:r>
              <a:rPr lang="zh-TW" altLang="en-US" sz="2800" dirty="0">
                <a:latin typeface="DFKai-SB" panose="03000509000000000000" pitchFamily="65" charset="-120"/>
                <a:ea typeface="DFKai-SB" panose="03000509000000000000" pitchFamily="65" charset="-120"/>
                <a:cs typeface="楷体" panose="02010609060101010101" charset="-122"/>
              </a:rPr>
              <a:t>掌握一技之長</a:t>
            </a:r>
            <a:r>
              <a:rPr lang="zh-CN" altLang="en-US" sz="2800" dirty="0">
                <a:latin typeface="DFKai-SB" panose="03000509000000000000" pitchFamily="65" charset="-120"/>
                <a:ea typeface="DFKai-SB" panose="03000509000000000000" pitchFamily="65" charset="-120"/>
                <a:cs typeface="楷体" panose="02010609060101010101" charset="-122"/>
              </a:rPr>
              <a:t>，促進就業</a:t>
            </a:r>
            <a:r>
              <a:rPr lang="zh-TW" altLang="en-US" sz="2800" dirty="0">
                <a:latin typeface="DFKai-SB" panose="03000509000000000000" pitchFamily="65" charset="-120"/>
                <a:ea typeface="DFKai-SB" panose="03000509000000000000" pitchFamily="65" charset="-120"/>
                <a:cs typeface="楷体" panose="02010609060101010101" charset="-122"/>
              </a:rPr>
              <a:t>和</a:t>
            </a:r>
            <a:r>
              <a:rPr lang="zh-CN" altLang="en-US" sz="2800" dirty="0">
                <a:latin typeface="DFKai-SB" panose="03000509000000000000" pitchFamily="65" charset="-120"/>
                <a:ea typeface="DFKai-SB" panose="03000509000000000000" pitchFamily="65" charset="-120"/>
                <a:cs typeface="楷体" panose="02010609060101010101" charset="-122"/>
              </a:rPr>
              <a:t>創業。</a:t>
            </a:r>
            <a:endParaRPr lang="en-US" altLang="zh-CN" sz="2800" dirty="0">
              <a:latin typeface="DFKai-SB" panose="03000509000000000000" pitchFamily="65" charset="-120"/>
              <a:ea typeface="DFKai-SB" panose="03000509000000000000" pitchFamily="65" charset="-120"/>
              <a:cs typeface="楷体" panose="02010609060101010101" charset="-122"/>
            </a:endParaRPr>
          </a:p>
        </p:txBody>
      </p:sp>
      <p:sp>
        <p:nvSpPr>
          <p:cNvPr id="5" name="标题 1">
            <a:extLst>
              <a:ext uri="{FF2B5EF4-FFF2-40B4-BE49-F238E27FC236}">
                <a16:creationId xmlns:a16="http://schemas.microsoft.com/office/drawing/2014/main" id="{AFEEBF95-51EF-4067-83C5-3176E99451A0}"/>
              </a:ext>
            </a:extLst>
          </p:cNvPr>
          <p:cNvSpPr txBox="1">
            <a:spLocks noChangeArrowheads="1"/>
          </p:cNvSpPr>
          <p:nvPr/>
        </p:nvSpPr>
        <p:spPr bwMode="auto">
          <a:xfrm>
            <a:off x="2028569" y="264424"/>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dirty="0">
                <a:latin typeface="DFKai-SB" panose="03000509000000000000" pitchFamily="65" charset="-120"/>
                <a:ea typeface="DFKai-SB" panose="03000509000000000000" pitchFamily="65" charset="-120"/>
              </a:rPr>
              <a:t>職業教育 </a:t>
            </a:r>
            <a:r>
              <a:rPr lang="zh-TW" altLang="en-US" sz="4000" b="1" dirty="0">
                <a:latin typeface="DFKai-SB" panose="03000509000000000000" pitchFamily="65" charset="-120"/>
                <a:ea typeface="DFKai-SB" panose="03000509000000000000" pitchFamily="65" charset="-120"/>
              </a:rPr>
              <a:t>─ 培訓一技之長</a:t>
            </a:r>
            <a:endParaRPr lang="zh-CN" altLang="en-US" sz="4000" b="1" dirty="0">
              <a:latin typeface="DFKai-SB" panose="03000509000000000000" pitchFamily="65" charset="-120"/>
              <a:ea typeface="DFKai-SB" panose="03000509000000000000" pitchFamily="65" charset="-120"/>
            </a:endParaRPr>
          </a:p>
        </p:txBody>
      </p:sp>
      <p:sp>
        <p:nvSpPr>
          <p:cNvPr id="44" name="页脚占位符 3">
            <a:extLst>
              <a:ext uri="{FF2B5EF4-FFF2-40B4-BE49-F238E27FC236}">
                <a16:creationId xmlns:a16="http://schemas.microsoft.com/office/drawing/2014/main" id="{E13C5E45-1BEC-4627-AFEB-E5AED70077DE}"/>
              </a:ext>
            </a:extLst>
          </p:cNvPr>
          <p:cNvSpPr txBox="1">
            <a:spLocks noGrp="1"/>
          </p:cNvSpPr>
          <p:nvPr/>
        </p:nvSpPr>
        <p:spPr bwMode="auto">
          <a:xfrm>
            <a:off x="8595939" y="6594706"/>
            <a:ext cx="213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dirty="0">
                <a:latin typeface="DFKai-SB" panose="03000509000000000000" pitchFamily="65" charset="-120"/>
                <a:ea typeface="DFKai-SB" panose="03000509000000000000" pitchFamily="65" charset="-120"/>
              </a:rPr>
              <a:t>   </a:t>
            </a:r>
          </a:p>
          <a:p>
            <a:pPr eaLnBrk="1" hangingPunct="1"/>
            <a:r>
              <a:rPr lang="en-US" altLang="zh-CN" dirty="0">
                <a:latin typeface="DFKai-SB" panose="03000509000000000000" pitchFamily="65" charset="-120"/>
                <a:ea typeface="DFKai-SB" panose="03000509000000000000" pitchFamily="65" charset="-120"/>
              </a:rPr>
              <a:t>   </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3820" y="1057158"/>
            <a:ext cx="2925193" cy="1801919"/>
          </a:xfrm>
          <a:prstGeom prst="rect">
            <a:avLst/>
          </a:prstGeom>
        </p:spPr>
      </p:pic>
      <p:sp>
        <p:nvSpPr>
          <p:cNvPr id="7" name="矩形: 圆角 29">
            <a:extLst>
              <a:ext uri="{FF2B5EF4-FFF2-40B4-BE49-F238E27FC236}">
                <a16:creationId xmlns:a16="http://schemas.microsoft.com/office/drawing/2014/main" id="{C0716725-B1F4-40D2-AA15-DD535E889D3B}"/>
              </a:ext>
            </a:extLst>
          </p:cNvPr>
          <p:cNvSpPr/>
          <p:nvPr/>
        </p:nvSpPr>
        <p:spPr>
          <a:xfrm flipV="1">
            <a:off x="310411" y="3135873"/>
            <a:ext cx="5531779" cy="3589968"/>
          </a:xfrm>
          <a:prstGeom prst="roundRect">
            <a:avLst>
              <a:gd name="adj" fmla="val 10000"/>
            </a:avLst>
          </a:prstGeom>
          <a:solidFill>
            <a:srgbClr val="00206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矩形 7">
            <a:extLst>
              <a:ext uri="{FF2B5EF4-FFF2-40B4-BE49-F238E27FC236}">
                <a16:creationId xmlns:a16="http://schemas.microsoft.com/office/drawing/2014/main" id="{2DC5AAC0-6393-4AF4-9DAB-DBA9745EE4C4}"/>
              </a:ext>
            </a:extLst>
          </p:cNvPr>
          <p:cNvSpPr/>
          <p:nvPr/>
        </p:nvSpPr>
        <p:spPr>
          <a:xfrm>
            <a:off x="486557" y="3799504"/>
            <a:ext cx="5179488" cy="230832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家在涼山彝族自治州的紮西祝瑪，是四川省成都市第一人民醫院一名護士。她說：</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免費職業教育</a:t>
            </a:r>
            <a:r>
              <a:rPr lang="zh-CN"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計劃改變了我</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的人生，不僅</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年學費全免，每月還有</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300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元的生活補助，往返學校的車費也能報銷。</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矩形 8">
            <a:extLst>
              <a:ext uri="{FF2B5EF4-FFF2-40B4-BE49-F238E27FC236}">
                <a16:creationId xmlns:a16="http://schemas.microsoft.com/office/drawing/2014/main" id="{34BDCF8F-0D87-40A9-8973-23CE49A69DB1}"/>
              </a:ext>
            </a:extLst>
          </p:cNvPr>
          <p:cNvSpPr/>
          <p:nvPr/>
        </p:nvSpPr>
        <p:spPr>
          <a:xfrm>
            <a:off x="2227811" y="5987179"/>
            <a:ext cx="3348303"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資料來源：人民網</a:t>
            </a:r>
            <a:r>
              <a:rPr lang="en-US" altLang="zh-TW" sz="1400" dirty="0">
                <a:latin typeface="標楷體" panose="03000509000000000000" pitchFamily="65" charset="-120"/>
                <a:ea typeface="標楷體" panose="03000509000000000000" pitchFamily="65" charset="-12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http://cpc.people.com.cn/BIG5/n1/2021/0412/c64387-32075236.html)</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矩形: 圆角 46">
            <a:extLst>
              <a:ext uri="{FF2B5EF4-FFF2-40B4-BE49-F238E27FC236}">
                <a16:creationId xmlns:a16="http://schemas.microsoft.com/office/drawing/2014/main" id="{7332C2C8-AB35-4CA0-8950-B05DB281433F}"/>
              </a:ext>
            </a:extLst>
          </p:cNvPr>
          <p:cNvSpPr/>
          <p:nvPr/>
        </p:nvSpPr>
        <p:spPr>
          <a:xfrm flipV="1">
            <a:off x="6111172" y="3135874"/>
            <a:ext cx="5531779" cy="3589967"/>
          </a:xfrm>
          <a:prstGeom prst="roundRect">
            <a:avLst>
              <a:gd name="adj" fmla="val 10000"/>
            </a:avLst>
          </a:prstGeom>
          <a:solidFill>
            <a:srgbClr val="00B0F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2" name="矩形 11">
            <a:extLst>
              <a:ext uri="{FF2B5EF4-FFF2-40B4-BE49-F238E27FC236}">
                <a16:creationId xmlns:a16="http://schemas.microsoft.com/office/drawing/2014/main" id="{A7AF3E6C-B922-4400-8FA1-A9B152EC70CD}"/>
              </a:ext>
            </a:extLst>
          </p:cNvPr>
          <p:cNvSpPr/>
          <p:nvPr/>
        </p:nvSpPr>
        <p:spPr>
          <a:xfrm>
            <a:off x="6361916" y="3704500"/>
            <a:ext cx="5030287" cy="23083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20000"/>
              </a:lnSpc>
            </a:pPr>
            <a:r>
              <a:rPr lang="zh-CN" altLang="en-US" sz="2400" dirty="0">
                <a:solidFill>
                  <a:schemeClr val="tx1"/>
                </a:solidFill>
                <a:latin typeface="DFKai-SB" panose="03000509000000000000" pitchFamily="65" charset="-120"/>
                <a:ea typeface="DFKai-SB" panose="03000509000000000000" pitchFamily="65" charset="-120"/>
              </a:rPr>
              <a:t>河北省唐山市豐潤區綜合職業技術教育中心</a:t>
            </a:r>
            <a:r>
              <a:rPr lang="zh-TW" altLang="en-US" sz="2400" dirty="0">
                <a:solidFill>
                  <a:schemeClr val="tx1"/>
                </a:solidFill>
                <a:latin typeface="DFKai-SB" panose="03000509000000000000" pitchFamily="65" charset="-120"/>
                <a:ea typeface="DFKai-SB" panose="03000509000000000000" pitchFamily="65" charset="-120"/>
              </a:rPr>
              <a:t>是</a:t>
            </a:r>
            <a:r>
              <a:rPr lang="zh-CN" altLang="en-US" sz="2400" dirty="0">
                <a:solidFill>
                  <a:schemeClr val="tx1"/>
                </a:solidFill>
                <a:latin typeface="DFKai-SB" panose="03000509000000000000" pitchFamily="65" charset="-120"/>
                <a:ea typeface="DFKai-SB" panose="03000509000000000000" pitchFamily="65" charset="-120"/>
              </a:rPr>
              <a:t>國家級重點職業學校，</a:t>
            </a:r>
            <a:r>
              <a:rPr lang="zh-TW" altLang="en-US" sz="2400" dirty="0">
                <a:solidFill>
                  <a:schemeClr val="tx1"/>
                </a:solidFill>
                <a:latin typeface="DFKai-SB" panose="03000509000000000000" pitchFamily="65" charset="-120"/>
                <a:ea typeface="DFKai-SB" panose="03000509000000000000" pitchFamily="65" charset="-120"/>
              </a:rPr>
              <a:t>提供</a:t>
            </a:r>
            <a:r>
              <a:rPr lang="zh-CN" altLang="zh-CN" sz="2400" kern="0" dirty="0">
                <a:solidFill>
                  <a:schemeClr val="tx1"/>
                </a:solidFill>
                <a:latin typeface="DFKai-SB" panose="03000509000000000000" pitchFamily="65" charset="-120"/>
                <a:ea typeface="DFKai-SB" panose="03000509000000000000" pitchFamily="65" charset="-120"/>
                <a:cs typeface="Arial" panose="020B0604020202020204" pitchFamily="34" charset="0"/>
              </a:rPr>
              <a:t>飛機</a:t>
            </a:r>
            <a:r>
              <a:rPr lang="zh-TW" altLang="en-US" sz="2400" kern="0" dirty="0">
                <a:solidFill>
                  <a:schemeClr val="tx1"/>
                </a:solidFill>
                <a:latin typeface="DFKai-SB" panose="03000509000000000000" pitchFamily="65" charset="-120"/>
                <a:ea typeface="DFKai-SB" panose="03000509000000000000" pitchFamily="65" charset="-120"/>
                <a:cs typeface="Arial" panose="020B0604020202020204" pitchFamily="34" charset="0"/>
              </a:rPr>
              <a:t>維修</a:t>
            </a:r>
            <a:r>
              <a:rPr lang="zh-CN" altLang="zh-CN" sz="2400" kern="0" dirty="0">
                <a:solidFill>
                  <a:schemeClr val="tx1"/>
                </a:solidFill>
                <a:latin typeface="DFKai-SB" panose="03000509000000000000" pitchFamily="65" charset="-120"/>
                <a:ea typeface="DFKai-SB" panose="03000509000000000000" pitchFamily="65" charset="-120"/>
                <a:cs typeface="Arial" panose="020B0604020202020204" pitchFamily="34" charset="0"/>
              </a:rPr>
              <a:t>、</a:t>
            </a:r>
            <a:r>
              <a:rPr lang="zh-CN" altLang="en-US" sz="2400" kern="0" dirty="0">
                <a:solidFill>
                  <a:schemeClr val="tx1"/>
                </a:solidFill>
                <a:latin typeface="DFKai-SB" panose="03000509000000000000" pitchFamily="65" charset="-120"/>
                <a:ea typeface="DFKai-SB" panose="03000509000000000000" pitchFamily="65" charset="-120"/>
                <a:cs typeface="Arial" panose="020B0604020202020204" pitchFamily="34" charset="0"/>
              </a:rPr>
              <a:t>汽車修理、醫學護理</a:t>
            </a:r>
            <a:r>
              <a:rPr lang="zh-CN" altLang="zh-CN" sz="2400" kern="0" dirty="0">
                <a:solidFill>
                  <a:schemeClr val="tx1"/>
                </a:solidFill>
                <a:latin typeface="DFKai-SB" panose="03000509000000000000" pitchFamily="65" charset="-120"/>
                <a:ea typeface="DFKai-SB" panose="03000509000000000000" pitchFamily="65" charset="-120"/>
                <a:cs typeface="Arial" panose="020B0604020202020204" pitchFamily="34" charset="0"/>
              </a:rPr>
              <a:t>等專業，</a:t>
            </a:r>
            <a:r>
              <a:rPr lang="zh-CN" altLang="zh-CN" sz="2400" kern="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與全國</a:t>
            </a:r>
            <a:r>
              <a:rPr lang="en-US" altLang="zh-CN" sz="2400" kern="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40</a:t>
            </a:r>
            <a:r>
              <a:rPr lang="zh-CN" altLang="zh-CN" sz="2400" kern="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多家企業簽訂</a:t>
            </a:r>
            <a:r>
              <a:rPr lang="zh-CN" altLang="zh-CN" sz="2400" kern="0" dirty="0">
                <a:solidFill>
                  <a:schemeClr val="tx1"/>
                </a:solidFill>
                <a:latin typeface="DFKai-SB" panose="03000509000000000000" pitchFamily="65" charset="-120"/>
                <a:ea typeface="DFKai-SB" panose="03000509000000000000" pitchFamily="65" charset="-120"/>
                <a:cs typeface="Arial" panose="020B0604020202020204" pitchFamily="34" charset="0"/>
              </a:rPr>
              <a:t>合作協</a:t>
            </a:r>
            <a:r>
              <a:rPr lang="zh-TW" altLang="en-US" sz="2400" kern="0" dirty="0">
                <a:solidFill>
                  <a:schemeClr val="tx1"/>
                </a:solidFill>
                <a:latin typeface="DFKai-SB" panose="03000509000000000000" pitchFamily="65" charset="-120"/>
                <a:ea typeface="DFKai-SB" panose="03000509000000000000" pitchFamily="65" charset="-120"/>
                <a:cs typeface="Arial" panose="020B0604020202020204" pitchFamily="34" charset="0"/>
              </a:rPr>
              <a:t>議</a:t>
            </a:r>
            <a:r>
              <a:rPr lang="zh-CN" altLang="zh-CN" sz="2400" kern="0" dirty="0">
                <a:solidFill>
                  <a:schemeClr val="tx1"/>
                </a:solidFill>
                <a:latin typeface="DFKai-SB" panose="03000509000000000000" pitchFamily="65" charset="-120"/>
                <a:ea typeface="DFKai-SB" panose="03000509000000000000" pitchFamily="65" charset="-120"/>
                <a:cs typeface="Arial" panose="020B0604020202020204" pitchFamily="34" charset="0"/>
              </a:rPr>
              <a:t>。</a:t>
            </a:r>
            <a:endParaRPr lang="en-US" altLang="zh-CN" sz="2400" dirty="0">
              <a:solidFill>
                <a:schemeClr val="tx1"/>
              </a:solidFill>
              <a:latin typeface="DFKai-SB" panose="03000509000000000000" pitchFamily="65" charset="-120"/>
              <a:ea typeface="DFKai-SB" panose="03000509000000000000" pitchFamily="65" charset="-120"/>
            </a:endParaRPr>
          </a:p>
        </p:txBody>
      </p:sp>
      <p:sp>
        <p:nvSpPr>
          <p:cNvPr id="14" name="矩形 13">
            <a:extLst>
              <a:ext uri="{FF2B5EF4-FFF2-40B4-BE49-F238E27FC236}">
                <a16:creationId xmlns:a16="http://schemas.microsoft.com/office/drawing/2014/main" id="{01DF0FF8-BAF1-492E-8E4F-E326832D3EDA}"/>
              </a:ext>
            </a:extLst>
          </p:cNvPr>
          <p:cNvSpPr/>
          <p:nvPr/>
        </p:nvSpPr>
        <p:spPr>
          <a:xfrm>
            <a:off x="7769732" y="5908786"/>
            <a:ext cx="3786014"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資料來源：人民網</a:t>
            </a:r>
            <a:endParaRPr lang="en-US" altLang="zh-TW" sz="1400" dirty="0">
              <a:latin typeface="標楷體" panose="03000509000000000000" pitchFamily="65" charset="-120"/>
              <a:ea typeface="標楷體" panose="03000509000000000000" pitchFamily="65" charset="-120"/>
            </a:endParaRP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http://m.people.cn/n4/2021/0111/c655-14678152.html)</a:t>
            </a:r>
          </a:p>
        </p:txBody>
      </p:sp>
      <p:sp>
        <p:nvSpPr>
          <p:cNvPr id="2" name="矩形 1"/>
          <p:cNvSpPr/>
          <p:nvPr/>
        </p:nvSpPr>
        <p:spPr>
          <a:xfrm>
            <a:off x="2028569" y="2409168"/>
            <a:ext cx="4621699"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endParaRPr lang="en-US" altLang="zh-TW" sz="1400" dirty="0">
              <a:latin typeface="標楷體" panose="03000509000000000000" pitchFamily="65" charset="-120"/>
              <a:ea typeface="標楷體" panose="03000509000000000000" pitchFamily="65" charset="-120"/>
            </a:endParaRPr>
          </a:p>
          <a:p>
            <a:r>
              <a:rPr lang="zh-TW" altLang="en-US" sz="1400" dirty="0">
                <a:latin typeface="標楷體" panose="03000509000000000000" pitchFamily="65" charset="-120"/>
                <a:ea typeface="標楷體" panose="03000509000000000000" pitchFamily="65" charset="-120"/>
              </a:rPr>
              <a:t>人民網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http://edu.people.com.cn/BIG5/n1/2021/0419/c1006-32081372.html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801661" y="2554065"/>
            <a:ext cx="1226908" cy="485057"/>
          </a:xfrm>
          <a:prstGeom prst="rect">
            <a:avLst/>
          </a:prstGeom>
        </p:spPr>
      </p:pic>
      <p:pic>
        <p:nvPicPr>
          <p:cNvPr id="16" name="Picture 15"/>
          <p:cNvPicPr>
            <a:picLocks noChangeAspect="1"/>
          </p:cNvPicPr>
          <p:nvPr/>
        </p:nvPicPr>
        <p:blipFill>
          <a:blip r:embed="rId4"/>
          <a:stretch>
            <a:fillRect/>
          </a:stretch>
        </p:blipFill>
        <p:spPr>
          <a:xfrm>
            <a:off x="6562796" y="6091556"/>
            <a:ext cx="1206936" cy="477161"/>
          </a:xfrm>
          <a:prstGeom prst="rect">
            <a:avLst/>
          </a:prstGeom>
        </p:spPr>
      </p:pic>
      <p:pic>
        <p:nvPicPr>
          <p:cNvPr id="17" name="Picture 16"/>
          <p:cNvPicPr>
            <a:picLocks noChangeAspect="1"/>
          </p:cNvPicPr>
          <p:nvPr/>
        </p:nvPicPr>
        <p:blipFill>
          <a:blip r:embed="rId4"/>
          <a:stretch>
            <a:fillRect/>
          </a:stretch>
        </p:blipFill>
        <p:spPr>
          <a:xfrm>
            <a:off x="942827" y="6107828"/>
            <a:ext cx="1195053" cy="472463"/>
          </a:xfrm>
          <a:prstGeom prst="rect">
            <a:avLst/>
          </a:prstGeom>
        </p:spPr>
      </p:pic>
      <p:pic>
        <p:nvPicPr>
          <p:cNvPr id="13" name="Picture 12"/>
          <p:cNvPicPr>
            <a:picLocks noChangeAspect="1"/>
          </p:cNvPicPr>
          <p:nvPr/>
        </p:nvPicPr>
        <p:blipFill>
          <a:blip r:embed="rId5"/>
          <a:stretch>
            <a:fillRect/>
          </a:stretch>
        </p:blipFill>
        <p:spPr>
          <a:xfrm>
            <a:off x="543803" y="3157114"/>
            <a:ext cx="5053315" cy="614955"/>
          </a:xfrm>
          <a:prstGeom prst="rect">
            <a:avLst/>
          </a:prstGeom>
        </p:spPr>
      </p:pic>
      <p:sp>
        <p:nvSpPr>
          <p:cNvPr id="18" name="Rectangle 17"/>
          <p:cNvSpPr/>
          <p:nvPr/>
        </p:nvSpPr>
        <p:spPr>
          <a:xfrm>
            <a:off x="425322" y="3216692"/>
            <a:ext cx="5416868" cy="461665"/>
          </a:xfrm>
          <a:prstGeom prst="rect">
            <a:avLst/>
          </a:prstGeom>
        </p:spPr>
        <p:txBody>
          <a:bodyPr wrap="none">
            <a:spAutoFit/>
          </a:bodyPr>
          <a:lstStyle/>
          <a:p>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成就「技能改變人生」的精彩故事</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endParaRPr lang="en-US" sz="2400" dirty="0"/>
          </a:p>
        </p:txBody>
      </p:sp>
      <p:pic>
        <p:nvPicPr>
          <p:cNvPr id="20" name="Picture 19"/>
          <p:cNvPicPr>
            <a:picLocks noChangeAspect="1"/>
          </p:cNvPicPr>
          <p:nvPr/>
        </p:nvPicPr>
        <p:blipFill>
          <a:blip r:embed="rId5"/>
          <a:stretch>
            <a:fillRect/>
          </a:stretch>
        </p:blipFill>
        <p:spPr>
          <a:xfrm>
            <a:off x="6875964" y="3139219"/>
            <a:ext cx="4002189" cy="608442"/>
          </a:xfrm>
          <a:prstGeom prst="rect">
            <a:avLst/>
          </a:prstGeom>
        </p:spPr>
      </p:pic>
      <p:sp>
        <p:nvSpPr>
          <p:cNvPr id="19" name="Rectangle 18"/>
          <p:cNvSpPr/>
          <p:nvPr/>
        </p:nvSpPr>
        <p:spPr>
          <a:xfrm>
            <a:off x="7315201" y="3189355"/>
            <a:ext cx="3262432" cy="461665"/>
          </a:xfrm>
          <a:prstGeom prst="rect">
            <a:avLst/>
          </a:prstGeom>
        </p:spPr>
        <p:txBody>
          <a:bodyPr wrap="none">
            <a:spAutoFit/>
          </a:bodyPr>
          <a:lstStyle/>
          <a:p>
            <a:pPr algn="ct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針對企業需要培訓人才</a:t>
            </a:r>
            <a:endParaRPr lang="en-US" sz="2400" dirty="0"/>
          </a:p>
        </p:txBody>
      </p:sp>
      <p:sp>
        <p:nvSpPr>
          <p:cNvPr id="4" name="文字方塊 3"/>
          <p:cNvSpPr txBox="1"/>
          <p:nvPr/>
        </p:nvSpPr>
        <p:spPr>
          <a:xfrm>
            <a:off x="5624193" y="3226564"/>
            <a:ext cx="1200793" cy="369332"/>
          </a:xfrm>
          <a:prstGeom prst="rect">
            <a:avLst/>
          </a:prstGeom>
          <a:solidFill>
            <a:schemeClr val="bg1">
              <a:lumMod val="95000"/>
            </a:schemeClr>
          </a:solidFill>
          <a:ln w="57150">
            <a:solidFill>
              <a:srgbClr val="C00000"/>
            </a:solidFill>
          </a:ln>
        </p:spPr>
        <p:txBody>
          <a:bodyPr wrap="square" rtlCol="0">
            <a:spAutoFit/>
          </a:bodyPr>
          <a:lstStyle/>
          <a:p>
            <a:pPr algn="ctr"/>
            <a:r>
              <a:rPr lang="zh-CN" altLang="en-US" dirty="0">
                <a:latin typeface="標楷體" panose="03000509000000000000" pitchFamily="65" charset="-120"/>
                <a:ea typeface="標楷體" panose="03000509000000000000" pitchFamily="65" charset="-120"/>
              </a:rPr>
              <a:t>案例</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88677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2601409" y="347662"/>
            <a:ext cx="6853158" cy="707886"/>
          </a:xfrm>
          <a:prstGeom prst="rect">
            <a:avLst/>
          </a:prstGeom>
        </p:spPr>
        <p:txBody>
          <a:bodyPr wrap="none">
            <a:spAutoFit/>
          </a:bodyPr>
          <a:lstStyle/>
          <a:p>
            <a:r>
              <a:rPr lang="zh-TW" altLang="en-US" sz="4000" b="1" dirty="0">
                <a:latin typeface="DFKai-SB" panose="03000509000000000000" pitchFamily="65" charset="-120"/>
                <a:ea typeface="DFKai-SB" panose="03000509000000000000" pitchFamily="65" charset="-120"/>
              </a:rPr>
              <a:t>構建服務全民的終身學習體系</a:t>
            </a:r>
            <a:endParaRPr lang="zh-CN" altLang="en-US" sz="4000" dirty="0">
              <a:latin typeface="DFKai-SB" panose="03000509000000000000" pitchFamily="65" charset="-120"/>
              <a:ea typeface="DFKai-SB" panose="03000509000000000000" pitchFamily="65" charset="-120"/>
            </a:endParaRPr>
          </a:p>
        </p:txBody>
      </p:sp>
      <p:sp>
        <p:nvSpPr>
          <p:cNvPr id="50" name="文字方塊 49">
            <a:extLst>
              <a:ext uri="{FF2B5EF4-FFF2-40B4-BE49-F238E27FC236}">
                <a16:creationId xmlns:a16="http://schemas.microsoft.com/office/drawing/2014/main" id="{FE8AB42E-8F2E-4101-B0C6-7680794883DA}"/>
              </a:ext>
            </a:extLst>
          </p:cNvPr>
          <p:cNvSpPr txBox="1"/>
          <p:nvPr/>
        </p:nvSpPr>
        <p:spPr>
          <a:xfrm>
            <a:off x="678993" y="4133091"/>
            <a:ext cx="7509045" cy="1569660"/>
          </a:xfrm>
          <a:prstGeom prst="rect">
            <a:avLst/>
          </a:prstGeom>
          <a:noFill/>
          <a:ln w="38100">
            <a:solidFill>
              <a:srgbClr val="0070C0"/>
            </a:solidFill>
          </a:ln>
        </p:spPr>
        <p:txBody>
          <a:bodyPr wrap="square">
            <a:spAutoFit/>
          </a:bodyPr>
          <a:lstStyle/>
          <a:p>
            <a:r>
              <a:rPr lang="zh-TW" altLang="en-US" sz="2400" dirty="0">
                <a:latin typeface="DFKai-SB" panose="03000509000000000000" pitchFamily="65" charset="-120"/>
                <a:ea typeface="DFKai-SB" panose="03000509000000000000" pitchFamily="65" charset="-120"/>
              </a:rPr>
              <a:t>國家重視</a:t>
            </a:r>
            <a:r>
              <a:rPr lang="zh-CN" altLang="en-US" sz="2400" dirty="0">
                <a:latin typeface="DFKai-SB" panose="03000509000000000000" pitchFamily="65" charset="-120"/>
                <a:ea typeface="DFKai-SB" panose="03000509000000000000" pitchFamily="65" charset="-120"/>
              </a:rPr>
              <a:t>成人教育，為成人提供的各級各類教育，</a:t>
            </a:r>
            <a:r>
              <a:rPr lang="zh-TW" altLang="en-US" sz="2400" dirty="0">
                <a:latin typeface="DFKai-SB" panose="03000509000000000000" pitchFamily="65" charset="-120"/>
                <a:ea typeface="DFKai-SB" panose="03000509000000000000" pitchFamily="65" charset="-120"/>
              </a:rPr>
              <a:t>如</a:t>
            </a:r>
            <a:r>
              <a:rPr lang="zh-CN" altLang="en-US" sz="2400" dirty="0">
                <a:latin typeface="DFKai-SB" panose="03000509000000000000" pitchFamily="65" charset="-120"/>
                <a:ea typeface="DFKai-SB" panose="03000509000000000000" pitchFamily="65" charset="-120"/>
              </a:rPr>
              <a:t>崗位培訓</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高等教育自學考試</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資格證書教育</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社區教育</a:t>
            </a:r>
            <a:r>
              <a:rPr lang="zh-TW" altLang="en-US" sz="2400" dirty="0">
                <a:latin typeface="DFKai-SB" panose="03000509000000000000" pitchFamily="65" charset="-120"/>
                <a:ea typeface="DFKai-SB" panose="03000509000000000000" pitchFamily="65" charset="-120"/>
              </a:rPr>
              <a:t>等。</a:t>
            </a:r>
            <a:r>
              <a:rPr lang="zh-CN" altLang="en-US" sz="2400" dirty="0">
                <a:latin typeface="DFKai-SB" panose="03000509000000000000" pitchFamily="65" charset="-120"/>
                <a:ea typeface="DFKai-SB" panose="03000509000000000000" pitchFamily="65" charset="-120"/>
              </a:rPr>
              <a:t>教育</a:t>
            </a:r>
            <a:r>
              <a:rPr lang="zh-CN" altLang="en-US" sz="2400" dirty="0">
                <a:latin typeface="DFKai-SB" panose="03000509000000000000" pitchFamily="65" charset="-120"/>
                <a:ea typeface="DFKai-SB" panose="03000509000000000000" pitchFamily="65" charset="-120"/>
                <a:sym typeface="宋体" panose="02010600030101010101" pitchFamily="2" charset="-122"/>
              </a:rPr>
              <a:t>對象</a:t>
            </a:r>
            <a:r>
              <a:rPr lang="zh-CN" altLang="en-US" sz="2400" dirty="0">
                <a:latin typeface="DFKai-SB" panose="03000509000000000000" pitchFamily="65" charset="-120"/>
                <a:ea typeface="DFKai-SB" panose="03000509000000000000" pitchFamily="65" charset="-120"/>
              </a:rPr>
              <a:t>不受年齡限制，教學方式靈活，使成年人豐富知識、增長能力、提高技術和提升專業資格。</a:t>
            </a:r>
            <a:endParaRPr lang="zh-HK" altLang="en-US" sz="2400" dirty="0"/>
          </a:p>
        </p:txBody>
      </p:sp>
      <p:pic>
        <p:nvPicPr>
          <p:cNvPr id="7" name="图片 121"/>
          <p:cNvPicPr>
            <a:picLocks noChangeAspect="1"/>
          </p:cNvPicPr>
          <p:nvPr/>
        </p:nvPicPr>
        <p:blipFill>
          <a:blip r:embed="rId3"/>
          <a:stretch>
            <a:fillRect/>
          </a:stretch>
        </p:blipFill>
        <p:spPr>
          <a:xfrm>
            <a:off x="8413001" y="4133091"/>
            <a:ext cx="2716292" cy="1863376"/>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11" name="文本框 122"/>
          <p:cNvSpPr txBox="1"/>
          <p:nvPr/>
        </p:nvSpPr>
        <p:spPr>
          <a:xfrm>
            <a:off x="8413001" y="6082207"/>
            <a:ext cx="2634614" cy="369332"/>
          </a:xfrm>
          <a:prstGeom prst="rect">
            <a:avLst/>
          </a:prstGeom>
          <a:noFill/>
        </p:spPr>
        <p:txBody>
          <a:bodyPr wrap="square" rtlCol="0">
            <a:spAutoFit/>
          </a:bodyPr>
          <a:lstStyle/>
          <a:p>
            <a:r>
              <a:rPr lang="zh-TW" altLang="en-US" dirty="0">
                <a:latin typeface="DFKai-SB" panose="03000509000000000000" pitchFamily="65" charset="-120"/>
                <a:ea typeface="DFKai-SB" panose="03000509000000000000" pitchFamily="65" charset="-120"/>
              </a:rPr>
              <a:t>國家發出的</a:t>
            </a:r>
            <a:r>
              <a:rPr lang="zh-CN" altLang="en-US" dirty="0">
                <a:latin typeface="DFKai-SB" panose="03000509000000000000" pitchFamily="65" charset="-120"/>
                <a:ea typeface="DFKai-SB" panose="03000509000000000000" pitchFamily="65" charset="-120"/>
              </a:rPr>
              <a:t>資格證書</a:t>
            </a:r>
          </a:p>
        </p:txBody>
      </p:sp>
      <p:sp>
        <p:nvSpPr>
          <p:cNvPr id="2" name="Rectangle 1"/>
          <p:cNvSpPr/>
          <p:nvPr/>
        </p:nvSpPr>
        <p:spPr>
          <a:xfrm>
            <a:off x="678993" y="1329213"/>
            <a:ext cx="10450300" cy="1815882"/>
          </a:xfrm>
          <a:prstGeom prst="rect">
            <a:avLst/>
          </a:prstGeom>
          <a:ln w="38100">
            <a:solidFill>
              <a:srgbClr val="FF0000"/>
            </a:solidFill>
          </a:ln>
        </p:spPr>
        <p:txBody>
          <a:bodyPr wrap="square">
            <a:spAutoFit/>
          </a:bodyPr>
          <a:lstStyle/>
          <a:p>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中國教育現代化</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2035</a:t>
            </a:r>
            <a:r>
              <a:rPr lang="en-US" altLang="zh-TW" sz="2800" dirty="0">
                <a:latin typeface="標楷體" panose="03000509000000000000" pitchFamily="65" charset="-120"/>
                <a:ea typeface="標楷體" panose="03000509000000000000" pitchFamily="65" charset="-120"/>
              </a:rPr>
              <a:t>》</a:t>
            </a:r>
            <a:r>
              <a:rPr lang="zh-CN" altLang="en-US" sz="2800" dirty="0">
                <a:latin typeface="標楷體" panose="03000509000000000000" pitchFamily="65" charset="-120"/>
                <a:ea typeface="標楷體" panose="03000509000000000000" pitchFamily="65" charset="-120"/>
              </a:rPr>
              <a:t>提</a:t>
            </a:r>
            <a:r>
              <a:rPr lang="zh-TW" altLang="en-US" sz="2800" dirty="0">
                <a:latin typeface="標楷體" panose="03000509000000000000" pitchFamily="65" charset="-120"/>
                <a:ea typeface="標楷體" panose="03000509000000000000" pitchFamily="65" charset="-120"/>
              </a:rPr>
              <a:t>出</a:t>
            </a:r>
            <a:r>
              <a:rPr lang="zh-CN" altLang="en-US" sz="2800" dirty="0">
                <a:latin typeface="標楷體" panose="03000509000000000000" pitchFamily="65" charset="-120"/>
                <a:ea typeface="標楷體" panose="03000509000000000000" pitchFamily="65" charset="-120"/>
              </a:rPr>
              <a:t>構建服務全民的終身學習體系，</a:t>
            </a:r>
            <a:r>
              <a:rPr lang="zh-TW" altLang="en-US" sz="2800" dirty="0">
                <a:latin typeface="標楷體" panose="03000509000000000000" pitchFamily="65" charset="-120"/>
                <a:ea typeface="標楷體" panose="03000509000000000000" pitchFamily="65" charset="-120"/>
              </a:rPr>
              <a:t>包括</a:t>
            </a:r>
            <a:r>
              <a:rPr lang="zh-CN" altLang="en-US" sz="2800" dirty="0">
                <a:latin typeface="標楷體" panose="03000509000000000000" pitchFamily="65" charset="-120"/>
                <a:ea typeface="標楷體" panose="03000509000000000000" pitchFamily="65" charset="-120"/>
              </a:rPr>
              <a:t>強化職業學校和高等學校的繼續教育與社會培訓服務功能，開展多類型多形式的職工繼續教育</a:t>
            </a:r>
            <a:r>
              <a:rPr lang="zh-TW" altLang="en-US" sz="2800" dirty="0">
                <a:latin typeface="標楷體" panose="03000509000000000000" pitchFamily="65" charset="-120"/>
                <a:ea typeface="標楷體" panose="03000509000000000000" pitchFamily="65" charset="-120"/>
              </a:rPr>
              <a:t>，</a:t>
            </a:r>
            <a:r>
              <a:rPr lang="zh-CN" altLang="en-US" sz="2800" dirty="0">
                <a:latin typeface="標楷體" panose="03000509000000000000" pitchFamily="65" charset="-120"/>
                <a:ea typeface="標楷體" panose="03000509000000000000" pitchFamily="65" charset="-120"/>
              </a:rPr>
              <a:t>擴大社區教育資源供給，加快發展城鄉社區老年教育，推動各類學習型組織建設</a:t>
            </a:r>
            <a:r>
              <a:rPr lang="zh-TW" altLang="en-US" sz="2800" dirty="0">
                <a:latin typeface="標楷體" panose="03000509000000000000" pitchFamily="65" charset="-120"/>
                <a:ea typeface="標楷體" panose="03000509000000000000" pitchFamily="65" charset="-120"/>
              </a:rPr>
              <a:t>等</a:t>
            </a:r>
            <a:r>
              <a:rPr lang="zh-CN" altLang="en-US" sz="2800" dirty="0">
                <a:latin typeface="標楷體" panose="03000509000000000000" pitchFamily="65" charset="-120"/>
                <a:ea typeface="標楷體" panose="03000509000000000000" pitchFamily="65" charset="-120"/>
              </a:rPr>
              <a:t>。</a:t>
            </a:r>
            <a:endParaRPr lang="en-US" sz="2800" dirty="0">
              <a:latin typeface="標楷體" panose="03000509000000000000" pitchFamily="65" charset="-120"/>
              <a:ea typeface="標楷體" panose="03000509000000000000" pitchFamily="65" charset="-120"/>
            </a:endParaRPr>
          </a:p>
        </p:txBody>
      </p:sp>
      <p:pic>
        <p:nvPicPr>
          <p:cNvPr id="13" name="Picture 12">
            <a:hlinkClick r:id="rId4"/>
          </p:cNvPr>
          <p:cNvPicPr>
            <a:picLocks noChangeAspect="1"/>
          </p:cNvPicPr>
          <p:nvPr/>
        </p:nvPicPr>
        <p:blipFill>
          <a:blip r:embed="rId5"/>
          <a:stretch>
            <a:fillRect/>
          </a:stretch>
        </p:blipFill>
        <p:spPr>
          <a:xfrm>
            <a:off x="678993" y="3318206"/>
            <a:ext cx="3426246" cy="493107"/>
          </a:xfrm>
          <a:prstGeom prst="rect">
            <a:avLst/>
          </a:prstGeom>
        </p:spPr>
      </p:pic>
      <p:sp>
        <p:nvSpPr>
          <p:cNvPr id="14" name="Rectangle 13"/>
          <p:cNvSpPr/>
          <p:nvPr/>
        </p:nvSpPr>
        <p:spPr>
          <a:xfrm>
            <a:off x="4242869" y="3318206"/>
            <a:ext cx="6096000" cy="523220"/>
          </a:xfrm>
          <a:prstGeom prst="rect">
            <a:avLst/>
          </a:prstGeom>
        </p:spPr>
        <p:txBody>
          <a:bodyPr>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中華人民共和國中央人民政府 </a:t>
            </a:r>
            <a:endParaRPr lang="en-US" altLang="zh-TW" sz="1400"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http://www.gov.cn/zhengce/2019-02/23/content_5367987.htm</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4935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图表 13">
            <a:extLst>
              <a:ext uri="{FF2B5EF4-FFF2-40B4-BE49-F238E27FC236}">
                <a16:creationId xmlns:a16="http://schemas.microsoft.com/office/drawing/2014/main" id="{51445E70-EF2C-4AB7-A952-8999C2CE296A}"/>
              </a:ext>
            </a:extLst>
          </p:cNvPr>
          <p:cNvGraphicFramePr/>
          <p:nvPr>
            <p:extLst>
              <p:ext uri="{D42A27DB-BD31-4B8C-83A1-F6EECF244321}">
                <p14:modId xmlns:p14="http://schemas.microsoft.com/office/powerpoint/2010/main" val="3268669174"/>
              </p:ext>
            </p:extLst>
          </p:nvPr>
        </p:nvGraphicFramePr>
        <p:xfrm>
          <a:off x="355471" y="1592826"/>
          <a:ext cx="11226477" cy="4468761"/>
        </p:xfrm>
        <a:graphic>
          <a:graphicData uri="http://schemas.openxmlformats.org/drawingml/2006/chart">
            <c:chart xmlns:c="http://schemas.openxmlformats.org/drawingml/2006/chart" xmlns:r="http://schemas.openxmlformats.org/officeDocument/2006/relationships" r:id="rId3"/>
          </a:graphicData>
        </a:graphic>
      </p:graphicFrame>
      <p:sp>
        <p:nvSpPr>
          <p:cNvPr id="9" name="矩形 8"/>
          <p:cNvSpPr/>
          <p:nvPr/>
        </p:nvSpPr>
        <p:spPr>
          <a:xfrm>
            <a:off x="482759" y="918393"/>
            <a:ext cx="10971899" cy="523220"/>
          </a:xfrm>
          <a:prstGeom prst="rect">
            <a:avLst/>
          </a:prstGeom>
        </p:spPr>
        <p:txBody>
          <a:bodyPr wrap="square">
            <a:spAutoFit/>
          </a:bodyPr>
          <a:lstStyle/>
          <a:p>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從</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1978</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至</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年，各類出國留學人員</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持續上升，升幅</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逾</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78</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0</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倍</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11" name="标题 1">
            <a:extLst>
              <a:ext uri="{FF2B5EF4-FFF2-40B4-BE49-F238E27FC236}">
                <a16:creationId xmlns:a16="http://schemas.microsoft.com/office/drawing/2014/main" id="{DF2158FC-ACF2-4594-92DD-16A31AD65C60}"/>
              </a:ext>
            </a:extLst>
          </p:cNvPr>
          <p:cNvSpPr txBox="1">
            <a:spLocks noChangeArrowheads="1"/>
          </p:cNvSpPr>
          <p:nvPr/>
        </p:nvSpPr>
        <p:spPr bwMode="auto">
          <a:xfrm>
            <a:off x="1671464" y="251243"/>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latin typeface="DFKai-SB" panose="03000509000000000000" pitchFamily="65" charset="-120"/>
                <a:ea typeface="DFKai-SB" panose="03000509000000000000" pitchFamily="65" charset="-120"/>
              </a:rPr>
              <a:t>留學教育</a:t>
            </a:r>
            <a:endParaRPr lang="en-US" altLang="zh-CN" b="1" dirty="0">
              <a:latin typeface="DFKai-SB" panose="03000509000000000000" pitchFamily="65" charset="-120"/>
              <a:ea typeface="DFKai-SB" panose="03000509000000000000" pitchFamily="65" charset="-120"/>
            </a:endParaRPr>
          </a:p>
        </p:txBody>
      </p:sp>
      <p:sp>
        <p:nvSpPr>
          <p:cNvPr id="3" name="矩形 2"/>
          <p:cNvSpPr/>
          <p:nvPr/>
        </p:nvSpPr>
        <p:spPr>
          <a:xfrm>
            <a:off x="2107917" y="6152982"/>
            <a:ext cx="3771289" cy="609398"/>
          </a:xfrm>
          <a:prstGeom prst="rect">
            <a:avLst/>
          </a:prstGeom>
        </p:spPr>
        <p:txBody>
          <a:bodyPr wrap="none">
            <a:spAutoFit/>
          </a:bodyPr>
          <a:lstStyle/>
          <a:p>
            <a:pPr>
              <a:lnSpc>
                <a:spcPct val="120000"/>
              </a:lnSpc>
            </a:pPr>
            <a:r>
              <a:rPr lang="zh-TW" altLang="en-US" sz="1400" dirty="0">
                <a:latin typeface="標楷體" panose="03000509000000000000" pitchFamily="65" charset="-120"/>
                <a:ea typeface="標楷體" panose="03000509000000000000" pitchFamily="65" charset="-120"/>
              </a:rPr>
              <a:t>資料</a:t>
            </a:r>
            <a:r>
              <a:rPr lang="zh-CN" altLang="en-US" sz="1400" dirty="0">
                <a:latin typeface="標楷體" panose="03000509000000000000" pitchFamily="65" charset="-120"/>
                <a:ea typeface="標楷體" panose="03000509000000000000" pitchFamily="65" charset="-120"/>
              </a:rPr>
              <a:t>來源：</a:t>
            </a:r>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國家統計局</a:t>
            </a:r>
            <a:r>
              <a:rPr lang="en-US" altLang="zh-TW" sz="14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a:latin typeface="標楷體" panose="03000509000000000000" pitchFamily="65" charset="-120"/>
                <a:ea typeface="標楷體" panose="03000509000000000000" pitchFamily="65" charset="-120"/>
              </a:rPr>
              <a:t>出國留學人員</a:t>
            </a:r>
            <a:endParaRPr lang="en-US" altLang="zh-TW" sz="1400" kern="100" dirty="0">
              <a:latin typeface="標楷體" panose="03000509000000000000" pitchFamily="65" charset="-120"/>
              <a:ea typeface="標楷體" panose="03000509000000000000" pitchFamily="65" charset="-120"/>
              <a:cs typeface="Times New Roman" panose="02020603050405020304" pitchFamily="18" charset="0"/>
            </a:endParaRPr>
          </a:p>
          <a:p>
            <a:pPr>
              <a:lnSpc>
                <a:spcPct val="120000"/>
              </a:lnSpc>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https://data.stats.gov.cn/easyquery.htm?cn=C01</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HK" sz="1400" dirty="0">
                <a:latin typeface="Times New Roman" panose="02020603050405020304" pitchFamily="18" charset="0"/>
                <a:ea typeface="標楷體" panose="03000509000000000000" pitchFamily="65" charset="-120"/>
                <a:cs typeface="Times New Roman" panose="02020603050405020304" pitchFamily="18" charset="0"/>
              </a:rPr>
              <a:t> </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1">
            <a:extLst>
              <a:ext uri="{FF2B5EF4-FFF2-40B4-BE49-F238E27FC236}">
                <a16:creationId xmlns:a16="http://schemas.microsoft.com/office/drawing/2014/main" id="{406A1158-EB81-4AB3-99E7-DDD593A57373}"/>
              </a:ext>
            </a:extLst>
          </p:cNvPr>
          <p:cNvSpPr txBox="1"/>
          <p:nvPr/>
        </p:nvSpPr>
        <p:spPr>
          <a:xfrm>
            <a:off x="355471" y="1630218"/>
            <a:ext cx="1567129" cy="32979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en-US" sz="1600" dirty="0">
                <a:latin typeface="標楷體" panose="03000509000000000000" pitchFamily="65" charset="-120"/>
                <a:ea typeface="標楷體" panose="03000509000000000000" pitchFamily="65" charset="-120"/>
              </a:rPr>
              <a:t>人數</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萬</a:t>
            </a:r>
            <a:r>
              <a:rPr lang="en-US" altLang="zh-TW" sz="1600" dirty="0">
                <a:latin typeface="標楷體" panose="03000509000000000000" pitchFamily="65" charset="-120"/>
                <a:ea typeface="標楷體" panose="03000509000000000000" pitchFamily="65" charset="-120"/>
              </a:rPr>
              <a:t>)</a:t>
            </a:r>
            <a:endParaRPr lang="zh-HK" altLang="en-US" sz="1600" dirty="0">
              <a:latin typeface="標楷體" panose="03000509000000000000" pitchFamily="65" charset="-120"/>
              <a:ea typeface="標楷體" panose="03000509000000000000" pitchFamily="65" charset="-120"/>
            </a:endParaRPr>
          </a:p>
        </p:txBody>
      </p:sp>
      <p:pic>
        <p:nvPicPr>
          <p:cNvPr id="7" name="Picture 6"/>
          <p:cNvPicPr>
            <a:picLocks noChangeAspect="1"/>
          </p:cNvPicPr>
          <p:nvPr/>
        </p:nvPicPr>
        <p:blipFill>
          <a:blip r:embed="rId4"/>
          <a:stretch>
            <a:fillRect/>
          </a:stretch>
        </p:blipFill>
        <p:spPr>
          <a:xfrm>
            <a:off x="355471" y="6152982"/>
            <a:ext cx="1650286" cy="448261"/>
          </a:xfrm>
          <a:prstGeom prst="rect">
            <a:avLst/>
          </a:prstGeom>
        </p:spPr>
      </p:pic>
    </p:spTree>
    <p:extLst>
      <p:ext uri="{BB962C8B-B14F-4D97-AF65-F5344CB8AC3E}">
        <p14:creationId xmlns:p14="http://schemas.microsoft.com/office/powerpoint/2010/main" val="1768763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351158" y="921650"/>
            <a:ext cx="11486048" cy="954107"/>
          </a:xfrm>
          <a:prstGeom prst="rect">
            <a:avLst/>
          </a:prstGeom>
          <a:noFill/>
        </p:spPr>
        <p:txBody>
          <a:bodyPr wrap="square" rtlCol="0" anchor="t">
            <a:spAutoFit/>
          </a:bodyPr>
          <a:lstStyle/>
          <a:p>
            <a:pPr marL="342900" indent="-342900">
              <a:buFont typeface="Arial" panose="020B0604020202020204" pitchFamily="34" charset="0"/>
              <a:buChar char="•"/>
              <a:defRPr/>
            </a:pPr>
            <a:r>
              <a:rPr lang="zh-TW" altLang="en-US" sz="2800" dirty="0">
                <a:latin typeface="標楷體" panose="03000509000000000000" pitchFamily="65" charset="-120"/>
                <a:ea typeface="標楷體" panose="03000509000000000000" pitchFamily="65" charset="-120"/>
              </a:rPr>
              <a:t>國家</a:t>
            </a:r>
            <a:r>
              <a:rPr lang="zh-CN" altLang="en-US" sz="2800" dirty="0">
                <a:latin typeface="標楷體" panose="03000509000000000000" pitchFamily="65" charset="-120"/>
                <a:ea typeface="標楷體" panose="03000509000000000000" pitchFamily="65" charset="-120"/>
              </a:rPr>
              <a:t>城鄉居民</a:t>
            </a:r>
            <a:r>
              <a:rPr kumimoji="0" lang="zh-CN" altLang="en-US" sz="280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收入快速增長，生活</a:t>
            </a:r>
            <a:r>
              <a:rPr lang="zh-CN" altLang="en-US" sz="2800" dirty="0">
                <a:solidFill>
                  <a:prstClr val="black"/>
                </a:solidFill>
                <a:latin typeface="標楷體" panose="03000509000000000000" pitchFamily="65" charset="-120"/>
                <a:ea typeface="標楷體" panose="03000509000000000000" pitchFamily="65" charset="-120"/>
              </a:rPr>
              <a:t>素質</a:t>
            </a:r>
            <a:r>
              <a:rPr kumimoji="0" lang="zh-CN" altLang="en-US" sz="280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不斷提高。</a:t>
            </a:r>
            <a:r>
              <a:rPr kumimoji="0" lang="en-US" altLang="zh-CN" sz="280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1978</a:t>
            </a:r>
            <a:r>
              <a:rPr kumimoji="0" lang="zh-CN"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全國居民人均可支配收入為</a:t>
            </a:r>
            <a:r>
              <a:rPr lang="en-US" altLang="zh-CN"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171</a:t>
            </a:r>
            <a:r>
              <a:rPr lang="zh-CN" altLang="en-US"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元</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人民幣</a:t>
            </a:r>
            <a:r>
              <a:rPr lang="zh-CN" altLang="en-US"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年達到</a:t>
            </a:r>
            <a:r>
              <a:rPr lang="en-US" altLang="zh-CN"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32</a:t>
            </a:r>
            <a:r>
              <a:rPr lang="en-US" altLang="zh-TW"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CN"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189</a:t>
            </a:r>
            <a:r>
              <a:rPr lang="zh-CN" altLang="en-US"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元</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人民幣</a:t>
            </a:r>
            <a:r>
              <a:rPr lang="zh-CN" altLang="en-US"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80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8" name="图表 7">
            <a:extLst>
              <a:ext uri="{FF2B5EF4-FFF2-40B4-BE49-F238E27FC236}">
                <a16:creationId xmlns:a16="http://schemas.microsoft.com/office/drawing/2014/main" id="{EF78A21B-C33C-49CC-B9A2-F45CAE153609}"/>
              </a:ext>
            </a:extLst>
          </p:cNvPr>
          <p:cNvGraphicFramePr/>
          <p:nvPr>
            <p:extLst>
              <p:ext uri="{D42A27DB-BD31-4B8C-83A1-F6EECF244321}">
                <p14:modId xmlns:p14="http://schemas.microsoft.com/office/powerpoint/2010/main" val="540026231"/>
              </p:ext>
            </p:extLst>
          </p:nvPr>
        </p:nvGraphicFramePr>
        <p:xfrm>
          <a:off x="475586" y="2048025"/>
          <a:ext cx="11237192" cy="3084691"/>
        </p:xfrm>
        <a:graphic>
          <a:graphicData uri="http://schemas.openxmlformats.org/drawingml/2006/chart">
            <c:chart xmlns:c="http://schemas.openxmlformats.org/drawingml/2006/chart" xmlns:r="http://schemas.openxmlformats.org/officeDocument/2006/relationships" r:id="rId3"/>
          </a:graphicData>
        </a:graphic>
      </p:graphicFrame>
      <p:sp>
        <p:nvSpPr>
          <p:cNvPr id="2" name="矩形 1"/>
          <p:cNvSpPr/>
          <p:nvPr/>
        </p:nvSpPr>
        <p:spPr>
          <a:xfrm>
            <a:off x="475586" y="5298115"/>
            <a:ext cx="11583457" cy="307777"/>
          </a:xfrm>
          <a:prstGeom prst="rect">
            <a:avLst/>
          </a:prstGeom>
        </p:spPr>
        <p:txBody>
          <a:bodyPr wrap="square">
            <a:spAutoFit/>
          </a:bodyPr>
          <a:lstStyle/>
          <a:p>
            <a:pPr algn="just">
              <a:spcAft>
                <a:spcPts val="0"/>
              </a:spcAft>
            </a:pP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資料來源：國家統計局《中國統計年鑑</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章 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節，居民人均可支配收入和指數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http://www.stats.gov.cn/tjsj/ndsj/2021/indexch.htm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 name="矩形 15"/>
          <p:cNvSpPr/>
          <p:nvPr/>
        </p:nvSpPr>
        <p:spPr>
          <a:xfrm>
            <a:off x="475586" y="2048025"/>
            <a:ext cx="1415772" cy="338554"/>
          </a:xfrm>
          <a:prstGeom prst="rect">
            <a:avLst/>
          </a:prstGeom>
        </p:spPr>
        <p:txBody>
          <a:bodyPr wrap="none">
            <a:spAutoFit/>
          </a:bodyPr>
          <a:lstStyle/>
          <a:p>
            <a:r>
              <a:rPr lang="zh-TW" altLang="en-US" sz="1600" dirty="0">
                <a:latin typeface="標楷體" panose="03000509000000000000" pitchFamily="65" charset="-120"/>
                <a:ea typeface="標楷體" panose="03000509000000000000" pitchFamily="65" charset="-120"/>
              </a:rPr>
              <a:t>人民幣（元）</a:t>
            </a:r>
            <a:endParaRPr lang="zh-HK" altLang="en-US" dirty="0">
              <a:latin typeface="標楷體" panose="03000509000000000000" pitchFamily="65" charset="-120"/>
              <a:ea typeface="標楷體" panose="03000509000000000000" pitchFamily="65" charset="-120"/>
            </a:endParaRPr>
          </a:p>
        </p:txBody>
      </p:sp>
      <p:sp>
        <p:nvSpPr>
          <p:cNvPr id="3" name="矩形 2"/>
          <p:cNvSpPr/>
          <p:nvPr/>
        </p:nvSpPr>
        <p:spPr>
          <a:xfrm>
            <a:off x="3495838" y="190680"/>
            <a:ext cx="4801314" cy="646331"/>
          </a:xfrm>
          <a:prstGeom prst="rect">
            <a:avLst/>
          </a:prstGeom>
        </p:spPr>
        <p:txBody>
          <a:bodyPr wrap="none">
            <a:spAutoFit/>
          </a:bodyPr>
          <a:lstStyle/>
          <a:p>
            <a:pPr algn="ctr">
              <a:lnSpc>
                <a:spcPct val="90000"/>
              </a:lnSpc>
              <a:spcAft>
                <a:spcPct val="35000"/>
              </a:spcAft>
              <a:defRPr/>
            </a:pPr>
            <a:r>
              <a:rPr lang="zh-CN" altLang="en-US" sz="4000" b="1" dirty="0">
                <a:latin typeface="DFKai-SB" panose="03000509000000000000" pitchFamily="65" charset="-120"/>
                <a:ea typeface="DFKai-SB" panose="03000509000000000000" pitchFamily="65" charset="-120"/>
              </a:rPr>
              <a:t>居民</a:t>
            </a:r>
            <a:r>
              <a:rPr lang="zh-TW" altLang="en-US" sz="4000" b="1" dirty="0">
                <a:latin typeface="DFKai-SB" panose="03000509000000000000" pitchFamily="65" charset="-120"/>
                <a:ea typeface="DFKai-SB" panose="03000509000000000000" pitchFamily="65" charset="-120"/>
              </a:rPr>
              <a:t>可支配收入變化</a:t>
            </a:r>
            <a:endParaRPr lang="en-US" altLang="zh-CN" sz="4000" b="1" dirty="0">
              <a:latin typeface="DFKai-SB" panose="03000509000000000000" pitchFamily="65" charset="-120"/>
              <a:ea typeface="DFKai-SB" panose="03000509000000000000" pitchFamily="65" charset="-120"/>
            </a:endParaRPr>
          </a:p>
        </p:txBody>
      </p:sp>
      <p:sp>
        <p:nvSpPr>
          <p:cNvPr id="4" name="Rectangle 3"/>
          <p:cNvSpPr/>
          <p:nvPr/>
        </p:nvSpPr>
        <p:spPr>
          <a:xfrm>
            <a:off x="475586" y="5621417"/>
            <a:ext cx="11104043" cy="1177245"/>
          </a:xfrm>
          <a:prstGeom prst="rect">
            <a:avLst/>
          </a:prstGeom>
          <a:ln w="28575">
            <a:solidFill>
              <a:srgbClr val="FF0000"/>
            </a:solidFill>
          </a:ln>
        </p:spPr>
        <p:txBody>
          <a:bodyPr wrap="square">
            <a:spAutoFit/>
          </a:bodyPr>
          <a:lstStyle/>
          <a:p>
            <a:pPr>
              <a:defRPr/>
            </a:pPr>
            <a:r>
              <a:rPr lang="zh-TW" altLang="en-US" sz="1600" dirty="0">
                <a:latin typeface="標楷體" panose="03000509000000000000" pitchFamily="65" charset="-120"/>
                <a:ea typeface="標楷體" panose="03000509000000000000" pitchFamily="65" charset="-120"/>
              </a:rPr>
              <a:t>註</a:t>
            </a:r>
            <a:r>
              <a:rPr lang="en-US" altLang="zh-TW" sz="1600" dirty="0">
                <a:latin typeface="標楷體" panose="03000509000000000000" pitchFamily="65" charset="-120"/>
                <a:ea typeface="標楷體" panose="03000509000000000000" pitchFamily="65" charset="-120"/>
              </a:rPr>
              <a:t>:</a:t>
            </a:r>
            <a:r>
              <a:rPr lang="zh-CN" altLang="en-US" sz="1600" dirty="0">
                <a:latin typeface="標楷體" panose="03000509000000000000" pitchFamily="65" charset="-120"/>
                <a:ea typeface="標楷體" panose="03000509000000000000" pitchFamily="65" charset="-120"/>
              </a:rPr>
              <a:t>居民可支配收入指</a:t>
            </a:r>
            <a:r>
              <a:rPr lang="zh-TW" altLang="en-US" sz="1600" dirty="0">
                <a:latin typeface="標楷體" panose="03000509000000000000" pitchFamily="65" charset="-120"/>
                <a:ea typeface="標楷體" panose="03000509000000000000" pitchFamily="65" charset="-120"/>
              </a:rPr>
              <a:t>「</a:t>
            </a:r>
            <a:r>
              <a:rPr lang="zh-CN" altLang="en-US" sz="1600" dirty="0">
                <a:latin typeface="標楷體" panose="03000509000000000000" pitchFamily="65" charset="-120"/>
                <a:ea typeface="標楷體" panose="03000509000000000000" pitchFamily="65" charset="-120"/>
              </a:rPr>
              <a:t>居民可用</a:t>
            </a:r>
            <a:r>
              <a:rPr lang="zh-CN" altLang="en-US" sz="1600" dirty="0">
                <a:latin typeface="標楷體" panose="03000509000000000000" pitchFamily="65" charset="-120"/>
                <a:ea typeface="標楷體" panose="03000509000000000000" pitchFamily="65" charset="-120"/>
                <a:sym typeface="宋体" panose="02010600030101010101" pitchFamily="2" charset="-122"/>
              </a:rPr>
              <a:t>於</a:t>
            </a:r>
            <a:r>
              <a:rPr lang="zh-CN" altLang="en-US" sz="1600" dirty="0">
                <a:latin typeface="標楷體" panose="03000509000000000000" pitchFamily="65" charset="-120"/>
                <a:ea typeface="標楷體" panose="03000509000000000000" pitchFamily="65" charset="-120"/>
              </a:rPr>
              <a:t>最終消費支出和儲蓄的總和，即居民可用</a:t>
            </a:r>
            <a:r>
              <a:rPr lang="zh-CN" altLang="en-US" sz="1600" dirty="0">
                <a:latin typeface="標楷體" panose="03000509000000000000" pitchFamily="65" charset="-120"/>
                <a:ea typeface="標楷體" panose="03000509000000000000" pitchFamily="65" charset="-120"/>
                <a:sym typeface="宋体" panose="02010600030101010101" pitchFamily="2" charset="-122"/>
              </a:rPr>
              <a:t>於</a:t>
            </a:r>
            <a:r>
              <a:rPr lang="zh-CN" altLang="en-US" sz="1600" dirty="0">
                <a:latin typeface="標楷體" panose="03000509000000000000" pitchFamily="65" charset="-120"/>
                <a:ea typeface="標楷體" panose="03000509000000000000" pitchFamily="65" charset="-120"/>
              </a:rPr>
              <a:t>自由支配的收入。既包括現金收入，也包括實物收入。按照收入的來源，可支配收入包含四項，分別為：工資性收入、經營淨收入、財產淨收入和轉移淨收入。</a:t>
            </a:r>
            <a:r>
              <a:rPr lang="zh-TW" altLang="en-US" sz="1600" dirty="0">
                <a:latin typeface="標楷體" panose="03000509000000000000" pitchFamily="65" charset="-120"/>
                <a:ea typeface="標楷體" panose="03000509000000000000" pitchFamily="65" charset="-120"/>
              </a:rPr>
              <a:t>」</a:t>
            </a:r>
            <a:endParaRPr lang="en-US" altLang="zh-TW" sz="1600" dirty="0">
              <a:latin typeface="標楷體" panose="03000509000000000000" pitchFamily="65" charset="-120"/>
              <a:ea typeface="標楷體" panose="03000509000000000000" pitchFamily="65" charset="-120"/>
            </a:endParaRPr>
          </a:p>
          <a:p>
            <a:pPr>
              <a:defRPr/>
            </a:pPr>
            <a:endParaRPr lang="en-US" altLang="zh-TW" sz="1050" kern="100" dirty="0">
              <a:latin typeface="標楷體" panose="03000509000000000000" pitchFamily="65" charset="-120"/>
              <a:ea typeface="標楷體" panose="03000509000000000000" pitchFamily="65" charset="-120"/>
              <a:cs typeface="Times New Roman" panose="02020603050405020304" pitchFamily="18" charset="0"/>
            </a:endParaRPr>
          </a:p>
          <a:p>
            <a:pPr>
              <a:defRPr/>
            </a:pPr>
            <a:r>
              <a:rPr lang="zh-TW" altLang="en-US" sz="1400" kern="100" dirty="0">
                <a:latin typeface="標楷體" panose="03000509000000000000" pitchFamily="65" charset="-120"/>
                <a:ea typeface="標楷體" panose="03000509000000000000" pitchFamily="65" charset="-120"/>
                <a:cs typeface="Times New Roman" panose="02020603050405020304" pitchFamily="18" charset="0"/>
              </a:rPr>
              <a:t>資料來源：</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國家統計局《中國統計年鑑</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章，</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主要統計指標解釋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http://www.stats.gov.cn/tjsj/ndsj/20</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21</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/indexch.htm</a:t>
            </a:r>
            <a:r>
              <a:rPr lang="en-US" altLang="zh-TW" sz="1400" dirty="0">
                <a:latin typeface="標楷體" panose="03000509000000000000" pitchFamily="65" charset="-120"/>
                <a:ea typeface="標楷體" panose="03000509000000000000" pitchFamily="65" charset="-120"/>
              </a:rPr>
              <a:t>)</a:t>
            </a:r>
          </a:p>
          <a:p>
            <a:pPr>
              <a:defRPr/>
            </a:pPr>
            <a:endParaRPr lang="en-US" altLang="zh-TW" sz="1400" dirty="0">
              <a:latin typeface="標楷體" panose="03000509000000000000" pitchFamily="65" charset="-120"/>
              <a:ea typeface="標楷體" panose="03000509000000000000" pitchFamily="65" charset="-120"/>
            </a:endParaRPr>
          </a:p>
        </p:txBody>
      </p:sp>
      <p:pic>
        <p:nvPicPr>
          <p:cNvPr id="5" name="Picture 4"/>
          <p:cNvPicPr>
            <a:picLocks noChangeAspect="1"/>
          </p:cNvPicPr>
          <p:nvPr/>
        </p:nvPicPr>
        <p:blipFill>
          <a:blip r:embed="rId4"/>
          <a:stretch>
            <a:fillRect/>
          </a:stretch>
        </p:blipFill>
        <p:spPr>
          <a:xfrm>
            <a:off x="10208029" y="6279153"/>
            <a:ext cx="926433" cy="421436"/>
          </a:xfrm>
          <a:prstGeom prst="rect">
            <a:avLst/>
          </a:prstGeom>
        </p:spPr>
      </p:pic>
    </p:spTree>
    <p:extLst>
      <p:ext uri="{BB962C8B-B14F-4D97-AF65-F5344CB8AC3E}">
        <p14:creationId xmlns:p14="http://schemas.microsoft.com/office/powerpoint/2010/main" val="2689848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4608" y="941401"/>
            <a:ext cx="10781875" cy="1372683"/>
          </a:xfrm>
          <a:prstGeom prst="rect">
            <a:avLst/>
          </a:prstGeom>
        </p:spPr>
        <p:txBody>
          <a:bodyPr wrap="square">
            <a:spAutoFit/>
          </a:bodyPr>
          <a:lstStyle/>
          <a:p>
            <a:pPr algn="just">
              <a:lnSpc>
                <a:spcPct val="130000"/>
              </a:lnSpc>
            </a:pPr>
            <a:r>
              <a:rPr lang="zh-CN" altLang="en-US" sz="3200" dirty="0">
                <a:latin typeface="DFKai-SB" panose="03000509000000000000" pitchFamily="65" charset="-120"/>
                <a:ea typeface="DFKai-SB" panose="03000509000000000000" pitchFamily="65" charset="-120"/>
              </a:rPr>
              <a:t>隨著科學技術的不斷發展，互聯網科技與教育領域</a:t>
            </a:r>
            <a:r>
              <a:rPr lang="zh-TW" altLang="en-US" sz="3200" dirty="0">
                <a:latin typeface="DFKai-SB" panose="03000509000000000000" pitchFamily="65" charset="-120"/>
                <a:ea typeface="DFKai-SB" panose="03000509000000000000" pitchFamily="65" charset="-120"/>
              </a:rPr>
              <a:t>互</a:t>
            </a:r>
            <a:r>
              <a:rPr lang="zh-CN" altLang="en-US" sz="3200" dirty="0">
                <a:latin typeface="DFKai-SB" panose="03000509000000000000" pitchFamily="65" charset="-120"/>
                <a:ea typeface="DFKai-SB" panose="03000509000000000000" pitchFamily="65" charset="-120"/>
              </a:rPr>
              <a:t>相結合，</a:t>
            </a:r>
            <a:r>
              <a:rPr lang="zh-TW" altLang="en-US" sz="3200" dirty="0">
                <a:latin typeface="DFKai-SB" panose="03000509000000000000" pitchFamily="65" charset="-120"/>
                <a:ea typeface="DFKai-SB" panose="03000509000000000000" pitchFamily="65" charset="-120"/>
              </a:rPr>
              <a:t>形成「互聯網</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教育」</a:t>
            </a:r>
            <a:r>
              <a:rPr lang="zh-CN" altLang="en-US" sz="2400" dirty="0">
                <a:latin typeface="DFKai-SB" panose="03000509000000000000" pitchFamily="65" charset="-120"/>
                <a:ea typeface="DFKai-SB" panose="03000509000000000000" pitchFamily="65" charset="-120"/>
              </a:rPr>
              <a:t>。</a:t>
            </a:r>
          </a:p>
        </p:txBody>
      </p:sp>
      <p:pic>
        <p:nvPicPr>
          <p:cNvPr id="11" name="圖片 10" descr="一張含有 室內, 個人, 機器人 的圖片&#10;&#10;自動產生的描述">
            <a:extLst>
              <a:ext uri="{FF2B5EF4-FFF2-40B4-BE49-F238E27FC236}">
                <a16:creationId xmlns:a16="http://schemas.microsoft.com/office/drawing/2014/main" id="{3A1D6CCC-4674-46E8-8C32-256150F8D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797" y="2590253"/>
            <a:ext cx="3564124" cy="2436970"/>
          </a:xfrm>
          <a:prstGeom prst="rect">
            <a:avLst/>
          </a:prstGeom>
        </p:spPr>
      </p:pic>
      <p:sp>
        <p:nvSpPr>
          <p:cNvPr id="8" name="文本框 10">
            <a:extLst>
              <a:ext uri="{FF2B5EF4-FFF2-40B4-BE49-F238E27FC236}">
                <a16:creationId xmlns:a16="http://schemas.microsoft.com/office/drawing/2014/main" id="{7D1071F0-76C9-4722-A51C-0EC7EE88E178}"/>
              </a:ext>
            </a:extLst>
          </p:cNvPr>
          <p:cNvSpPr txBox="1"/>
          <p:nvPr/>
        </p:nvSpPr>
        <p:spPr>
          <a:xfrm>
            <a:off x="296852" y="2350359"/>
            <a:ext cx="6428143" cy="4022175"/>
          </a:xfrm>
          <a:prstGeom prst="round2DiagRect">
            <a:avLst>
              <a:gd name="adj1" fmla="val 12655"/>
              <a:gd name="adj2" fmla="val 0"/>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30000"/>
              </a:lnSpc>
              <a:spcBef>
                <a:spcPts val="0"/>
              </a:spcBef>
            </a:pPr>
            <a:r>
              <a:rPr lang="zh-CN" altLang="en-US" sz="2600" b="0" dirty="0"/>
              <a:t>智慧課堂是以</a:t>
            </a:r>
            <a:r>
              <a:rPr lang="zh-TW" altLang="en-US" sz="2600" b="0" dirty="0">
                <a:sym typeface="宋体" panose="02010600030101010101" pitchFamily="2" charset="-122"/>
              </a:rPr>
              <a:t>「</a:t>
            </a:r>
            <a:r>
              <a:rPr lang="zh-CN" altLang="en-US" sz="2600" b="0" dirty="0"/>
              <a:t>互聯網</a:t>
            </a:r>
            <a:r>
              <a:rPr lang="en-US" altLang="zh-CN" sz="2600" b="0" dirty="0"/>
              <a:t>+</a:t>
            </a:r>
            <a:r>
              <a:rPr lang="zh-TW" altLang="en-US" sz="2600" b="0" dirty="0">
                <a:sym typeface="宋体" panose="02010600030101010101" pitchFamily="2" charset="-122"/>
              </a:rPr>
              <a:t>」</a:t>
            </a:r>
            <a:r>
              <a:rPr lang="zh-CN" altLang="en-US" sz="2600" b="0" dirty="0"/>
              <a:t>的思維方式和大數據、雲計算等新一代資訊技術，打造的智慧、高效的課堂。智慧課堂基於動態學習資料分析和</a:t>
            </a:r>
            <a:r>
              <a:rPr lang="zh-TW" altLang="en-US" sz="2600" b="0" dirty="0">
                <a:sym typeface="宋体" panose="02010600030101010101" pitchFamily="2" charset="-122"/>
              </a:rPr>
              <a:t>「</a:t>
            </a:r>
            <a:r>
              <a:rPr lang="zh-CN" altLang="en-US" sz="2600" b="0" dirty="0"/>
              <a:t>雲、網、端</a:t>
            </a:r>
            <a:r>
              <a:rPr lang="zh-TW" altLang="en-US" sz="2600" b="0" dirty="0">
                <a:sym typeface="宋体" panose="02010600030101010101" pitchFamily="2" charset="-122"/>
              </a:rPr>
              <a:t>」</a:t>
            </a:r>
            <a:r>
              <a:rPr lang="zh-CN" altLang="en-US" sz="2600" b="0" dirty="0"/>
              <a:t>的運用，實現教學決策資料化、評價和回饋即時化、交流互動立體化、資源推送智慧化，促進學生個性化學習和智慧發展。</a:t>
            </a:r>
            <a:endParaRPr lang="en-US" altLang="zh-TW" sz="2600" b="0" dirty="0"/>
          </a:p>
        </p:txBody>
      </p:sp>
      <p:sp>
        <p:nvSpPr>
          <p:cNvPr id="2" name="矩形 1"/>
          <p:cNvSpPr/>
          <p:nvPr/>
        </p:nvSpPr>
        <p:spPr>
          <a:xfrm>
            <a:off x="3823383" y="130778"/>
            <a:ext cx="4288353" cy="707886"/>
          </a:xfrm>
          <a:prstGeom prst="rect">
            <a:avLst/>
          </a:prstGeom>
        </p:spPr>
        <p:txBody>
          <a:bodyPr wrap="none">
            <a:spAutoFit/>
          </a:bodyPr>
          <a:lstStyle/>
          <a:p>
            <a:r>
              <a:rPr lang="zh-CN" altLang="en-US" sz="4000" b="1" dirty="0">
                <a:latin typeface="DFKai-SB" panose="03000509000000000000" pitchFamily="65" charset="-120"/>
                <a:ea typeface="DFKai-SB" panose="03000509000000000000" pitchFamily="65" charset="-120"/>
              </a:rPr>
              <a:t>教育形式不斷豐富</a:t>
            </a:r>
            <a:endParaRPr lang="zh-HK" altLang="en-US" sz="4000" dirty="0"/>
          </a:p>
        </p:txBody>
      </p:sp>
      <p:sp>
        <p:nvSpPr>
          <p:cNvPr id="3" name="矩形 2"/>
          <p:cNvSpPr/>
          <p:nvPr/>
        </p:nvSpPr>
        <p:spPr>
          <a:xfrm>
            <a:off x="7925266" y="5127175"/>
            <a:ext cx="3940231"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資料來源：人民網</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助力「雙減」快樂不減</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cs typeface="Times New Roman" panose="02020603050405020304" pitchFamily="18" charset="0"/>
              </a:rPr>
              <a:t>http://edu.people.com.cn/BIG5/n1/2021/1023/c1006-32261925-3.html</a:t>
            </a:r>
            <a:r>
              <a:rPr lang="en-US" altLang="zh-TW" sz="1400" dirty="0">
                <a:latin typeface="Times New Roman" panose="02020603050405020304" pitchFamily="18" charset="0"/>
                <a:cs typeface="Times New Roman" panose="02020603050405020304" pitchFamily="18" charset="0"/>
              </a:rPr>
              <a:t>)</a:t>
            </a:r>
            <a:endParaRPr lang="zh-HK" altLang="en-US" sz="1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6948329" y="5303392"/>
            <a:ext cx="976937" cy="386231"/>
          </a:xfrm>
          <a:prstGeom prst="rect">
            <a:avLst/>
          </a:prstGeom>
        </p:spPr>
      </p:pic>
    </p:spTree>
    <p:extLst>
      <p:ext uri="{BB962C8B-B14F-4D97-AF65-F5344CB8AC3E}">
        <p14:creationId xmlns:p14="http://schemas.microsoft.com/office/powerpoint/2010/main" val="3109049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6" name="文本框 62"/>
          <p:cNvSpPr txBox="1">
            <a:spLocks noChangeArrowheads="1"/>
          </p:cNvSpPr>
          <p:nvPr/>
        </p:nvSpPr>
        <p:spPr bwMode="auto">
          <a:xfrm>
            <a:off x="6788812" y="4539602"/>
            <a:ext cx="11954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kumimoji="1" lang="en-US" altLang="zh-CN" sz="4000" dirty="0">
                <a:solidFill>
                  <a:srgbClr val="0070C0"/>
                </a:solidFill>
                <a:latin typeface="Times New Roman" panose="02020603050405020304" pitchFamily="18" charset="0"/>
                <a:ea typeface="DFKai-SB" panose="03000509000000000000" pitchFamily="65" charset="-120"/>
                <a:cs typeface="Times New Roman" panose="02020603050405020304" pitchFamily="18" charset="0"/>
              </a:rPr>
              <a:t>VS</a:t>
            </a:r>
            <a:endParaRPr kumimoji="1" lang="zh-CN" altLang="en-US" sz="4000" dirty="0">
              <a:solidFill>
                <a:srgbClr val="0070C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247" name="矩形 1"/>
          <p:cNvSpPr>
            <a:spLocks noChangeArrowheads="1"/>
          </p:cNvSpPr>
          <p:nvPr/>
        </p:nvSpPr>
        <p:spPr bwMode="auto">
          <a:xfrm>
            <a:off x="207817" y="947571"/>
            <a:ext cx="11703547"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a:lnSpc>
                <a:spcPct val="110000"/>
              </a:lnSpc>
              <a:spcBef>
                <a:spcPct val="0"/>
              </a:spcBef>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國家</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醫療設備</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日漸先進，以前</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醫生看病</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運用的是</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聽診器、血壓計、體溫表</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現在磁力共振、高壓氧艙、</a:t>
            </a:r>
            <a:r>
              <a:rPr lang="zh-HK" altLang="en-US" sz="2600" dirty="0">
                <a:latin typeface="Times New Roman" panose="02020603050405020304" pitchFamily="18" charset="0"/>
                <a:ea typeface="標楷體" panose="03000509000000000000" pitchFamily="65" charset="-120"/>
                <a:cs typeface="Times New Roman" panose="02020603050405020304" pitchFamily="18" charset="0"/>
              </a:rPr>
              <a:t>電腦掃描</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等已越來越普及</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10000"/>
              </a:lnSpc>
              <a:spcBef>
                <a:spcPct val="0"/>
              </a:spcBef>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國家醫療技術水平不斷提升，新技術、新藥物、新診療模式在臨床推廣應用。</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10000"/>
              </a:lnSpc>
              <a:spcBef>
                <a:spcPct val="0"/>
              </a:spcBef>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未來國家會</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重點支援中醫醫學中心</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中醫藥傳承創新中心、中西醫協同旗艦醫院</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等</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，推動預防保健、疾病治療和康復於一體的中醫藥服務體系，促進中醫藥傳承</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與</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創新。</a:t>
            </a:r>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10000"/>
              </a:lnSpc>
              <a:spcBef>
                <a:spcPct val="0"/>
              </a:spcBef>
            </a:pPr>
            <a:endParaRPr lang="en-US" altLang="zh-CN" sz="2400" dirty="0">
              <a:latin typeface="標楷體" panose="03000509000000000000" pitchFamily="65" charset="-120"/>
              <a:ea typeface="標楷體" panose="03000509000000000000" pitchFamily="65" charset="-120"/>
            </a:endParaRPr>
          </a:p>
          <a:p>
            <a:pPr algn="just">
              <a:lnSpc>
                <a:spcPct val="110000"/>
              </a:lnSpc>
              <a:spcBef>
                <a:spcPct val="0"/>
              </a:spcBef>
            </a:pPr>
            <a:endParaRPr lang="en-US" altLang="zh-CN" sz="2400" dirty="0">
              <a:latin typeface="標楷體" panose="03000509000000000000" pitchFamily="65" charset="-120"/>
              <a:ea typeface="標楷體" panose="03000509000000000000" pitchFamily="65" charset="-120"/>
            </a:endParaRPr>
          </a:p>
        </p:txBody>
      </p:sp>
      <p:sp>
        <p:nvSpPr>
          <p:cNvPr id="20" name="矩形 19">
            <a:extLst>
              <a:ext uri="{FF2B5EF4-FFF2-40B4-BE49-F238E27FC236}">
                <a16:creationId xmlns:a16="http://schemas.microsoft.com/office/drawing/2014/main" id="{B2DAA789-F633-4307-BAB0-38DD3CDC361F}"/>
              </a:ext>
            </a:extLst>
          </p:cNvPr>
          <p:cNvSpPr/>
          <p:nvPr/>
        </p:nvSpPr>
        <p:spPr>
          <a:xfrm>
            <a:off x="2987487" y="3721803"/>
            <a:ext cx="3848233" cy="2886407"/>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DFKai-SB" panose="03000509000000000000" pitchFamily="65" charset="-120"/>
              <a:ea typeface="DFKai-SB" panose="03000509000000000000" pitchFamily="65" charset="-120"/>
            </a:endParaRPr>
          </a:p>
        </p:txBody>
      </p:sp>
      <p:pic>
        <p:nvPicPr>
          <p:cNvPr id="42" name="图片 41">
            <a:extLst>
              <a:ext uri="{FF2B5EF4-FFF2-40B4-BE49-F238E27FC236}">
                <a16:creationId xmlns:a16="http://schemas.microsoft.com/office/drawing/2014/main" id="{C5756180-097F-451F-9CDF-6BE32871A663}"/>
              </a:ext>
            </a:extLst>
          </p:cNvPr>
          <p:cNvPicPr>
            <a:picLocks noChangeAspect="1"/>
          </p:cNvPicPr>
          <p:nvPr/>
        </p:nvPicPr>
        <p:blipFill>
          <a:blip r:embed="rId3" cstate="print">
            <a:extLst>
              <a:ext uri="{28A0092B-C50C-407E-A947-70E740481C1C}">
                <a14:useLocalDpi xmlns:a14="http://schemas.microsoft.com/office/drawing/2010/main" val="0"/>
              </a:ext>
            </a:extLst>
          </a:blip>
          <a:srcRect l="3554" t="3833" r="7661" b="3833"/>
          <a:stretch>
            <a:fillRect/>
          </a:stretch>
        </p:blipFill>
        <p:spPr bwMode="auto">
          <a:xfrm>
            <a:off x="3200080" y="5128397"/>
            <a:ext cx="1519977" cy="1039181"/>
          </a:xfrm>
          <a:custGeom>
            <a:avLst/>
            <a:gdLst>
              <a:gd name="connsiteX0" fmla="*/ 0 w 1952414"/>
              <a:gd name="connsiteY0" fmla="*/ 0 h 1334830"/>
              <a:gd name="connsiteX1" fmla="*/ 1952414 w 1952414"/>
              <a:gd name="connsiteY1" fmla="*/ 0 h 1334830"/>
              <a:gd name="connsiteX2" fmla="*/ 1952414 w 1952414"/>
              <a:gd name="connsiteY2" fmla="*/ 1334830 h 1334830"/>
              <a:gd name="connsiteX3" fmla="*/ 0 w 1952414"/>
              <a:gd name="connsiteY3" fmla="*/ 1334830 h 1334830"/>
            </a:gdLst>
            <a:ahLst/>
            <a:cxnLst>
              <a:cxn ang="0">
                <a:pos x="connsiteX0" y="connsiteY0"/>
              </a:cxn>
              <a:cxn ang="0">
                <a:pos x="connsiteX1" y="connsiteY1"/>
              </a:cxn>
              <a:cxn ang="0">
                <a:pos x="connsiteX2" y="connsiteY2"/>
              </a:cxn>
              <a:cxn ang="0">
                <a:pos x="connsiteX3" y="connsiteY3"/>
              </a:cxn>
            </a:cxnLst>
            <a:rect l="l" t="t" r="r" b="b"/>
            <a:pathLst>
              <a:path w="1952414" h="1334830">
                <a:moveTo>
                  <a:pt x="0" y="0"/>
                </a:moveTo>
                <a:lnTo>
                  <a:pt x="1952414" y="0"/>
                </a:lnTo>
                <a:lnTo>
                  <a:pt x="1952414" y="1334830"/>
                </a:lnTo>
                <a:lnTo>
                  <a:pt x="0" y="1334830"/>
                </a:lnTo>
                <a:close/>
              </a:path>
            </a:pathLst>
          </a:cu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43" name="图片 42" descr="白色背景,血压计,健康保健,并排,金属正版图片素材">
            <a:extLst>
              <a:ext uri="{FF2B5EF4-FFF2-40B4-BE49-F238E27FC236}">
                <a16:creationId xmlns:a16="http://schemas.microsoft.com/office/drawing/2014/main" id="{C24F103B-B0BA-410F-9D1E-16708EDE4AD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60" t="4292" r="11774"/>
          <a:stretch/>
        </p:blipFill>
        <p:spPr bwMode="auto">
          <a:xfrm>
            <a:off x="5416212" y="4704192"/>
            <a:ext cx="1163957" cy="1702482"/>
          </a:xfrm>
          <a:custGeom>
            <a:avLst/>
            <a:gdLst>
              <a:gd name="connsiteX0" fmla="*/ 0 w 1334830"/>
              <a:gd name="connsiteY0" fmla="*/ 0 h 1952413"/>
              <a:gd name="connsiteX1" fmla="*/ 1334830 w 1334830"/>
              <a:gd name="connsiteY1" fmla="*/ 0 h 1952413"/>
              <a:gd name="connsiteX2" fmla="*/ 1334830 w 1334830"/>
              <a:gd name="connsiteY2" fmla="*/ 1952413 h 1952413"/>
              <a:gd name="connsiteX3" fmla="*/ 0 w 1334830"/>
              <a:gd name="connsiteY3" fmla="*/ 1952413 h 1952413"/>
            </a:gdLst>
            <a:ahLst/>
            <a:cxnLst>
              <a:cxn ang="0">
                <a:pos x="connsiteX0" y="connsiteY0"/>
              </a:cxn>
              <a:cxn ang="0">
                <a:pos x="connsiteX1" y="connsiteY1"/>
              </a:cxn>
              <a:cxn ang="0">
                <a:pos x="connsiteX2" y="connsiteY2"/>
              </a:cxn>
              <a:cxn ang="0">
                <a:pos x="connsiteX3" y="connsiteY3"/>
              </a:cxn>
            </a:cxnLst>
            <a:rect l="l" t="t" r="r" b="b"/>
            <a:pathLst>
              <a:path w="1334830" h="1952413">
                <a:moveTo>
                  <a:pt x="0" y="0"/>
                </a:moveTo>
                <a:lnTo>
                  <a:pt x="1334830" y="0"/>
                </a:lnTo>
                <a:lnTo>
                  <a:pt x="1334830" y="1952413"/>
                </a:lnTo>
                <a:lnTo>
                  <a:pt x="0" y="1952413"/>
                </a:lnTo>
                <a:close/>
              </a:path>
            </a:pathLst>
          </a:cu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21" name="矩形 20">
            <a:extLst>
              <a:ext uri="{FF2B5EF4-FFF2-40B4-BE49-F238E27FC236}">
                <a16:creationId xmlns:a16="http://schemas.microsoft.com/office/drawing/2014/main" id="{11ED7F4A-719D-498D-883B-EE1B2221B91F}"/>
              </a:ext>
            </a:extLst>
          </p:cNvPr>
          <p:cNvSpPr/>
          <p:nvPr/>
        </p:nvSpPr>
        <p:spPr>
          <a:xfrm>
            <a:off x="7617242" y="3712305"/>
            <a:ext cx="3912510" cy="290540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DFKai-SB" panose="03000509000000000000" pitchFamily="65" charset="-120"/>
              <a:ea typeface="DFKai-SB" panose="03000509000000000000" pitchFamily="65" charset="-120"/>
            </a:endParaRPr>
          </a:p>
        </p:txBody>
      </p:sp>
      <p:pic>
        <p:nvPicPr>
          <p:cNvPr id="45" name="图片 44" descr="mri扫描仪,医疗器械,医疗工具,磁共振成象扫描,ct检查正版图片素材">
            <a:extLst>
              <a:ext uri="{FF2B5EF4-FFF2-40B4-BE49-F238E27FC236}">
                <a16:creationId xmlns:a16="http://schemas.microsoft.com/office/drawing/2014/main" id="{0A69E39D-BC4B-4B78-BF66-83A4C08A76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856" t="2379" r="8809" b="1711"/>
          <a:stretch>
            <a:fillRect/>
          </a:stretch>
        </p:blipFill>
        <p:spPr bwMode="auto">
          <a:xfrm>
            <a:off x="7948792" y="3818763"/>
            <a:ext cx="1794233" cy="1226685"/>
          </a:xfrm>
          <a:custGeom>
            <a:avLst/>
            <a:gdLst>
              <a:gd name="connsiteX0" fmla="*/ 0 w 1952414"/>
              <a:gd name="connsiteY0" fmla="*/ 0 h 1334830"/>
              <a:gd name="connsiteX1" fmla="*/ 1952414 w 1952414"/>
              <a:gd name="connsiteY1" fmla="*/ 0 h 1334830"/>
              <a:gd name="connsiteX2" fmla="*/ 1952414 w 1952414"/>
              <a:gd name="connsiteY2" fmla="*/ 1334830 h 1334830"/>
              <a:gd name="connsiteX3" fmla="*/ 0 w 1952414"/>
              <a:gd name="connsiteY3" fmla="*/ 1334830 h 1334830"/>
            </a:gdLst>
            <a:ahLst/>
            <a:cxnLst>
              <a:cxn ang="0">
                <a:pos x="connsiteX0" y="connsiteY0"/>
              </a:cxn>
              <a:cxn ang="0">
                <a:pos x="connsiteX1" y="connsiteY1"/>
              </a:cxn>
              <a:cxn ang="0">
                <a:pos x="connsiteX2" y="connsiteY2"/>
              </a:cxn>
              <a:cxn ang="0">
                <a:pos x="connsiteX3" y="connsiteY3"/>
              </a:cxn>
            </a:cxnLst>
            <a:rect l="l" t="t" r="r" b="b"/>
            <a:pathLst>
              <a:path w="1952414" h="1334830">
                <a:moveTo>
                  <a:pt x="0" y="0"/>
                </a:moveTo>
                <a:lnTo>
                  <a:pt x="1952414" y="0"/>
                </a:lnTo>
                <a:lnTo>
                  <a:pt x="1952414" y="1334830"/>
                </a:lnTo>
                <a:lnTo>
                  <a:pt x="0" y="1334830"/>
                </a:lnTo>
                <a:close/>
              </a:path>
            </a:pathLst>
          </a:cu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pic>
        <p:nvPicPr>
          <p:cNvPr id="47" name="图片 46">
            <a:extLst>
              <a:ext uri="{FF2B5EF4-FFF2-40B4-BE49-F238E27FC236}">
                <a16:creationId xmlns:a16="http://schemas.microsoft.com/office/drawing/2014/main" id="{7589827D-E525-4348-A1F2-92BA4945C9F1}"/>
              </a:ext>
            </a:extLst>
          </p:cNvPr>
          <p:cNvPicPr>
            <a:picLocks noChangeAspect="1"/>
          </p:cNvPicPr>
          <p:nvPr/>
        </p:nvPicPr>
        <p:blipFill>
          <a:blip r:embed="rId6" cstate="print">
            <a:extLst>
              <a:ext uri="{28A0092B-C50C-407E-A947-70E740481C1C}">
                <a14:useLocalDpi xmlns:a14="http://schemas.microsoft.com/office/drawing/2010/main" val="0"/>
              </a:ext>
            </a:extLst>
          </a:blip>
          <a:srcRect l="8017" t="4557" r="861" b="1862"/>
          <a:stretch>
            <a:fillRect/>
          </a:stretch>
        </p:blipFill>
        <p:spPr bwMode="auto">
          <a:xfrm>
            <a:off x="9376049" y="4441599"/>
            <a:ext cx="1954103" cy="1335985"/>
          </a:xfrm>
          <a:custGeom>
            <a:avLst/>
            <a:gdLst>
              <a:gd name="connsiteX0" fmla="*/ 0 w 1952414"/>
              <a:gd name="connsiteY0" fmla="*/ 0 h 1334830"/>
              <a:gd name="connsiteX1" fmla="*/ 1952414 w 1952414"/>
              <a:gd name="connsiteY1" fmla="*/ 0 h 1334830"/>
              <a:gd name="connsiteX2" fmla="*/ 1952414 w 1952414"/>
              <a:gd name="connsiteY2" fmla="*/ 1334830 h 1334830"/>
              <a:gd name="connsiteX3" fmla="*/ 0 w 1952414"/>
              <a:gd name="connsiteY3" fmla="*/ 1334830 h 1334830"/>
            </a:gdLst>
            <a:ahLst/>
            <a:cxnLst>
              <a:cxn ang="0">
                <a:pos x="connsiteX0" y="connsiteY0"/>
              </a:cxn>
              <a:cxn ang="0">
                <a:pos x="connsiteX1" y="connsiteY1"/>
              </a:cxn>
              <a:cxn ang="0">
                <a:pos x="connsiteX2" y="connsiteY2"/>
              </a:cxn>
              <a:cxn ang="0">
                <a:pos x="connsiteX3" y="connsiteY3"/>
              </a:cxn>
            </a:cxnLst>
            <a:rect l="l" t="t" r="r" b="b"/>
            <a:pathLst>
              <a:path w="1952414" h="1334830">
                <a:moveTo>
                  <a:pt x="0" y="0"/>
                </a:moveTo>
                <a:lnTo>
                  <a:pt x="1952414" y="0"/>
                </a:lnTo>
                <a:lnTo>
                  <a:pt x="1952414" y="1334830"/>
                </a:lnTo>
                <a:lnTo>
                  <a:pt x="0" y="1334830"/>
                </a:lnTo>
                <a:close/>
              </a:path>
            </a:pathLst>
          </a:cu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23" name="文字方塊 22">
            <a:extLst>
              <a:ext uri="{FF2B5EF4-FFF2-40B4-BE49-F238E27FC236}">
                <a16:creationId xmlns:a16="http://schemas.microsoft.com/office/drawing/2014/main" id="{CEEBCFD0-0ACC-484C-B6B0-C6925133372B}"/>
              </a:ext>
            </a:extLst>
          </p:cNvPr>
          <p:cNvSpPr txBox="1"/>
          <p:nvPr/>
        </p:nvSpPr>
        <p:spPr>
          <a:xfrm>
            <a:off x="310683" y="3800533"/>
            <a:ext cx="2339493" cy="1200329"/>
          </a:xfrm>
          <a:prstGeom prst="rect">
            <a:avLst/>
          </a:prstGeom>
          <a:noFill/>
        </p:spPr>
        <p:txBody>
          <a:bodyPr wrap="square">
            <a:spAutoFit/>
          </a:bodyPr>
          <a:lstStyle/>
          <a:p>
            <a:r>
              <a:rPr lang="zh-TW" altLang="en-US" sz="1200" dirty="0">
                <a:latin typeface="標楷體" panose="03000509000000000000" pitchFamily="65" charset="-120"/>
                <a:ea typeface="標楷體" panose="03000509000000000000" pitchFamily="65" charset="-120"/>
              </a:rPr>
              <a:t>資料來源：</a:t>
            </a:r>
            <a:r>
              <a:rPr lang="en-US" altLang="zh-TW" sz="1200" dirty="0">
                <a:latin typeface="標楷體" panose="03000509000000000000" pitchFamily="65" charset="-120"/>
                <a:ea typeface="標楷體" panose="03000509000000000000" pitchFamily="65" charset="-120"/>
              </a:rPr>
              <a:t>《</a:t>
            </a:r>
            <a:r>
              <a:rPr lang="zh-TW" altLang="en-US" sz="1200" dirty="0">
                <a:latin typeface="標楷體" panose="03000509000000000000" pitchFamily="65" charset="-120"/>
                <a:ea typeface="標楷體" panose="03000509000000000000" pitchFamily="65" charset="-120"/>
              </a:rPr>
              <a:t>「</a:t>
            </a:r>
            <a:r>
              <a:rPr lang="zh-CN" altLang="en-US" sz="1200" dirty="0">
                <a:latin typeface="標楷體" panose="03000509000000000000" pitchFamily="65" charset="-120"/>
                <a:ea typeface="標楷體" panose="03000509000000000000" pitchFamily="65" charset="-120"/>
              </a:rPr>
              <a:t>十四五</a:t>
            </a:r>
            <a:r>
              <a:rPr lang="zh-TW" altLang="en-US" sz="1200" dirty="0">
                <a:latin typeface="標楷體" panose="03000509000000000000" pitchFamily="65" charset="-120"/>
                <a:ea typeface="標楷體" panose="03000509000000000000" pitchFamily="65" charset="-120"/>
              </a:rPr>
              <a:t>」</a:t>
            </a:r>
            <a:r>
              <a:rPr lang="zh-CN" altLang="en-US" sz="1200" dirty="0">
                <a:latin typeface="標楷體" panose="03000509000000000000" pitchFamily="65" charset="-120"/>
                <a:ea typeface="標楷體" panose="03000509000000000000" pitchFamily="65" charset="-120"/>
              </a:rPr>
              <a:t>優質高效醫療衛生服務體系 建設實施方案</a:t>
            </a:r>
            <a:r>
              <a:rPr lang="en-US" altLang="zh-TW" sz="1200" dirty="0">
                <a:latin typeface="標楷體" panose="03000509000000000000" pitchFamily="65" charset="-120"/>
                <a:ea typeface="標楷體" panose="03000509000000000000" pitchFamily="65" charset="-120"/>
              </a:rPr>
              <a:t>》</a:t>
            </a:r>
            <a:r>
              <a:rPr lang="zh-TW" altLang="en-US" sz="1200" dirty="0">
                <a:latin typeface="標楷體" panose="03000509000000000000" pitchFamily="65" charset="-120"/>
                <a:ea typeface="標楷體" panose="03000509000000000000" pitchFamily="65" charset="-120"/>
              </a:rPr>
              <a:t>第</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1200" dirty="0">
                <a:latin typeface="標楷體" panose="03000509000000000000" pitchFamily="65" charset="-120"/>
                <a:ea typeface="標楷體" panose="03000509000000000000" pitchFamily="65" charset="-120"/>
              </a:rPr>
              <a:t>頁。</a:t>
            </a:r>
            <a:endParaRPr lang="en-US" altLang="zh-TW" sz="1200" dirty="0">
              <a:latin typeface="標楷體" panose="03000509000000000000" pitchFamily="65" charset="-120"/>
              <a:ea typeface="標楷體" panose="03000509000000000000" pitchFamily="65" charset="-120"/>
            </a:endParaRPr>
          </a:p>
          <a:p>
            <a:r>
              <a:rPr lang="en-US" altLang="zh-TW" sz="1200" dirty="0">
                <a:latin typeface="標楷體" panose="03000509000000000000" pitchFamily="65" charset="-120"/>
                <a:ea typeface="標楷體" panose="03000509000000000000" pitchFamily="65" charset="-12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https://www.ndrc.gov.cn/xxgk/zcfb/tz/202107/P020210701531053450491.pdf</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0" name="图片 39" descr="听诊器,白色背景,正上方视角,专门技术,背景分离正版图片素材">
            <a:extLst>
              <a:ext uri="{FF2B5EF4-FFF2-40B4-BE49-F238E27FC236}">
                <a16:creationId xmlns:a16="http://schemas.microsoft.com/office/drawing/2014/main" id="{471756C3-726A-4D78-A99B-D32EDB6521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6942" t="957" r="8714" b="4308"/>
          <a:stretch>
            <a:fillRect/>
          </a:stretch>
        </p:blipFill>
        <p:spPr bwMode="auto">
          <a:xfrm>
            <a:off x="4935854" y="4100574"/>
            <a:ext cx="996302" cy="1457260"/>
          </a:xfrm>
          <a:custGeom>
            <a:avLst/>
            <a:gdLst>
              <a:gd name="connsiteX0" fmla="*/ 0 w 1334830"/>
              <a:gd name="connsiteY0" fmla="*/ 0 h 1952414"/>
              <a:gd name="connsiteX1" fmla="*/ 1334830 w 1334830"/>
              <a:gd name="connsiteY1" fmla="*/ 0 h 1952414"/>
              <a:gd name="connsiteX2" fmla="*/ 1334830 w 1334830"/>
              <a:gd name="connsiteY2" fmla="*/ 1952414 h 1952414"/>
              <a:gd name="connsiteX3" fmla="*/ 0 w 1334830"/>
              <a:gd name="connsiteY3" fmla="*/ 1952414 h 1952414"/>
            </a:gdLst>
            <a:ahLst/>
            <a:cxnLst>
              <a:cxn ang="0">
                <a:pos x="connsiteX0" y="connsiteY0"/>
              </a:cxn>
              <a:cxn ang="0">
                <a:pos x="connsiteX1" y="connsiteY1"/>
              </a:cxn>
              <a:cxn ang="0">
                <a:pos x="connsiteX2" y="connsiteY2"/>
              </a:cxn>
              <a:cxn ang="0">
                <a:pos x="connsiteX3" y="connsiteY3"/>
              </a:cxn>
            </a:cxnLst>
            <a:rect l="l" t="t" r="r" b="b"/>
            <a:pathLst>
              <a:path w="1334830" h="1952414">
                <a:moveTo>
                  <a:pt x="0" y="0"/>
                </a:moveTo>
                <a:lnTo>
                  <a:pt x="1334830" y="0"/>
                </a:lnTo>
                <a:lnTo>
                  <a:pt x="1334830" y="1952414"/>
                </a:lnTo>
                <a:lnTo>
                  <a:pt x="0" y="1952414"/>
                </a:lnTo>
                <a:close/>
              </a:path>
            </a:pathLst>
          </a:cu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2" name="矩形 1"/>
          <p:cNvSpPr/>
          <p:nvPr/>
        </p:nvSpPr>
        <p:spPr>
          <a:xfrm>
            <a:off x="4122054" y="192577"/>
            <a:ext cx="3262432" cy="646331"/>
          </a:xfrm>
          <a:prstGeom prst="rect">
            <a:avLst/>
          </a:prstGeom>
        </p:spPr>
        <p:txBody>
          <a:bodyPr wrap="none">
            <a:spAutoFit/>
          </a:bodyPr>
          <a:lstStyle/>
          <a:p>
            <a:pPr algn="ctr">
              <a:lnSpc>
                <a:spcPct val="90000"/>
              </a:lnSpc>
              <a:spcAft>
                <a:spcPct val="35000"/>
              </a:spcAft>
              <a:defRPr/>
            </a:pPr>
            <a:r>
              <a:rPr lang="zh-CN" altLang="en-US" sz="4000" b="1" dirty="0">
                <a:latin typeface="DFKai-SB" panose="03000509000000000000" pitchFamily="65" charset="-120"/>
                <a:ea typeface="DFKai-SB" panose="03000509000000000000" pitchFamily="65" charset="-120"/>
                <a:cs typeface="標楷體" panose="03000509000000000000"/>
              </a:rPr>
              <a:t>醫療</a:t>
            </a:r>
            <a:r>
              <a:rPr lang="zh-CN" altLang="en-US" sz="4000" b="1" dirty="0">
                <a:latin typeface="DFKai-SB" panose="03000509000000000000" pitchFamily="65" charset="-120"/>
                <a:ea typeface="DFKai-SB" panose="03000509000000000000" pitchFamily="65" charset="-120"/>
              </a:rPr>
              <a:t>水</a:t>
            </a:r>
            <a:r>
              <a:rPr lang="zh-CN" altLang="en-US" sz="4000" b="1" dirty="0">
                <a:latin typeface="DFKai-SB" panose="03000509000000000000" pitchFamily="65" charset="-120"/>
                <a:ea typeface="DFKai-SB" panose="03000509000000000000" pitchFamily="65" charset="-120"/>
                <a:sym typeface="宋体" panose="02010600030101010101" pitchFamily="2" charset="-122"/>
              </a:rPr>
              <a:t>平</a:t>
            </a:r>
            <a:r>
              <a:rPr lang="zh-CN" altLang="en-US" sz="4000" b="1" dirty="0">
                <a:latin typeface="DFKai-SB" panose="03000509000000000000" pitchFamily="65" charset="-120"/>
                <a:ea typeface="DFKai-SB" panose="03000509000000000000" pitchFamily="65" charset="-120"/>
              </a:rPr>
              <a:t>提升</a:t>
            </a:r>
          </a:p>
        </p:txBody>
      </p:sp>
      <p:pic>
        <p:nvPicPr>
          <p:cNvPr id="3" name="Picture 2"/>
          <p:cNvPicPr>
            <a:picLocks noChangeAspect="1"/>
          </p:cNvPicPr>
          <p:nvPr/>
        </p:nvPicPr>
        <p:blipFill>
          <a:blip r:embed="rId8"/>
          <a:stretch>
            <a:fillRect/>
          </a:stretch>
        </p:blipFill>
        <p:spPr>
          <a:xfrm>
            <a:off x="317849" y="5000862"/>
            <a:ext cx="2419404" cy="333775"/>
          </a:xfrm>
          <a:prstGeom prst="rect">
            <a:avLst/>
          </a:prstGeom>
        </p:spPr>
      </p:pic>
      <p:pic>
        <p:nvPicPr>
          <p:cNvPr id="3074" name="Picture 2" descr="E:\人民教育出版社工作\2020.8-教育部项目编写文件\2022.4.14-16五修改会议\修改相关内容\新华社购买\《普通高中教科书 思想政治》\XxjpsgC000508_20090908_TPPFN0A0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8014" y="3906715"/>
            <a:ext cx="1664107" cy="110254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人民教育出版社工作\2020.8-教育部项目编写文件\2022.4.14-16五修改会议\修改相关内容\新华社购买\《普通高中教科书 思想政治》\XxjspcC130784_20170512_DBPSN0A00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06827" y="5203189"/>
            <a:ext cx="1868094" cy="127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590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图表 9">
            <a:extLst>
              <a:ext uri="{FF2B5EF4-FFF2-40B4-BE49-F238E27FC236}">
                <a16:creationId xmlns:a16="http://schemas.microsoft.com/office/drawing/2014/main" id="{C0EFA79D-733F-40B3-915A-B2F609A1BB43}"/>
              </a:ext>
            </a:extLst>
          </p:cNvPr>
          <p:cNvGraphicFramePr/>
          <p:nvPr>
            <p:extLst>
              <p:ext uri="{D42A27DB-BD31-4B8C-83A1-F6EECF244321}">
                <p14:modId xmlns:p14="http://schemas.microsoft.com/office/powerpoint/2010/main" val="170831561"/>
              </p:ext>
            </p:extLst>
          </p:nvPr>
        </p:nvGraphicFramePr>
        <p:xfrm>
          <a:off x="1213658" y="2861585"/>
          <a:ext cx="10035164" cy="3167546"/>
        </p:xfrm>
        <a:graphic>
          <a:graphicData uri="http://schemas.openxmlformats.org/drawingml/2006/chart">
            <c:chart xmlns:c="http://schemas.openxmlformats.org/drawingml/2006/chart" xmlns:r="http://schemas.openxmlformats.org/officeDocument/2006/relationships" r:id="rId2"/>
          </a:graphicData>
        </a:graphic>
      </p:graphicFrame>
      <p:sp>
        <p:nvSpPr>
          <p:cNvPr id="15" name="文本框 14">
            <a:extLst>
              <a:ext uri="{FF2B5EF4-FFF2-40B4-BE49-F238E27FC236}">
                <a16:creationId xmlns:a16="http://schemas.microsoft.com/office/drawing/2014/main" id="{5E5AC2A3-BFA0-43AB-AF56-C92EB5563164}"/>
              </a:ext>
            </a:extLst>
          </p:cNvPr>
          <p:cNvSpPr txBox="1"/>
          <p:nvPr/>
        </p:nvSpPr>
        <p:spPr>
          <a:xfrm>
            <a:off x="674704" y="5521191"/>
            <a:ext cx="11310011" cy="507940"/>
          </a:xfrm>
          <a:prstGeom prst="round2DiagRect">
            <a:avLst/>
          </a:prstGeom>
          <a:no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50000"/>
              </a:lnSpc>
              <a:spcBef>
                <a:spcPts val="0"/>
              </a:spcBef>
            </a:pPr>
            <a:r>
              <a:rPr lang="en-US" altLang="zh-CN" sz="1800" b="0" dirty="0"/>
              <a:t>    </a:t>
            </a:r>
            <a:endParaRPr lang="zh-CN" altLang="en-US" sz="1800" b="0" dirty="0"/>
          </a:p>
        </p:txBody>
      </p:sp>
      <p:sp>
        <p:nvSpPr>
          <p:cNvPr id="8" name="矩形 1">
            <a:extLst>
              <a:ext uri="{FF2B5EF4-FFF2-40B4-BE49-F238E27FC236}">
                <a16:creationId xmlns:a16="http://schemas.microsoft.com/office/drawing/2014/main" id="{AB04EDB9-6D38-45AD-B3C1-1138EBB2B39B}"/>
              </a:ext>
            </a:extLst>
          </p:cNvPr>
          <p:cNvSpPr>
            <a:spLocks noChangeArrowheads="1"/>
          </p:cNvSpPr>
          <p:nvPr/>
        </p:nvSpPr>
        <p:spPr bwMode="auto">
          <a:xfrm>
            <a:off x="257694" y="1006209"/>
            <a:ext cx="118195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342900" indent="-342900">
              <a:spcBef>
                <a:spcPct val="0"/>
              </a:spcBef>
            </a:pP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為滿足日益增長的醫療服務需求，國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不斷加大醫療支出，擴充醫療</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生資源</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ct val="0"/>
              </a:spcBef>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年，國家</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人均</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生總費用</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5</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146.4</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元</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人民幣，</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每千人口醫療衞生機構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有</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6.46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個</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床位。每萬人口</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有</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專業公共</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生機構人員</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6.56</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人。</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矩形 10">
            <a:extLst>
              <a:ext uri="{FF2B5EF4-FFF2-40B4-BE49-F238E27FC236}">
                <a16:creationId xmlns:a16="http://schemas.microsoft.com/office/drawing/2014/main" id="{DC4851B8-2BBD-4F60-B144-66F0482E3A6E}"/>
              </a:ext>
            </a:extLst>
          </p:cNvPr>
          <p:cNvSpPr/>
          <p:nvPr/>
        </p:nvSpPr>
        <p:spPr>
          <a:xfrm>
            <a:off x="2951018" y="6053469"/>
            <a:ext cx="3848793" cy="609398"/>
          </a:xfrm>
          <a:prstGeom prst="rect">
            <a:avLst/>
          </a:prstGeom>
        </p:spPr>
        <p:txBody>
          <a:bodyPr wrap="square">
            <a:spAutoFit/>
          </a:bodyPr>
          <a:lstStyle/>
          <a:p>
            <a:pPr>
              <a:lnSpc>
                <a:spcPct val="120000"/>
              </a:lnSpc>
            </a:pPr>
            <a:r>
              <a:rPr lang="zh-TW" altLang="en-US" sz="1400" dirty="0">
                <a:latin typeface="標楷體" panose="03000509000000000000" pitchFamily="65" charset="-120"/>
                <a:ea typeface="標楷體" panose="03000509000000000000" pitchFamily="65" charset="-120"/>
              </a:rPr>
              <a:t>資料</a:t>
            </a:r>
            <a:r>
              <a:rPr lang="zh-CN" altLang="en-US" sz="1400" dirty="0">
                <a:latin typeface="標楷體" panose="03000509000000000000" pitchFamily="65" charset="-120"/>
                <a:ea typeface="標楷體" panose="03000509000000000000" pitchFamily="65" charset="-120"/>
              </a:rPr>
              <a:t>來源：</a:t>
            </a:r>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國家統計局</a:t>
            </a:r>
            <a:r>
              <a:rPr lang="zh-TW" altLang="en-US" sz="1400" kern="100" dirty="0">
                <a:latin typeface="標楷體" panose="03000509000000000000" pitchFamily="65" charset="-120"/>
                <a:ea typeface="標楷體" panose="03000509000000000000" pitchFamily="65" charset="-120"/>
                <a:cs typeface="Times New Roman" panose="02020603050405020304" pitchFamily="18" charset="0"/>
              </a:rPr>
              <a:t>──</a:t>
            </a:r>
            <a:r>
              <a:rPr lang="zh-HK" altLang="en-US" sz="1400" kern="100" dirty="0">
                <a:latin typeface="標楷體" panose="03000509000000000000" pitchFamily="65" charset="-120"/>
                <a:ea typeface="標楷體" panose="03000509000000000000" pitchFamily="65" charset="-120"/>
                <a:cs typeface="Times New Roman" panose="02020603050405020304" pitchFamily="18" charset="0"/>
              </a:rPr>
              <a:t>衞</a:t>
            </a:r>
            <a:r>
              <a:rPr lang="zh-TW" altLang="en-US" sz="1400" dirty="0">
                <a:latin typeface="標楷體" panose="03000509000000000000" pitchFamily="65" charset="-120"/>
                <a:ea typeface="標楷體" panose="03000509000000000000" pitchFamily="65" charset="-120"/>
              </a:rPr>
              <a:t>生總費用</a:t>
            </a:r>
            <a:endParaRPr lang="en-US" altLang="zh-TW" sz="1400" dirty="0">
              <a:latin typeface="標楷體" panose="03000509000000000000" pitchFamily="65" charset="-120"/>
              <a:ea typeface="標楷體" panose="03000509000000000000" pitchFamily="65" charset="-120"/>
            </a:endParaRPr>
          </a:p>
          <a:p>
            <a:pPr>
              <a:lnSpc>
                <a:spcPct val="120000"/>
              </a:lnSpc>
            </a:pP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(https://data.stats.gov.cn/easyquery.htm?cn=C01)</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文字方塊 13">
            <a:extLst>
              <a:ext uri="{FF2B5EF4-FFF2-40B4-BE49-F238E27FC236}">
                <a16:creationId xmlns:a16="http://schemas.microsoft.com/office/drawing/2014/main" id="{55C90E48-0CE1-4DE0-A904-276775D6AC0A}"/>
              </a:ext>
            </a:extLst>
          </p:cNvPr>
          <p:cNvSpPr txBox="1"/>
          <p:nvPr/>
        </p:nvSpPr>
        <p:spPr>
          <a:xfrm>
            <a:off x="1155469" y="2949229"/>
            <a:ext cx="1678027" cy="307777"/>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人民幣（億元）</a:t>
            </a:r>
            <a:endParaRPr lang="zh-HK" altLang="en-US" sz="1400" dirty="0">
              <a:latin typeface="標楷體" panose="03000509000000000000" pitchFamily="65" charset="-120"/>
              <a:ea typeface="標楷體" panose="03000509000000000000" pitchFamily="65" charset="-120"/>
            </a:endParaRPr>
          </a:p>
        </p:txBody>
      </p:sp>
      <p:sp>
        <p:nvSpPr>
          <p:cNvPr id="2" name="矩形 1"/>
          <p:cNvSpPr/>
          <p:nvPr/>
        </p:nvSpPr>
        <p:spPr>
          <a:xfrm>
            <a:off x="3209820" y="232410"/>
            <a:ext cx="5314275" cy="707886"/>
          </a:xfrm>
          <a:prstGeom prst="rect">
            <a:avLst/>
          </a:prstGeom>
        </p:spPr>
        <p:txBody>
          <a:bodyPr wrap="none">
            <a:spAutoFit/>
          </a:bodyPr>
          <a:lstStyle/>
          <a:p>
            <a:r>
              <a:rPr lang="zh-TW" altLang="en-US" sz="4000" b="1" dirty="0">
                <a:latin typeface="DFKai-SB" panose="03000509000000000000" pitchFamily="65" charset="-120"/>
                <a:ea typeface="DFKai-SB" panose="03000509000000000000" pitchFamily="65" charset="-120"/>
                <a:cs typeface="標楷體" panose="03000509000000000000"/>
              </a:rPr>
              <a:t>國家擴充醫療衞生資源</a:t>
            </a:r>
            <a:endParaRPr lang="zh-HK" altLang="en-US" sz="4000" dirty="0"/>
          </a:p>
        </p:txBody>
      </p:sp>
      <p:sp>
        <p:nvSpPr>
          <p:cNvPr id="3" name="矩形 2"/>
          <p:cNvSpPr/>
          <p:nvPr/>
        </p:nvSpPr>
        <p:spPr>
          <a:xfrm>
            <a:off x="4108189" y="2243117"/>
            <a:ext cx="7140633" cy="523220"/>
          </a:xfrm>
          <a:prstGeom prst="rect">
            <a:avLst/>
          </a:prstGeom>
        </p:spPr>
        <p:txBody>
          <a:bodyPr wrap="square">
            <a:spAutoFit/>
          </a:bodyPr>
          <a:lstStyle/>
          <a:p>
            <a:r>
              <a:rPr lang="zh-TW" altLang="en-US" sz="1400" dirty="0">
                <a:solidFill>
                  <a:srgbClr val="000000"/>
                </a:solidFill>
                <a:latin typeface="標楷體" panose="03000509000000000000" pitchFamily="65" charset="-120"/>
                <a:ea typeface="標楷體" panose="03000509000000000000" pitchFamily="65" charset="-120"/>
              </a:rPr>
              <a:t>資料來源：</a:t>
            </a:r>
            <a:r>
              <a:rPr lang="en-US" altLang="zh-TW" sz="1400" dirty="0">
                <a:solidFill>
                  <a:srgbClr val="000000"/>
                </a:solidFill>
                <a:latin typeface="標楷體" panose="03000509000000000000" pitchFamily="65" charset="-120"/>
                <a:ea typeface="標楷體" panose="03000509000000000000" pitchFamily="65" charset="-120"/>
              </a:rPr>
              <a:t>《</a:t>
            </a:r>
            <a:r>
              <a:rPr lang="en-US" altLang="zh-CN"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年我國衞生健康事業發展統計公報</a:t>
            </a:r>
            <a:r>
              <a:rPr lang="en-US" altLang="zh-TW" sz="1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sz="1400" dirty="0">
                <a:latin typeface="標楷體" panose="03000509000000000000" pitchFamily="65" charset="-120"/>
                <a:ea typeface="標楷體" panose="03000509000000000000" pitchFamily="65" charset="-12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http://www.nhc.gov.cn/guihuaxxs/s10743/202107/af8a9c98453c4d9593e07895ae0493c8.shtml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213658" y="6152982"/>
            <a:ext cx="1650286" cy="448261"/>
          </a:xfrm>
          <a:prstGeom prst="rect">
            <a:avLst/>
          </a:prstGeom>
        </p:spPr>
      </p:pic>
      <p:pic>
        <p:nvPicPr>
          <p:cNvPr id="5" name="Picture 4"/>
          <p:cNvPicPr>
            <a:picLocks noChangeAspect="1"/>
          </p:cNvPicPr>
          <p:nvPr/>
        </p:nvPicPr>
        <p:blipFill>
          <a:blip r:embed="rId4"/>
          <a:stretch>
            <a:fillRect/>
          </a:stretch>
        </p:blipFill>
        <p:spPr>
          <a:xfrm>
            <a:off x="1213658" y="2288043"/>
            <a:ext cx="2683176" cy="399507"/>
          </a:xfrm>
          <a:prstGeom prst="rect">
            <a:avLst/>
          </a:prstGeom>
        </p:spPr>
      </p:pic>
    </p:spTree>
    <p:extLst>
      <p:ext uri="{BB962C8B-B14F-4D97-AF65-F5344CB8AC3E}">
        <p14:creationId xmlns:p14="http://schemas.microsoft.com/office/powerpoint/2010/main" val="1337406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4" name="矩形 12"/>
          <p:cNvSpPr>
            <a:spLocks noChangeArrowheads="1"/>
          </p:cNvSpPr>
          <p:nvPr/>
        </p:nvSpPr>
        <p:spPr bwMode="auto">
          <a:xfrm>
            <a:off x="299007" y="965031"/>
            <a:ext cx="11647285" cy="1492396"/>
          </a:xfrm>
          <a:prstGeom prst="rect">
            <a:avLst/>
          </a:prstGeom>
          <a:noFill/>
          <a:ln w="38100">
            <a:solidFill>
              <a:srgbClr val="3593A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nSpc>
                <a:spcPct val="120000"/>
              </a:lnSpc>
              <a:spcBef>
                <a:spcPct val="0"/>
              </a:spcBef>
              <a:buFontTx/>
              <a:buNone/>
            </a:pPr>
            <a:r>
              <a:rPr lang="zh-CN" altLang="en-US" sz="2600" dirty="0">
                <a:latin typeface="標楷體" panose="03000509000000000000" pitchFamily="65" charset="-120"/>
                <a:ea typeface="標楷體" panose="03000509000000000000" pitchFamily="65" charset="-120"/>
              </a:rPr>
              <a:t>醫療保障體系日益完善</a:t>
            </a:r>
            <a:r>
              <a:rPr lang="zh-TW" altLang="en-US" sz="2600" dirty="0">
                <a:latin typeface="標楷體" panose="03000509000000000000" pitchFamily="65" charset="-120"/>
                <a:ea typeface="標楷體" panose="03000509000000000000" pitchFamily="65" charset="-120"/>
              </a:rPr>
              <a:t>，未來會</a:t>
            </a:r>
            <a:r>
              <a:rPr lang="zh-CN" altLang="en-US" sz="2600" b="0" i="0" dirty="0">
                <a:effectLst/>
                <a:latin typeface="標楷體" panose="03000509000000000000" pitchFamily="65" charset="-120"/>
                <a:ea typeface="標楷體" panose="03000509000000000000" pitchFamily="65" charset="-120"/>
              </a:rPr>
              <a:t>強化基本醫療保險、大病保險與醫療救助三重保障功能，促進各類醫療保障互補</a:t>
            </a:r>
            <a:r>
              <a:rPr lang="zh-CN" altLang="en-US" sz="2600" dirty="0">
                <a:latin typeface="標楷體" panose="03000509000000000000" pitchFamily="65" charset="-120"/>
                <a:ea typeface="標楷體" panose="03000509000000000000" pitchFamily="65" charset="-120"/>
              </a:rPr>
              <a:t>銜接，提高特大疾病</a:t>
            </a:r>
            <a:r>
              <a:rPr lang="zh-TW" altLang="en-US" sz="2600" dirty="0">
                <a:latin typeface="標楷體" panose="03000509000000000000" pitchFamily="65" charset="-120"/>
                <a:ea typeface="標楷體" panose="03000509000000000000" pitchFamily="65" charset="-120"/>
              </a:rPr>
              <a:t>保障，</a:t>
            </a:r>
            <a:r>
              <a:rPr lang="zh-CN" altLang="en-US" sz="2600" b="0" i="0" dirty="0">
                <a:effectLst/>
                <a:latin typeface="標楷體" panose="03000509000000000000" pitchFamily="65" charset="-120"/>
                <a:ea typeface="標楷體" panose="03000509000000000000" pitchFamily="65" charset="-120"/>
              </a:rPr>
              <a:t>加快發展商業健康保險</a:t>
            </a:r>
            <a:r>
              <a:rPr lang="zh-TW" altLang="en-US" sz="2600" b="0" i="0" dirty="0">
                <a:effectLst/>
                <a:latin typeface="標楷體" panose="03000509000000000000" pitchFamily="65" charset="-120"/>
                <a:ea typeface="標楷體" panose="03000509000000000000" pitchFamily="65" charset="-120"/>
              </a:rPr>
              <a:t>，以應付</a:t>
            </a:r>
            <a:r>
              <a:rPr lang="zh-TW" altLang="en-US" sz="2600" dirty="0">
                <a:latin typeface="標楷體" panose="03000509000000000000" pitchFamily="65" charset="-120"/>
                <a:ea typeface="標楷體" panose="03000509000000000000" pitchFamily="65" charset="-120"/>
              </a:rPr>
              <a:t>不同</a:t>
            </a:r>
            <a:r>
              <a:rPr lang="zh-CN" altLang="en-US" sz="2600" b="0" i="0" dirty="0">
                <a:effectLst/>
                <a:latin typeface="標楷體" panose="03000509000000000000" pitchFamily="65" charset="-120"/>
                <a:ea typeface="標楷體" panose="03000509000000000000" pitchFamily="65" charset="-120"/>
              </a:rPr>
              <a:t>醫療需求。</a:t>
            </a:r>
            <a:endParaRPr lang="zh-CN" altLang="en-US" sz="2600" dirty="0">
              <a:latin typeface="標楷體" panose="03000509000000000000" pitchFamily="65" charset="-120"/>
              <a:ea typeface="標楷體" panose="03000509000000000000" pitchFamily="65" charset="-120"/>
            </a:endParaRPr>
          </a:p>
        </p:txBody>
      </p:sp>
      <p:grpSp>
        <p:nvGrpSpPr>
          <p:cNvPr id="24" name="组合 23">
            <a:extLst>
              <a:ext uri="{FF2B5EF4-FFF2-40B4-BE49-F238E27FC236}">
                <a16:creationId xmlns:a16="http://schemas.microsoft.com/office/drawing/2014/main" id="{597033A1-18B0-41CF-A852-B45F93B14412}"/>
              </a:ext>
            </a:extLst>
          </p:cNvPr>
          <p:cNvGrpSpPr/>
          <p:nvPr/>
        </p:nvGrpSpPr>
        <p:grpSpPr>
          <a:xfrm>
            <a:off x="1502224" y="2482061"/>
            <a:ext cx="9603926" cy="4132005"/>
            <a:chOff x="1350963" y="1740031"/>
            <a:chExt cx="9024805" cy="4132005"/>
          </a:xfrm>
        </p:grpSpPr>
        <p:sp>
          <p:nvSpPr>
            <p:cNvPr id="25" name="矩形: 对角圆角 24">
              <a:extLst>
                <a:ext uri="{FF2B5EF4-FFF2-40B4-BE49-F238E27FC236}">
                  <a16:creationId xmlns:a16="http://schemas.microsoft.com/office/drawing/2014/main" id="{57A56CD7-A52D-4AD9-95A1-2C3BB9D3FCC2}"/>
                </a:ext>
              </a:extLst>
            </p:cNvPr>
            <p:cNvSpPr/>
            <p:nvPr/>
          </p:nvSpPr>
          <p:spPr>
            <a:xfrm>
              <a:off x="5562760" y="4443414"/>
              <a:ext cx="4711102" cy="1428622"/>
            </a:xfrm>
            <a:prstGeom prst="round2DiagRect">
              <a:avLst/>
            </a:prstGeom>
            <a:solidFill>
              <a:schemeClr val="accent2">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对角圆角 25">
              <a:extLst>
                <a:ext uri="{FF2B5EF4-FFF2-40B4-BE49-F238E27FC236}">
                  <a16:creationId xmlns:a16="http://schemas.microsoft.com/office/drawing/2014/main" id="{A6D3D712-A13D-46A3-AADF-CA56C939DD5D}"/>
                </a:ext>
              </a:extLst>
            </p:cNvPr>
            <p:cNvSpPr/>
            <p:nvPr/>
          </p:nvSpPr>
          <p:spPr>
            <a:xfrm>
              <a:off x="5562760" y="3449539"/>
              <a:ext cx="3395689" cy="791591"/>
            </a:xfrm>
            <a:prstGeom prst="round2DiagRect">
              <a:avLst/>
            </a:prstGeom>
            <a:solidFill>
              <a:schemeClr val="accent5">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对角圆角 26">
              <a:extLst>
                <a:ext uri="{FF2B5EF4-FFF2-40B4-BE49-F238E27FC236}">
                  <a16:creationId xmlns:a16="http://schemas.microsoft.com/office/drawing/2014/main" id="{10044A3D-B41C-4321-B53E-7540B559BE93}"/>
                </a:ext>
              </a:extLst>
            </p:cNvPr>
            <p:cNvSpPr/>
            <p:nvPr/>
          </p:nvSpPr>
          <p:spPr>
            <a:xfrm>
              <a:off x="5562759" y="1921801"/>
              <a:ext cx="4813009" cy="1122818"/>
            </a:xfrm>
            <a:prstGeom prst="round2DiagRect">
              <a:avLst/>
            </a:prstGeom>
            <a:solidFill>
              <a:schemeClr val="accent6">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5">
              <a:extLst>
                <a:ext uri="{FF2B5EF4-FFF2-40B4-BE49-F238E27FC236}">
                  <a16:creationId xmlns:a16="http://schemas.microsoft.com/office/drawing/2014/main" id="{90952177-97D7-4203-89F6-10DDBE2B845A}"/>
                </a:ext>
              </a:extLst>
            </p:cNvPr>
            <p:cNvSpPr>
              <a:spLocks/>
            </p:cNvSpPr>
            <p:nvPr>
              <p:custDataLst>
                <p:tags r:id="rId1"/>
              </p:custDataLst>
            </p:nvPr>
          </p:nvSpPr>
          <p:spPr bwMode="blackWhite">
            <a:xfrm>
              <a:off x="4400550" y="2044700"/>
              <a:ext cx="1169988" cy="3351180"/>
            </a:xfrm>
            <a:custGeom>
              <a:avLst/>
              <a:gdLst>
                <a:gd name="T0" fmla="*/ 0 w 441"/>
                <a:gd name="T1" fmla="*/ 2147483647 h 1431"/>
                <a:gd name="T2" fmla="*/ 2147483647 w 441"/>
                <a:gd name="T3" fmla="*/ 2147483647 h 1431"/>
                <a:gd name="T4" fmla="*/ 2147483647 w 441"/>
                <a:gd name="T5" fmla="*/ 2147483647 h 1431"/>
                <a:gd name="T6" fmla="*/ 2147483647 w 441"/>
                <a:gd name="T7" fmla="*/ 0 h 1431"/>
                <a:gd name="T8" fmla="*/ 2147483647 w 441"/>
                <a:gd name="T9" fmla="*/ 2147483647 h 1431"/>
                <a:gd name="T10" fmla="*/ 2147483647 w 441"/>
                <a:gd name="T11" fmla="*/ 2147483647 h 1431"/>
                <a:gd name="T12" fmla="*/ 2147483647 w 441"/>
                <a:gd name="T13" fmla="*/ 2147483647 h 1431"/>
                <a:gd name="T14" fmla="*/ 2147483647 w 441"/>
                <a:gd name="T15" fmla="*/ 2147483647 h 1431"/>
                <a:gd name="T16" fmla="*/ 2147483647 w 441"/>
                <a:gd name="T17" fmla="*/ 2147483647 h 1431"/>
                <a:gd name="T18" fmla="*/ 2147483647 w 441"/>
                <a:gd name="T19" fmla="*/ 2147483647 h 1431"/>
                <a:gd name="T20" fmla="*/ 2147483647 w 441"/>
                <a:gd name="T21" fmla="*/ 2147483647 h 1431"/>
                <a:gd name="T22" fmla="*/ 2147483647 w 441"/>
                <a:gd name="T23" fmla="*/ 2147483647 h 1431"/>
                <a:gd name="T24" fmla="*/ 2147483647 w 441"/>
                <a:gd name="T25" fmla="*/ 2147483647 h 1431"/>
                <a:gd name="T26" fmla="*/ 2147483647 w 441"/>
                <a:gd name="T27" fmla="*/ 2147483647 h 1431"/>
                <a:gd name="T28" fmla="*/ 2147483647 w 441"/>
                <a:gd name="T29" fmla="*/ 2147483647 h 1431"/>
                <a:gd name="T30" fmla="*/ 2147483647 w 441"/>
                <a:gd name="T31" fmla="*/ 2147483647 h 1431"/>
                <a:gd name="T32" fmla="*/ 2147483647 w 441"/>
                <a:gd name="T33" fmla="*/ 2147483647 h 1431"/>
                <a:gd name="T34" fmla="*/ 2147483647 w 441"/>
                <a:gd name="T35" fmla="*/ 2147483647 h 1431"/>
                <a:gd name="T36" fmla="*/ 2147483647 w 441"/>
                <a:gd name="T37" fmla="*/ 2147483647 h 1431"/>
                <a:gd name="T38" fmla="*/ 2147483647 w 441"/>
                <a:gd name="T39" fmla="*/ 2147483647 h 1431"/>
                <a:gd name="T40" fmla="*/ 2147483647 w 441"/>
                <a:gd name="T41" fmla="*/ 2147483647 h 1431"/>
                <a:gd name="T42" fmla="*/ 2147483647 w 441"/>
                <a:gd name="T43" fmla="*/ 2147483647 h 1431"/>
                <a:gd name="T44" fmla="*/ 0 w 441"/>
                <a:gd name="T45" fmla="*/ 2147483647 h 1431"/>
                <a:gd name="T46" fmla="*/ 0 w 441"/>
                <a:gd name="T47" fmla="*/ 2147483647 h 1431"/>
                <a:gd name="T48" fmla="*/ 0 w 441"/>
                <a:gd name="T49" fmla="*/ 2147483647 h 14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41" h="1431">
                  <a:moveTo>
                    <a:pt x="0" y="40"/>
                  </a:moveTo>
                  <a:lnTo>
                    <a:pt x="104" y="40"/>
                  </a:lnTo>
                  <a:lnTo>
                    <a:pt x="368" y="40"/>
                  </a:lnTo>
                  <a:lnTo>
                    <a:pt x="368" y="0"/>
                  </a:lnTo>
                  <a:lnTo>
                    <a:pt x="440" y="88"/>
                  </a:lnTo>
                  <a:lnTo>
                    <a:pt x="368" y="184"/>
                  </a:lnTo>
                  <a:lnTo>
                    <a:pt x="368" y="144"/>
                  </a:lnTo>
                  <a:lnTo>
                    <a:pt x="104" y="144"/>
                  </a:lnTo>
                  <a:lnTo>
                    <a:pt x="104" y="663"/>
                  </a:lnTo>
                  <a:lnTo>
                    <a:pt x="368" y="663"/>
                  </a:lnTo>
                  <a:lnTo>
                    <a:pt x="368" y="623"/>
                  </a:lnTo>
                  <a:lnTo>
                    <a:pt x="440" y="719"/>
                  </a:lnTo>
                  <a:lnTo>
                    <a:pt x="368" y="807"/>
                  </a:lnTo>
                  <a:lnTo>
                    <a:pt x="368" y="767"/>
                  </a:lnTo>
                  <a:lnTo>
                    <a:pt x="104" y="767"/>
                  </a:lnTo>
                  <a:lnTo>
                    <a:pt x="104" y="1294"/>
                  </a:lnTo>
                  <a:lnTo>
                    <a:pt x="368" y="1294"/>
                  </a:lnTo>
                  <a:lnTo>
                    <a:pt x="368" y="1254"/>
                  </a:lnTo>
                  <a:lnTo>
                    <a:pt x="440" y="1342"/>
                  </a:lnTo>
                  <a:lnTo>
                    <a:pt x="368" y="1430"/>
                  </a:lnTo>
                  <a:lnTo>
                    <a:pt x="368" y="1398"/>
                  </a:lnTo>
                  <a:lnTo>
                    <a:pt x="104" y="1398"/>
                  </a:lnTo>
                  <a:lnTo>
                    <a:pt x="0" y="1398"/>
                  </a:lnTo>
                  <a:lnTo>
                    <a:pt x="0" y="200"/>
                  </a:lnTo>
                  <a:lnTo>
                    <a:pt x="0" y="40"/>
                  </a:lnTo>
                </a:path>
              </a:pathLst>
            </a:custGeom>
            <a:solidFill>
              <a:schemeClr val="accent2"/>
            </a:solidFill>
            <a:ln w="28575" cap="rnd"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zh-CN" dirty="0"/>
            </a:p>
          </p:txBody>
        </p:sp>
        <p:sp>
          <p:nvSpPr>
            <p:cNvPr id="29" name="AutoShape 6">
              <a:extLst>
                <a:ext uri="{FF2B5EF4-FFF2-40B4-BE49-F238E27FC236}">
                  <a16:creationId xmlns:a16="http://schemas.microsoft.com/office/drawing/2014/main" id="{15F941C5-F830-4E69-B6C4-6C422ECFF262}"/>
                </a:ext>
              </a:extLst>
            </p:cNvPr>
            <p:cNvSpPr>
              <a:spLocks noChangeArrowheads="1"/>
            </p:cNvSpPr>
            <p:nvPr>
              <p:custDataLst>
                <p:tags r:id="rId2"/>
              </p:custDataLst>
            </p:nvPr>
          </p:nvSpPr>
          <p:spPr bwMode="blackWhite">
            <a:xfrm>
              <a:off x="1350963" y="3171825"/>
              <a:ext cx="2927350" cy="1271588"/>
            </a:xfrm>
            <a:prstGeom prst="rightArrowCallout">
              <a:avLst>
                <a:gd name="adj1" fmla="val 27556"/>
                <a:gd name="adj2" fmla="val 25000"/>
                <a:gd name="adj3" fmla="val 21529"/>
                <a:gd name="adj4" fmla="val 72153"/>
              </a:avLst>
            </a:prstGeom>
            <a:solidFill>
              <a:srgbClr val="77D3DB"/>
            </a:solidFill>
            <a:ln w="28575">
              <a:solidFill>
                <a:schemeClr val="bg1"/>
              </a:solidFill>
              <a:miter lim="800000"/>
              <a:headEnd/>
              <a:tailEnd/>
            </a:ln>
            <a:effectLst/>
          </p:spPr>
          <p:txBody>
            <a:bodyPr wrap="non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a:p>
          </p:txBody>
        </p:sp>
        <p:sp>
          <p:nvSpPr>
            <p:cNvPr id="30" name="Rectangle 7">
              <a:extLst>
                <a:ext uri="{FF2B5EF4-FFF2-40B4-BE49-F238E27FC236}">
                  <a16:creationId xmlns:a16="http://schemas.microsoft.com/office/drawing/2014/main" id="{141B55E0-7174-4CFE-B8F0-DF28C99A452C}"/>
                </a:ext>
              </a:extLst>
            </p:cNvPr>
            <p:cNvSpPr>
              <a:spLocks noChangeArrowheads="1"/>
            </p:cNvSpPr>
            <p:nvPr>
              <p:custDataLst>
                <p:tags r:id="rId3"/>
              </p:custDataLst>
            </p:nvPr>
          </p:nvSpPr>
          <p:spPr bwMode="auto">
            <a:xfrm>
              <a:off x="1350963" y="3438545"/>
              <a:ext cx="192246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87400">
                <a:defRPr sz="1300" b="1">
                  <a:solidFill>
                    <a:srgbClr val="000000"/>
                  </a:solidFill>
                  <a:latin typeface="Arial" panose="020B0604020202020204" pitchFamily="34" charset="0"/>
                  <a:ea typeface="宋体" panose="02010600030101010101" pitchFamily="2" charset="-122"/>
                </a:defRPr>
              </a:lvl1pPr>
              <a:lvl2pPr marL="742950" indent="-285750" defTabSz="787400">
                <a:defRPr sz="1300" b="1">
                  <a:solidFill>
                    <a:srgbClr val="000000"/>
                  </a:solidFill>
                  <a:latin typeface="Arial" panose="020B0604020202020204" pitchFamily="34" charset="0"/>
                  <a:ea typeface="宋体" panose="02010600030101010101" pitchFamily="2" charset="-122"/>
                </a:defRPr>
              </a:lvl2pPr>
              <a:lvl3pPr marL="1143000" indent="-228600" defTabSz="787400">
                <a:defRPr sz="1300" b="1">
                  <a:solidFill>
                    <a:srgbClr val="000000"/>
                  </a:solidFill>
                  <a:latin typeface="Arial" panose="020B0604020202020204" pitchFamily="34" charset="0"/>
                  <a:ea typeface="宋体" panose="02010600030101010101" pitchFamily="2" charset="-122"/>
                </a:defRPr>
              </a:lvl3pPr>
              <a:lvl4pPr marL="1600200" indent="-228600" defTabSz="787400">
                <a:defRPr sz="1300" b="1">
                  <a:solidFill>
                    <a:srgbClr val="000000"/>
                  </a:solidFill>
                  <a:latin typeface="Arial" panose="020B0604020202020204" pitchFamily="34" charset="0"/>
                  <a:ea typeface="宋体" panose="02010600030101010101" pitchFamily="2" charset="-122"/>
                </a:defRPr>
              </a:lvl4pPr>
              <a:lvl5pPr marL="2057400" indent="-228600" defTabSz="787400">
                <a:defRPr sz="1300" b="1">
                  <a:solidFill>
                    <a:srgbClr val="000000"/>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spcBef>
                  <a:spcPct val="0"/>
                </a:spcBef>
                <a:buFontTx/>
                <a:buNone/>
              </a:pPr>
              <a:r>
                <a:rPr lang="zh-CN" altLang="en-US" sz="2400" dirty="0">
                  <a:latin typeface="DFKai-SB" panose="03000509000000000000" pitchFamily="65" charset="-120"/>
                  <a:ea typeface="DFKai-SB" panose="03000509000000000000" pitchFamily="65" charset="-120"/>
                </a:rPr>
                <a:t>多層次醫療</a:t>
              </a:r>
              <a:endParaRPr lang="en-US" altLang="zh-CN" sz="2400" dirty="0">
                <a:latin typeface="DFKai-SB" panose="03000509000000000000" pitchFamily="65" charset="-120"/>
                <a:ea typeface="DFKai-SB" panose="03000509000000000000" pitchFamily="65" charset="-120"/>
              </a:endParaRPr>
            </a:p>
            <a:p>
              <a:pPr algn="ctr">
                <a:spcBef>
                  <a:spcPct val="0"/>
                </a:spcBef>
                <a:buFontTx/>
                <a:buNone/>
              </a:pPr>
              <a:r>
                <a:rPr lang="zh-CN" altLang="en-US" sz="2400" dirty="0">
                  <a:latin typeface="DFKai-SB" panose="03000509000000000000" pitchFamily="65" charset="-120"/>
                  <a:ea typeface="DFKai-SB" panose="03000509000000000000" pitchFamily="65" charset="-120"/>
                </a:rPr>
                <a:t>保障體系</a:t>
              </a:r>
              <a:endParaRPr lang="zh-CN" altLang="zh-CN" sz="2400" dirty="0">
                <a:latin typeface="DFKai-SB" panose="03000509000000000000" pitchFamily="65" charset="-120"/>
                <a:ea typeface="DFKai-SB" panose="03000509000000000000" pitchFamily="65" charset="-120"/>
              </a:endParaRPr>
            </a:p>
          </p:txBody>
        </p:sp>
        <p:sp>
          <p:nvSpPr>
            <p:cNvPr id="31" name="Rectangle 8">
              <a:extLst>
                <a:ext uri="{FF2B5EF4-FFF2-40B4-BE49-F238E27FC236}">
                  <a16:creationId xmlns:a16="http://schemas.microsoft.com/office/drawing/2014/main" id="{D7F6B32E-3B9E-4930-932F-372CEF41846C}"/>
                </a:ext>
              </a:extLst>
            </p:cNvPr>
            <p:cNvSpPr>
              <a:spLocks noChangeArrowheads="1"/>
            </p:cNvSpPr>
            <p:nvPr>
              <p:custDataLst>
                <p:tags r:id="rId4"/>
              </p:custDataLst>
            </p:nvPr>
          </p:nvSpPr>
          <p:spPr bwMode="auto">
            <a:xfrm>
              <a:off x="5766137" y="1981601"/>
              <a:ext cx="45077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87400">
                <a:defRPr sz="1300" b="1">
                  <a:solidFill>
                    <a:srgbClr val="000000"/>
                  </a:solidFill>
                  <a:latin typeface="Arial" panose="020B0604020202020204" pitchFamily="34" charset="0"/>
                  <a:ea typeface="宋体" panose="02010600030101010101" pitchFamily="2" charset="-122"/>
                </a:defRPr>
              </a:lvl1pPr>
              <a:lvl2pPr marL="742950" indent="-285750" defTabSz="787400">
                <a:defRPr sz="1300" b="1">
                  <a:solidFill>
                    <a:srgbClr val="000000"/>
                  </a:solidFill>
                  <a:latin typeface="Arial" panose="020B0604020202020204" pitchFamily="34" charset="0"/>
                  <a:ea typeface="宋体" panose="02010600030101010101" pitchFamily="2" charset="-122"/>
                </a:defRPr>
              </a:lvl2pPr>
              <a:lvl3pPr marL="1143000" indent="-228600" defTabSz="787400">
                <a:defRPr sz="1300" b="1">
                  <a:solidFill>
                    <a:srgbClr val="000000"/>
                  </a:solidFill>
                  <a:latin typeface="Arial" panose="020B0604020202020204" pitchFamily="34" charset="0"/>
                  <a:ea typeface="宋体" panose="02010600030101010101" pitchFamily="2" charset="-122"/>
                </a:defRPr>
              </a:lvl3pPr>
              <a:lvl4pPr marL="1600200" indent="-228600" defTabSz="787400">
                <a:defRPr sz="1300" b="1">
                  <a:solidFill>
                    <a:srgbClr val="000000"/>
                  </a:solidFill>
                  <a:latin typeface="Arial" panose="020B0604020202020204" pitchFamily="34" charset="0"/>
                  <a:ea typeface="宋体" panose="02010600030101010101" pitchFamily="2" charset="-122"/>
                </a:defRPr>
              </a:lvl4pPr>
              <a:lvl5pPr marL="2057400" indent="-228600" defTabSz="787400">
                <a:defRPr sz="1300" b="1">
                  <a:solidFill>
                    <a:srgbClr val="000000"/>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defRPr/>
              </a:pPr>
              <a:r>
                <a:rPr lang="zh-CN" altLang="en-US" sz="2200" dirty="0">
                  <a:solidFill>
                    <a:schemeClr val="tx1"/>
                  </a:solidFill>
                  <a:latin typeface="DFKai-SB" panose="03000509000000000000" pitchFamily="65" charset="-120"/>
                  <a:ea typeface="DFKai-SB" panose="03000509000000000000" pitchFamily="65" charset="-120"/>
                </a:rPr>
                <a:t>補充醫療保險</a:t>
              </a:r>
              <a:endParaRPr lang="en-US" altLang="zh-CN" sz="2200" dirty="0">
                <a:solidFill>
                  <a:schemeClr val="tx1"/>
                </a:solidFill>
                <a:latin typeface="DFKai-SB" panose="03000509000000000000" pitchFamily="65" charset="-120"/>
                <a:ea typeface="DFKai-SB" panose="03000509000000000000" pitchFamily="65" charset="-120"/>
              </a:endParaRPr>
            </a:p>
            <a:p>
              <a:pPr algn="just">
                <a:defRPr/>
              </a:pPr>
              <a:r>
                <a:rPr lang="en-US" altLang="zh-TW" sz="2200" b="0" dirty="0">
                  <a:solidFill>
                    <a:schemeClr val="tx1"/>
                  </a:solidFill>
                  <a:latin typeface="標楷體" panose="03000509000000000000" pitchFamily="65" charset="-120"/>
                  <a:ea typeface="標楷體" panose="03000509000000000000" pitchFamily="65" charset="-120"/>
                </a:rPr>
                <a:t>(</a:t>
              </a:r>
              <a:r>
                <a:rPr lang="zh-TW" altLang="en-US" sz="2200" b="0" dirty="0">
                  <a:solidFill>
                    <a:schemeClr val="tx1"/>
                  </a:solidFill>
                  <a:latin typeface="標楷體" panose="03000509000000000000" pitchFamily="65" charset="-120"/>
                  <a:ea typeface="標楷體" panose="03000509000000000000" pitchFamily="65" charset="-120"/>
                </a:rPr>
                <a:t>在基本</a:t>
              </a:r>
              <a:r>
                <a:rPr lang="zh-CN" altLang="en-US" sz="2200" b="0" dirty="0">
                  <a:solidFill>
                    <a:schemeClr val="tx1"/>
                  </a:solidFill>
                  <a:latin typeface="標楷體" panose="03000509000000000000" pitchFamily="65" charset="-120"/>
                  <a:ea typeface="標楷體" panose="03000509000000000000" pitchFamily="65" charset="-120"/>
                </a:rPr>
                <a:t>醫療保險</a:t>
              </a:r>
              <a:r>
                <a:rPr lang="zh-TW" altLang="en-US" sz="2200" b="0" dirty="0">
                  <a:solidFill>
                    <a:schemeClr val="tx1"/>
                  </a:solidFill>
                  <a:latin typeface="標楷體" panose="03000509000000000000" pitchFamily="65" charset="-120"/>
                  <a:ea typeface="標楷體" panose="03000509000000000000" pitchFamily="65" charset="-120"/>
                </a:rPr>
                <a:t>之上增加醫療保障，保障上限較高、覆蓋範圍較廣。</a:t>
              </a:r>
              <a:r>
                <a:rPr lang="en-US" altLang="zh-TW" sz="2200" b="0" dirty="0">
                  <a:solidFill>
                    <a:schemeClr val="tx1"/>
                  </a:solidFill>
                  <a:latin typeface="標楷體" panose="03000509000000000000" pitchFamily="65" charset="-120"/>
                  <a:ea typeface="標楷體" panose="03000509000000000000" pitchFamily="65" charset="-120"/>
                </a:rPr>
                <a:t>)</a:t>
              </a:r>
              <a:endParaRPr lang="en-US" altLang="zh-CN" sz="2200" b="0" dirty="0">
                <a:solidFill>
                  <a:schemeClr val="tx1"/>
                </a:solidFill>
                <a:latin typeface="標楷體" panose="03000509000000000000" pitchFamily="65" charset="-120"/>
                <a:ea typeface="標楷體" panose="03000509000000000000" pitchFamily="65" charset="-120"/>
              </a:endParaRPr>
            </a:p>
          </p:txBody>
        </p:sp>
        <p:sp>
          <p:nvSpPr>
            <p:cNvPr id="32" name="Rectangle 9">
              <a:extLst>
                <a:ext uri="{FF2B5EF4-FFF2-40B4-BE49-F238E27FC236}">
                  <a16:creationId xmlns:a16="http://schemas.microsoft.com/office/drawing/2014/main" id="{0043BC68-06AF-46F4-8F7A-953A8BB483BA}"/>
                </a:ext>
              </a:extLst>
            </p:cNvPr>
            <p:cNvSpPr>
              <a:spLocks noChangeArrowheads="1"/>
            </p:cNvSpPr>
            <p:nvPr>
              <p:custDataLst>
                <p:tags r:id="rId5"/>
              </p:custDataLst>
            </p:nvPr>
          </p:nvSpPr>
          <p:spPr bwMode="auto">
            <a:xfrm>
              <a:off x="5692775" y="3502476"/>
              <a:ext cx="3890514"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87400">
                <a:defRPr sz="1300" b="1">
                  <a:solidFill>
                    <a:srgbClr val="000000"/>
                  </a:solidFill>
                  <a:latin typeface="Arial" panose="020B0604020202020204" pitchFamily="34" charset="0"/>
                  <a:ea typeface="宋体" panose="02010600030101010101" pitchFamily="2" charset="-122"/>
                </a:defRPr>
              </a:lvl1pPr>
              <a:lvl2pPr marL="742950" indent="-285750" defTabSz="787400">
                <a:defRPr sz="1300" b="1">
                  <a:solidFill>
                    <a:srgbClr val="000000"/>
                  </a:solidFill>
                  <a:latin typeface="Arial" panose="020B0604020202020204" pitchFamily="34" charset="0"/>
                  <a:ea typeface="宋体" panose="02010600030101010101" pitchFamily="2" charset="-122"/>
                </a:defRPr>
              </a:lvl2pPr>
              <a:lvl3pPr marL="1143000" indent="-228600" defTabSz="787400">
                <a:defRPr sz="1300" b="1">
                  <a:solidFill>
                    <a:srgbClr val="000000"/>
                  </a:solidFill>
                  <a:latin typeface="Arial" panose="020B0604020202020204" pitchFamily="34" charset="0"/>
                  <a:ea typeface="宋体" panose="02010600030101010101" pitchFamily="2" charset="-122"/>
                </a:defRPr>
              </a:lvl3pPr>
              <a:lvl4pPr marL="1600200" indent="-228600" defTabSz="787400">
                <a:defRPr sz="1300" b="1">
                  <a:solidFill>
                    <a:srgbClr val="000000"/>
                  </a:solidFill>
                  <a:latin typeface="Arial" panose="020B0604020202020204" pitchFamily="34" charset="0"/>
                  <a:ea typeface="宋体" panose="02010600030101010101" pitchFamily="2" charset="-122"/>
                </a:defRPr>
              </a:lvl4pPr>
              <a:lvl5pPr marL="2057400" indent="-228600" defTabSz="787400">
                <a:defRPr sz="1300" b="1">
                  <a:solidFill>
                    <a:srgbClr val="000000"/>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defRPr/>
              </a:pPr>
              <a:r>
                <a:rPr lang="zh-CN" altLang="en-US" sz="2200" dirty="0">
                  <a:solidFill>
                    <a:schemeClr val="tx1"/>
                  </a:solidFill>
                  <a:latin typeface="DFKai-SB" panose="03000509000000000000" pitchFamily="65" charset="-120"/>
                  <a:ea typeface="DFKai-SB" panose="03000509000000000000" pitchFamily="65" charset="-120"/>
                </a:rPr>
                <a:t>基本醫療保險</a:t>
              </a:r>
              <a:endParaRPr lang="en-US" altLang="zh-CN" sz="2200" dirty="0">
                <a:solidFill>
                  <a:schemeClr val="tx1"/>
                </a:solidFill>
                <a:latin typeface="DFKai-SB" panose="03000509000000000000" pitchFamily="65" charset="-120"/>
                <a:ea typeface="DFKai-SB" panose="03000509000000000000" pitchFamily="65" charset="-120"/>
              </a:endParaRPr>
            </a:p>
            <a:p>
              <a:pPr>
                <a:defRPr/>
              </a:pPr>
              <a:r>
                <a:rPr lang="en-US" altLang="zh-TW" sz="2200" b="0" dirty="0">
                  <a:solidFill>
                    <a:schemeClr val="tx1"/>
                  </a:solidFill>
                  <a:latin typeface="DFKai-SB" panose="03000509000000000000" pitchFamily="65" charset="-120"/>
                  <a:ea typeface="DFKai-SB" panose="03000509000000000000" pitchFamily="65" charset="-120"/>
                </a:rPr>
                <a:t>(</a:t>
              </a:r>
              <a:r>
                <a:rPr lang="zh-TW" altLang="en-US" sz="2200" b="0" dirty="0">
                  <a:solidFill>
                    <a:schemeClr val="tx1"/>
                  </a:solidFill>
                  <a:latin typeface="DFKai-SB" panose="03000509000000000000" pitchFamily="65" charset="-120"/>
                  <a:ea typeface="DFKai-SB" panose="03000509000000000000" pitchFamily="65" charset="-120"/>
                </a:rPr>
                <a:t>提供基本醫療財政補助</a:t>
              </a:r>
              <a:r>
                <a:rPr lang="en-US" altLang="zh-TW" sz="2200" b="0" dirty="0">
                  <a:solidFill>
                    <a:schemeClr val="tx1"/>
                  </a:solidFill>
                  <a:latin typeface="DFKai-SB" panose="03000509000000000000" pitchFamily="65" charset="-120"/>
                  <a:ea typeface="DFKai-SB" panose="03000509000000000000" pitchFamily="65" charset="-120"/>
                </a:rPr>
                <a:t>)</a:t>
              </a:r>
              <a:endParaRPr lang="zh-CN" altLang="en-US" sz="2200" b="0" dirty="0">
                <a:solidFill>
                  <a:schemeClr val="tx1"/>
                </a:solidFill>
                <a:latin typeface="DFKai-SB" panose="03000509000000000000" pitchFamily="65" charset="-120"/>
                <a:ea typeface="DFKai-SB" panose="03000509000000000000" pitchFamily="65" charset="-120"/>
              </a:endParaRPr>
            </a:p>
          </p:txBody>
        </p:sp>
        <p:sp>
          <p:nvSpPr>
            <p:cNvPr id="35" name="Rectangle 10">
              <a:extLst>
                <a:ext uri="{FF2B5EF4-FFF2-40B4-BE49-F238E27FC236}">
                  <a16:creationId xmlns:a16="http://schemas.microsoft.com/office/drawing/2014/main" id="{E81382D5-A144-4F0F-B49C-124A0ED453FD}"/>
                </a:ext>
              </a:extLst>
            </p:cNvPr>
            <p:cNvSpPr>
              <a:spLocks noChangeArrowheads="1"/>
            </p:cNvSpPr>
            <p:nvPr>
              <p:custDataLst>
                <p:tags r:id="rId6"/>
              </p:custDataLst>
            </p:nvPr>
          </p:nvSpPr>
          <p:spPr bwMode="auto">
            <a:xfrm>
              <a:off x="5711956" y="4517819"/>
              <a:ext cx="4561906"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87400">
                <a:defRPr sz="1300" b="1">
                  <a:solidFill>
                    <a:srgbClr val="000000"/>
                  </a:solidFill>
                  <a:latin typeface="Arial" panose="020B0604020202020204" pitchFamily="34" charset="0"/>
                  <a:ea typeface="宋体" panose="02010600030101010101" pitchFamily="2" charset="-122"/>
                </a:defRPr>
              </a:lvl1pPr>
              <a:lvl2pPr marL="742950" indent="-285750" defTabSz="787400">
                <a:defRPr sz="1300" b="1">
                  <a:solidFill>
                    <a:srgbClr val="000000"/>
                  </a:solidFill>
                  <a:latin typeface="Arial" panose="020B0604020202020204" pitchFamily="34" charset="0"/>
                  <a:ea typeface="宋体" panose="02010600030101010101" pitchFamily="2" charset="-122"/>
                </a:defRPr>
              </a:lvl2pPr>
              <a:lvl3pPr marL="1143000" indent="-228600" defTabSz="787400">
                <a:defRPr sz="1300" b="1">
                  <a:solidFill>
                    <a:srgbClr val="000000"/>
                  </a:solidFill>
                  <a:latin typeface="Arial" panose="020B0604020202020204" pitchFamily="34" charset="0"/>
                  <a:ea typeface="宋体" panose="02010600030101010101" pitchFamily="2" charset="-122"/>
                </a:defRPr>
              </a:lvl3pPr>
              <a:lvl4pPr marL="1600200" indent="-228600" defTabSz="787400">
                <a:defRPr sz="1300" b="1">
                  <a:solidFill>
                    <a:srgbClr val="000000"/>
                  </a:solidFill>
                  <a:latin typeface="Arial" panose="020B0604020202020204" pitchFamily="34" charset="0"/>
                  <a:ea typeface="宋体" panose="02010600030101010101" pitchFamily="2" charset="-122"/>
                </a:defRPr>
              </a:lvl4pPr>
              <a:lvl5pPr marL="2057400" indent="-228600" defTabSz="787400">
                <a:defRPr sz="1300" b="1">
                  <a:solidFill>
                    <a:srgbClr val="000000"/>
                  </a:solidFill>
                  <a:latin typeface="Arial" panose="020B0604020202020204" pitchFamily="34" charset="0"/>
                  <a:ea typeface="宋体" panose="02010600030101010101" pitchFamily="2" charset="-122"/>
                </a:defRPr>
              </a:lvl5pPr>
              <a:lvl6pPr marL="25146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defTabSz="7874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r>
                <a:rPr lang="zh-CN" altLang="en-US" sz="2200" dirty="0">
                  <a:solidFill>
                    <a:sysClr val="windowText" lastClr="000000"/>
                  </a:solidFill>
                  <a:latin typeface="DFKai-SB" panose="03000509000000000000" pitchFamily="65" charset="-120"/>
                  <a:ea typeface="DFKai-SB" panose="03000509000000000000" pitchFamily="65" charset="-120"/>
                </a:rPr>
                <a:t>醫療救助</a:t>
              </a:r>
              <a:endParaRPr lang="en-US" altLang="zh-CN" sz="2200" dirty="0">
                <a:solidFill>
                  <a:sysClr val="windowText" lastClr="000000"/>
                </a:solidFill>
                <a:latin typeface="DFKai-SB" panose="03000509000000000000" pitchFamily="65" charset="-120"/>
                <a:ea typeface="DFKai-SB" panose="03000509000000000000" pitchFamily="65" charset="-120"/>
              </a:endParaRPr>
            </a:p>
            <a:p>
              <a:pPr algn="just"/>
              <a:r>
                <a:rPr lang="en-US" altLang="zh-TW" sz="2200" b="0" dirty="0">
                  <a:solidFill>
                    <a:sysClr val="windowText" lastClr="000000"/>
                  </a:solidFill>
                  <a:latin typeface="標楷體" panose="03000509000000000000" pitchFamily="65" charset="-120"/>
                  <a:ea typeface="標楷體" panose="03000509000000000000" pitchFamily="65" charset="-120"/>
                </a:rPr>
                <a:t>(</a:t>
              </a:r>
              <a:r>
                <a:rPr lang="zh-TW" altLang="en-US" sz="2200" b="0" dirty="0">
                  <a:solidFill>
                    <a:schemeClr val="tx1"/>
                  </a:solidFill>
                  <a:latin typeface="標楷體" panose="03000509000000000000" pitchFamily="65" charset="-120"/>
                  <a:ea typeface="標楷體" panose="03000509000000000000" pitchFamily="65" charset="-120"/>
                </a:rPr>
                <a:t>在基本醫保、大病保險之後的第三重醫療保障，主要為患重病的貧困人士提供醫療補助。</a:t>
              </a:r>
              <a:r>
                <a:rPr lang="en-US" altLang="zh-TW" sz="2200" b="0" dirty="0">
                  <a:latin typeface="標楷體" panose="03000509000000000000" pitchFamily="65" charset="-120"/>
                  <a:ea typeface="標楷體" panose="03000509000000000000" pitchFamily="65" charset="-120"/>
                </a:rPr>
                <a:t>)</a:t>
              </a:r>
              <a:endParaRPr lang="zh-CN" altLang="en-US" sz="2200" b="0" dirty="0">
                <a:solidFill>
                  <a:sysClr val="windowText" lastClr="000000"/>
                </a:solidFill>
                <a:latin typeface="標楷體" panose="03000509000000000000" pitchFamily="65" charset="-120"/>
                <a:ea typeface="標楷體" panose="03000509000000000000" pitchFamily="65" charset="-120"/>
              </a:endParaRPr>
            </a:p>
          </p:txBody>
        </p:sp>
        <p:sp>
          <p:nvSpPr>
            <p:cNvPr id="36" name="Text Box 23">
              <a:extLst>
                <a:ext uri="{FF2B5EF4-FFF2-40B4-BE49-F238E27FC236}">
                  <a16:creationId xmlns:a16="http://schemas.microsoft.com/office/drawing/2014/main" id="{7B1A996D-E625-4E17-9B5F-F02F53FB2632}"/>
                </a:ext>
              </a:extLst>
            </p:cNvPr>
            <p:cNvSpPr txBox="1">
              <a:spLocks noChangeArrowheads="1"/>
            </p:cNvSpPr>
            <p:nvPr/>
          </p:nvSpPr>
          <p:spPr bwMode="auto">
            <a:xfrm>
              <a:off x="4078317" y="3190750"/>
              <a:ext cx="1665258"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a:spcBef>
                  <a:spcPct val="50000"/>
                </a:spcBef>
                <a:buFontTx/>
                <a:buNone/>
              </a:pPr>
              <a:r>
                <a:rPr lang="zh-CN" altLang="zh-CN" sz="2400" b="1" dirty="0">
                  <a:latin typeface="DFKai-SB" panose="03000509000000000000" pitchFamily="65" charset="-120"/>
                  <a:ea typeface="DFKai-SB" panose="03000509000000000000" pitchFamily="65" charset="-120"/>
                </a:rPr>
                <a:t> </a:t>
              </a:r>
              <a:r>
                <a:rPr lang="zh-CN" altLang="en-US" sz="2400" b="1" dirty="0">
                  <a:latin typeface="DFKai-SB" panose="03000509000000000000" pitchFamily="65" charset="-120"/>
                  <a:ea typeface="DFKai-SB" panose="03000509000000000000" pitchFamily="65" charset="-120"/>
                </a:rPr>
                <a:t>主體</a:t>
              </a:r>
              <a:endParaRPr lang="zh-CN" altLang="zh-CN" sz="2400" b="1" dirty="0">
                <a:latin typeface="DFKai-SB" panose="03000509000000000000" pitchFamily="65" charset="-120"/>
                <a:ea typeface="DFKai-SB" panose="03000509000000000000" pitchFamily="65" charset="-120"/>
              </a:endParaRPr>
            </a:p>
          </p:txBody>
        </p:sp>
        <p:sp>
          <p:nvSpPr>
            <p:cNvPr id="37" name="Text Box 24">
              <a:extLst>
                <a:ext uri="{FF2B5EF4-FFF2-40B4-BE49-F238E27FC236}">
                  <a16:creationId xmlns:a16="http://schemas.microsoft.com/office/drawing/2014/main" id="{85FA6853-617E-4398-8BF5-B9511AEC0230}"/>
                </a:ext>
              </a:extLst>
            </p:cNvPr>
            <p:cNvSpPr txBox="1">
              <a:spLocks noChangeArrowheads="1"/>
            </p:cNvSpPr>
            <p:nvPr/>
          </p:nvSpPr>
          <p:spPr bwMode="auto">
            <a:xfrm>
              <a:off x="4078317" y="1740031"/>
              <a:ext cx="1665258"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a:spcBef>
                  <a:spcPct val="50000"/>
                </a:spcBef>
                <a:buFontTx/>
                <a:buNone/>
              </a:pPr>
              <a:r>
                <a:rPr lang="zh-CN" altLang="zh-CN" sz="2400" b="1" dirty="0">
                  <a:latin typeface="DFKai-SB" panose="03000509000000000000" pitchFamily="65" charset="-120"/>
                  <a:ea typeface="DFKai-SB" panose="03000509000000000000" pitchFamily="65" charset="-120"/>
                </a:rPr>
                <a:t> </a:t>
              </a:r>
              <a:r>
                <a:rPr lang="zh-CN" altLang="en-US" sz="2400" b="1" dirty="0">
                  <a:latin typeface="DFKai-SB" panose="03000509000000000000" pitchFamily="65" charset="-120"/>
                  <a:ea typeface="DFKai-SB" panose="03000509000000000000" pitchFamily="65" charset="-120"/>
                </a:rPr>
                <a:t>補充</a:t>
              </a:r>
              <a:endParaRPr lang="zh-CN" altLang="zh-CN" sz="2400" b="1" dirty="0">
                <a:latin typeface="DFKai-SB" panose="03000509000000000000" pitchFamily="65" charset="-120"/>
                <a:ea typeface="DFKai-SB" panose="03000509000000000000" pitchFamily="65" charset="-120"/>
              </a:endParaRPr>
            </a:p>
          </p:txBody>
        </p:sp>
        <p:sp>
          <p:nvSpPr>
            <p:cNvPr id="38" name="Text Box 25">
              <a:extLst>
                <a:ext uri="{FF2B5EF4-FFF2-40B4-BE49-F238E27FC236}">
                  <a16:creationId xmlns:a16="http://schemas.microsoft.com/office/drawing/2014/main" id="{53CC30B3-0385-407A-8FCA-0DCF360D85A0}"/>
                </a:ext>
              </a:extLst>
            </p:cNvPr>
            <p:cNvSpPr txBox="1">
              <a:spLocks noChangeArrowheads="1"/>
            </p:cNvSpPr>
            <p:nvPr/>
          </p:nvSpPr>
          <p:spPr bwMode="auto">
            <a:xfrm>
              <a:off x="4100880" y="4679625"/>
              <a:ext cx="1665258"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ctr">
                <a:spcBef>
                  <a:spcPct val="50000"/>
                </a:spcBef>
                <a:buFontTx/>
                <a:buNone/>
              </a:pPr>
              <a:r>
                <a:rPr lang="zh-CN" altLang="zh-CN" sz="2400" b="1" dirty="0">
                  <a:latin typeface="DFKai-SB" panose="03000509000000000000" pitchFamily="65" charset="-120"/>
                  <a:ea typeface="DFKai-SB" panose="03000509000000000000" pitchFamily="65" charset="-120"/>
                </a:rPr>
                <a:t> </a:t>
              </a:r>
              <a:r>
                <a:rPr lang="zh-CN" altLang="en-US" sz="2400" b="1" dirty="0">
                  <a:latin typeface="DFKai-SB" panose="03000509000000000000" pitchFamily="65" charset="-120"/>
                  <a:ea typeface="DFKai-SB" panose="03000509000000000000" pitchFamily="65" charset="-120"/>
                </a:rPr>
                <a:t>托底</a:t>
              </a:r>
              <a:endParaRPr lang="zh-CN" altLang="zh-CN" sz="2400" b="1" dirty="0">
                <a:latin typeface="DFKai-SB" panose="03000509000000000000" pitchFamily="65" charset="-120"/>
                <a:ea typeface="DFKai-SB" panose="03000509000000000000" pitchFamily="65" charset="-120"/>
              </a:endParaRPr>
            </a:p>
          </p:txBody>
        </p:sp>
      </p:grpSp>
      <p:sp>
        <p:nvSpPr>
          <p:cNvPr id="20" name="矩形 3">
            <a:extLst>
              <a:ext uri="{FF2B5EF4-FFF2-40B4-BE49-F238E27FC236}">
                <a16:creationId xmlns:a16="http://schemas.microsoft.com/office/drawing/2014/main" id="{A601BD64-8689-45AE-8F34-460272936CA1}"/>
              </a:ext>
            </a:extLst>
          </p:cNvPr>
          <p:cNvSpPr>
            <a:spLocks noChangeArrowheads="1"/>
          </p:cNvSpPr>
          <p:nvPr/>
        </p:nvSpPr>
        <p:spPr bwMode="auto">
          <a:xfrm>
            <a:off x="4353075" y="141542"/>
            <a:ext cx="32624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zh-CN" altLang="en-US" sz="4000" b="1" dirty="0">
                <a:latin typeface="DFKai-SB" panose="03000509000000000000" pitchFamily="65" charset="-120"/>
                <a:ea typeface="DFKai-SB" panose="03000509000000000000" pitchFamily="65" charset="-120"/>
                <a:cs typeface="標楷體" panose="03000509000000000000"/>
              </a:rPr>
              <a:t>醫療保障制度</a:t>
            </a:r>
            <a:endParaRPr lang="zh-CN" altLang="en-US" sz="4000" dirty="0">
              <a:latin typeface="DFKai-SB" panose="03000509000000000000" pitchFamily="65" charset="-120"/>
              <a:ea typeface="DFKai-SB" panose="03000509000000000000" pitchFamily="65" charset="-120"/>
            </a:endParaRPr>
          </a:p>
        </p:txBody>
      </p:sp>
      <p:sp>
        <p:nvSpPr>
          <p:cNvPr id="22" name="文字方塊 21">
            <a:extLst>
              <a:ext uri="{FF2B5EF4-FFF2-40B4-BE49-F238E27FC236}">
                <a16:creationId xmlns:a16="http://schemas.microsoft.com/office/drawing/2014/main" id="{F6BE15CA-58EB-443C-A2A3-3BC2580076ED}"/>
              </a:ext>
            </a:extLst>
          </p:cNvPr>
          <p:cNvSpPr txBox="1"/>
          <p:nvPr/>
        </p:nvSpPr>
        <p:spPr>
          <a:xfrm>
            <a:off x="247813" y="2862893"/>
            <a:ext cx="3584354" cy="738664"/>
          </a:xfrm>
          <a:prstGeom prst="rect">
            <a:avLst/>
          </a:prstGeom>
          <a:noFill/>
        </p:spPr>
        <p:txBody>
          <a:bodyPr wrap="square">
            <a:spAutoFit/>
          </a:bodyPr>
          <a:lstStyle/>
          <a:p>
            <a:r>
              <a:rPr lang="zh-TW" altLang="en-US" sz="1400" b="0" i="0" dirty="0">
                <a:solidFill>
                  <a:srgbClr val="333333"/>
                </a:solidFill>
                <a:effectLst/>
                <a:latin typeface="標楷體" panose="03000509000000000000" pitchFamily="65" charset="-120"/>
                <a:ea typeface="標楷體" panose="03000509000000000000" pitchFamily="65" charset="-120"/>
              </a:rPr>
              <a:t>資料來源：</a:t>
            </a:r>
            <a:r>
              <a:rPr lang="zh-TW" altLang="en-US" sz="1400" dirty="0">
                <a:solidFill>
                  <a:srgbClr val="333333"/>
                </a:solidFill>
                <a:latin typeface="標楷體" panose="03000509000000000000" pitchFamily="65" charset="-120"/>
                <a:ea typeface="標楷體" panose="03000509000000000000" pitchFamily="65" charset="-120"/>
              </a:rPr>
              <a:t>中華人民共和國中央人民政府</a:t>
            </a:r>
            <a:r>
              <a:rPr lang="en-US" altLang="zh-TW" sz="1400"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http://www.gov.cn/zhengce/2020-03/05/content_5487407.htm</a:t>
            </a:r>
            <a:r>
              <a:rPr lang="en-US" altLang="zh-TW" sz="1400"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1400" b="0" i="0" dirty="0">
              <a:solidFill>
                <a:srgbClr val="333333"/>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p:cNvSpPr/>
          <p:nvPr/>
        </p:nvSpPr>
        <p:spPr>
          <a:xfrm>
            <a:off x="164398" y="6212671"/>
            <a:ext cx="4980336" cy="461665"/>
          </a:xfrm>
          <a:prstGeom prst="rect">
            <a:avLst/>
          </a:prstGeom>
        </p:spPr>
        <p:txBody>
          <a:bodyPr wrap="square">
            <a:spAutoFit/>
          </a:bodyPr>
          <a:lstStyle/>
          <a:p>
            <a:r>
              <a:rPr lang="zh-TW" altLang="en-US" sz="1200" dirty="0">
                <a:solidFill>
                  <a:srgbClr val="000000"/>
                </a:solidFill>
                <a:latin typeface="標楷體" panose="03000509000000000000" pitchFamily="65" charset="-120"/>
                <a:ea typeface="標楷體" panose="03000509000000000000" pitchFamily="65" charset="-120"/>
              </a:rPr>
              <a:t>資料來源：人民網</a:t>
            </a:r>
            <a:endParaRPr lang="en-US" altLang="zh-TW" sz="1200" dirty="0">
              <a:solidFill>
                <a:srgbClr val="000000"/>
              </a:solidFill>
              <a:latin typeface="標楷體" panose="03000509000000000000" pitchFamily="65" charset="-120"/>
              <a:ea typeface="標楷體" panose="03000509000000000000" pitchFamily="65" charset="-120"/>
            </a:endParaRPr>
          </a:p>
          <a:p>
            <a:r>
              <a:rPr lang="en-US" altLang="zh-TW" sz="12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(http://politics.people.com.cn/BIG5/n1/2016/0908/c1001-28699189.html</a:t>
            </a:r>
            <a:r>
              <a:rPr lang="en-US" altLang="zh-TW" sz="1200" dirty="0">
                <a:solidFill>
                  <a:srgbClr val="000000"/>
                </a:solidFill>
                <a:latin typeface="標楷體" panose="03000509000000000000" pitchFamily="65" charset="-120"/>
                <a:ea typeface="標楷體" panose="03000509000000000000" pitchFamily="65" charset="-120"/>
              </a:rPr>
              <a:t>)</a:t>
            </a:r>
            <a:endParaRPr lang="zh-TW" altLang="en-US" sz="1200" b="0" i="0" dirty="0">
              <a:solidFill>
                <a:srgbClr val="000000"/>
              </a:solidFill>
              <a:effectLst/>
              <a:latin typeface="標楷體" panose="03000509000000000000" pitchFamily="65" charset="-120"/>
              <a:ea typeface="標楷體" panose="03000509000000000000" pitchFamily="65" charset="-120"/>
            </a:endParaRPr>
          </a:p>
        </p:txBody>
      </p:sp>
      <p:pic>
        <p:nvPicPr>
          <p:cNvPr id="19" name="Picture 18"/>
          <p:cNvPicPr>
            <a:picLocks noChangeAspect="1"/>
          </p:cNvPicPr>
          <p:nvPr/>
        </p:nvPicPr>
        <p:blipFill>
          <a:blip r:embed="rId9"/>
          <a:stretch>
            <a:fillRect/>
          </a:stretch>
        </p:blipFill>
        <p:spPr>
          <a:xfrm>
            <a:off x="275203" y="5826440"/>
            <a:ext cx="976937" cy="386231"/>
          </a:xfrm>
          <a:prstGeom prst="rect">
            <a:avLst/>
          </a:prstGeom>
        </p:spPr>
      </p:pic>
      <p:pic>
        <p:nvPicPr>
          <p:cNvPr id="3" name="Picture 2"/>
          <p:cNvPicPr>
            <a:picLocks noChangeAspect="1"/>
          </p:cNvPicPr>
          <p:nvPr/>
        </p:nvPicPr>
        <p:blipFill>
          <a:blip r:embed="rId10"/>
          <a:stretch>
            <a:fillRect/>
          </a:stretch>
        </p:blipFill>
        <p:spPr>
          <a:xfrm>
            <a:off x="273632" y="2530096"/>
            <a:ext cx="2329584" cy="316327"/>
          </a:xfrm>
          <a:prstGeom prst="rect">
            <a:avLst/>
          </a:prstGeom>
        </p:spPr>
      </p:pic>
    </p:spTree>
    <p:extLst>
      <p:ext uri="{BB962C8B-B14F-4D97-AF65-F5344CB8AC3E}">
        <p14:creationId xmlns:p14="http://schemas.microsoft.com/office/powerpoint/2010/main" val="5239657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a:extLst>
              <a:ext uri="{FF2B5EF4-FFF2-40B4-BE49-F238E27FC236}">
                <a16:creationId xmlns:a16="http://schemas.microsoft.com/office/drawing/2014/main" id="{EFB03785-84D8-47C8-A34E-C4D6E8E3C293}"/>
              </a:ext>
            </a:extLst>
          </p:cNvPr>
          <p:cNvSpPr/>
          <p:nvPr/>
        </p:nvSpPr>
        <p:spPr>
          <a:xfrm flipV="1">
            <a:off x="1201626" y="3449785"/>
            <a:ext cx="10068453" cy="3040348"/>
          </a:xfrm>
          <a:prstGeom prst="roundRect">
            <a:avLst>
              <a:gd name="adj" fmla="val 7131"/>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5606" name="矩形 2"/>
          <p:cNvSpPr>
            <a:spLocks noChangeArrowheads="1"/>
          </p:cNvSpPr>
          <p:nvPr/>
        </p:nvSpPr>
        <p:spPr bwMode="auto">
          <a:xfrm>
            <a:off x="465461" y="777156"/>
            <a:ext cx="11084766"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342900" indent="-342900">
              <a:lnSpc>
                <a:spcPct val="130000"/>
              </a:lnSpc>
              <a:spcBef>
                <a:spcPct val="0"/>
              </a:spcBef>
            </a:pPr>
            <a:r>
              <a:rPr lang="zh-CN" altLang="en-US" sz="2400" b="0" i="0" dirty="0">
                <a:effectLst/>
                <a:latin typeface="標楷體" panose="03000509000000000000" pitchFamily="65" charset="-120"/>
                <a:ea typeface="標楷體" panose="03000509000000000000" pitchFamily="65" charset="-120"/>
              </a:rPr>
              <a:t>國家醫保局</a:t>
            </a:r>
            <a:r>
              <a:rPr lang="zh-TW" altLang="en-US" sz="2400" b="0" i="0" dirty="0">
                <a:effectLst/>
                <a:latin typeface="標楷體" panose="03000509000000000000" pitchFamily="65" charset="-120"/>
                <a:ea typeface="標楷體" panose="03000509000000000000" pitchFamily="65" charset="-120"/>
              </a:rPr>
              <a:t>自</a:t>
            </a:r>
            <a:r>
              <a:rPr lang="en-US" altLang="zh-TW" sz="2400" b="0" i="0" dirty="0">
                <a:effectLst/>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年底</a:t>
            </a:r>
            <a:r>
              <a:rPr lang="zh-CN"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持續</a:t>
            </a:r>
            <a:r>
              <a:rPr lang="zh-CN"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更新醫保藥品目錄，目前有</a:t>
            </a:r>
            <a:r>
              <a:rPr lang="en-US" altLang="zh-CN" sz="2400" b="0" i="0" dirty="0">
                <a:effectLst/>
                <a:latin typeface="Times New Roman" panose="02020603050405020304" pitchFamily="18" charset="0"/>
                <a:ea typeface="標楷體" panose="03000509000000000000" pitchFamily="65" charset="-120"/>
                <a:cs typeface="Times New Roman" panose="02020603050405020304" pitchFamily="18" charset="0"/>
              </a:rPr>
              <a:t>2800</a:t>
            </a:r>
            <a:r>
              <a:rPr lang="zh-TW"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多</a:t>
            </a:r>
            <a:r>
              <a:rPr lang="zh-CN"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種藥品被納入目錄，調整規則和指標體系不斷完善。</a:t>
            </a:r>
            <a:endParaRPr lang="en-US" altLang="zh-CN" sz="2400" b="0" i="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nSpc>
                <a:spcPct val="130000"/>
              </a:lnSpc>
              <a:spcBef>
                <a:spcPct val="0"/>
              </a:spcBef>
            </a:pPr>
            <a:r>
              <a:rPr lang="zh-CN" altLang="en-US" sz="2400" dirty="0">
                <a:latin typeface="標楷體" panose="03000509000000000000" pitchFamily="65" charset="-120"/>
                <a:ea typeface="標楷體" panose="03000509000000000000" pitchFamily="65" charset="-120"/>
              </a:rPr>
              <a:t>國家醫保局</a:t>
            </a:r>
            <a:r>
              <a:rPr lang="zh-TW" altLang="en-US" sz="2400" b="0" i="0" dirty="0">
                <a:effectLst/>
                <a:latin typeface="標楷體" panose="03000509000000000000" pitchFamily="65" charset="-120"/>
                <a:ea typeface="標楷體" panose="03000509000000000000" pitchFamily="65" charset="-120"/>
              </a:rPr>
              <a:t>按醫保</a:t>
            </a:r>
            <a:r>
              <a:rPr lang="zh-CN" altLang="en-US" sz="2400" b="0" i="0" dirty="0">
                <a:effectLst/>
                <a:latin typeface="標楷體" panose="03000509000000000000" pitchFamily="65" charset="-120"/>
                <a:ea typeface="標楷體" panose="03000509000000000000" pitchFamily="65" charset="-120"/>
              </a:rPr>
              <a:t>基金承受能力</a:t>
            </a:r>
            <a:r>
              <a:rPr lang="zh-TW" altLang="en-US" sz="2400" b="0" i="0" dirty="0">
                <a:effectLst/>
                <a:latin typeface="標楷體" panose="03000509000000000000" pitchFamily="65" charset="-120"/>
                <a:ea typeface="標楷體" panose="03000509000000000000" pitchFamily="65" charset="-120"/>
              </a:rPr>
              <a:t>、人民</a:t>
            </a:r>
            <a:r>
              <a:rPr lang="zh-CN" altLang="en-US" sz="2400" b="0" i="0" dirty="0">
                <a:effectLst/>
                <a:latin typeface="標楷體" panose="03000509000000000000" pitchFamily="65" charset="-120"/>
                <a:ea typeface="標楷體" panose="03000509000000000000" pitchFamily="65" charset="-120"/>
              </a:rPr>
              <a:t>基本醫療需求、臨床</a:t>
            </a:r>
            <a:r>
              <a:rPr lang="zh-TW" altLang="en-US" sz="2400" b="0" i="0" dirty="0">
                <a:effectLst/>
                <a:latin typeface="標楷體" panose="03000509000000000000" pitchFamily="65" charset="-120"/>
                <a:ea typeface="標楷體" panose="03000509000000000000" pitchFamily="65" charset="-120"/>
              </a:rPr>
              <a:t>效果等</a:t>
            </a:r>
            <a:r>
              <a:rPr lang="zh-CN" altLang="en-US" sz="2400" b="0" i="0" dirty="0">
                <a:effectLst/>
                <a:latin typeface="標楷體" panose="03000509000000000000" pitchFamily="65" charset="-120"/>
                <a:ea typeface="標楷體" panose="03000509000000000000" pitchFamily="65" charset="-120"/>
              </a:rPr>
              <a:t>，調整優化醫保目錄，</a:t>
            </a:r>
            <a:r>
              <a:rPr lang="zh-TW" altLang="en-US" sz="2400" b="0" i="0" dirty="0">
                <a:effectLst/>
                <a:latin typeface="標楷體" panose="03000509000000000000" pitchFamily="65" charset="-120"/>
                <a:ea typeface="標楷體" panose="03000509000000000000" pitchFamily="65" charset="-120"/>
              </a:rPr>
              <a:t>從而限制藥價，減輕民眾的醫療負擔</a:t>
            </a:r>
            <a:r>
              <a:rPr lang="zh-CN" altLang="en-US" sz="2400" b="0" i="0" dirty="0">
                <a:effectLst/>
                <a:latin typeface="標楷體" panose="03000509000000000000" pitchFamily="65" charset="-120"/>
                <a:ea typeface="標楷體" panose="03000509000000000000" pitchFamily="65" charset="-120"/>
              </a:rPr>
              <a:t>。</a:t>
            </a:r>
            <a:endParaRPr lang="zh-CN" altLang="en-US" sz="2400" dirty="0">
              <a:latin typeface="標楷體" panose="03000509000000000000" pitchFamily="65" charset="-120"/>
              <a:ea typeface="標楷體" panose="03000509000000000000" pitchFamily="65" charset="-120"/>
            </a:endParaRPr>
          </a:p>
        </p:txBody>
      </p:sp>
      <p:sp>
        <p:nvSpPr>
          <p:cNvPr id="2" name="矩形 1"/>
          <p:cNvSpPr/>
          <p:nvPr/>
        </p:nvSpPr>
        <p:spPr>
          <a:xfrm>
            <a:off x="1859955" y="3633969"/>
            <a:ext cx="4826781" cy="2452979"/>
          </a:xfrm>
          <a:prstGeom prst="rect">
            <a:avLst/>
          </a:prstGeom>
        </p:spPr>
        <p:txBody>
          <a:bodyPr wrap="square">
            <a:spAutoFit/>
          </a:bodyPr>
          <a:lstStyle/>
          <a:p>
            <a:pPr algn="ctr">
              <a:lnSpc>
                <a:spcPct val="130000"/>
              </a:lnSpc>
            </a:pPr>
            <a:r>
              <a:rPr lang="zh-TW" altLang="en-US" sz="2400" dirty="0">
                <a:latin typeface="DFKai-SB" panose="03000509000000000000" pitchFamily="65" charset="-120"/>
                <a:ea typeface="DFKai-SB" panose="03000509000000000000" pitchFamily="65" charset="-120"/>
              </a:rPr>
              <a:t>觀看視頻</a:t>
            </a:r>
            <a:r>
              <a:rPr lang="zh-CN" altLang="en-US" sz="2400" dirty="0">
                <a:solidFill>
                  <a:srgbClr val="7030A0"/>
                </a:solidFill>
                <a:latin typeface="DFKai-SB" panose="03000509000000000000" pitchFamily="65" charset="-120"/>
                <a:ea typeface="DFKai-SB" panose="03000509000000000000" pitchFamily="65" charset="-120"/>
              </a:rPr>
              <a:t>：</a:t>
            </a:r>
            <a:endParaRPr lang="en-US" altLang="zh-TW" sz="2400" dirty="0">
              <a:solidFill>
                <a:srgbClr val="7030A0"/>
              </a:solidFill>
              <a:latin typeface="DFKai-SB" panose="03000509000000000000" pitchFamily="65" charset="-120"/>
              <a:ea typeface="DFKai-SB" panose="03000509000000000000" pitchFamily="65" charset="-120"/>
            </a:endParaRPr>
          </a:p>
          <a:p>
            <a:pPr>
              <a:lnSpc>
                <a:spcPct val="130000"/>
              </a:lnSpc>
            </a:pPr>
            <a:r>
              <a:rPr lang="zh-CN" altLang="en-US" sz="2400" dirty="0">
                <a:latin typeface="標楷體" panose="03000509000000000000" pitchFamily="65" charset="-120"/>
                <a:ea typeface="標楷體" panose="03000509000000000000" pitchFamily="65" charset="-120"/>
              </a:rPr>
              <a:t>新版醫保目錄正式執行 </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藥品達</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2800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種 基本實現治療領域全覆蓋</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30000"/>
              </a:lnSpc>
            </a:pPr>
            <a:r>
              <a:rPr lang="zh-TW" altLang="en-US" dirty="0">
                <a:latin typeface="DFKai-SB" panose="03000509000000000000" pitchFamily="65" charset="-120"/>
                <a:ea typeface="DFKai-SB" panose="03000509000000000000" pitchFamily="65" charset="-120"/>
              </a:rPr>
              <a:t>資料來源：央視網</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03</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01</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日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https://tv.cctv.com/2021/03/01/VIDEupLij78Nuyuix19JuMp5210301.shtml</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矩形 7">
            <a:extLst>
              <a:ext uri="{FF2B5EF4-FFF2-40B4-BE49-F238E27FC236}">
                <a16:creationId xmlns:a16="http://schemas.microsoft.com/office/drawing/2014/main" id="{91E04ED7-0FF6-4DDB-9967-D76257C75C1D}"/>
              </a:ext>
            </a:extLst>
          </p:cNvPr>
          <p:cNvSpPr>
            <a:spLocks noChangeArrowheads="1"/>
          </p:cNvSpPr>
          <p:nvPr/>
        </p:nvSpPr>
        <p:spPr bwMode="auto">
          <a:xfrm>
            <a:off x="3740946" y="69270"/>
            <a:ext cx="49898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zh-CN" altLang="en-US" sz="4000" b="1" dirty="0">
                <a:latin typeface="DFKai-SB" panose="03000509000000000000" pitchFamily="65" charset="-120"/>
                <a:ea typeface="DFKai-SB" panose="03000509000000000000" pitchFamily="65" charset="-120"/>
              </a:rPr>
              <a:t>國家基本藥物制度</a:t>
            </a:r>
          </a:p>
        </p:txBody>
      </p:sp>
      <p:sp>
        <p:nvSpPr>
          <p:cNvPr id="26" name="Rectangle 14">
            <a:extLst>
              <a:ext uri="{FF2B5EF4-FFF2-40B4-BE49-F238E27FC236}">
                <a16:creationId xmlns:a16="http://schemas.microsoft.com/office/drawing/2014/main" id="{F9F4A5ED-DE3B-4443-88E4-1E4D14898EE2}"/>
              </a:ext>
            </a:extLst>
          </p:cNvPr>
          <p:cNvSpPr/>
          <p:nvPr/>
        </p:nvSpPr>
        <p:spPr>
          <a:xfrm>
            <a:off x="6877321" y="5835499"/>
            <a:ext cx="3907942"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pic>
        <p:nvPicPr>
          <p:cNvPr id="4" name="圖片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537" y="3589476"/>
            <a:ext cx="3982756" cy="2292117"/>
          </a:xfrm>
          <a:prstGeom prst="rect">
            <a:avLst/>
          </a:prstGeom>
        </p:spPr>
      </p:pic>
      <p:sp>
        <p:nvSpPr>
          <p:cNvPr id="27" name="文字方塊 26">
            <a:extLst>
              <a:ext uri="{FF2B5EF4-FFF2-40B4-BE49-F238E27FC236}">
                <a16:creationId xmlns:a16="http://schemas.microsoft.com/office/drawing/2014/main" id="{5A469326-A9B3-4FA9-8EAA-41CF7A7EF966}"/>
              </a:ext>
            </a:extLst>
          </p:cNvPr>
          <p:cNvSpPr txBox="1"/>
          <p:nvPr/>
        </p:nvSpPr>
        <p:spPr>
          <a:xfrm>
            <a:off x="4253539" y="2758729"/>
            <a:ext cx="7163198" cy="523220"/>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資料來源：最新版國家醫保藥品目錄公布</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74</a:t>
            </a:r>
            <a:r>
              <a:rPr lang="zh-TW" altLang="en-US" sz="1400" dirty="0">
                <a:latin typeface="標楷體" panose="03000509000000000000" pitchFamily="65" charset="-120"/>
                <a:ea typeface="標楷體" panose="03000509000000000000" pitchFamily="65" charset="-120"/>
              </a:rPr>
              <a:t>種新藥進醫保 </a:t>
            </a:r>
            <a:endParaRPr lang="en-US" altLang="zh-TW" sz="1400" dirty="0">
              <a:latin typeface="標楷體" panose="03000509000000000000" pitchFamily="65" charset="-120"/>
              <a:ea typeface="標楷體" panose="03000509000000000000" pitchFamily="65" charset="-120"/>
            </a:endParaRP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http://big5.www.gov.cn/gate/big5/www.gov.cn/xinwen/2021-12/03/content_5655663.htm)</a:t>
            </a:r>
          </a:p>
        </p:txBody>
      </p:sp>
      <p:pic>
        <p:nvPicPr>
          <p:cNvPr id="3" name="Picture 2"/>
          <p:cNvPicPr>
            <a:picLocks noChangeAspect="1"/>
          </p:cNvPicPr>
          <p:nvPr/>
        </p:nvPicPr>
        <p:blipFill>
          <a:blip r:embed="rId5"/>
          <a:stretch>
            <a:fillRect/>
          </a:stretch>
        </p:blipFill>
        <p:spPr>
          <a:xfrm>
            <a:off x="864523" y="2801666"/>
            <a:ext cx="3389016" cy="466424"/>
          </a:xfrm>
          <a:prstGeom prst="rect">
            <a:avLst/>
          </a:prstGeom>
        </p:spPr>
      </p:pic>
      <p:pic>
        <p:nvPicPr>
          <p:cNvPr id="5" name="Picture 4"/>
          <p:cNvPicPr>
            <a:picLocks noChangeAspect="1"/>
          </p:cNvPicPr>
          <p:nvPr/>
        </p:nvPicPr>
        <p:blipFill>
          <a:blip r:embed="rId6"/>
          <a:stretch>
            <a:fillRect/>
          </a:stretch>
        </p:blipFill>
        <p:spPr>
          <a:xfrm>
            <a:off x="3495828" y="5835499"/>
            <a:ext cx="1515422" cy="323450"/>
          </a:xfrm>
          <a:prstGeom prst="rect">
            <a:avLst/>
          </a:prstGeom>
        </p:spPr>
      </p:pic>
      <p:pic>
        <p:nvPicPr>
          <p:cNvPr id="12" name="图片 4">
            <a:extLst>
              <a:ext uri="{FF2B5EF4-FFF2-40B4-BE49-F238E27FC236}">
                <a16:creationId xmlns:a16="http://schemas.microsoft.com/office/drawing/2014/main" id="{27926877-07F0-4152-AB04-B5B5CF10509E}"/>
              </a:ext>
            </a:extLst>
          </p:cNvPr>
          <p:cNvPicPr>
            <a:picLocks noChangeAspect="1"/>
          </p:cNvPicPr>
          <p:nvPr/>
        </p:nvPicPr>
        <p:blipFill>
          <a:blip r:embed="rId7"/>
          <a:stretch>
            <a:fillRect/>
          </a:stretch>
        </p:blipFill>
        <p:spPr>
          <a:xfrm>
            <a:off x="28215" y="5169443"/>
            <a:ext cx="1831740" cy="1424300"/>
          </a:xfrm>
          <a:prstGeom prst="rect">
            <a:avLst/>
          </a:prstGeom>
        </p:spPr>
      </p:pic>
    </p:spTree>
    <p:extLst>
      <p:ext uri="{BB962C8B-B14F-4D97-AF65-F5344CB8AC3E}">
        <p14:creationId xmlns:p14="http://schemas.microsoft.com/office/powerpoint/2010/main" val="34023233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C4146A8-EF78-41D2-9B58-B294B759FF67}"/>
              </a:ext>
            </a:extLst>
          </p:cNvPr>
          <p:cNvGrpSpPr/>
          <p:nvPr/>
        </p:nvGrpSpPr>
        <p:grpSpPr>
          <a:xfrm>
            <a:off x="977900" y="557213"/>
            <a:ext cx="2674938" cy="674687"/>
            <a:chOff x="977900" y="557213"/>
            <a:chExt cx="2674938" cy="674687"/>
          </a:xfrm>
        </p:grpSpPr>
        <p:sp>
          <p:nvSpPr>
            <p:cNvPr id="8" name="矩形 7">
              <a:extLst>
                <a:ext uri="{FF2B5EF4-FFF2-40B4-BE49-F238E27FC236}">
                  <a16:creationId xmlns:a16="http://schemas.microsoft.com/office/drawing/2014/main" id="{E8C7B489-E757-4388-ADCE-6D4E50F560B9}"/>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FEEC0059-ABF1-4E37-9015-748C60CD237D}"/>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文本框 13">
              <a:extLst>
                <a:ext uri="{FF2B5EF4-FFF2-40B4-BE49-F238E27FC236}">
                  <a16:creationId xmlns:a16="http://schemas.microsoft.com/office/drawing/2014/main" id="{72710B04-3D26-4E9C-9332-8F0BC23EFB18}"/>
                </a:ext>
              </a:extLst>
            </p:cNvPr>
            <p:cNvSpPr txBox="1">
              <a:spLocks noChangeArrowheads="1"/>
            </p:cNvSpPr>
            <p:nvPr/>
          </p:nvSpPr>
          <p:spPr bwMode="auto">
            <a:xfrm>
              <a:off x="1341438" y="557213"/>
              <a:ext cx="2311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600" b="1" dirty="0">
                  <a:latin typeface="標楷體" panose="03000509000000000000" pitchFamily="65" charset="-120"/>
                  <a:ea typeface="標楷體" panose="03000509000000000000" pitchFamily="65" charset="-120"/>
                </a:rPr>
                <a:t>思考問題</a:t>
              </a:r>
            </a:p>
          </p:txBody>
        </p:sp>
        <p:cxnSp>
          <p:nvCxnSpPr>
            <p:cNvPr id="11" name="直接连接符 10">
              <a:extLst>
                <a:ext uri="{FF2B5EF4-FFF2-40B4-BE49-F238E27FC236}">
                  <a16:creationId xmlns:a16="http://schemas.microsoft.com/office/drawing/2014/main" id="{9EF800C6-D113-43DA-987D-DDC5CD43A5C5}"/>
                </a:ext>
              </a:extLst>
            </p:cNvPr>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文本框 11">
            <a:extLst>
              <a:ext uri="{FF2B5EF4-FFF2-40B4-BE49-F238E27FC236}">
                <a16:creationId xmlns:a16="http://schemas.microsoft.com/office/drawing/2014/main" id="{EE52FA8B-F12E-407F-9EAA-AF6E86B47818}"/>
              </a:ext>
            </a:extLst>
          </p:cNvPr>
          <p:cNvSpPr txBox="1"/>
          <p:nvPr/>
        </p:nvSpPr>
        <p:spPr>
          <a:xfrm>
            <a:off x="998776" y="1454150"/>
            <a:ext cx="5448027" cy="2434897"/>
          </a:xfrm>
          <a:prstGeom prst="rect">
            <a:avLst/>
          </a:prstGeom>
          <a:noFill/>
        </p:spPr>
        <p:txBody>
          <a:bodyPr wrap="square" rtlCol="0">
            <a:spAutoFit/>
          </a:bodyPr>
          <a:lstStyle/>
          <a:p>
            <a:pPr marL="342900" indent="-342900">
              <a:lnSpc>
                <a:spcPct val="130000"/>
              </a:lnSpc>
              <a:spcBef>
                <a:spcPct val="0"/>
              </a:spcBef>
              <a:buFont typeface="Arial" panose="020B0604020202020204" pitchFamily="34" charset="0"/>
              <a:buChar char="•"/>
            </a:pPr>
            <a:r>
              <a:rPr lang="zh-CN" altLang="en-US" sz="3000" dirty="0">
                <a:latin typeface="標楷體" panose="03000509000000000000" pitchFamily="65" charset="-120"/>
                <a:ea typeface="標楷體" panose="03000509000000000000" pitchFamily="65" charset="-120"/>
              </a:rPr>
              <a:t>說說新版醫保藥品目錄有</a:t>
            </a:r>
            <a:r>
              <a:rPr lang="zh-TW" altLang="en-US" sz="3000" dirty="0">
                <a:latin typeface="標楷體" panose="03000509000000000000" pitchFamily="65" charset="-120"/>
                <a:ea typeface="標楷體" panose="03000509000000000000" pitchFamily="65" charset="-120"/>
              </a:rPr>
              <a:t>甚麼特點</a:t>
            </a:r>
            <a:r>
              <a:rPr lang="zh-CN" altLang="en-US" sz="3000" dirty="0">
                <a:latin typeface="標楷體" panose="03000509000000000000" pitchFamily="65" charset="-120"/>
                <a:ea typeface="標楷體" panose="03000509000000000000" pitchFamily="65" charset="-120"/>
              </a:rPr>
              <a:t>？</a:t>
            </a:r>
            <a:endParaRPr lang="en-US" altLang="zh-CN" sz="3000" dirty="0">
              <a:latin typeface="標楷體" panose="03000509000000000000" pitchFamily="65" charset="-120"/>
              <a:ea typeface="標楷體" panose="03000509000000000000" pitchFamily="65" charset="-120"/>
            </a:endParaRPr>
          </a:p>
          <a:p>
            <a:pPr marL="342900" indent="-342900">
              <a:lnSpc>
                <a:spcPct val="130000"/>
              </a:lnSpc>
              <a:spcBef>
                <a:spcPct val="0"/>
              </a:spcBef>
              <a:buFont typeface="Arial" panose="020B0604020202020204" pitchFamily="34" charset="0"/>
              <a:buChar char="•"/>
            </a:pPr>
            <a:r>
              <a:rPr lang="zh-TW" altLang="en-US" sz="3000" dirty="0">
                <a:latin typeface="標楷體" panose="03000509000000000000" pitchFamily="65" charset="-120"/>
                <a:ea typeface="標楷體" panose="03000509000000000000" pitchFamily="65" charset="-120"/>
              </a:rPr>
              <a:t>試</a:t>
            </a:r>
            <a:r>
              <a:rPr lang="zh-CN" altLang="en-US" sz="3000" dirty="0">
                <a:latin typeface="標楷體" panose="03000509000000000000" pitchFamily="65" charset="-120"/>
                <a:ea typeface="標楷體" panose="03000509000000000000" pitchFamily="65" charset="-120"/>
              </a:rPr>
              <a:t>分析新版醫保藥品目錄調整的影響</a:t>
            </a:r>
            <a:r>
              <a:rPr lang="zh-TW" altLang="en-US" sz="3000" dirty="0">
                <a:latin typeface="標楷體" panose="03000509000000000000" pitchFamily="65" charset="-120"/>
                <a:ea typeface="標楷體" panose="03000509000000000000" pitchFamily="65" charset="-120"/>
              </a:rPr>
              <a:t>。</a:t>
            </a:r>
            <a:endParaRPr lang="zh-CN" altLang="en-US" sz="3000" dirty="0">
              <a:latin typeface="標楷體" panose="03000509000000000000" pitchFamily="65" charset="-120"/>
              <a:ea typeface="標楷體" panose="03000509000000000000" pitchFamily="65" charset="-120"/>
            </a:endParaRPr>
          </a:p>
        </p:txBody>
      </p:sp>
      <p:sp>
        <p:nvSpPr>
          <p:cNvPr id="13" name="文本框 12">
            <a:extLst>
              <a:ext uri="{FF2B5EF4-FFF2-40B4-BE49-F238E27FC236}">
                <a16:creationId xmlns:a16="http://schemas.microsoft.com/office/drawing/2014/main" id="{DAF656AD-7E21-4565-824B-5D8A72A98649}"/>
              </a:ext>
            </a:extLst>
          </p:cNvPr>
          <p:cNvSpPr txBox="1"/>
          <p:nvPr/>
        </p:nvSpPr>
        <p:spPr>
          <a:xfrm>
            <a:off x="1108515" y="4204342"/>
            <a:ext cx="10421237" cy="2122248"/>
          </a:xfrm>
          <a:prstGeom prst="rect">
            <a:avLst/>
          </a:prstGeom>
          <a:noFill/>
        </p:spPr>
        <p:txBody>
          <a:bodyPr wrap="square" rtlCol="0">
            <a:spAutoFit/>
          </a:bodyPr>
          <a:lstStyle/>
          <a:p>
            <a:pPr>
              <a:lnSpc>
                <a:spcPct val="130000"/>
              </a:lnSpc>
            </a:pPr>
            <a:r>
              <a:rPr lang="zh-CN" altLang="en-US" sz="2600" b="1" dirty="0">
                <a:latin typeface="標楷體" panose="03000509000000000000" pitchFamily="65" charset="-120"/>
                <a:ea typeface="標楷體" panose="03000509000000000000" pitchFamily="65" charset="-120"/>
              </a:rPr>
              <a:t>參考答案：</a:t>
            </a:r>
            <a:endParaRPr lang="en-US" altLang="zh-CN" sz="2600" b="1" dirty="0">
              <a:latin typeface="標楷體" panose="03000509000000000000" pitchFamily="65" charset="-120"/>
              <a:ea typeface="標楷體" panose="03000509000000000000" pitchFamily="65" charset="-120"/>
            </a:endParaRPr>
          </a:p>
          <a:p>
            <a:pPr marL="342900" indent="-342900">
              <a:lnSpc>
                <a:spcPct val="130000"/>
              </a:lnSpc>
              <a:spcBef>
                <a:spcPct val="0"/>
              </a:spcBef>
              <a:buFont typeface="Arial" panose="020B0604020202020204" pitchFamily="34" charset="0"/>
              <a:buChar char="•"/>
            </a:pPr>
            <a:r>
              <a:rPr lang="zh-TW" altLang="en-US" sz="2600" b="1" dirty="0">
                <a:latin typeface="標楷體" panose="03000509000000000000" pitchFamily="65" charset="-120"/>
                <a:ea typeface="標楷體" panose="03000509000000000000" pitchFamily="65" charset="-120"/>
              </a:rPr>
              <a:t>特</a:t>
            </a:r>
            <a:r>
              <a:rPr lang="zh-CN" altLang="en-US" sz="2600" b="1" dirty="0">
                <a:latin typeface="標楷體" panose="03000509000000000000" pitchFamily="65" charset="-120"/>
                <a:ea typeface="標楷體" panose="03000509000000000000" pitchFamily="65" charset="-120"/>
              </a:rPr>
              <a:t>點 </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1.</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收錄藥品品種更多；</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2.</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降價力度大；</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3.</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藥品涉及範圍更廣；</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4.</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癌症用藥保障水</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平</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更高；</a:t>
            </a:r>
            <a:r>
              <a:rPr lang="en-US" altLang="zh-CN" sz="2600" dirty="0">
                <a:latin typeface="Times New Roman" panose="02020603050405020304" pitchFamily="18" charset="0"/>
                <a:ea typeface="標楷體" panose="03000509000000000000" pitchFamily="65" charset="-120"/>
                <a:cs typeface="Times New Roman" panose="02020603050405020304" pitchFamily="18" charset="0"/>
              </a:rPr>
              <a:t>5.</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新冠肺炎用藥全部納入醫保，等等。</a:t>
            </a:r>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nSpc>
                <a:spcPct val="130000"/>
              </a:lnSpc>
              <a:spcBef>
                <a:spcPct val="0"/>
              </a:spcBef>
              <a:buFont typeface="Arial" panose="020B0604020202020204" pitchFamily="34" charset="0"/>
              <a:buChar char="•"/>
            </a:pPr>
            <a:r>
              <a:rPr lang="zh-CN" altLang="en-US" sz="2600" b="1" dirty="0">
                <a:latin typeface="Times New Roman" panose="02020603050405020304" pitchFamily="18" charset="0"/>
                <a:ea typeface="標楷體" panose="03000509000000000000" pitchFamily="65" charset="-120"/>
                <a:cs typeface="Times New Roman" panose="02020603050405020304" pitchFamily="18" charset="0"/>
              </a:rPr>
              <a:t>影響：</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醫保能報銷的藥品更多了，</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人民</a:t>
            </a:r>
            <a:r>
              <a:rPr lang="zh-CN" altLang="en-US" sz="2600" dirty="0">
                <a:latin typeface="Times New Roman" panose="02020603050405020304" pitchFamily="18" charset="0"/>
                <a:ea typeface="標楷體" panose="03000509000000000000" pitchFamily="65" charset="-120"/>
                <a:cs typeface="Times New Roman" panose="02020603050405020304" pitchFamily="18" charset="0"/>
              </a:rPr>
              <a:t>買藥更便宜了。</a:t>
            </a:r>
            <a:endParaRPr lang="en-US" altLang="zh-CN" sz="26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4" name="组合 13">
            <a:extLst>
              <a:ext uri="{FF2B5EF4-FFF2-40B4-BE49-F238E27FC236}">
                <a16:creationId xmlns:a16="http://schemas.microsoft.com/office/drawing/2014/main" id="{567422FD-0CDD-4236-9E1B-F51EBFB3A245}"/>
              </a:ext>
            </a:extLst>
          </p:cNvPr>
          <p:cNvGrpSpPr>
            <a:grpSpLocks noChangeAspect="1"/>
          </p:cNvGrpSpPr>
          <p:nvPr/>
        </p:nvGrpSpPr>
        <p:grpSpPr>
          <a:xfrm>
            <a:off x="467004" y="4219069"/>
            <a:ext cx="493472" cy="540000"/>
            <a:chOff x="6523756" y="488141"/>
            <a:chExt cx="883270" cy="966551"/>
          </a:xfrm>
        </p:grpSpPr>
        <p:sp>
          <p:nvSpPr>
            <p:cNvPr id="15" name="流程图: 离页连接符 14">
              <a:extLst>
                <a:ext uri="{FF2B5EF4-FFF2-40B4-BE49-F238E27FC236}">
                  <a16:creationId xmlns:a16="http://schemas.microsoft.com/office/drawing/2014/main" id="{15C7BD04-B330-4735-BF0C-4074EC566959}"/>
                </a:ext>
              </a:extLst>
            </p:cNvPr>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16" name="流程图: 离页连接符 15">
              <a:extLst>
                <a:ext uri="{FF2B5EF4-FFF2-40B4-BE49-F238E27FC236}">
                  <a16:creationId xmlns:a16="http://schemas.microsoft.com/office/drawing/2014/main" id="{44305DDC-A9BE-49DE-91A4-F6368D67090C}"/>
                </a:ext>
              </a:extLst>
            </p:cNvPr>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17" name="流程图: 离页连接符 16">
              <a:extLst>
                <a:ext uri="{FF2B5EF4-FFF2-40B4-BE49-F238E27FC236}">
                  <a16:creationId xmlns:a16="http://schemas.microsoft.com/office/drawing/2014/main" id="{4CB2C1F6-1255-46A0-9495-838D09E65844}"/>
                </a:ext>
              </a:extLst>
            </p:cNvPr>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grpSp>
          <p:nvGrpSpPr>
            <p:cNvPr id="19" name="组合 18">
              <a:extLst>
                <a:ext uri="{FF2B5EF4-FFF2-40B4-BE49-F238E27FC236}">
                  <a16:creationId xmlns:a16="http://schemas.microsoft.com/office/drawing/2014/main" id="{C3CC4946-72D6-433B-AC25-F3E7FCC402EE}"/>
                </a:ext>
              </a:extLst>
            </p:cNvPr>
            <p:cNvGrpSpPr/>
            <p:nvPr/>
          </p:nvGrpSpPr>
          <p:grpSpPr>
            <a:xfrm>
              <a:off x="6676279" y="647264"/>
              <a:ext cx="600075" cy="568325"/>
              <a:chOff x="5991226" y="2949576"/>
              <a:chExt cx="600075" cy="568325"/>
            </a:xfrm>
          </p:grpSpPr>
          <p:sp>
            <p:nvSpPr>
              <p:cNvPr id="20" name="Freeform 46">
                <a:extLst>
                  <a:ext uri="{FF2B5EF4-FFF2-40B4-BE49-F238E27FC236}">
                    <a16:creationId xmlns:a16="http://schemas.microsoft.com/office/drawing/2014/main" id="{20546539-BFAA-440E-BDE2-31CBD763F549}"/>
                  </a:ext>
                </a:extLst>
              </p:cNvPr>
              <p:cNvSpPr>
                <a:spLocks/>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DFKai-SB" panose="03000509000000000000" pitchFamily="65" charset="-120"/>
                  <a:ea typeface="DFKai-SB" panose="03000509000000000000" pitchFamily="65" charset="-120"/>
                </a:endParaRPr>
              </a:p>
            </p:txBody>
          </p:sp>
          <p:sp>
            <p:nvSpPr>
              <p:cNvPr id="21" name="Line 47">
                <a:extLst>
                  <a:ext uri="{FF2B5EF4-FFF2-40B4-BE49-F238E27FC236}">
                    <a16:creationId xmlns:a16="http://schemas.microsoft.com/office/drawing/2014/main" id="{2AEE9F40-751C-4DC3-80E4-BB84B11F0A58}"/>
                  </a:ext>
                </a:extLst>
              </p:cNvPr>
              <p:cNvSpPr>
                <a:spLocks noChangeShapeType="1"/>
              </p:cNvSpPr>
              <p:nvPr/>
            </p:nvSpPr>
            <p:spPr bwMode="auto">
              <a:xfrm flipV="1">
                <a:off x="6283326" y="2949576"/>
                <a:ext cx="274638" cy="276225"/>
              </a:xfrm>
              <a:prstGeom prst="line">
                <a:avLst/>
              </a:prstGeom>
              <a:noFill/>
              <a:ln w="381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latin typeface="DFKai-SB" panose="03000509000000000000" pitchFamily="65" charset="-120"/>
                  <a:ea typeface="DFKai-SB" panose="03000509000000000000" pitchFamily="65" charset="-120"/>
                </a:endParaRPr>
              </a:p>
            </p:txBody>
          </p:sp>
          <p:sp>
            <p:nvSpPr>
              <p:cNvPr id="22" name="Freeform 48">
                <a:extLst>
                  <a:ext uri="{FF2B5EF4-FFF2-40B4-BE49-F238E27FC236}">
                    <a16:creationId xmlns:a16="http://schemas.microsoft.com/office/drawing/2014/main" id="{1CA0452A-EF62-4EF6-97AD-E8B46A0D59F3}"/>
                  </a:ext>
                </a:extLst>
              </p:cNvPr>
              <p:cNvSpPr>
                <a:spLocks/>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DFKai-SB" panose="03000509000000000000" pitchFamily="65" charset="-120"/>
                  <a:ea typeface="DFKai-SB" panose="03000509000000000000" pitchFamily="65" charset="-120"/>
                </a:endParaRPr>
              </a:p>
            </p:txBody>
          </p:sp>
        </p:grpSp>
      </p:grpSp>
      <p:grpSp>
        <p:nvGrpSpPr>
          <p:cNvPr id="23" name="组合 22">
            <a:extLst>
              <a:ext uri="{FF2B5EF4-FFF2-40B4-BE49-F238E27FC236}">
                <a16:creationId xmlns:a16="http://schemas.microsoft.com/office/drawing/2014/main" id="{86CEFEB6-069C-4A4D-9B7F-3B57F59E6DE0}"/>
              </a:ext>
            </a:extLst>
          </p:cNvPr>
          <p:cNvGrpSpPr>
            <a:grpSpLocks noChangeAspect="1"/>
          </p:cNvGrpSpPr>
          <p:nvPr/>
        </p:nvGrpSpPr>
        <p:grpSpPr>
          <a:xfrm flipH="1">
            <a:off x="370443" y="1522090"/>
            <a:ext cx="540000" cy="540000"/>
            <a:chOff x="5195979" y="428797"/>
            <a:chExt cx="927463" cy="927463"/>
          </a:xfrm>
        </p:grpSpPr>
        <p:sp>
          <p:nvSpPr>
            <p:cNvPr id="24" name="椭圆 23">
              <a:extLst>
                <a:ext uri="{FF2B5EF4-FFF2-40B4-BE49-F238E27FC236}">
                  <a16:creationId xmlns:a16="http://schemas.microsoft.com/office/drawing/2014/main" id="{906DECF8-ED4B-4400-90D7-438F5DEAB642}"/>
                </a:ext>
              </a:extLst>
            </p:cNvPr>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DFKai-SB" panose="03000509000000000000" pitchFamily="65" charset="-120"/>
                <a:ea typeface="DFKai-SB" panose="03000509000000000000" pitchFamily="65" charset="-120"/>
              </a:endParaRPr>
            </a:p>
          </p:txBody>
        </p:sp>
        <p:grpSp>
          <p:nvGrpSpPr>
            <p:cNvPr id="25" name="组合 24">
              <a:extLst>
                <a:ext uri="{FF2B5EF4-FFF2-40B4-BE49-F238E27FC236}">
                  <a16:creationId xmlns:a16="http://schemas.microsoft.com/office/drawing/2014/main" id="{8F4731D9-D039-40BA-A612-10EFE7158DFA}"/>
                </a:ext>
              </a:extLst>
            </p:cNvPr>
            <p:cNvGrpSpPr/>
            <p:nvPr/>
          </p:nvGrpSpPr>
          <p:grpSpPr>
            <a:xfrm>
              <a:off x="5235042" y="460898"/>
              <a:ext cx="876427" cy="882962"/>
              <a:chOff x="6130069" y="1975983"/>
              <a:chExt cx="876427" cy="882962"/>
            </a:xfrm>
          </p:grpSpPr>
          <p:sp>
            <p:nvSpPr>
              <p:cNvPr id="28" name="Freeform 16">
                <a:extLst>
                  <a:ext uri="{FF2B5EF4-FFF2-40B4-BE49-F238E27FC236}">
                    <a16:creationId xmlns:a16="http://schemas.microsoft.com/office/drawing/2014/main" id="{D9B6E793-F20D-4BAD-9E2D-6CB4E7A5CA1D}"/>
                  </a:ext>
                </a:extLst>
              </p:cNvPr>
              <p:cNvSpPr>
                <a:spLocks/>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dirty="0">
                  <a:latin typeface="DFKai-SB" panose="03000509000000000000" pitchFamily="65" charset="-120"/>
                  <a:ea typeface="DFKai-SB" panose="03000509000000000000" pitchFamily="65" charset="-120"/>
                </a:endParaRPr>
              </a:p>
            </p:txBody>
          </p:sp>
          <p:sp>
            <p:nvSpPr>
              <p:cNvPr id="29" name="Freeform 16">
                <a:extLst>
                  <a:ext uri="{FF2B5EF4-FFF2-40B4-BE49-F238E27FC236}">
                    <a16:creationId xmlns:a16="http://schemas.microsoft.com/office/drawing/2014/main" id="{E743EBAF-9A3A-4F7B-88A6-24DCC66E4F9B}"/>
                  </a:ext>
                </a:extLst>
              </p:cNvPr>
              <p:cNvSpPr>
                <a:spLocks/>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latin typeface="DFKai-SB" panose="03000509000000000000" pitchFamily="65" charset="-120"/>
                  <a:ea typeface="DFKai-SB" panose="03000509000000000000" pitchFamily="65" charset="-120"/>
                </a:endParaRPr>
              </a:p>
            </p:txBody>
          </p:sp>
        </p:grpSp>
        <p:sp>
          <p:nvSpPr>
            <p:cNvPr id="26" name="Freeform 39">
              <a:extLst>
                <a:ext uri="{FF2B5EF4-FFF2-40B4-BE49-F238E27FC236}">
                  <a16:creationId xmlns:a16="http://schemas.microsoft.com/office/drawing/2014/main" id="{16F0E766-730B-4A07-9F42-3410011F1B89}"/>
                </a:ext>
              </a:extLst>
            </p:cNvPr>
            <p:cNvSpPr>
              <a:spLocks/>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DFKai-SB" panose="03000509000000000000" pitchFamily="65" charset="-120"/>
                <a:ea typeface="DFKai-SB" panose="03000509000000000000" pitchFamily="65" charset="-120"/>
              </a:endParaRPr>
            </a:p>
          </p:txBody>
        </p:sp>
        <p:sp>
          <p:nvSpPr>
            <p:cNvPr id="27" name="Oval 40">
              <a:extLst>
                <a:ext uri="{FF2B5EF4-FFF2-40B4-BE49-F238E27FC236}">
                  <a16:creationId xmlns:a16="http://schemas.microsoft.com/office/drawing/2014/main" id="{C420F147-2CC0-4A8A-B080-1F71F33BB89A}"/>
                </a:ext>
              </a:extLst>
            </p:cNvPr>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zh-CN" altLang="en-US">
                <a:latin typeface="DFKai-SB" panose="03000509000000000000" pitchFamily="65" charset="-120"/>
                <a:ea typeface="DFKai-SB" panose="03000509000000000000" pitchFamily="65" charset="-120"/>
              </a:endParaRPr>
            </a:p>
          </p:txBody>
        </p:sp>
      </p:grpSp>
      <p:pic>
        <p:nvPicPr>
          <p:cNvPr id="3" name="Picture 2"/>
          <p:cNvPicPr>
            <a:picLocks noChangeAspect="1"/>
          </p:cNvPicPr>
          <p:nvPr/>
        </p:nvPicPr>
        <p:blipFill>
          <a:blip r:embed="rId3"/>
          <a:stretch>
            <a:fillRect/>
          </a:stretch>
        </p:blipFill>
        <p:spPr>
          <a:xfrm>
            <a:off x="6643506" y="881063"/>
            <a:ext cx="5287459" cy="1964240"/>
          </a:xfrm>
          <a:prstGeom prst="rect">
            <a:avLst/>
          </a:prstGeom>
        </p:spPr>
      </p:pic>
      <p:sp>
        <p:nvSpPr>
          <p:cNvPr id="4" name="Rectangle 3"/>
          <p:cNvSpPr/>
          <p:nvPr/>
        </p:nvSpPr>
        <p:spPr>
          <a:xfrm>
            <a:off x="7063195" y="2845303"/>
            <a:ext cx="4695054" cy="1012585"/>
          </a:xfrm>
          <a:prstGeom prst="rect">
            <a:avLst/>
          </a:prstGeom>
        </p:spPr>
        <p:txBody>
          <a:bodyPr wrap="square">
            <a:spAutoFit/>
          </a:bodyPr>
          <a:lstStyle/>
          <a:p>
            <a:pPr>
              <a:lnSpc>
                <a:spcPct val="130000"/>
              </a:lnSpc>
            </a:pPr>
            <a:r>
              <a:rPr lang="zh-TW" altLang="en-US" dirty="0">
                <a:latin typeface="DFKai-SB" panose="03000509000000000000" pitchFamily="65" charset="-120"/>
                <a:ea typeface="DFKai-SB" panose="03000509000000000000" pitchFamily="65" charset="-120"/>
              </a:rPr>
              <a:t>資料來源：央視網</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03</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01</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日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https://tv.cctv.com/2021/03/01/VIDEupLij78Nuyuix19JuMp5210301.shtml</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0" name="矩形 7">
            <a:extLst>
              <a:ext uri="{FF2B5EF4-FFF2-40B4-BE49-F238E27FC236}">
                <a16:creationId xmlns:a16="http://schemas.microsoft.com/office/drawing/2014/main" id="{91E04ED7-0FF6-4DDB-9967-D76257C75C1D}"/>
              </a:ext>
            </a:extLst>
          </p:cNvPr>
          <p:cNvSpPr>
            <a:spLocks noChangeArrowheads="1"/>
          </p:cNvSpPr>
          <p:nvPr/>
        </p:nvSpPr>
        <p:spPr bwMode="auto">
          <a:xfrm>
            <a:off x="3951895" y="98564"/>
            <a:ext cx="49898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spcBef>
                <a:spcPct val="0"/>
              </a:spcBef>
              <a:buFontTx/>
              <a:buNone/>
            </a:pPr>
            <a:r>
              <a:rPr lang="zh-CN" altLang="en-US" sz="4000" b="1" dirty="0">
                <a:latin typeface="DFKai-SB" panose="03000509000000000000" pitchFamily="65" charset="-120"/>
                <a:ea typeface="DFKai-SB" panose="03000509000000000000" pitchFamily="65" charset="-120"/>
              </a:rPr>
              <a:t>國家基本藥物制度</a:t>
            </a:r>
          </a:p>
        </p:txBody>
      </p:sp>
      <p:pic>
        <p:nvPicPr>
          <p:cNvPr id="2" name="Picture 1"/>
          <p:cNvPicPr>
            <a:picLocks noChangeAspect="1"/>
          </p:cNvPicPr>
          <p:nvPr/>
        </p:nvPicPr>
        <p:blipFill>
          <a:blip r:embed="rId4"/>
          <a:stretch>
            <a:fillRect/>
          </a:stretch>
        </p:blipFill>
        <p:spPr>
          <a:xfrm>
            <a:off x="8370916" y="3530674"/>
            <a:ext cx="1423982" cy="303933"/>
          </a:xfrm>
          <a:prstGeom prst="rect">
            <a:avLst/>
          </a:prstGeom>
        </p:spPr>
      </p:pic>
    </p:spTree>
    <p:extLst>
      <p:ext uri="{BB962C8B-B14F-4D97-AF65-F5344CB8AC3E}">
        <p14:creationId xmlns:p14="http://schemas.microsoft.com/office/powerpoint/2010/main" val="3212840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484608" y="699185"/>
            <a:ext cx="11135315" cy="461665"/>
          </a:xfrm>
          <a:prstGeom prst="rect">
            <a:avLst/>
          </a:prstGeom>
        </p:spPr>
        <p:txBody>
          <a:bodyPr wrap="square">
            <a:spAutoFit/>
          </a:bodyPr>
          <a:lstStyle/>
          <a:p>
            <a:pPr>
              <a:spcBef>
                <a:spcPct val="0"/>
              </a:spcBef>
              <a:buFontTx/>
              <a:buNone/>
            </a:pPr>
            <a:r>
              <a:rPr lang="zh-CN" altLang="en-US" sz="2400" dirty="0">
                <a:latin typeface="DFKai-SB" panose="03000509000000000000" pitchFamily="65" charset="-120"/>
                <a:ea typeface="DFKai-SB" panose="03000509000000000000" pitchFamily="65" charset="-120"/>
              </a:rPr>
              <a:t>借助</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互聯網</a:t>
            </a:r>
            <a:r>
              <a:rPr lang="en-US" altLang="zh-CN"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手段，不斷優化就診流程，打造智慧醫院，改善患者就醫體驗。</a:t>
            </a:r>
          </a:p>
        </p:txBody>
      </p:sp>
      <p:grpSp>
        <p:nvGrpSpPr>
          <p:cNvPr id="10" name="群組 9"/>
          <p:cNvGrpSpPr/>
          <p:nvPr/>
        </p:nvGrpSpPr>
        <p:grpSpPr>
          <a:xfrm>
            <a:off x="272999" y="1169491"/>
            <a:ext cx="11843744" cy="5222668"/>
            <a:chOff x="299973" y="1578831"/>
            <a:chExt cx="11843744" cy="5222668"/>
          </a:xfrm>
        </p:grpSpPr>
        <p:grpSp>
          <p:nvGrpSpPr>
            <p:cNvPr id="2" name="组合 1">
              <a:extLst>
                <a:ext uri="{FF2B5EF4-FFF2-40B4-BE49-F238E27FC236}">
                  <a16:creationId xmlns:a16="http://schemas.microsoft.com/office/drawing/2014/main" id="{80EA6F78-75FB-4BA6-A702-69614953DE34}"/>
                </a:ext>
              </a:extLst>
            </p:cNvPr>
            <p:cNvGrpSpPr/>
            <p:nvPr/>
          </p:nvGrpSpPr>
          <p:grpSpPr>
            <a:xfrm>
              <a:off x="3912567" y="2777024"/>
              <a:ext cx="3732210" cy="3310742"/>
              <a:chOff x="4494218" y="3157463"/>
              <a:chExt cx="3105519" cy="2754822"/>
            </a:xfrm>
          </p:grpSpPr>
          <p:sp>
            <p:nvSpPr>
              <p:cNvPr id="3" name="任意多边形: 形状 2">
                <a:extLst>
                  <a:ext uri="{FF2B5EF4-FFF2-40B4-BE49-F238E27FC236}">
                    <a16:creationId xmlns:a16="http://schemas.microsoft.com/office/drawing/2014/main" id="{5B5D4611-B84F-40BC-A496-D2E79948B95E}"/>
                  </a:ext>
                </a:extLst>
              </p:cNvPr>
              <p:cNvSpPr/>
              <p:nvPr/>
            </p:nvSpPr>
            <p:spPr>
              <a:xfrm>
                <a:off x="4494218" y="3157463"/>
                <a:ext cx="1509701" cy="1346318"/>
              </a:xfrm>
              <a:custGeom>
                <a:avLst/>
                <a:gdLst>
                  <a:gd name="connsiteX0" fmla="*/ 0 w 1346318"/>
                  <a:gd name="connsiteY0" fmla="*/ 1346318 h 1346318"/>
                  <a:gd name="connsiteX1" fmla="*/ 1346318 w 1346318"/>
                  <a:gd name="connsiteY1" fmla="*/ 0 h 1346318"/>
                  <a:gd name="connsiteX2" fmla="*/ 1346318 w 1346318"/>
                  <a:gd name="connsiteY2" fmla="*/ 1346318 h 1346318"/>
                  <a:gd name="connsiteX3" fmla="*/ 0 w 1346318"/>
                  <a:gd name="connsiteY3" fmla="*/ 1346318 h 1346318"/>
                </a:gdLst>
                <a:ahLst/>
                <a:cxnLst>
                  <a:cxn ang="0">
                    <a:pos x="connsiteX0" y="connsiteY0"/>
                  </a:cxn>
                  <a:cxn ang="0">
                    <a:pos x="connsiteX1" y="connsiteY1"/>
                  </a:cxn>
                  <a:cxn ang="0">
                    <a:pos x="connsiteX2" y="connsiteY2"/>
                  </a:cxn>
                  <a:cxn ang="0">
                    <a:pos x="connsiteX3" y="connsiteY3"/>
                  </a:cxn>
                </a:cxnLst>
                <a:rect l="l" t="t" r="r" b="b"/>
                <a:pathLst>
                  <a:path w="1346318" h="1346318">
                    <a:moveTo>
                      <a:pt x="0" y="1346318"/>
                    </a:moveTo>
                    <a:cubicBezTo>
                      <a:pt x="0" y="602767"/>
                      <a:pt x="602767" y="0"/>
                      <a:pt x="1346318" y="0"/>
                    </a:cubicBezTo>
                    <a:lnTo>
                      <a:pt x="1346318" y="1346318"/>
                    </a:lnTo>
                    <a:lnTo>
                      <a:pt x="0" y="1346318"/>
                    </a:lnTo>
                    <a:close/>
                  </a:path>
                </a:pathLst>
              </a:custGeom>
              <a:solidFill>
                <a:srgbClr val="DFEED7"/>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93895" tIns="493895" rIns="99568" bIns="99568" numCol="1" spcCol="1270" anchor="ctr" anchorCtr="0">
                <a:noAutofit/>
              </a:bodyPr>
              <a:lstStyle/>
              <a:p>
                <a:pPr marL="0" lvl="0" indent="0" algn="ctr" defTabSz="622300">
                  <a:lnSpc>
                    <a:spcPct val="90000"/>
                  </a:lnSpc>
                  <a:spcBef>
                    <a:spcPct val="0"/>
                  </a:spcBef>
                  <a:spcAft>
                    <a:spcPct val="35000"/>
                  </a:spcAft>
                  <a:buNone/>
                </a:pPr>
                <a:r>
                  <a:rPr lang="zh-CN" altLang="en-US" sz="2400" b="1" kern="1200" dirty="0">
                    <a:solidFill>
                      <a:schemeClr val="tx1"/>
                    </a:solidFill>
                    <a:latin typeface="DFKai-SB" panose="03000509000000000000" pitchFamily="65" charset="-120"/>
                    <a:ea typeface="DFKai-SB" panose="03000509000000000000" pitchFamily="65" charset="-120"/>
                  </a:rPr>
                  <a:t>電子病歷</a:t>
                </a:r>
                <a:endParaRPr lang="en-US" altLang="zh-CN" sz="2400" b="1" kern="1200" dirty="0">
                  <a:solidFill>
                    <a:schemeClr val="tx1"/>
                  </a:solidFill>
                  <a:latin typeface="DFKai-SB" panose="03000509000000000000" pitchFamily="65" charset="-120"/>
                  <a:ea typeface="DFKai-SB" panose="03000509000000000000" pitchFamily="65" charset="-120"/>
                </a:endParaRPr>
              </a:p>
              <a:p>
                <a:pPr marL="0" lvl="0" indent="0" algn="ctr" defTabSz="622300">
                  <a:lnSpc>
                    <a:spcPct val="90000"/>
                  </a:lnSpc>
                  <a:spcBef>
                    <a:spcPct val="0"/>
                  </a:spcBef>
                  <a:spcAft>
                    <a:spcPct val="35000"/>
                  </a:spcAft>
                  <a:buNone/>
                </a:pPr>
                <a:r>
                  <a:rPr lang="zh-CN" altLang="en-US" sz="2400" b="1" dirty="0">
                    <a:solidFill>
                      <a:schemeClr val="tx1"/>
                    </a:solidFill>
                    <a:latin typeface="DFKai-SB" panose="03000509000000000000" pitchFamily="65" charset="-120"/>
                    <a:ea typeface="DFKai-SB" panose="03000509000000000000" pitchFamily="65" charset="-120"/>
                  </a:rPr>
                  <a:t>線上預約掛號</a:t>
                </a:r>
                <a:endParaRPr lang="zh-CN" altLang="en-US" sz="2400" b="1" kern="1200" dirty="0">
                  <a:solidFill>
                    <a:schemeClr val="tx1"/>
                  </a:solidFill>
                  <a:latin typeface="DFKai-SB" panose="03000509000000000000" pitchFamily="65" charset="-120"/>
                  <a:ea typeface="DFKai-SB" panose="03000509000000000000" pitchFamily="65" charset="-120"/>
                </a:endParaRPr>
              </a:p>
            </p:txBody>
          </p:sp>
          <p:sp>
            <p:nvSpPr>
              <p:cNvPr id="4" name="任意多边形: 形状 3">
                <a:extLst>
                  <a:ext uri="{FF2B5EF4-FFF2-40B4-BE49-F238E27FC236}">
                    <a16:creationId xmlns:a16="http://schemas.microsoft.com/office/drawing/2014/main" id="{F6047443-97D1-48EE-B2E3-66A08A3076BA}"/>
                  </a:ext>
                </a:extLst>
              </p:cNvPr>
              <p:cNvSpPr/>
              <p:nvPr/>
            </p:nvSpPr>
            <p:spPr>
              <a:xfrm>
                <a:off x="6064906" y="3164532"/>
                <a:ext cx="1534831" cy="1346318"/>
              </a:xfrm>
              <a:custGeom>
                <a:avLst/>
                <a:gdLst>
                  <a:gd name="connsiteX0" fmla="*/ 0 w 1346318"/>
                  <a:gd name="connsiteY0" fmla="*/ 1346318 h 1346318"/>
                  <a:gd name="connsiteX1" fmla="*/ 1346318 w 1346318"/>
                  <a:gd name="connsiteY1" fmla="*/ 0 h 1346318"/>
                  <a:gd name="connsiteX2" fmla="*/ 1346318 w 1346318"/>
                  <a:gd name="connsiteY2" fmla="*/ 1346318 h 1346318"/>
                  <a:gd name="connsiteX3" fmla="*/ 0 w 1346318"/>
                  <a:gd name="connsiteY3" fmla="*/ 1346318 h 1346318"/>
                </a:gdLst>
                <a:ahLst/>
                <a:cxnLst>
                  <a:cxn ang="0">
                    <a:pos x="connsiteX0" y="connsiteY0"/>
                  </a:cxn>
                  <a:cxn ang="0">
                    <a:pos x="connsiteX1" y="connsiteY1"/>
                  </a:cxn>
                  <a:cxn ang="0">
                    <a:pos x="connsiteX2" y="connsiteY2"/>
                  </a:cxn>
                  <a:cxn ang="0">
                    <a:pos x="connsiteX3" y="connsiteY3"/>
                  </a:cxn>
                </a:cxnLst>
                <a:rect l="l" t="t" r="r" b="b"/>
                <a:pathLst>
                  <a:path w="1346318" h="1346318">
                    <a:moveTo>
                      <a:pt x="0" y="0"/>
                    </a:moveTo>
                    <a:cubicBezTo>
                      <a:pt x="743551" y="0"/>
                      <a:pt x="1346318" y="602767"/>
                      <a:pt x="1346318" y="1346318"/>
                    </a:cubicBezTo>
                    <a:lnTo>
                      <a:pt x="0" y="1346318"/>
                    </a:lnTo>
                    <a:lnTo>
                      <a:pt x="0" y="0"/>
                    </a:lnTo>
                    <a:close/>
                  </a:path>
                </a:pathLst>
              </a:custGeom>
              <a:solidFill>
                <a:srgbClr val="FCECC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9568" tIns="493895" rIns="493896" bIns="99568" numCol="1" spcCol="1270" anchor="ctr" anchorCtr="0">
                <a:noAutofit/>
              </a:bodyPr>
              <a:lstStyle/>
              <a:p>
                <a:pPr marL="0" lvl="0" indent="0" defTabSz="622300">
                  <a:lnSpc>
                    <a:spcPct val="90000"/>
                  </a:lnSpc>
                  <a:spcBef>
                    <a:spcPct val="0"/>
                  </a:spcBef>
                  <a:spcAft>
                    <a:spcPct val="35000"/>
                  </a:spcAft>
                  <a:buNone/>
                </a:pPr>
                <a:r>
                  <a:rPr lang="zh-CN" altLang="en-US" sz="2400" b="1" kern="1200" dirty="0">
                    <a:solidFill>
                      <a:schemeClr val="tx1"/>
                    </a:solidFill>
                    <a:latin typeface="DFKai-SB" panose="03000509000000000000" pitchFamily="65" charset="-120"/>
                    <a:ea typeface="DFKai-SB" panose="03000509000000000000" pitchFamily="65" charset="-120"/>
                  </a:rPr>
                  <a:t>智慧醫院全場景運營管理平</a:t>
                </a:r>
                <a:r>
                  <a:rPr lang="zh-CN" altLang="en-US" sz="2400" b="1" dirty="0">
                    <a:solidFill>
                      <a:schemeClr val="tx1"/>
                    </a:solidFill>
                    <a:latin typeface="DFKai-SB" panose="03000509000000000000" pitchFamily="65" charset="-120"/>
                    <a:ea typeface="DFKai-SB" panose="03000509000000000000" pitchFamily="65" charset="-120"/>
                  </a:rPr>
                  <a:t>台</a:t>
                </a:r>
                <a:endParaRPr lang="zh-CN" altLang="en-US" sz="2400" b="1" kern="1200" dirty="0">
                  <a:solidFill>
                    <a:schemeClr val="tx1"/>
                  </a:solidFill>
                  <a:latin typeface="DFKai-SB" panose="03000509000000000000" pitchFamily="65" charset="-120"/>
                  <a:ea typeface="DFKai-SB" panose="03000509000000000000" pitchFamily="65" charset="-120"/>
                </a:endParaRPr>
              </a:p>
            </p:txBody>
          </p:sp>
          <p:sp>
            <p:nvSpPr>
              <p:cNvPr id="6" name="任意多边形: 形状 5">
                <a:extLst>
                  <a:ext uri="{FF2B5EF4-FFF2-40B4-BE49-F238E27FC236}">
                    <a16:creationId xmlns:a16="http://schemas.microsoft.com/office/drawing/2014/main" id="{B8883906-C64D-4357-AC13-494D63FD4225}"/>
                  </a:ext>
                </a:extLst>
              </p:cNvPr>
              <p:cNvSpPr/>
              <p:nvPr/>
            </p:nvSpPr>
            <p:spPr>
              <a:xfrm>
                <a:off x="6066104" y="4565966"/>
                <a:ext cx="1533633" cy="1346319"/>
              </a:xfrm>
              <a:custGeom>
                <a:avLst/>
                <a:gdLst>
                  <a:gd name="connsiteX0" fmla="*/ 0 w 1346318"/>
                  <a:gd name="connsiteY0" fmla="*/ 1346318 h 1346318"/>
                  <a:gd name="connsiteX1" fmla="*/ 1346318 w 1346318"/>
                  <a:gd name="connsiteY1" fmla="*/ 0 h 1346318"/>
                  <a:gd name="connsiteX2" fmla="*/ 1346318 w 1346318"/>
                  <a:gd name="connsiteY2" fmla="*/ 1346318 h 1346318"/>
                  <a:gd name="connsiteX3" fmla="*/ 0 w 1346318"/>
                  <a:gd name="connsiteY3" fmla="*/ 1346318 h 1346318"/>
                </a:gdLst>
                <a:ahLst/>
                <a:cxnLst>
                  <a:cxn ang="0">
                    <a:pos x="connsiteX0" y="connsiteY0"/>
                  </a:cxn>
                  <a:cxn ang="0">
                    <a:pos x="connsiteX1" y="connsiteY1"/>
                  </a:cxn>
                  <a:cxn ang="0">
                    <a:pos x="connsiteX2" y="connsiteY2"/>
                  </a:cxn>
                  <a:cxn ang="0">
                    <a:pos x="connsiteX3" y="connsiteY3"/>
                  </a:cxn>
                </a:cxnLst>
                <a:rect l="l" t="t" r="r" b="b"/>
                <a:pathLst>
                  <a:path w="1346318" h="1346318">
                    <a:moveTo>
                      <a:pt x="1346318" y="0"/>
                    </a:moveTo>
                    <a:cubicBezTo>
                      <a:pt x="1346318" y="743551"/>
                      <a:pt x="743551" y="1346318"/>
                      <a:pt x="0" y="1346318"/>
                    </a:cubicBezTo>
                    <a:lnTo>
                      <a:pt x="0" y="0"/>
                    </a:lnTo>
                    <a:lnTo>
                      <a:pt x="1346318" y="0"/>
                    </a:lnTo>
                    <a:close/>
                  </a:path>
                </a:pathLst>
              </a:custGeom>
              <a:solidFill>
                <a:srgbClr val="E0DCDB"/>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9568" tIns="99568" rIns="493896" bIns="493895" numCol="1" spcCol="1270" anchor="ctr" anchorCtr="0">
                <a:noAutofit/>
              </a:bodyPr>
              <a:lstStyle/>
              <a:p>
                <a:pPr marL="0" lvl="0" indent="0" algn="l" defTabSz="622300">
                  <a:lnSpc>
                    <a:spcPct val="90000"/>
                  </a:lnSpc>
                  <a:spcBef>
                    <a:spcPct val="0"/>
                  </a:spcBef>
                  <a:spcAft>
                    <a:spcPct val="35000"/>
                  </a:spcAft>
                  <a:buClrTx/>
                  <a:buSzTx/>
                  <a:buFontTx/>
                  <a:buNone/>
                </a:pPr>
                <a:r>
                  <a:rPr kumimoji="0" lang="zh-CN" altLang="en-US" sz="2400" b="1" i="0" u="none" strike="noStrike" kern="1200" cap="none" spc="0" normalizeH="0" baseline="0" noProof="0" dirty="0">
                    <a:ln/>
                    <a:solidFill>
                      <a:schemeClr val="tx1"/>
                    </a:solidFill>
                    <a:effectLst/>
                    <a:uLnTx/>
                    <a:uFillTx/>
                    <a:latin typeface="DFKai-SB" panose="03000509000000000000" pitchFamily="65" charset="-120"/>
                    <a:ea typeface="DFKai-SB" panose="03000509000000000000" pitchFamily="65" charset="-120"/>
                  </a:rPr>
                  <a:t>遠程診療共用醫療資源 </a:t>
                </a:r>
                <a:endParaRPr lang="zh-CN" altLang="en-US" sz="2400" b="1" kern="1200" dirty="0">
                  <a:solidFill>
                    <a:schemeClr val="tx1"/>
                  </a:solidFill>
                  <a:latin typeface="DFKai-SB" panose="03000509000000000000" pitchFamily="65" charset="-120"/>
                  <a:ea typeface="DFKai-SB" panose="03000509000000000000" pitchFamily="65" charset="-120"/>
                </a:endParaRPr>
              </a:p>
            </p:txBody>
          </p:sp>
          <p:sp>
            <p:nvSpPr>
              <p:cNvPr id="7" name="任意多边形: 形状 6">
                <a:extLst>
                  <a:ext uri="{FF2B5EF4-FFF2-40B4-BE49-F238E27FC236}">
                    <a16:creationId xmlns:a16="http://schemas.microsoft.com/office/drawing/2014/main" id="{1B072D02-6EE9-464B-ACEB-FAB7A84508EA}"/>
                  </a:ext>
                </a:extLst>
              </p:cNvPr>
              <p:cNvSpPr/>
              <p:nvPr/>
            </p:nvSpPr>
            <p:spPr>
              <a:xfrm>
                <a:off x="4495415" y="4565967"/>
                <a:ext cx="1508503" cy="1346318"/>
              </a:xfrm>
              <a:custGeom>
                <a:avLst/>
                <a:gdLst>
                  <a:gd name="connsiteX0" fmla="*/ 0 w 1346318"/>
                  <a:gd name="connsiteY0" fmla="*/ 1346318 h 1346318"/>
                  <a:gd name="connsiteX1" fmla="*/ 1346318 w 1346318"/>
                  <a:gd name="connsiteY1" fmla="*/ 0 h 1346318"/>
                  <a:gd name="connsiteX2" fmla="*/ 1346318 w 1346318"/>
                  <a:gd name="connsiteY2" fmla="*/ 1346318 h 1346318"/>
                  <a:gd name="connsiteX3" fmla="*/ 0 w 1346318"/>
                  <a:gd name="connsiteY3" fmla="*/ 1346318 h 1346318"/>
                </a:gdLst>
                <a:ahLst/>
                <a:cxnLst>
                  <a:cxn ang="0">
                    <a:pos x="connsiteX0" y="connsiteY0"/>
                  </a:cxn>
                  <a:cxn ang="0">
                    <a:pos x="connsiteX1" y="connsiteY1"/>
                  </a:cxn>
                  <a:cxn ang="0">
                    <a:pos x="connsiteX2" y="connsiteY2"/>
                  </a:cxn>
                  <a:cxn ang="0">
                    <a:pos x="connsiteX3" y="connsiteY3"/>
                  </a:cxn>
                </a:cxnLst>
                <a:rect l="l" t="t" r="r" b="b"/>
                <a:pathLst>
                  <a:path w="1346318" h="1346318">
                    <a:moveTo>
                      <a:pt x="1346318" y="1346318"/>
                    </a:moveTo>
                    <a:cubicBezTo>
                      <a:pt x="602767" y="1346318"/>
                      <a:pt x="0" y="743551"/>
                      <a:pt x="0" y="0"/>
                    </a:cubicBezTo>
                    <a:lnTo>
                      <a:pt x="1346318" y="0"/>
                    </a:lnTo>
                    <a:lnTo>
                      <a:pt x="1346318" y="1346318"/>
                    </a:lnTo>
                    <a:close/>
                  </a:path>
                </a:pathLst>
              </a:custGeom>
              <a:solidFill>
                <a:srgbClr val="C2F0E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93895" tIns="99568" rIns="99568" bIns="493895" numCol="1" spcCol="1270" anchor="ctr" anchorCtr="0">
                <a:noAutofit/>
              </a:bodyPr>
              <a:lstStyle/>
              <a:p>
                <a:pPr marL="0" lvl="0" indent="0" algn="ctr" defTabSz="622300">
                  <a:lnSpc>
                    <a:spcPct val="90000"/>
                  </a:lnSpc>
                  <a:spcBef>
                    <a:spcPct val="0"/>
                  </a:spcBef>
                  <a:spcAft>
                    <a:spcPct val="35000"/>
                  </a:spcAft>
                  <a:buClrTx/>
                  <a:buSzTx/>
                  <a:buFontTx/>
                  <a:buNone/>
                </a:pPr>
                <a:r>
                  <a:rPr kumimoji="0" lang="zh-CN" altLang="en-US" sz="2400" b="1" i="0" u="none" strike="noStrike" kern="1200" cap="none" spc="0" normalizeH="0" baseline="0" noProof="0" dirty="0">
                    <a:ln/>
                    <a:solidFill>
                      <a:schemeClr val="tx1"/>
                    </a:solidFill>
                    <a:effectLst/>
                    <a:uLnTx/>
                    <a:uFillTx/>
                    <a:latin typeface="DFKai-SB" panose="03000509000000000000" pitchFamily="65" charset="-120"/>
                    <a:ea typeface="DFKai-SB" panose="03000509000000000000" pitchFamily="65" charset="-120"/>
                  </a:rPr>
                  <a:t>未來醫院</a:t>
                </a:r>
                <a:r>
                  <a:rPr kumimoji="0" lang="zh-TW" altLang="en-US" sz="2400" b="1" i="0" u="none" strike="noStrike" kern="1200" cap="none" spc="0" normalizeH="0" baseline="0" noProof="0" dirty="0">
                    <a:ln/>
                    <a:solidFill>
                      <a:schemeClr val="tx1"/>
                    </a:solidFill>
                    <a:effectLst/>
                    <a:uLnTx/>
                    <a:uFillTx/>
                    <a:latin typeface="DFKai-SB" panose="03000509000000000000" pitchFamily="65" charset="-120"/>
                    <a:ea typeface="DFKai-SB" panose="03000509000000000000" pitchFamily="65" charset="-120"/>
                  </a:rPr>
                  <a:t>使用機械人協助</a:t>
                </a:r>
                <a:endParaRPr lang="zh-CN" altLang="en-US" sz="2400" b="1" kern="1200" dirty="0">
                  <a:solidFill>
                    <a:schemeClr val="tx1"/>
                  </a:solidFill>
                  <a:latin typeface="DFKai-SB" panose="03000509000000000000" pitchFamily="65" charset="-120"/>
                  <a:ea typeface="DFKai-SB" panose="03000509000000000000" pitchFamily="65" charset="-120"/>
                </a:endParaRPr>
              </a:p>
            </p:txBody>
          </p:sp>
          <p:sp>
            <p:nvSpPr>
              <p:cNvPr id="8" name="箭头: 环形 7">
                <a:extLst>
                  <a:ext uri="{FF2B5EF4-FFF2-40B4-BE49-F238E27FC236}">
                    <a16:creationId xmlns:a16="http://schemas.microsoft.com/office/drawing/2014/main" id="{842F4A30-6075-4586-9E03-DF984B7B5167}"/>
                  </a:ext>
                </a:extLst>
              </p:cNvPr>
              <p:cNvSpPr/>
              <p:nvPr/>
            </p:nvSpPr>
            <p:spPr>
              <a:xfrm>
                <a:off x="5721550" y="4200843"/>
                <a:ext cx="499277" cy="487520"/>
              </a:xfrm>
              <a:prstGeom prst="circularArrow">
                <a:avLst/>
              </a:prstGeom>
              <a:solidFill>
                <a:srgbClr val="00B050"/>
              </a:solidFill>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9" name="箭头: 环形 18">
                <a:extLst>
                  <a:ext uri="{FF2B5EF4-FFF2-40B4-BE49-F238E27FC236}">
                    <a16:creationId xmlns:a16="http://schemas.microsoft.com/office/drawing/2014/main" id="{0A9D3579-7801-499C-9A57-7E599EA34E3E}"/>
                  </a:ext>
                </a:extLst>
              </p:cNvPr>
              <p:cNvSpPr/>
              <p:nvPr/>
            </p:nvSpPr>
            <p:spPr>
              <a:xfrm rot="10800000">
                <a:off x="5721550" y="4352150"/>
                <a:ext cx="526944" cy="372517"/>
              </a:xfrm>
              <a:prstGeom prst="circularArrow">
                <a:avLst/>
              </a:prstGeom>
              <a:solidFill>
                <a:srgbClr val="00B050"/>
              </a:solidFill>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pic>
          <p:nvPicPr>
            <p:cNvPr id="31749"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73" y="1578831"/>
              <a:ext cx="2825016" cy="1789868"/>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14" name="矩形 13"/>
            <p:cNvSpPr/>
            <p:nvPr/>
          </p:nvSpPr>
          <p:spPr>
            <a:xfrm>
              <a:off x="9605459" y="6432167"/>
              <a:ext cx="1855199" cy="369332"/>
            </a:xfrm>
            <a:prstGeom prst="rect">
              <a:avLst/>
            </a:prstGeom>
          </p:spPr>
          <p:txBody>
            <a:bodyPr wrap="square">
              <a:spAutoFit/>
            </a:bodyPr>
            <a:lstStyle/>
            <a:p>
              <a:r>
                <a:rPr lang="zh-CN" altLang="en-US" dirty="0">
                  <a:latin typeface="DFKai-SB" panose="03000509000000000000" pitchFamily="65" charset="-120"/>
                  <a:ea typeface="DFKai-SB" panose="03000509000000000000" pitchFamily="65" charset="-120"/>
                </a:rPr>
                <a:t>隔屏看專家</a:t>
              </a:r>
            </a:p>
          </p:txBody>
        </p:sp>
        <p:sp>
          <p:nvSpPr>
            <p:cNvPr id="15" name="矩形 14"/>
            <p:cNvSpPr/>
            <p:nvPr/>
          </p:nvSpPr>
          <p:spPr>
            <a:xfrm>
              <a:off x="8274020" y="3684389"/>
              <a:ext cx="3869697" cy="369332"/>
            </a:xfrm>
            <a:prstGeom prst="rect">
              <a:avLst/>
            </a:prstGeom>
          </p:spPr>
          <p:txBody>
            <a:bodyPr wrap="square">
              <a:spAutoFit/>
            </a:bodyPr>
            <a:lstStyle/>
            <a:p>
              <a:r>
                <a:rPr lang="zh-CN" altLang="en-US" dirty="0">
                  <a:latin typeface="DFKai-SB" panose="03000509000000000000" pitchFamily="65" charset="-120"/>
                  <a:ea typeface="DFKai-SB" panose="03000509000000000000" pitchFamily="65" charset="-120"/>
                </a:rPr>
                <a:t>煎藥員在</a:t>
              </a:r>
              <a:r>
                <a:rPr lang="zh-TW" altLang="en-US" sz="1800"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DFKai-SB" panose="03000509000000000000" pitchFamily="65" charset="-120"/>
                  <a:ea typeface="DFKai-SB" panose="03000509000000000000" pitchFamily="65" charset="-120"/>
                </a:rPr>
                <a:t>智慧藥房</a:t>
              </a:r>
              <a:r>
                <a:rPr lang="zh-TW" altLang="en-US" sz="1800"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DFKai-SB" panose="03000509000000000000" pitchFamily="65" charset="-120"/>
                  <a:ea typeface="DFKai-SB" panose="03000509000000000000" pitchFamily="65" charset="-120"/>
                </a:rPr>
                <a:t>煎煮區域工作</a:t>
              </a:r>
            </a:p>
          </p:txBody>
        </p:sp>
        <p:cxnSp>
          <p:nvCxnSpPr>
            <p:cNvPr id="52" name="直接箭头连接符 51">
              <a:extLst>
                <a:ext uri="{FF2B5EF4-FFF2-40B4-BE49-F238E27FC236}">
                  <a16:creationId xmlns:a16="http://schemas.microsoft.com/office/drawing/2014/main" id="{EB761673-40C7-49AF-B93D-993DE0BA7188}"/>
                </a:ext>
              </a:extLst>
            </p:cNvPr>
            <p:cNvCxnSpPr>
              <a:cxnSpLocks/>
              <a:endCxn id="31749" idx="3"/>
            </p:cNvCxnSpPr>
            <p:nvPr/>
          </p:nvCxnSpPr>
          <p:spPr>
            <a:xfrm flipH="1" flipV="1">
              <a:off x="3124989" y="2473765"/>
              <a:ext cx="1176834" cy="876662"/>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44C55FE4-C122-4CE8-8EE7-F629443235A1}"/>
                </a:ext>
              </a:extLst>
            </p:cNvPr>
            <p:cNvCxnSpPr>
              <a:cxnSpLocks/>
            </p:cNvCxnSpPr>
            <p:nvPr/>
          </p:nvCxnSpPr>
          <p:spPr>
            <a:xfrm flipH="1">
              <a:off x="3100275" y="4982783"/>
              <a:ext cx="900631" cy="393493"/>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18CCF56C-66F2-4330-B4DD-23D7765214B1}"/>
                </a:ext>
              </a:extLst>
            </p:cNvPr>
            <p:cNvCxnSpPr/>
            <p:nvPr/>
          </p:nvCxnSpPr>
          <p:spPr>
            <a:xfrm flipV="1">
              <a:off x="7423140" y="2785520"/>
              <a:ext cx="969746" cy="1002779"/>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B387E715-F44B-48A6-8E21-FE56A3887060}"/>
                </a:ext>
              </a:extLst>
            </p:cNvPr>
            <p:cNvCxnSpPr>
              <a:cxnSpLocks/>
            </p:cNvCxnSpPr>
            <p:nvPr/>
          </p:nvCxnSpPr>
          <p:spPr>
            <a:xfrm>
              <a:off x="7393623" y="5029200"/>
              <a:ext cx="1133663" cy="775773"/>
            </a:xfrm>
            <a:prstGeom prst="straightConnector1">
              <a:avLst/>
            </a:prstGeom>
            <a:ln w="190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11582" y="3368699"/>
              <a:ext cx="2872151" cy="369332"/>
            </a:xfrm>
            <a:prstGeom prst="rect">
              <a:avLst/>
            </a:prstGeom>
            <a:noFill/>
          </p:spPr>
          <p:txBody>
            <a:bodyPr wrap="square" rtlCol="0">
              <a:spAutoFit/>
            </a:bodyPr>
            <a:lstStyle/>
            <a:p>
              <a:r>
                <a:rPr lang="zh-CN" altLang="en-US" dirty="0">
                  <a:latin typeface="DFKai-SB" panose="03000509000000000000" pitchFamily="65" charset="-120"/>
                  <a:ea typeface="DFKai-SB" panose="03000509000000000000" pitchFamily="65" charset="-120"/>
                </a:rPr>
                <a:t>電子病歷管理系統</a:t>
              </a:r>
              <a:endParaRPr lang="en-US" altLang="zh-CN" dirty="0">
                <a:latin typeface="DFKai-SB" panose="03000509000000000000" pitchFamily="65" charset="-120"/>
                <a:ea typeface="DFKai-SB" panose="03000509000000000000" pitchFamily="65" charset="-120"/>
              </a:endParaRPr>
            </a:p>
          </p:txBody>
        </p:sp>
      </p:grpSp>
      <p:pic>
        <p:nvPicPr>
          <p:cNvPr id="28" name="圖片 27">
            <a:hlinkClick r:id="rId4"/>
            <a:extLst>
              <a:ext uri="{FF2B5EF4-FFF2-40B4-BE49-F238E27FC236}">
                <a16:creationId xmlns:a16="http://schemas.microsoft.com/office/drawing/2014/main" id="{EE2E92E8-2F7B-486B-9BA8-2B1840753586}"/>
              </a:ext>
            </a:extLst>
          </p:cNvPr>
          <p:cNvPicPr>
            <a:picLocks noChangeAspect="1"/>
          </p:cNvPicPr>
          <p:nvPr/>
        </p:nvPicPr>
        <p:blipFill rotWithShape="1">
          <a:blip r:embed="rId5"/>
          <a:srcRect t="14449" b="14128"/>
          <a:stretch/>
        </p:blipFill>
        <p:spPr>
          <a:xfrm>
            <a:off x="415477" y="3485350"/>
            <a:ext cx="2872151" cy="1641095"/>
          </a:xfrm>
          <a:prstGeom prst="rect">
            <a:avLst/>
          </a:prstGeom>
        </p:spPr>
      </p:pic>
      <p:sp>
        <p:nvSpPr>
          <p:cNvPr id="29" name="Rectangle 14">
            <a:extLst>
              <a:ext uri="{FF2B5EF4-FFF2-40B4-BE49-F238E27FC236}">
                <a16:creationId xmlns:a16="http://schemas.microsoft.com/office/drawing/2014/main" id="{A3BC38B4-A0B0-419D-9BDF-86201BFBBDD1}"/>
              </a:ext>
            </a:extLst>
          </p:cNvPr>
          <p:cNvSpPr/>
          <p:nvPr/>
        </p:nvSpPr>
        <p:spPr>
          <a:xfrm>
            <a:off x="871351" y="5998962"/>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sp>
        <p:nvSpPr>
          <p:cNvPr id="30" name="文字方塊 29">
            <a:extLst>
              <a:ext uri="{FF2B5EF4-FFF2-40B4-BE49-F238E27FC236}">
                <a16:creationId xmlns:a16="http://schemas.microsoft.com/office/drawing/2014/main" id="{2CE633EE-E117-4FA5-A591-4938CFDC62AD}"/>
              </a:ext>
            </a:extLst>
          </p:cNvPr>
          <p:cNvSpPr txBox="1"/>
          <p:nvPr/>
        </p:nvSpPr>
        <p:spPr>
          <a:xfrm>
            <a:off x="2400855" y="6499022"/>
            <a:ext cx="7948489" cy="307777"/>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視頻來源：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The China Current </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(https://chinacurrent.com/hk/story/23042/surgical-robotic-technology)</a:t>
            </a:r>
          </a:p>
        </p:txBody>
      </p:sp>
      <p:sp>
        <p:nvSpPr>
          <p:cNvPr id="31" name="文字方塊 30">
            <a:extLst>
              <a:ext uri="{FF2B5EF4-FFF2-40B4-BE49-F238E27FC236}">
                <a16:creationId xmlns:a16="http://schemas.microsoft.com/office/drawing/2014/main" id="{56FA2FF6-E18D-41C4-93F6-369B9492AD1A}"/>
              </a:ext>
            </a:extLst>
          </p:cNvPr>
          <p:cNvSpPr txBox="1"/>
          <p:nvPr/>
        </p:nvSpPr>
        <p:spPr>
          <a:xfrm>
            <a:off x="288305" y="5188796"/>
            <a:ext cx="4038242" cy="701731"/>
          </a:xfrm>
          <a:prstGeom prst="rect">
            <a:avLst/>
          </a:prstGeom>
          <a:noFill/>
        </p:spPr>
        <p:txBody>
          <a:bodyPr wrap="square">
            <a:spAutoFit/>
          </a:bodyPr>
          <a:lstStyle/>
          <a:p>
            <a:pPr>
              <a:lnSpc>
                <a:spcPct val="110000"/>
              </a:lnSpc>
              <a:spcBef>
                <a:spcPct val="0"/>
              </a:spcBef>
            </a:pPr>
            <a:r>
              <a:rPr lang="zh-TW" altLang="en-US" dirty="0">
                <a:latin typeface="標楷體" panose="03000509000000000000" pitchFamily="65" charset="-120"/>
                <a:ea typeface="標楷體" panose="03000509000000000000" pitchFamily="65" charset="-120"/>
              </a:rPr>
              <a:t>外科手術陸續進入機械人時代，在骨科、神經外科的領域已開始應用</a:t>
            </a:r>
            <a:endParaRPr lang="zh-HK" altLang="en-US" dirty="0"/>
          </a:p>
        </p:txBody>
      </p:sp>
      <p:sp>
        <p:nvSpPr>
          <p:cNvPr id="12" name="矩形 11"/>
          <p:cNvSpPr/>
          <p:nvPr/>
        </p:nvSpPr>
        <p:spPr>
          <a:xfrm>
            <a:off x="4583471" y="67166"/>
            <a:ext cx="2749471" cy="707886"/>
          </a:xfrm>
          <a:prstGeom prst="rect">
            <a:avLst/>
          </a:prstGeom>
        </p:spPr>
        <p:txBody>
          <a:bodyPr wrap="none">
            <a:spAutoFit/>
          </a:bodyPr>
          <a:lstStyle/>
          <a:p>
            <a:r>
              <a:rPr lang="zh-CN" altLang="en-US" sz="4000" b="1" dirty="0">
                <a:latin typeface="DFKai-SB" panose="03000509000000000000" pitchFamily="65" charset="-120"/>
                <a:ea typeface="DFKai-SB" panose="03000509000000000000" pitchFamily="65" charset="-120"/>
                <a:cs typeface="標楷體" panose="03000509000000000000"/>
              </a:rPr>
              <a:t>就醫更便捷</a:t>
            </a:r>
            <a:endParaRPr lang="zh-HK" altLang="en-US" sz="4000" dirty="0"/>
          </a:p>
        </p:txBody>
      </p:sp>
      <p:pic>
        <p:nvPicPr>
          <p:cNvPr id="13" name="Picture 12"/>
          <p:cNvPicPr>
            <a:picLocks noChangeAspect="1"/>
          </p:cNvPicPr>
          <p:nvPr/>
        </p:nvPicPr>
        <p:blipFill>
          <a:blip r:embed="rId6"/>
          <a:stretch>
            <a:fillRect/>
          </a:stretch>
        </p:blipFill>
        <p:spPr>
          <a:xfrm>
            <a:off x="8360965" y="1390174"/>
            <a:ext cx="3349001" cy="1919549"/>
          </a:xfrm>
          <a:prstGeom prst="rect">
            <a:avLst/>
          </a:prstGeom>
        </p:spPr>
      </p:pic>
      <p:pic>
        <p:nvPicPr>
          <p:cNvPr id="17" name="Picture 16"/>
          <p:cNvPicPr>
            <a:picLocks noChangeAspect="1"/>
          </p:cNvPicPr>
          <p:nvPr/>
        </p:nvPicPr>
        <p:blipFill>
          <a:blip r:embed="rId7"/>
          <a:stretch>
            <a:fillRect/>
          </a:stretch>
        </p:blipFill>
        <p:spPr>
          <a:xfrm>
            <a:off x="8404921" y="3995635"/>
            <a:ext cx="3357608" cy="2024440"/>
          </a:xfrm>
          <a:prstGeom prst="rect">
            <a:avLst/>
          </a:prstGeom>
        </p:spPr>
      </p:pic>
      <p:pic>
        <p:nvPicPr>
          <p:cNvPr id="26" name="Picture 25"/>
          <p:cNvPicPr>
            <a:picLocks noChangeAspect="1"/>
          </p:cNvPicPr>
          <p:nvPr/>
        </p:nvPicPr>
        <p:blipFill>
          <a:blip r:embed="rId8"/>
          <a:stretch>
            <a:fillRect/>
          </a:stretch>
        </p:blipFill>
        <p:spPr>
          <a:xfrm>
            <a:off x="1384699" y="6443957"/>
            <a:ext cx="799469" cy="330336"/>
          </a:xfrm>
          <a:prstGeom prst="rect">
            <a:avLst/>
          </a:prstGeom>
        </p:spPr>
      </p:pic>
    </p:spTree>
    <p:extLst>
      <p:ext uri="{BB962C8B-B14F-4D97-AF65-F5344CB8AC3E}">
        <p14:creationId xmlns:p14="http://schemas.microsoft.com/office/powerpoint/2010/main" val="2190682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246340" y="5155849"/>
            <a:ext cx="4541107" cy="369332"/>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國家發展</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dirty="0">
                <a:latin typeface="標楷體" panose="03000509000000000000" pitchFamily="65" charset="-120"/>
                <a:ea typeface="標楷體" panose="03000509000000000000" pitchFamily="65" charset="-120"/>
              </a:rPr>
              <a:t>網絡完成遠端外科手術</a:t>
            </a:r>
            <a:endParaRPr lang="en-US" altLang="zh-HK" dirty="0">
              <a:latin typeface="標楷體" panose="03000509000000000000" pitchFamily="65" charset="-120"/>
              <a:ea typeface="標楷體" panose="03000509000000000000" pitchFamily="65" charset="-120"/>
            </a:endParaRPr>
          </a:p>
        </p:txBody>
      </p:sp>
      <p:sp>
        <p:nvSpPr>
          <p:cNvPr id="38" name="文字方塊 37">
            <a:extLst>
              <a:ext uri="{FF2B5EF4-FFF2-40B4-BE49-F238E27FC236}">
                <a16:creationId xmlns:a16="http://schemas.microsoft.com/office/drawing/2014/main" id="{FFBCFE0C-AC6C-43DE-9381-7E29EAD4D901}"/>
              </a:ext>
            </a:extLst>
          </p:cNvPr>
          <p:cNvSpPr txBox="1"/>
          <p:nvPr/>
        </p:nvSpPr>
        <p:spPr>
          <a:xfrm>
            <a:off x="4056032" y="1903695"/>
            <a:ext cx="6334125" cy="523220"/>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r>
              <a:rPr lang="en-US" altLang="zh-TW" sz="1400" dirty="0">
                <a:latin typeface="標楷體" panose="03000509000000000000" pitchFamily="65" charset="-120"/>
                <a:ea typeface="標楷體" panose="03000509000000000000" pitchFamily="65" charset="-120"/>
              </a:rPr>
              <a:t>《</a:t>
            </a:r>
            <a:r>
              <a:rPr lang="zh-CN" altLang="en-US" sz="1400" i="0" dirty="0">
                <a:solidFill>
                  <a:srgbClr val="333333"/>
                </a:solidFill>
                <a:effectLst/>
                <a:latin typeface="標楷體" panose="03000509000000000000" pitchFamily="65" charset="-120"/>
                <a:ea typeface="標楷體" panose="03000509000000000000" pitchFamily="65" charset="-120"/>
              </a:rPr>
              <a:t>國務院辦公廳關於促進</a:t>
            </a:r>
            <a:r>
              <a:rPr lang="zh-TW" altLang="en-US" sz="1400" i="0" dirty="0">
                <a:solidFill>
                  <a:srgbClr val="333333"/>
                </a:solidFill>
                <a:effectLst/>
                <a:latin typeface="標楷體" panose="03000509000000000000" pitchFamily="65" charset="-120"/>
                <a:ea typeface="標楷體" panose="03000509000000000000" pitchFamily="65" charset="-120"/>
              </a:rPr>
              <a:t>「</a:t>
            </a:r>
            <a:r>
              <a:rPr lang="zh-CN" altLang="en-US" sz="1400" i="0" dirty="0">
                <a:solidFill>
                  <a:srgbClr val="333333"/>
                </a:solidFill>
                <a:effectLst/>
                <a:latin typeface="標楷體" panose="03000509000000000000" pitchFamily="65" charset="-120"/>
                <a:ea typeface="標楷體" panose="03000509000000000000" pitchFamily="65" charset="-120"/>
              </a:rPr>
              <a:t>互聯網</a:t>
            </a:r>
            <a:r>
              <a:rPr lang="en-US" altLang="zh-CN" sz="1400" i="0" dirty="0">
                <a:solidFill>
                  <a:srgbClr val="333333"/>
                </a:solidFill>
                <a:effectLst/>
                <a:latin typeface="標楷體" panose="03000509000000000000" pitchFamily="65" charset="-120"/>
                <a:ea typeface="標楷體" panose="03000509000000000000" pitchFamily="65" charset="-120"/>
              </a:rPr>
              <a:t>+</a:t>
            </a:r>
            <a:r>
              <a:rPr lang="zh-CN" altLang="en-US" sz="1400" i="0" dirty="0">
                <a:solidFill>
                  <a:srgbClr val="333333"/>
                </a:solidFill>
                <a:effectLst/>
                <a:latin typeface="標楷體" panose="03000509000000000000" pitchFamily="65" charset="-120"/>
                <a:ea typeface="標楷體" panose="03000509000000000000" pitchFamily="65" charset="-120"/>
              </a:rPr>
              <a:t>醫療健康</a:t>
            </a:r>
            <a:r>
              <a:rPr lang="zh-TW" altLang="en-US" sz="1400" i="0" dirty="0">
                <a:solidFill>
                  <a:srgbClr val="333333"/>
                </a:solidFill>
                <a:effectLst/>
                <a:latin typeface="標楷體" panose="03000509000000000000" pitchFamily="65" charset="-120"/>
                <a:ea typeface="標楷體" panose="03000509000000000000" pitchFamily="65" charset="-120"/>
              </a:rPr>
              <a:t>」</a:t>
            </a:r>
            <a:r>
              <a:rPr lang="zh-CN" altLang="en-US" sz="1400" i="0" dirty="0">
                <a:solidFill>
                  <a:srgbClr val="333333"/>
                </a:solidFill>
                <a:effectLst/>
                <a:latin typeface="標楷體" panose="03000509000000000000" pitchFamily="65" charset="-120"/>
                <a:ea typeface="標楷體" panose="03000509000000000000" pitchFamily="65" charset="-120"/>
              </a:rPr>
              <a:t>發展的意見</a:t>
            </a:r>
            <a:r>
              <a:rPr lang="en-US" altLang="zh-TW" sz="1400" i="0" dirty="0">
                <a:solidFill>
                  <a:srgbClr val="333333"/>
                </a:solidFill>
                <a:effectLst/>
                <a:latin typeface="標楷體" panose="03000509000000000000" pitchFamily="65" charset="-120"/>
                <a:ea typeface="標楷體" panose="03000509000000000000" pitchFamily="65" charset="-120"/>
              </a:rPr>
              <a:t>》</a:t>
            </a:r>
            <a:endParaRPr lang="zh-CN" altLang="en-US" sz="1400" i="0" dirty="0">
              <a:solidFill>
                <a:srgbClr val="333333"/>
              </a:solidFill>
              <a:effectLst/>
              <a:latin typeface="標楷體" panose="03000509000000000000" pitchFamily="65" charset="-120"/>
              <a:ea typeface="標楷體" panose="03000509000000000000" pitchFamily="65" charset="-120"/>
            </a:endParaRPr>
          </a:p>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(http://www.gov.cn/zhengce/content/2018-04/28/content_5286645.htm)</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9" name="矩形 38">
            <a:extLst>
              <a:ext uri="{FF2B5EF4-FFF2-40B4-BE49-F238E27FC236}">
                <a16:creationId xmlns:a16="http://schemas.microsoft.com/office/drawing/2014/main" id="{E2914D24-B03D-47BE-AC20-A2542F7978C1}"/>
              </a:ext>
            </a:extLst>
          </p:cNvPr>
          <p:cNvSpPr/>
          <p:nvPr/>
        </p:nvSpPr>
        <p:spPr>
          <a:xfrm>
            <a:off x="407359" y="1006978"/>
            <a:ext cx="11380088" cy="1600438"/>
          </a:xfrm>
          <a:prstGeom prst="rect">
            <a:avLst/>
          </a:prstGeom>
          <a:ln w="38100">
            <a:solidFill>
              <a:srgbClr val="FF0000"/>
            </a:solidFill>
          </a:ln>
        </p:spPr>
        <p:txBody>
          <a:bodyPr wrap="square">
            <a:spAutoFit/>
          </a:bodyPr>
          <a:lstStyle/>
          <a:p>
            <a:pPr algn="just">
              <a:spcBef>
                <a:spcPct val="0"/>
              </a:spcBef>
            </a:pPr>
            <a:r>
              <a:rPr lang="zh-TW" altLang="en-US" sz="2800" dirty="0">
                <a:latin typeface="標楷體" panose="03000509000000000000" pitchFamily="65" charset="-120"/>
                <a:ea typeface="標楷體" panose="03000509000000000000" pitchFamily="65" charset="-120"/>
              </a:rPr>
              <a:t>國家近年積極</a:t>
            </a:r>
            <a:r>
              <a:rPr lang="zh-CN" altLang="en-US" sz="2800" dirty="0">
                <a:latin typeface="標楷體" panose="03000509000000000000" pitchFamily="65" charset="-120"/>
                <a:ea typeface="標楷體" panose="03000509000000000000" pitchFamily="65" charset="-120"/>
              </a:rPr>
              <a:t>發展互聯網醫療服務</a:t>
            </a:r>
            <a:r>
              <a:rPr lang="zh-TW" altLang="en-US" sz="2800" dirty="0">
                <a:latin typeface="標楷體" panose="03000509000000000000" pitchFamily="65" charset="-120"/>
                <a:ea typeface="標楷體" panose="03000509000000000000" pitchFamily="65" charset="-120"/>
              </a:rPr>
              <a:t>，加強</a:t>
            </a:r>
            <a:r>
              <a:rPr lang="zh-CN" altLang="en-US" sz="2800" dirty="0">
                <a:latin typeface="標楷體" panose="03000509000000000000" pitchFamily="65" charset="-120"/>
                <a:ea typeface="標楷體" panose="03000509000000000000" pitchFamily="65" charset="-120"/>
              </a:rPr>
              <a:t>人工智能</a:t>
            </a:r>
            <a:r>
              <a:rPr lang="zh-TW" altLang="en-US" sz="2800" dirty="0">
                <a:latin typeface="標楷體" panose="03000509000000000000" pitchFamily="65" charset="-120"/>
                <a:ea typeface="標楷體" panose="03000509000000000000" pitchFamily="65" charset="-120"/>
              </a:rPr>
              <a:t>在醫療的</a:t>
            </a:r>
            <a:r>
              <a:rPr lang="zh-CN" altLang="en-US" sz="2800" dirty="0">
                <a:latin typeface="標楷體" panose="03000509000000000000" pitchFamily="65" charset="-120"/>
                <a:ea typeface="標楷體" panose="03000509000000000000" pitchFamily="65" charset="-120"/>
              </a:rPr>
              <a:t>應用</a:t>
            </a:r>
            <a:r>
              <a:rPr lang="zh-TW" altLang="en-US" sz="2800" dirty="0">
                <a:latin typeface="標楷體" panose="03000509000000000000" pitchFamily="65" charset="-120"/>
                <a:ea typeface="標楷體" panose="03000509000000000000" pitchFamily="65" charset="-120"/>
              </a:rPr>
              <a:t>，包括</a:t>
            </a:r>
            <a:r>
              <a:rPr lang="zh-TW" altLang="en-US" sz="2800" i="0" dirty="0">
                <a:effectLst/>
                <a:latin typeface="標楷體" panose="03000509000000000000" pitchFamily="65" charset="-120"/>
                <a:ea typeface="標楷體" panose="03000509000000000000" pitchFamily="65" charset="-120"/>
              </a:rPr>
              <a:t>在網上為</a:t>
            </a:r>
            <a:r>
              <a:rPr lang="zh-CN" altLang="en-US" sz="2800" i="0" dirty="0">
                <a:effectLst/>
                <a:latin typeface="標楷體" panose="03000509000000000000" pitchFamily="65" charset="-120"/>
                <a:ea typeface="標楷體" panose="03000509000000000000" pitchFamily="65" charset="-120"/>
              </a:rPr>
              <a:t>常見病</a:t>
            </a:r>
            <a:r>
              <a:rPr lang="zh-TW" altLang="en-US" sz="2800" i="0" dirty="0">
                <a:effectLst/>
                <a:latin typeface="標楷體" panose="03000509000000000000" pitchFamily="65" charset="-120"/>
                <a:ea typeface="標楷體" panose="03000509000000000000" pitchFamily="65" charset="-120"/>
              </a:rPr>
              <a:t>和</a:t>
            </a:r>
            <a:r>
              <a:rPr lang="zh-CN" altLang="en-US" sz="2800" i="0" dirty="0">
                <a:effectLst/>
                <a:latin typeface="標楷體" panose="03000509000000000000" pitchFamily="65" charset="-120"/>
                <a:ea typeface="標楷體" panose="03000509000000000000" pitchFamily="65" charset="-120"/>
              </a:rPr>
              <a:t>慢性病處方</a:t>
            </a:r>
            <a:r>
              <a:rPr lang="zh-TW" altLang="en-US" sz="2800" i="0" dirty="0">
                <a:effectLst/>
                <a:latin typeface="標楷體" panose="03000509000000000000" pitchFamily="65" charset="-120"/>
                <a:ea typeface="標楷體" panose="03000509000000000000" pitchFamily="65" charset="-120"/>
              </a:rPr>
              <a:t>藥物、</a:t>
            </a:r>
            <a:r>
              <a:rPr lang="zh-CN" altLang="en-US" sz="2800" i="0" dirty="0">
                <a:effectLst/>
                <a:latin typeface="標楷體" panose="03000509000000000000" pitchFamily="65" charset="-120"/>
                <a:ea typeface="標楷體" panose="03000509000000000000" pitchFamily="65" charset="-120"/>
              </a:rPr>
              <a:t>加快醫療健康資訊互通共用</a:t>
            </a:r>
            <a:r>
              <a:rPr lang="zh-TW" altLang="en-US" sz="2800" i="0" dirty="0">
                <a:effectLst/>
                <a:latin typeface="標楷體" panose="03000509000000000000" pitchFamily="65" charset="-120"/>
                <a:ea typeface="標楷體" panose="03000509000000000000" pitchFamily="65" charset="-120"/>
              </a:rPr>
              <a:t>等，進一步提升醫療水平。</a:t>
            </a:r>
            <a:endParaRPr lang="en-US" altLang="zh-TW" sz="2800" i="0" dirty="0">
              <a:effectLst/>
              <a:latin typeface="標楷體" panose="03000509000000000000" pitchFamily="65" charset="-120"/>
              <a:ea typeface="標楷體" panose="03000509000000000000" pitchFamily="65" charset="-120"/>
            </a:endParaRPr>
          </a:p>
          <a:p>
            <a:pPr algn="just">
              <a:spcBef>
                <a:spcPct val="0"/>
              </a:spcBef>
            </a:pPr>
            <a:endParaRPr lang="zh-CN" altLang="en-US" sz="1400" dirty="0">
              <a:latin typeface="標楷體" panose="03000509000000000000" pitchFamily="65" charset="-120"/>
              <a:ea typeface="標楷體" panose="03000509000000000000" pitchFamily="65" charset="-120"/>
            </a:endParaRPr>
          </a:p>
        </p:txBody>
      </p:sp>
      <p:pic>
        <p:nvPicPr>
          <p:cNvPr id="33" name="圖片 32">
            <a:hlinkClick r:id="rId3"/>
            <a:extLst>
              <a:ext uri="{FF2B5EF4-FFF2-40B4-BE49-F238E27FC236}">
                <a16:creationId xmlns:a16="http://schemas.microsoft.com/office/drawing/2014/main" id="{B3651A00-D529-4BE0-9A71-0D9AFA4F4979}"/>
              </a:ext>
            </a:extLst>
          </p:cNvPr>
          <p:cNvPicPr>
            <a:picLocks noChangeAspect="1"/>
          </p:cNvPicPr>
          <p:nvPr/>
        </p:nvPicPr>
        <p:blipFill rotWithShape="1">
          <a:blip r:embed="rId4"/>
          <a:srcRect l="9844" t="11389" r="10832" b="10623"/>
          <a:stretch/>
        </p:blipFill>
        <p:spPr>
          <a:xfrm>
            <a:off x="7223094" y="2785727"/>
            <a:ext cx="4285699" cy="2370122"/>
          </a:xfrm>
          <a:prstGeom prst="rect">
            <a:avLst/>
          </a:prstGeom>
        </p:spPr>
      </p:pic>
      <p:sp>
        <p:nvSpPr>
          <p:cNvPr id="42" name="Rectangle 14">
            <a:extLst>
              <a:ext uri="{FF2B5EF4-FFF2-40B4-BE49-F238E27FC236}">
                <a16:creationId xmlns:a16="http://schemas.microsoft.com/office/drawing/2014/main" id="{9044610B-075F-43D8-A971-0B807DB6A540}"/>
              </a:ext>
            </a:extLst>
          </p:cNvPr>
          <p:cNvSpPr/>
          <p:nvPr/>
        </p:nvSpPr>
        <p:spPr>
          <a:xfrm>
            <a:off x="8350280" y="5525181"/>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sp>
        <p:nvSpPr>
          <p:cNvPr id="44" name="文字方塊 43">
            <a:extLst>
              <a:ext uri="{FF2B5EF4-FFF2-40B4-BE49-F238E27FC236}">
                <a16:creationId xmlns:a16="http://schemas.microsoft.com/office/drawing/2014/main" id="{39DE5C29-7A06-4B8A-A495-C11E403BFBDC}"/>
              </a:ext>
            </a:extLst>
          </p:cNvPr>
          <p:cNvSpPr txBox="1"/>
          <p:nvPr/>
        </p:nvSpPr>
        <p:spPr>
          <a:xfrm>
            <a:off x="8740977" y="5914574"/>
            <a:ext cx="3046470" cy="738664"/>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視頻來源：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The China Current</a:t>
            </a:r>
            <a:endParaRPr lang="en-US" altLang="zh-TW" sz="1400" dirty="0">
              <a:latin typeface="標楷體" panose="03000509000000000000" pitchFamily="65" charset="-120"/>
              <a:ea typeface="標楷體" panose="03000509000000000000" pitchFamily="65" charset="-120"/>
            </a:endParaRPr>
          </a:p>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(https://chinacurrent.com/hk/story/20424/new-tech-in-healthcare</a:t>
            </a:r>
            <a:r>
              <a:rPr lang="en-US" altLang="zh-HK" sz="1400" dirty="0">
                <a:latin typeface="標楷體" panose="03000509000000000000" pitchFamily="65" charset="-120"/>
                <a:ea typeface="標楷體" panose="03000509000000000000" pitchFamily="65" charset="-120"/>
              </a:rPr>
              <a:t>)</a:t>
            </a:r>
          </a:p>
        </p:txBody>
      </p:sp>
      <p:sp>
        <p:nvSpPr>
          <p:cNvPr id="48" name="文字方塊 47">
            <a:extLst>
              <a:ext uri="{FF2B5EF4-FFF2-40B4-BE49-F238E27FC236}">
                <a16:creationId xmlns:a16="http://schemas.microsoft.com/office/drawing/2014/main" id="{F3F54B2D-03B2-44FF-B561-64C06A344EAD}"/>
              </a:ext>
            </a:extLst>
          </p:cNvPr>
          <p:cNvSpPr txBox="1"/>
          <p:nvPr/>
        </p:nvSpPr>
        <p:spPr>
          <a:xfrm>
            <a:off x="407358" y="2791698"/>
            <a:ext cx="6384140" cy="1938992"/>
          </a:xfrm>
          <a:prstGeom prst="rect">
            <a:avLst/>
          </a:prstGeom>
          <a:noFill/>
          <a:ln w="28575">
            <a:solidFill>
              <a:srgbClr val="0070C0"/>
            </a:solidFill>
          </a:ln>
        </p:spPr>
        <p:txBody>
          <a:bodyPr wrap="square">
            <a:spAutoFit/>
          </a:bodyPr>
          <a:lstStyle/>
          <a:p>
            <a:r>
              <a:rPr lang="zh-HK" altLang="en-US" sz="2400" dirty="0">
                <a:latin typeface="標楷體" panose="03000509000000000000" pitchFamily="65" charset="-120"/>
                <a:ea typeface="標楷體" panose="03000509000000000000" pitchFamily="65" charset="-120"/>
              </a:rPr>
              <a:t>電子醫保碼</a:t>
            </a:r>
            <a:r>
              <a:rPr lang="zh-TW" altLang="en-US" sz="2400" dirty="0">
                <a:latin typeface="標楷體" panose="03000509000000000000" pitchFamily="65" charset="-120"/>
                <a:ea typeface="標楷體" panose="03000509000000000000" pitchFamily="65" charset="-120"/>
              </a:rPr>
              <a:t>是</a:t>
            </a:r>
            <a:r>
              <a:rPr lang="zh-TW" altLang="en-US" sz="2400" dirty="0">
                <a:solidFill>
                  <a:srgbClr val="0A0A0A"/>
                </a:solidFill>
                <a:latin typeface="標楷體" panose="03000509000000000000" pitchFamily="65" charset="-120"/>
                <a:ea typeface="標楷體" panose="03000509000000000000" pitchFamily="65" charset="-120"/>
              </a:rPr>
              <a:t>患者</a:t>
            </a:r>
            <a:r>
              <a:rPr lang="zh-TW" altLang="en-US" sz="2400" i="0" dirty="0">
                <a:solidFill>
                  <a:srgbClr val="0A0A0A"/>
                </a:solidFill>
                <a:effectLst/>
                <a:latin typeface="標楷體" panose="03000509000000000000" pitchFamily="65" charset="-120"/>
                <a:ea typeface="標楷體" panose="03000509000000000000" pitchFamily="65" charset="-120"/>
              </a:rPr>
              <a:t>透過手機應用程式，查詢醫保使用</a:t>
            </a:r>
            <a:r>
              <a:rPr lang="zh-TW" altLang="en-US" sz="2400" i="0" dirty="0">
                <a:effectLst/>
                <a:latin typeface="標楷體" panose="03000509000000000000" pitchFamily="65" charset="-120"/>
                <a:ea typeface="標楷體" panose="03000509000000000000" pitchFamily="65" charset="-120"/>
              </a:rPr>
              <a:t>情況，辦理醫院的掛號、繳費、取藥等，不僅</a:t>
            </a:r>
            <a:r>
              <a:rPr lang="zh-CN" altLang="en-US" sz="2400" i="0" dirty="0">
                <a:effectLst/>
                <a:latin typeface="標楷體" panose="03000509000000000000" pitchFamily="65" charset="-120"/>
                <a:ea typeface="標楷體" panose="03000509000000000000" pitchFamily="65" charset="-120"/>
              </a:rPr>
              <a:t>節省</a:t>
            </a:r>
            <a:r>
              <a:rPr lang="zh-TW" altLang="en-US" sz="2400" i="0" dirty="0">
                <a:effectLst/>
                <a:latin typeface="標楷體" panose="03000509000000000000" pitchFamily="65" charset="-120"/>
                <a:ea typeface="標楷體" panose="03000509000000000000" pitchFamily="65" charset="-120"/>
              </a:rPr>
              <a:t>排隊等候的時間，甚至可以使用遠距視像功能向醫生問診，並等待送藥上門，而毋須親赴醫院。</a:t>
            </a:r>
            <a:endParaRPr lang="zh-HK" altLang="en-US" sz="2400" dirty="0">
              <a:latin typeface="標楷體" panose="03000509000000000000" pitchFamily="65" charset="-120"/>
              <a:ea typeface="標楷體" panose="03000509000000000000" pitchFamily="65" charset="-120"/>
            </a:endParaRPr>
          </a:p>
        </p:txBody>
      </p:sp>
      <p:sp>
        <p:nvSpPr>
          <p:cNvPr id="50" name="文字方塊 49">
            <a:extLst>
              <a:ext uri="{FF2B5EF4-FFF2-40B4-BE49-F238E27FC236}">
                <a16:creationId xmlns:a16="http://schemas.microsoft.com/office/drawing/2014/main" id="{1611C187-EC1C-4437-988E-BDF2B7973882}"/>
              </a:ext>
            </a:extLst>
          </p:cNvPr>
          <p:cNvSpPr txBox="1"/>
          <p:nvPr/>
        </p:nvSpPr>
        <p:spPr>
          <a:xfrm>
            <a:off x="913148" y="6128461"/>
            <a:ext cx="4827273" cy="523220"/>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資料來源：中國文化研究所</a:t>
            </a: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電子醫保碼 一碼知健康？</a:t>
            </a:r>
            <a:r>
              <a:rPr lang="en-US" altLang="zh-TW" sz="1400" dirty="0">
                <a:latin typeface="標楷體" panose="03000509000000000000" pitchFamily="65" charset="-120"/>
                <a:ea typeface="標楷體" panose="03000509000000000000" pitchFamily="65" charset="-120"/>
              </a:rPr>
              <a:t>》</a:t>
            </a:r>
          </a:p>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(https://ls.chiculture.org.hk/tc/hot-topics/550)</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26" name="Picture 2" descr="中國文化研究院">
            <a:hlinkClick r:id="rId5"/>
            <a:extLst>
              <a:ext uri="{FF2B5EF4-FFF2-40B4-BE49-F238E27FC236}">
                <a16:creationId xmlns:a16="http://schemas.microsoft.com/office/drawing/2014/main" id="{16C7967E-6A37-4566-9E43-1B8DC3DD42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0936" y="4997955"/>
            <a:ext cx="2171700" cy="59055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14">
            <a:extLst>
              <a:ext uri="{FF2B5EF4-FFF2-40B4-BE49-F238E27FC236}">
                <a16:creationId xmlns:a16="http://schemas.microsoft.com/office/drawing/2014/main" id="{913C7C46-4E9A-47F7-9FBD-60660DC45E43}"/>
              </a:ext>
            </a:extLst>
          </p:cNvPr>
          <p:cNvSpPr/>
          <p:nvPr/>
        </p:nvSpPr>
        <p:spPr>
          <a:xfrm>
            <a:off x="2311123" y="5622210"/>
            <a:ext cx="2031325" cy="369332"/>
          </a:xfrm>
          <a:prstGeom prst="rect">
            <a:avLst/>
          </a:prstGeom>
          <a:ln w="28575">
            <a:solidFill>
              <a:srgbClr val="FF0000"/>
            </a:solidFill>
          </a:ln>
        </p:spPr>
        <p:txBody>
          <a:bodyPr wrap="none">
            <a:spAutoFit/>
          </a:bodyPr>
          <a:lstStyle/>
          <a:p>
            <a:r>
              <a:rPr lang="zh-TW" altLang="en-US" b="1" dirty="0">
                <a:latin typeface="DFKai-SB" panose="03000509000000000000" pitchFamily="65" charset="-120"/>
                <a:ea typeface="DFKai-SB" panose="03000509000000000000" pitchFamily="65" charset="-120"/>
              </a:rPr>
              <a:t>點擊圖像了解更多</a:t>
            </a:r>
            <a:endParaRPr lang="en-US" altLang="zh-HK" b="1" dirty="0">
              <a:latin typeface="DFKai-SB" panose="03000509000000000000" pitchFamily="65" charset="-120"/>
              <a:ea typeface="DFKai-SB" panose="03000509000000000000" pitchFamily="65" charset="-120"/>
            </a:endParaRPr>
          </a:p>
        </p:txBody>
      </p:sp>
      <p:sp>
        <p:nvSpPr>
          <p:cNvPr id="12" name="矩形 11"/>
          <p:cNvSpPr/>
          <p:nvPr/>
        </p:nvSpPr>
        <p:spPr>
          <a:xfrm>
            <a:off x="3571875" y="153443"/>
            <a:ext cx="5314275" cy="707886"/>
          </a:xfrm>
          <a:prstGeom prst="rect">
            <a:avLst/>
          </a:prstGeom>
        </p:spPr>
        <p:txBody>
          <a:bodyPr wrap="none">
            <a:spAutoFit/>
          </a:bodyPr>
          <a:lstStyle/>
          <a:p>
            <a:r>
              <a:rPr lang="zh-TW" altLang="en-US" sz="4000" b="1" dirty="0">
                <a:latin typeface="DFKai-SB" panose="03000509000000000000" pitchFamily="65" charset="-120"/>
                <a:ea typeface="DFKai-SB" panose="03000509000000000000" pitchFamily="65" charset="-120"/>
                <a:cs typeface="標楷體" panose="03000509000000000000"/>
              </a:rPr>
              <a:t>科技在醫療方面的應用</a:t>
            </a:r>
            <a:endParaRPr lang="zh-HK" altLang="en-US" sz="4000" dirty="0"/>
          </a:p>
        </p:txBody>
      </p:sp>
      <p:pic>
        <p:nvPicPr>
          <p:cNvPr id="13" name="Picture 12"/>
          <p:cNvPicPr>
            <a:picLocks noChangeAspect="1"/>
          </p:cNvPicPr>
          <p:nvPr/>
        </p:nvPicPr>
        <p:blipFill>
          <a:blip r:embed="rId7"/>
          <a:stretch>
            <a:fillRect/>
          </a:stretch>
        </p:blipFill>
        <p:spPr>
          <a:xfrm>
            <a:off x="7404825" y="6042779"/>
            <a:ext cx="1070034" cy="442132"/>
          </a:xfrm>
          <a:prstGeom prst="rect">
            <a:avLst/>
          </a:prstGeom>
        </p:spPr>
      </p:pic>
      <p:pic>
        <p:nvPicPr>
          <p:cNvPr id="14" name="Picture 13"/>
          <p:cNvPicPr>
            <a:picLocks noChangeAspect="1"/>
          </p:cNvPicPr>
          <p:nvPr/>
        </p:nvPicPr>
        <p:blipFill>
          <a:blip r:embed="rId8"/>
          <a:stretch>
            <a:fillRect/>
          </a:stretch>
        </p:blipFill>
        <p:spPr>
          <a:xfrm>
            <a:off x="9617825" y="2184857"/>
            <a:ext cx="2102390" cy="341143"/>
          </a:xfrm>
          <a:prstGeom prst="rect">
            <a:avLst/>
          </a:prstGeom>
        </p:spPr>
      </p:pic>
    </p:spTree>
    <p:extLst>
      <p:ext uri="{BB962C8B-B14F-4D97-AF65-F5344CB8AC3E}">
        <p14:creationId xmlns:p14="http://schemas.microsoft.com/office/powerpoint/2010/main" val="40436619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3F6B04CC-2511-4D44-8DB1-EC5D7F08090F}"/>
              </a:ext>
            </a:extLst>
          </p:cNvPr>
          <p:cNvSpPr/>
          <p:nvPr/>
        </p:nvSpPr>
        <p:spPr>
          <a:xfrm>
            <a:off x="6177803" y="1629295"/>
            <a:ext cx="5523655" cy="4914079"/>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latin typeface="DFKai-SB" panose="03000509000000000000" pitchFamily="65" charset="-120"/>
              <a:ea typeface="DFKai-SB" panose="03000509000000000000" pitchFamily="65" charset="-120"/>
            </a:endParaRPr>
          </a:p>
        </p:txBody>
      </p:sp>
      <p:grpSp>
        <p:nvGrpSpPr>
          <p:cNvPr id="14" name="组合 13">
            <a:extLst>
              <a:ext uri="{FF2B5EF4-FFF2-40B4-BE49-F238E27FC236}">
                <a16:creationId xmlns:a16="http://schemas.microsoft.com/office/drawing/2014/main" id="{88F35B14-BF11-402A-BA58-5C428559A70A}"/>
              </a:ext>
            </a:extLst>
          </p:cNvPr>
          <p:cNvGrpSpPr/>
          <p:nvPr/>
        </p:nvGrpSpPr>
        <p:grpSpPr>
          <a:xfrm>
            <a:off x="6443308" y="1745675"/>
            <a:ext cx="5014318" cy="4720588"/>
            <a:chOff x="5839641" y="2884560"/>
            <a:chExt cx="5014318" cy="3563649"/>
          </a:xfrm>
        </p:grpSpPr>
        <p:grpSp>
          <p:nvGrpSpPr>
            <p:cNvPr id="2" name="组合 1">
              <a:extLst>
                <a:ext uri="{FF2B5EF4-FFF2-40B4-BE49-F238E27FC236}">
                  <a16:creationId xmlns:a16="http://schemas.microsoft.com/office/drawing/2014/main" id="{6BBC9730-E2EC-44F4-913D-C627FC245DE2}"/>
                </a:ext>
              </a:extLst>
            </p:cNvPr>
            <p:cNvGrpSpPr/>
            <p:nvPr/>
          </p:nvGrpSpPr>
          <p:grpSpPr>
            <a:xfrm>
              <a:off x="5839641" y="2884560"/>
              <a:ext cx="5014318" cy="3563649"/>
              <a:chOff x="5357483" y="3279665"/>
              <a:chExt cx="5014318" cy="3563649"/>
            </a:xfrm>
          </p:grpSpPr>
          <p:sp>
            <p:nvSpPr>
              <p:cNvPr id="3" name="任意多边形: 形状 2">
                <a:extLst>
                  <a:ext uri="{FF2B5EF4-FFF2-40B4-BE49-F238E27FC236}">
                    <a16:creationId xmlns:a16="http://schemas.microsoft.com/office/drawing/2014/main" id="{B1E9A342-BDB1-4A5E-8591-AED72E95340E}"/>
                  </a:ext>
                </a:extLst>
              </p:cNvPr>
              <p:cNvSpPr/>
              <p:nvPr/>
            </p:nvSpPr>
            <p:spPr>
              <a:xfrm>
                <a:off x="6295878" y="3560044"/>
                <a:ext cx="3217146" cy="512095"/>
              </a:xfrm>
              <a:custGeom>
                <a:avLst/>
                <a:gdLst>
                  <a:gd name="connsiteX0" fmla="*/ 0 w 2344326"/>
                  <a:gd name="connsiteY0" fmla="*/ 51210 h 512095"/>
                  <a:gd name="connsiteX1" fmla="*/ 51210 w 2344326"/>
                  <a:gd name="connsiteY1" fmla="*/ 0 h 512095"/>
                  <a:gd name="connsiteX2" fmla="*/ 2293117 w 2344326"/>
                  <a:gd name="connsiteY2" fmla="*/ 0 h 512095"/>
                  <a:gd name="connsiteX3" fmla="*/ 2344327 w 2344326"/>
                  <a:gd name="connsiteY3" fmla="*/ 51210 h 512095"/>
                  <a:gd name="connsiteX4" fmla="*/ 2344326 w 2344326"/>
                  <a:gd name="connsiteY4" fmla="*/ 460886 h 512095"/>
                  <a:gd name="connsiteX5" fmla="*/ 2293116 w 2344326"/>
                  <a:gd name="connsiteY5" fmla="*/ 512096 h 512095"/>
                  <a:gd name="connsiteX6" fmla="*/ 51210 w 2344326"/>
                  <a:gd name="connsiteY6" fmla="*/ 512095 h 512095"/>
                  <a:gd name="connsiteX7" fmla="*/ 0 w 2344326"/>
                  <a:gd name="connsiteY7" fmla="*/ 460885 h 512095"/>
                  <a:gd name="connsiteX8" fmla="*/ 0 w 2344326"/>
                  <a:gd name="connsiteY8" fmla="*/ 51210 h 51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326" h="512095">
                    <a:moveTo>
                      <a:pt x="0" y="51210"/>
                    </a:moveTo>
                    <a:cubicBezTo>
                      <a:pt x="0" y="22927"/>
                      <a:pt x="22927" y="0"/>
                      <a:pt x="51210" y="0"/>
                    </a:cubicBezTo>
                    <a:lnTo>
                      <a:pt x="2293117" y="0"/>
                    </a:lnTo>
                    <a:cubicBezTo>
                      <a:pt x="2321400" y="0"/>
                      <a:pt x="2344327" y="22927"/>
                      <a:pt x="2344327" y="51210"/>
                    </a:cubicBezTo>
                    <a:cubicBezTo>
                      <a:pt x="2344327" y="187769"/>
                      <a:pt x="2344326" y="324327"/>
                      <a:pt x="2344326" y="460886"/>
                    </a:cubicBezTo>
                    <a:cubicBezTo>
                      <a:pt x="2344326" y="489169"/>
                      <a:pt x="2321399" y="512096"/>
                      <a:pt x="2293116" y="512096"/>
                    </a:cubicBezTo>
                    <a:lnTo>
                      <a:pt x="51210" y="512095"/>
                    </a:lnTo>
                    <a:cubicBezTo>
                      <a:pt x="22927" y="512095"/>
                      <a:pt x="0" y="489168"/>
                      <a:pt x="0" y="460885"/>
                    </a:cubicBezTo>
                    <a:lnTo>
                      <a:pt x="0" y="51210"/>
                    </a:lnTo>
                    <a:close/>
                  </a:path>
                </a:pathLst>
              </a:custGeom>
              <a:solidFill>
                <a:srgbClr val="DFEED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959" tIns="75959" rIns="75959" bIns="75959" numCol="1" spcCol="1270" anchor="ctr" anchorCtr="0">
                <a:noAutofit/>
              </a:bodyPr>
              <a:lstStyle/>
              <a:p>
                <a:pPr marL="0" lvl="0" indent="0" algn="ctr" defTabSz="7112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三級醫院（疑難雜症）</a:t>
                </a:r>
              </a:p>
            </p:txBody>
          </p:sp>
          <p:sp>
            <p:nvSpPr>
              <p:cNvPr id="4" name="任意多边形: 形状 3">
                <a:extLst>
                  <a:ext uri="{FF2B5EF4-FFF2-40B4-BE49-F238E27FC236}">
                    <a16:creationId xmlns:a16="http://schemas.microsoft.com/office/drawing/2014/main" id="{0C5DFBAD-41FE-4259-A40A-0ED074302274}"/>
                  </a:ext>
                </a:extLst>
              </p:cNvPr>
              <p:cNvSpPr/>
              <p:nvPr/>
            </p:nvSpPr>
            <p:spPr>
              <a:xfrm rot="2037010">
                <a:off x="8171763" y="4447295"/>
                <a:ext cx="1521510" cy="321957"/>
              </a:xfrm>
              <a:custGeom>
                <a:avLst/>
                <a:gdLst>
                  <a:gd name="connsiteX0" fmla="*/ 0 w 1521510"/>
                  <a:gd name="connsiteY0" fmla="*/ 160979 h 321957"/>
                  <a:gd name="connsiteX1" fmla="*/ 160979 w 1521510"/>
                  <a:gd name="connsiteY1" fmla="*/ 0 h 321957"/>
                  <a:gd name="connsiteX2" fmla="*/ 160979 w 1521510"/>
                  <a:gd name="connsiteY2" fmla="*/ 64391 h 321957"/>
                  <a:gd name="connsiteX3" fmla="*/ 1360532 w 1521510"/>
                  <a:gd name="connsiteY3" fmla="*/ 64391 h 321957"/>
                  <a:gd name="connsiteX4" fmla="*/ 1360532 w 1521510"/>
                  <a:gd name="connsiteY4" fmla="*/ 0 h 321957"/>
                  <a:gd name="connsiteX5" fmla="*/ 1521510 w 1521510"/>
                  <a:gd name="connsiteY5" fmla="*/ 160979 h 321957"/>
                  <a:gd name="connsiteX6" fmla="*/ 1360532 w 1521510"/>
                  <a:gd name="connsiteY6" fmla="*/ 321957 h 321957"/>
                  <a:gd name="connsiteX7" fmla="*/ 1360532 w 1521510"/>
                  <a:gd name="connsiteY7" fmla="*/ 257566 h 321957"/>
                  <a:gd name="connsiteX8" fmla="*/ 160979 w 1521510"/>
                  <a:gd name="connsiteY8" fmla="*/ 257566 h 321957"/>
                  <a:gd name="connsiteX9" fmla="*/ 160979 w 1521510"/>
                  <a:gd name="connsiteY9" fmla="*/ 321957 h 321957"/>
                  <a:gd name="connsiteX10" fmla="*/ 0 w 1521510"/>
                  <a:gd name="connsiteY10" fmla="*/ 160979 h 32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510" h="321957">
                    <a:moveTo>
                      <a:pt x="0" y="160979"/>
                    </a:moveTo>
                    <a:lnTo>
                      <a:pt x="160979" y="0"/>
                    </a:lnTo>
                    <a:lnTo>
                      <a:pt x="160979" y="64391"/>
                    </a:lnTo>
                    <a:lnTo>
                      <a:pt x="1360532" y="64391"/>
                    </a:lnTo>
                    <a:lnTo>
                      <a:pt x="1360532" y="0"/>
                    </a:lnTo>
                    <a:lnTo>
                      <a:pt x="1521510" y="160979"/>
                    </a:lnTo>
                    <a:lnTo>
                      <a:pt x="1360532" y="321957"/>
                    </a:lnTo>
                    <a:lnTo>
                      <a:pt x="1360532" y="257566"/>
                    </a:lnTo>
                    <a:lnTo>
                      <a:pt x="160979" y="257566"/>
                    </a:lnTo>
                    <a:lnTo>
                      <a:pt x="160979" y="321957"/>
                    </a:lnTo>
                    <a:lnTo>
                      <a:pt x="0" y="160979"/>
                    </a:lnTo>
                    <a:close/>
                  </a:path>
                </a:pathLst>
              </a:custGeom>
              <a:solidFill>
                <a:srgbClr val="FFC0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6587" tIns="64390" rIns="96586" bIns="64391" numCol="1" spcCol="1270" anchor="ctr" anchorCtr="0">
                <a:noAutofit/>
              </a:bodyPr>
              <a:lstStyle/>
              <a:p>
                <a:pPr marL="0" lvl="0" indent="0" algn="ctr" defTabSz="488950">
                  <a:lnSpc>
                    <a:spcPct val="90000"/>
                  </a:lnSpc>
                  <a:spcBef>
                    <a:spcPct val="0"/>
                  </a:spcBef>
                  <a:spcAft>
                    <a:spcPct val="35000"/>
                  </a:spcAft>
                  <a:buNone/>
                </a:pPr>
                <a:endParaRPr lang="zh-CN" altLang="en-US" sz="1100" kern="1200">
                  <a:solidFill>
                    <a:schemeClr val="tx1"/>
                  </a:solidFill>
                  <a:latin typeface="DFKai-SB" panose="03000509000000000000" pitchFamily="65" charset="-120"/>
                  <a:ea typeface="DFKai-SB" panose="03000509000000000000" pitchFamily="65" charset="-120"/>
                </a:endParaRPr>
              </a:p>
            </p:txBody>
          </p:sp>
          <p:sp>
            <p:nvSpPr>
              <p:cNvPr id="5" name="任意多边形: 形状 4">
                <a:extLst>
                  <a:ext uri="{FF2B5EF4-FFF2-40B4-BE49-F238E27FC236}">
                    <a16:creationId xmlns:a16="http://schemas.microsoft.com/office/drawing/2014/main" id="{C7078776-4978-49D5-A7E0-6FFF210FF22A}"/>
                  </a:ext>
                </a:extLst>
              </p:cNvPr>
              <p:cNvSpPr/>
              <p:nvPr/>
            </p:nvSpPr>
            <p:spPr>
              <a:xfrm>
                <a:off x="9728862" y="3279665"/>
                <a:ext cx="642939" cy="3563649"/>
              </a:xfrm>
              <a:custGeom>
                <a:avLst/>
                <a:gdLst>
                  <a:gd name="connsiteX0" fmla="*/ 0 w 642939"/>
                  <a:gd name="connsiteY0" fmla="*/ 64294 h 2998212"/>
                  <a:gd name="connsiteX1" fmla="*/ 64294 w 642939"/>
                  <a:gd name="connsiteY1" fmla="*/ 0 h 2998212"/>
                  <a:gd name="connsiteX2" fmla="*/ 578645 w 642939"/>
                  <a:gd name="connsiteY2" fmla="*/ 0 h 2998212"/>
                  <a:gd name="connsiteX3" fmla="*/ 642939 w 642939"/>
                  <a:gd name="connsiteY3" fmla="*/ 64294 h 2998212"/>
                  <a:gd name="connsiteX4" fmla="*/ 642939 w 642939"/>
                  <a:gd name="connsiteY4" fmla="*/ 2933918 h 2998212"/>
                  <a:gd name="connsiteX5" fmla="*/ 578645 w 642939"/>
                  <a:gd name="connsiteY5" fmla="*/ 2998212 h 2998212"/>
                  <a:gd name="connsiteX6" fmla="*/ 64294 w 642939"/>
                  <a:gd name="connsiteY6" fmla="*/ 2998212 h 2998212"/>
                  <a:gd name="connsiteX7" fmla="*/ 0 w 642939"/>
                  <a:gd name="connsiteY7" fmla="*/ 2933918 h 2998212"/>
                  <a:gd name="connsiteX8" fmla="*/ 0 w 642939"/>
                  <a:gd name="connsiteY8" fmla="*/ 64294 h 299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939" h="2998212">
                    <a:moveTo>
                      <a:pt x="0" y="64294"/>
                    </a:moveTo>
                    <a:cubicBezTo>
                      <a:pt x="0" y="28785"/>
                      <a:pt x="28785" y="0"/>
                      <a:pt x="64294" y="0"/>
                    </a:cubicBezTo>
                    <a:lnTo>
                      <a:pt x="578645" y="0"/>
                    </a:lnTo>
                    <a:cubicBezTo>
                      <a:pt x="614154" y="0"/>
                      <a:pt x="642939" y="28785"/>
                      <a:pt x="642939" y="64294"/>
                    </a:cubicBezTo>
                    <a:lnTo>
                      <a:pt x="642939" y="2933918"/>
                    </a:lnTo>
                    <a:cubicBezTo>
                      <a:pt x="642939" y="2969427"/>
                      <a:pt x="614154" y="2998212"/>
                      <a:pt x="578645" y="2998212"/>
                    </a:cubicBezTo>
                    <a:lnTo>
                      <a:pt x="64294" y="2998212"/>
                    </a:lnTo>
                    <a:cubicBezTo>
                      <a:pt x="28785" y="2998212"/>
                      <a:pt x="0" y="2969427"/>
                      <a:pt x="0" y="2933918"/>
                    </a:cubicBezTo>
                    <a:lnTo>
                      <a:pt x="0" y="64294"/>
                    </a:lnTo>
                    <a:close/>
                  </a:path>
                </a:pathLst>
              </a:custGeom>
              <a:solidFill>
                <a:srgbClr val="FCEC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eaVert" wrap="square" lIns="72171" tIns="72171" rIns="72171" bIns="72171" numCol="1" spcCol="1270" anchor="ctr" anchorCtr="0">
                <a:noAutofit/>
              </a:bodyPr>
              <a:lstStyle/>
              <a:p>
                <a:pPr marL="0" lvl="0" indent="0" algn="ctr" defTabSz="6223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社區醫院（慢性病、康復期病人）</a:t>
                </a:r>
              </a:p>
            </p:txBody>
          </p:sp>
          <p:sp>
            <p:nvSpPr>
              <p:cNvPr id="6" name="任意多边形: 形状 5">
                <a:extLst>
                  <a:ext uri="{FF2B5EF4-FFF2-40B4-BE49-F238E27FC236}">
                    <a16:creationId xmlns:a16="http://schemas.microsoft.com/office/drawing/2014/main" id="{385BD55C-0F81-427E-A7A0-F297D9C8A830}"/>
                  </a:ext>
                </a:extLst>
              </p:cNvPr>
              <p:cNvSpPr/>
              <p:nvPr/>
            </p:nvSpPr>
            <p:spPr>
              <a:xfrm rot="21565229">
                <a:off x="6587608" y="6236944"/>
                <a:ext cx="2554327" cy="305995"/>
              </a:xfrm>
              <a:custGeom>
                <a:avLst/>
                <a:gdLst>
                  <a:gd name="connsiteX0" fmla="*/ 0 w 2554327"/>
                  <a:gd name="connsiteY0" fmla="*/ 152997 h 305994"/>
                  <a:gd name="connsiteX1" fmla="*/ 152997 w 2554327"/>
                  <a:gd name="connsiteY1" fmla="*/ 0 h 305994"/>
                  <a:gd name="connsiteX2" fmla="*/ 152997 w 2554327"/>
                  <a:gd name="connsiteY2" fmla="*/ 61199 h 305994"/>
                  <a:gd name="connsiteX3" fmla="*/ 2401330 w 2554327"/>
                  <a:gd name="connsiteY3" fmla="*/ 61199 h 305994"/>
                  <a:gd name="connsiteX4" fmla="*/ 2401330 w 2554327"/>
                  <a:gd name="connsiteY4" fmla="*/ 0 h 305994"/>
                  <a:gd name="connsiteX5" fmla="*/ 2554327 w 2554327"/>
                  <a:gd name="connsiteY5" fmla="*/ 152997 h 305994"/>
                  <a:gd name="connsiteX6" fmla="*/ 2401330 w 2554327"/>
                  <a:gd name="connsiteY6" fmla="*/ 305994 h 305994"/>
                  <a:gd name="connsiteX7" fmla="*/ 2401330 w 2554327"/>
                  <a:gd name="connsiteY7" fmla="*/ 244795 h 305994"/>
                  <a:gd name="connsiteX8" fmla="*/ 152997 w 2554327"/>
                  <a:gd name="connsiteY8" fmla="*/ 244795 h 305994"/>
                  <a:gd name="connsiteX9" fmla="*/ 152997 w 2554327"/>
                  <a:gd name="connsiteY9" fmla="*/ 305994 h 305994"/>
                  <a:gd name="connsiteX10" fmla="*/ 0 w 2554327"/>
                  <a:gd name="connsiteY10" fmla="*/ 152997 h 30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4327" h="305994">
                    <a:moveTo>
                      <a:pt x="2554327" y="152997"/>
                    </a:moveTo>
                    <a:lnTo>
                      <a:pt x="2401330" y="305993"/>
                    </a:lnTo>
                    <a:lnTo>
                      <a:pt x="2401330" y="244794"/>
                    </a:lnTo>
                    <a:lnTo>
                      <a:pt x="152997" y="244794"/>
                    </a:lnTo>
                    <a:lnTo>
                      <a:pt x="152997" y="305993"/>
                    </a:lnTo>
                    <a:lnTo>
                      <a:pt x="0" y="152997"/>
                    </a:lnTo>
                    <a:lnTo>
                      <a:pt x="152997" y="1"/>
                    </a:lnTo>
                    <a:lnTo>
                      <a:pt x="152997" y="61200"/>
                    </a:lnTo>
                    <a:lnTo>
                      <a:pt x="2401330" y="61200"/>
                    </a:lnTo>
                    <a:lnTo>
                      <a:pt x="2401330" y="1"/>
                    </a:lnTo>
                    <a:lnTo>
                      <a:pt x="2554327" y="152997"/>
                    </a:lnTo>
                    <a:close/>
                  </a:path>
                </a:pathLst>
              </a:custGeom>
              <a:solidFill>
                <a:srgbClr val="FFC000"/>
              </a:solidFill>
              <a:ln>
                <a:no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1797" tIns="61200" rIns="91798" bIns="61198" numCol="1" spcCol="1270" anchor="ctr" anchorCtr="0">
                <a:noAutofit/>
              </a:bodyPr>
              <a:lstStyle/>
              <a:p>
                <a:pPr marL="0" lvl="0" indent="0" algn="ctr" defTabSz="488950">
                  <a:lnSpc>
                    <a:spcPct val="90000"/>
                  </a:lnSpc>
                  <a:spcBef>
                    <a:spcPct val="0"/>
                  </a:spcBef>
                  <a:spcAft>
                    <a:spcPct val="35000"/>
                  </a:spcAft>
                  <a:buNone/>
                </a:pPr>
                <a:endParaRPr lang="zh-CN" altLang="en-US" sz="1100" kern="1200">
                  <a:solidFill>
                    <a:schemeClr val="tx1"/>
                  </a:solidFill>
                  <a:latin typeface="DFKai-SB" panose="03000509000000000000" pitchFamily="65" charset="-120"/>
                  <a:ea typeface="DFKai-SB" panose="03000509000000000000" pitchFamily="65" charset="-120"/>
                </a:endParaRPr>
              </a:p>
            </p:txBody>
          </p:sp>
          <p:sp>
            <p:nvSpPr>
              <p:cNvPr id="7" name="任意多边形: 形状 6">
                <a:extLst>
                  <a:ext uri="{FF2B5EF4-FFF2-40B4-BE49-F238E27FC236}">
                    <a16:creationId xmlns:a16="http://schemas.microsoft.com/office/drawing/2014/main" id="{8395F3ED-10D8-47CD-86A8-662846B07937}"/>
                  </a:ext>
                </a:extLst>
              </p:cNvPr>
              <p:cNvSpPr/>
              <p:nvPr/>
            </p:nvSpPr>
            <p:spPr>
              <a:xfrm>
                <a:off x="5357483" y="3339821"/>
                <a:ext cx="545616" cy="3413692"/>
              </a:xfrm>
              <a:custGeom>
                <a:avLst/>
                <a:gdLst>
                  <a:gd name="connsiteX0" fmla="*/ 0 w 545616"/>
                  <a:gd name="connsiteY0" fmla="*/ 54562 h 2631447"/>
                  <a:gd name="connsiteX1" fmla="*/ 54562 w 545616"/>
                  <a:gd name="connsiteY1" fmla="*/ 0 h 2631447"/>
                  <a:gd name="connsiteX2" fmla="*/ 491054 w 545616"/>
                  <a:gd name="connsiteY2" fmla="*/ 0 h 2631447"/>
                  <a:gd name="connsiteX3" fmla="*/ 545616 w 545616"/>
                  <a:gd name="connsiteY3" fmla="*/ 54562 h 2631447"/>
                  <a:gd name="connsiteX4" fmla="*/ 545616 w 545616"/>
                  <a:gd name="connsiteY4" fmla="*/ 2576885 h 2631447"/>
                  <a:gd name="connsiteX5" fmla="*/ 491054 w 545616"/>
                  <a:gd name="connsiteY5" fmla="*/ 2631447 h 2631447"/>
                  <a:gd name="connsiteX6" fmla="*/ 54562 w 545616"/>
                  <a:gd name="connsiteY6" fmla="*/ 2631447 h 2631447"/>
                  <a:gd name="connsiteX7" fmla="*/ 0 w 545616"/>
                  <a:gd name="connsiteY7" fmla="*/ 2576885 h 2631447"/>
                  <a:gd name="connsiteX8" fmla="*/ 0 w 545616"/>
                  <a:gd name="connsiteY8" fmla="*/ 54562 h 263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616" h="2631447">
                    <a:moveTo>
                      <a:pt x="0" y="54562"/>
                    </a:moveTo>
                    <a:cubicBezTo>
                      <a:pt x="0" y="24428"/>
                      <a:pt x="24428" y="0"/>
                      <a:pt x="54562" y="0"/>
                    </a:cubicBezTo>
                    <a:lnTo>
                      <a:pt x="491054" y="0"/>
                    </a:lnTo>
                    <a:cubicBezTo>
                      <a:pt x="521188" y="0"/>
                      <a:pt x="545616" y="24428"/>
                      <a:pt x="545616" y="54562"/>
                    </a:cubicBezTo>
                    <a:lnTo>
                      <a:pt x="545616" y="2576885"/>
                    </a:lnTo>
                    <a:cubicBezTo>
                      <a:pt x="545616" y="2607019"/>
                      <a:pt x="521188" y="2631447"/>
                      <a:pt x="491054" y="2631447"/>
                    </a:cubicBezTo>
                    <a:lnTo>
                      <a:pt x="54562" y="2631447"/>
                    </a:lnTo>
                    <a:cubicBezTo>
                      <a:pt x="24428" y="2631447"/>
                      <a:pt x="0" y="2607019"/>
                      <a:pt x="0" y="2576885"/>
                    </a:cubicBezTo>
                    <a:lnTo>
                      <a:pt x="0" y="54562"/>
                    </a:lnTo>
                    <a:close/>
                  </a:path>
                </a:pathLst>
              </a:custGeom>
              <a:solidFill>
                <a:srgbClr val="C2F0E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eaVert" wrap="square" lIns="65511" tIns="65511" rIns="65511" bIns="65511" numCol="1" spcCol="1270" anchor="ctr" anchorCtr="0">
                <a:noAutofit/>
              </a:bodyPr>
              <a:lstStyle/>
              <a:p>
                <a:pPr marL="0" lvl="0" indent="0" algn="ctr" defTabSz="57785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二級醫院（輕微病、常見病）</a:t>
                </a:r>
              </a:p>
            </p:txBody>
          </p:sp>
          <p:sp>
            <p:nvSpPr>
              <p:cNvPr id="8" name="任意多边形: 形状 7">
                <a:extLst>
                  <a:ext uri="{FF2B5EF4-FFF2-40B4-BE49-F238E27FC236}">
                    <a16:creationId xmlns:a16="http://schemas.microsoft.com/office/drawing/2014/main" id="{1B7D3717-DA17-4804-A9CF-0EE4952B34AB}"/>
                  </a:ext>
                </a:extLst>
              </p:cNvPr>
              <p:cNvSpPr/>
              <p:nvPr/>
            </p:nvSpPr>
            <p:spPr>
              <a:xfrm rot="19409174">
                <a:off x="5884957" y="4476988"/>
                <a:ext cx="1521510" cy="321957"/>
              </a:xfrm>
              <a:custGeom>
                <a:avLst/>
                <a:gdLst>
                  <a:gd name="connsiteX0" fmla="*/ 0 w 1521510"/>
                  <a:gd name="connsiteY0" fmla="*/ 160979 h 321957"/>
                  <a:gd name="connsiteX1" fmla="*/ 160979 w 1521510"/>
                  <a:gd name="connsiteY1" fmla="*/ 0 h 321957"/>
                  <a:gd name="connsiteX2" fmla="*/ 160979 w 1521510"/>
                  <a:gd name="connsiteY2" fmla="*/ 64391 h 321957"/>
                  <a:gd name="connsiteX3" fmla="*/ 1360532 w 1521510"/>
                  <a:gd name="connsiteY3" fmla="*/ 64391 h 321957"/>
                  <a:gd name="connsiteX4" fmla="*/ 1360532 w 1521510"/>
                  <a:gd name="connsiteY4" fmla="*/ 0 h 321957"/>
                  <a:gd name="connsiteX5" fmla="*/ 1521510 w 1521510"/>
                  <a:gd name="connsiteY5" fmla="*/ 160979 h 321957"/>
                  <a:gd name="connsiteX6" fmla="*/ 1360532 w 1521510"/>
                  <a:gd name="connsiteY6" fmla="*/ 321957 h 321957"/>
                  <a:gd name="connsiteX7" fmla="*/ 1360532 w 1521510"/>
                  <a:gd name="connsiteY7" fmla="*/ 257566 h 321957"/>
                  <a:gd name="connsiteX8" fmla="*/ 160979 w 1521510"/>
                  <a:gd name="connsiteY8" fmla="*/ 257566 h 321957"/>
                  <a:gd name="connsiteX9" fmla="*/ 160979 w 1521510"/>
                  <a:gd name="connsiteY9" fmla="*/ 321957 h 321957"/>
                  <a:gd name="connsiteX10" fmla="*/ 0 w 1521510"/>
                  <a:gd name="connsiteY10" fmla="*/ 160979 h 32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510" h="321957">
                    <a:moveTo>
                      <a:pt x="0" y="160979"/>
                    </a:moveTo>
                    <a:lnTo>
                      <a:pt x="160979" y="0"/>
                    </a:lnTo>
                    <a:lnTo>
                      <a:pt x="160979" y="64391"/>
                    </a:lnTo>
                    <a:lnTo>
                      <a:pt x="1360532" y="64391"/>
                    </a:lnTo>
                    <a:lnTo>
                      <a:pt x="1360532" y="0"/>
                    </a:lnTo>
                    <a:lnTo>
                      <a:pt x="1521510" y="160979"/>
                    </a:lnTo>
                    <a:lnTo>
                      <a:pt x="1360532" y="321957"/>
                    </a:lnTo>
                    <a:lnTo>
                      <a:pt x="1360532" y="257566"/>
                    </a:lnTo>
                    <a:lnTo>
                      <a:pt x="160979" y="257566"/>
                    </a:lnTo>
                    <a:lnTo>
                      <a:pt x="160979" y="321957"/>
                    </a:lnTo>
                    <a:lnTo>
                      <a:pt x="0" y="160979"/>
                    </a:lnTo>
                    <a:close/>
                  </a:path>
                </a:pathLst>
              </a:custGeom>
              <a:solidFill>
                <a:srgbClr val="FFC00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96586" tIns="64390" rIns="96587" bIns="64391" numCol="1" spcCol="1270" anchor="ctr" anchorCtr="0">
                <a:noAutofit/>
              </a:bodyPr>
              <a:lstStyle/>
              <a:p>
                <a:pPr marL="0" lvl="0" indent="0" algn="ctr" defTabSz="488950">
                  <a:lnSpc>
                    <a:spcPct val="90000"/>
                  </a:lnSpc>
                  <a:spcBef>
                    <a:spcPct val="0"/>
                  </a:spcBef>
                  <a:spcAft>
                    <a:spcPct val="35000"/>
                  </a:spcAft>
                  <a:buNone/>
                </a:pPr>
                <a:endParaRPr lang="zh-CN" altLang="en-US" sz="1100" kern="1200">
                  <a:solidFill>
                    <a:schemeClr val="tx1"/>
                  </a:solidFill>
                  <a:latin typeface="DFKai-SB" panose="03000509000000000000" pitchFamily="65" charset="-120"/>
                  <a:ea typeface="DFKai-SB" panose="03000509000000000000" pitchFamily="65" charset="-120"/>
                </a:endParaRPr>
              </a:p>
            </p:txBody>
          </p:sp>
        </p:grpSp>
        <p:sp>
          <p:nvSpPr>
            <p:cNvPr id="27" name="矩形: 圆顶角 26"/>
            <p:cNvSpPr/>
            <p:nvPr/>
          </p:nvSpPr>
          <p:spPr>
            <a:xfrm>
              <a:off x="6404920" y="5110720"/>
              <a:ext cx="3806100" cy="809625"/>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solidFill>
                    <a:schemeClr val="tx1"/>
                  </a:solidFill>
                  <a:latin typeface="DFKai-SB" panose="03000509000000000000" pitchFamily="65" charset="-120"/>
                  <a:ea typeface="DFKai-SB" panose="03000509000000000000" pitchFamily="65" charset="-120"/>
                </a:rPr>
                <a:t>醫聯體</a:t>
              </a:r>
              <a:endParaRPr lang="en-US" altLang="zh-CN" sz="2000" b="1" dirty="0">
                <a:solidFill>
                  <a:schemeClr val="tx1"/>
                </a:solidFill>
                <a:latin typeface="DFKai-SB" panose="03000509000000000000" pitchFamily="65" charset="-120"/>
                <a:ea typeface="DFKai-SB" panose="03000509000000000000" pitchFamily="65" charset="-120"/>
              </a:endParaRPr>
            </a:p>
            <a:p>
              <a:pPr algn="ctr">
                <a:defRPr/>
              </a:pPr>
              <a:r>
                <a:rPr lang="zh-CN" altLang="en-US" dirty="0">
                  <a:solidFill>
                    <a:schemeClr val="tx1"/>
                  </a:solidFill>
                  <a:latin typeface="DFKai-SB" panose="03000509000000000000" pitchFamily="65" charset="-120"/>
                  <a:ea typeface="DFKai-SB" panose="03000509000000000000" pitchFamily="65" charset="-120"/>
                </a:rPr>
                <a:t>資源調配  資訊共用  雙向轉診</a:t>
              </a:r>
            </a:p>
          </p:txBody>
        </p:sp>
      </p:grpSp>
      <p:sp>
        <p:nvSpPr>
          <p:cNvPr id="13" name="标题 1">
            <a:extLst>
              <a:ext uri="{FF2B5EF4-FFF2-40B4-BE49-F238E27FC236}">
                <a16:creationId xmlns:a16="http://schemas.microsoft.com/office/drawing/2014/main" id="{ADA875C9-89F2-4AEA-ABBC-3B9C32046201}"/>
              </a:ext>
            </a:extLst>
          </p:cNvPr>
          <p:cNvSpPr txBox="1">
            <a:spLocks noChangeArrowheads="1"/>
          </p:cNvSpPr>
          <p:nvPr/>
        </p:nvSpPr>
        <p:spPr bwMode="auto">
          <a:xfrm>
            <a:off x="2282895" y="405602"/>
            <a:ext cx="9359093" cy="51593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dirty="0">
                <a:latin typeface="DFKai-SB" panose="03000509000000000000" pitchFamily="65" charset="-120"/>
                <a:ea typeface="DFKai-SB" panose="03000509000000000000" pitchFamily="65" charset="-120"/>
              </a:rPr>
              <a:t>醫聯體</a:t>
            </a:r>
            <a:r>
              <a:rPr lang="en-US" altLang="zh-CN" sz="4000" b="1" dirty="0">
                <a:latin typeface="DFKai-SB" panose="03000509000000000000" pitchFamily="65" charset="-120"/>
                <a:ea typeface="DFKai-SB" panose="03000509000000000000" pitchFamily="65" charset="-120"/>
              </a:rPr>
              <a:t> </a:t>
            </a:r>
            <a:r>
              <a:rPr lang="zh-TW" altLang="en-US" sz="4000" dirty="0">
                <a:latin typeface="標楷體" panose="03000509000000000000" pitchFamily="65" charset="-120"/>
                <a:ea typeface="標楷體" panose="03000509000000000000" pitchFamily="65" charset="-120"/>
                <a:cs typeface="微软雅黑" panose="020B0503020204020204" charset="-122"/>
              </a:rPr>
              <a:t>─ </a:t>
            </a:r>
            <a:r>
              <a:rPr lang="zh-CN" altLang="zh-CN" sz="4000" b="1" dirty="0">
                <a:latin typeface="DFKai-SB" panose="03000509000000000000" pitchFamily="65" charset="-120"/>
                <a:ea typeface="DFKai-SB" panose="03000509000000000000" pitchFamily="65" charset="-120"/>
              </a:rPr>
              <a:t>居民</a:t>
            </a:r>
            <a:r>
              <a:rPr lang="zh-CN" altLang="en-US" sz="4000" b="1" dirty="0">
                <a:latin typeface="DFKai-SB" panose="03000509000000000000" pitchFamily="65" charset="-120"/>
                <a:ea typeface="DFKai-SB" panose="03000509000000000000" pitchFamily="65" charset="-120"/>
              </a:rPr>
              <a:t>享受更便捷及優質的醫療</a:t>
            </a:r>
            <a:endParaRPr lang="zh-CN" altLang="en-US" sz="4000" dirty="0">
              <a:latin typeface="DFKai-SB" panose="03000509000000000000" pitchFamily="65" charset="-120"/>
              <a:ea typeface="DFKai-SB" panose="03000509000000000000" pitchFamily="65" charset="-120"/>
            </a:endParaRPr>
          </a:p>
        </p:txBody>
      </p:sp>
      <p:pic>
        <p:nvPicPr>
          <p:cNvPr id="15" name="图形 14">
            <a:extLst>
              <a:ext uri="{FF2B5EF4-FFF2-40B4-BE49-F238E27FC236}">
                <a16:creationId xmlns:a16="http://schemas.microsoft.com/office/drawing/2014/main" id="{285FA3BC-A51B-4203-A75F-4443E8A8A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17748" y="3532096"/>
            <a:ext cx="1843766" cy="1198733"/>
          </a:xfrm>
          <a:prstGeom prst="rect">
            <a:avLst/>
          </a:prstGeom>
        </p:spPr>
      </p:pic>
      <p:sp>
        <p:nvSpPr>
          <p:cNvPr id="23" name="文字方塊 22">
            <a:extLst>
              <a:ext uri="{FF2B5EF4-FFF2-40B4-BE49-F238E27FC236}">
                <a16:creationId xmlns:a16="http://schemas.microsoft.com/office/drawing/2014/main" id="{8DF21302-313F-4C48-9F4E-B52EAB04150B}"/>
              </a:ext>
            </a:extLst>
          </p:cNvPr>
          <p:cNvSpPr txBox="1"/>
          <p:nvPr/>
        </p:nvSpPr>
        <p:spPr>
          <a:xfrm>
            <a:off x="336137" y="1042471"/>
            <a:ext cx="11468099" cy="525721"/>
          </a:xfrm>
          <a:prstGeom prst="rect">
            <a:avLst/>
          </a:prstGeom>
          <a:noFill/>
        </p:spPr>
        <p:txBody>
          <a:bodyPr wrap="square">
            <a:spAutoFit/>
          </a:bodyPr>
          <a:lstStyle/>
          <a:p>
            <a:pPr>
              <a:lnSpc>
                <a:spcPct val="130000"/>
              </a:lnSpc>
              <a:defRPr/>
            </a:pP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國家</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生健康委</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員會於</a:t>
            </a: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年提出加快推進醫聯體建設，</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逐步</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在全國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不同地方實施</a:t>
            </a:r>
            <a:r>
              <a:rPr lang="zh-CN" altLang="zh-CN"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5" name="文字方塊 24">
            <a:extLst>
              <a:ext uri="{FF2B5EF4-FFF2-40B4-BE49-F238E27FC236}">
                <a16:creationId xmlns:a16="http://schemas.microsoft.com/office/drawing/2014/main" id="{C8D159DA-519C-43AC-8005-00C9C6B8EFA9}"/>
              </a:ext>
            </a:extLst>
          </p:cNvPr>
          <p:cNvSpPr txBox="1"/>
          <p:nvPr/>
        </p:nvSpPr>
        <p:spPr>
          <a:xfrm>
            <a:off x="1656756" y="6292590"/>
            <a:ext cx="6813091" cy="523220"/>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資料來源：醫政醫管局</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http://www.nhc.gov.cn/yzygj/s3594r/202007/0f58f93e3f5a4a26ab9079f78bf2dca5.shtml</a:t>
            </a:r>
            <a:r>
              <a:rPr lang="en-US" altLang="zh-HK" sz="1400" dirty="0">
                <a:latin typeface="標楷體" panose="03000509000000000000" pitchFamily="65" charset="-120"/>
                <a:ea typeface="標楷體" panose="03000509000000000000" pitchFamily="65" charset="-120"/>
              </a:rPr>
              <a:t>)</a:t>
            </a:r>
            <a:endParaRPr lang="zh-HK" altLang="en-US" sz="1400" dirty="0">
              <a:latin typeface="標楷體" panose="03000509000000000000" pitchFamily="65" charset="-120"/>
              <a:ea typeface="標楷體" panose="03000509000000000000" pitchFamily="65" charset="-120"/>
            </a:endParaRPr>
          </a:p>
        </p:txBody>
      </p:sp>
      <p:sp>
        <p:nvSpPr>
          <p:cNvPr id="21" name="对话气泡: 圆角矩形 21">
            <a:extLst>
              <a:ext uri="{FF2B5EF4-FFF2-40B4-BE49-F238E27FC236}">
                <a16:creationId xmlns:a16="http://schemas.microsoft.com/office/drawing/2014/main" id="{37A31C85-16C2-4394-8EF0-297600028BC0}"/>
              </a:ext>
            </a:extLst>
          </p:cNvPr>
          <p:cNvSpPr/>
          <p:nvPr/>
        </p:nvSpPr>
        <p:spPr>
          <a:xfrm flipH="1">
            <a:off x="247647" y="1689125"/>
            <a:ext cx="5242488" cy="3175902"/>
          </a:xfrm>
          <a:prstGeom prst="wedgeRoundRectCallout">
            <a:avLst>
              <a:gd name="adj1" fmla="val -1063"/>
              <a:gd name="adj2" fmla="val 59807"/>
              <a:gd name="adj3" fmla="val 16667"/>
            </a:avLst>
          </a:prstGeom>
          <a:solidFill>
            <a:srgbClr val="00B0F0">
              <a:alpha val="18000"/>
            </a:srgbClr>
          </a:solidFill>
          <a:ln w="12700">
            <a:solidFill>
              <a:srgbClr val="386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sz="2400" dirty="0">
              <a:solidFill>
                <a:schemeClr val="tx1"/>
              </a:solidFill>
              <a:latin typeface="標楷體" panose="03000509000000000000" pitchFamily="65" charset="-120"/>
              <a:ea typeface="標楷體" panose="03000509000000000000" pitchFamily="65" charset="-120"/>
            </a:endParaRPr>
          </a:p>
          <a:p>
            <a:pPr algn="just"/>
            <a:r>
              <a:rPr lang="zh-CN" altLang="en-US" sz="2400" dirty="0">
                <a:solidFill>
                  <a:schemeClr val="tx1"/>
                </a:solidFill>
                <a:latin typeface="標楷體" panose="03000509000000000000" pitchFamily="65" charset="-120"/>
                <a:ea typeface="標楷體" panose="03000509000000000000" pitchFamily="65" charset="-120"/>
              </a:rPr>
              <a:t>醫聯體</a:t>
            </a:r>
            <a:r>
              <a:rPr lang="zh-TW" altLang="en-US" sz="2400" dirty="0">
                <a:solidFill>
                  <a:schemeClr val="tx1"/>
                </a:solidFill>
                <a:latin typeface="標楷體" panose="03000509000000000000" pitchFamily="65" charset="-120"/>
                <a:ea typeface="標楷體" panose="03000509000000000000" pitchFamily="65" charset="-120"/>
              </a:rPr>
              <a:t>是</a:t>
            </a:r>
            <a:r>
              <a:rPr lang="zh-CN" altLang="en-US" sz="2400" b="0" i="0" dirty="0">
                <a:solidFill>
                  <a:schemeClr val="tx1"/>
                </a:solidFill>
                <a:effectLst/>
                <a:latin typeface="標楷體" panose="03000509000000000000" pitchFamily="65" charset="-120"/>
                <a:ea typeface="標楷體" panose="03000509000000000000" pitchFamily="65" charset="-120"/>
              </a:rPr>
              <a:t>整合</a:t>
            </a:r>
            <a:r>
              <a:rPr lang="zh-TW" altLang="en-US" sz="2400" b="0" i="0" dirty="0">
                <a:solidFill>
                  <a:schemeClr val="tx1"/>
                </a:solidFill>
                <a:effectLst/>
                <a:latin typeface="標楷體" panose="03000509000000000000" pitchFamily="65" charset="-120"/>
                <a:ea typeface="標楷體" panose="03000509000000000000" pitchFamily="65" charset="-120"/>
              </a:rPr>
              <a:t>區</a:t>
            </a:r>
            <a:r>
              <a:rPr lang="zh-CN" altLang="en-US" sz="2400" b="0" i="0" dirty="0">
                <a:solidFill>
                  <a:schemeClr val="tx1"/>
                </a:solidFill>
                <a:effectLst/>
                <a:latin typeface="標楷體" panose="03000509000000000000" pitchFamily="65" charset="-120"/>
                <a:ea typeface="標楷體" panose="03000509000000000000" pitchFamily="65" charset="-120"/>
              </a:rPr>
              <a:t>內醫療</a:t>
            </a:r>
            <a:r>
              <a:rPr lang="zh-TW" altLang="en-US" sz="2400" dirty="0">
                <a:solidFill>
                  <a:schemeClr val="tx1"/>
                </a:solidFill>
                <a:latin typeface="標楷體" panose="03000509000000000000" pitchFamily="65" charset="-120"/>
                <a:ea typeface="標楷體" panose="03000509000000000000" pitchFamily="65" charset="-120"/>
              </a:rPr>
              <a:t>衞</a:t>
            </a:r>
            <a:r>
              <a:rPr lang="zh-CN" altLang="en-US" sz="2400" b="0" i="0" dirty="0">
                <a:solidFill>
                  <a:schemeClr val="tx1"/>
                </a:solidFill>
                <a:effectLst/>
                <a:latin typeface="標楷體" panose="03000509000000000000" pitchFamily="65" charset="-120"/>
                <a:ea typeface="標楷體" panose="03000509000000000000" pitchFamily="65" charset="-120"/>
              </a:rPr>
              <a:t>生資源，由三級公立醫院牽頭，其他若干家醫院、基層醫療</a:t>
            </a:r>
            <a:r>
              <a:rPr lang="zh-TW" altLang="en-US" sz="2400" dirty="0">
                <a:solidFill>
                  <a:schemeClr val="tx1"/>
                </a:solidFill>
                <a:latin typeface="標楷體" panose="03000509000000000000" pitchFamily="65" charset="-120"/>
                <a:ea typeface="標楷體" panose="03000509000000000000" pitchFamily="65" charset="-120"/>
              </a:rPr>
              <a:t>衞</a:t>
            </a:r>
            <a:r>
              <a:rPr lang="zh-CN" altLang="en-US" sz="2400" b="0" i="0" dirty="0">
                <a:solidFill>
                  <a:schemeClr val="tx1"/>
                </a:solidFill>
                <a:effectLst/>
                <a:latin typeface="標楷體" panose="03000509000000000000" pitchFamily="65" charset="-120"/>
                <a:ea typeface="標楷體" panose="03000509000000000000" pitchFamily="65" charset="-120"/>
              </a:rPr>
              <a:t>生機構</a:t>
            </a:r>
            <a:r>
              <a:rPr lang="zh-CN" altLang="en-US" sz="2400" b="0" i="0">
                <a:solidFill>
                  <a:schemeClr val="tx1"/>
                </a:solidFill>
                <a:effectLst/>
                <a:latin typeface="標楷體" panose="03000509000000000000" pitchFamily="65" charset="-120"/>
                <a:ea typeface="標楷體" panose="03000509000000000000" pitchFamily="65" charset="-120"/>
              </a:rPr>
              <a:t>、公共</a:t>
            </a:r>
            <a:r>
              <a:rPr lang="zh-TW" altLang="en-US" sz="2400">
                <a:solidFill>
                  <a:schemeClr val="tx1"/>
                </a:solidFill>
                <a:latin typeface="標楷體" panose="03000509000000000000" pitchFamily="65" charset="-120"/>
                <a:ea typeface="標楷體" panose="03000509000000000000" pitchFamily="65" charset="-120"/>
              </a:rPr>
              <a:t>衞</a:t>
            </a:r>
            <a:r>
              <a:rPr lang="zh-CN" altLang="en-US" sz="2400" b="0" i="0">
                <a:solidFill>
                  <a:schemeClr val="tx1"/>
                </a:solidFill>
                <a:effectLst/>
                <a:latin typeface="標楷體" panose="03000509000000000000" pitchFamily="65" charset="-120"/>
                <a:ea typeface="標楷體" panose="03000509000000000000" pitchFamily="65" charset="-120"/>
              </a:rPr>
              <a:t>生</a:t>
            </a:r>
            <a:r>
              <a:rPr lang="zh-CN" altLang="en-US" sz="2400" b="0" i="0" dirty="0">
                <a:solidFill>
                  <a:schemeClr val="tx1"/>
                </a:solidFill>
                <a:effectLst/>
                <a:latin typeface="標楷體" panose="03000509000000000000" pitchFamily="65" charset="-120"/>
                <a:ea typeface="標楷體" panose="03000509000000000000" pitchFamily="65" charset="-120"/>
              </a:rPr>
              <a:t>機構等</a:t>
            </a:r>
            <a:r>
              <a:rPr lang="zh-TW" altLang="en-US" sz="2400" dirty="0">
                <a:solidFill>
                  <a:schemeClr val="tx1"/>
                </a:solidFill>
                <a:latin typeface="標楷體" panose="03000509000000000000" pitchFamily="65" charset="-120"/>
                <a:ea typeface="標楷體" panose="03000509000000000000" pitchFamily="65" charset="-120"/>
              </a:rPr>
              <a:t>構成，</a:t>
            </a:r>
            <a:r>
              <a:rPr lang="zh-TW" altLang="en-US" sz="2400" b="0" i="0" dirty="0">
                <a:solidFill>
                  <a:schemeClr val="tx1"/>
                </a:solidFill>
                <a:effectLst/>
                <a:latin typeface="標楷體" panose="03000509000000000000" pitchFamily="65" charset="-120"/>
                <a:ea typeface="標楷體" panose="03000509000000000000" pitchFamily="65" charset="-120"/>
              </a:rPr>
              <a:t>為區</a:t>
            </a:r>
            <a:r>
              <a:rPr lang="zh-CN" altLang="en-US" sz="2400" b="0" i="0" dirty="0">
                <a:solidFill>
                  <a:schemeClr val="tx1"/>
                </a:solidFill>
                <a:effectLst/>
                <a:latin typeface="標楷體" panose="03000509000000000000" pitchFamily="65" charset="-120"/>
                <a:ea typeface="標楷體" panose="03000509000000000000" pitchFamily="65" charset="-120"/>
              </a:rPr>
              <a:t>內居民提供疾病預防、診斷、治療、康復、護理等一體化</a:t>
            </a:r>
            <a:r>
              <a:rPr lang="zh-TW" altLang="en-US" sz="2400" b="0" i="0" dirty="0">
                <a:solidFill>
                  <a:schemeClr val="tx1"/>
                </a:solidFill>
                <a:effectLst/>
                <a:latin typeface="標楷體" panose="03000509000000000000" pitchFamily="65" charset="-120"/>
                <a:ea typeface="標楷體" panose="03000509000000000000" pitchFamily="65" charset="-120"/>
              </a:rPr>
              <a:t>的</a:t>
            </a:r>
            <a:r>
              <a:rPr lang="zh-CN" altLang="en-US" sz="2400" b="0" i="0" dirty="0">
                <a:solidFill>
                  <a:schemeClr val="tx1"/>
                </a:solidFill>
                <a:effectLst/>
                <a:latin typeface="標楷體" panose="03000509000000000000" pitchFamily="65" charset="-120"/>
                <a:ea typeface="標楷體" panose="03000509000000000000" pitchFamily="65" charset="-120"/>
              </a:rPr>
              <a:t>醫療</a:t>
            </a:r>
            <a:r>
              <a:rPr lang="zh-TW" altLang="en-US" sz="2400" dirty="0">
                <a:solidFill>
                  <a:schemeClr val="tx1"/>
                </a:solidFill>
                <a:latin typeface="標楷體" panose="03000509000000000000" pitchFamily="65" charset="-120"/>
                <a:ea typeface="標楷體" panose="03000509000000000000" pitchFamily="65" charset="-120"/>
              </a:rPr>
              <a:t>衞</a:t>
            </a:r>
            <a:r>
              <a:rPr lang="zh-CN" altLang="en-US" sz="2400" b="0" i="0">
                <a:solidFill>
                  <a:schemeClr val="tx1"/>
                </a:solidFill>
                <a:effectLst/>
                <a:latin typeface="標楷體" panose="03000509000000000000" pitchFamily="65" charset="-120"/>
                <a:ea typeface="標楷體" panose="03000509000000000000" pitchFamily="65" charset="-120"/>
              </a:rPr>
              <a:t>生服務</a:t>
            </a:r>
            <a:r>
              <a:rPr lang="zh-TW" altLang="en-US" sz="2400">
                <a:solidFill>
                  <a:schemeClr val="tx1"/>
                </a:solidFill>
                <a:latin typeface="標楷體" panose="03000509000000000000" pitchFamily="65" charset="-120"/>
                <a:ea typeface="標楷體" panose="03000509000000000000" pitchFamily="65" charset="-120"/>
              </a:rPr>
              <a:t>，形成</a:t>
            </a:r>
            <a:r>
              <a:rPr lang="zh-TW" altLang="en-US" sz="2400" dirty="0">
                <a:solidFill>
                  <a:schemeClr val="tx1"/>
                </a:solidFill>
                <a:latin typeface="標楷體" panose="03000509000000000000" pitchFamily="65" charset="-120"/>
                <a:ea typeface="標楷體" panose="03000509000000000000" pitchFamily="65" charset="-120"/>
              </a:rPr>
              <a:t>「小病在基層、大病到醫院、康復回基層」的良性循環。</a:t>
            </a:r>
            <a:endParaRPr lang="zh-HK" altLang="en-US" sz="2400" dirty="0">
              <a:solidFill>
                <a:schemeClr val="tx1"/>
              </a:solidFill>
              <a:latin typeface="標楷體" panose="03000509000000000000" pitchFamily="65" charset="-120"/>
              <a:ea typeface="標楷體" panose="03000509000000000000" pitchFamily="65" charset="-120"/>
            </a:endParaRPr>
          </a:p>
          <a:p>
            <a:endParaRPr lang="zh-CN" altLang="en-US" sz="2400" dirty="0">
              <a:solidFill>
                <a:schemeClr val="tx1"/>
              </a:solidFill>
              <a:latin typeface="標楷體" panose="03000509000000000000" pitchFamily="65" charset="-120"/>
              <a:ea typeface="標楷體" panose="03000509000000000000" pitchFamily="65" charset="-120"/>
            </a:endParaRPr>
          </a:p>
        </p:txBody>
      </p:sp>
      <p:pic>
        <p:nvPicPr>
          <p:cNvPr id="22" name="图片 20">
            <a:extLst>
              <a:ext uri="{FF2B5EF4-FFF2-40B4-BE49-F238E27FC236}">
                <a16:creationId xmlns:a16="http://schemas.microsoft.com/office/drawing/2014/main" id="{CBE5D6D7-C3D6-40B9-95E9-48770BCB3D8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808627" y="4932095"/>
            <a:ext cx="1367156" cy="1367156"/>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pic>
        <p:nvPicPr>
          <p:cNvPr id="18" name="Picture 17"/>
          <p:cNvPicPr>
            <a:picLocks noChangeAspect="1"/>
          </p:cNvPicPr>
          <p:nvPr/>
        </p:nvPicPr>
        <p:blipFill>
          <a:blip r:embed="rId5"/>
          <a:stretch>
            <a:fillRect/>
          </a:stretch>
        </p:blipFill>
        <p:spPr>
          <a:xfrm>
            <a:off x="113280" y="58189"/>
            <a:ext cx="2172003" cy="790685"/>
          </a:xfrm>
          <a:prstGeom prst="rect">
            <a:avLst/>
          </a:prstGeom>
        </p:spPr>
      </p:pic>
      <p:pic>
        <p:nvPicPr>
          <p:cNvPr id="9" name="Picture 8"/>
          <p:cNvPicPr>
            <a:picLocks noChangeAspect="1"/>
          </p:cNvPicPr>
          <p:nvPr/>
        </p:nvPicPr>
        <p:blipFill>
          <a:blip r:embed="rId6"/>
          <a:stretch>
            <a:fillRect/>
          </a:stretch>
        </p:blipFill>
        <p:spPr>
          <a:xfrm>
            <a:off x="150668" y="6366321"/>
            <a:ext cx="1451256" cy="354106"/>
          </a:xfrm>
          <a:prstGeom prst="rect">
            <a:avLst/>
          </a:prstGeom>
        </p:spPr>
      </p:pic>
    </p:spTree>
    <p:extLst>
      <p:ext uri="{BB962C8B-B14F-4D97-AF65-F5344CB8AC3E}">
        <p14:creationId xmlns:p14="http://schemas.microsoft.com/office/powerpoint/2010/main" val="4168224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10">
            <a:extLst>
              <a:ext uri="{FF2B5EF4-FFF2-40B4-BE49-F238E27FC236}">
                <a16:creationId xmlns:a16="http://schemas.microsoft.com/office/drawing/2014/main" id="{52BBF2BC-3AC5-4665-8300-9CC744B8DFCE}"/>
              </a:ext>
            </a:extLst>
          </p:cNvPr>
          <p:cNvSpPr/>
          <p:nvPr/>
        </p:nvSpPr>
        <p:spPr>
          <a:xfrm flipV="1">
            <a:off x="256457" y="2881643"/>
            <a:ext cx="7212933" cy="2912327"/>
          </a:xfrm>
          <a:prstGeom prst="roundRect">
            <a:avLst>
              <a:gd name="adj" fmla="val 7131"/>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2774" name="矩形 1"/>
          <p:cNvSpPr>
            <a:spLocks noChangeArrowheads="1"/>
          </p:cNvSpPr>
          <p:nvPr/>
        </p:nvSpPr>
        <p:spPr bwMode="auto">
          <a:xfrm>
            <a:off x="366335" y="1030432"/>
            <a:ext cx="11462676" cy="169277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342900" indent="-342900" algn="just">
              <a:spcBef>
                <a:spcPct val="0"/>
              </a:spcBef>
            </a:pPr>
            <a:r>
              <a:rPr lang="en-US" altLang="zh-CN" sz="2600" dirty="0">
                <a:solidFill>
                  <a:srgbClr val="222222"/>
                </a:solidFill>
                <a:latin typeface="Times New Roman" panose="02020603050405020304" pitchFamily="18" charset="0"/>
                <a:ea typeface="DFKai-SB" panose="03000509000000000000" pitchFamily="65" charset="-120"/>
                <a:cs typeface="Times New Roman" panose="02020603050405020304" pitchFamily="18" charset="0"/>
              </a:rPr>
              <a:t>40</a:t>
            </a:r>
            <a:r>
              <a:rPr lang="zh-CN" altLang="en-US" sz="2600" dirty="0">
                <a:solidFill>
                  <a:srgbClr val="222222"/>
                </a:solidFill>
                <a:latin typeface="Times New Roman" panose="02020603050405020304" pitchFamily="18" charset="0"/>
                <a:ea typeface="DFKai-SB" panose="03000509000000000000" pitchFamily="65" charset="-120"/>
                <a:cs typeface="Times New Roman" panose="02020603050405020304" pitchFamily="18" charset="0"/>
              </a:rPr>
              <a:t>年前，農村和鄉鎮醫療</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衞</a:t>
            </a:r>
            <a:r>
              <a:rPr lang="zh-CN" altLang="en-US" sz="2600" dirty="0">
                <a:solidFill>
                  <a:srgbClr val="222222"/>
                </a:solidFill>
                <a:latin typeface="Times New Roman" panose="02020603050405020304" pitchFamily="18" charset="0"/>
                <a:ea typeface="DFKai-SB" panose="03000509000000000000" pitchFamily="65" charset="-120"/>
                <a:cs typeface="Times New Roman" panose="02020603050405020304" pitchFamily="18" charset="0"/>
              </a:rPr>
              <a:t>生服務水</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平</a:t>
            </a:r>
            <a:r>
              <a:rPr lang="zh-CN" altLang="en-US" sz="2600" dirty="0">
                <a:solidFill>
                  <a:srgbClr val="222222"/>
                </a:solidFill>
                <a:latin typeface="Times New Roman" panose="02020603050405020304" pitchFamily="18" charset="0"/>
                <a:ea typeface="DFKai-SB" panose="03000509000000000000" pitchFamily="65" charset="-120"/>
                <a:cs typeface="Times New Roman" panose="02020603050405020304" pitchFamily="18" charset="0"/>
              </a:rPr>
              <a:t>整體偏低，大部分還是赤腳醫生的就醫制度。</a:t>
            </a:r>
            <a:endParaRPr lang="en-US" altLang="zh-CN" sz="2600" dirty="0">
              <a:solidFill>
                <a:srgbClr val="222222"/>
              </a:solidFill>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a:spcBef>
                <a:spcPct val="0"/>
              </a:spcBef>
            </a:pPr>
            <a:r>
              <a:rPr lang="zh-CN" altLang="en-US" sz="2600" dirty="0">
                <a:solidFill>
                  <a:srgbClr val="222222"/>
                </a:solidFill>
                <a:latin typeface="Times New Roman" panose="02020603050405020304" pitchFamily="18" charset="0"/>
                <a:ea typeface="DFKai-SB" panose="03000509000000000000" pitchFamily="65" charset="-120"/>
                <a:cs typeface="Times New Roman" panose="02020603050405020304" pitchFamily="18" charset="0"/>
              </a:rPr>
              <a:t>隨著專科建設、分級診療制度的推行，居民不僅可以到各大醫院診治疾病，還可以簽約</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600" dirty="0">
                <a:solidFill>
                  <a:srgbClr val="222222"/>
                </a:solidFill>
                <a:latin typeface="Times New Roman" panose="02020603050405020304" pitchFamily="18" charset="0"/>
                <a:ea typeface="DFKai-SB" panose="03000509000000000000" pitchFamily="65" charset="-120"/>
                <a:cs typeface="Times New Roman" panose="02020603050405020304" pitchFamily="18" charset="0"/>
              </a:rPr>
              <a:t>家庭醫生</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600" dirty="0">
                <a:solidFill>
                  <a:srgbClr val="222222"/>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srgbClr val="222222"/>
                </a:solidFill>
                <a:latin typeface="Times New Roman" panose="02020603050405020304" pitchFamily="18" charset="0"/>
                <a:ea typeface="DFKai-SB" panose="03000509000000000000" pitchFamily="65" charset="-120"/>
                <a:cs typeface="Times New Roman" panose="02020603050405020304" pitchFamily="18" charset="0"/>
              </a:rPr>
              <a:t>訂立切合個人需要的健康服務。</a:t>
            </a:r>
            <a:endParaRPr lang="en-US" altLang="zh-CN" sz="2600" dirty="0">
              <a:solidFill>
                <a:srgbClr val="222222"/>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标题 1">
            <a:extLst>
              <a:ext uri="{FF2B5EF4-FFF2-40B4-BE49-F238E27FC236}">
                <a16:creationId xmlns:a16="http://schemas.microsoft.com/office/drawing/2014/main" id="{90730D3A-4D3D-4A72-9E2F-4278426296BB}"/>
              </a:ext>
            </a:extLst>
          </p:cNvPr>
          <p:cNvSpPr txBox="1">
            <a:spLocks noChangeArrowheads="1"/>
          </p:cNvSpPr>
          <p:nvPr/>
        </p:nvSpPr>
        <p:spPr bwMode="auto">
          <a:xfrm>
            <a:off x="1892172" y="249301"/>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solidFill>
                  <a:srgbClr val="222222"/>
                </a:solidFill>
                <a:latin typeface="DFKai-SB" panose="03000509000000000000" pitchFamily="65" charset="-120"/>
                <a:ea typeface="DFKai-SB" panose="03000509000000000000" pitchFamily="65" charset="-120"/>
                <a:sym typeface="宋体" panose="02010600030101010101" pitchFamily="2" charset="-122"/>
              </a:rPr>
              <a:t>「</a:t>
            </a:r>
            <a:r>
              <a:rPr lang="zh-CN" altLang="en-US" sz="4000" b="1" dirty="0">
                <a:solidFill>
                  <a:srgbClr val="222222"/>
                </a:solidFill>
                <a:latin typeface="DFKai-SB" panose="03000509000000000000" pitchFamily="65" charset="-120"/>
                <a:ea typeface="DFKai-SB" panose="03000509000000000000" pitchFamily="65" charset="-120"/>
              </a:rPr>
              <a:t>家庭醫生</a:t>
            </a:r>
            <a:r>
              <a:rPr lang="zh-TW" altLang="en-US" sz="4000" b="1" dirty="0">
                <a:solidFill>
                  <a:srgbClr val="222222"/>
                </a:solidFill>
                <a:latin typeface="DFKai-SB" panose="03000509000000000000" pitchFamily="65" charset="-120"/>
                <a:ea typeface="DFKai-SB" panose="03000509000000000000" pitchFamily="65" charset="-120"/>
                <a:sym typeface="宋体" panose="02010600030101010101" pitchFamily="2" charset="-122"/>
              </a:rPr>
              <a:t>」</a:t>
            </a:r>
            <a:r>
              <a:rPr lang="zh-TW" altLang="en-US" sz="4000" dirty="0">
                <a:latin typeface="標楷體" panose="03000509000000000000" pitchFamily="65" charset="-120"/>
                <a:ea typeface="標楷體" panose="03000509000000000000" pitchFamily="65" charset="-120"/>
                <a:cs typeface="微软雅黑" panose="020B0503020204020204" charset="-122"/>
              </a:rPr>
              <a:t> ─ </a:t>
            </a:r>
            <a:r>
              <a:rPr lang="zh-TW" altLang="en-US" sz="4000" b="1" dirty="0">
                <a:solidFill>
                  <a:srgbClr val="222222"/>
                </a:solidFill>
                <a:latin typeface="DFKai-SB" panose="03000509000000000000" pitchFamily="65" charset="-120"/>
                <a:ea typeface="DFKai-SB" panose="03000509000000000000" pitchFamily="65" charset="-120"/>
              </a:rPr>
              <a:t>個人化健康服務</a:t>
            </a:r>
            <a:endParaRPr lang="zh-CN" altLang="en-US" sz="4000" dirty="0">
              <a:latin typeface="DFKai-SB" panose="03000509000000000000" pitchFamily="65" charset="-120"/>
              <a:ea typeface="DFKai-SB" panose="03000509000000000000" pitchFamily="65" charset="-120"/>
            </a:endParaRPr>
          </a:p>
        </p:txBody>
      </p:sp>
      <p:sp>
        <p:nvSpPr>
          <p:cNvPr id="5" name="文本框 4">
            <a:extLst>
              <a:ext uri="{FF2B5EF4-FFF2-40B4-BE49-F238E27FC236}">
                <a16:creationId xmlns:a16="http://schemas.microsoft.com/office/drawing/2014/main" id="{EFC39F59-EF8E-4201-80FB-2DFBE741C2C3}"/>
              </a:ext>
            </a:extLst>
          </p:cNvPr>
          <p:cNvSpPr txBox="1"/>
          <p:nvPr/>
        </p:nvSpPr>
        <p:spPr>
          <a:xfrm>
            <a:off x="8570421" y="5640927"/>
            <a:ext cx="3529881" cy="864918"/>
          </a:xfrm>
          <a:prstGeom prst="round2DiagRect">
            <a:avLst/>
          </a:prstGeom>
          <a:no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00000"/>
              </a:lnSpc>
            </a:pPr>
            <a:r>
              <a:rPr lang="zh-CN" altLang="en-US" sz="1400" b="0" dirty="0"/>
              <a:t>來源：央視網 </a:t>
            </a:r>
            <a:r>
              <a:rPr lang="en-US" altLang="zh-CN" sz="1400" b="0" dirty="0"/>
              <a:t>《</a:t>
            </a:r>
            <a:r>
              <a:rPr lang="zh-CN" altLang="en-US" sz="1400" b="0" dirty="0"/>
              <a:t>輝煌中國：家庭醫生</a:t>
            </a:r>
            <a:r>
              <a:rPr lang="en-US" altLang="zh-TW" sz="1400" b="0" dirty="0"/>
              <a:t>》</a:t>
            </a:r>
            <a:endParaRPr lang="en-US" altLang="zh-CN" sz="1400" b="0" dirty="0"/>
          </a:p>
          <a:p>
            <a:pPr algn="l">
              <a:lnSpc>
                <a:spcPct val="100000"/>
              </a:lnSpc>
            </a:pPr>
            <a:r>
              <a:rPr lang="en-US" altLang="zh-TW" sz="1400" b="0" dirty="0">
                <a:latin typeface="Times New Roman" panose="02020603050405020304" pitchFamily="18" charset="0"/>
                <a:cs typeface="Times New Roman" panose="02020603050405020304" pitchFamily="18" charset="0"/>
              </a:rPr>
              <a:t>(</a:t>
            </a:r>
            <a:r>
              <a:rPr lang="en-US" altLang="zh-CN" sz="1400" b="0" dirty="0">
                <a:latin typeface="Times New Roman" panose="02020603050405020304" pitchFamily="18" charset="0"/>
                <a:cs typeface="Times New Roman" panose="02020603050405020304" pitchFamily="18" charset="0"/>
              </a:rPr>
              <a:t>http://m.news.cntv.cn/2017/09/24/VIDEENTkDsCulkW8obD6lyfY170924.shtml</a:t>
            </a:r>
            <a:r>
              <a:rPr lang="en-US" altLang="zh-TW" sz="1400" b="0" dirty="0">
                <a:latin typeface="Times New Roman" panose="02020603050405020304" pitchFamily="18" charset="0"/>
                <a:cs typeface="Times New Roman" panose="02020603050405020304" pitchFamily="18" charset="0"/>
              </a:rPr>
              <a:t>)</a:t>
            </a:r>
            <a:endParaRPr lang="en-US" altLang="zh-CN" sz="1400" b="0" dirty="0">
              <a:latin typeface="Times New Roman" panose="02020603050405020304" pitchFamily="18" charset="0"/>
              <a:cs typeface="Times New Roman" panose="02020603050405020304" pitchFamily="18" charset="0"/>
            </a:endParaRPr>
          </a:p>
        </p:txBody>
      </p:sp>
      <p:pic>
        <p:nvPicPr>
          <p:cNvPr id="3" name="图片 2">
            <a:hlinkClick r:id="rId3"/>
          </p:cNvPr>
          <p:cNvPicPr>
            <a:picLocks noChangeAspect="1"/>
          </p:cNvPicPr>
          <p:nvPr/>
        </p:nvPicPr>
        <p:blipFill rotWithShape="1">
          <a:blip r:embed="rId4"/>
          <a:srcRect l="24548" t="37525" r="25530" b="13309"/>
          <a:stretch/>
        </p:blipFill>
        <p:spPr>
          <a:xfrm>
            <a:off x="7732371" y="2988397"/>
            <a:ext cx="4096640" cy="2269470"/>
          </a:xfrm>
          <a:prstGeom prst="rect">
            <a:avLst/>
          </a:prstGeom>
        </p:spPr>
      </p:pic>
      <p:sp>
        <p:nvSpPr>
          <p:cNvPr id="21" name="Rectangle 14">
            <a:extLst>
              <a:ext uri="{FF2B5EF4-FFF2-40B4-BE49-F238E27FC236}">
                <a16:creationId xmlns:a16="http://schemas.microsoft.com/office/drawing/2014/main" id="{9044610B-075F-43D8-A971-0B807DB6A540}"/>
              </a:ext>
            </a:extLst>
          </p:cNvPr>
          <p:cNvSpPr/>
          <p:nvPr/>
        </p:nvSpPr>
        <p:spPr>
          <a:xfrm>
            <a:off x="7740684" y="5271595"/>
            <a:ext cx="4096639"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點擊圖像觀看視頻</a:t>
            </a:r>
            <a:endParaRPr lang="en-US" altLang="zh-HK" b="1" dirty="0">
              <a:latin typeface="DFKai-SB" panose="03000509000000000000" pitchFamily="65" charset="-120"/>
              <a:ea typeface="DFKai-SB" panose="03000509000000000000" pitchFamily="65" charset="-120"/>
            </a:endParaRPr>
          </a:p>
        </p:txBody>
      </p:sp>
      <p:sp>
        <p:nvSpPr>
          <p:cNvPr id="8" name="文字方塊 7">
            <a:extLst>
              <a:ext uri="{FF2B5EF4-FFF2-40B4-BE49-F238E27FC236}">
                <a16:creationId xmlns:a16="http://schemas.microsoft.com/office/drawing/2014/main" id="{3AD2227C-1181-4595-910F-64D8042E3B01}"/>
              </a:ext>
            </a:extLst>
          </p:cNvPr>
          <p:cNvSpPr txBox="1"/>
          <p:nvPr/>
        </p:nvSpPr>
        <p:spPr>
          <a:xfrm>
            <a:off x="628866" y="3047032"/>
            <a:ext cx="6558863" cy="2492990"/>
          </a:xfrm>
          <a:prstGeom prst="rect">
            <a:avLst/>
          </a:prstGeom>
          <a:noFill/>
        </p:spPr>
        <p:txBody>
          <a:bodyPr wrap="square">
            <a:spAutoFit/>
          </a:bodyPr>
          <a:lstStyle/>
          <a:p>
            <a:pPr algn="just"/>
            <a:r>
              <a:rPr lang="zh-TW" altLang="en-US" sz="2600" dirty="0">
                <a:solidFill>
                  <a:srgbClr val="000000"/>
                </a:solidFill>
                <a:latin typeface="標楷體" panose="03000509000000000000" pitchFamily="65" charset="-120"/>
                <a:ea typeface="標楷體" panose="03000509000000000000" pitchFamily="65" charset="-120"/>
              </a:rPr>
              <a:t>「</a:t>
            </a:r>
            <a:r>
              <a:rPr lang="zh-CN" altLang="en-US" sz="2600" b="0" i="0" dirty="0">
                <a:solidFill>
                  <a:srgbClr val="000000"/>
                </a:solidFill>
                <a:effectLst/>
                <a:latin typeface="標楷體" panose="03000509000000000000" pitchFamily="65" charset="-120"/>
                <a:ea typeface="標楷體" panose="03000509000000000000" pitchFamily="65" charset="-120"/>
              </a:rPr>
              <a:t>家庭醫生</a:t>
            </a:r>
            <a:r>
              <a:rPr lang="zh-TW" altLang="en-US" sz="2600" b="0" i="0" dirty="0">
                <a:solidFill>
                  <a:srgbClr val="000000"/>
                </a:solidFill>
                <a:effectLst/>
                <a:latin typeface="標楷體" panose="03000509000000000000" pitchFamily="65" charset="-120"/>
                <a:ea typeface="標楷體" panose="03000509000000000000" pitchFamily="65" charset="-120"/>
              </a:rPr>
              <a:t>」</a:t>
            </a:r>
            <a:r>
              <a:rPr lang="zh-CN" altLang="en-US" sz="2600" b="0" i="0" dirty="0">
                <a:solidFill>
                  <a:srgbClr val="000000"/>
                </a:solidFill>
                <a:effectLst/>
                <a:latin typeface="標楷體" panose="03000509000000000000" pitchFamily="65" charset="-120"/>
                <a:ea typeface="標楷體" panose="03000509000000000000" pitchFamily="65" charset="-120"/>
              </a:rPr>
              <a:t>簽約服務主要由各類基層醫療</a:t>
            </a:r>
            <a:r>
              <a:rPr lang="zh-TW" altLang="en-US" sz="2600" dirty="0">
                <a:latin typeface="標楷體" panose="03000509000000000000" pitchFamily="65" charset="-120"/>
                <a:ea typeface="標楷體" panose="03000509000000000000" pitchFamily="65" charset="-120"/>
              </a:rPr>
              <a:t>衞</a:t>
            </a:r>
            <a:r>
              <a:rPr lang="zh-CN" altLang="en-US" sz="2600" b="0" i="0" dirty="0">
                <a:solidFill>
                  <a:srgbClr val="000000"/>
                </a:solidFill>
                <a:effectLst/>
                <a:latin typeface="標楷體" panose="03000509000000000000" pitchFamily="65" charset="-120"/>
                <a:ea typeface="標楷體" panose="03000509000000000000" pitchFamily="65" charset="-120"/>
              </a:rPr>
              <a:t>生機構提供，家庭醫生</a:t>
            </a:r>
            <a:r>
              <a:rPr lang="zh-TW" altLang="en-US" sz="2600" dirty="0">
                <a:latin typeface="標楷體" panose="03000509000000000000" pitchFamily="65" charset="-120"/>
                <a:ea typeface="標楷體" panose="03000509000000000000" pitchFamily="65" charset="-120"/>
              </a:rPr>
              <a:t>團隊</a:t>
            </a:r>
            <a:r>
              <a:rPr lang="zh-CN" altLang="en-US" sz="2600" b="0" i="0" dirty="0">
                <a:effectLst/>
                <a:latin typeface="標楷體" panose="03000509000000000000" pitchFamily="65" charset="-120"/>
                <a:ea typeface="標楷體" panose="03000509000000000000" pitchFamily="65" charset="-120"/>
              </a:rPr>
              <a:t>可根據居民健康需求和簽約服務內容選配</a:t>
            </a:r>
            <a:r>
              <a:rPr lang="zh-TW" altLang="en-US" sz="2600" dirty="0">
                <a:latin typeface="標楷體" panose="03000509000000000000" pitchFamily="65" charset="-120"/>
                <a:ea typeface="標楷體" panose="03000509000000000000" pitchFamily="65" charset="-120"/>
              </a:rPr>
              <a:t>團隊</a:t>
            </a:r>
            <a:r>
              <a:rPr lang="zh-CN" altLang="en-US" sz="2600" b="0" i="0" dirty="0">
                <a:effectLst/>
                <a:latin typeface="標楷體" panose="03000509000000000000" pitchFamily="65" charset="-120"/>
                <a:ea typeface="標楷體" panose="03000509000000000000" pitchFamily="65" charset="-120"/>
              </a:rPr>
              <a:t>成員，</a:t>
            </a:r>
            <a:r>
              <a:rPr lang="zh-TW" altLang="en-US" sz="2600" b="0" i="0" dirty="0">
                <a:effectLst/>
                <a:latin typeface="標楷體" panose="03000509000000000000" pitchFamily="65" charset="-120"/>
                <a:ea typeface="標楷體" panose="03000509000000000000" pitchFamily="65" charset="-120"/>
              </a:rPr>
              <a:t>如</a:t>
            </a:r>
            <a:r>
              <a:rPr lang="zh-CN" altLang="en-US" sz="2600" b="0" i="0" dirty="0">
                <a:effectLst/>
                <a:latin typeface="標楷體" panose="03000509000000000000" pitchFamily="65" charset="-120"/>
                <a:ea typeface="標楷體" panose="03000509000000000000" pitchFamily="65" charset="-120"/>
              </a:rPr>
              <a:t>專科醫師</a:t>
            </a:r>
            <a:r>
              <a:rPr lang="zh-TW" altLang="en-US" sz="2600" b="0" i="0" dirty="0">
                <a:effectLst/>
                <a:latin typeface="標楷體" panose="03000509000000000000" pitchFamily="65" charset="-120"/>
                <a:ea typeface="標楷體" panose="03000509000000000000" pitchFamily="65" charset="-120"/>
              </a:rPr>
              <a:t>、</a:t>
            </a:r>
            <a:r>
              <a:rPr lang="zh-CN" altLang="en-US" sz="2600" b="0" i="0" dirty="0">
                <a:effectLst/>
                <a:latin typeface="標楷體" panose="03000509000000000000" pitchFamily="65" charset="-120"/>
                <a:ea typeface="標楷體" panose="03000509000000000000" pitchFamily="65" charset="-120"/>
              </a:rPr>
              <a:t>藥師、健康管理師、中醫保健調理師、心理治療師等</a:t>
            </a:r>
            <a:r>
              <a:rPr lang="zh-CN" altLang="en-US" sz="2600" dirty="0">
                <a:latin typeface="標楷體" panose="03000509000000000000" pitchFamily="65" charset="-120"/>
                <a:ea typeface="標楷體" panose="03000509000000000000" pitchFamily="65" charset="-120"/>
              </a:rPr>
              <a:t>，簽約</a:t>
            </a:r>
            <a:r>
              <a:rPr lang="zh-CN" altLang="en-US" sz="2600" b="0" i="0" dirty="0">
                <a:effectLst/>
                <a:latin typeface="標楷體" panose="03000509000000000000" pitchFamily="65" charset="-120"/>
                <a:ea typeface="標楷體" panose="03000509000000000000" pitchFamily="65" charset="-120"/>
              </a:rPr>
              <a:t>居民須履行服務協定的各項義務，並支付相應的服務費。</a:t>
            </a:r>
            <a:endParaRPr lang="zh-HK" altLang="en-US" sz="2600" dirty="0">
              <a:latin typeface="標楷體" panose="03000509000000000000" pitchFamily="65" charset="-120"/>
              <a:ea typeface="標楷體" panose="03000509000000000000" pitchFamily="65" charset="-120"/>
            </a:endParaRPr>
          </a:p>
        </p:txBody>
      </p:sp>
      <p:sp>
        <p:nvSpPr>
          <p:cNvPr id="11" name="文字方塊 10">
            <a:extLst>
              <a:ext uri="{FF2B5EF4-FFF2-40B4-BE49-F238E27FC236}">
                <a16:creationId xmlns:a16="http://schemas.microsoft.com/office/drawing/2014/main" id="{57099F64-C02E-4881-A0D7-2D3DD03EB48D}"/>
              </a:ext>
            </a:extLst>
          </p:cNvPr>
          <p:cNvSpPr txBox="1"/>
          <p:nvPr/>
        </p:nvSpPr>
        <p:spPr>
          <a:xfrm>
            <a:off x="2016507" y="6091747"/>
            <a:ext cx="5579374" cy="523220"/>
          </a:xfrm>
          <a:prstGeom prst="rect">
            <a:avLst/>
          </a:prstGeom>
          <a:noFill/>
        </p:spPr>
        <p:txBody>
          <a:bodyPr wrap="square">
            <a:spAutoFit/>
          </a:bodyPr>
          <a:lstStyle/>
          <a:p>
            <a:r>
              <a:rPr lang="zh-TW" altLang="en-US" sz="1400" b="0" i="0" dirty="0">
                <a:effectLst/>
                <a:latin typeface="標楷體" panose="03000509000000000000" pitchFamily="65" charset="-120"/>
                <a:ea typeface="標楷體" panose="03000509000000000000" pitchFamily="65" charset="-120"/>
              </a:rPr>
              <a:t>國家中醫藥管理局：</a:t>
            </a:r>
            <a:r>
              <a:rPr lang="en-US" altLang="zh-TW" sz="1400" b="0" i="0" dirty="0">
                <a:effectLst/>
                <a:latin typeface="標楷體" panose="03000509000000000000" pitchFamily="65" charset="-120"/>
                <a:ea typeface="標楷體" panose="03000509000000000000" pitchFamily="65" charset="-120"/>
              </a:rPr>
              <a:t>《</a:t>
            </a:r>
            <a:r>
              <a:rPr lang="zh-CN" altLang="en-US" sz="1400" b="0" i="0" dirty="0">
                <a:effectLst/>
                <a:latin typeface="標楷體" panose="03000509000000000000" pitchFamily="65" charset="-120"/>
                <a:ea typeface="標楷體" panose="03000509000000000000" pitchFamily="65" charset="-120"/>
              </a:rPr>
              <a:t>關於規範家庭醫生簽約服務管理的指導意見</a:t>
            </a:r>
            <a:r>
              <a:rPr lang="en-US" altLang="zh-TW" sz="1400" b="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http://yzs.satcm.gov.cn/zhengcewenjian/2018-10-10/8052.html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458475" y="5918377"/>
            <a:ext cx="1122862" cy="374287"/>
          </a:xfrm>
          <a:prstGeom prst="rect">
            <a:avLst/>
          </a:prstGeom>
        </p:spPr>
      </p:pic>
      <p:pic>
        <p:nvPicPr>
          <p:cNvPr id="4" name="Picture 3"/>
          <p:cNvPicPr>
            <a:picLocks noChangeAspect="1"/>
          </p:cNvPicPr>
          <p:nvPr/>
        </p:nvPicPr>
        <p:blipFill>
          <a:blip r:embed="rId6"/>
          <a:stretch>
            <a:fillRect/>
          </a:stretch>
        </p:blipFill>
        <p:spPr>
          <a:xfrm>
            <a:off x="256457" y="6137645"/>
            <a:ext cx="1786662" cy="416553"/>
          </a:xfrm>
          <a:prstGeom prst="rect">
            <a:avLst/>
          </a:prstGeom>
        </p:spPr>
      </p:pic>
    </p:spTree>
    <p:extLst>
      <p:ext uri="{BB962C8B-B14F-4D97-AF65-F5344CB8AC3E}">
        <p14:creationId xmlns:p14="http://schemas.microsoft.com/office/powerpoint/2010/main" val="1111525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438158" y="1016754"/>
            <a:ext cx="11272995" cy="954107"/>
          </a:xfrm>
          <a:prstGeom prst="rect">
            <a:avLst/>
          </a:prstGeom>
        </p:spPr>
        <p:txBody>
          <a:bodyPr wrap="square">
            <a:spAutoFit/>
          </a:bodyPr>
          <a:lstStyle/>
          <a:p>
            <a:pPr algn="just"/>
            <a:r>
              <a:rPr lang="zh-CN" altLang="en-US" sz="2800" kern="100" dirty="0">
                <a:latin typeface="Times New Roman" panose="02020603050405020304" pitchFamily="18" charset="0"/>
                <a:ea typeface="DFKai-SB" panose="03000509000000000000" pitchFamily="65" charset="-120"/>
                <a:cs typeface="Times New Roman" panose="02020603050405020304" pitchFamily="18" charset="0"/>
              </a:rPr>
              <a:t>從</a:t>
            </a:r>
            <a:r>
              <a:rPr lang="en-US" altLang="zh-CN" sz="2800" kern="100" dirty="0">
                <a:latin typeface="Times New Roman" panose="02020603050405020304" pitchFamily="18" charset="0"/>
                <a:ea typeface="DFKai-SB" panose="03000509000000000000" pitchFamily="65" charset="-120"/>
                <a:cs typeface="Times New Roman" panose="02020603050405020304" pitchFamily="18" charset="0"/>
              </a:rPr>
              <a:t>1978</a:t>
            </a:r>
            <a:r>
              <a:rPr lang="zh-CN" altLang="en-US" sz="2800" kern="100" dirty="0">
                <a:latin typeface="Times New Roman" panose="02020603050405020304" pitchFamily="18" charset="0"/>
                <a:ea typeface="DFKai-SB" panose="03000509000000000000" pitchFamily="65" charset="-120"/>
                <a:cs typeface="Times New Roman" panose="02020603050405020304" pitchFamily="18" charset="0"/>
              </a:rPr>
              <a:t>年至</a:t>
            </a:r>
            <a:r>
              <a:rPr lang="en-US" altLang="zh-CN" sz="2800" kern="1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800" kern="100" dirty="0">
                <a:latin typeface="Times New Roman" panose="02020603050405020304" pitchFamily="18" charset="0"/>
                <a:ea typeface="DFKai-SB" panose="03000509000000000000" pitchFamily="65" charset="-120"/>
                <a:cs typeface="Times New Roman" panose="02020603050405020304" pitchFamily="18" charset="0"/>
              </a:rPr>
              <a:t>年，單計城鎮居民，人均可支配收入從</a:t>
            </a:r>
            <a:r>
              <a:rPr lang="en-US" altLang="zh-CN" sz="2800" kern="100" dirty="0">
                <a:latin typeface="Times New Roman" panose="02020603050405020304" pitchFamily="18" charset="0"/>
                <a:ea typeface="DFKai-SB" panose="03000509000000000000" pitchFamily="65" charset="-120"/>
                <a:cs typeface="Times New Roman" panose="02020603050405020304" pitchFamily="18" charset="0"/>
              </a:rPr>
              <a:t>343</a:t>
            </a:r>
            <a:r>
              <a:rPr lang="zh-CN" altLang="en-US" sz="2800" kern="100" dirty="0">
                <a:latin typeface="Times New Roman" panose="02020603050405020304" pitchFamily="18" charset="0"/>
                <a:ea typeface="DFKai-SB" panose="03000509000000000000" pitchFamily="65" charset="-120"/>
                <a:cs typeface="Times New Roman" panose="02020603050405020304" pitchFamily="18" charset="0"/>
              </a:rPr>
              <a:t>元人民幣大幅上升至</a:t>
            </a:r>
            <a:r>
              <a:rPr lang="en-US" altLang="zh-CN" sz="2800" kern="100" dirty="0">
                <a:latin typeface="Times New Roman" panose="02020603050405020304" pitchFamily="18" charset="0"/>
                <a:ea typeface="DFKai-SB" panose="03000509000000000000" pitchFamily="65" charset="-120"/>
                <a:cs typeface="Times New Roman" panose="02020603050405020304" pitchFamily="18" charset="0"/>
              </a:rPr>
              <a:t>43</a:t>
            </a:r>
            <a:r>
              <a:rPr lang="en-US" altLang="zh-TW" sz="2800" kern="1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kern="100" dirty="0">
                <a:latin typeface="Times New Roman" panose="02020603050405020304" pitchFamily="18" charset="0"/>
                <a:ea typeface="DFKai-SB" panose="03000509000000000000" pitchFamily="65" charset="-120"/>
                <a:cs typeface="Times New Roman" panose="02020603050405020304" pitchFamily="18" charset="0"/>
              </a:rPr>
              <a:t>834</a:t>
            </a:r>
            <a:r>
              <a:rPr lang="zh-CN" altLang="en-US" sz="2800" kern="100" dirty="0">
                <a:latin typeface="Times New Roman" panose="02020603050405020304" pitchFamily="18" charset="0"/>
                <a:ea typeface="DFKai-SB" panose="03000509000000000000" pitchFamily="65" charset="-120"/>
                <a:cs typeface="Times New Roman" panose="02020603050405020304" pitchFamily="18" charset="0"/>
              </a:rPr>
              <a:t>元人民幣，增長約</a:t>
            </a:r>
            <a:r>
              <a:rPr lang="en-US" altLang="zh-CN" sz="2800" kern="100" dirty="0">
                <a:latin typeface="Times New Roman" panose="02020603050405020304" pitchFamily="18" charset="0"/>
                <a:ea typeface="DFKai-SB" panose="03000509000000000000" pitchFamily="65" charset="-120"/>
                <a:cs typeface="Times New Roman" panose="02020603050405020304" pitchFamily="18" charset="0"/>
              </a:rPr>
              <a:t>128</a:t>
            </a:r>
            <a:r>
              <a:rPr lang="zh-CN" altLang="en-US" sz="2800" kern="100" dirty="0">
                <a:latin typeface="Times New Roman" panose="02020603050405020304" pitchFamily="18" charset="0"/>
                <a:ea typeface="DFKai-SB" panose="03000509000000000000" pitchFamily="65" charset="-120"/>
                <a:cs typeface="Times New Roman" panose="02020603050405020304" pitchFamily="18" charset="0"/>
              </a:rPr>
              <a:t>倍。</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graphicFrame>
        <p:nvGraphicFramePr>
          <p:cNvPr id="10" name="图表 9">
            <a:extLst>
              <a:ext uri="{FF2B5EF4-FFF2-40B4-BE49-F238E27FC236}">
                <a16:creationId xmlns:a16="http://schemas.microsoft.com/office/drawing/2014/main" id="{491E3388-ECE9-46E0-BCB6-34CB3C9822DC}"/>
              </a:ext>
            </a:extLst>
          </p:cNvPr>
          <p:cNvGraphicFramePr/>
          <p:nvPr>
            <p:extLst>
              <p:ext uri="{D42A27DB-BD31-4B8C-83A1-F6EECF244321}">
                <p14:modId xmlns:p14="http://schemas.microsoft.com/office/powerpoint/2010/main" val="2786973587"/>
              </p:ext>
            </p:extLst>
          </p:nvPr>
        </p:nvGraphicFramePr>
        <p:xfrm>
          <a:off x="477404" y="2129930"/>
          <a:ext cx="11237192" cy="4110849"/>
        </p:xfrm>
        <a:graphic>
          <a:graphicData uri="http://schemas.openxmlformats.org/drawingml/2006/chart">
            <c:chart xmlns:c="http://schemas.openxmlformats.org/drawingml/2006/chart" xmlns:r="http://schemas.openxmlformats.org/officeDocument/2006/relationships" r:id="rId2"/>
          </a:graphicData>
        </a:graphic>
      </p:graphicFrame>
      <p:sp>
        <p:nvSpPr>
          <p:cNvPr id="9" name="矩形 8"/>
          <p:cNvSpPr/>
          <p:nvPr/>
        </p:nvSpPr>
        <p:spPr>
          <a:xfrm>
            <a:off x="459502" y="2206657"/>
            <a:ext cx="1261884"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人民幣（元）</a:t>
            </a:r>
            <a:endParaRPr lang="zh-HK" altLang="en-US" sz="1400" dirty="0">
              <a:latin typeface="標楷體" panose="03000509000000000000" pitchFamily="65" charset="-120"/>
              <a:ea typeface="標楷體" panose="03000509000000000000" pitchFamily="65" charset="-120"/>
            </a:endParaRPr>
          </a:p>
        </p:txBody>
      </p:sp>
      <p:sp>
        <p:nvSpPr>
          <p:cNvPr id="11" name="矩形 10"/>
          <p:cNvSpPr/>
          <p:nvPr/>
        </p:nvSpPr>
        <p:spPr>
          <a:xfrm>
            <a:off x="438158" y="6240779"/>
            <a:ext cx="9012960" cy="523220"/>
          </a:xfrm>
          <a:prstGeom prst="rect">
            <a:avLst/>
          </a:prstGeom>
        </p:spPr>
        <p:txBody>
          <a:bodyPr wrap="square">
            <a:spAutoFit/>
          </a:bodyPr>
          <a:lstStyle/>
          <a:p>
            <a:pPr algn="just">
              <a:spcAft>
                <a:spcPts val="0"/>
              </a:spcAft>
            </a:pPr>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資料來源：</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國家統計局《中國統計年鑑</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章第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節，城鎮居民人均可支配收入和指數</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http://www.stats.gov.cn/tjsj/ndsj/2021/indexch.htm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p:cNvSpPr/>
          <p:nvPr/>
        </p:nvSpPr>
        <p:spPr>
          <a:xfrm>
            <a:off x="2793032" y="211355"/>
            <a:ext cx="6196862" cy="646331"/>
          </a:xfrm>
          <a:prstGeom prst="rect">
            <a:avLst/>
          </a:prstGeom>
        </p:spPr>
        <p:txBody>
          <a:bodyPr wrap="square">
            <a:spAutoFit/>
          </a:bodyPr>
          <a:lstStyle/>
          <a:p>
            <a:pPr algn="ctr" eaLnBrk="0" fontAlgn="base" hangingPunct="0">
              <a:lnSpc>
                <a:spcPct val="90000"/>
              </a:lnSpc>
              <a:spcBef>
                <a:spcPct val="0"/>
              </a:spcBef>
              <a:spcAft>
                <a:spcPct val="35000"/>
              </a:spcAft>
              <a:defRPr/>
            </a:pPr>
            <a:r>
              <a:rPr lang="zh-CN" altLang="en-US" sz="4000" b="1" dirty="0">
                <a:latin typeface="DFKai-SB" panose="03000509000000000000" pitchFamily="65" charset="-120"/>
                <a:ea typeface="DFKai-SB" panose="03000509000000000000" pitchFamily="65" charset="-120"/>
              </a:rPr>
              <a:t>城鎮居民可支配收入</a:t>
            </a:r>
            <a:r>
              <a:rPr lang="zh-TW" altLang="en-US" sz="4000" b="1" dirty="0">
                <a:latin typeface="DFKai-SB" panose="03000509000000000000" pitchFamily="65" charset="-120"/>
                <a:ea typeface="DFKai-SB" panose="03000509000000000000" pitchFamily="65" charset="-120"/>
              </a:rPr>
              <a:t>增長</a:t>
            </a:r>
            <a:r>
              <a:rPr lang="en-US" altLang="zh-CN" sz="4000" b="1" dirty="0">
                <a:latin typeface="DFKai-SB" panose="03000509000000000000" pitchFamily="65" charset="-120"/>
                <a:ea typeface="DFKai-SB" panose="03000509000000000000" pitchFamily="65" charset="-120"/>
              </a:rPr>
              <a:t>  </a:t>
            </a:r>
            <a:endParaRPr lang="zh-CN" altLang="en-US" sz="4000" b="1" dirty="0">
              <a:latin typeface="DFKai-SB" panose="03000509000000000000" pitchFamily="65" charset="-120"/>
              <a:ea typeface="DFKai-SB" panose="03000509000000000000" pitchFamily="65" charset="-120"/>
            </a:endParaRPr>
          </a:p>
        </p:txBody>
      </p:sp>
      <p:pic>
        <p:nvPicPr>
          <p:cNvPr id="3" name="Picture 2"/>
          <p:cNvPicPr>
            <a:picLocks noChangeAspect="1"/>
          </p:cNvPicPr>
          <p:nvPr/>
        </p:nvPicPr>
        <p:blipFill>
          <a:blip r:embed="rId3"/>
          <a:stretch>
            <a:fillRect/>
          </a:stretch>
        </p:blipFill>
        <p:spPr>
          <a:xfrm>
            <a:off x="7882198" y="6332007"/>
            <a:ext cx="949638" cy="431992"/>
          </a:xfrm>
          <a:prstGeom prst="rect">
            <a:avLst/>
          </a:prstGeom>
        </p:spPr>
      </p:pic>
    </p:spTree>
    <p:extLst>
      <p:ext uri="{BB962C8B-B14F-4D97-AF65-F5344CB8AC3E}">
        <p14:creationId xmlns:p14="http://schemas.microsoft.com/office/powerpoint/2010/main" val="2680467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矩形 1"/>
          <p:cNvSpPr>
            <a:spLocks noChangeArrowheads="1"/>
          </p:cNvSpPr>
          <p:nvPr/>
        </p:nvSpPr>
        <p:spPr bwMode="auto">
          <a:xfrm>
            <a:off x="237103" y="862594"/>
            <a:ext cx="1167765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SimSun"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SimSun"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algn="just">
              <a:lnSpc>
                <a:spcPct val="130000"/>
              </a:lnSpc>
              <a:spcBef>
                <a:spcPct val="0"/>
              </a:spcBef>
              <a:buNone/>
            </a:pP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國家</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衞</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生健康委</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員會</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發</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布</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的</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年我國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衞</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生健康事業發展統計公報</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顯示，</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截止</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居民人均預期壽命</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已提高到</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77.3</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歲，</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每</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萬名</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孕產婦死亡</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比例</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下降到</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17.8</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人</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每</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1,000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名</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嬰兒死亡</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比例</a:t>
            </a:r>
            <a:r>
              <a:rPr lang="zh-CN" altLang="zh-CN" sz="2400" dirty="0">
                <a:latin typeface="Times New Roman" panose="02020603050405020304" pitchFamily="18" charset="0"/>
                <a:ea typeface="DFKai-SB" panose="03000509000000000000" pitchFamily="65" charset="-120"/>
                <a:cs typeface="Times New Roman" panose="02020603050405020304" pitchFamily="18" charset="0"/>
              </a:rPr>
              <a:t>下降</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至</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5.6</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人</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graphicFrame>
        <p:nvGraphicFramePr>
          <p:cNvPr id="4" name="图表 3">
            <a:extLst>
              <a:ext uri="{FF2B5EF4-FFF2-40B4-BE49-F238E27FC236}">
                <a16:creationId xmlns:a16="http://schemas.microsoft.com/office/drawing/2014/main" id="{353FD449-5D0B-49CA-A3FC-0F87A9950F09}"/>
              </a:ext>
            </a:extLst>
          </p:cNvPr>
          <p:cNvGraphicFramePr/>
          <p:nvPr>
            <p:extLst>
              <p:ext uri="{D42A27DB-BD31-4B8C-83A1-F6EECF244321}">
                <p14:modId xmlns:p14="http://schemas.microsoft.com/office/powerpoint/2010/main" val="934043944"/>
              </p:ext>
            </p:extLst>
          </p:nvPr>
        </p:nvGraphicFramePr>
        <p:xfrm>
          <a:off x="237104" y="2984973"/>
          <a:ext cx="10103929" cy="3352304"/>
        </p:xfrm>
        <a:graphic>
          <a:graphicData uri="http://schemas.openxmlformats.org/drawingml/2006/chart">
            <c:chart xmlns:c="http://schemas.openxmlformats.org/drawingml/2006/chart" xmlns:r="http://schemas.openxmlformats.org/officeDocument/2006/relationships" r:id="rId3"/>
          </a:graphicData>
        </a:graphic>
      </p:graphicFrame>
      <p:sp>
        <p:nvSpPr>
          <p:cNvPr id="7" name="文字方塊 6">
            <a:extLst>
              <a:ext uri="{FF2B5EF4-FFF2-40B4-BE49-F238E27FC236}">
                <a16:creationId xmlns:a16="http://schemas.microsoft.com/office/drawing/2014/main" id="{3F468D9B-14A2-4C3B-B6D0-DF68ADF3C8EF}"/>
              </a:ext>
            </a:extLst>
          </p:cNvPr>
          <p:cNvSpPr txBox="1"/>
          <p:nvPr/>
        </p:nvSpPr>
        <p:spPr>
          <a:xfrm>
            <a:off x="10377451" y="4358637"/>
            <a:ext cx="1720734" cy="1384995"/>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endParaRPr lang="en-US" altLang="zh-TW" sz="1400" dirty="0">
              <a:latin typeface="標楷體" panose="03000509000000000000" pitchFamily="65" charset="-120"/>
              <a:ea typeface="標楷體" panose="03000509000000000000" pitchFamily="65" charset="-120"/>
            </a:endParaRPr>
          </a:p>
          <a:p>
            <a:r>
              <a:rPr lang="zh-TW" altLang="en-US" sz="1400" dirty="0">
                <a:latin typeface="標楷體" panose="03000509000000000000" pitchFamily="65" charset="-120"/>
                <a:ea typeface="標楷體" panose="03000509000000000000" pitchFamily="65" charset="-120"/>
              </a:rPr>
              <a:t>新華網</a:t>
            </a:r>
            <a:r>
              <a:rPr lang="en-US" altLang="zh-TW" sz="1400" dirty="0">
                <a:latin typeface="標楷體" panose="03000509000000000000" pitchFamily="65" charset="-120"/>
                <a:ea typeface="標楷體" panose="03000509000000000000" pitchFamily="65" charset="-120"/>
              </a:rPr>
              <a:t> </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(http://www.xinhuanet.com/politics/2020-06/07/c_1126082950.htm)</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文字方塊 10">
            <a:extLst>
              <a:ext uri="{FF2B5EF4-FFF2-40B4-BE49-F238E27FC236}">
                <a16:creationId xmlns:a16="http://schemas.microsoft.com/office/drawing/2014/main" id="{5052AC46-C98D-43AF-8E6E-B11A6873072B}"/>
              </a:ext>
            </a:extLst>
          </p:cNvPr>
          <p:cNvSpPr txBox="1"/>
          <p:nvPr/>
        </p:nvSpPr>
        <p:spPr>
          <a:xfrm>
            <a:off x="3678958" y="2396577"/>
            <a:ext cx="7083637" cy="523220"/>
          </a:xfrm>
          <a:prstGeom prst="rect">
            <a:avLst/>
          </a:prstGeom>
          <a:noFill/>
        </p:spPr>
        <p:txBody>
          <a:bodyPr wrap="square">
            <a:spAutoFit/>
          </a:bodyPr>
          <a:lstStyle/>
          <a:p>
            <a:r>
              <a:rPr lang="zh-TW" altLang="en-US" sz="1400" b="0" i="0" dirty="0">
                <a:effectLst/>
                <a:latin typeface="標楷體" panose="03000509000000000000" pitchFamily="65" charset="-120"/>
                <a:ea typeface="標楷體" panose="03000509000000000000" pitchFamily="65" charset="-120"/>
              </a:rPr>
              <a:t>資料來源：</a:t>
            </a:r>
            <a:r>
              <a:rPr lang="en-US" altLang="zh-CN" sz="1400" b="0" i="0" dirty="0">
                <a:effectLst/>
                <a:latin typeface="Times New Roman" panose="02020603050405020304" pitchFamily="18" charset="0"/>
                <a:ea typeface="標楷體" panose="03000509000000000000" pitchFamily="65" charset="-120"/>
                <a:cs typeface="Times New Roman" panose="02020603050405020304" pitchFamily="18" charset="0"/>
              </a:rPr>
              <a:t>2019</a:t>
            </a:r>
            <a:r>
              <a:rPr lang="zh-CN" altLang="en-US" sz="1400" b="0" i="0" dirty="0">
                <a:effectLst/>
                <a:latin typeface="Times New Roman" panose="02020603050405020304" pitchFamily="18" charset="0"/>
                <a:ea typeface="標楷體" panose="03000509000000000000" pitchFamily="65" charset="-120"/>
                <a:cs typeface="Times New Roman" panose="02020603050405020304" pitchFamily="18" charset="0"/>
              </a:rPr>
              <a:t>年我國</a:t>
            </a:r>
            <a:r>
              <a:rPr lang="zh-TW" altLang="en-US" sz="1400" dirty="0">
                <a:latin typeface="標楷體" panose="03000509000000000000" pitchFamily="65" charset="-120"/>
                <a:ea typeface="標楷體" panose="03000509000000000000" pitchFamily="65" charset="-120"/>
              </a:rPr>
              <a:t>衞</a:t>
            </a:r>
            <a:r>
              <a:rPr lang="zh-CN" altLang="en-US" sz="1400" b="0" i="0" dirty="0">
                <a:effectLst/>
                <a:latin typeface="標楷體" panose="03000509000000000000" pitchFamily="65" charset="-120"/>
                <a:ea typeface="標楷體" panose="03000509000000000000" pitchFamily="65" charset="-120"/>
              </a:rPr>
              <a:t>生健康事業發展統計公報</a:t>
            </a:r>
            <a:r>
              <a:rPr lang="en-US" altLang="zh-CN" sz="1400" b="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http://www.nhc.gov.cn/guihuaxxs/s10748/202006/ebfe31f24cc145b198dd730603ec4442.shtml)</a:t>
            </a:r>
          </a:p>
        </p:txBody>
      </p:sp>
      <p:sp>
        <p:nvSpPr>
          <p:cNvPr id="8" name="文字方塊 7">
            <a:extLst>
              <a:ext uri="{FF2B5EF4-FFF2-40B4-BE49-F238E27FC236}">
                <a16:creationId xmlns:a16="http://schemas.microsoft.com/office/drawing/2014/main" id="{E8B5BE16-D526-4816-B748-85385E7E3326}"/>
              </a:ext>
            </a:extLst>
          </p:cNvPr>
          <p:cNvSpPr txBox="1"/>
          <p:nvPr/>
        </p:nvSpPr>
        <p:spPr>
          <a:xfrm>
            <a:off x="237103" y="3060889"/>
            <a:ext cx="430196" cy="307777"/>
          </a:xfrm>
          <a:prstGeom prst="rect">
            <a:avLst/>
          </a:prstGeom>
          <a:noFill/>
        </p:spPr>
        <p:txBody>
          <a:bodyPr wrap="square">
            <a:spAutoFit/>
          </a:bodyPr>
          <a:lstStyle/>
          <a:p>
            <a:r>
              <a:rPr lang="zh-TW" altLang="en-US" sz="1400" dirty="0">
                <a:latin typeface="標楷體" panose="03000509000000000000" pitchFamily="65" charset="-120"/>
                <a:ea typeface="標楷體" panose="03000509000000000000" pitchFamily="65" charset="-120"/>
              </a:rPr>
              <a:t>歲</a:t>
            </a:r>
            <a:endParaRPr lang="zh-HK" altLang="en-US" sz="1400" dirty="0">
              <a:latin typeface="標楷體" panose="03000509000000000000" pitchFamily="65" charset="-120"/>
              <a:ea typeface="標楷體" panose="03000509000000000000" pitchFamily="65" charset="-120"/>
            </a:endParaRPr>
          </a:p>
        </p:txBody>
      </p:sp>
      <p:sp>
        <p:nvSpPr>
          <p:cNvPr id="2" name="矩形 1"/>
          <p:cNvSpPr/>
          <p:nvPr/>
        </p:nvSpPr>
        <p:spPr>
          <a:xfrm>
            <a:off x="3678958" y="71580"/>
            <a:ext cx="4288354" cy="707886"/>
          </a:xfrm>
          <a:prstGeom prst="rect">
            <a:avLst/>
          </a:prstGeom>
        </p:spPr>
        <p:txBody>
          <a:bodyPr wrap="none">
            <a:spAutoFit/>
          </a:bodyPr>
          <a:lstStyle/>
          <a:p>
            <a:pPr algn="ctr">
              <a:spcBef>
                <a:spcPct val="0"/>
              </a:spcBef>
            </a:pPr>
            <a:r>
              <a:rPr lang="zh-CN" altLang="en-US" sz="4000" b="1" dirty="0">
                <a:latin typeface="DFKai-SB" panose="03000509000000000000" pitchFamily="65" charset="-120"/>
                <a:ea typeface="DFKai-SB" panose="03000509000000000000" pitchFamily="65" charset="-120"/>
                <a:cs typeface="標楷體"/>
              </a:rPr>
              <a:t>人均預期壽命</a:t>
            </a:r>
            <a:r>
              <a:rPr lang="zh-TW" altLang="en-US" sz="4000" b="1" dirty="0">
                <a:latin typeface="DFKai-SB" panose="03000509000000000000" pitchFamily="65" charset="-120"/>
                <a:ea typeface="DFKai-SB" panose="03000509000000000000" pitchFamily="65" charset="-120"/>
                <a:cs typeface="標楷體"/>
              </a:rPr>
              <a:t>延</a:t>
            </a:r>
            <a:r>
              <a:rPr lang="zh-CN" altLang="en-US" sz="4000" b="1" dirty="0">
                <a:latin typeface="DFKai-SB" panose="03000509000000000000" pitchFamily="65" charset="-120"/>
                <a:ea typeface="DFKai-SB" panose="03000509000000000000" pitchFamily="65" charset="-120"/>
                <a:cs typeface="標楷體"/>
              </a:rPr>
              <a:t>長</a:t>
            </a:r>
            <a:endParaRPr lang="en-US" altLang="zh-CN" sz="4000" b="1" dirty="0">
              <a:latin typeface="DFKai-SB" panose="03000509000000000000" pitchFamily="65" charset="-120"/>
              <a:ea typeface="DFKai-SB" panose="03000509000000000000" pitchFamily="65" charset="-120"/>
              <a:cs typeface="標楷體"/>
            </a:endParaRPr>
          </a:p>
        </p:txBody>
      </p:sp>
      <p:pic>
        <p:nvPicPr>
          <p:cNvPr id="3" name="Picture 2"/>
          <p:cNvPicPr>
            <a:picLocks noChangeAspect="1"/>
          </p:cNvPicPr>
          <p:nvPr/>
        </p:nvPicPr>
        <p:blipFill>
          <a:blip r:embed="rId4"/>
          <a:stretch>
            <a:fillRect/>
          </a:stretch>
        </p:blipFill>
        <p:spPr>
          <a:xfrm>
            <a:off x="10547909" y="3500691"/>
            <a:ext cx="1043748" cy="707055"/>
          </a:xfrm>
          <a:prstGeom prst="rect">
            <a:avLst/>
          </a:prstGeom>
        </p:spPr>
      </p:pic>
      <p:pic>
        <p:nvPicPr>
          <p:cNvPr id="9" name="Picture 8"/>
          <p:cNvPicPr>
            <a:picLocks noChangeAspect="1"/>
          </p:cNvPicPr>
          <p:nvPr/>
        </p:nvPicPr>
        <p:blipFill>
          <a:blip r:embed="rId5"/>
          <a:stretch>
            <a:fillRect/>
          </a:stretch>
        </p:blipFill>
        <p:spPr>
          <a:xfrm>
            <a:off x="917937" y="2458433"/>
            <a:ext cx="2683176" cy="399507"/>
          </a:xfrm>
          <a:prstGeom prst="rect">
            <a:avLst/>
          </a:prstGeom>
        </p:spPr>
      </p:pic>
      <p:sp>
        <p:nvSpPr>
          <p:cNvPr id="10" name="文字方塊 6">
            <a:extLst>
              <a:ext uri="{FF2B5EF4-FFF2-40B4-BE49-F238E27FC236}">
                <a16:creationId xmlns:a16="http://schemas.microsoft.com/office/drawing/2014/main" id="{3F468D9B-14A2-4C3B-B6D0-DF68ADF3C8EF}"/>
              </a:ext>
            </a:extLst>
          </p:cNvPr>
          <p:cNvSpPr txBox="1"/>
          <p:nvPr/>
        </p:nvSpPr>
        <p:spPr>
          <a:xfrm>
            <a:off x="6270566" y="3648025"/>
            <a:ext cx="537557" cy="307777"/>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71.4</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字方塊 6">
            <a:extLst>
              <a:ext uri="{FF2B5EF4-FFF2-40B4-BE49-F238E27FC236}">
                <a16:creationId xmlns:a16="http://schemas.microsoft.com/office/drawing/2014/main" id="{3F468D9B-14A2-4C3B-B6D0-DF68ADF3C8EF}"/>
              </a:ext>
            </a:extLst>
          </p:cNvPr>
          <p:cNvSpPr txBox="1"/>
          <p:nvPr/>
        </p:nvSpPr>
        <p:spPr>
          <a:xfrm>
            <a:off x="8661862" y="3485328"/>
            <a:ext cx="554182" cy="307777"/>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77.3</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22319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表 6">
            <a:extLst>
              <a:ext uri="{FF2B5EF4-FFF2-40B4-BE49-F238E27FC236}">
                <a16:creationId xmlns:a16="http://schemas.microsoft.com/office/drawing/2014/main" id="{E0CEED35-40DE-4F65-B35B-751F1D784B31}"/>
              </a:ext>
            </a:extLst>
          </p:cNvPr>
          <p:cNvGraphicFramePr>
            <a:graphicFrameLocks/>
          </p:cNvGraphicFramePr>
          <p:nvPr>
            <p:extLst>
              <p:ext uri="{D42A27DB-BD31-4B8C-83A1-F6EECF244321}">
                <p14:modId xmlns:p14="http://schemas.microsoft.com/office/powerpoint/2010/main" val="1825476343"/>
              </p:ext>
            </p:extLst>
          </p:nvPr>
        </p:nvGraphicFramePr>
        <p:xfrm>
          <a:off x="695381" y="3594681"/>
          <a:ext cx="11092066" cy="25421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图表 7">
            <a:extLst>
              <a:ext uri="{FF2B5EF4-FFF2-40B4-BE49-F238E27FC236}">
                <a16:creationId xmlns:a16="http://schemas.microsoft.com/office/drawing/2014/main" id="{2A099070-C6CF-4764-9C4D-247775BF5049}"/>
              </a:ext>
            </a:extLst>
          </p:cNvPr>
          <p:cNvGraphicFramePr>
            <a:graphicFrameLocks/>
          </p:cNvGraphicFramePr>
          <p:nvPr>
            <p:extLst>
              <p:ext uri="{D42A27DB-BD31-4B8C-83A1-F6EECF244321}">
                <p14:modId xmlns:p14="http://schemas.microsoft.com/office/powerpoint/2010/main" val="2997247100"/>
              </p:ext>
            </p:extLst>
          </p:nvPr>
        </p:nvGraphicFramePr>
        <p:xfrm>
          <a:off x="695381" y="801320"/>
          <a:ext cx="11092066" cy="2641942"/>
        </p:xfrm>
        <a:graphic>
          <a:graphicData uri="http://schemas.openxmlformats.org/drawingml/2006/chart">
            <c:chart xmlns:c="http://schemas.openxmlformats.org/drawingml/2006/chart" xmlns:r="http://schemas.openxmlformats.org/officeDocument/2006/relationships" r:id="rId3"/>
          </a:graphicData>
        </a:graphic>
      </p:graphicFrame>
      <p:sp>
        <p:nvSpPr>
          <p:cNvPr id="5" name="矩形 4">
            <a:extLst>
              <a:ext uri="{FF2B5EF4-FFF2-40B4-BE49-F238E27FC236}">
                <a16:creationId xmlns:a16="http://schemas.microsoft.com/office/drawing/2014/main" id="{D6348460-280C-4BAD-A519-086504C29E19}"/>
              </a:ext>
            </a:extLst>
          </p:cNvPr>
          <p:cNvSpPr/>
          <p:nvPr/>
        </p:nvSpPr>
        <p:spPr>
          <a:xfrm>
            <a:off x="695381" y="6225294"/>
            <a:ext cx="10500048"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國家統計局《中國統計年鑑</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章第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節，監測地區兒童和孕產婦死亡率</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http://www.stats.gov.cn/tjsj/ndsj/2021/indexch.htm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1"/>
          <p:cNvSpPr/>
          <p:nvPr/>
        </p:nvSpPr>
        <p:spPr>
          <a:xfrm>
            <a:off x="3936652" y="17725"/>
            <a:ext cx="4288354" cy="707886"/>
          </a:xfrm>
          <a:prstGeom prst="rect">
            <a:avLst/>
          </a:prstGeom>
        </p:spPr>
        <p:txBody>
          <a:bodyPr wrap="none">
            <a:spAutoFit/>
          </a:bodyPr>
          <a:lstStyle/>
          <a:p>
            <a:pPr algn="ctr">
              <a:spcBef>
                <a:spcPct val="0"/>
              </a:spcBef>
            </a:pPr>
            <a:r>
              <a:rPr lang="zh-CN" altLang="en-US" sz="4000" b="1" dirty="0">
                <a:latin typeface="DFKai-SB" panose="03000509000000000000" pitchFamily="65" charset="-120"/>
                <a:ea typeface="DFKai-SB" panose="03000509000000000000" pitchFamily="65" charset="-120"/>
                <a:cs typeface="標楷體"/>
              </a:rPr>
              <a:t>人均預期壽命</a:t>
            </a:r>
            <a:r>
              <a:rPr lang="zh-TW" altLang="en-US" sz="4000" b="1" dirty="0">
                <a:latin typeface="DFKai-SB" panose="03000509000000000000" pitchFamily="65" charset="-120"/>
                <a:ea typeface="DFKai-SB" panose="03000509000000000000" pitchFamily="65" charset="-120"/>
                <a:cs typeface="標楷體"/>
              </a:rPr>
              <a:t>延</a:t>
            </a:r>
            <a:r>
              <a:rPr lang="zh-CN" altLang="en-US" sz="4000" b="1" dirty="0">
                <a:latin typeface="DFKai-SB" panose="03000509000000000000" pitchFamily="65" charset="-120"/>
                <a:ea typeface="DFKai-SB" panose="03000509000000000000" pitchFamily="65" charset="-120"/>
                <a:cs typeface="標楷體"/>
              </a:rPr>
              <a:t>長</a:t>
            </a:r>
            <a:endParaRPr lang="en-US" altLang="zh-CN" sz="4000" b="1" dirty="0">
              <a:latin typeface="DFKai-SB" panose="03000509000000000000" pitchFamily="65" charset="-120"/>
              <a:ea typeface="DFKai-SB" panose="03000509000000000000" pitchFamily="65" charset="-120"/>
              <a:cs typeface="標楷體"/>
            </a:endParaRPr>
          </a:p>
        </p:txBody>
      </p:sp>
      <p:pic>
        <p:nvPicPr>
          <p:cNvPr id="6" name="Picture 5"/>
          <p:cNvPicPr>
            <a:picLocks noChangeAspect="1"/>
          </p:cNvPicPr>
          <p:nvPr/>
        </p:nvPicPr>
        <p:blipFill>
          <a:blip r:embed="rId4"/>
          <a:stretch>
            <a:fillRect/>
          </a:stretch>
        </p:blipFill>
        <p:spPr>
          <a:xfrm>
            <a:off x="8034250" y="6288286"/>
            <a:ext cx="933583" cy="424689"/>
          </a:xfrm>
          <a:prstGeom prst="rect">
            <a:avLst/>
          </a:prstGeom>
        </p:spPr>
      </p:pic>
    </p:spTree>
    <p:extLst>
      <p:ext uri="{BB962C8B-B14F-4D97-AF65-F5344CB8AC3E}">
        <p14:creationId xmlns:p14="http://schemas.microsoft.com/office/powerpoint/2010/main" val="4265288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a:extLst>
              <a:ext uri="{FF2B5EF4-FFF2-40B4-BE49-F238E27FC236}">
                <a16:creationId xmlns:a16="http://schemas.microsoft.com/office/drawing/2014/main" id="{C32C051F-B2A9-41ED-89A4-E4DFEE03ABD9}"/>
              </a:ext>
            </a:extLst>
          </p:cNvPr>
          <p:cNvSpPr txBox="1"/>
          <p:nvPr/>
        </p:nvSpPr>
        <p:spPr>
          <a:xfrm>
            <a:off x="3751118" y="1119050"/>
            <a:ext cx="4387042" cy="584775"/>
          </a:xfrm>
          <a:prstGeom prst="rect">
            <a:avLst/>
          </a:prstGeom>
          <a:noFill/>
        </p:spPr>
        <p:txBody>
          <a:bodyPr wrap="square">
            <a:spAutoFit/>
          </a:bodyPr>
          <a:lstStyle/>
          <a:p>
            <a:r>
              <a:rPr lang="zh-TW" altLang="en-US" sz="3200" b="1" dirty="0">
                <a:latin typeface="DFKai-SB" panose="03000509000000000000" pitchFamily="65" charset="-120"/>
                <a:ea typeface="DFKai-SB" panose="03000509000000000000" pitchFamily="65" charset="-120"/>
              </a:rPr>
              <a:t>兒童和孕產婦死亡比例</a:t>
            </a:r>
            <a:endParaRPr lang="zh-HK" altLang="en-US" sz="3200" b="1" dirty="0"/>
          </a:p>
        </p:txBody>
      </p:sp>
      <p:sp>
        <p:nvSpPr>
          <p:cNvPr id="9" name="矩形 8">
            <a:extLst>
              <a:ext uri="{FF2B5EF4-FFF2-40B4-BE49-F238E27FC236}">
                <a16:creationId xmlns:a16="http://schemas.microsoft.com/office/drawing/2014/main" id="{D6348460-280C-4BAD-A519-086504C29E19}"/>
              </a:ext>
            </a:extLst>
          </p:cNvPr>
          <p:cNvSpPr/>
          <p:nvPr/>
        </p:nvSpPr>
        <p:spPr>
          <a:xfrm>
            <a:off x="419603" y="5350073"/>
            <a:ext cx="8780352" cy="1077218"/>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rPr>
              <a:t>資料來源：</a:t>
            </a:r>
            <a:endParaRPr lang="en-US" altLang="zh-TW" sz="16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600" dirty="0">
                <a:latin typeface="標楷體" panose="03000509000000000000" pitchFamily="65" charset="-120"/>
                <a:ea typeface="標楷體" panose="03000509000000000000" pitchFamily="65" charset="-120"/>
              </a:rPr>
              <a:t>聯合國可持續發展議程</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600" dirty="0">
                <a:latin typeface="Times New Roman" panose="02020603050405020304" pitchFamily="18" charset="0"/>
                <a:ea typeface="標楷體" panose="03000509000000000000" pitchFamily="65" charset="-120"/>
                <a:cs typeface="Times New Roman" panose="02020603050405020304" pitchFamily="18" charset="0"/>
              </a:rPr>
              <a:t>https://www.un.org/sustainabledevelopment/zh/health/)</a:t>
            </a:r>
          </a:p>
          <a:p>
            <a:pPr marL="285750" indent="-285750">
              <a:buFont typeface="Arial" panose="020B0604020202020204" pitchFamily="34" charset="0"/>
              <a:buChar char="•"/>
            </a:pPr>
            <a:r>
              <a:rPr lang="zh-TW" altLang="zh-HK" sz="1600" kern="100" dirty="0">
                <a:latin typeface="標楷體" panose="03000509000000000000" pitchFamily="65" charset="-120"/>
                <a:ea typeface="標楷體" panose="03000509000000000000" pitchFamily="65" charset="-120"/>
                <a:cs typeface="Times New Roman" panose="02020603050405020304" pitchFamily="18" charset="0"/>
              </a:rPr>
              <a:t>國家</a:t>
            </a:r>
            <a:r>
              <a:rPr lang="zh-TW" altLang="zh-HK" sz="1600" kern="100" dirty="0">
                <a:latin typeface="Times New Roman" panose="02020603050405020304" pitchFamily="18" charset="0"/>
                <a:ea typeface="標楷體" panose="03000509000000000000" pitchFamily="65" charset="-120"/>
                <a:cs typeface="Times New Roman" panose="02020603050405020304" pitchFamily="18" charset="0"/>
              </a:rPr>
              <a:t>統計局《中國統計年鑑</a:t>
            </a:r>
            <a:r>
              <a:rPr lang="en-US" altLang="zh-TW" sz="16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16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章第</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節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http://www.stats.gov.cn/tjsj/ndsj/2021/indexch.htm</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16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3" name="表格 13">
            <a:extLst>
              <a:ext uri="{FF2B5EF4-FFF2-40B4-BE49-F238E27FC236}">
                <a16:creationId xmlns:a16="http://schemas.microsoft.com/office/drawing/2014/main" id="{80E7D8E6-753C-4383-897E-F4450D016443}"/>
              </a:ext>
            </a:extLst>
          </p:cNvPr>
          <p:cNvGraphicFramePr>
            <a:graphicFrameLocks noGrp="1"/>
          </p:cNvGraphicFramePr>
          <p:nvPr>
            <p:extLst>
              <p:ext uri="{D42A27DB-BD31-4B8C-83A1-F6EECF244321}">
                <p14:modId xmlns:p14="http://schemas.microsoft.com/office/powerpoint/2010/main" val="1255785103"/>
              </p:ext>
            </p:extLst>
          </p:nvPr>
        </p:nvGraphicFramePr>
        <p:xfrm>
          <a:off x="507940" y="1860529"/>
          <a:ext cx="11132994" cy="3401817"/>
        </p:xfrm>
        <a:graphic>
          <a:graphicData uri="http://schemas.openxmlformats.org/drawingml/2006/table">
            <a:tbl>
              <a:tblPr firstRow="1" bandRow="1">
                <a:tableStyleId>{5940675A-B579-460E-94D1-54222C63F5DA}</a:tableStyleId>
              </a:tblPr>
              <a:tblGrid>
                <a:gridCol w="3710998">
                  <a:extLst>
                    <a:ext uri="{9D8B030D-6E8A-4147-A177-3AD203B41FA5}">
                      <a16:colId xmlns:a16="http://schemas.microsoft.com/office/drawing/2014/main" val="1306871451"/>
                    </a:ext>
                  </a:extLst>
                </a:gridCol>
                <a:gridCol w="3710998">
                  <a:extLst>
                    <a:ext uri="{9D8B030D-6E8A-4147-A177-3AD203B41FA5}">
                      <a16:colId xmlns:a16="http://schemas.microsoft.com/office/drawing/2014/main" val="3806821469"/>
                    </a:ext>
                  </a:extLst>
                </a:gridCol>
                <a:gridCol w="3710998">
                  <a:extLst>
                    <a:ext uri="{9D8B030D-6E8A-4147-A177-3AD203B41FA5}">
                      <a16:colId xmlns:a16="http://schemas.microsoft.com/office/drawing/2014/main" val="1138651126"/>
                    </a:ext>
                  </a:extLst>
                </a:gridCol>
              </a:tblGrid>
              <a:tr h="370840">
                <a:tc>
                  <a:txBody>
                    <a:bodyPr/>
                    <a:lstStyle/>
                    <a:p>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聯合國可持續發展議程</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年目標</a:t>
                      </a:r>
                      <a:endParaRPr lang="zh-HK"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中國</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94018324"/>
                  </a:ext>
                </a:extLst>
              </a:tr>
              <a:tr h="370840">
                <a:tc>
                  <a:txBody>
                    <a:bodyPr/>
                    <a:lstStyle/>
                    <a:p>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孕產婦</a:t>
                      </a:r>
                      <a:r>
                        <a:rPr lang="zh-CN" altLang="en-US" sz="2400" i="0" dirty="0">
                          <a:effectLst/>
                          <a:latin typeface="Times New Roman" panose="02020603050405020304" pitchFamily="18" charset="0"/>
                          <a:ea typeface="標楷體" panose="03000509000000000000" pitchFamily="65" charset="-120"/>
                          <a:cs typeface="Times New Roman" panose="02020603050405020304" pitchFamily="18" charset="0"/>
                        </a:rPr>
                        <a:t>死亡</a:t>
                      </a:r>
                      <a:r>
                        <a:rPr lang="zh-TW" altLang="en-US" sz="2400" i="0" dirty="0">
                          <a:effectLst/>
                          <a:latin typeface="Times New Roman" panose="02020603050405020304" pitchFamily="18" charset="0"/>
                          <a:ea typeface="標楷體" panose="03000509000000000000" pitchFamily="65" charset="-120"/>
                          <a:cs typeface="Times New Roman" panose="02020603050405020304" pitchFamily="18" charset="0"/>
                        </a:rPr>
                        <a:t>比例</a:t>
                      </a:r>
                      <a:endParaRPr lang="en-US" altLang="zh-CN" sz="2400" i="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altLang="zh-CN" sz="240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i="0" dirty="0">
                          <a:effectLst/>
                          <a:latin typeface="Times New Roman" panose="02020603050405020304" pitchFamily="18" charset="0"/>
                          <a:ea typeface="標楷體" panose="03000509000000000000" pitchFamily="65" charset="-120"/>
                          <a:cs typeface="Times New Roman" panose="02020603050405020304" pitchFamily="18" charset="0"/>
                        </a:rPr>
                        <a:t>每</a:t>
                      </a:r>
                      <a:r>
                        <a:rPr lang="en-US" altLang="zh-TW" sz="2400" i="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400" i="0" dirty="0">
                          <a:effectLst/>
                          <a:latin typeface="Times New Roman" panose="02020603050405020304" pitchFamily="18" charset="0"/>
                          <a:ea typeface="標楷體" panose="03000509000000000000" pitchFamily="65" charset="-120"/>
                          <a:cs typeface="Times New Roman" panose="02020603050405020304" pitchFamily="18" charset="0"/>
                        </a:rPr>
                        <a:t>萬名計算</a:t>
                      </a:r>
                      <a:r>
                        <a:rPr lang="en-US" altLang="zh-TW" sz="2400" i="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HK"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70</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人以下</a:t>
                      </a:r>
                      <a:endParaRPr lang="zh-HK"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HK"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16.9</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人</a:t>
                      </a:r>
                      <a:endParaRPr lang="zh-HK"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22321680"/>
                  </a:ext>
                </a:extLst>
              </a:tr>
              <a:tr h="370840">
                <a:tc>
                  <a:txBody>
                    <a:bodyPr/>
                    <a:lstStyle/>
                    <a:p>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新生兒</a:t>
                      </a:r>
                      <a:r>
                        <a:rPr lang="zh-CN" altLang="en-US" sz="2400" i="0" dirty="0">
                          <a:effectLst/>
                          <a:latin typeface="Times New Roman" panose="02020603050405020304" pitchFamily="18" charset="0"/>
                          <a:ea typeface="標楷體" panose="03000509000000000000" pitchFamily="65" charset="-120"/>
                          <a:cs typeface="Times New Roman" panose="02020603050405020304" pitchFamily="18" charset="0"/>
                        </a:rPr>
                        <a:t>死亡</a:t>
                      </a:r>
                      <a:r>
                        <a:rPr lang="zh-TW" altLang="en-US" sz="2400" i="0" dirty="0">
                          <a:effectLst/>
                          <a:latin typeface="Times New Roman" panose="02020603050405020304" pitchFamily="18" charset="0"/>
                          <a:ea typeface="標楷體" panose="03000509000000000000" pitchFamily="65" charset="-120"/>
                          <a:cs typeface="Times New Roman" panose="02020603050405020304" pitchFamily="18" charset="0"/>
                        </a:rPr>
                        <a:t>比例</a:t>
                      </a:r>
                      <a:endParaRPr lang="en-US" altLang="zh-CN" sz="2400" i="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altLang="zh-CN" sz="240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i="0" dirty="0">
                          <a:effectLst/>
                          <a:latin typeface="Times New Roman" panose="02020603050405020304" pitchFamily="18" charset="0"/>
                          <a:ea typeface="標楷體" panose="03000509000000000000" pitchFamily="65" charset="-120"/>
                          <a:cs typeface="Times New Roman" panose="02020603050405020304" pitchFamily="18" charset="0"/>
                        </a:rPr>
                        <a:t>每</a:t>
                      </a:r>
                      <a:r>
                        <a:rPr lang="en-US" altLang="zh-TW" sz="2400" i="0" dirty="0">
                          <a:effectLst/>
                          <a:latin typeface="Times New Roman" panose="02020603050405020304" pitchFamily="18" charset="0"/>
                          <a:ea typeface="標楷體" panose="03000509000000000000" pitchFamily="65" charset="-120"/>
                          <a:cs typeface="Times New Roman" panose="02020603050405020304" pitchFamily="18" charset="0"/>
                        </a:rPr>
                        <a:t>1,000</a:t>
                      </a:r>
                      <a:r>
                        <a:rPr lang="zh-TW" altLang="en-US" sz="2400" i="0" dirty="0">
                          <a:effectLst/>
                          <a:latin typeface="Times New Roman" panose="02020603050405020304" pitchFamily="18" charset="0"/>
                          <a:ea typeface="標楷體" panose="03000509000000000000" pitchFamily="65" charset="-120"/>
                          <a:cs typeface="Times New Roman" panose="02020603050405020304" pitchFamily="18" charset="0"/>
                        </a:rPr>
                        <a:t>名計算</a:t>
                      </a:r>
                      <a:r>
                        <a:rPr lang="en-US" altLang="zh-TW" sz="2400" i="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HK"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人</a:t>
                      </a:r>
                      <a:endParaRPr lang="zh-HK"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HK"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3.4</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人</a:t>
                      </a:r>
                      <a:endParaRPr lang="zh-HK"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4240341133"/>
                  </a:ext>
                </a:extLst>
              </a:tr>
              <a:tr h="932937">
                <a:tc>
                  <a:txBody>
                    <a:bodyPr/>
                    <a:lstStyle/>
                    <a:p>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5</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歲以下兒童</a:t>
                      </a:r>
                      <a:r>
                        <a:rPr lang="zh-CN" altLang="en-US" sz="2400" i="0" dirty="0">
                          <a:effectLst/>
                          <a:latin typeface="Times New Roman" panose="02020603050405020304" pitchFamily="18" charset="0"/>
                          <a:ea typeface="標楷體" panose="03000509000000000000" pitchFamily="65" charset="-120"/>
                          <a:cs typeface="Times New Roman" panose="02020603050405020304" pitchFamily="18" charset="0"/>
                        </a:rPr>
                        <a:t>死亡</a:t>
                      </a:r>
                      <a:r>
                        <a:rPr lang="zh-TW" altLang="en-US" sz="2400" i="0" dirty="0">
                          <a:effectLst/>
                          <a:latin typeface="Times New Roman" panose="02020603050405020304" pitchFamily="18" charset="0"/>
                          <a:ea typeface="標楷體" panose="03000509000000000000" pitchFamily="65" charset="-120"/>
                          <a:cs typeface="Times New Roman" panose="02020603050405020304" pitchFamily="18" charset="0"/>
                        </a:rPr>
                        <a:t>比例</a:t>
                      </a:r>
                      <a:endParaRPr lang="en-US" altLang="zh-CN" sz="2400" i="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i="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i="0" dirty="0">
                          <a:effectLst/>
                          <a:latin typeface="Times New Roman" panose="02020603050405020304" pitchFamily="18" charset="0"/>
                          <a:ea typeface="標楷體" panose="03000509000000000000" pitchFamily="65" charset="-120"/>
                          <a:cs typeface="Times New Roman" panose="02020603050405020304" pitchFamily="18" charset="0"/>
                        </a:rPr>
                        <a:t>每</a:t>
                      </a:r>
                      <a:r>
                        <a:rPr lang="en-US" altLang="zh-TW" sz="2400" i="0" dirty="0">
                          <a:effectLst/>
                          <a:latin typeface="Times New Roman" panose="02020603050405020304" pitchFamily="18" charset="0"/>
                          <a:ea typeface="標楷體" panose="03000509000000000000" pitchFamily="65" charset="-120"/>
                          <a:cs typeface="Times New Roman" panose="02020603050405020304" pitchFamily="18" charset="0"/>
                        </a:rPr>
                        <a:t>100</a:t>
                      </a:r>
                      <a:r>
                        <a:rPr lang="en-US" altLang="zh-CN" sz="2400" i="0" dirty="0">
                          <a:effectLst/>
                          <a:latin typeface="Times New Roman" panose="02020603050405020304" pitchFamily="18" charset="0"/>
                          <a:ea typeface="標楷體" panose="03000509000000000000" pitchFamily="65" charset="-120"/>
                          <a:cs typeface="Times New Roman" panose="02020603050405020304" pitchFamily="18" charset="0"/>
                        </a:rPr>
                        <a:t>0</a:t>
                      </a:r>
                      <a:r>
                        <a:rPr lang="zh-TW" altLang="en-US" sz="2400" i="0" dirty="0">
                          <a:effectLst/>
                          <a:latin typeface="Times New Roman" panose="02020603050405020304" pitchFamily="18" charset="0"/>
                          <a:ea typeface="標楷體" panose="03000509000000000000" pitchFamily="65" charset="-120"/>
                          <a:cs typeface="Times New Roman" panose="02020603050405020304" pitchFamily="18" charset="0"/>
                        </a:rPr>
                        <a:t>名計算</a:t>
                      </a:r>
                      <a:r>
                        <a:rPr lang="en-US" altLang="zh-TW" sz="2400" i="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HK"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人</a:t>
                      </a:r>
                      <a:endParaRPr lang="zh-HK"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HK"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7.5</a:t>
                      </a:r>
                      <a:r>
                        <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人</a:t>
                      </a:r>
                      <a:endParaRPr lang="zh-HK"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3821481379"/>
                  </a:ext>
                </a:extLst>
              </a:tr>
            </a:tbl>
          </a:graphicData>
        </a:graphic>
      </p:graphicFrame>
      <p:sp>
        <p:nvSpPr>
          <p:cNvPr id="5" name="矩形 1"/>
          <p:cNvSpPr/>
          <p:nvPr/>
        </p:nvSpPr>
        <p:spPr>
          <a:xfrm>
            <a:off x="3473774" y="254460"/>
            <a:ext cx="4698723" cy="769441"/>
          </a:xfrm>
          <a:prstGeom prst="rect">
            <a:avLst/>
          </a:prstGeom>
        </p:spPr>
        <p:txBody>
          <a:bodyPr wrap="none">
            <a:spAutoFit/>
          </a:bodyPr>
          <a:lstStyle/>
          <a:p>
            <a:pPr algn="ctr">
              <a:spcBef>
                <a:spcPct val="0"/>
              </a:spcBef>
            </a:pPr>
            <a:r>
              <a:rPr lang="zh-CN" altLang="en-US" sz="4400" b="1" dirty="0">
                <a:latin typeface="DFKai-SB" panose="03000509000000000000" pitchFamily="65" charset="-120"/>
                <a:ea typeface="DFKai-SB" panose="03000509000000000000" pitchFamily="65" charset="-120"/>
                <a:cs typeface="標楷體"/>
              </a:rPr>
              <a:t>人均預期壽命</a:t>
            </a:r>
            <a:r>
              <a:rPr lang="zh-TW" altLang="en-US" sz="4400" b="1" dirty="0">
                <a:latin typeface="DFKai-SB" panose="03000509000000000000" pitchFamily="65" charset="-120"/>
                <a:ea typeface="DFKai-SB" panose="03000509000000000000" pitchFamily="65" charset="-120"/>
                <a:cs typeface="標楷體"/>
              </a:rPr>
              <a:t>延</a:t>
            </a:r>
            <a:r>
              <a:rPr lang="zh-CN" altLang="en-US" sz="4400" b="1" dirty="0">
                <a:latin typeface="DFKai-SB" panose="03000509000000000000" pitchFamily="65" charset="-120"/>
                <a:ea typeface="DFKai-SB" panose="03000509000000000000" pitchFamily="65" charset="-120"/>
                <a:cs typeface="標楷體"/>
              </a:rPr>
              <a:t>長</a:t>
            </a:r>
            <a:endParaRPr lang="en-US" altLang="zh-CN" sz="4400" b="1" dirty="0">
              <a:latin typeface="DFKai-SB" panose="03000509000000000000" pitchFamily="65" charset="-120"/>
              <a:ea typeface="DFKai-SB" panose="03000509000000000000" pitchFamily="65" charset="-120"/>
              <a:cs typeface="標楷體"/>
            </a:endParaRPr>
          </a:p>
        </p:txBody>
      </p:sp>
      <p:pic>
        <p:nvPicPr>
          <p:cNvPr id="6" name="Picture 5"/>
          <p:cNvPicPr>
            <a:picLocks noChangeAspect="1"/>
          </p:cNvPicPr>
          <p:nvPr/>
        </p:nvPicPr>
        <p:blipFill>
          <a:blip r:embed="rId2"/>
          <a:stretch>
            <a:fillRect/>
          </a:stretch>
        </p:blipFill>
        <p:spPr>
          <a:xfrm>
            <a:off x="7752737" y="6153505"/>
            <a:ext cx="1198605" cy="545248"/>
          </a:xfrm>
          <a:prstGeom prst="rect">
            <a:avLst/>
          </a:prstGeom>
        </p:spPr>
      </p:pic>
      <p:pic>
        <p:nvPicPr>
          <p:cNvPr id="2" name="Picture 1"/>
          <p:cNvPicPr>
            <a:picLocks noChangeAspect="1"/>
          </p:cNvPicPr>
          <p:nvPr/>
        </p:nvPicPr>
        <p:blipFill>
          <a:blip r:embed="rId3"/>
          <a:stretch>
            <a:fillRect/>
          </a:stretch>
        </p:blipFill>
        <p:spPr>
          <a:xfrm>
            <a:off x="7935617" y="5380581"/>
            <a:ext cx="770846" cy="685197"/>
          </a:xfrm>
          <a:prstGeom prst="rect">
            <a:avLst/>
          </a:prstGeom>
        </p:spPr>
      </p:pic>
    </p:spTree>
    <p:extLst>
      <p:ext uri="{BB962C8B-B14F-4D97-AF65-F5344CB8AC3E}">
        <p14:creationId xmlns:p14="http://schemas.microsoft.com/office/powerpoint/2010/main" val="2228517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已提供有關網址，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。歡迎教師指正未盡完善之處，亦歡迎提供更新資料，以增潤內容，供所有教師參考之用。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5757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31155F97-7200-4392-A67D-0E217EF88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65440"/>
            <a:ext cx="11914505" cy="637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圆角 18">
            <a:extLst>
              <a:ext uri="{FF2B5EF4-FFF2-40B4-BE49-F238E27FC236}">
                <a16:creationId xmlns:a16="http://schemas.microsoft.com/office/drawing/2014/main" id="{5F7EA9B6-B364-4AF1-81AC-D998CBDD560B}"/>
              </a:ext>
            </a:extLst>
          </p:cNvPr>
          <p:cNvSpPr/>
          <p:nvPr/>
        </p:nvSpPr>
        <p:spPr>
          <a:xfrm flipV="1">
            <a:off x="4632163" y="974227"/>
            <a:ext cx="6972907" cy="5645127"/>
          </a:xfrm>
          <a:prstGeom prst="roundRect">
            <a:avLst>
              <a:gd name="adj" fmla="val 4977"/>
            </a:avLst>
          </a:prstGeom>
          <a:solidFill>
            <a:srgbClr val="0070C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 name="矩形 3"/>
          <p:cNvSpPr/>
          <p:nvPr/>
        </p:nvSpPr>
        <p:spPr>
          <a:xfrm>
            <a:off x="4806878" y="1244762"/>
            <a:ext cx="6623476" cy="4708981"/>
          </a:xfrm>
          <a:prstGeom prst="rect">
            <a:avLst/>
          </a:prstGeom>
          <a:noFill/>
        </p:spPr>
        <p:style>
          <a:lnRef idx="0">
            <a:scrgbClr r="0" g="0" b="0"/>
          </a:lnRef>
          <a:fillRef idx="1003">
            <a:schemeClr val="lt1"/>
          </a:fillRef>
          <a:effectRef idx="0">
            <a:scrgbClr r="0" g="0" b="0"/>
          </a:effectRef>
          <a:fontRef idx="major"/>
        </p:style>
        <p:txBody>
          <a:bodyPr wrap="square">
            <a:spAutoFit/>
          </a:bodyPr>
          <a:lstStyle/>
          <a:p>
            <a:pPr marL="285750" indent="-285750" algn="just">
              <a:buFont typeface="Arial" panose="020B0604020202020204" pitchFamily="34" charset="0"/>
              <a:buChar cha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1978</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馬連發的月工資是</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36</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元</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妻子王路瓏是</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32</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元。除去最基本的生活開支，還有給雙方</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父母</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各</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元</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後，</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每月兩人就所剩無幾了。</a:t>
            </a: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lgn="just">
              <a:buFont typeface="Arial" panose="020B0604020202020204" pitchFamily="34" charset="0"/>
              <a:buChar cha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1983</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年花了</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194.9</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元</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購</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買一輛自行車，是家裏的第一「大件」，儲夠買自行車的錢，花了</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年時間。</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1978</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年至</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1989</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購買的大件屈指可數</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兩輛單車一台衣車、一部錄音機、一個手風琴、一個手錶、一個石英鐘、一個雪櫃。</a:t>
            </a: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lgn="just">
              <a:buFont typeface="Arial" panose="020B0604020202020204" pitchFamily="34" charset="0"/>
              <a:buChar cha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1989</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年花</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3</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999</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元購買一個雪櫃之後，家中陸續購買更多高檔消費品。如</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1995</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年花費</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400</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元裝的電話、</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1997</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年價值</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1800</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元的皮</a:t>
            </a:r>
            <a:r>
              <a:rPr lang="zh-HK" altLang="zh-HK" sz="2000" dirty="0">
                <a:latin typeface="Times New Roman" panose="02020603050405020304" pitchFamily="18" charset="0"/>
                <a:ea typeface="DFKai-SB" panose="03000509000000000000" pitchFamily="65" charset="-120"/>
                <a:cs typeface="Times New Roman" panose="02020603050405020304" pitchFamily="18" charset="0"/>
              </a:rPr>
              <a:t>褸</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2007</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年花</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53</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萬元購買新屋、</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2010</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年花</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8</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萬元買家庭第一部車、</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2011</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年價值</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33</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600</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元的鋼琴</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年一部價值</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23</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萬元的「升級版」新車。</a:t>
            </a: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lgn="just">
              <a:buFont typeface="Arial" panose="020B0604020202020204" pitchFamily="34" charset="0"/>
              <a:buChar cha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年馬連發的月退休金達到</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6,649</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元，王路瓏也達到</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956</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元</a:t>
            </a:r>
            <a:r>
              <a:rPr lang="zh-CN" altLang="en-US" sz="1700" dirty="0">
                <a:latin typeface="DFKai-SB" panose="03000509000000000000" pitchFamily="65" charset="-120"/>
                <a:ea typeface="DFKai-SB" panose="03000509000000000000" pitchFamily="65" charset="-120"/>
              </a:rPr>
              <a:t>。</a:t>
            </a:r>
          </a:p>
        </p:txBody>
      </p:sp>
      <p:sp>
        <p:nvSpPr>
          <p:cNvPr id="5" name="矩形 4"/>
          <p:cNvSpPr/>
          <p:nvPr/>
        </p:nvSpPr>
        <p:spPr>
          <a:xfrm>
            <a:off x="307975" y="3969324"/>
            <a:ext cx="4149473" cy="1938992"/>
          </a:xfrm>
          <a:prstGeom prst="rect">
            <a:avLst/>
          </a:prstGeom>
        </p:spPr>
        <p:txBody>
          <a:bodyPr wrap="square">
            <a:spAutoFit/>
          </a:bodyPr>
          <a:lstStyle/>
          <a:p>
            <a:pPr algn="just"/>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馬連發和妻子從</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1978</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年開始記家庭帳本，堅持</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40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年。從家庭賬本，可以感受這個家庭生活</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經歷</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的巨大變化，</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反映</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改革開放以來市民生活的</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轉</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變。</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AutoShape 2" descr="http://info.xinhua-news.cn/newphmall/XHS_Mid_281863987_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DFKai-SB" panose="03000509000000000000" pitchFamily="65" charset="-120"/>
              <a:ea typeface="DFKai-SB" panose="03000509000000000000" pitchFamily="65" charset="-120"/>
            </a:endParaRPr>
          </a:p>
        </p:txBody>
      </p:sp>
      <p:sp>
        <p:nvSpPr>
          <p:cNvPr id="17" name="标题 1">
            <a:extLst>
              <a:ext uri="{FF2B5EF4-FFF2-40B4-BE49-F238E27FC236}">
                <a16:creationId xmlns:a16="http://schemas.microsoft.com/office/drawing/2014/main" id="{8E0057F4-4265-42ED-87E0-2473808EC10E}"/>
              </a:ext>
            </a:extLst>
          </p:cNvPr>
          <p:cNvSpPr txBox="1">
            <a:spLocks noChangeArrowheads="1"/>
          </p:cNvSpPr>
          <p:nvPr/>
        </p:nvSpPr>
        <p:spPr bwMode="auto">
          <a:xfrm>
            <a:off x="1339062" y="265441"/>
            <a:ext cx="9434512" cy="590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青島一市民記帳</a:t>
            </a:r>
            <a:r>
              <a:rPr lang="en-US" altLang="zh-TW" sz="3600" b="1" dirty="0">
                <a:latin typeface="Times New Roman" panose="02020603050405020304" pitchFamily="18" charset="0"/>
                <a:ea typeface="DFKai-SB" panose="03000509000000000000" pitchFamily="65" charset="-120"/>
                <a:cs typeface="Times New Roman" panose="02020603050405020304" pitchFamily="18" charset="0"/>
              </a:rPr>
              <a:t>40</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rPr>
              <a:t>年反映時代變遷</a:t>
            </a:r>
          </a:p>
        </p:txBody>
      </p:sp>
      <p:sp>
        <p:nvSpPr>
          <p:cNvPr id="2" name="矩形 1"/>
          <p:cNvSpPr/>
          <p:nvPr/>
        </p:nvSpPr>
        <p:spPr>
          <a:xfrm>
            <a:off x="4664679" y="5899384"/>
            <a:ext cx="5185427"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資料來源：新華網</a:t>
            </a:r>
            <a:r>
              <a:rPr lang="en-US" altLang="zh-TW" sz="1400" dirty="0">
                <a:latin typeface="標楷體" panose="03000509000000000000" pitchFamily="65" charset="-120"/>
                <a:ea typeface="標楷體" panose="03000509000000000000" pitchFamily="65" charset="-120"/>
              </a:rPr>
              <a:t> </a:t>
            </a:r>
          </a:p>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http://www.xinhuanet.com/politics/2018-04/20/c_1122712749.htm)</a:t>
            </a:r>
          </a:p>
        </p:txBody>
      </p:sp>
      <p:pic>
        <p:nvPicPr>
          <p:cNvPr id="11" name="Picture 10"/>
          <p:cNvPicPr>
            <a:picLocks noChangeAspect="1"/>
          </p:cNvPicPr>
          <p:nvPr/>
        </p:nvPicPr>
        <p:blipFill>
          <a:blip r:embed="rId4"/>
          <a:stretch>
            <a:fillRect/>
          </a:stretch>
        </p:blipFill>
        <p:spPr>
          <a:xfrm>
            <a:off x="113280" y="58189"/>
            <a:ext cx="2172003" cy="790685"/>
          </a:xfrm>
          <a:prstGeom prst="rect">
            <a:avLst/>
          </a:prstGeom>
        </p:spPr>
      </p:pic>
      <p:pic>
        <p:nvPicPr>
          <p:cNvPr id="13" name="Picture 12"/>
          <p:cNvPicPr>
            <a:picLocks noChangeAspect="1"/>
          </p:cNvPicPr>
          <p:nvPr/>
        </p:nvPicPr>
        <p:blipFill>
          <a:blip r:embed="rId5"/>
          <a:stretch>
            <a:fillRect/>
          </a:stretch>
        </p:blipFill>
        <p:spPr>
          <a:xfrm>
            <a:off x="9882622" y="5701685"/>
            <a:ext cx="1092124" cy="739826"/>
          </a:xfrm>
          <a:prstGeom prst="rect">
            <a:avLst/>
          </a:prstGeom>
        </p:spPr>
      </p:pic>
      <p:pic>
        <p:nvPicPr>
          <p:cNvPr id="1026" name="Picture 2" descr="E:\人民教育出版社工作\2020.8-教育部项目编写文件\2022.4.14-16五修改会议\修改相关内容\新华社购买\《普通高中教科书 思想政治》\XxjpsgC000919_20180420_TPPFN0A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375" y="1282093"/>
            <a:ext cx="3605158" cy="239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238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87680" y="929152"/>
            <a:ext cx="11261983" cy="892552"/>
          </a:xfrm>
          <a:prstGeom prst="rect">
            <a:avLst/>
          </a:prstGeom>
        </p:spPr>
        <p:txBody>
          <a:bodyPr wrap="square">
            <a:spAutoFit/>
          </a:bodyPr>
          <a:lstStyle/>
          <a:p>
            <a:pPr fontAlgn="auto"/>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1978</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年，單計農村居民，人均可支配收入</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134</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元</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人民幣</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年增至</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17</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131</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元</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人民幣</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，增長約</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128</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倍。</a:t>
            </a:r>
          </a:p>
        </p:txBody>
      </p:sp>
      <p:sp>
        <p:nvSpPr>
          <p:cNvPr id="8" name="矩形 7"/>
          <p:cNvSpPr/>
          <p:nvPr/>
        </p:nvSpPr>
        <p:spPr>
          <a:xfrm>
            <a:off x="487680" y="5041649"/>
            <a:ext cx="6096000" cy="369332"/>
          </a:xfrm>
          <a:prstGeom prst="rect">
            <a:avLst/>
          </a:prstGeom>
        </p:spPr>
        <p:txBody>
          <a:bodyPr>
            <a:spAutoFit/>
          </a:bodyPr>
          <a:lstStyle/>
          <a:p>
            <a:r>
              <a:rPr lang="zh-CN" altLang="en-US" dirty="0"/>
              <a:t>，</a:t>
            </a:r>
          </a:p>
        </p:txBody>
      </p:sp>
      <p:graphicFrame>
        <p:nvGraphicFramePr>
          <p:cNvPr id="10" name="图表 9">
            <a:extLst>
              <a:ext uri="{FF2B5EF4-FFF2-40B4-BE49-F238E27FC236}">
                <a16:creationId xmlns:a16="http://schemas.microsoft.com/office/drawing/2014/main" id="{BFB2D44F-5D25-4481-B081-E7909D143CB2}"/>
              </a:ext>
            </a:extLst>
          </p:cNvPr>
          <p:cNvGraphicFramePr/>
          <p:nvPr>
            <p:extLst>
              <p:ext uri="{D42A27DB-BD31-4B8C-83A1-F6EECF244321}">
                <p14:modId xmlns:p14="http://schemas.microsoft.com/office/powerpoint/2010/main" val="6748171"/>
              </p:ext>
            </p:extLst>
          </p:nvPr>
        </p:nvGraphicFramePr>
        <p:xfrm>
          <a:off x="624292" y="1927329"/>
          <a:ext cx="11237192" cy="4186038"/>
        </p:xfrm>
        <a:graphic>
          <a:graphicData uri="http://schemas.openxmlformats.org/drawingml/2006/chart">
            <c:chart xmlns:c="http://schemas.openxmlformats.org/drawingml/2006/chart" xmlns:r="http://schemas.openxmlformats.org/officeDocument/2006/relationships" r:id="rId3"/>
          </a:graphicData>
        </a:graphic>
      </p:graphicFrame>
      <p:sp>
        <p:nvSpPr>
          <p:cNvPr id="11" name="矩形 10"/>
          <p:cNvSpPr/>
          <p:nvPr/>
        </p:nvSpPr>
        <p:spPr>
          <a:xfrm>
            <a:off x="624292" y="2012279"/>
            <a:ext cx="1261884"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人民幣（元）</a:t>
            </a:r>
            <a:endParaRPr lang="zh-HK" altLang="en-US" sz="1400" dirty="0">
              <a:latin typeface="標楷體" panose="03000509000000000000" pitchFamily="65" charset="-120"/>
              <a:ea typeface="標楷體" panose="03000509000000000000" pitchFamily="65" charset="-120"/>
            </a:endParaRPr>
          </a:p>
        </p:txBody>
      </p:sp>
      <p:sp>
        <p:nvSpPr>
          <p:cNvPr id="13" name="矩形 12"/>
          <p:cNvSpPr/>
          <p:nvPr/>
        </p:nvSpPr>
        <p:spPr>
          <a:xfrm>
            <a:off x="624292" y="6198317"/>
            <a:ext cx="8734223" cy="523220"/>
          </a:xfrm>
          <a:prstGeom prst="rect">
            <a:avLst/>
          </a:prstGeom>
        </p:spPr>
        <p:txBody>
          <a:bodyPr wrap="square">
            <a:spAutoFit/>
          </a:bodyPr>
          <a:lstStyle/>
          <a:p>
            <a:pPr>
              <a:spcAft>
                <a:spcPts val="0"/>
              </a:spcAft>
            </a:pPr>
            <a:r>
              <a:rPr lang="zh-TW" altLang="zh-HK" sz="1400" kern="100" dirty="0">
                <a:latin typeface="標楷體" panose="03000509000000000000" pitchFamily="65" charset="-120"/>
                <a:ea typeface="標楷體" panose="03000509000000000000" pitchFamily="65" charset="-120"/>
                <a:cs typeface="Times New Roman" panose="02020603050405020304" pitchFamily="18" charset="0"/>
              </a:rPr>
              <a:t>資料來源：國家統計局《中國統計</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年鑑</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章第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節，農村居民人均可支配收入和指數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http://www.stats.gov.cn/tjsj/ndsj/2021/indexch.htm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p:cNvSpPr/>
          <p:nvPr/>
        </p:nvSpPr>
        <p:spPr>
          <a:xfrm>
            <a:off x="2890019" y="197871"/>
            <a:ext cx="6340197" cy="646331"/>
          </a:xfrm>
          <a:prstGeom prst="rect">
            <a:avLst/>
          </a:prstGeom>
        </p:spPr>
        <p:txBody>
          <a:bodyPr wrap="none">
            <a:spAutoFit/>
          </a:bodyPr>
          <a:lstStyle/>
          <a:p>
            <a:pPr algn="ctr" eaLnBrk="0" fontAlgn="base" hangingPunct="0">
              <a:lnSpc>
                <a:spcPct val="90000"/>
              </a:lnSpc>
              <a:spcBef>
                <a:spcPct val="0"/>
              </a:spcBef>
              <a:spcAft>
                <a:spcPct val="35000"/>
              </a:spcAft>
              <a:defRPr/>
            </a:pPr>
            <a:r>
              <a:rPr lang="zh-TW" altLang="en-US" sz="4000" b="1" dirty="0">
                <a:latin typeface="DFKai-SB" panose="03000509000000000000" pitchFamily="65" charset="-120"/>
                <a:ea typeface="DFKai-SB" panose="03000509000000000000" pitchFamily="65" charset="-120"/>
              </a:rPr>
              <a:t>農村</a:t>
            </a:r>
            <a:r>
              <a:rPr lang="zh-CN" altLang="en-US" sz="4000" b="1" dirty="0">
                <a:latin typeface="DFKai-SB" panose="03000509000000000000" pitchFamily="65" charset="-120"/>
                <a:ea typeface="DFKai-SB" panose="03000509000000000000" pitchFamily="65" charset="-120"/>
              </a:rPr>
              <a:t>居民可支配收入</a:t>
            </a:r>
            <a:r>
              <a:rPr lang="zh-TW" altLang="en-US" sz="4000" b="1" dirty="0">
                <a:latin typeface="DFKai-SB" panose="03000509000000000000" pitchFamily="65" charset="-120"/>
                <a:ea typeface="DFKai-SB" panose="03000509000000000000" pitchFamily="65" charset="-120"/>
              </a:rPr>
              <a:t>增長</a:t>
            </a:r>
            <a:r>
              <a:rPr lang="en-US" altLang="zh-CN" sz="4000" b="1" dirty="0">
                <a:latin typeface="DFKai-SB" panose="03000509000000000000" pitchFamily="65" charset="-120"/>
                <a:ea typeface="DFKai-SB" panose="03000509000000000000" pitchFamily="65" charset="-120"/>
              </a:rPr>
              <a:t>  </a:t>
            </a:r>
            <a:endParaRPr lang="zh-CN" altLang="en-US" sz="4000" b="1" dirty="0">
              <a:latin typeface="DFKai-SB" panose="03000509000000000000" pitchFamily="65" charset="-120"/>
              <a:ea typeface="DFKai-SB" panose="03000509000000000000" pitchFamily="65" charset="-120"/>
            </a:endParaRPr>
          </a:p>
        </p:txBody>
      </p:sp>
      <p:pic>
        <p:nvPicPr>
          <p:cNvPr id="3" name="Picture 2"/>
          <p:cNvPicPr>
            <a:picLocks noChangeAspect="1"/>
          </p:cNvPicPr>
          <p:nvPr/>
        </p:nvPicPr>
        <p:blipFill>
          <a:blip r:embed="rId4"/>
          <a:stretch>
            <a:fillRect/>
          </a:stretch>
        </p:blipFill>
        <p:spPr>
          <a:xfrm>
            <a:off x="9534852" y="6218992"/>
            <a:ext cx="1059281" cy="481869"/>
          </a:xfrm>
          <a:prstGeom prst="rect">
            <a:avLst/>
          </a:prstGeom>
        </p:spPr>
      </p:pic>
    </p:spTree>
    <p:extLst>
      <p:ext uri="{BB962C8B-B14F-4D97-AF65-F5344CB8AC3E}">
        <p14:creationId xmlns:p14="http://schemas.microsoft.com/office/powerpoint/2010/main" val="809387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图表 11">
            <a:extLst>
              <a:ext uri="{FF2B5EF4-FFF2-40B4-BE49-F238E27FC236}">
                <a16:creationId xmlns:a16="http://schemas.microsoft.com/office/drawing/2014/main" id="{DAAD3B4F-952D-431A-AD9C-C84C679B0D87}"/>
              </a:ext>
            </a:extLst>
          </p:cNvPr>
          <p:cNvGraphicFramePr/>
          <p:nvPr>
            <p:extLst>
              <p:ext uri="{D42A27DB-BD31-4B8C-83A1-F6EECF244321}">
                <p14:modId xmlns:p14="http://schemas.microsoft.com/office/powerpoint/2010/main" val="2403895087"/>
              </p:ext>
            </p:extLst>
          </p:nvPr>
        </p:nvGraphicFramePr>
        <p:xfrm>
          <a:off x="231657" y="991782"/>
          <a:ext cx="11587942" cy="4416428"/>
        </p:xfrm>
        <a:graphic>
          <a:graphicData uri="http://schemas.openxmlformats.org/drawingml/2006/chart">
            <c:chart xmlns:c="http://schemas.openxmlformats.org/drawingml/2006/chart" xmlns:r="http://schemas.openxmlformats.org/officeDocument/2006/relationships" r:id="rId3"/>
          </a:graphicData>
        </a:graphic>
      </p:graphicFrame>
      <p:sp>
        <p:nvSpPr>
          <p:cNvPr id="21" name="标题 1">
            <a:extLst>
              <a:ext uri="{FF2B5EF4-FFF2-40B4-BE49-F238E27FC236}">
                <a16:creationId xmlns:a16="http://schemas.microsoft.com/office/drawing/2014/main" id="{B2F355E8-D877-4347-9D41-C85A44B7176D}"/>
              </a:ext>
            </a:extLst>
          </p:cNvPr>
          <p:cNvSpPr txBox="1">
            <a:spLocks noChangeArrowheads="1"/>
          </p:cNvSpPr>
          <p:nvPr/>
        </p:nvSpPr>
        <p:spPr bwMode="auto">
          <a:xfrm>
            <a:off x="3550274" y="343078"/>
            <a:ext cx="6301092"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dirty="0">
                <a:latin typeface="DFKai-SB" panose="03000509000000000000" pitchFamily="65" charset="-120"/>
                <a:ea typeface="DFKai-SB" panose="03000509000000000000" pitchFamily="65" charset="-120"/>
              </a:rPr>
              <a:t>城鄉居民</a:t>
            </a:r>
            <a:r>
              <a:rPr lang="zh-CN" altLang="zh-HK" sz="4000" b="1" dirty="0">
                <a:latin typeface="DFKai-SB" panose="03000509000000000000" pitchFamily="65" charset="-120"/>
                <a:ea typeface="DFKai-SB" panose="03000509000000000000" pitchFamily="65" charset="-120"/>
              </a:rPr>
              <a:t>可支配</a:t>
            </a:r>
            <a:r>
              <a:rPr lang="zh-CN" altLang="en-US" sz="4000" b="1" dirty="0">
                <a:latin typeface="DFKai-SB" panose="03000509000000000000" pitchFamily="65" charset="-120"/>
                <a:ea typeface="DFKai-SB" panose="03000509000000000000" pitchFamily="65" charset="-120"/>
              </a:rPr>
              <a:t>收入差距</a:t>
            </a:r>
          </a:p>
        </p:txBody>
      </p:sp>
      <p:sp>
        <p:nvSpPr>
          <p:cNvPr id="20" name="矩形 19"/>
          <p:cNvSpPr/>
          <p:nvPr/>
        </p:nvSpPr>
        <p:spPr>
          <a:xfrm>
            <a:off x="921770" y="1458066"/>
            <a:ext cx="1261884"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人民幣（元）</a:t>
            </a:r>
            <a:endParaRPr lang="zh-HK" altLang="en-US" sz="1400" dirty="0">
              <a:latin typeface="標楷體" panose="03000509000000000000" pitchFamily="65" charset="-120"/>
              <a:ea typeface="標楷體" panose="03000509000000000000" pitchFamily="65" charset="-120"/>
            </a:endParaRPr>
          </a:p>
        </p:txBody>
      </p:sp>
      <p:sp>
        <p:nvSpPr>
          <p:cNvPr id="23" name="矩形 22"/>
          <p:cNvSpPr/>
          <p:nvPr/>
        </p:nvSpPr>
        <p:spPr>
          <a:xfrm>
            <a:off x="231657" y="6484320"/>
            <a:ext cx="8720052" cy="307777"/>
          </a:xfrm>
          <a:prstGeom prst="rect">
            <a:avLst/>
          </a:prstGeom>
        </p:spPr>
        <p:txBody>
          <a:bodyPr wrap="square">
            <a:spAutoFit/>
          </a:bodyPr>
          <a:lstStyle/>
          <a:p>
            <a:pPr algn="just">
              <a:spcAft>
                <a:spcPts val="0"/>
              </a:spcAft>
            </a:pP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資料來源：國家統計局《中國統計年鑑</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zh-HK"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章第</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節</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http://www.stats.gov.cn/tjsj/ndsj/2021/indexch.htm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0085439" y="6197665"/>
            <a:ext cx="1260292" cy="573309"/>
          </a:xfrm>
          <a:prstGeom prst="rect">
            <a:avLst/>
          </a:prstGeom>
        </p:spPr>
      </p:pic>
      <p:sp>
        <p:nvSpPr>
          <p:cNvPr id="3" name="文字方塊 2"/>
          <p:cNvSpPr txBox="1"/>
          <p:nvPr/>
        </p:nvSpPr>
        <p:spPr>
          <a:xfrm>
            <a:off x="374301" y="135181"/>
            <a:ext cx="1712893" cy="523220"/>
          </a:xfrm>
          <a:prstGeom prst="rect">
            <a:avLst/>
          </a:prstGeom>
          <a:noFill/>
        </p:spPr>
        <p:txBody>
          <a:bodyPr wrap="square" rtlCol="0">
            <a:spAutoFit/>
          </a:bodyPr>
          <a:lstStyle/>
          <a:p>
            <a:r>
              <a:rPr lang="zh-CN" altLang="en-US" sz="2800" dirty="0">
                <a:latin typeface="標楷體" panose="03000509000000000000" pitchFamily="65" charset="-120"/>
                <a:ea typeface="標楷體" panose="03000509000000000000" pitchFamily="65" charset="-120"/>
              </a:rPr>
              <a:t>思考問題</a:t>
            </a:r>
            <a:endParaRPr lang="zh-HK" altLang="en-US" sz="2800" dirty="0">
              <a:latin typeface="標楷體" panose="03000509000000000000" pitchFamily="65" charset="-120"/>
              <a:ea typeface="標楷體" panose="03000509000000000000" pitchFamily="65" charset="-120"/>
            </a:endParaRPr>
          </a:p>
        </p:txBody>
      </p:sp>
      <p:sp>
        <p:nvSpPr>
          <p:cNvPr id="4" name="文字方塊 3"/>
          <p:cNvSpPr txBox="1"/>
          <p:nvPr/>
        </p:nvSpPr>
        <p:spPr>
          <a:xfrm>
            <a:off x="267965" y="5540977"/>
            <a:ext cx="11214340" cy="646331"/>
          </a:xfrm>
          <a:prstGeom prst="rect">
            <a:avLst/>
          </a:prstGeom>
          <a:noFill/>
        </p:spPr>
        <p:txBody>
          <a:bodyPr wrap="square" rtlCol="0">
            <a:spAutoFit/>
          </a:bodyPr>
          <a:lstStyle/>
          <a:p>
            <a:r>
              <a:rPr lang="zh-CN" altLang="en-US" dirty="0">
                <a:latin typeface="標楷體" panose="03000509000000000000" pitchFamily="65" charset="-120"/>
                <a:ea typeface="標楷體" panose="03000509000000000000" pitchFamily="65" charset="-120"/>
              </a:rPr>
              <a:t>問：為何不能從城鄉居民可支配收入的對比中，得出城市生活較好的結論</a:t>
            </a:r>
            <a:r>
              <a:rPr lang="en-US" altLang="zh-CN" dirty="0">
                <a:latin typeface="標楷體" panose="03000509000000000000" pitchFamily="65" charset="-120"/>
                <a:ea typeface="標楷體" panose="03000509000000000000" pitchFamily="65" charset="-120"/>
              </a:rPr>
              <a:t>?</a:t>
            </a:r>
          </a:p>
          <a:p>
            <a:r>
              <a:rPr lang="zh-CN" altLang="en-US" dirty="0">
                <a:latin typeface="標楷體" panose="03000509000000000000" pitchFamily="65" charset="-120"/>
                <a:ea typeface="標楷體" panose="03000509000000000000" pitchFamily="65" charset="-120"/>
              </a:rPr>
              <a:t>答題指引：</a:t>
            </a:r>
            <a:r>
              <a:rPr lang="zh-CN" altLang="zh-HK" dirty="0">
                <a:latin typeface="標楷體" panose="03000509000000000000" pitchFamily="65" charset="-120"/>
                <a:ea typeface="標楷體" panose="03000509000000000000" pitchFamily="65" charset="-120"/>
              </a:rPr>
              <a:t>城鄉居民</a:t>
            </a:r>
            <a:r>
              <a:rPr lang="zh-CN" altLang="en-US" dirty="0">
                <a:latin typeface="標楷體" panose="03000509000000000000" pitchFamily="65" charset="-120"/>
                <a:ea typeface="標楷體" panose="03000509000000000000" pitchFamily="65" charset="-120"/>
              </a:rPr>
              <a:t>的生活情況尚需一併考慮不同因素，如該地的物價和消費模式</a:t>
            </a:r>
            <a:r>
              <a:rPr lang="zh-TW" altLang="en-US" dirty="0">
                <a:latin typeface="標楷體" panose="03000509000000000000" pitchFamily="65" charset="-120"/>
                <a:ea typeface="標楷體" panose="03000509000000000000" pitchFamily="65" charset="-120"/>
              </a:rPr>
              <a:t>、</a:t>
            </a:r>
            <a:r>
              <a:rPr lang="zh-CN" altLang="en-US" dirty="0">
                <a:latin typeface="標楷體" panose="03000509000000000000" pitchFamily="65" charset="-120"/>
                <a:ea typeface="標楷體" panose="03000509000000000000" pitchFamily="65" charset="-120"/>
              </a:rPr>
              <a:t>生活設施服務等。</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109502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160366_4*l_i*1_1"/>
  <p:tag name="KSO_WM_TEMPLATE_CATEGORY" val="diagram"/>
  <p:tag name="KSO_WM_TEMPLATE_INDEX" val="160366"/>
  <p:tag name="KSO_WM_UNIT_LAYERLEVEL" val="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2"/>
  <p:tag name="KSO_WM_UNIT_ID" val="diagram160366_4*l_h_i*1_5_2"/>
  <p:tag name="KSO_WM_TEMPLATE_CATEGORY" val="diagram"/>
  <p:tag name="KSO_WM_TEMPLATE_INDEX" val="160366"/>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ID" val="diagram160366_4*l_h_i*1_4_2"/>
  <p:tag name="KSO_WM_TEMPLATE_CATEGORY" val="diagram"/>
  <p:tag name="KSO_WM_TEMPLATE_INDEX" val="160366"/>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160366_4*l_h_i*1_5_1"/>
  <p:tag name="KSO_WM_TEMPLATE_CATEGORY" val="diagram"/>
  <p:tag name="KSO_WM_TEMPLATE_INDEX" val="160366"/>
  <p:tag name="KSO_WM_UNIT_LAYERLEVEL" val="1_1_1"/>
  <p:tag name="KSO_WM_TAG_VERSION" val="1.0"/>
  <p:tag name="KSO_WM_BEAUTIFY_FLAG" val="#wm#"/>
  <p:tag name="KSO_WM_UNIT_TEXT_FILL_FORE_SCHEMECOLOR_INDEX" val="13"/>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160366_4*l_h_i*1_4_1"/>
  <p:tag name="KSO_WM_TEMPLATE_CATEGORY" val="diagram"/>
  <p:tag name="KSO_WM_TEMPLATE_INDEX" val="160366"/>
  <p:tag name="KSO_WM_UNIT_LAYERLEVEL" val="1_1_1"/>
  <p:tag name="KSO_WM_TAG_VERSION" val="1.0"/>
  <p:tag name="KSO_WM_BEAUTIFY_FLAG" val="#wm#"/>
  <p:tag name="KSO_WM_UNIT_TEXT_FILL_FORE_SCHEMECOLOR_INDEX" val="13"/>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160366_4*l_h_i*1_3_3"/>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160366_4*l_h_i*1_3_2"/>
  <p:tag name="KSO_WM_TEMPLATE_CATEGORY" val="diagram"/>
  <p:tag name="KSO_WM_TEMPLATE_INDEX" val="160366"/>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366_4*l_h_i*1_2_1"/>
  <p:tag name="KSO_WM_TEMPLATE_CATEGORY" val="diagram"/>
  <p:tag name="KSO_WM_TEMPLATE_INDEX" val="160366"/>
  <p:tag name="KSO_WM_UNIT_LAYERLEVEL" val="1_1_1"/>
  <p:tag name="KSO_WM_TAG_VERSION" val="1.0"/>
  <p:tag name="KSO_WM_BEAUTIFY_FLAG" val="#wm#"/>
  <p:tag name="KSO_WM_UNIT_TEXT_FILL_FORE_SCHEMECOLOR_INDEX" val="13"/>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LLEFT" val=" 313.5"/>
  <p:tag name="LTOP" val=" 157.75"/>
</p:tagLst>
</file>

<file path=ppt/tags/tag18.xml><?xml version="1.0" encoding="utf-8"?>
<p:tagLst xmlns:a="http://schemas.openxmlformats.org/drawingml/2006/main" xmlns:r="http://schemas.openxmlformats.org/officeDocument/2006/relationships" xmlns:p="http://schemas.openxmlformats.org/presentationml/2006/main">
  <p:tag name="LLEFT" val=" 96.25"/>
  <p:tag name="LTOP" val=" 244.75"/>
</p:tagLst>
</file>

<file path=ppt/tags/tag19.xml><?xml version="1.0" encoding="utf-8"?>
<p:tagLst xmlns:a="http://schemas.openxmlformats.org/drawingml/2006/main" xmlns:r="http://schemas.openxmlformats.org/officeDocument/2006/relationships" xmlns:p="http://schemas.openxmlformats.org/presentationml/2006/main">
  <p:tag name="LLEFT" val=" 103"/>
  <p:tag name="LTOP" val=" 255.875"/>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160366_4*l_h_i*1_1_3"/>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LLEFT" val=" 414.125"/>
  <p:tag name="LTOP" val=" 136.75"/>
</p:tagLst>
</file>

<file path=ppt/tags/tag21.xml><?xml version="1.0" encoding="utf-8"?>
<p:tagLst xmlns:a="http://schemas.openxmlformats.org/drawingml/2006/main" xmlns:r="http://schemas.openxmlformats.org/officeDocument/2006/relationships" xmlns:p="http://schemas.openxmlformats.org/presentationml/2006/main">
  <p:tag name="LLEFT" val=" 414.125"/>
  <p:tag name="LTOP" val=" 247.875"/>
</p:tagLst>
</file>

<file path=ppt/tags/tag22.xml><?xml version="1.0" encoding="utf-8"?>
<p:tagLst xmlns:a="http://schemas.openxmlformats.org/drawingml/2006/main" xmlns:r="http://schemas.openxmlformats.org/officeDocument/2006/relationships" xmlns:p="http://schemas.openxmlformats.org/presentationml/2006/main">
  <p:tag name="LLEFT" val=" 414.125"/>
  <p:tag name="LTOP" val=" 367.5"/>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160366_4*l_h_i*1_2_3"/>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160366_4*l_h_i*1_1_2"/>
  <p:tag name="KSO_WM_TEMPLATE_CATEGORY" val="diagram"/>
  <p:tag name="KSO_WM_TEMPLATE_INDEX" val="160366"/>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160366_4*l_h_i*1_2_2"/>
  <p:tag name="KSO_WM_TEMPLATE_CATEGORY" val="diagram"/>
  <p:tag name="KSO_WM_TEMPLATE_INDEX" val="160366"/>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366_4*l_h_i*1_1_1"/>
  <p:tag name="KSO_WM_TEMPLATE_CATEGORY" val="diagram"/>
  <p:tag name="KSO_WM_TEMPLATE_INDEX" val="160366"/>
  <p:tag name="KSO_WM_UNIT_LAYERLEVEL" val="1_1_1"/>
  <p:tag name="KSO_WM_TAG_VERSION" val="1.0"/>
  <p:tag name="KSO_WM_BEAUTIFY_FLAG" val="#wm#"/>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366_4*l_h_i*1_3_1"/>
  <p:tag name="KSO_WM_TEMPLATE_CATEGORY" val="diagram"/>
  <p:tag name="KSO_WM_TEMPLATE_INDEX" val="160366"/>
  <p:tag name="KSO_WM_UNIT_LAYERLEVEL" val="1_1_1"/>
  <p:tag name="KSO_WM_TAG_VERSION" val="1.0"/>
  <p:tag name="KSO_WM_BEAUTIFY_FLAG" val="#wm#"/>
  <p:tag name="KSO_WM_UNIT_TEXT_FILL_FORE_SCHEMECOLOR_INDEX" val="13"/>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160366_4*l_h_i*1_5_3"/>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160366_4*l_h_i*1_4_3"/>
  <p:tag name="KSO_WM_TEMPLATE_CATEGORY" val="diagram"/>
  <p:tag name="KSO_WM_TEMPLATE_INDEX" val="1603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8810</Words>
  <Application>Microsoft Office PowerPoint</Application>
  <PresentationFormat>寬螢幕</PresentationFormat>
  <Paragraphs>615</Paragraphs>
  <Slides>63</Slides>
  <Notes>34</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63</vt:i4>
      </vt:variant>
    </vt:vector>
  </HeadingPairs>
  <TitlesOfParts>
    <vt:vector size="72" baseType="lpstr">
      <vt:lpstr>DengXian</vt:lpstr>
      <vt:lpstr>SimSun</vt:lpstr>
      <vt:lpstr>標楷體</vt:lpstr>
      <vt:lpstr>標楷體</vt:lpstr>
      <vt:lpstr>Arial</vt:lpstr>
      <vt:lpstr>Calibri</vt:lpstr>
      <vt:lpstr>Calibri Light</vt:lpstr>
      <vt:lpstr>Times New Roman</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2021-05-27T10:16:44Z</dcterms:created>
  <dcterms:modified xsi:type="dcterms:W3CDTF">2026-01-21T08:26:46Z</dcterms:modified>
</cp:coreProperties>
</file>