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40"/>
  </p:notesMasterIdLst>
  <p:sldIdLst>
    <p:sldId id="441" r:id="rId2"/>
    <p:sldId id="1585" r:id="rId3"/>
    <p:sldId id="2891" r:id="rId4"/>
    <p:sldId id="3479" r:id="rId5"/>
    <p:sldId id="3480" r:id="rId6"/>
    <p:sldId id="3481" r:id="rId7"/>
    <p:sldId id="3482" r:id="rId8"/>
    <p:sldId id="3483" r:id="rId9"/>
    <p:sldId id="412" r:id="rId10"/>
    <p:sldId id="3484" r:id="rId11"/>
    <p:sldId id="416" r:id="rId12"/>
    <p:sldId id="417" r:id="rId13"/>
    <p:sldId id="3500" r:id="rId14"/>
    <p:sldId id="418" r:id="rId15"/>
    <p:sldId id="3515" r:id="rId16"/>
    <p:sldId id="420" r:id="rId17"/>
    <p:sldId id="3558" r:id="rId18"/>
    <p:sldId id="423" r:id="rId19"/>
    <p:sldId id="424" r:id="rId20"/>
    <p:sldId id="3514" r:id="rId21"/>
    <p:sldId id="430" r:id="rId22"/>
    <p:sldId id="3486" r:id="rId23"/>
    <p:sldId id="431" r:id="rId24"/>
    <p:sldId id="432" r:id="rId25"/>
    <p:sldId id="629" r:id="rId26"/>
    <p:sldId id="3488" r:id="rId27"/>
    <p:sldId id="264" r:id="rId28"/>
    <p:sldId id="2647" r:id="rId29"/>
    <p:sldId id="1721" r:id="rId30"/>
    <p:sldId id="376" r:id="rId31"/>
    <p:sldId id="1723" r:id="rId32"/>
    <p:sldId id="1725" r:id="rId33"/>
    <p:sldId id="378" r:id="rId34"/>
    <p:sldId id="2890" r:id="rId35"/>
    <p:sldId id="2771" r:id="rId36"/>
    <p:sldId id="2772" r:id="rId37"/>
    <p:sldId id="1066" r:id="rId38"/>
    <p:sldId id="1726" r:id="rId39"/>
    <p:sldId id="386" r:id="rId40"/>
    <p:sldId id="389" r:id="rId41"/>
    <p:sldId id="3491" r:id="rId42"/>
    <p:sldId id="436" r:id="rId43"/>
    <p:sldId id="3492" r:id="rId44"/>
    <p:sldId id="2889" r:id="rId45"/>
    <p:sldId id="3490" r:id="rId46"/>
    <p:sldId id="3539" r:id="rId47"/>
    <p:sldId id="3540" r:id="rId48"/>
    <p:sldId id="3493" r:id="rId49"/>
    <p:sldId id="3496" r:id="rId50"/>
    <p:sldId id="3497" r:id="rId51"/>
    <p:sldId id="391" r:id="rId52"/>
    <p:sldId id="3538" r:id="rId53"/>
    <p:sldId id="3518" r:id="rId54"/>
    <p:sldId id="3519" r:id="rId55"/>
    <p:sldId id="3520" r:id="rId56"/>
    <p:sldId id="3521" r:id="rId57"/>
    <p:sldId id="3522" r:id="rId58"/>
    <p:sldId id="3523" r:id="rId59"/>
    <p:sldId id="3524" r:id="rId60"/>
    <p:sldId id="3526" r:id="rId61"/>
    <p:sldId id="3527" r:id="rId62"/>
    <p:sldId id="3528" r:id="rId63"/>
    <p:sldId id="3529" r:id="rId64"/>
    <p:sldId id="3530" r:id="rId65"/>
    <p:sldId id="3531" r:id="rId66"/>
    <p:sldId id="3532" r:id="rId67"/>
    <p:sldId id="3535" r:id="rId68"/>
    <p:sldId id="3536" r:id="rId69"/>
    <p:sldId id="3537" r:id="rId70"/>
    <p:sldId id="1292" r:id="rId71"/>
    <p:sldId id="3499" r:id="rId72"/>
    <p:sldId id="1293" r:id="rId73"/>
    <p:sldId id="1311" r:id="rId74"/>
    <p:sldId id="1312" r:id="rId75"/>
    <p:sldId id="3502" r:id="rId76"/>
    <p:sldId id="1313" r:id="rId77"/>
    <p:sldId id="1472" r:id="rId78"/>
    <p:sldId id="2650" r:id="rId79"/>
    <p:sldId id="1316" r:id="rId80"/>
    <p:sldId id="1318" r:id="rId81"/>
    <p:sldId id="1319" r:id="rId82"/>
    <p:sldId id="1320" r:id="rId83"/>
    <p:sldId id="2651" r:id="rId84"/>
    <p:sldId id="1333" r:id="rId85"/>
    <p:sldId id="1322" r:id="rId86"/>
    <p:sldId id="1325" r:id="rId87"/>
    <p:sldId id="3545" r:id="rId88"/>
    <p:sldId id="3546" r:id="rId89"/>
    <p:sldId id="1327" r:id="rId90"/>
    <p:sldId id="1328" r:id="rId91"/>
    <p:sldId id="2653" r:id="rId92"/>
    <p:sldId id="1332" r:id="rId93"/>
    <p:sldId id="3544" r:id="rId94"/>
    <p:sldId id="1302" r:id="rId95"/>
    <p:sldId id="542" r:id="rId96"/>
    <p:sldId id="3509" r:id="rId97"/>
    <p:sldId id="543" r:id="rId98"/>
    <p:sldId id="546" r:id="rId99"/>
    <p:sldId id="545" r:id="rId100"/>
    <p:sldId id="1133" r:id="rId101"/>
    <p:sldId id="2299" r:id="rId102"/>
    <p:sldId id="797" r:id="rId103"/>
    <p:sldId id="2424" r:id="rId104"/>
    <p:sldId id="1584" r:id="rId105"/>
    <p:sldId id="3541" r:id="rId106"/>
    <p:sldId id="550" r:id="rId107"/>
    <p:sldId id="555" r:id="rId108"/>
    <p:sldId id="554" r:id="rId109"/>
    <p:sldId id="3153" r:id="rId110"/>
    <p:sldId id="847" r:id="rId111"/>
    <p:sldId id="1437" r:id="rId112"/>
    <p:sldId id="3308" r:id="rId113"/>
    <p:sldId id="3198" r:id="rId114"/>
    <p:sldId id="560" r:id="rId115"/>
    <p:sldId id="3512" r:id="rId116"/>
    <p:sldId id="1135" r:id="rId117"/>
    <p:sldId id="3380" r:id="rId118"/>
    <p:sldId id="3551" r:id="rId119"/>
    <p:sldId id="3549" r:id="rId120"/>
    <p:sldId id="3552" r:id="rId121"/>
    <p:sldId id="3553" r:id="rId122"/>
    <p:sldId id="3381" r:id="rId123"/>
    <p:sldId id="3554" r:id="rId124"/>
    <p:sldId id="588" r:id="rId125"/>
    <p:sldId id="1950" r:id="rId126"/>
    <p:sldId id="2506" r:id="rId127"/>
    <p:sldId id="594" r:id="rId128"/>
    <p:sldId id="595" r:id="rId129"/>
    <p:sldId id="3278" r:id="rId130"/>
    <p:sldId id="2507" r:id="rId131"/>
    <p:sldId id="2591" r:id="rId132"/>
    <p:sldId id="2473" r:id="rId133"/>
    <p:sldId id="3299" r:id="rId134"/>
    <p:sldId id="3300" r:id="rId135"/>
    <p:sldId id="604" r:id="rId136"/>
    <p:sldId id="3414" r:id="rId137"/>
    <p:sldId id="3555" r:id="rId138"/>
    <p:sldId id="3560" r:id="rId139"/>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D8B05D04-D02E-4A4A-A99E-9355C8ED3030}">
          <p14:sldIdLst>
            <p14:sldId id="441"/>
            <p14:sldId id="1585"/>
            <p14:sldId id="2891"/>
            <p14:sldId id="3479"/>
            <p14:sldId id="3480"/>
            <p14:sldId id="3481"/>
            <p14:sldId id="3482"/>
            <p14:sldId id="3483"/>
            <p14:sldId id="412"/>
            <p14:sldId id="3484"/>
            <p14:sldId id="416"/>
            <p14:sldId id="417"/>
            <p14:sldId id="3500"/>
            <p14:sldId id="418"/>
            <p14:sldId id="3515"/>
            <p14:sldId id="420"/>
            <p14:sldId id="3558"/>
            <p14:sldId id="423"/>
            <p14:sldId id="424"/>
            <p14:sldId id="3514"/>
            <p14:sldId id="430"/>
            <p14:sldId id="3486"/>
            <p14:sldId id="431"/>
            <p14:sldId id="432"/>
            <p14:sldId id="629"/>
            <p14:sldId id="3488"/>
            <p14:sldId id="264"/>
          </p14:sldIdLst>
        </p14:section>
        <p14:section name="未命名的章節" id="{8094D6E8-556C-48F8-94A4-D4DF4EFC6B1C}">
          <p14:sldIdLst>
            <p14:sldId id="2647"/>
            <p14:sldId id="1721"/>
            <p14:sldId id="376"/>
            <p14:sldId id="1723"/>
            <p14:sldId id="1725"/>
            <p14:sldId id="378"/>
            <p14:sldId id="2890"/>
            <p14:sldId id="2771"/>
            <p14:sldId id="2772"/>
            <p14:sldId id="1066"/>
            <p14:sldId id="1726"/>
            <p14:sldId id="386"/>
            <p14:sldId id="389"/>
            <p14:sldId id="3491"/>
            <p14:sldId id="436"/>
            <p14:sldId id="3492"/>
            <p14:sldId id="2889"/>
            <p14:sldId id="3490"/>
            <p14:sldId id="3539"/>
            <p14:sldId id="3540"/>
            <p14:sldId id="3493"/>
            <p14:sldId id="3496"/>
            <p14:sldId id="3497"/>
            <p14:sldId id="391"/>
            <p14:sldId id="3538"/>
            <p14:sldId id="3518"/>
            <p14:sldId id="3519"/>
            <p14:sldId id="3520"/>
            <p14:sldId id="3521"/>
            <p14:sldId id="3522"/>
            <p14:sldId id="3523"/>
            <p14:sldId id="3524"/>
            <p14:sldId id="3526"/>
            <p14:sldId id="3527"/>
            <p14:sldId id="3528"/>
            <p14:sldId id="3529"/>
            <p14:sldId id="3530"/>
            <p14:sldId id="3531"/>
            <p14:sldId id="3532"/>
            <p14:sldId id="3535"/>
            <p14:sldId id="3536"/>
            <p14:sldId id="3537"/>
            <p14:sldId id="1292"/>
            <p14:sldId id="3499"/>
            <p14:sldId id="1293"/>
            <p14:sldId id="1311"/>
            <p14:sldId id="1312"/>
            <p14:sldId id="3502"/>
            <p14:sldId id="1313"/>
            <p14:sldId id="1472"/>
            <p14:sldId id="2650"/>
            <p14:sldId id="1316"/>
            <p14:sldId id="1318"/>
            <p14:sldId id="1319"/>
            <p14:sldId id="1320"/>
            <p14:sldId id="2651"/>
            <p14:sldId id="1333"/>
            <p14:sldId id="1322"/>
            <p14:sldId id="1325"/>
            <p14:sldId id="3545"/>
            <p14:sldId id="3546"/>
            <p14:sldId id="1327"/>
            <p14:sldId id="1328"/>
            <p14:sldId id="2653"/>
            <p14:sldId id="1332"/>
            <p14:sldId id="3544"/>
            <p14:sldId id="1302"/>
            <p14:sldId id="542"/>
            <p14:sldId id="3509"/>
            <p14:sldId id="543"/>
            <p14:sldId id="546"/>
            <p14:sldId id="545"/>
            <p14:sldId id="1133"/>
            <p14:sldId id="2299"/>
            <p14:sldId id="797"/>
            <p14:sldId id="2424"/>
            <p14:sldId id="1584"/>
            <p14:sldId id="3541"/>
            <p14:sldId id="550"/>
            <p14:sldId id="555"/>
            <p14:sldId id="554"/>
            <p14:sldId id="3153"/>
            <p14:sldId id="847"/>
            <p14:sldId id="1437"/>
            <p14:sldId id="3308"/>
            <p14:sldId id="3198"/>
            <p14:sldId id="560"/>
            <p14:sldId id="3512"/>
            <p14:sldId id="1135"/>
            <p14:sldId id="3380"/>
            <p14:sldId id="3551"/>
            <p14:sldId id="3549"/>
            <p14:sldId id="3552"/>
            <p14:sldId id="3553"/>
            <p14:sldId id="3381"/>
            <p14:sldId id="3554"/>
            <p14:sldId id="588"/>
            <p14:sldId id="1950"/>
            <p14:sldId id="2506"/>
            <p14:sldId id="594"/>
            <p14:sldId id="595"/>
            <p14:sldId id="3278"/>
            <p14:sldId id="2507"/>
            <p14:sldId id="2591"/>
            <p14:sldId id="2473"/>
            <p14:sldId id="3299"/>
            <p14:sldId id="3300"/>
            <p14:sldId id="604"/>
            <p14:sldId id="3414"/>
            <p14:sldId id="3555"/>
            <p14:sldId id="356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作者"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F3300"/>
    <a:srgbClr val="0000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53" autoAdjust="0"/>
    <p:restoredTop sz="95244" autoAdjust="0"/>
  </p:normalViewPr>
  <p:slideViewPr>
    <p:cSldViewPr snapToGrid="0">
      <p:cViewPr varScale="1">
        <p:scale>
          <a:sx n="62" d="100"/>
          <a:sy n="62" d="100"/>
        </p:scale>
        <p:origin x="102" y="978"/>
      </p:cViewPr>
      <p:guideLst>
        <p:guide orient="horz" pos="2160"/>
        <p:guide pos="3840"/>
      </p:guideLst>
    </p:cSldViewPr>
  </p:slideViewPr>
  <p:notesTextViewPr>
    <p:cViewPr>
      <p:scale>
        <a:sx n="1" d="1"/>
        <a:sy n="1" d="1"/>
      </p:scale>
      <p:origin x="0" y="0"/>
    </p:cViewPr>
  </p:notesTextViewPr>
  <p:sorterViewPr>
    <p:cViewPr varScale="1">
      <p:scale>
        <a:sx n="1" d="1"/>
        <a:sy n="1" d="1"/>
      </p:scale>
      <p:origin x="0" y="-218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2945659" cy="498056"/>
          </a:xfrm>
          <a:prstGeom prst="rect">
            <a:avLst/>
          </a:prstGeom>
        </p:spPr>
        <p:txBody>
          <a:bodyPr vert="horz" lIns="91423" tIns="45712" rIns="91423" bIns="45712" rtlCol="0"/>
          <a:lstStyle>
            <a:lvl1pPr algn="l">
              <a:defRPr sz="1200"/>
            </a:lvl1pPr>
          </a:lstStyle>
          <a:p>
            <a:endParaRPr lang="zh-CN" altLang="en-US"/>
          </a:p>
        </p:txBody>
      </p:sp>
      <p:sp>
        <p:nvSpPr>
          <p:cNvPr id="3" name="日期占位符 2"/>
          <p:cNvSpPr>
            <a:spLocks noGrp="1"/>
          </p:cNvSpPr>
          <p:nvPr>
            <p:ph type="dt" idx="1"/>
          </p:nvPr>
        </p:nvSpPr>
        <p:spPr>
          <a:xfrm>
            <a:off x="3850444" y="0"/>
            <a:ext cx="2945659" cy="498056"/>
          </a:xfrm>
          <a:prstGeom prst="rect">
            <a:avLst/>
          </a:prstGeom>
        </p:spPr>
        <p:txBody>
          <a:bodyPr vert="horz" lIns="91423" tIns="45712" rIns="91423" bIns="45712" rtlCol="0"/>
          <a:lstStyle>
            <a:lvl1pPr algn="r">
              <a:defRPr sz="1200"/>
            </a:lvl1pPr>
          </a:lstStyle>
          <a:p>
            <a:fld id="{D2A48B96-639E-45A3-A0BA-2464DFDB1FAA}" type="datetimeFigureOut">
              <a:rPr lang="zh-CN" altLang="en-US" smtClean="0"/>
              <a:t>2026/1/21</a:t>
            </a:fld>
            <a:endParaRPr lang="zh-CN" altLang="en-US"/>
          </a:p>
        </p:txBody>
      </p:sp>
      <p:sp>
        <p:nvSpPr>
          <p:cNvPr id="4" name="幻灯片图像占位符 3"/>
          <p:cNvSpPr>
            <a:spLocks noGrp="1" noRot="1" noChangeAspect="1"/>
          </p:cNvSpPr>
          <p:nvPr>
            <p:ph type="sldImg" idx="2"/>
          </p:nvPr>
        </p:nvSpPr>
        <p:spPr>
          <a:xfrm>
            <a:off x="423863" y="1241425"/>
            <a:ext cx="5949950" cy="3348038"/>
          </a:xfrm>
          <a:prstGeom prst="rect">
            <a:avLst/>
          </a:prstGeom>
          <a:noFill/>
          <a:ln w="12700">
            <a:solidFill>
              <a:prstClr val="black"/>
            </a:solidFill>
          </a:ln>
        </p:spPr>
        <p:txBody>
          <a:bodyPr vert="horz" lIns="91423" tIns="45712" rIns="91423" bIns="45712" rtlCol="0" anchor="ctr"/>
          <a:lstStyle/>
          <a:p>
            <a:endParaRPr lang="zh-CN" altLang="en-US"/>
          </a:p>
        </p:txBody>
      </p:sp>
      <p:sp>
        <p:nvSpPr>
          <p:cNvPr id="5" name="备注占位符 4"/>
          <p:cNvSpPr>
            <a:spLocks noGrp="1"/>
          </p:cNvSpPr>
          <p:nvPr>
            <p:ph type="body" sz="quarter" idx="3"/>
          </p:nvPr>
        </p:nvSpPr>
        <p:spPr>
          <a:xfrm>
            <a:off x="679768" y="4777195"/>
            <a:ext cx="5438140" cy="3908614"/>
          </a:xfrm>
          <a:prstGeom prst="rect">
            <a:avLst/>
          </a:prstGeom>
        </p:spPr>
        <p:txBody>
          <a:bodyPr vert="horz" lIns="91423" tIns="45712" rIns="91423" bIns="45712"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1" y="9428584"/>
            <a:ext cx="2945659" cy="498055"/>
          </a:xfrm>
          <a:prstGeom prst="rect">
            <a:avLst/>
          </a:prstGeom>
        </p:spPr>
        <p:txBody>
          <a:bodyPr vert="horz" lIns="91423" tIns="45712" rIns="91423" bIns="45712"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4" y="9428584"/>
            <a:ext cx="2945659" cy="498055"/>
          </a:xfrm>
          <a:prstGeom prst="rect">
            <a:avLst/>
          </a:prstGeom>
        </p:spPr>
        <p:txBody>
          <a:bodyPr vert="horz" lIns="91423" tIns="45712" rIns="91423" bIns="45712"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58259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灯片编号占位符 2"/>
          <p:cNvSpPr>
            <a:spLocks noGrp="1"/>
          </p:cNvSpPr>
          <p:nvPr>
            <p:ph type="sldNum" sz="quarter" idx="5"/>
          </p:nvPr>
        </p:nvSpPr>
        <p:spPr/>
        <p:txBody>
          <a:bodyPr/>
          <a:lstStyle/>
          <a:p>
            <a:pPr defTabSz="914238" fontAlgn="base">
              <a:defRPr/>
            </a:pPr>
            <a:fld id="{9A0DB2DC-4C9A-4742-B13C-FB6460FD3503}" type="slidenum">
              <a:rPr lang="zh-CN" altLang="en-US" dirty="0">
                <a:solidFill>
                  <a:prstClr val="black"/>
                </a:solidFill>
                <a:latin typeface="Arial" panose="020B0604020202020204" pitchFamily="34" charset="0"/>
                <a:ea typeface="宋体" panose="02010600030101010101" pitchFamily="2" charset="-122"/>
              </a:rPr>
              <a:pPr defTabSz="914238" fontAlgn="base">
                <a:defRPr/>
              </a:pPr>
              <a:t>21</a:t>
            </a:fld>
            <a:endParaRPr lang="zh-CN" altLang="en-US" dirty="0">
              <a:solidFill>
                <a:prstClr val="black"/>
              </a:solidFill>
              <a:latin typeface="Arial" panose="020B0604020202020204" pitchFamily="34" charset="0"/>
              <a:ea typeface="宋体" panose="02010600030101010101" pitchFamily="2" charset="-122"/>
            </a:endParaRPr>
          </a:p>
        </p:txBody>
      </p:sp>
      <p:sp>
        <p:nvSpPr>
          <p:cNvPr id="4" name="幻灯片图像占位符 3"/>
          <p:cNvSpPr>
            <a:spLocks noGrp="1" noRot="1" noChangeAspect="1"/>
          </p:cNvSpPr>
          <p:nvPr>
            <p:ph type="sldImg"/>
          </p:nvPr>
        </p:nvSpPr>
        <p:spPr/>
      </p:sp>
      <p:sp>
        <p:nvSpPr>
          <p:cNvPr id="5" name="文本占位符 4"/>
          <p:cNvSpPr>
            <a:spLocks noGrp="1"/>
          </p:cNvSpPr>
          <p:nvPr>
            <p:ph type="body" sz="quarter"/>
          </p:nvPr>
        </p:nvSpPr>
        <p:spPr>
          <a:xfrm>
            <a:off x="656193" y="4267999"/>
            <a:ext cx="5249546" cy="3491998"/>
          </a:xfrm>
          <a:prstGeom prst="rect">
            <a:avLst/>
          </a:prstGeom>
        </p:spPr>
        <p:txBody>
          <a:bodyPr/>
          <a:lstStyle/>
          <a:p>
            <a:endParaRPr lang="zh-CN" altLang="en-US"/>
          </a:p>
        </p:txBody>
      </p:sp>
    </p:spTree>
    <p:extLst>
      <p:ext uri="{BB962C8B-B14F-4D97-AF65-F5344CB8AC3E}">
        <p14:creationId xmlns:p14="http://schemas.microsoft.com/office/powerpoint/2010/main" val="3030666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sym typeface="+mn-ea"/>
            </a:endParaRPr>
          </a:p>
        </p:txBody>
      </p:sp>
    </p:spTree>
    <p:extLst>
      <p:ext uri="{BB962C8B-B14F-4D97-AF65-F5344CB8AC3E}">
        <p14:creationId xmlns:p14="http://schemas.microsoft.com/office/powerpoint/2010/main" val="351649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extLst>
      <p:ext uri="{BB962C8B-B14F-4D97-AF65-F5344CB8AC3E}">
        <p14:creationId xmlns:p14="http://schemas.microsoft.com/office/powerpoint/2010/main" val="3178157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37912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84411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264790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sym typeface="+mn-ea"/>
            </a:endParaRPr>
          </a:p>
        </p:txBody>
      </p:sp>
    </p:spTree>
    <p:extLst>
      <p:ext uri="{BB962C8B-B14F-4D97-AF65-F5344CB8AC3E}">
        <p14:creationId xmlns:p14="http://schemas.microsoft.com/office/powerpoint/2010/main" val="309881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85145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201594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840449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defTabSz="914238">
              <a:defRPr/>
            </a:pPr>
            <a:fld id="{9F61F3F1-E1ED-41DA-8653-CF443244E713}" type="slidenum">
              <a:rPr lang="zh-CN" altLang="en-US">
                <a:solidFill>
                  <a:prstClr val="black"/>
                </a:solidFill>
                <a:latin typeface="等线" panose="02010600030101010101" charset="-122"/>
                <a:ea typeface="等线" panose="02010600030101010101" charset="-122"/>
              </a:rPr>
              <a:pPr defTabSz="914238">
                <a:defRPr/>
              </a:pPr>
              <a:t>72</a:t>
            </a:fld>
            <a:endParaRPr lang="zh-CN" altLang="en-US" dirty="0">
              <a:solidFill>
                <a:prstClr val="black"/>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3413878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灯片编号占位符 2"/>
          <p:cNvSpPr>
            <a:spLocks noGrp="1"/>
          </p:cNvSpPr>
          <p:nvPr>
            <p:ph type="sldNum" sz="quarter" idx="5"/>
          </p:nvPr>
        </p:nvSpPr>
        <p:spPr/>
        <p:txBody>
          <a:bodyPr/>
          <a:lstStyle/>
          <a:p>
            <a:pPr defTabSz="914238" fontAlgn="base">
              <a:defRPr/>
            </a:pPr>
            <a:fld id="{9A0DB2DC-4C9A-4742-B13C-FB6460FD3503}" type="slidenum">
              <a:rPr lang="zh-CN" altLang="en-US" dirty="0">
                <a:solidFill>
                  <a:prstClr val="black"/>
                </a:solidFill>
                <a:latin typeface="Arial" panose="020B0604020202020204" pitchFamily="34" charset="0"/>
                <a:ea typeface="宋体" panose="02010600030101010101" pitchFamily="2" charset="-122"/>
              </a:rPr>
              <a:pPr defTabSz="914238" fontAlgn="base">
                <a:defRPr/>
              </a:pPr>
              <a:t>24</a:t>
            </a:fld>
            <a:endParaRPr lang="zh-CN" altLang="en-US" dirty="0">
              <a:solidFill>
                <a:prstClr val="black"/>
              </a:solidFill>
              <a:latin typeface="Arial" panose="020B0604020202020204" pitchFamily="34" charset="0"/>
              <a:ea typeface="宋体" panose="02010600030101010101" pitchFamily="2" charset="-122"/>
            </a:endParaRPr>
          </a:p>
        </p:txBody>
      </p:sp>
      <p:sp>
        <p:nvSpPr>
          <p:cNvPr id="4" name="文本占位符 3"/>
          <p:cNvSpPr>
            <a:spLocks noGrp="1"/>
          </p:cNvSpPr>
          <p:nvPr>
            <p:ph type="body" sz="quarter"/>
          </p:nvPr>
        </p:nvSpPr>
        <p:spPr>
          <a:xfrm>
            <a:off x="656193" y="4267999"/>
            <a:ext cx="5249546" cy="3491998"/>
          </a:xfrm>
          <a:prstGeom prst="rect">
            <a:avLst/>
          </a:prstGeom>
        </p:spPr>
        <p:txBody>
          <a:bodyPr/>
          <a:lstStyle/>
          <a:p>
            <a:endParaRPr lang="zh-CN" altLang="en-US" dirty="0"/>
          </a:p>
        </p:txBody>
      </p:sp>
    </p:spTree>
    <p:extLst>
      <p:ext uri="{BB962C8B-B14F-4D97-AF65-F5344CB8AC3E}">
        <p14:creationId xmlns:p14="http://schemas.microsoft.com/office/powerpoint/2010/main" val="2408863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defTabSz="914238">
              <a:defRPr/>
            </a:pPr>
            <a:fld id="{9F61F3F1-E1ED-41DA-8653-CF443244E713}" type="slidenum">
              <a:rPr lang="zh-CN" altLang="en-US">
                <a:solidFill>
                  <a:prstClr val="black"/>
                </a:solidFill>
                <a:latin typeface="等线" panose="02010600030101010101" charset="-122"/>
                <a:ea typeface="等线" panose="02010600030101010101" charset="-122"/>
              </a:rPr>
              <a:pPr defTabSz="914238">
                <a:defRPr/>
              </a:pPr>
              <a:t>77</a:t>
            </a:fld>
            <a:endParaRPr lang="zh-CN" altLang="en-US" dirty="0">
              <a:solidFill>
                <a:prstClr val="black"/>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3088445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79</a:t>
            </a:fld>
            <a:endParaRPr lang="zh-CN" altLang="en-US" dirty="0"/>
          </a:p>
        </p:txBody>
      </p:sp>
    </p:spTree>
    <p:extLst>
      <p:ext uri="{BB962C8B-B14F-4D97-AF65-F5344CB8AC3E}">
        <p14:creationId xmlns:p14="http://schemas.microsoft.com/office/powerpoint/2010/main" val="2377718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defTabSz="914238">
              <a:defRPr/>
            </a:pPr>
            <a:fld id="{9F61F3F1-E1ED-41DA-8653-CF443244E713}" type="slidenum">
              <a:rPr lang="zh-CN" altLang="en-US">
                <a:solidFill>
                  <a:prstClr val="black"/>
                </a:solidFill>
                <a:latin typeface="等线" panose="02010600030101010101" charset="-122"/>
                <a:ea typeface="等线" panose="02010600030101010101" charset="-122"/>
              </a:rPr>
              <a:pPr defTabSz="914238">
                <a:defRPr/>
              </a:pPr>
              <a:t>80</a:t>
            </a:fld>
            <a:endParaRPr lang="zh-CN" altLang="en-US" dirty="0">
              <a:solidFill>
                <a:prstClr val="black"/>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637923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83</a:t>
            </a:fld>
            <a:endParaRPr lang="zh-CN" altLang="en-US" dirty="0"/>
          </a:p>
        </p:txBody>
      </p:sp>
    </p:spTree>
    <p:extLst>
      <p:ext uri="{BB962C8B-B14F-4D97-AF65-F5344CB8AC3E}">
        <p14:creationId xmlns:p14="http://schemas.microsoft.com/office/powerpoint/2010/main" val="2382661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defTabSz="914238">
              <a:defRPr/>
            </a:pPr>
            <a:fld id="{9F61F3F1-E1ED-41DA-8653-CF443244E713}" type="slidenum">
              <a:rPr lang="zh-CN" altLang="en-US">
                <a:solidFill>
                  <a:prstClr val="black"/>
                </a:solidFill>
                <a:latin typeface="等线" panose="02010600030101010101" charset="-122"/>
                <a:ea typeface="等线" panose="02010600030101010101" charset="-122"/>
              </a:rPr>
              <a:pPr defTabSz="914238">
                <a:defRPr/>
              </a:pPr>
              <a:t>91</a:t>
            </a:fld>
            <a:endParaRPr lang="zh-CN" altLang="en-US" dirty="0">
              <a:solidFill>
                <a:prstClr val="black"/>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3343879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92</a:t>
            </a:fld>
            <a:endParaRPr lang="zh-CN" altLang="en-US" dirty="0"/>
          </a:p>
        </p:txBody>
      </p:sp>
    </p:spTree>
    <p:extLst>
      <p:ext uri="{BB962C8B-B14F-4D97-AF65-F5344CB8AC3E}">
        <p14:creationId xmlns:p14="http://schemas.microsoft.com/office/powerpoint/2010/main" val="2942661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326944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spcBef>
                <a:spcPct val="0"/>
              </a:spcBef>
            </a:pPr>
            <a:endParaRPr lang="zh-CN" altLang="en-US" dirty="0">
              <a:sym typeface="+mn-ea"/>
            </a:endParaRPr>
          </a:p>
        </p:txBody>
      </p:sp>
    </p:spTree>
    <p:extLst>
      <p:ext uri="{BB962C8B-B14F-4D97-AF65-F5344CB8AC3E}">
        <p14:creationId xmlns:p14="http://schemas.microsoft.com/office/powerpoint/2010/main" val="267195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sym typeface="+mn-ea"/>
            </a:endParaRPr>
          </a:p>
        </p:txBody>
      </p:sp>
    </p:spTree>
    <p:extLst>
      <p:ext uri="{BB962C8B-B14F-4D97-AF65-F5344CB8AC3E}">
        <p14:creationId xmlns:p14="http://schemas.microsoft.com/office/powerpoint/2010/main" val="1457551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1139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4342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spcBef>
                <a:spcPct val="0"/>
              </a:spcBef>
            </a:pPr>
            <a:endParaRPr lang="zh-CN" altLang="en-US" dirty="0">
              <a:sym typeface="+mn-ea"/>
            </a:endParaRPr>
          </a:p>
        </p:txBody>
      </p:sp>
    </p:spTree>
    <p:extLst>
      <p:ext uri="{BB962C8B-B14F-4D97-AF65-F5344CB8AC3E}">
        <p14:creationId xmlns:p14="http://schemas.microsoft.com/office/powerpoint/2010/main" val="790736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99161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extLst>
      <p:ext uri="{BB962C8B-B14F-4D97-AF65-F5344CB8AC3E}">
        <p14:creationId xmlns:p14="http://schemas.microsoft.com/office/powerpoint/2010/main" val="587477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872146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sym typeface="+mn-ea"/>
            </a:endParaRPr>
          </a:p>
        </p:txBody>
      </p:sp>
    </p:spTree>
    <p:extLst>
      <p:ext uri="{BB962C8B-B14F-4D97-AF65-F5344CB8AC3E}">
        <p14:creationId xmlns:p14="http://schemas.microsoft.com/office/powerpoint/2010/main" val="1145878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133725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3044508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902652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526392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170138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solidFill>
                <a:srgbClr val="FF0000"/>
              </a:solidFill>
              <a:sym typeface="+mn-ea"/>
            </a:endParaRPr>
          </a:p>
        </p:txBody>
      </p:sp>
    </p:spTree>
    <p:extLst>
      <p:ext uri="{BB962C8B-B14F-4D97-AF65-F5344CB8AC3E}">
        <p14:creationId xmlns:p14="http://schemas.microsoft.com/office/powerpoint/2010/main" val="19208069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153586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125</a:t>
            </a:fld>
            <a:endParaRPr lang="zh-CN" altLang="en-US" dirty="0"/>
          </a:p>
        </p:txBody>
      </p:sp>
    </p:spTree>
    <p:extLst>
      <p:ext uri="{BB962C8B-B14F-4D97-AF65-F5344CB8AC3E}">
        <p14:creationId xmlns:p14="http://schemas.microsoft.com/office/powerpoint/2010/main" val="2734255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extLst>
      <p:ext uri="{BB962C8B-B14F-4D97-AF65-F5344CB8AC3E}">
        <p14:creationId xmlns:p14="http://schemas.microsoft.com/office/powerpoint/2010/main" val="1868417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sym typeface="+mn-ea"/>
            </a:endParaRPr>
          </a:p>
        </p:txBody>
      </p:sp>
    </p:spTree>
    <p:extLst>
      <p:ext uri="{BB962C8B-B14F-4D97-AF65-F5344CB8AC3E}">
        <p14:creationId xmlns:p14="http://schemas.microsoft.com/office/powerpoint/2010/main" val="1147578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sym typeface="+mn-ea"/>
            </a:endParaRPr>
          </a:p>
        </p:txBody>
      </p:sp>
    </p:spTree>
    <p:extLst>
      <p:ext uri="{BB962C8B-B14F-4D97-AF65-F5344CB8AC3E}">
        <p14:creationId xmlns:p14="http://schemas.microsoft.com/office/powerpoint/2010/main" val="1890785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208308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660178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extLst>
      <p:ext uri="{BB962C8B-B14F-4D97-AF65-F5344CB8AC3E}">
        <p14:creationId xmlns:p14="http://schemas.microsoft.com/office/powerpoint/2010/main" val="3664962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latin typeface="DFKai-SB" panose="03000509000000000000" pitchFamily="65" charset="-120"/>
              <a:ea typeface="宋体" panose="02010600030101010101" pitchFamily="2" charset="-122"/>
              <a:sym typeface="+mn-ea"/>
            </a:endParaRPr>
          </a:p>
        </p:txBody>
      </p:sp>
    </p:spTree>
    <p:extLst>
      <p:ext uri="{BB962C8B-B14F-4D97-AF65-F5344CB8AC3E}">
        <p14:creationId xmlns:p14="http://schemas.microsoft.com/office/powerpoint/2010/main" val="29463792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279480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378205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sym typeface="+mn-ea"/>
            </a:endParaRPr>
          </a:p>
        </p:txBody>
      </p:sp>
    </p:spTree>
    <p:extLst>
      <p:ext uri="{BB962C8B-B14F-4D97-AF65-F5344CB8AC3E}">
        <p14:creationId xmlns:p14="http://schemas.microsoft.com/office/powerpoint/2010/main" val="1478002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dirty="0">
              <a:sym typeface="+mn-ea"/>
            </a:endParaRPr>
          </a:p>
        </p:txBody>
      </p:sp>
    </p:spTree>
    <p:extLst>
      <p:ext uri="{BB962C8B-B14F-4D97-AF65-F5344CB8AC3E}">
        <p14:creationId xmlns:p14="http://schemas.microsoft.com/office/powerpoint/2010/main" val="487828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solidFill>
                <a:srgbClr val="000000"/>
              </a:solidFill>
              <a:latin typeface="仿宋" panose="02010609060101010101" charset="-122"/>
              <a:ea typeface="仿宋" panose="02010609060101010101" charset="-122"/>
              <a:sym typeface="+mn-ea"/>
            </a:endParaRPr>
          </a:p>
        </p:txBody>
      </p:sp>
    </p:spTree>
    <p:extLst>
      <p:ext uri="{BB962C8B-B14F-4D97-AF65-F5344CB8AC3E}">
        <p14:creationId xmlns:p14="http://schemas.microsoft.com/office/powerpoint/2010/main" val="1528192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sym typeface="+mn-ea"/>
            </a:endParaRPr>
          </a:p>
        </p:txBody>
      </p:sp>
    </p:spTree>
    <p:extLst>
      <p:ext uri="{BB962C8B-B14F-4D97-AF65-F5344CB8AC3E}">
        <p14:creationId xmlns:p14="http://schemas.microsoft.com/office/powerpoint/2010/main" val="1216871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sym typeface="+mn-ea"/>
            </a:endParaRPr>
          </a:p>
        </p:txBody>
      </p:sp>
    </p:spTree>
    <p:extLst>
      <p:ext uri="{BB962C8B-B14F-4D97-AF65-F5344CB8AC3E}">
        <p14:creationId xmlns:p14="http://schemas.microsoft.com/office/powerpoint/2010/main" val="659056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HK"/>
              <a:t>Click to edit Master title style</a:t>
            </a:r>
            <a:endParaRPr lang="zh-HK"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HK"/>
              <a:t>Click to edit Master subtitle style</a:t>
            </a:r>
            <a:endParaRPr lang="zh-HK" altLang="en-US"/>
          </a:p>
        </p:txBody>
      </p:sp>
      <p:sp>
        <p:nvSpPr>
          <p:cNvPr id="4" name="Date Placeholder 3"/>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灯片编号占位符 2"/>
          <p:cNvSpPr txBox="1"/>
          <p:nvPr userDrawn="1"/>
        </p:nvSpPr>
        <p:spPr>
          <a:xfrm>
            <a:off x="9118800" y="6382800"/>
            <a:ext cx="2743200" cy="365125"/>
          </a:xfrm>
          <a:prstGeom prst="rect">
            <a:avLst/>
          </a:prstGeom>
        </p:spPr>
        <p:txBody>
          <a:bodyPr vert="horz" lIns="91440" tIns="45720" rIns="91440" bIns="45720" rtlCol="0" anchor="ctr"/>
          <a:lstStyle>
            <a:defPPr>
              <a:defRPr lang="zh-CN"/>
            </a:defPPr>
            <a:lvl1pPr marL="0" algn="r" defTabSz="914400" rtl="0" eaLnBrk="0" fontAlgn="base" latinLnBrk="0" hangingPunct="0">
              <a:spcBef>
                <a:spcPct val="0"/>
              </a:spcBef>
              <a:spcAft>
                <a:spcPct val="0"/>
              </a:spcAft>
              <a:defRPr sz="1200" kern="1200">
                <a:solidFill>
                  <a:schemeClr val="tx1">
                    <a:tint val="75000"/>
                  </a:schemeClr>
                </a:solidFill>
                <a:latin typeface="Arial" panose="020B0604020202020204" pitchFamily="34" charset="0"/>
                <a:ea typeface="宋体" panose="02010600030101010101" pitchFamily="2" charset="-122"/>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9pPr>
          </a:lstStyle>
          <a:p>
            <a:pPr>
              <a:defRPr/>
            </a:pPr>
            <a:fld id="{C6F83518-E373-4996-BE94-47308CC4F57E}" type="slidenum">
              <a:rPr lang="en-US" altLang="en-US" smtClean="0"/>
              <a:t>‹#›</a:t>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idx="1"/>
          </p:nvPr>
        </p:nvSpPr>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HK"/>
              <a:t>Click to edit Master title style</a:t>
            </a:r>
            <a:endParaRPr lang="zh-HK"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Date Placeholder 4"/>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HK"/>
              <a:t>Click to edit Master title style</a:t>
            </a:r>
            <a:endParaRPr lang="zh-HK"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7" name="Date Placeholder 6"/>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Date Placeholder 2"/>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3" name="Footer Placeholder 2"/>
          <p:cNvSpPr>
            <a:spLocks noGrp="1"/>
          </p:cNvSpPr>
          <p:nvPr>
            <p:ph type="ftr" sz="quarter" idx="11"/>
          </p:nvPr>
        </p:nvSpPr>
        <p:spPr/>
        <p:txBody>
          <a:bodyPr/>
          <a:lstStyle/>
          <a:p>
            <a:endParaRPr lang="zh-HK"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fld id="{6071CA79-CD57-43EB-B2DA-4DE432647B2F}" type="datetimeFigureOut">
              <a:rPr lang="zh-HK" altLang="en-US" smtClean="0"/>
              <a:t>21/1/2026</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HK"/>
              <a:t>Click to edit Master title style</a:t>
            </a:r>
            <a:endParaRPr lang="zh-HK"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1CA79-CD57-43EB-B2DA-4DE432647B2F}" type="datetimeFigureOut">
              <a:rPr lang="zh-HK" altLang="en-US" smtClean="0"/>
              <a:t>21/1/2026</a:t>
            </a:fld>
            <a:endParaRPr lang="zh-HK"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7" name="灯片编号占位符 2"/>
          <p:cNvSpPr txBox="1"/>
          <p:nvPr userDrawn="1"/>
        </p:nvSpPr>
        <p:spPr>
          <a:xfrm>
            <a:off x="9118800" y="6382800"/>
            <a:ext cx="2743200" cy="365125"/>
          </a:xfrm>
          <a:prstGeom prst="rect">
            <a:avLst/>
          </a:prstGeom>
        </p:spPr>
        <p:txBody>
          <a:bodyPr vert="horz" lIns="91440" tIns="45720" rIns="91440" bIns="45720" rtlCol="0" anchor="ctr"/>
          <a:lstStyle>
            <a:defPPr>
              <a:defRPr lang="zh-CN"/>
            </a:defPPr>
            <a:lvl1pPr marL="0" algn="r" defTabSz="914400" rtl="0" eaLnBrk="0" fontAlgn="base" latinLnBrk="0" hangingPunct="0">
              <a:spcBef>
                <a:spcPct val="0"/>
              </a:spcBef>
              <a:spcAft>
                <a:spcPct val="0"/>
              </a:spcAft>
              <a:defRPr sz="1200" kern="1200">
                <a:solidFill>
                  <a:schemeClr val="tx1">
                    <a:tint val="75000"/>
                  </a:schemeClr>
                </a:solidFill>
                <a:latin typeface="Arial" panose="020B0604020202020204" pitchFamily="34" charset="0"/>
                <a:ea typeface="宋体" panose="02010600030101010101" pitchFamily="2" charset="-122"/>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9pPr>
          </a:lstStyle>
          <a:p>
            <a:pPr>
              <a:defRPr/>
            </a:pPr>
            <a:fld id="{C6F83518-E373-4996-BE94-47308CC4F57E}" type="slidenum">
              <a:rPr lang="en-US" altLang="en-US" smtClean="0"/>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1.jpeg"/></Relationships>
</file>

<file path=ppt/slides/_rels/slide101.xml.rels><?xml version="1.0" encoding="UTF-8" standalone="yes"?>
<Relationships xmlns="http://schemas.openxmlformats.org/package/2006/relationships"><Relationship Id="rId3" Type="http://schemas.openxmlformats.org/officeDocument/2006/relationships/hyperlink" Target="http://www.most.gov.cn/ztzl/gjkxjsjldh/jldh2020/index.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0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s://chinacurrent.com/story/20445/5g-shenzhen" TargetMode="Externa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hyperlink" Target="https://chinacurrent.com/story/20451/5g-on-mount-everest"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file:///C:\Users\86137\AppData\Local\Temp\wps\INetCache\a81fbaaa60837a7738d4b0bb1880115e" TargetMode="External"/><Relationship Id="rId5" Type="http://schemas.openxmlformats.org/officeDocument/2006/relationships/image" Target="../media/image135.png"/><Relationship Id="rId4" Type="http://schemas.openxmlformats.org/officeDocument/2006/relationships/image" Target="file:///C:\Users\86137\AppData\Local\Temp\wps\INetCache\c49758bb4b90cc9b876890a9dd340f32"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11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2.xml.rels><?xml version="1.0" encoding="UTF-8" standalone="yes"?>
<Relationships xmlns="http://schemas.openxmlformats.org/package/2006/relationships"><Relationship Id="rId3" Type="http://schemas.openxmlformats.org/officeDocument/2006/relationships/image" Target="file:///C:\Users\86137\AppData\Local\Temp\wps\INetCache\d5b4a482928cd799b8f890461f44fad8" TargetMode="External"/><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chinacurrent.com/story/22694/high-speed-rail-economic-zone"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tags" Target="../tags/tag25.xml"/><Relationship Id="rId26" Type="http://schemas.openxmlformats.org/officeDocument/2006/relationships/tags" Target="../tags/tag33.xml"/><Relationship Id="rId3" Type="http://schemas.openxmlformats.org/officeDocument/2006/relationships/tags" Target="../tags/tag10.xml"/><Relationship Id="rId21" Type="http://schemas.openxmlformats.org/officeDocument/2006/relationships/tags" Target="../tags/tag28.xml"/><Relationship Id="rId34" Type="http://schemas.openxmlformats.org/officeDocument/2006/relationships/tags" Target="../tags/tag41.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tags" Target="../tags/tag32.xml"/><Relationship Id="rId33" Type="http://schemas.openxmlformats.org/officeDocument/2006/relationships/tags" Target="../tags/tag40.xml"/><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tags" Target="../tags/tag27.xml"/><Relationship Id="rId29" Type="http://schemas.openxmlformats.org/officeDocument/2006/relationships/tags" Target="../tags/tag36.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24" Type="http://schemas.openxmlformats.org/officeDocument/2006/relationships/tags" Target="../tags/tag31.xml"/><Relationship Id="rId32" Type="http://schemas.openxmlformats.org/officeDocument/2006/relationships/tags" Target="../tags/tag39.xml"/><Relationship Id="rId37" Type="http://schemas.openxmlformats.org/officeDocument/2006/relationships/image" Target="../media/image8.png"/><Relationship Id="rId5" Type="http://schemas.openxmlformats.org/officeDocument/2006/relationships/tags" Target="../tags/tag12.xml"/><Relationship Id="rId15" Type="http://schemas.openxmlformats.org/officeDocument/2006/relationships/tags" Target="../tags/tag22.xml"/><Relationship Id="rId23" Type="http://schemas.openxmlformats.org/officeDocument/2006/relationships/tags" Target="../tags/tag30.xml"/><Relationship Id="rId28" Type="http://schemas.openxmlformats.org/officeDocument/2006/relationships/tags" Target="../tags/tag35.xml"/><Relationship Id="rId36" Type="http://schemas.openxmlformats.org/officeDocument/2006/relationships/notesSlide" Target="../notesSlides/notesSlide41.xml"/><Relationship Id="rId10" Type="http://schemas.openxmlformats.org/officeDocument/2006/relationships/tags" Target="../tags/tag17.xml"/><Relationship Id="rId19" Type="http://schemas.openxmlformats.org/officeDocument/2006/relationships/tags" Target="../tags/tag26.xml"/><Relationship Id="rId31" Type="http://schemas.openxmlformats.org/officeDocument/2006/relationships/tags" Target="../tags/tag38.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tags" Target="../tags/tag29.xml"/><Relationship Id="rId27" Type="http://schemas.openxmlformats.org/officeDocument/2006/relationships/tags" Target="../tags/tag34.xml"/><Relationship Id="rId30" Type="http://schemas.openxmlformats.org/officeDocument/2006/relationships/tags" Target="../tags/tag37.xml"/><Relationship Id="rId35"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60.jpeg"/></Relationships>
</file>

<file path=ppt/slides/_rels/slide127.xml.rels><?xml version="1.0" encoding="UTF-8" standalone="yes"?>
<Relationships xmlns="http://schemas.openxmlformats.org/package/2006/relationships"><Relationship Id="rId3" Type="http://schemas.openxmlformats.org/officeDocument/2006/relationships/image" Target="file:///C:\Users\86137\AppData\Local\Temp\wps\INetCache\0bf7aff337cfeee2ce0d55fa1d512e47"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62.jpeg"/><Relationship Id="rId4" Type="http://schemas.openxmlformats.org/officeDocument/2006/relationships/image" Target="../media/image161.jpeg"/></Relationships>
</file>

<file path=ppt/slides/_rels/slide128.xml.rels><?xml version="1.0" encoding="UTF-8" standalone="yes"?>
<Relationships xmlns="http://schemas.openxmlformats.org/package/2006/relationships"><Relationship Id="rId3" Type="http://schemas.openxmlformats.org/officeDocument/2006/relationships/image" Target="file:///C:\Users\86137\AppData\Local\Temp\wps\INetCache\0bf7aff337cfeee2ce0d55fa1d512e47"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64.jpeg"/><Relationship Id="rId4" Type="http://schemas.openxmlformats.org/officeDocument/2006/relationships/image" Target="../media/image163.jpeg"/></Relationships>
</file>

<file path=ppt/slides/_rels/slide129.xml.rels><?xml version="1.0" encoding="UTF-8" standalone="yes"?>
<Relationships xmlns="http://schemas.openxmlformats.org/package/2006/relationships"><Relationship Id="rId3" Type="http://schemas.openxmlformats.org/officeDocument/2006/relationships/image" Target="file:///C:\Users\86137\AppData\Local\Temp\wps\INetCache\0bf7aff337cfeee2ce0d55fa1d512e47"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66.jpeg"/><Relationship Id="rId4" Type="http://schemas.openxmlformats.org/officeDocument/2006/relationships/image" Target="../media/image165.jpe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68.jpeg"/><Relationship Id="rId4" Type="http://schemas.openxmlformats.org/officeDocument/2006/relationships/image" Target="file:///C:\Users\86137\AppData\Local\Temp\wps\INetCache\99a9d620a66bb7dafb6b7ad1ba4cc0f2"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70.jpeg"/></Relationships>
</file>

<file path=ppt/slides/_rels/slide13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eg"/><Relationship Id="rId4" Type="http://schemas.microsoft.com/office/2007/relationships/hdphoto" Target="../media/hdphoto19.wdp"/></Relationships>
</file>

<file path=ppt/slides/_rels/slide133.xml.rels><?xml version="1.0" encoding="UTF-8" standalone="yes"?>
<Relationships xmlns="http://schemas.openxmlformats.org/package/2006/relationships"><Relationship Id="rId3" Type="http://schemas.openxmlformats.org/officeDocument/2006/relationships/image" Target="file:///C:\Users\86137\AppData\Local\Temp\wps\INetCache\ab59f8cfd232cb3ddc93ad58cf0a7033"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75.jpeg"/><Relationship Id="rId4" Type="http://schemas.openxmlformats.org/officeDocument/2006/relationships/image" Target="../media/image174.jpeg"/></Relationships>
</file>

<file path=ppt/slides/_rels/slide13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v.qq.com/x/page/g0814mbnqr3.html?"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m.news.cctv.com/2019/07/22/ARTIeJ0vjKDgxRcEJ9slrcEK190722.shtml"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xinhuanet.com/video/sjxw/2021-03/24/c_1211081863.htm" TargetMode="External"/><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file:///C:\Users\86137\AppData\Local\Temp\wps\INetCache\0bf7aff337cfeee2ce0d55fa1d512e47"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8" Type="http://schemas.openxmlformats.org/officeDocument/2006/relationships/hyperlink" Target="https://chinacurrent.com/hk/story/20556/chinese-hand-fans-suzhou" TargetMode="External"/><Relationship Id="rId3" Type="http://schemas.openxmlformats.org/officeDocument/2006/relationships/image" Target="../media/image52.jpeg"/><Relationship Id="rId7" Type="http://schemas.openxmlformats.org/officeDocument/2006/relationships/image" Target="../media/image54.jpeg"/><Relationship Id="rId2" Type="http://schemas.openxmlformats.org/officeDocument/2006/relationships/hyperlink" Target="https://chinacurrent.com/education/article/2021/06/22185.html" TargetMode="External"/><Relationship Id="rId1" Type="http://schemas.openxmlformats.org/officeDocument/2006/relationships/slideLayout" Target="../slideLayouts/slideLayout2.xml"/><Relationship Id="rId6" Type="http://schemas.openxmlformats.org/officeDocument/2006/relationships/hyperlink" Target="https://chinacurrent.com/education/article/2021/07/22359.html" TargetMode="External"/><Relationship Id="rId5" Type="http://schemas.openxmlformats.org/officeDocument/2006/relationships/image" Target="../media/image53.jpeg"/><Relationship Id="rId4" Type="http://schemas.openxmlformats.org/officeDocument/2006/relationships/hyperlink" Target="https://chinacurrent.com/education/article/2021/05/22089.html" TargetMode="External"/><Relationship Id="rId9"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chinacurrent.com/education/article/2019/11/21938.html"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file:///C:\Users\86137\AppData\Local\Temp\wps\INetCache\651f86e84f7de2eb2e3d7ebbfa5e2eaf" TargetMode="Externa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file:///C:\Users\86137\AppData\Local\Temp\wps\INetCache\fedab218fd65c1176a87c3723242645c" TargetMode="Externa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6.wdp"/></Relationships>
</file>

<file path=ppt/slides/_rels/slide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file:///C:\Users\86137\AppData\Local\Temp\wps\INetCache\a8b3b83c700a0cd478e426db2f3b1365" TargetMode="External"/><Relationship Id="rId4" Type="http://schemas.microsoft.com/office/2007/relationships/hdphoto" Target="../media/hdphoto8.wdp"/></Relationships>
</file>

<file path=ppt/slides/_rels/slide6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0.wdp"/></Relationships>
</file>

<file path=ppt/slides/_rels/slide67.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11.wdp"/><Relationship Id="rId7"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file:///C:\Users\86137\AppData\Local\Temp\wps\INetCache\3de1c9d712d1e37ad3b6f8aa7263424e" TargetMode="External"/><Relationship Id="rId5" Type="http://schemas.microsoft.com/office/2007/relationships/hdphoto" Target="../media/hdphoto12.wdp"/><Relationship Id="rId4" Type="http://schemas.openxmlformats.org/officeDocument/2006/relationships/image" Target="../media/image75.png"/><Relationship Id="rId9" Type="http://schemas.openxmlformats.org/officeDocument/2006/relationships/image" Target="file:///C:\Users\86137\AppData\Local\Temp\wps\INetCache\8b4fe619eac0dd535866794776e44b96"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81.jpeg"/><Relationship Id="rId4" Type="http://schemas.microsoft.com/office/2007/relationships/hdphoto" Target="../media/hdphoto14.wdp"/></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chinacurrent.com/story/21046/china-south-to-north-water-diversion-project"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90.jpeg"/></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2.png"/><Relationship Id="rId1" Type="http://schemas.openxmlformats.org/officeDocument/2006/relationships/slideLayout" Target="../slideLayouts/slideLayout12.xml"/><Relationship Id="rId4" Type="http://schemas.openxmlformats.org/officeDocument/2006/relationships/image" Target="../media/image93.jpe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notesSlide" Target="../notesSlides/notesSlide23.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chinacurrent.com/education/article/2020/04/21966.html" TargetMode="Externa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12.xml"/><Relationship Id="rId5" Type="http://schemas.openxmlformats.org/officeDocument/2006/relationships/image" Target="../media/image101.jpeg"/><Relationship Id="rId4" Type="http://schemas.openxmlformats.org/officeDocument/2006/relationships/image" Target="../media/image100.jpeg"/></Relationships>
</file>

<file path=ppt/slides/_rels/slide87.xml.rels><?xml version="1.0" encoding="UTF-8" standalone="yes"?>
<Relationships xmlns="http://schemas.openxmlformats.org/package/2006/relationships"><Relationship Id="rId3" Type="http://schemas.openxmlformats.org/officeDocument/2006/relationships/hyperlink" Target="https://cs.edb.edcity.hk/file/redirect/220501.php" TargetMode="External"/><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88.xml.rels><?xml version="1.0" encoding="UTF-8" standalone="yes"?>
<Relationships xmlns="http://schemas.openxmlformats.org/package/2006/relationships"><Relationship Id="rId3" Type="http://schemas.microsoft.com/office/2007/relationships/hdphoto" Target="../media/hdphoto16.wdp"/><Relationship Id="rId7" Type="http://schemas.openxmlformats.org/officeDocument/2006/relationships/image" Target="../media/image8.png"/><Relationship Id="rId2"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v.cctv.com/2018/12/18/VIDEHPJVMWLlBZs28ts5dVT0181218.shtml"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11.jpeg"/><Relationship Id="rId4" Type="http://schemas.microsoft.com/office/2007/relationships/hdphoto" Target="../media/hdphoto17.wdp"/></Relationships>
</file>

<file path=ppt/slides/_rels/slide93.xml.rels><?xml version="1.0" encoding="UTF-8" standalone="yes"?>
<Relationships xmlns="http://schemas.openxmlformats.org/package/2006/relationships"><Relationship Id="rId8" Type="http://schemas.openxmlformats.org/officeDocument/2006/relationships/hyperlink" Target="https://chinacurrent.com/hk/story/20544/desert-clean-energy" TargetMode="External"/><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hyperlink" Target="https://chinacurrent.com/education/article/2021/08/22442.html" TargetMode="External"/><Relationship Id="rId1" Type="http://schemas.openxmlformats.org/officeDocument/2006/relationships/slideLayout" Target="../slideLayouts/slideLayout2.xml"/><Relationship Id="rId6" Type="http://schemas.openxmlformats.org/officeDocument/2006/relationships/hyperlink" Target="https://chinacurrent.com/education/article/2020/08/21982.html" TargetMode="External"/><Relationship Id="rId5" Type="http://schemas.openxmlformats.org/officeDocument/2006/relationships/image" Target="../media/image113.png"/><Relationship Id="rId4" Type="http://schemas.openxmlformats.org/officeDocument/2006/relationships/hyperlink" Target="https://chinacurrent.com/education/article/2020/12/22034.html#:~:text=%E4%BA%BA%E9%80%A0%E5%A4%AA%E9%99%BD%E7%94%A8%E4%B9%8B%E4%B8%8D%E7%9B%A1%E8%83%BD%E6%BA%90%2D%20The%20China%20Current%20%E6%95%99%E8%82%B2%E9%A0%BB%E9%81%93&amp;text=%E5%A4%AA%E9%99%BD%E8%BC%B8%E5%87%BA%E5%85%89%E8%88%87%E7%86%B1,%E7%84%A1%E9%99%90%E8%80%8C%E4%B8%94%E6%B8%85%E6%BD%94%E7%9A%84%E8%83%BD%E6%BA%90%E3%80%82" TargetMode="External"/><Relationship Id="rId9" Type="http://schemas.openxmlformats.org/officeDocument/2006/relationships/image" Target="../media/image11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hyperlink" Target="https://www.chinanews.com/gn/shipin/2020/10-27/news871278.s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noChangeArrowheads="1"/>
          </p:cNvSpPr>
          <p:nvPr/>
        </p:nvSpPr>
        <p:spPr bwMode="auto">
          <a:xfrm>
            <a:off x="1179319" y="2952939"/>
            <a:ext cx="949437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TW" altLang="en-US" sz="40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學習重點：</a:t>
            </a:r>
            <a:endParaRPr lang="en-US" altLang="zh-TW" sz="40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a:p>
            <a:r>
              <a:rPr lang="zh-CN" altLang="en-US" sz="4000" dirty="0">
                <a:latin typeface="標楷體" panose="02010601000101010101" pitchFamily="2" charset="-120"/>
                <a:ea typeface="標楷體" panose="02010601000101010101" pitchFamily="2" charset="-120"/>
              </a:rPr>
              <a:t>綜合國力的提升</a:t>
            </a:r>
            <a:r>
              <a:rPr lang="zh-TW" altLang="en-US" sz="4000" dirty="0">
                <a:latin typeface="標楷體" panose="02010601000101010101" pitchFamily="2" charset="-120"/>
                <a:ea typeface="標楷體" panose="02010601000101010101" pitchFamily="2" charset="-120"/>
              </a:rPr>
              <a:t>（經濟、文化、自然資源、教育、科技、國防等）</a:t>
            </a:r>
            <a:endParaRPr lang="en-US" altLang="zh-TW" sz="4000" dirty="0">
              <a:latin typeface="標楷體" panose="02010601000101010101" pitchFamily="2" charset="-120"/>
              <a:ea typeface="標楷體" panose="02010601000101010101" pitchFamily="2" charset="-120"/>
              <a:sym typeface="微软雅黑" panose="020B0503020204020204" pitchFamily="34" charset="-122"/>
            </a:endParaRPr>
          </a:p>
        </p:txBody>
      </p:sp>
      <p:sp>
        <p:nvSpPr>
          <p:cNvPr id="2" name="文字方塊 1"/>
          <p:cNvSpPr txBox="1"/>
          <p:nvPr/>
        </p:nvSpPr>
        <p:spPr>
          <a:xfrm>
            <a:off x="4580058" y="5469930"/>
            <a:ext cx="2119845" cy="584775"/>
          </a:xfrm>
          <a:prstGeom prst="rect">
            <a:avLst/>
          </a:prstGeom>
          <a:noFill/>
        </p:spPr>
        <p:txBody>
          <a:bodyPr wrap="square" rtlCol="0">
            <a:spAutoFit/>
          </a:bodyPr>
          <a:lstStyle/>
          <a:p>
            <a:r>
              <a:rPr lang="en-US" altLang="zh-HK" sz="3200" dirty="0">
                <a:latin typeface="Times New Roman" panose="02020603050405020304" pitchFamily="18" charset="0"/>
                <a:ea typeface="標楷體" panose="03000509000000000000" pitchFamily="65" charset="-120"/>
                <a:cs typeface="Times New Roman" panose="02020603050405020304" pitchFamily="18" charset="0"/>
              </a:rPr>
              <a:t>2022</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3200" dirty="0">
                <a:latin typeface="Times New Roman" panose="02020603050405020304" pitchFamily="18" charset="0"/>
                <a:ea typeface="標楷體" panose="03000509000000000000" pitchFamily="65" charset="-120"/>
                <a:cs typeface="Times New Roman" panose="02020603050405020304" pitchFamily="18" charset="0"/>
              </a:rPr>
              <a:t>5</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月</a:t>
            </a:r>
            <a:endParaRPr lang="zh-HK"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Rectangle 3">
            <a:extLst>
              <a:ext uri="{FF2B5EF4-FFF2-40B4-BE49-F238E27FC236}">
                <a16:creationId xmlns:a16="http://schemas.microsoft.com/office/drawing/2014/main" id="{4022F1CC-02B0-48C1-9787-6FFCDBEABC09}"/>
              </a:ext>
            </a:extLst>
          </p:cNvPr>
          <p:cNvSpPr/>
          <p:nvPr/>
        </p:nvSpPr>
        <p:spPr>
          <a:xfrm>
            <a:off x="120342" y="148869"/>
            <a:ext cx="957886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公民與社會發展科</a:t>
            </a:r>
            <a:r>
              <a:rPr lang="zh-TW" altLang="en-US" sz="3600" dirty="0">
                <a:solidFill>
                  <a:prstClr val="black"/>
                </a:solidFill>
                <a:latin typeface="DFKai-SB" panose="03000509000000000000" pitchFamily="65" charset="-120"/>
                <a:ea typeface="DFKai-SB" panose="03000509000000000000" pitchFamily="65" charset="-120"/>
              </a:rPr>
              <a:t>：</a:t>
            </a:r>
            <a:endParaRPr kumimoji="0" lang="en-US" altLang="zh-TW"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主題</a:t>
            </a:r>
            <a:r>
              <a:rPr kumimoji="0" lang="zh-TW"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TW" sz="3600" noProof="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a:t>
            </a:r>
            <a:r>
              <a:rPr lang="zh-TW" altLang="en-US" sz="3600" noProof="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改革開放以來的國家</a:t>
            </a:r>
            <a:endParaRPr kumimoji="0" lang="en-US" altLang="zh-TW"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課題</a:t>
            </a:r>
            <a:r>
              <a:rPr lang="zh-TW" altLang="en-US" sz="3600" dirty="0">
                <a:solidFill>
                  <a:prstClr val="black"/>
                </a:solidFill>
                <a:latin typeface="DFKai-SB" panose="03000509000000000000" pitchFamily="65" charset="-120"/>
                <a:ea typeface="DFKai-SB" panose="03000509000000000000" pitchFamily="65" charset="-120"/>
              </a:rPr>
              <a:t>：</a:t>
            </a:r>
            <a:r>
              <a:rPr kumimoji="0" lang="zh-CN" alt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人民生活的轉變與綜合國力</a:t>
            </a:r>
            <a:endParaRPr kumimoji="0" lang="en-US" sz="3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5170" y="526554"/>
            <a:ext cx="10689772" cy="923330"/>
          </a:xfrm>
          <a:prstGeom prst="rect">
            <a:avLst/>
          </a:prstGeom>
        </p:spPr>
        <p:txBody>
          <a:bodyPr wrap="square">
            <a:spAutoFit/>
          </a:bodyPr>
          <a:lstStyle/>
          <a:p>
            <a:r>
              <a:rPr lang="zh-CN" altLang="en-US" dirty="0">
                <a:solidFill>
                  <a:srgbClr val="FFFFFF"/>
                </a:solidFill>
                <a:latin typeface="B5+SimSun"/>
              </a:rPr>
              <a:t>的</a:t>
            </a:r>
            <a:endParaRPr lang="en-US" altLang="zh-CN" dirty="0">
              <a:solidFill>
                <a:srgbClr val="FFFFFF"/>
              </a:solidFill>
              <a:latin typeface="B5+SimSun"/>
            </a:endParaRPr>
          </a:p>
          <a:p>
            <a:endParaRPr lang="en-US" altLang="zh-CN" dirty="0">
              <a:solidFill>
                <a:srgbClr val="FFFFFF"/>
              </a:solidFill>
              <a:latin typeface="B5+SimSun"/>
            </a:endParaRPr>
          </a:p>
          <a:p>
            <a:endParaRPr lang="zh-HK" altLang="en-US" dirty="0"/>
          </a:p>
        </p:txBody>
      </p:sp>
      <p:sp>
        <p:nvSpPr>
          <p:cNvPr id="3" name="標題 2"/>
          <p:cNvSpPr>
            <a:spLocks noGrp="1"/>
          </p:cNvSpPr>
          <p:nvPr>
            <p:ph type="title"/>
          </p:nvPr>
        </p:nvSpPr>
        <p:spPr>
          <a:xfrm>
            <a:off x="2518868" y="526554"/>
            <a:ext cx="7251474" cy="905442"/>
          </a:xfrm>
        </p:spPr>
        <p:txBody>
          <a:bodyPr>
            <a:normAutofit/>
          </a:bodyPr>
          <a:lstStyle/>
          <a:p>
            <a:pPr algn="ctr"/>
            <a:r>
              <a:rPr lang="zh-TW" altLang="en-US" sz="3600" dirty="0">
                <a:latin typeface="標楷體" panose="03000509000000000000" pitchFamily="65" charset="-120"/>
                <a:ea typeface="標楷體" panose="03000509000000000000" pitchFamily="65" charset="-120"/>
              </a:rPr>
              <a:t>經濟在綜合國力當中的重要性</a:t>
            </a:r>
            <a:endParaRPr lang="zh-HK" altLang="en-US" sz="3600" dirty="0">
              <a:latin typeface="標楷體" panose="03000509000000000000" pitchFamily="65" charset="-120"/>
              <a:ea typeface="標楷體" panose="03000509000000000000" pitchFamily="65" charset="-120"/>
            </a:endParaRPr>
          </a:p>
        </p:txBody>
      </p:sp>
      <p:sp>
        <p:nvSpPr>
          <p:cNvPr id="4" name="內容版面配置區 3"/>
          <p:cNvSpPr>
            <a:spLocks noGrp="1"/>
          </p:cNvSpPr>
          <p:nvPr>
            <p:ph idx="1"/>
          </p:nvPr>
        </p:nvSpPr>
        <p:spPr>
          <a:xfrm>
            <a:off x="1149929" y="1449884"/>
            <a:ext cx="9775373" cy="4824711"/>
          </a:xfrm>
        </p:spPr>
        <p:txBody>
          <a:bodyPr>
            <a:normAutofit fontScale="92500" lnSpcReduction="10000"/>
          </a:bodyPr>
          <a:lstStyle/>
          <a:p>
            <a:pPr algn="just" hangingPunct="0">
              <a:lnSpc>
                <a:spcPct val="110000"/>
              </a:lnSpc>
              <a:spcBef>
                <a:spcPts val="0"/>
              </a:spcBef>
            </a:pPr>
            <a:r>
              <a:rPr lang="zh-TW" altLang="en-US" sz="3200" dirty="0">
                <a:solidFill>
                  <a:prstClr val="black"/>
                </a:solidFill>
                <a:latin typeface="標楷體" panose="03000509000000000000" pitchFamily="65" charset="-120"/>
                <a:ea typeface="標楷體" panose="03000509000000000000" pitchFamily="65" charset="-120"/>
              </a:rPr>
              <a:t>經濟是</a:t>
            </a:r>
            <a:r>
              <a:rPr lang="zh-TW" altLang="en-US" sz="3200" dirty="0">
                <a:latin typeface="標楷體" panose="03000509000000000000" pitchFamily="65" charset="-120"/>
                <a:ea typeface="標楷體" panose="03000509000000000000" pitchFamily="65" charset="-120"/>
              </a:rPr>
              <a:t>綜合國力當中極為重要的構成要素。經濟實力不僅影響國家的工農業生產能力和對外貿易水平，而且直接影響軍事力量的發展和規模，亦同時影響國家教育事業的發展。因此，經濟是綜合國力的重要部分。</a:t>
            </a:r>
            <a:endParaRPr lang="en-US" altLang="zh-TW" sz="3200" dirty="0">
              <a:latin typeface="標楷體" panose="03000509000000000000" pitchFamily="65" charset="-120"/>
              <a:ea typeface="標楷體" panose="03000509000000000000" pitchFamily="65" charset="-120"/>
            </a:endParaRPr>
          </a:p>
          <a:p>
            <a:pPr algn="just" hangingPunct="0">
              <a:lnSpc>
                <a:spcPct val="110000"/>
              </a:lnSpc>
              <a:spcBef>
                <a:spcPts val="0"/>
              </a:spcBef>
            </a:pPr>
            <a:endParaRPr lang="en-US" altLang="zh-CN" sz="3200" dirty="0">
              <a:latin typeface="標楷體" panose="03000509000000000000" pitchFamily="65" charset="-120"/>
              <a:ea typeface="標楷體" panose="03000509000000000000" pitchFamily="65" charset="-120"/>
            </a:endParaRPr>
          </a:p>
          <a:p>
            <a:pPr algn="just" hangingPunct="0">
              <a:lnSpc>
                <a:spcPct val="110000"/>
              </a:lnSpc>
              <a:spcBef>
                <a:spcPts val="0"/>
              </a:spcBef>
            </a:pPr>
            <a:r>
              <a:rPr lang="zh-TW" altLang="en-US" sz="3200" dirty="0">
                <a:latin typeface="標楷體" panose="03000509000000000000" pitchFamily="65" charset="-120"/>
                <a:ea typeface="標楷體" panose="03000509000000000000" pitchFamily="65" charset="-120"/>
              </a:rPr>
              <a:t>基於經濟在國家綜合國力當中的重要地位，國家自實施改革開放以來，致力發展經濟，不僅體現於經濟規模的不斷擴大，也體現在人均國民生產總值的提升，以及三級產業總值的變化，並令到國家對世界經濟的影響力與日俱增。</a:t>
            </a:r>
            <a:endParaRPr lang="en-US" altLang="zh-CN" sz="3200" dirty="0">
              <a:latin typeface="標楷體" panose="03000509000000000000" pitchFamily="65" charset="-120"/>
              <a:ea typeface="標楷體" panose="03000509000000000000" pitchFamily="65" charset="-120"/>
            </a:endParaRPr>
          </a:p>
          <a:p>
            <a:pPr marL="0" lvl="0" indent="0" hangingPunct="0">
              <a:lnSpc>
                <a:spcPct val="100000"/>
              </a:lnSpc>
              <a:spcBef>
                <a:spcPts val="0"/>
              </a:spcBef>
              <a:buNone/>
            </a:pPr>
            <a:endParaRPr lang="en-US" altLang="zh-CN" sz="1800" dirty="0">
              <a:solidFill>
                <a:prstClr val="black"/>
              </a:solidFill>
              <a:latin typeface="B5+SimSun"/>
            </a:endParaRPr>
          </a:p>
          <a:p>
            <a:pPr hangingPunct="0"/>
            <a:endParaRPr lang="zh-HK" altLang="en-US" dirty="0"/>
          </a:p>
        </p:txBody>
      </p:sp>
    </p:spTree>
    <p:extLst>
      <p:ext uri="{BB962C8B-B14F-4D97-AF65-F5344CB8AC3E}">
        <p14:creationId xmlns:p14="http://schemas.microsoft.com/office/powerpoint/2010/main" val="26870725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4920" y="1479125"/>
            <a:ext cx="6622155" cy="4053417"/>
          </a:xfrm>
          <a:prstGeom prst="rect">
            <a:avLst/>
          </a:prstGeom>
          <a:noFill/>
        </p:spPr>
        <p:txBody>
          <a:bodyPr wrap="square" rtlCol="0" anchor="t">
            <a:spAutoFit/>
          </a:bodyPr>
          <a:lstStyle/>
          <a:p>
            <a:pPr algn="just" fontAlgn="auto" hangingPunct="0">
              <a:lnSpc>
                <a:spcPct val="110000"/>
              </a:lnSpc>
            </a:pPr>
            <a:r>
              <a:rPr altLang="en-US" sz="2800" dirty="0">
                <a:latin typeface="Times New Roman" panose="02020603050405020304" pitchFamily="18" charset="0"/>
                <a:ea typeface="DFKai-SB" panose="03000509000000000000" pitchFamily="65" charset="-120"/>
                <a:cs typeface="Times New Roman" panose="02020603050405020304" pitchFamily="18" charset="0"/>
              </a:rPr>
              <a:t>1966年5月</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，數學家</a:t>
            </a:r>
            <a:r>
              <a:rPr altLang="en-US" sz="2800" dirty="0" err="1">
                <a:latin typeface="Times New Roman" panose="02020603050405020304" pitchFamily="18" charset="0"/>
                <a:ea typeface="DFKai-SB" panose="03000509000000000000" pitchFamily="65" charset="-120"/>
                <a:cs typeface="Times New Roman" panose="02020603050405020304" pitchFamily="18" charset="0"/>
              </a:rPr>
              <a:t>陳景潤發表了《大偶數為一個素數及一個不超過兩個素數的乘積之和</a:t>
            </a:r>
            <a:r>
              <a:rPr altLang="en-US" sz="2800" dirty="0">
                <a:latin typeface="Times New Roman" panose="02020603050405020304" pitchFamily="18" charset="0"/>
                <a:ea typeface="DFKai-SB" panose="03000509000000000000" pitchFamily="65" charset="-120"/>
                <a:cs typeface="Times New Roman" panose="02020603050405020304" pitchFamily="18" charset="0"/>
              </a:rPr>
              <a:t>》（</a:t>
            </a:r>
            <a:r>
              <a:rPr altLang="en-US" sz="2800" dirty="0" err="1">
                <a:latin typeface="Times New Roman" panose="02020603050405020304" pitchFamily="18" charset="0"/>
                <a:ea typeface="DFKai-SB" panose="03000509000000000000" pitchFamily="65" charset="-120"/>
                <a:cs typeface="Times New Roman" panose="02020603050405020304" pitchFamily="18" charset="0"/>
              </a:rPr>
              <a:t>簡稱</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，引起世界巨大轟動，他因此被稱為</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攻克</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哥德巴赫猜想</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的第一人</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，國際數學界稱之為</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陳氏理論</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sym typeface="+mn-ea"/>
              </a:rPr>
              <a:t>    </a:t>
            </a:r>
          </a:p>
          <a:p>
            <a:pPr algn="just" fontAlgn="auto" hangingPunct="0">
              <a:lnSpc>
                <a:spcPct val="110000"/>
              </a:lnSpc>
            </a:pPr>
            <a:endParaRPr lang="en-US" altLang="zh-CN" sz="22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algn="just" fontAlgn="auto" hangingPunct="0">
              <a:lnSpc>
                <a:spcPct val="110000"/>
              </a:lnSpc>
            </a:pPr>
            <a:r>
              <a:rPr lang="zh-TW" altLang="en-US" sz="22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關於陳景潤的事蹟，教師可閱覽徐遲的報告文學作品</a:t>
            </a:r>
            <a:r>
              <a:rPr lang="en-US" altLang="zh-TW" sz="22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哥德巴赫猜想</a:t>
            </a:r>
            <a:r>
              <a:rPr lang="en-US" altLang="zh-TW" sz="22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（公共圖書館索書號</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sym typeface="+mn-ea"/>
              </a:rPr>
              <a:t>895 2837</a:t>
            </a:r>
            <a:r>
              <a:rPr lang="zh-TW" altLang="en-US" sz="22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CN" altLang="en-US" sz="22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8" name="文本框 7"/>
          <p:cNvSpPr txBox="1"/>
          <p:nvPr/>
        </p:nvSpPr>
        <p:spPr>
          <a:xfrm>
            <a:off x="7330035" y="5532542"/>
            <a:ext cx="4072176" cy="707886"/>
          </a:xfrm>
          <a:prstGeom prst="rect">
            <a:avLst/>
          </a:prstGeom>
          <a:noFill/>
        </p:spPr>
        <p:txBody>
          <a:bodyPr wrap="square" rtlCol="0" anchor="t">
            <a:spAutoFit/>
          </a:bodyPr>
          <a:lstStyle/>
          <a:p>
            <a:r>
              <a:rPr lang="zh-CN"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數學家陳景潤（</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左一</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出席</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1978年全國科學大會</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文本框 2"/>
          <p:cNvSpPr txBox="1"/>
          <p:nvPr/>
        </p:nvSpPr>
        <p:spPr>
          <a:xfrm>
            <a:off x="6990043" y="2507870"/>
            <a:ext cx="4832101" cy="400110"/>
          </a:xfrm>
          <a:prstGeom prst="rect">
            <a:avLst/>
          </a:prstGeom>
          <a:noFill/>
        </p:spPr>
        <p:txBody>
          <a:bodyPr wrap="square" rtlCol="0" anchor="t">
            <a:spAutoFit/>
          </a:bodyPr>
          <a:lstStyle/>
          <a:p>
            <a:r>
              <a:rPr lang="zh-CN" altLang="en-US" sz="2000" dirty="0">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a:rPr>
              <a:t>1978年參加全國科學大會的知識</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a:rPr>
              <a:t>分</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sym typeface="Times New Roman" panose="02020603050405020304"/>
              </a:rPr>
              <a:t>子代表</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0" name="矩形 19"/>
          <p:cNvSpPr/>
          <p:nvPr/>
        </p:nvSpPr>
        <p:spPr>
          <a:xfrm>
            <a:off x="8224121" y="6305959"/>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7410" name="Picture 2" descr="E:\人民教育出版社工作\2020.8-教育部项目编写文件\2022.4.14-16五修改会议\修改相关内容\新华社购买\21-30\XxjsjfC783227_20170514_DBPSN0A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87"/>
          <a:stretch/>
        </p:blipFill>
        <p:spPr bwMode="auto">
          <a:xfrm>
            <a:off x="7424057" y="3027519"/>
            <a:ext cx="3383585" cy="2505023"/>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E:\人民教育出版社工作\2020.8-教育部项目编写文件\2022.4.14-16五修改会议\修改相关内容\新华社购买\21-30\XxjpsgC000614_20090928_TPPFN0A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6522" y="436003"/>
            <a:ext cx="4279795" cy="20120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372637" y="253448"/>
            <a:ext cx="1594256" cy="580365"/>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90618" y="1056542"/>
            <a:ext cx="10989945" cy="3884140"/>
          </a:xfrm>
          <a:prstGeom prst="rect">
            <a:avLst/>
          </a:prstGeom>
          <a:noFill/>
        </p:spPr>
        <p:txBody>
          <a:bodyPr wrap="square" rtlCol="0">
            <a:spAutoFit/>
          </a:bodyPr>
          <a:lstStyle/>
          <a:p>
            <a:pPr algn="just" fontAlgn="base">
              <a:lnSpc>
                <a:spcPct val="110000"/>
              </a:lnSpc>
              <a:buClrTx/>
              <a:buSzTx/>
              <a:buFontTx/>
            </a:pPr>
            <a:r>
              <a:rPr lang="zh-CN" altLang="en-US" sz="3600" dirty="0">
                <a:latin typeface="DFKai-SB" panose="03000509000000000000" pitchFamily="65" charset="-120"/>
                <a:ea typeface="DFKai-SB" panose="03000509000000000000" pitchFamily="65" charset="-120"/>
                <a:cs typeface="黑体" panose="02010609060101010101" charset="-122"/>
                <a:sym typeface="+mn-ea"/>
              </a:rPr>
              <a:t>每年舉行一次的</a:t>
            </a:r>
            <a:r>
              <a:rPr lang="zh-CN" altLang="en-US" sz="3600" dirty="0">
                <a:latin typeface="DFKai-SB" panose="03000509000000000000" pitchFamily="65" charset="-120"/>
                <a:ea typeface="DFKai-SB" panose="03000509000000000000" pitchFamily="65" charset="-120"/>
                <a:cs typeface="黑体" panose="02010609060101010101" charset="-122"/>
              </a:rPr>
              <a:t>國家科學技術獎勵大會</a:t>
            </a:r>
            <a:r>
              <a:rPr lang="zh-TW" altLang="en-US" sz="3600" dirty="0">
                <a:latin typeface="DFKai-SB" panose="03000509000000000000" pitchFamily="65" charset="-120"/>
                <a:ea typeface="DFKai-SB" panose="03000509000000000000" pitchFamily="65" charset="-120"/>
                <a:cs typeface="黑体" panose="02010609060101010101" charset="-122"/>
              </a:rPr>
              <a:t>，都會</a:t>
            </a:r>
            <a:r>
              <a:rPr lang="zh-CN" altLang="en-US" sz="3600" dirty="0">
                <a:latin typeface="DFKai-SB" panose="03000509000000000000" pitchFamily="65" charset="-120"/>
                <a:ea typeface="DFKai-SB" panose="03000509000000000000" pitchFamily="65" charset="-120"/>
                <a:cs typeface="黑体" panose="02010609060101010101" charset="-122"/>
              </a:rPr>
              <a:t>頒發國家最高科技獎</a:t>
            </a:r>
            <a:r>
              <a:rPr lang="zh-TW" altLang="en-US" sz="3600" dirty="0">
                <a:latin typeface="DFKai-SB" panose="03000509000000000000" pitchFamily="65" charset="-120"/>
                <a:ea typeface="DFKai-SB" panose="03000509000000000000" pitchFamily="65" charset="-120"/>
                <a:cs typeface="黑体" panose="02010609060101010101" charset="-122"/>
              </a:rPr>
              <a:t>，由</a:t>
            </a:r>
            <a:r>
              <a:rPr lang="zh-CN" altLang="en-US" sz="3600" dirty="0">
                <a:latin typeface="DFKai-SB" panose="03000509000000000000" pitchFamily="65" charset="-120"/>
                <a:ea typeface="DFKai-SB" panose="03000509000000000000" pitchFamily="65" charset="-120"/>
                <a:cs typeface="黑体" panose="02010609060101010101" charset="-122"/>
              </a:rPr>
              <a:t>國家主席簽署並頒發證書和獎金，</a:t>
            </a:r>
            <a:r>
              <a:rPr lang="zh-TW" altLang="en-US" sz="3600" dirty="0">
                <a:latin typeface="DFKai-SB" panose="03000509000000000000" pitchFamily="65" charset="-120"/>
                <a:ea typeface="DFKai-SB" panose="03000509000000000000" pitchFamily="65" charset="-120"/>
                <a:cs typeface="黑体" panose="02010609060101010101" charset="-122"/>
              </a:rPr>
              <a:t>以表揚在</a:t>
            </a:r>
            <a:r>
              <a:rPr lang="zh-CN" altLang="en-US" sz="3600" dirty="0">
                <a:latin typeface="DFKai-SB" panose="03000509000000000000" pitchFamily="65" charset="-120"/>
                <a:ea typeface="DFKai-SB" panose="03000509000000000000" pitchFamily="65" charset="-120"/>
                <a:cs typeface="黑体" panose="02010609060101010101" charset="-122"/>
              </a:rPr>
              <a:t>科技</a:t>
            </a:r>
            <a:r>
              <a:rPr lang="zh-TW" altLang="en-US" sz="3600" dirty="0">
                <a:latin typeface="DFKai-SB" panose="03000509000000000000" pitchFamily="65" charset="-120"/>
                <a:ea typeface="DFKai-SB" panose="03000509000000000000" pitchFamily="65" charset="-120"/>
                <a:cs typeface="黑体" panose="02010609060101010101" charset="-122"/>
              </a:rPr>
              <a:t>方面有傑出</a:t>
            </a:r>
            <a:r>
              <a:rPr lang="zh-CN" altLang="en-US" sz="3600" dirty="0">
                <a:latin typeface="DFKai-SB" panose="03000509000000000000" pitchFamily="65" charset="-120"/>
                <a:ea typeface="DFKai-SB" panose="03000509000000000000" pitchFamily="65" charset="-120"/>
                <a:cs typeface="黑体" panose="02010609060101010101" charset="-122"/>
              </a:rPr>
              <a:t>貢獻</a:t>
            </a:r>
            <a:r>
              <a:rPr lang="zh-TW" altLang="en-US" sz="3600" dirty="0">
                <a:latin typeface="DFKai-SB" panose="03000509000000000000" pitchFamily="65" charset="-120"/>
                <a:ea typeface="DFKai-SB" panose="03000509000000000000" pitchFamily="65" charset="-120"/>
                <a:cs typeface="黑体" panose="02010609060101010101" charset="-122"/>
              </a:rPr>
              <a:t>的科學家</a:t>
            </a:r>
            <a:r>
              <a:rPr lang="zh-CN" altLang="en-US" sz="3600" dirty="0">
                <a:latin typeface="DFKai-SB" panose="03000509000000000000" pitchFamily="65" charset="-120"/>
                <a:ea typeface="DFKai-SB" panose="03000509000000000000" pitchFamily="65" charset="-120"/>
                <a:cs typeface="黑体" panose="02010609060101010101" charset="-122"/>
              </a:rPr>
              <a:t>。</a:t>
            </a:r>
            <a:endParaRPr lang="en-US" altLang="zh-CN" sz="3600" dirty="0">
              <a:latin typeface="DFKai-SB" panose="03000509000000000000" pitchFamily="65" charset="-120"/>
              <a:ea typeface="DFKai-SB" panose="03000509000000000000" pitchFamily="65" charset="-120"/>
              <a:cs typeface="黑体" panose="02010609060101010101" charset="-122"/>
            </a:endParaRPr>
          </a:p>
          <a:p>
            <a:pPr algn="just" fontAlgn="base">
              <a:lnSpc>
                <a:spcPct val="110000"/>
              </a:lnSpc>
              <a:buClrTx/>
              <a:buSzTx/>
              <a:buFontTx/>
            </a:pPr>
            <a:endParaRPr lang="en-US" altLang="zh-TW" sz="2800" dirty="0">
              <a:latin typeface="DFKai-SB" panose="03000509000000000000" pitchFamily="65" charset="-120"/>
              <a:ea typeface="DFKai-SB" panose="03000509000000000000" pitchFamily="65" charset="-120"/>
              <a:cs typeface="Times New Roman" panose="02020603050405020304" pitchFamily="18" charset="0"/>
            </a:endParaRPr>
          </a:p>
          <a:p>
            <a:pPr fontAlgn="base">
              <a:lnSpc>
                <a:spcPct val="110000"/>
              </a:lnSpc>
              <a:buClrTx/>
              <a:buSzTx/>
              <a:buFontTx/>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有關</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年度國家科學技術獎勵大會的情況及歷屆得獎者名單，可瀏覽</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http://www.most.gov.cn/ztzl/gjkxjsjldh/jldh2020/index.html</a:t>
            </a:r>
          </a:p>
          <a:p>
            <a:pPr fontAlgn="base">
              <a:lnSpc>
                <a:spcPct val="110000"/>
              </a:lnSpc>
              <a:buClrTx/>
              <a:buSzTx/>
              <a:buFontTx/>
            </a:pPr>
            <a:endParaRPr lang="en-US" altLang="zh-CN" sz="2200" dirty="0">
              <a:latin typeface="Times New Roman" panose="02020603050405020304" pitchFamily="18" charset="0"/>
              <a:ea typeface="DFKai-SB" panose="03000509000000000000" pitchFamily="65" charset="-120"/>
              <a:cs typeface="Times New Roman" panose="02020603050405020304" pitchFamily="18" charset="0"/>
            </a:endParaRPr>
          </a:p>
          <a:p>
            <a:pPr fontAlgn="base">
              <a:lnSpc>
                <a:spcPct val="110000"/>
              </a:lnSpc>
              <a:buClrTx/>
              <a:buSzTx/>
              <a:buFontTx/>
            </a:pPr>
            <a:endParaRPr lang="zh-CN" altLang="en-US" sz="2200" dirty="0">
              <a:solidFill>
                <a:srgbClr val="333333"/>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Picture 5">
            <a:hlinkClick r:id="rId3"/>
          </p:cNvPr>
          <p:cNvPicPr>
            <a:picLocks noChangeAspect="1"/>
          </p:cNvPicPr>
          <p:nvPr/>
        </p:nvPicPr>
        <p:blipFill>
          <a:blip r:embed="rId4"/>
          <a:stretch>
            <a:fillRect/>
          </a:stretch>
        </p:blipFill>
        <p:spPr>
          <a:xfrm>
            <a:off x="2916430" y="4450265"/>
            <a:ext cx="5401299" cy="980833"/>
          </a:xfrm>
          <a:prstGeom prst="rect">
            <a:avLst/>
          </a:prstGeom>
        </p:spPr>
      </p:pic>
      <p:sp>
        <p:nvSpPr>
          <p:cNvPr id="5" name="文本框 9">
            <a:extLst>
              <a:ext uri="{FF2B5EF4-FFF2-40B4-BE49-F238E27FC236}">
                <a16:creationId xmlns:a16="http://schemas.microsoft.com/office/drawing/2014/main" id="{84B5B49D-7406-45D7-BD08-51E471687D35}"/>
              </a:ext>
            </a:extLst>
          </p:cNvPr>
          <p:cNvSpPr txBox="1"/>
          <p:nvPr/>
        </p:nvSpPr>
        <p:spPr>
          <a:xfrm>
            <a:off x="2916429" y="5431098"/>
            <a:ext cx="5401299" cy="581378"/>
          </a:xfrm>
          <a:prstGeom prst="rect">
            <a:avLst/>
          </a:prstGeom>
          <a:noFill/>
          <a:ln w="38100">
            <a:solidFill>
              <a:srgbClr val="7030A0"/>
            </a:solidFill>
          </a:ln>
        </p:spPr>
        <p:txBody>
          <a:bodyPr wrap="square" rtlCol="0">
            <a:spAutoFit/>
          </a:bodyPr>
          <a:lstStyle/>
          <a:p>
            <a:pPr algn="ctr">
              <a:lnSpc>
                <a:spcPct val="150000"/>
              </a:lnSpc>
            </a:pPr>
            <a:r>
              <a:rPr lang="zh-TW" altLang="en-US" sz="2400" dirty="0">
                <a:latin typeface="DFKai-SB" panose="03000509000000000000" pitchFamily="65" charset="-120"/>
                <a:ea typeface="DFKai-SB" panose="03000509000000000000" pitchFamily="65" charset="-120"/>
              </a:rPr>
              <a:t>點擊圖片進入網頁</a:t>
            </a:r>
            <a:endParaRPr lang="zh-CN" altLang="en-US" sz="2400" dirty="0">
              <a:latin typeface="DFKai-SB" panose="03000509000000000000" pitchFamily="65" charset="-120"/>
              <a:ea typeface="DFKai-SB" panose="03000509000000000000" pitchFamily="65" charset="-12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59436" y="1670324"/>
            <a:ext cx="11268662" cy="1311128"/>
          </a:xfrm>
          <a:prstGeom prst="rect">
            <a:avLst/>
          </a:prstGeom>
          <a:noFill/>
        </p:spPr>
        <p:txBody>
          <a:bodyPr wrap="square" rtlCol="0">
            <a:spAutoFit/>
          </a:bodyPr>
          <a:lstStyle/>
          <a:p>
            <a:pPr algn="just" fontAlgn="auto" hangingPunct="0">
              <a:lnSpc>
                <a:spcPct val="110000"/>
              </a:lnSpc>
            </a:pPr>
            <a:r>
              <a:rPr lang="zh-CN" altLang="en-US" sz="2400" dirty="0">
                <a:latin typeface="DFKai-SB" panose="03000509000000000000" pitchFamily="65" charset="-120"/>
                <a:ea typeface="DFKai-SB" panose="03000509000000000000" pitchFamily="65" charset="-120"/>
                <a:cs typeface="黑体" panose="02010609060101010101" charset="-122"/>
              </a:rPr>
              <a:t>改革開放以來，我國一批科技工作者以只爭朝夕的使命感、責任感、緊迫感，在</a:t>
            </a:r>
            <a:r>
              <a:rPr lang="zh-CN" altLang="en-US" sz="2400" dirty="0">
                <a:latin typeface="DFKai-SB" panose="03000509000000000000" pitchFamily="65" charset="-120"/>
                <a:ea typeface="DFKai-SB" panose="03000509000000000000" pitchFamily="65" charset="-120"/>
                <a:cs typeface="黑体" panose="02010609060101010101" charset="-122"/>
                <a:sym typeface="+mn-ea"/>
              </a:rPr>
              <a:t>深空、</a:t>
            </a:r>
            <a:r>
              <a:rPr lang="zh-CN" altLang="en-US" sz="2400" dirty="0">
                <a:latin typeface="DFKai-SB" panose="03000509000000000000" pitchFamily="65" charset="-120"/>
                <a:ea typeface="DFKai-SB" panose="03000509000000000000" pitchFamily="65" charset="-120"/>
                <a:cs typeface="黑体" panose="02010609060101010101" charset="-122"/>
              </a:rPr>
              <a:t>深海、深地、深藍</a:t>
            </a:r>
            <a:r>
              <a:rPr lang="en-US" altLang="zh-TW" sz="2400" dirty="0">
                <a:latin typeface="DFKai-SB" panose="03000509000000000000" pitchFamily="65" charset="-120"/>
                <a:ea typeface="DFKai-SB" panose="03000509000000000000" pitchFamily="65" charset="-120"/>
                <a:cs typeface="黑体" panose="02010609060101010101" charset="-122"/>
              </a:rPr>
              <a:t>(</a:t>
            </a:r>
            <a:r>
              <a:rPr lang="zh-TW" altLang="en-US" sz="2400" dirty="0">
                <a:latin typeface="DFKai-SB" panose="03000509000000000000" pitchFamily="65" charset="-120"/>
                <a:ea typeface="DFKai-SB" panose="03000509000000000000" pitchFamily="65" charset="-120"/>
                <a:cs typeface="黑体" panose="02010609060101010101" charset="-122"/>
              </a:rPr>
              <a:t>指</a:t>
            </a:r>
            <a:r>
              <a:rPr lang="zh-CN" altLang="en-US" sz="2400" dirty="0">
                <a:latin typeface="DFKai-SB" panose="03000509000000000000" pitchFamily="65" charset="-120"/>
                <a:ea typeface="DFKai-SB" panose="03000509000000000000" pitchFamily="65" charset="-120"/>
                <a:cs typeface="黑体" panose="02010609060101010101" charset="-122"/>
              </a:rPr>
              <a:t>網路空間、資訊技術、人工智</a:t>
            </a:r>
            <a:r>
              <a:rPr lang="zh-TW" altLang="en-US" sz="2400" dirty="0">
                <a:latin typeface="DFKai-SB" panose="03000509000000000000" pitchFamily="65" charset="-120"/>
                <a:ea typeface="DFKai-SB" panose="03000509000000000000" pitchFamily="65" charset="-120"/>
                <a:cs typeface="黑体" panose="02010609060101010101" charset="-122"/>
              </a:rPr>
              <a:t>能</a:t>
            </a:r>
            <a:r>
              <a:rPr lang="zh-CN" altLang="en-US" sz="2400" dirty="0">
                <a:latin typeface="DFKai-SB" panose="03000509000000000000" pitchFamily="65" charset="-120"/>
                <a:ea typeface="DFKai-SB" panose="03000509000000000000" pitchFamily="65" charset="-120"/>
                <a:cs typeface="黑体" panose="02010609060101010101" charset="-122"/>
              </a:rPr>
              <a:t>領域</a:t>
            </a:r>
            <a:r>
              <a:rPr lang="en-US" altLang="zh-TW" sz="2400" dirty="0">
                <a:latin typeface="DFKai-SB" panose="03000509000000000000" pitchFamily="65" charset="-120"/>
                <a:ea typeface="DFKai-SB" panose="03000509000000000000" pitchFamily="65" charset="-120"/>
                <a:cs typeface="黑体" panose="02010609060101010101" charset="-122"/>
              </a:rPr>
              <a:t>)</a:t>
            </a:r>
            <a:r>
              <a:rPr lang="zh-CN" altLang="en-US" sz="2400" dirty="0">
                <a:latin typeface="DFKai-SB" panose="03000509000000000000" pitchFamily="65" charset="-120"/>
                <a:ea typeface="DFKai-SB" panose="03000509000000000000" pitchFamily="65" charset="-120"/>
                <a:cs typeface="黑体" panose="02010609060101010101" charset="-122"/>
              </a:rPr>
              <a:t>等領域積極開拓創新。目前我國很多高科技領域發展迅速，有些領域已經達到或領先世界科技水</a:t>
            </a:r>
            <a:r>
              <a:rPr lang="zh-CN" altLang="en-US" sz="2400" dirty="0">
                <a:latin typeface="DFKai-SB" panose="03000509000000000000" pitchFamily="65" charset="-120"/>
                <a:ea typeface="DFKai-SB" panose="03000509000000000000" pitchFamily="65" charset="-120"/>
                <a:sym typeface="宋体" panose="02010600030101010101" pitchFamily="2" charset="-122"/>
              </a:rPr>
              <a:t>平</a:t>
            </a:r>
            <a:r>
              <a:rPr lang="zh-CN" altLang="en-US" sz="2400" dirty="0">
                <a:latin typeface="DFKai-SB" panose="03000509000000000000" pitchFamily="65" charset="-120"/>
                <a:ea typeface="DFKai-SB" panose="03000509000000000000" pitchFamily="65" charset="-120"/>
                <a:cs typeface="黑体" panose="02010609060101010101" charset="-122"/>
              </a:rPr>
              <a:t>。</a:t>
            </a:r>
          </a:p>
        </p:txBody>
      </p:sp>
      <p:sp>
        <p:nvSpPr>
          <p:cNvPr id="18" name="矩形 8"/>
          <p:cNvSpPr/>
          <p:nvPr/>
        </p:nvSpPr>
        <p:spPr>
          <a:xfrm>
            <a:off x="7863205" y="3155950"/>
            <a:ext cx="3216275" cy="33718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1600" dirty="0">
                <a:latin typeface="DFKai-SB" panose="03000509000000000000" pitchFamily="65" charset="-120"/>
                <a:ea typeface="DFKai-SB" panose="03000509000000000000" pitchFamily="65" charset="-120"/>
              </a:rPr>
              <a:t> </a:t>
            </a:r>
            <a:endParaRPr lang="zh-CN" altLang="en-US" sz="1600" dirty="0">
              <a:latin typeface="DFKai-SB" panose="03000509000000000000" pitchFamily="65" charset="-120"/>
              <a:ea typeface="DFKai-SB" panose="03000509000000000000" pitchFamily="65" charset="-120"/>
            </a:endParaRPr>
          </a:p>
        </p:txBody>
      </p:sp>
      <p:sp>
        <p:nvSpPr>
          <p:cNvPr id="17" name="任意多边形: 形状 16"/>
          <p:cNvSpPr/>
          <p:nvPr/>
        </p:nvSpPr>
        <p:spPr>
          <a:xfrm>
            <a:off x="3365074" y="303061"/>
            <a:ext cx="5578165"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3200" b="1" dirty="0">
                <a:solidFill>
                  <a:schemeClr val="bg1"/>
                </a:solidFill>
                <a:latin typeface="DFKai-SB" panose="03000509000000000000" pitchFamily="65" charset="-120"/>
                <a:ea typeface="DFKai-SB" panose="03000509000000000000" pitchFamily="65" charset="-120"/>
                <a:sym typeface="+mn-ea"/>
              </a:rPr>
              <a:t>邁向創新型國家行列</a:t>
            </a:r>
          </a:p>
        </p:txBody>
      </p:sp>
      <p:sp>
        <p:nvSpPr>
          <p:cNvPr id="22" name="标题 1"/>
          <p:cNvSpPr txBox="1">
            <a:spLocks noChangeArrowheads="1"/>
          </p:cNvSpPr>
          <p:nvPr/>
        </p:nvSpPr>
        <p:spPr bwMode="auto">
          <a:xfrm>
            <a:off x="2043110" y="963104"/>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lang="zh-CN" altLang="zh-CN" sz="3200" b="1" dirty="0">
                <a:solidFill>
                  <a:schemeClr val="tx1"/>
                </a:solidFill>
                <a:latin typeface="DFKai-SB" panose="03000509000000000000" pitchFamily="65" charset="-120"/>
                <a:ea typeface="DFKai-SB" panose="03000509000000000000" pitchFamily="65" charset="-120"/>
                <a:cs typeface="黑体" panose="02010609060101010101" charset="-122"/>
              </a:rPr>
              <a:t>高科技</a:t>
            </a:r>
            <a:r>
              <a:rPr lang="zh-CN" altLang="en-US" sz="3200" b="1" dirty="0">
                <a:solidFill>
                  <a:schemeClr val="tx1"/>
                </a:solidFill>
                <a:latin typeface="DFKai-SB" panose="03000509000000000000" pitchFamily="65" charset="-120"/>
                <a:ea typeface="DFKai-SB" panose="03000509000000000000" pitchFamily="65" charset="-120"/>
                <a:cs typeface="黑体" panose="02010609060101010101" charset="-122"/>
              </a:rPr>
              <a:t>領域取得新跨越</a:t>
            </a:r>
          </a:p>
        </p:txBody>
      </p:sp>
      <p:sp>
        <p:nvSpPr>
          <p:cNvPr id="4" name="文本框 3"/>
          <p:cNvSpPr txBox="1"/>
          <p:nvPr/>
        </p:nvSpPr>
        <p:spPr>
          <a:xfrm>
            <a:off x="119194" y="5777569"/>
            <a:ext cx="4288353" cy="400110"/>
          </a:xfrm>
          <a:prstGeom prst="rect">
            <a:avLst/>
          </a:prstGeom>
          <a:noFill/>
        </p:spPr>
        <p:txBody>
          <a:bodyPr wrap="none" rtlCol="0">
            <a:spAutoFit/>
          </a:bodyPr>
          <a:lstStyle/>
          <a:p>
            <a:pPr algn="l"/>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sym typeface="+mn-ea"/>
              </a:rPr>
              <a:t>嫦娥五號</a:t>
            </a:r>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sym typeface="+mn-ea"/>
              </a:rPr>
              <a:t>實現地外天體採樣返回</a:t>
            </a:r>
          </a:p>
        </p:txBody>
      </p:sp>
      <p:sp>
        <p:nvSpPr>
          <p:cNvPr id="15" name="文本框 14"/>
          <p:cNvSpPr txBox="1"/>
          <p:nvPr/>
        </p:nvSpPr>
        <p:spPr>
          <a:xfrm>
            <a:off x="4505854" y="5794991"/>
            <a:ext cx="3296603" cy="400110"/>
          </a:xfrm>
          <a:prstGeom prst="rect">
            <a:avLst/>
          </a:prstGeom>
          <a:noFill/>
        </p:spPr>
        <p:txBody>
          <a:bodyPr wrap="square" rtlCol="0">
            <a:spAutoFit/>
          </a:bodyPr>
          <a:lstStyle/>
          <a:p>
            <a:pPr algn="l"/>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sym typeface="+mn-ea"/>
              </a:rPr>
              <a:t>天問一號</a:t>
            </a:r>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sym typeface="+mn-ea"/>
              </a:rPr>
              <a:t>開啟火星探測</a:t>
            </a:r>
          </a:p>
        </p:txBody>
      </p:sp>
      <p:pic>
        <p:nvPicPr>
          <p:cNvPr id="39" name="图片 38"/>
          <p:cNvPicPr>
            <a:picLocks noChangeAspect="1"/>
          </p:cNvPicPr>
          <p:nvPr/>
        </p:nvPicPr>
        <p:blipFill>
          <a:blip r:embed="rId3"/>
          <a:srcRect l="9420" t="1713" r="2499" b="3427"/>
          <a:stretch>
            <a:fillRect/>
          </a:stretch>
        </p:blipFill>
        <p:spPr>
          <a:xfrm>
            <a:off x="8305799" y="3337280"/>
            <a:ext cx="3241099" cy="2379653"/>
          </a:xfrm>
          <a:custGeom>
            <a:avLst/>
            <a:gdLst>
              <a:gd name="connsiteX0" fmla="*/ 0 w 2369265"/>
              <a:gd name="connsiteY0" fmla="*/ 0 h 1775159"/>
              <a:gd name="connsiteX1" fmla="*/ 2369265 w 2369265"/>
              <a:gd name="connsiteY1" fmla="*/ 0 h 1775159"/>
              <a:gd name="connsiteX2" fmla="*/ 2369265 w 2369265"/>
              <a:gd name="connsiteY2" fmla="*/ 1775159 h 1775159"/>
              <a:gd name="connsiteX3" fmla="*/ 0 w 2369265"/>
              <a:gd name="connsiteY3" fmla="*/ 1775159 h 1775159"/>
            </a:gdLst>
            <a:ahLst/>
            <a:cxnLst>
              <a:cxn ang="0">
                <a:pos x="connsiteX0" y="connsiteY0"/>
              </a:cxn>
              <a:cxn ang="0">
                <a:pos x="connsiteX1" y="connsiteY1"/>
              </a:cxn>
              <a:cxn ang="0">
                <a:pos x="connsiteX2" y="connsiteY2"/>
              </a:cxn>
              <a:cxn ang="0">
                <a:pos x="connsiteX3" y="connsiteY3"/>
              </a:cxn>
            </a:cxnLst>
            <a:rect l="l" t="t" r="r" b="b"/>
            <a:pathLst>
              <a:path w="2369265" h="1775159">
                <a:moveTo>
                  <a:pt x="0" y="0"/>
                </a:moveTo>
                <a:lnTo>
                  <a:pt x="2369265" y="0"/>
                </a:lnTo>
                <a:lnTo>
                  <a:pt x="2369265" y="1775159"/>
                </a:lnTo>
                <a:lnTo>
                  <a:pt x="0" y="1775159"/>
                </a:lnTo>
                <a:close/>
              </a:path>
            </a:pathLst>
          </a:cu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23" name="文本框 22"/>
          <p:cNvSpPr txBox="1"/>
          <p:nvPr/>
        </p:nvSpPr>
        <p:spPr>
          <a:xfrm>
            <a:off x="8206639" y="5764182"/>
            <a:ext cx="3262432" cy="400110"/>
          </a:xfrm>
          <a:prstGeom prst="rect">
            <a:avLst/>
          </a:prstGeom>
          <a:noFill/>
        </p:spPr>
        <p:txBody>
          <a:bodyPr wrap="none" rtlCol="0">
            <a:spAutoFit/>
          </a:bodyPr>
          <a:lstStyle/>
          <a:p>
            <a:pPr algn="l"/>
            <a:r>
              <a:rPr lang="zh-CN" altLang="en-US" sz="2000" dirty="0">
                <a:latin typeface="DFKai-SB" panose="03000509000000000000" pitchFamily="65" charset="-120"/>
                <a:ea typeface="DFKai-SB" panose="03000509000000000000" pitchFamily="65" charset="-120"/>
                <a:sym typeface="+mn-ea"/>
              </a:rPr>
              <a:t>北斗衛星導航系統全面開通</a:t>
            </a:r>
          </a:p>
        </p:txBody>
      </p:sp>
      <p:sp>
        <p:nvSpPr>
          <p:cNvPr id="21" name="矩形 20"/>
          <p:cNvSpPr/>
          <p:nvPr/>
        </p:nvSpPr>
        <p:spPr>
          <a:xfrm>
            <a:off x="5012157" y="6375986"/>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8434" name="Picture 2" descr="E:\人民教育出版社工作\2020.8-教育部项目编写文件\2022.4.14-16五修改会议\修改相关内容\新华社购买\21-30\XxjpsgC007233_20210524_PEPFN0A0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05854" y="3324541"/>
            <a:ext cx="3542159" cy="236144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E:\人民教育出版社工作\2020.8-教育部项目编写文件\2022.4.14-16五修改会议\修改相关内容\新华社购买\21-30\XxjpsgC000523_20190111_TPPFN0A00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9436" y="3324541"/>
            <a:ext cx="3732139" cy="23685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238041" y="5829123"/>
            <a:ext cx="3262432" cy="707886"/>
          </a:xfrm>
          <a:prstGeom prst="rect">
            <a:avLst/>
          </a:prstGeom>
          <a:noFill/>
        </p:spPr>
        <p:txBody>
          <a:bodyPr wrap="none" rtlCol="0" anchor="t">
            <a:spAutoFit/>
          </a:bodyPr>
          <a:lstStyle/>
          <a:p>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sym typeface="+mn-ea"/>
              </a:rPr>
              <a:t>華龍一號</a:t>
            </a:r>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sym typeface="+mn-ea"/>
              </a:rPr>
              <a:t>三代核電技術</a:t>
            </a:r>
            <a:endParaRPr lang="en-US" altLang="zh-CN" sz="2000" dirty="0">
              <a:latin typeface="DFKai-SB" panose="03000509000000000000" pitchFamily="65" charset="-120"/>
              <a:ea typeface="DFKai-SB" panose="03000509000000000000" pitchFamily="65" charset="-120"/>
              <a:sym typeface="+mn-ea"/>
            </a:endParaRPr>
          </a:p>
          <a:p>
            <a:r>
              <a:rPr lang="zh-CN" altLang="en-US" sz="2000" dirty="0">
                <a:latin typeface="DFKai-SB" panose="03000509000000000000" pitchFamily="65" charset="-120"/>
                <a:ea typeface="DFKai-SB" panose="03000509000000000000" pitchFamily="65" charset="-120"/>
                <a:sym typeface="+mn-ea"/>
              </a:rPr>
              <a:t>取得突破</a:t>
            </a:r>
            <a:endParaRPr lang="zh-CN" altLang="en-US" sz="2000" dirty="0">
              <a:sym typeface="+mn-ea"/>
            </a:endParaRPr>
          </a:p>
        </p:txBody>
      </p:sp>
      <p:sp>
        <p:nvSpPr>
          <p:cNvPr id="5" name="文本框 4"/>
          <p:cNvSpPr txBox="1"/>
          <p:nvPr/>
        </p:nvSpPr>
        <p:spPr>
          <a:xfrm>
            <a:off x="613211" y="5774265"/>
            <a:ext cx="3375660" cy="707886"/>
          </a:xfrm>
          <a:prstGeom prst="rect">
            <a:avLst/>
          </a:prstGeom>
          <a:noFill/>
        </p:spPr>
        <p:txBody>
          <a:bodyPr wrap="square" rtlCol="0">
            <a:spAutoFit/>
          </a:bodyPr>
          <a:lstStyle/>
          <a:p>
            <a:pPr algn="just"/>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rPr>
              <a:t>國和一號</a:t>
            </a:r>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rPr>
              <a:t>推動了中國核電行業和技術整體升級換代</a:t>
            </a:r>
          </a:p>
        </p:txBody>
      </p:sp>
      <p:sp>
        <p:nvSpPr>
          <p:cNvPr id="10" name="文本框 9"/>
          <p:cNvSpPr txBox="1"/>
          <p:nvPr/>
        </p:nvSpPr>
        <p:spPr>
          <a:xfrm>
            <a:off x="7660005" y="6036945"/>
            <a:ext cx="337185" cy="368300"/>
          </a:xfrm>
          <a:prstGeom prst="rect">
            <a:avLst/>
          </a:prstGeom>
          <a:noFill/>
        </p:spPr>
        <p:txBody>
          <a:bodyPr wrap="none" rtlCol="0" anchor="t">
            <a:spAutoFit/>
          </a:bodyPr>
          <a:lstStyle/>
          <a:p>
            <a:r>
              <a:rPr lang="en-US" altLang="zh-CN" dirty="0">
                <a:sym typeface="+mn-ea"/>
              </a:rPr>
              <a:t>   </a:t>
            </a:r>
            <a:endParaRPr lang="zh-CN" altLang="en-US" sz="1600" dirty="0">
              <a:latin typeface="DFKai-SB" panose="03000509000000000000" pitchFamily="65" charset="-120"/>
              <a:ea typeface="DFKai-SB" panose="03000509000000000000" pitchFamily="65" charset="-120"/>
            </a:endParaRPr>
          </a:p>
        </p:txBody>
      </p:sp>
      <p:pic>
        <p:nvPicPr>
          <p:cNvPr id="19" name="图片 18" descr="C:\Users\86137\Desktop\图片2.png图片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74555" y="3439802"/>
            <a:ext cx="3234945" cy="2298725"/>
          </a:xfrm>
          <a:custGeom>
            <a:avLst/>
            <a:gdLst>
              <a:gd name="connsiteX0" fmla="*/ 0 w 2369265"/>
              <a:gd name="connsiteY0" fmla="*/ 0 h 1775159"/>
              <a:gd name="connsiteX1" fmla="*/ 2369265 w 2369265"/>
              <a:gd name="connsiteY1" fmla="*/ 0 h 1775159"/>
              <a:gd name="connsiteX2" fmla="*/ 2369265 w 2369265"/>
              <a:gd name="connsiteY2" fmla="*/ 1775159 h 1775159"/>
              <a:gd name="connsiteX3" fmla="*/ 0 w 2369265"/>
              <a:gd name="connsiteY3" fmla="*/ 1775159 h 1775159"/>
            </a:gdLst>
            <a:ahLst/>
            <a:cxnLst>
              <a:cxn ang="0">
                <a:pos x="connsiteX0" y="connsiteY0"/>
              </a:cxn>
              <a:cxn ang="0">
                <a:pos x="connsiteX1" y="connsiteY1"/>
              </a:cxn>
              <a:cxn ang="0">
                <a:pos x="connsiteX2" y="connsiteY2"/>
              </a:cxn>
              <a:cxn ang="0">
                <a:pos x="connsiteX3" y="connsiteY3"/>
              </a:cxn>
            </a:cxnLst>
            <a:rect l="l" t="t" r="r" b="b"/>
            <a:pathLst>
              <a:path w="2369265" h="1775159">
                <a:moveTo>
                  <a:pt x="0" y="0"/>
                </a:moveTo>
                <a:lnTo>
                  <a:pt x="2369265" y="0"/>
                </a:lnTo>
                <a:lnTo>
                  <a:pt x="2369265" y="1775159"/>
                </a:lnTo>
                <a:lnTo>
                  <a:pt x="0" y="1775159"/>
                </a:lnTo>
                <a:close/>
              </a:path>
            </a:pathLst>
          </a:cu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23" name="文本框 22"/>
          <p:cNvSpPr txBox="1"/>
          <p:nvPr/>
        </p:nvSpPr>
        <p:spPr>
          <a:xfrm>
            <a:off x="1569535" y="2871327"/>
            <a:ext cx="3775393" cy="400110"/>
          </a:xfrm>
          <a:prstGeom prst="rect">
            <a:avLst/>
          </a:prstGeom>
          <a:noFill/>
        </p:spPr>
        <p:txBody>
          <a:bodyPr wrap="none" rtlCol="0">
            <a:spAutoFit/>
          </a:bodyPr>
          <a:lstStyle/>
          <a:p>
            <a:pPr algn="l"/>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sym typeface="+mn-ea"/>
              </a:rPr>
              <a:t>海鬥一號</a:t>
            </a:r>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sym typeface="+mn-ea"/>
              </a:rPr>
              <a:t>完成萬米深海試驗</a:t>
            </a:r>
          </a:p>
        </p:txBody>
      </p:sp>
      <p:sp>
        <p:nvSpPr>
          <p:cNvPr id="24" name="文本框 23"/>
          <p:cNvSpPr txBox="1"/>
          <p:nvPr/>
        </p:nvSpPr>
        <p:spPr>
          <a:xfrm>
            <a:off x="5786431" y="2909291"/>
            <a:ext cx="4680326" cy="400110"/>
          </a:xfrm>
          <a:prstGeom prst="rect">
            <a:avLst/>
          </a:prstGeom>
          <a:noFill/>
        </p:spPr>
        <p:txBody>
          <a:bodyPr wrap="square" rtlCol="0">
            <a:spAutoFit/>
          </a:bodyPr>
          <a:lstStyle/>
          <a:p>
            <a:pPr algn="l"/>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sym typeface="+mn-ea"/>
              </a:rPr>
              <a:t>奮鬥者</a:t>
            </a:r>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sym typeface="+mn-ea"/>
              </a:rPr>
              <a:t>號在馬里亞納海溝成功坐底</a:t>
            </a:r>
          </a:p>
        </p:txBody>
      </p:sp>
      <p:sp>
        <p:nvSpPr>
          <p:cNvPr id="26" name="文本框 25"/>
          <p:cNvSpPr txBox="1"/>
          <p:nvPr/>
        </p:nvSpPr>
        <p:spPr>
          <a:xfrm>
            <a:off x="8207595" y="5774265"/>
            <a:ext cx="2816422" cy="707886"/>
          </a:xfrm>
          <a:prstGeom prst="rect">
            <a:avLst/>
          </a:prstGeom>
          <a:noFill/>
        </p:spPr>
        <p:txBody>
          <a:bodyPr wrap="square" rtlCol="0">
            <a:spAutoFit/>
          </a:bodyPr>
          <a:lstStyle/>
          <a:p>
            <a:r>
              <a:rPr lang="zh-CN" altLang="en-US" sz="2000" dirty="0">
                <a:latin typeface="DFKai-SB" panose="03000509000000000000" pitchFamily="65" charset="-120"/>
                <a:ea typeface="DFKai-SB" panose="03000509000000000000" pitchFamily="65" charset="-120"/>
              </a:rPr>
              <a:t>疏浚重器</a:t>
            </a:r>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rPr>
              <a:t>天鯤號</a:t>
            </a:r>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rPr>
              <a:t>首次試航成功</a:t>
            </a:r>
          </a:p>
        </p:txBody>
      </p:sp>
      <p:sp>
        <p:nvSpPr>
          <p:cNvPr id="15" name="矩形 14"/>
          <p:cNvSpPr/>
          <p:nvPr/>
        </p:nvSpPr>
        <p:spPr>
          <a:xfrm>
            <a:off x="11353704" y="2075240"/>
            <a:ext cx="414122" cy="2554545"/>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片</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源</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新</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華</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9458" name="Picture 2" descr="E:\人民教育出版社工作\2020.8-教育部项目编写文件\2022.4.14-16五修改会议\修改相关内容\新华社购买\21-30\XxjpsgC007539_20200915_PEPFN0A0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1542" y="410082"/>
            <a:ext cx="3571381" cy="2298936"/>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E:\人民教育出版社工作\2020.8-教育部项目编写文件\2022.4.14-16五修改会议\修改相关内容\新华社购买\31-40\XxjpsgC000649_20190109_TPPFN0A00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49643" y="3505340"/>
            <a:ext cx="3274374" cy="230225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E:\人民教育出版社工作\2020.8-教育部项目编写文件\2022.4.14-16五修改会议\修改相关内容\新华社购买\31-40\XxjpsgC007106_20210724_PEPFN0A00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86575" y="410082"/>
            <a:ext cx="3080038" cy="2309493"/>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E:\人民教育出版社工作\2020.8-教育部项目编写文件\2022.4.14-16五修改会议\修改相关内容\新华社购买\31-40\XxjpsgC007388_20200904_PEPFN0A00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00526" y="3531894"/>
            <a:ext cx="3413549" cy="22756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18744" y="1577491"/>
            <a:ext cx="5341121" cy="3410164"/>
          </a:xfrm>
          <a:prstGeom prst="rect">
            <a:avLst/>
          </a:prstGeom>
          <a:noFill/>
        </p:spPr>
        <p:txBody>
          <a:bodyPr wrap="square" rtlCol="0" anchor="t">
            <a:spAutoFit/>
          </a:bodyPr>
          <a:lstStyle/>
          <a:p>
            <a:pPr hangingPunct="0">
              <a:lnSpc>
                <a:spcPct val="110000"/>
              </a:lnSpc>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5月15日，</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我國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dirty="0" err="1">
                <a:latin typeface="Times New Roman" panose="02020603050405020304" pitchFamily="18" charset="0"/>
                <a:ea typeface="DFKai-SB" panose="03000509000000000000" pitchFamily="65" charset="-120"/>
                <a:cs typeface="Times New Roman" panose="02020603050405020304" pitchFamily="18" charset="0"/>
              </a:rPr>
              <a:t>天問一號</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dirty="0" err="1">
                <a:latin typeface="Times New Roman" panose="02020603050405020304" pitchFamily="18" charset="0"/>
                <a:ea typeface="DFKai-SB" panose="03000509000000000000" pitchFamily="65" charset="-120"/>
                <a:cs typeface="Times New Roman" panose="02020603050405020304" pitchFamily="18" charset="0"/>
              </a:rPr>
              <a:t>探測器已經把</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祝融號</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dirty="0" err="1">
                <a:latin typeface="Times New Roman" panose="02020603050405020304" pitchFamily="18" charset="0"/>
                <a:ea typeface="DFKai-SB" panose="03000509000000000000" pitchFamily="65" charset="-120"/>
                <a:cs typeface="Times New Roman" panose="02020603050405020304" pitchFamily="18" charset="0"/>
              </a:rPr>
              <a:t>火星車送</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上</a:t>
            </a:r>
            <a:r>
              <a:rPr lang="en-US" altLang="zh-CN" sz="2800" dirty="0" err="1">
                <a:latin typeface="Times New Roman" panose="02020603050405020304" pitchFamily="18" charset="0"/>
                <a:ea typeface="DFKai-SB" panose="03000509000000000000" pitchFamily="65" charset="-120"/>
                <a:cs typeface="Times New Roman" panose="02020603050405020304" pitchFamily="18" charset="0"/>
              </a:rPr>
              <a:t>火星</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祝融號</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sz="2800" dirty="0" err="1">
                <a:latin typeface="Times New Roman" panose="02020603050405020304" pitchFamily="18" charset="0"/>
                <a:ea typeface="DFKai-SB" panose="03000509000000000000" pitchFamily="65" charset="-120"/>
                <a:cs typeface="Times New Roman" panose="02020603050405020304" pitchFamily="18" charset="0"/>
              </a:rPr>
              <a:t>搭載了多種科學探測儀器</a:t>
            </a:r>
            <a:r>
              <a:rPr sz="2800" dirty="0">
                <a:latin typeface="Times New Roman" panose="02020603050405020304" pitchFamily="18" charset="0"/>
                <a:ea typeface="DFKai-SB" panose="03000509000000000000" pitchFamily="65" charset="-120"/>
                <a:cs typeface="Times New Roman" panose="02020603050405020304" pitchFamily="18" charset="0"/>
              </a:rPr>
              <a:t>，</a:t>
            </a:r>
            <a:r>
              <a:rPr lang="zh-CN" sz="2800" dirty="0">
                <a:latin typeface="Times New Roman" panose="02020603050405020304" pitchFamily="18" charset="0"/>
                <a:ea typeface="DFKai-SB" panose="03000509000000000000" pitchFamily="65" charset="-120"/>
                <a:cs typeface="Times New Roman" panose="02020603050405020304" pitchFamily="18" charset="0"/>
              </a:rPr>
              <a:t>可</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以在火星</a:t>
            </a:r>
            <a:r>
              <a:rPr lang="zh-CN" sz="2800" dirty="0">
                <a:latin typeface="Times New Roman" panose="02020603050405020304" pitchFamily="18" charset="0"/>
                <a:ea typeface="DFKai-SB" panose="03000509000000000000" pitchFamily="65" charset="-120"/>
                <a:cs typeface="Times New Roman" panose="02020603050405020304" pitchFamily="18" charset="0"/>
              </a:rPr>
              <a:t>開展多項科學研究</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。現時已成立的科學家研究團隊，當中有多位香港科學家參與其中。</a:t>
            </a:r>
            <a:endParaRPr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本框 4"/>
          <p:cNvSpPr txBox="1"/>
          <p:nvPr/>
        </p:nvSpPr>
        <p:spPr>
          <a:xfrm>
            <a:off x="6629220" y="4984566"/>
            <a:ext cx="4134465" cy="430887"/>
          </a:xfrm>
          <a:prstGeom prst="rect">
            <a:avLst/>
          </a:prstGeom>
          <a:noFill/>
        </p:spPr>
        <p:txBody>
          <a:bodyPr wrap="none" rtlCol="0">
            <a:spAutoFit/>
          </a:bodyPr>
          <a:lstStyle/>
          <a:p>
            <a:r>
              <a:rPr lang="zh-TW" altLang="en-US" sz="2200" dirty="0">
                <a:latin typeface="DFKai-SB" panose="03000509000000000000" pitchFamily="65" charset="-120"/>
                <a:ea typeface="DFKai-SB" panose="03000509000000000000" pitchFamily="65" charset="-120"/>
              </a:rPr>
              <a:t>「</a:t>
            </a:r>
            <a:r>
              <a:rPr lang="zh-CN" altLang="en-US" sz="2200" dirty="0">
                <a:latin typeface="DFKai-SB" panose="03000509000000000000" pitchFamily="65" charset="-120"/>
                <a:ea typeface="DFKai-SB" panose="03000509000000000000" pitchFamily="65" charset="-120"/>
              </a:rPr>
              <a:t>祝融號</a:t>
            </a:r>
            <a:r>
              <a:rPr lang="zh-TW" altLang="en-US" sz="2200" dirty="0">
                <a:latin typeface="DFKai-SB" panose="03000509000000000000" pitchFamily="65" charset="-120"/>
                <a:ea typeface="DFKai-SB" panose="03000509000000000000" pitchFamily="65" charset="-120"/>
              </a:rPr>
              <a:t>」</a:t>
            </a:r>
            <a:r>
              <a:rPr lang="zh-CN" altLang="en-US" sz="2200" dirty="0">
                <a:latin typeface="DFKai-SB" panose="03000509000000000000" pitchFamily="65" charset="-120"/>
                <a:ea typeface="DFKai-SB" panose="03000509000000000000" pitchFamily="65" charset="-120"/>
              </a:rPr>
              <a:t>火星車傳回來的圖片</a:t>
            </a:r>
          </a:p>
        </p:txBody>
      </p:sp>
      <p:pic>
        <p:nvPicPr>
          <p:cNvPr id="23554" name="Picture 2" descr="E:\人民教育出版社工作\2020.8-教育部项目编写文件\2022.4.14-16五修改会议\修改相关内容\新华社购买\2022.5.6\20220506105232\XxjpsgC007283_20210817_PEPFN0A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74754" y="2076628"/>
            <a:ext cx="5661682" cy="2754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78457" y="276937"/>
            <a:ext cx="11312190" cy="2748274"/>
          </a:xfrm>
        </p:spPr>
        <p:txBody>
          <a:bodyPr>
            <a:noAutofit/>
          </a:bodyPr>
          <a:lstStyle/>
          <a:p>
            <a:pPr marL="0" indent="0" algn="just" hangingPunct="0">
              <a:lnSpc>
                <a:spcPct val="110000"/>
              </a:lnSpc>
              <a:buNone/>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根據中國互聯網絡信息中心於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月發布的第</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次</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中國互聯網絡發展狀況統計報告</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顯示，中國</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商用發展已實現規模、標準數量和應用創新三大領先。</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lvl="1" algn="just">
              <a:lnSpc>
                <a:spcPct val="11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在規模上，中國已開通建設</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基站</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99.3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萬個，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終端手機連接數超過</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3.92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億戶。</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1" algn="just">
              <a:lnSpc>
                <a:spcPct val="11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在標準數量上，中國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標準專利數量佔比超過</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38%</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，居全球首位。</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1" algn="just" hangingPunct="0">
              <a:lnSpc>
                <a:spcPct val="11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在應用創新上，中國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應用案例已超過</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萬多個，覆蓋了鋼鐵、電力、礦山等</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個國民經濟的重要行業和有關領域。</a:t>
            </a:r>
            <a:endParaRPr lang="en-US" altLang="zh-HK" sz="32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pPr>
            <a:endParaRPr lang="zh-HK"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文本框 2"/>
          <p:cNvSpPr txBox="1"/>
          <p:nvPr/>
        </p:nvSpPr>
        <p:spPr>
          <a:xfrm>
            <a:off x="279890" y="3025211"/>
            <a:ext cx="7584179" cy="307777"/>
          </a:xfrm>
          <a:prstGeom prst="rect">
            <a:avLst/>
          </a:prstGeom>
          <a:noFill/>
        </p:spPr>
        <p:txBody>
          <a:bodyPr wrap="square" rtlCol="0">
            <a:spAutoFit/>
          </a:bodyPr>
          <a:lstStyle/>
          <a:p>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(http://finance.people.com.cn/BIG5/n1/2021/0909/c1004-32221913.html)</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6"/>
          <p:cNvSpPr/>
          <p:nvPr/>
        </p:nvSpPr>
        <p:spPr bwMode="auto">
          <a:xfrm>
            <a:off x="4071979" y="3710496"/>
            <a:ext cx="4156511" cy="317499"/>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 name="矩形 7"/>
          <p:cNvSpPr/>
          <p:nvPr/>
        </p:nvSpPr>
        <p:spPr>
          <a:xfrm>
            <a:off x="4488228" y="3669228"/>
            <a:ext cx="5054575" cy="369332"/>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參考資料：中國發展</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dirty="0">
                <a:latin typeface="標楷體" panose="03000509000000000000" pitchFamily="65" charset="-120"/>
                <a:ea typeface="標楷體" panose="03000509000000000000" pitchFamily="65" charset="-120"/>
              </a:rPr>
              <a:t>的案例</a:t>
            </a:r>
            <a:endParaRPr lang="en-US" altLang="zh-TW" dirty="0">
              <a:latin typeface="標楷體" panose="03000509000000000000" pitchFamily="65" charset="-120"/>
              <a:ea typeface="標楷體" panose="03000509000000000000" pitchFamily="65" charset="-120"/>
            </a:endParaRPr>
          </a:p>
        </p:txBody>
      </p:sp>
      <p:pic>
        <p:nvPicPr>
          <p:cNvPr id="6" name="圖片 16">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211" y="4164905"/>
            <a:ext cx="3198435" cy="2131800"/>
          </a:xfrm>
          <a:prstGeom prst="rect">
            <a:avLst/>
          </a:prstGeom>
        </p:spPr>
      </p:pic>
      <p:pic>
        <p:nvPicPr>
          <p:cNvPr id="7" name="Picture 2" descr="https://chinacurrent.com/mediahk/2020/2020-05-091-5g-on-mount-everest.jpg">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71979" y="4190060"/>
            <a:ext cx="3172099" cy="2119135"/>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
          <p:cNvSpPr txBox="1"/>
          <p:nvPr/>
        </p:nvSpPr>
        <p:spPr>
          <a:xfrm>
            <a:off x="7409202" y="4707585"/>
            <a:ext cx="4487925" cy="523220"/>
          </a:xfrm>
          <a:prstGeom prst="rect">
            <a:avLst/>
          </a:prstGeom>
          <a:solidFill>
            <a:schemeClr val="accent1">
              <a:lumMod val="20000"/>
              <a:lumOff val="80000"/>
            </a:schemeClr>
          </a:solidFill>
          <a:ln w="9525">
            <a:solidFill>
              <a:schemeClr val="tx1"/>
            </a:solidFill>
          </a:ln>
        </p:spPr>
        <p:txBody>
          <a:bodyPr wrap="square" rtlCol="0">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視頻名稱：「全速</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5G</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應用 深圳實力」</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https://chinacurrent.com/story/20445/5g-shenzhen</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0" name="文本框 3"/>
          <p:cNvSpPr txBox="1"/>
          <p:nvPr/>
        </p:nvSpPr>
        <p:spPr>
          <a:xfrm>
            <a:off x="7409204" y="5342277"/>
            <a:ext cx="4487925" cy="523220"/>
          </a:xfrm>
          <a:prstGeom prst="rect">
            <a:avLst/>
          </a:prstGeom>
          <a:solidFill>
            <a:schemeClr val="accent1">
              <a:lumMod val="20000"/>
              <a:lumOff val="80000"/>
            </a:schemeClr>
          </a:solidFill>
          <a:ln w="9525">
            <a:solidFill>
              <a:schemeClr val="tx1"/>
            </a:solidFill>
          </a:ln>
        </p:spPr>
        <p:txBody>
          <a:bodyPr wrap="square" rtlCol="0">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視頻名稱：「全球海拔最高</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5G</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基站 中國</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5G</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非一般高度」</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https://chinacurrent.com/story/20451/5g-on-mount-everest</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1" name="文本框 9">
            <a:extLst>
              <a:ext uri="{FF2B5EF4-FFF2-40B4-BE49-F238E27FC236}">
                <a16:creationId xmlns:a16="http://schemas.microsoft.com/office/drawing/2014/main" id="{84B5B49D-7406-45D7-BD08-51E471687D35}"/>
              </a:ext>
            </a:extLst>
          </p:cNvPr>
          <p:cNvSpPr txBox="1"/>
          <p:nvPr/>
        </p:nvSpPr>
        <p:spPr>
          <a:xfrm>
            <a:off x="8067116" y="5973539"/>
            <a:ext cx="3172099" cy="646331"/>
          </a:xfrm>
          <a:prstGeom prst="rect">
            <a:avLst/>
          </a:prstGeom>
          <a:noFill/>
          <a:ln w="38100">
            <a:solidFill>
              <a:srgbClr val="7030A0"/>
            </a:solidFill>
          </a:ln>
        </p:spPr>
        <p:txBody>
          <a:bodyPr wrap="square" rtlCol="0">
            <a:spAutoFit/>
          </a:bodyPr>
          <a:lstStyle/>
          <a:p>
            <a:pPr algn="ctr">
              <a:lnSpc>
                <a:spcPct val="150000"/>
              </a:lnSpc>
            </a:pPr>
            <a:r>
              <a:rPr lang="zh-TW" altLang="en-US" sz="2400" dirty="0">
                <a:latin typeface="DFKai-SB" panose="03000509000000000000" pitchFamily="65" charset="-120"/>
                <a:ea typeface="DFKai-SB" panose="03000509000000000000" pitchFamily="65" charset="-120"/>
              </a:rPr>
              <a:t>點擊圖片</a:t>
            </a:r>
            <a:r>
              <a:rPr lang="zh-CN" altLang="en-US" sz="2400" dirty="0">
                <a:latin typeface="DFKai-SB" panose="03000509000000000000" pitchFamily="65" charset="-120"/>
                <a:ea typeface="DFKai-SB" panose="03000509000000000000" pitchFamily="65" charset="-120"/>
              </a:rPr>
              <a:t>觀看視頻</a:t>
            </a:r>
          </a:p>
        </p:txBody>
      </p:sp>
      <p:sp>
        <p:nvSpPr>
          <p:cNvPr id="12" name="矩形 20"/>
          <p:cNvSpPr/>
          <p:nvPr/>
        </p:nvSpPr>
        <p:spPr>
          <a:xfrm>
            <a:off x="7393493" y="4226781"/>
            <a:ext cx="4503634" cy="369332"/>
          </a:xfrm>
          <a:prstGeom prst="rect">
            <a:avLst/>
          </a:prstGeom>
        </p:spPr>
        <p:txBody>
          <a:bodyPr wrap="square">
            <a:spAutoFit/>
          </a:bodyPr>
          <a:lstStyle/>
          <a:p>
            <a:pPr lvl="0" algn="just" hangingPunct="0"/>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以下兩段視頻均取自</a:t>
            </a:r>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The China Current</a:t>
            </a:r>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網頁</a:t>
            </a:r>
            <a:endPar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719080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25145" y="2096135"/>
            <a:ext cx="10915650" cy="459100"/>
          </a:xfrm>
          <a:prstGeom prst="rect">
            <a:avLst/>
          </a:prstGeom>
          <a:noFill/>
        </p:spPr>
        <p:txBody>
          <a:bodyPr wrap="square" rtlCol="0" anchor="t">
            <a:spAutoFit/>
          </a:bodyPr>
          <a:lstStyle/>
          <a:p>
            <a:pPr marL="0" lvl="0" indent="0" eaLnBrk="1" hangingPunct="1">
              <a:lnSpc>
                <a:spcPct val="150000"/>
              </a:lnSpc>
              <a:spcBef>
                <a:spcPct val="0"/>
              </a:spcBef>
              <a:buFontTx/>
              <a:buNone/>
            </a:pPr>
            <a:r>
              <a:rPr lang="zh-CN" altLang="en-US" dirty="0">
                <a:latin typeface="DFKai-SB" panose="03000509000000000000" pitchFamily="65" charset="-120"/>
                <a:ea typeface="DFKai-SB" panose="03000509000000000000" pitchFamily="65" charset="-120"/>
                <a:sym typeface="+mn-ea"/>
              </a:rPr>
              <a:t>  </a:t>
            </a:r>
            <a:r>
              <a:rPr lang="zh-CN" altLang="en-US" dirty="0">
                <a:solidFill>
                  <a:schemeClr val="tx1"/>
                </a:solidFill>
                <a:latin typeface="DFKai-SB" panose="03000509000000000000" pitchFamily="65" charset="-120"/>
                <a:ea typeface="DFKai-SB" panose="03000509000000000000" pitchFamily="65" charset="-120"/>
                <a:sym typeface="+mn-ea"/>
              </a:rPr>
              <a:t>  </a:t>
            </a:r>
          </a:p>
        </p:txBody>
      </p:sp>
      <p:sp>
        <p:nvSpPr>
          <p:cNvPr id="8" name="文本框 7"/>
          <p:cNvSpPr txBox="1"/>
          <p:nvPr/>
        </p:nvSpPr>
        <p:spPr>
          <a:xfrm>
            <a:off x="735341" y="1135661"/>
            <a:ext cx="10502767" cy="2332946"/>
          </a:xfrm>
          <a:prstGeom prst="rect">
            <a:avLst/>
          </a:prstGeom>
          <a:noFill/>
        </p:spPr>
        <p:txBody>
          <a:bodyPr wrap="square" rtlCol="0">
            <a:spAutoFit/>
          </a:bodyPr>
          <a:lstStyle/>
          <a:p>
            <a:pPr algn="just" fontAlgn="auto" hangingPunct="0">
              <a:lnSpc>
                <a:spcPct val="130000"/>
              </a:lnSpc>
              <a:buClrTx/>
              <a:buSzTx/>
              <a:buFontTx/>
            </a:pPr>
            <a:r>
              <a:rPr lang="en-US" altLang="zh-CN" sz="2800" dirty="0" err="1">
                <a:latin typeface="DFKai-SB" panose="03000509000000000000" pitchFamily="65" charset="-120"/>
                <a:ea typeface="DFKai-SB" panose="03000509000000000000" pitchFamily="65" charset="-120"/>
                <a:sym typeface="+mn-ea"/>
              </a:rPr>
              <a:t>加強基礎研究</a:t>
            </a:r>
            <a:r>
              <a:rPr lang="zh-CN" altLang="en-US" sz="2800" dirty="0">
                <a:latin typeface="DFKai-SB" panose="03000509000000000000" pitchFamily="65" charset="-120"/>
                <a:ea typeface="DFKai-SB" panose="03000509000000000000" pitchFamily="65" charset="-120"/>
                <a:cs typeface="黑体" panose="02010609060101010101" charset="-122"/>
                <a:sym typeface="+mn-ea"/>
              </a:rPr>
              <a:t>是科技原創能力的源泉，是</a:t>
            </a:r>
            <a:r>
              <a:rPr lang="en-US" altLang="zh-CN" sz="2800" dirty="0">
                <a:latin typeface="DFKai-SB" panose="03000509000000000000" pitchFamily="65" charset="-120"/>
                <a:ea typeface="DFKai-SB" panose="03000509000000000000" pitchFamily="65" charset="-120"/>
                <a:sym typeface="+mn-ea"/>
              </a:rPr>
              <a:t>科技自立自強的必然要求，是我們從未知到已知、從不確定性到確定性的必然選擇。</a:t>
            </a:r>
            <a:r>
              <a:rPr lang="zh-CN" altLang="en-US" sz="2800" dirty="0">
                <a:latin typeface="DFKai-SB" panose="03000509000000000000" pitchFamily="65" charset="-120"/>
                <a:ea typeface="DFKai-SB" panose="03000509000000000000" pitchFamily="65" charset="-120"/>
                <a:sym typeface="+mn-ea"/>
              </a:rPr>
              <a:t>改革開放以來，我國</a:t>
            </a:r>
            <a:r>
              <a:rPr lang="en-US" altLang="zh-CN" sz="2800" dirty="0" err="1">
                <a:latin typeface="DFKai-SB" panose="03000509000000000000" pitchFamily="65" charset="-120"/>
                <a:ea typeface="DFKai-SB" panose="03000509000000000000" pitchFamily="65" charset="-120"/>
                <a:sym typeface="+mn-ea"/>
              </a:rPr>
              <a:t>基礎研究整體實力顯著加強，化學、材料、物理、工程等學科整體水</a:t>
            </a:r>
            <a:r>
              <a:rPr lang="zh-CN" altLang="en-US" sz="2800" dirty="0">
                <a:latin typeface="DFKai-SB" panose="03000509000000000000" pitchFamily="65" charset="-120"/>
                <a:ea typeface="DFKai-SB" panose="03000509000000000000" pitchFamily="65" charset="-120"/>
                <a:sym typeface="宋体" panose="02010600030101010101" pitchFamily="2" charset="-122"/>
              </a:rPr>
              <a:t>平</a:t>
            </a:r>
            <a:r>
              <a:rPr lang="en-US" altLang="zh-CN" sz="2800" dirty="0" err="1">
                <a:latin typeface="DFKai-SB" panose="03000509000000000000" pitchFamily="65" charset="-120"/>
                <a:ea typeface="DFKai-SB" panose="03000509000000000000" pitchFamily="65" charset="-120"/>
                <a:sym typeface="+mn-ea"/>
              </a:rPr>
              <a:t>明顯提升</a:t>
            </a:r>
            <a:r>
              <a:rPr lang="en-US" altLang="zh-CN" sz="2800" dirty="0">
                <a:latin typeface="DFKai-SB" panose="03000509000000000000" pitchFamily="65" charset="-120"/>
                <a:ea typeface="DFKai-SB" panose="03000509000000000000" pitchFamily="65" charset="-120"/>
                <a:sym typeface="+mn-ea"/>
              </a:rPr>
              <a:t>。</a:t>
            </a:r>
            <a:endParaRPr lang="zh-CN" altLang="en-US" sz="2800" dirty="0">
              <a:latin typeface="DFKai-SB" panose="03000509000000000000" pitchFamily="65" charset="-120"/>
              <a:ea typeface="DFKai-SB" panose="03000509000000000000" pitchFamily="65" charset="-120"/>
              <a:cs typeface="黑体" panose="02010609060101010101" charset="-122"/>
            </a:endParaRPr>
          </a:p>
        </p:txBody>
      </p:sp>
      <p:sp>
        <p:nvSpPr>
          <p:cNvPr id="3" name="矩形: 圆角 3"/>
          <p:cNvSpPr/>
          <p:nvPr/>
        </p:nvSpPr>
        <p:spPr>
          <a:xfrm>
            <a:off x="828865" y="3782335"/>
            <a:ext cx="3344278" cy="6908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DFKai-SB" panose="03000509000000000000" pitchFamily="65" charset="-120"/>
                <a:ea typeface="DFKai-SB" panose="03000509000000000000" pitchFamily="65" charset="-120"/>
              </a:rPr>
              <a:t>基礎研究的含意：</a:t>
            </a:r>
            <a:endParaRPr lang="zh-CN" altLang="en-US" sz="2800" dirty="0">
              <a:solidFill>
                <a:schemeClr val="tx1"/>
              </a:solidFill>
              <a:latin typeface="DFKai-SB" panose="03000509000000000000" pitchFamily="65" charset="-120"/>
              <a:ea typeface="DFKai-SB" panose="03000509000000000000" pitchFamily="65" charset="-120"/>
            </a:endParaRPr>
          </a:p>
        </p:txBody>
      </p:sp>
      <p:sp>
        <p:nvSpPr>
          <p:cNvPr id="9" name="标题 1"/>
          <p:cNvSpPr txBox="1">
            <a:spLocks noChangeArrowheads="1"/>
          </p:cNvSpPr>
          <p:nvPr/>
        </p:nvSpPr>
        <p:spPr bwMode="auto">
          <a:xfrm>
            <a:off x="1949132" y="395153"/>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tx1"/>
                </a:solidFill>
                <a:latin typeface="DFKai-SB" panose="03000509000000000000" pitchFamily="65" charset="-120"/>
                <a:ea typeface="DFKai-SB" panose="03000509000000000000" pitchFamily="65" charset="-120"/>
                <a:cs typeface="黑体" panose="02010609060101010101" charset="-122"/>
              </a:rPr>
              <a:t>基礎研究取得重要進展</a:t>
            </a:r>
          </a:p>
        </p:txBody>
      </p:sp>
      <p:sp>
        <p:nvSpPr>
          <p:cNvPr id="10" name="文本框 9"/>
          <p:cNvSpPr txBox="1"/>
          <p:nvPr/>
        </p:nvSpPr>
        <p:spPr>
          <a:xfrm>
            <a:off x="735341" y="4786942"/>
            <a:ext cx="10284218" cy="1352357"/>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indent="0" algn="just">
              <a:lnSpc>
                <a:spcPct val="150000"/>
              </a:lnSpc>
              <a:buNone/>
            </a:pPr>
            <a:r>
              <a:rPr lang="en-US" altLang="zh-CN" sz="2400" b="0" dirty="0">
                <a:uFillTx/>
                <a:sym typeface="+mn-ea"/>
              </a:rPr>
              <a:t>    </a:t>
            </a:r>
            <a:r>
              <a:rPr lang="zh-CN" altLang="en-US" sz="2600" b="0" dirty="0">
                <a:uFillTx/>
                <a:sym typeface="+mn-ea"/>
              </a:rPr>
              <a:t>基礎研究指為獲得關於現象和可觀察事實的基本原理及新知識而進行的實驗性和理論性工作，它不以任何專門或特定的應用為目的。</a:t>
            </a:r>
            <a:endParaRPr lang="en-US" altLang="zh-TW" sz="2600" b="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63640" y="192074"/>
            <a:ext cx="10942295" cy="976549"/>
          </a:xfrm>
          <a:prstGeom prst="rect">
            <a:avLst/>
          </a:prstGeom>
          <a:noFill/>
        </p:spPr>
        <p:txBody>
          <a:bodyPr wrap="square" rtlCol="0" anchor="t">
            <a:spAutoFit/>
          </a:bodyPr>
          <a:lstStyle/>
          <a:p>
            <a:pPr algn="just" fontAlgn="auto" hangingPunct="0">
              <a:lnSpc>
                <a:spcPct val="120000"/>
              </a:lnSpc>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科學論文的數量和品質代表了科學研究特別是基礎研究的水</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平</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。改革開放以來，我國科學論文產出實現快速增長。</a:t>
            </a:r>
          </a:p>
        </p:txBody>
      </p:sp>
      <p:sp>
        <p:nvSpPr>
          <p:cNvPr id="3" name="矩形 2"/>
          <p:cNvSpPr/>
          <p:nvPr/>
        </p:nvSpPr>
        <p:spPr>
          <a:xfrm>
            <a:off x="2274705" y="6220988"/>
            <a:ext cx="5570756" cy="523220"/>
          </a:xfrm>
          <a:prstGeom prst="rect">
            <a:avLst/>
          </a:prstGeom>
        </p:spPr>
        <p:txBody>
          <a:bodyPr wrap="none">
            <a:spAutoFit/>
          </a:bodyPr>
          <a:lstStyle/>
          <a:p>
            <a:r>
              <a:rPr lang="zh-CN" altLang="en-US" sz="1400" dirty="0">
                <a:latin typeface="DFKai-SB" panose="03000509000000000000" pitchFamily="65" charset="-120"/>
                <a:ea typeface="DFKai-SB" panose="03000509000000000000" pitchFamily="65" charset="-120"/>
                <a:sym typeface="+mn-ea"/>
              </a:rPr>
              <a:t>資料來源：中國科學技術訊</a:t>
            </a:r>
            <a:r>
              <a:rPr lang="zh-TW" altLang="en-US" sz="1400" dirty="0">
                <a:latin typeface="DFKai-SB" panose="03000509000000000000" pitchFamily="65" charset="-120"/>
                <a:ea typeface="DFKai-SB" panose="03000509000000000000" pitchFamily="65" charset="-120"/>
                <a:sym typeface="+mn-ea"/>
              </a:rPr>
              <a:t>息</a:t>
            </a:r>
            <a:r>
              <a:rPr lang="zh-CN" altLang="en-US" sz="1400" dirty="0">
                <a:latin typeface="DFKai-SB" panose="03000509000000000000" pitchFamily="65" charset="-120"/>
                <a:ea typeface="DFKai-SB" panose="03000509000000000000" pitchFamily="65" charset="-120"/>
                <a:sym typeface="+mn-ea"/>
              </a:rPr>
              <a:t>研究所</a:t>
            </a:r>
            <a:r>
              <a:rPr lang="en-US" altLang="zh-TW" sz="1400" dirty="0">
                <a:latin typeface="DFKai-SB" panose="03000509000000000000" pitchFamily="65" charset="-120"/>
                <a:ea typeface="DFKai-SB" panose="03000509000000000000" pitchFamily="65" charset="-120"/>
                <a:sym typeface="+mn-ea"/>
              </a:rPr>
              <a:t>〈</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2020</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中國科技論文統計結果</a:t>
            </a:r>
            <a:r>
              <a:rPr lang="en-US" altLang="zh-TW" sz="1400" dirty="0">
                <a:latin typeface="DFKai-SB" panose="03000509000000000000" pitchFamily="65" charset="-120"/>
                <a:ea typeface="DFKai-SB" panose="03000509000000000000" pitchFamily="65" charset="-120"/>
                <a:sym typeface="+mn-ea"/>
              </a:rPr>
              <a:t>〉</a:t>
            </a: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https://www.istic.ac.cn/upload/1/editor/1609204464597.pdf</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2" name="图片 101"/>
          <p:cNvPicPr/>
          <p:nvPr/>
        </p:nvPicPr>
        <p:blipFill rotWithShape="1">
          <a:blip r:embed="rId3" r:link="rId4"/>
          <a:srcRect t="6933" b="4047"/>
          <a:stretch/>
        </p:blipFill>
        <p:spPr>
          <a:xfrm>
            <a:off x="728334" y="1731548"/>
            <a:ext cx="4685874" cy="4241613"/>
          </a:xfrm>
          <a:prstGeom prst="rect">
            <a:avLst/>
          </a:prstGeom>
          <a:noFill/>
          <a:ln w="12700">
            <a:solidFill>
              <a:schemeClr val="tx1"/>
            </a:solidFill>
          </a:ln>
        </p:spPr>
      </p:pic>
      <p:pic>
        <p:nvPicPr>
          <p:cNvPr id="103" name="图片 102"/>
          <p:cNvPicPr/>
          <p:nvPr/>
        </p:nvPicPr>
        <p:blipFill rotWithShape="1">
          <a:blip r:embed="rId5" r:link="rId6"/>
          <a:srcRect t="6194" b="-166"/>
          <a:stretch/>
        </p:blipFill>
        <p:spPr>
          <a:xfrm>
            <a:off x="6382509" y="1731547"/>
            <a:ext cx="4675340" cy="4241613"/>
          </a:xfrm>
          <a:prstGeom prst="rect">
            <a:avLst/>
          </a:prstGeom>
          <a:noFill/>
          <a:ln w="12700">
            <a:solidFill>
              <a:schemeClr val="tx1"/>
            </a:solidFill>
          </a:ln>
        </p:spPr>
      </p:pic>
      <p:sp>
        <p:nvSpPr>
          <p:cNvPr id="7" name="矩形 6"/>
          <p:cNvSpPr/>
          <p:nvPr/>
        </p:nvSpPr>
        <p:spPr>
          <a:xfrm>
            <a:off x="207756" y="1176949"/>
            <a:ext cx="5727031" cy="4328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年發表高質量國際論文的國家（地區）論文數排名</a:t>
            </a:r>
          </a:p>
        </p:txBody>
      </p:sp>
      <p:sp>
        <p:nvSpPr>
          <p:cNvPr id="8" name="矩形 7"/>
          <p:cNvSpPr/>
          <p:nvPr/>
        </p:nvSpPr>
        <p:spPr>
          <a:xfrm>
            <a:off x="6308249" y="1132490"/>
            <a:ext cx="4823861" cy="47728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年發表高質量國際論文世界研究機構排名</a:t>
            </a:r>
          </a:p>
        </p:txBody>
      </p:sp>
      <p:sp>
        <p:nvSpPr>
          <p:cNvPr id="2" name="向右箭號 1"/>
          <p:cNvSpPr/>
          <p:nvPr/>
        </p:nvSpPr>
        <p:spPr>
          <a:xfrm rot="10800000">
            <a:off x="1304453" y="2191466"/>
            <a:ext cx="510139" cy="202130"/>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srgbClr val="FF0000"/>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55485" y="761984"/>
            <a:ext cx="11196535" cy="904863"/>
          </a:xfrm>
          <a:prstGeom prst="rect">
            <a:avLst/>
          </a:prstGeom>
          <a:noFill/>
        </p:spPr>
        <p:txBody>
          <a:bodyPr wrap="square" rtlCol="0" anchor="t">
            <a:spAutoFit/>
          </a:bodyPr>
          <a:lstStyle/>
          <a:p>
            <a:pPr hangingPunct="0">
              <a:lnSpc>
                <a:spcPct val="110000"/>
              </a:lnSpc>
            </a:pPr>
            <a:r>
              <a:rPr lang="zh-CN" altLang="en-US" sz="2400" dirty="0">
                <a:solidFill>
                  <a:schemeClr val="tx1"/>
                </a:solidFill>
                <a:uFillTx/>
                <a:latin typeface="Times New Roman" panose="02020603050405020304" pitchFamily="18" charset="0"/>
                <a:ea typeface="標楷體" panose="03000509000000000000" pitchFamily="65" charset="-120"/>
                <a:cs typeface="Times New Roman" panose="02020603050405020304" pitchFamily="18" charset="0"/>
                <a:sym typeface="+mn-ea"/>
              </a:rPr>
              <a:t>改革開放以來，</a:t>
            </a:r>
            <a:r>
              <a:rPr lang="en-US" altLang="zh-CN" sz="2400" dirty="0" err="1">
                <a:solidFill>
                  <a:schemeClr val="tx1"/>
                </a:solidFill>
                <a:uFillTx/>
                <a:latin typeface="Times New Roman" panose="02020603050405020304" pitchFamily="18" charset="0"/>
                <a:ea typeface="標楷體" panose="03000509000000000000" pitchFamily="65" charset="-120"/>
                <a:cs typeface="Times New Roman" panose="02020603050405020304" pitchFamily="18" charset="0"/>
                <a:sym typeface="+mn-ea"/>
              </a:rPr>
              <a:t>我國專利制度的建設</a:t>
            </a:r>
            <a:r>
              <a:rPr lang="zh-CN" altLang="en-US" sz="2400" dirty="0">
                <a:solidFill>
                  <a:schemeClr val="tx1"/>
                </a:solidFill>
                <a:uFillTx/>
                <a:latin typeface="Times New Roman" panose="02020603050405020304" pitchFamily="18" charset="0"/>
                <a:ea typeface="標楷體" panose="03000509000000000000" pitchFamily="65" charset="-120"/>
                <a:cs typeface="Times New Roman" panose="02020603050405020304" pitchFamily="18" charset="0"/>
                <a:sym typeface="+mn-ea"/>
              </a:rPr>
              <a:t>成效明顯，廣大民眾</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知識產權</a:t>
            </a:r>
            <a:r>
              <a:rPr lang="zh-CN" altLang="en-US" sz="2400" dirty="0">
                <a:solidFill>
                  <a:schemeClr val="tx1"/>
                </a:solidFill>
                <a:uFillTx/>
                <a:latin typeface="Times New Roman" panose="02020603050405020304" pitchFamily="18" charset="0"/>
                <a:ea typeface="標楷體" panose="03000509000000000000" pitchFamily="65" charset="-120"/>
                <a:cs typeface="Times New Roman" panose="02020603050405020304" pitchFamily="18" charset="0"/>
                <a:sym typeface="+mn-ea"/>
              </a:rPr>
              <a:t>保護法律意識顯著增強。</a:t>
            </a:r>
            <a:r>
              <a:rPr lang="en-US" altLang="zh-CN" sz="2400" dirty="0">
                <a:solidFill>
                  <a:schemeClr val="tx1"/>
                </a:solidFill>
                <a:uFillTx/>
                <a:latin typeface="Times New Roman" panose="02020603050405020304" pitchFamily="18" charset="0"/>
                <a:ea typeface="標楷體" panose="03000509000000000000" pitchFamily="65" charset="-120"/>
                <a:cs typeface="Times New Roman" panose="02020603050405020304" pitchFamily="18" charset="0"/>
                <a:sym typeface="+mn-ea"/>
              </a:rPr>
              <a:t>2019</a:t>
            </a:r>
            <a:r>
              <a:rPr lang="zh-CN" altLang="en-US" sz="2400" dirty="0">
                <a:solidFill>
                  <a:schemeClr val="tx1"/>
                </a:solidFill>
                <a:uFillTx/>
                <a:latin typeface="Times New Roman" panose="02020603050405020304" pitchFamily="18" charset="0"/>
                <a:ea typeface="標楷體" panose="03000509000000000000" pitchFamily="65" charset="-120"/>
                <a:cs typeface="Times New Roman" panose="02020603050405020304" pitchFamily="18" charset="0"/>
                <a:sym typeface="+mn-ea"/>
              </a:rPr>
              <a:t>年、</a:t>
            </a:r>
            <a:r>
              <a:rPr lang="en-US" altLang="zh-CN" sz="2400" dirty="0">
                <a:solidFill>
                  <a:schemeClr val="tx1"/>
                </a:solidFill>
                <a:uFillTx/>
                <a:latin typeface="Times New Roman" panose="02020603050405020304" pitchFamily="18" charset="0"/>
                <a:ea typeface="標楷體" panose="03000509000000000000" pitchFamily="65" charset="-120"/>
                <a:cs typeface="Times New Roman" panose="02020603050405020304" pitchFamily="18" charset="0"/>
                <a:sym typeface="+mn-ea"/>
              </a:rPr>
              <a:t>2020</a:t>
            </a:r>
            <a:r>
              <a:rPr lang="zh-CN" altLang="en-US" sz="2400" dirty="0">
                <a:solidFill>
                  <a:schemeClr val="tx1"/>
                </a:solidFill>
                <a:uFillTx/>
                <a:latin typeface="Times New Roman" panose="02020603050405020304" pitchFamily="18" charset="0"/>
                <a:ea typeface="標楷體" panose="03000509000000000000" pitchFamily="65" charset="-120"/>
                <a:cs typeface="Times New Roman" panose="02020603050405020304" pitchFamily="18" charset="0"/>
                <a:sym typeface="+mn-ea"/>
              </a:rPr>
              <a:t>年我國國際專利申請量連續兩年居世界榜首。</a:t>
            </a:r>
          </a:p>
        </p:txBody>
      </p:sp>
      <p:sp>
        <p:nvSpPr>
          <p:cNvPr id="9" name="标题 1"/>
          <p:cNvSpPr txBox="1">
            <a:spLocks noChangeArrowheads="1"/>
          </p:cNvSpPr>
          <p:nvPr/>
        </p:nvSpPr>
        <p:spPr bwMode="auto">
          <a:xfrm>
            <a:off x="1921828" y="218522"/>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DFKai-SB" panose="03000509000000000000" pitchFamily="65" charset="-120"/>
                <a:ea typeface="DFKai-SB" panose="03000509000000000000" pitchFamily="65" charset="-120"/>
                <a:cs typeface="黑体" panose="02010609060101010101" charset="-122"/>
              </a:rPr>
              <a:t>國際</a:t>
            </a:r>
            <a:r>
              <a:rPr lang="zh-CN" altLang="en-US" sz="3200" b="1" dirty="0">
                <a:solidFill>
                  <a:schemeClr val="tx1"/>
                </a:solidFill>
                <a:latin typeface="DFKai-SB" panose="03000509000000000000" pitchFamily="65" charset="-120"/>
                <a:ea typeface="DFKai-SB" panose="03000509000000000000" pitchFamily="65" charset="-120"/>
                <a:cs typeface="黑体" panose="02010609060101010101" charset="-122"/>
              </a:rPr>
              <a:t>專利躍上</a:t>
            </a:r>
            <a:r>
              <a:rPr lang="zh-CN" altLang="en-US" sz="3200" b="1" dirty="0">
                <a:latin typeface="DFKai-SB" panose="03000509000000000000" pitchFamily="65" charset="-120"/>
                <a:ea typeface="DFKai-SB" panose="03000509000000000000" pitchFamily="65" charset="-120"/>
              </a:rPr>
              <a:t>新台</a:t>
            </a:r>
            <a:r>
              <a:rPr lang="zh-CN" altLang="en-US" sz="3200" b="1" dirty="0">
                <a:solidFill>
                  <a:schemeClr val="tx1"/>
                </a:solidFill>
                <a:latin typeface="DFKai-SB" panose="03000509000000000000" pitchFamily="65" charset="-120"/>
                <a:ea typeface="DFKai-SB" panose="03000509000000000000" pitchFamily="65" charset="-120"/>
                <a:cs typeface="黑体" panose="02010609060101010101" charset="-122"/>
              </a:rPr>
              <a:t>階</a:t>
            </a:r>
            <a:endParaRPr lang="zh-CN" altLang="en-US" sz="3200" b="1" dirty="0">
              <a:solidFill>
                <a:srgbClr val="FF0000"/>
              </a:solidFill>
              <a:latin typeface="DFKai-SB" panose="03000509000000000000" pitchFamily="65" charset="-120"/>
              <a:ea typeface="DFKai-SB" panose="03000509000000000000" pitchFamily="65" charset="-120"/>
            </a:endParaRPr>
          </a:p>
        </p:txBody>
      </p:sp>
      <p:grpSp>
        <p:nvGrpSpPr>
          <p:cNvPr id="7" name="组合 6"/>
          <p:cNvGrpSpPr/>
          <p:nvPr/>
        </p:nvGrpSpPr>
        <p:grpSpPr>
          <a:xfrm>
            <a:off x="1323107" y="1779830"/>
            <a:ext cx="9803517" cy="4940860"/>
            <a:chOff x="2420952" y="811006"/>
            <a:chExt cx="11536596" cy="5814311"/>
          </a:xfrm>
        </p:grpSpPr>
        <p:sp>
          <p:nvSpPr>
            <p:cNvPr id="8" name="矩形: 圆角 7"/>
            <p:cNvSpPr/>
            <p:nvPr/>
          </p:nvSpPr>
          <p:spPr bwMode="auto">
            <a:xfrm>
              <a:off x="3917017" y="941832"/>
              <a:ext cx="7964424" cy="4841017"/>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10" name="矩形 9"/>
            <p:cNvSpPr/>
            <p:nvPr/>
          </p:nvSpPr>
          <p:spPr>
            <a:xfrm>
              <a:off x="3920468" y="811006"/>
              <a:ext cx="7964425" cy="4938133"/>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Times New Roman" panose="02020603050405020304" pitchFamily="18" charset="0"/>
                <a:cs typeface="Times New Roman" panose="02020603050405020304" pitchFamily="18" charset="0"/>
              </a:endParaRPr>
            </a:p>
          </p:txBody>
        </p:sp>
        <p:sp>
          <p:nvSpPr>
            <p:cNvPr id="11" name="矩形 10"/>
            <p:cNvSpPr/>
            <p:nvPr/>
          </p:nvSpPr>
          <p:spPr>
            <a:xfrm>
              <a:off x="4215569" y="883669"/>
              <a:ext cx="7367317" cy="491365"/>
            </a:xfrm>
            <a:prstGeom prst="rect">
              <a:avLst/>
            </a:prstGeom>
            <a:noFill/>
            <a:ln>
              <a:noFill/>
            </a:ln>
          </p:spPr>
          <p:txBody>
            <a:bodyPr wrap="square">
              <a:spAutoFit/>
            </a:bodyPr>
            <a:lstStyle/>
            <a:p>
              <a:pPr algn="ctr">
                <a:lnSpc>
                  <a:spcPct val="130000"/>
                </a:lnSpc>
              </a:pPr>
              <a:r>
                <a:rPr lang="zh-CN" altLang="en-US"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世界知識產權組織：</a:t>
              </a:r>
              <a:r>
                <a:rPr lang="en-US" altLang="zh-CN"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2019</a:t>
              </a:r>
              <a:r>
                <a:rPr lang="zh-CN" altLang="en-US"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年中國國際專利申請量全球第一</a:t>
              </a:r>
              <a:endParaRPr lang="en-US" altLang="zh-CN"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矩形: 圆角 11"/>
            <p:cNvSpPr/>
            <p:nvPr/>
          </p:nvSpPr>
          <p:spPr>
            <a:xfrm>
              <a:off x="4108878" y="1487953"/>
              <a:ext cx="7730183" cy="522350"/>
            </a:xfrm>
            <a:prstGeom prst="roundRect">
              <a:avLst/>
            </a:prstGeom>
            <a:solidFill>
              <a:srgbClr val="FF5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矩形 12"/>
            <p:cNvSpPr/>
            <p:nvPr/>
          </p:nvSpPr>
          <p:spPr>
            <a:xfrm>
              <a:off x="6796540" y="2221285"/>
              <a:ext cx="4642147" cy="1086557"/>
            </a:xfrm>
            <a:prstGeom prst="rect">
              <a:avLst/>
            </a:prstGeom>
          </p:spPr>
          <p:txBody>
            <a:bodyPr wrap="square">
              <a:spAutoFit/>
            </a:bodyPr>
            <a:lstStyle/>
            <a:p>
              <a:pPr algn="just"/>
              <a:r>
                <a:rPr lang="en-US" altLang="zh-CN"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年中國超過美國成為該組織</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專利合作條約</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PCT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）框架下國際專利申請量最多的國家</a:t>
              </a:r>
            </a:p>
          </p:txBody>
        </p:sp>
        <p:sp>
          <p:nvSpPr>
            <p:cNvPr id="14" name="任意多边形: 形状 13"/>
            <p:cNvSpPr/>
            <p:nvPr/>
          </p:nvSpPr>
          <p:spPr>
            <a:xfrm>
              <a:off x="4357999" y="2403224"/>
              <a:ext cx="1978721" cy="458606"/>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defTabSz="889000">
                <a:lnSpc>
                  <a:spcPct val="90000"/>
                </a:lnSpc>
                <a:spcBef>
                  <a:spcPct val="0"/>
                </a:spcBef>
                <a:spcAft>
                  <a:spcPct val="35000"/>
                </a:spcAft>
              </a:pPr>
              <a:r>
                <a:rPr lang="zh-CN" altLang="en-US"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中國 </a:t>
              </a:r>
              <a:r>
                <a:rPr lang="en-US" altLang="zh-CN"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58</a:t>
              </a:r>
              <a:r>
                <a:rPr lang="en-US" altLang="zh-TW"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990</a:t>
              </a:r>
              <a:r>
                <a:rPr lang="zh-CN" altLang="en-US"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件</a:t>
              </a:r>
            </a:p>
          </p:txBody>
        </p:sp>
        <p:sp>
          <p:nvSpPr>
            <p:cNvPr id="15" name="任意多边形: 形状 14"/>
            <p:cNvSpPr/>
            <p:nvPr/>
          </p:nvSpPr>
          <p:spPr>
            <a:xfrm>
              <a:off x="4358000" y="2963969"/>
              <a:ext cx="1978720" cy="536410"/>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defTabSz="889000">
                <a:lnSpc>
                  <a:spcPct val="90000"/>
                </a:lnSpc>
                <a:spcBef>
                  <a:spcPct val="0"/>
                </a:spcBef>
                <a:spcAft>
                  <a:spcPct val="35000"/>
                </a:spcAft>
              </a:pPr>
              <a:r>
                <a:rPr lang="zh-CN" altLang="en-US"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美國 </a:t>
              </a:r>
              <a:r>
                <a:rPr lang="en-US" altLang="zh-CN"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57,840</a:t>
              </a:r>
              <a:r>
                <a:rPr lang="zh-CN" altLang="en-US"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件</a:t>
              </a:r>
            </a:p>
          </p:txBody>
        </p:sp>
        <p:sp>
          <p:nvSpPr>
            <p:cNvPr id="16" name="任意多边形: 形状 15"/>
            <p:cNvSpPr/>
            <p:nvPr/>
          </p:nvSpPr>
          <p:spPr>
            <a:xfrm>
              <a:off x="4357999" y="3524716"/>
              <a:ext cx="1978719" cy="482534"/>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defTabSz="889000">
                <a:lnSpc>
                  <a:spcPct val="90000"/>
                </a:lnSpc>
                <a:spcBef>
                  <a:spcPct val="0"/>
                </a:spcBef>
                <a:spcAft>
                  <a:spcPct val="35000"/>
                </a:spcAft>
              </a:pPr>
              <a:r>
                <a:rPr lang="zh-CN" altLang="en-US"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日本 </a:t>
              </a:r>
              <a:r>
                <a:rPr lang="en-US" altLang="zh-CN"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52</a:t>
              </a:r>
              <a:r>
                <a:rPr lang="en-US" altLang="zh-TW"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660</a:t>
              </a:r>
              <a:r>
                <a:rPr lang="zh-CN" altLang="en-US"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件</a:t>
              </a:r>
            </a:p>
          </p:txBody>
        </p:sp>
        <p:sp>
          <p:nvSpPr>
            <p:cNvPr id="17" name="任意多边形: 形状 16"/>
            <p:cNvSpPr/>
            <p:nvPr/>
          </p:nvSpPr>
          <p:spPr>
            <a:xfrm>
              <a:off x="4358000" y="4085462"/>
              <a:ext cx="1978717" cy="527035"/>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defTabSz="889000">
                <a:lnSpc>
                  <a:spcPct val="90000"/>
                </a:lnSpc>
                <a:spcBef>
                  <a:spcPct val="0"/>
                </a:spcBef>
                <a:spcAft>
                  <a:spcPct val="35000"/>
                </a:spcAft>
              </a:pPr>
              <a:r>
                <a:rPr lang="zh-CN" altLang="en-US"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德國 </a:t>
              </a:r>
              <a:r>
                <a:rPr lang="en-US" altLang="zh-CN"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19</a:t>
              </a:r>
              <a:r>
                <a:rPr lang="en-US" altLang="zh-TW"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353</a:t>
              </a:r>
              <a:r>
                <a:rPr lang="zh-CN" altLang="en-US"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件</a:t>
              </a:r>
            </a:p>
          </p:txBody>
        </p:sp>
        <p:sp>
          <p:nvSpPr>
            <p:cNvPr id="18" name="任意多边形: 形状 17"/>
            <p:cNvSpPr/>
            <p:nvPr/>
          </p:nvSpPr>
          <p:spPr>
            <a:xfrm>
              <a:off x="4357999" y="4646207"/>
              <a:ext cx="1978716" cy="509267"/>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defTabSz="889000">
                <a:lnSpc>
                  <a:spcPct val="90000"/>
                </a:lnSpc>
                <a:spcBef>
                  <a:spcPct val="0"/>
                </a:spcBef>
                <a:spcAft>
                  <a:spcPct val="35000"/>
                </a:spcAft>
              </a:pPr>
              <a:r>
                <a:rPr lang="zh-CN" altLang="en-US"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韓國 </a:t>
              </a:r>
              <a:r>
                <a:rPr lang="en-US" altLang="zh-CN"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19</a:t>
              </a:r>
              <a:r>
                <a:rPr lang="en-US" altLang="zh-TW"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085</a:t>
              </a:r>
              <a:r>
                <a:rPr lang="zh-CN" altLang="en-US"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件</a:t>
              </a:r>
            </a:p>
          </p:txBody>
        </p:sp>
        <p:sp>
          <p:nvSpPr>
            <p:cNvPr id="20" name="对话气泡: 矩形 19"/>
            <p:cNvSpPr/>
            <p:nvPr/>
          </p:nvSpPr>
          <p:spPr>
            <a:xfrm>
              <a:off x="9392834" y="3510979"/>
              <a:ext cx="2190053" cy="1461335"/>
            </a:xfrm>
            <a:prstGeom prst="wedgeRectCallout">
              <a:avLst>
                <a:gd name="adj1" fmla="val 17881"/>
                <a:gd name="adj2" fmla="val -8434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1999</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年該組織收到中國提交的專利申請為</a:t>
              </a:r>
              <a:r>
                <a:rPr lang="en-US" altLang="zh-CN" sz="2000" b="1" dirty="0">
                  <a:solidFill>
                    <a:srgbClr val="FFFF00"/>
                  </a:solidFill>
                  <a:latin typeface="Times New Roman" panose="02020603050405020304" pitchFamily="18" charset="0"/>
                  <a:ea typeface="DFKai-SB" panose="03000509000000000000" pitchFamily="65" charset="-120"/>
                  <a:cs typeface="Times New Roman" panose="02020603050405020304" pitchFamily="18" charset="0"/>
                </a:rPr>
                <a:t>276</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件</a:t>
              </a:r>
            </a:p>
          </p:txBody>
        </p:sp>
        <p:pic>
          <p:nvPicPr>
            <p:cNvPr id="21" name="图片 20"/>
            <p:cNvPicPr>
              <a:picLocks noChangeAspect="1"/>
            </p:cNvPicPr>
            <p:nvPr/>
          </p:nvPicPr>
          <p:blipFill>
            <a:blip r:embed="rId3"/>
            <a:stretch>
              <a:fillRect/>
            </a:stretch>
          </p:blipFill>
          <p:spPr>
            <a:xfrm>
              <a:off x="6523768" y="3663062"/>
              <a:ext cx="2663275" cy="1512475"/>
            </a:xfrm>
            <a:prstGeom prst="rect">
              <a:avLst/>
            </a:prstGeom>
          </p:spPr>
        </p:pic>
        <p:sp>
          <p:nvSpPr>
            <p:cNvPr id="22" name="矩形 21"/>
            <p:cNvSpPr/>
            <p:nvPr/>
          </p:nvSpPr>
          <p:spPr>
            <a:xfrm>
              <a:off x="9276293" y="5021346"/>
              <a:ext cx="2436089" cy="416513"/>
            </a:xfrm>
            <a:prstGeom prst="rect">
              <a:avLst/>
            </a:prstGeom>
          </p:spPr>
          <p:txBody>
            <a:bodyPr wrap="square">
              <a:spAutoFit/>
            </a:bodyPr>
            <a:lstStyle/>
            <a:p>
              <a:r>
                <a:rPr lang="en-US" altLang="zh-CN" sz="17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20</a:t>
              </a:r>
              <a:r>
                <a:rPr lang="zh-CN" altLang="en-US" sz="17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年間增長了</a:t>
              </a:r>
              <a:r>
                <a:rPr lang="en-US" altLang="zh-CN" sz="17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200</a:t>
              </a:r>
              <a:r>
                <a:rPr lang="zh-CN" altLang="en-US" sz="17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倍</a:t>
              </a:r>
            </a:p>
          </p:txBody>
        </p:sp>
        <p:sp>
          <p:nvSpPr>
            <p:cNvPr id="23" name="矩形 22"/>
            <p:cNvSpPr/>
            <p:nvPr/>
          </p:nvSpPr>
          <p:spPr>
            <a:xfrm>
              <a:off x="2420952" y="6009602"/>
              <a:ext cx="11536596" cy="615715"/>
            </a:xfrm>
            <a:prstGeom prst="rect">
              <a:avLst/>
            </a:prstGeom>
          </p:spPr>
          <p:txBody>
            <a:bodyPr wrap="square">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資料來源：上圖按</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世界智慧財產權組織表示，</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年中國國際專利申請量全球第一</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整理而成。該文取自中華人民共和國中央人民政府網頁</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http://www.gov.cn/xinwen/2020-04/10/content_5500748.htm</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25" name="矩形 24"/>
          <p:cNvSpPr/>
          <p:nvPr/>
        </p:nvSpPr>
        <p:spPr>
          <a:xfrm>
            <a:off x="2791292" y="2350415"/>
            <a:ext cx="6724918" cy="353943"/>
          </a:xfrm>
          <a:prstGeom prst="rect">
            <a:avLst/>
          </a:prstGeom>
        </p:spPr>
        <p:txBody>
          <a:bodyPr wrap="none">
            <a:spAutoFit/>
          </a:bodyPr>
          <a:lstStyle/>
          <a:p>
            <a:r>
              <a:rPr lang="zh-CN" altLang="en-US" sz="1700" dirty="0">
                <a:latin typeface="Times New Roman" panose="02020603050405020304" pitchFamily="18" charset="0"/>
                <a:ea typeface="DFKai-SB" panose="03000509000000000000" pitchFamily="65" charset="-120"/>
                <a:cs typeface="Times New Roman" panose="02020603050405020304" pitchFamily="18" charset="0"/>
              </a:rPr>
              <a:t>根據世界知識產權組織（產權組織）當地時間</a:t>
            </a:r>
            <a:r>
              <a:rPr lang="en-US" altLang="zh-CN" sz="1700" dirty="0">
                <a:latin typeface="Times New Roman" panose="02020603050405020304" pitchFamily="18" charset="0"/>
                <a:ea typeface="DFKai-SB" panose="03000509000000000000" pitchFamily="65" charset="-120"/>
                <a:cs typeface="Times New Roman" panose="02020603050405020304" pitchFamily="18" charset="0"/>
              </a:rPr>
              <a:t>4</a:t>
            </a:r>
            <a:r>
              <a:rPr lang="zh-CN" altLang="en-US" sz="17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1700" dirty="0">
                <a:latin typeface="Times New Roman" panose="02020603050405020304" pitchFamily="18" charset="0"/>
                <a:ea typeface="DFKai-SB" panose="03000509000000000000" pitchFamily="65" charset="-120"/>
                <a:cs typeface="Times New Roman" panose="02020603050405020304" pitchFamily="18" charset="0"/>
              </a:rPr>
              <a:t>7</a:t>
            </a:r>
            <a:r>
              <a:rPr lang="zh-CN" altLang="en-US" sz="1700" dirty="0">
                <a:latin typeface="Times New Roman" panose="02020603050405020304" pitchFamily="18" charset="0"/>
                <a:ea typeface="DFKai-SB" panose="03000509000000000000" pitchFamily="65" charset="-120"/>
                <a:cs typeface="Times New Roman" panose="02020603050405020304" pitchFamily="18" charset="0"/>
              </a:rPr>
              <a:t>日發表的新聞公報</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140984" y="235797"/>
            <a:ext cx="3877985" cy="584775"/>
          </a:xfrm>
          <a:prstGeom prst="rect">
            <a:avLst/>
          </a:prstGeom>
          <a:noFill/>
        </p:spPr>
        <p:txBody>
          <a:bodyPr wrap="none" rtlCol="0" anchor="t">
            <a:spAutoFit/>
          </a:bodyPr>
          <a:lstStyle/>
          <a:p>
            <a:pPr algn="ctr"/>
            <a:r>
              <a:rPr lang="en-US" altLang="zh-CN" sz="3200" b="1" dirty="0" err="1">
                <a:latin typeface="DFKai-SB" panose="03000509000000000000" pitchFamily="65" charset="-120"/>
                <a:ea typeface="DFKai-SB" panose="03000509000000000000" pitchFamily="65" charset="-120"/>
                <a:cs typeface="黑体" panose="02010609060101010101" charset="-122"/>
                <a:sym typeface="+mn-ea"/>
              </a:rPr>
              <a:t>高端產業取得新突破</a:t>
            </a:r>
            <a:endParaRPr lang="zh-CN" altLang="en-US" sz="3200" b="1" dirty="0">
              <a:latin typeface="DFKai-SB" panose="03000509000000000000" pitchFamily="65" charset="-120"/>
              <a:ea typeface="DFKai-SB" panose="03000509000000000000" pitchFamily="65" charset="-120"/>
              <a:cs typeface="黑体" panose="02010609060101010101" charset="-122"/>
              <a:sym typeface="+mn-ea"/>
            </a:endParaRPr>
          </a:p>
        </p:txBody>
      </p:sp>
      <p:sp>
        <p:nvSpPr>
          <p:cNvPr id="6" name="文本框 5"/>
          <p:cNvSpPr txBox="1"/>
          <p:nvPr/>
        </p:nvSpPr>
        <p:spPr>
          <a:xfrm>
            <a:off x="546289" y="885825"/>
            <a:ext cx="11225408" cy="1717393"/>
          </a:xfrm>
          <a:prstGeom prst="rect">
            <a:avLst/>
          </a:prstGeom>
          <a:noFill/>
        </p:spPr>
        <p:txBody>
          <a:bodyPr wrap="square" rtlCol="0">
            <a:spAutoFit/>
          </a:bodyPr>
          <a:lstStyle/>
          <a:p>
            <a:pPr hangingPunct="0">
              <a:lnSpc>
                <a:spcPct val="110000"/>
              </a:lnSpc>
            </a:pPr>
            <a:r>
              <a:rPr lang="en-US" altLang="zh-CN" sz="2400" dirty="0" err="1">
                <a:latin typeface="Times New Roman" panose="02020603050405020304" pitchFamily="18" charset="0"/>
                <a:ea typeface="DFKai-SB" panose="03000509000000000000" pitchFamily="65" charset="-120"/>
                <a:cs typeface="Times New Roman" panose="02020603050405020304" pitchFamily="18" charset="0"/>
              </a:rPr>
              <a:t>高端產業</a:t>
            </a:r>
            <a:r>
              <a:rPr lang="en-US" altLang="zh-CN" sz="2400" dirty="0" err="1">
                <a:latin typeface="Times New Roman" panose="02020603050405020304" pitchFamily="18" charset="0"/>
                <a:ea typeface="DFKai-SB" panose="03000509000000000000" pitchFamily="65" charset="-120"/>
                <a:cs typeface="Times New Roman" panose="02020603050405020304" pitchFamily="18" charset="0"/>
                <a:sym typeface="+mn-ea"/>
              </a:rPr>
              <a:t>往往研發投入高、技術含量高、附加值高、低污染、低排放，具有較強的競爭優勢，</a:t>
            </a:r>
            <a:r>
              <a:rPr lang="en-US" altLang="zh-CN" sz="2400" dirty="0" err="1">
                <a:latin typeface="Times New Roman" panose="02020603050405020304" pitchFamily="18" charset="0"/>
                <a:ea typeface="DFKai-SB" panose="03000509000000000000" pitchFamily="65" charset="-120"/>
                <a:cs typeface="Times New Roman" panose="02020603050405020304" pitchFamily="18" charset="0"/>
              </a:rPr>
              <a:t>並且在產業鏈中處於高端的位置</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在我國，</a:t>
            </a:r>
            <a:r>
              <a:rPr lang="en-US" altLang="zh-CN" sz="2400" dirty="0" err="1">
                <a:latin typeface="Times New Roman" panose="02020603050405020304" pitchFamily="18" charset="0"/>
                <a:ea typeface="DFKai-SB" panose="03000509000000000000" pitchFamily="65" charset="-120"/>
                <a:cs typeface="Times New Roman" panose="02020603050405020304" pitchFamily="18" charset="0"/>
              </a:rPr>
              <a:t>人工智</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能</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、數</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碼</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經濟、圖像語音識別、5G移動通信技術應用、無人機等</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高端產業</a:t>
            </a:r>
            <a:r>
              <a:rPr lang="en-US" altLang="zh-CN" sz="2400" dirty="0" err="1">
                <a:latin typeface="Times New Roman" panose="02020603050405020304" pitchFamily="18" charset="0"/>
                <a:ea typeface="DFKai-SB" panose="03000509000000000000" pitchFamily="65" charset="-120"/>
                <a:cs typeface="Times New Roman" panose="02020603050405020304" pitchFamily="18" charset="0"/>
                <a:sym typeface="+mn-ea"/>
              </a:rPr>
              <a:t>蓬勃發展和</a:t>
            </a:r>
            <a:r>
              <a:rPr lang="en-US" altLang="zh-CN" sz="2400" dirty="0" err="1">
                <a:latin typeface="Times New Roman" panose="02020603050405020304" pitchFamily="18" charset="0"/>
                <a:ea typeface="DFKai-SB" panose="03000509000000000000" pitchFamily="65" charset="-120"/>
                <a:cs typeface="Times New Roman" panose="02020603050405020304" pitchFamily="18" charset="0"/>
              </a:rPr>
              <a:t>持續創新</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err="1">
                <a:latin typeface="Times New Roman" panose="02020603050405020304" pitchFamily="18" charset="0"/>
                <a:ea typeface="DFKai-SB" panose="03000509000000000000" pitchFamily="65" charset="-120"/>
                <a:cs typeface="Times New Roman" panose="02020603050405020304" pitchFamily="18" charset="0"/>
              </a:rPr>
              <a:t>帶動了產業快速發展</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2" name="文本框 1"/>
          <p:cNvSpPr txBox="1"/>
          <p:nvPr/>
        </p:nvSpPr>
        <p:spPr>
          <a:xfrm>
            <a:off x="4120917" y="2786098"/>
            <a:ext cx="2036901" cy="1323439"/>
          </a:xfrm>
          <a:prstGeom prst="rect">
            <a:avLst/>
          </a:prstGeom>
          <a:noFill/>
        </p:spPr>
        <p:txBody>
          <a:bodyPr wrap="square" rtlCol="0" anchor="t">
            <a:spAutoFit/>
          </a:bodyPr>
          <a:lstStyle/>
          <a:p>
            <a:r>
              <a:rPr lang="zh-CN" altLang="en-US" sz="2000" dirty="0">
                <a:latin typeface="DFKai-SB" panose="03000509000000000000" pitchFamily="65" charset="-120"/>
                <a:ea typeface="DFKai-SB" panose="03000509000000000000" pitchFamily="65" charset="-120"/>
                <a:sym typeface="+mn-ea"/>
              </a:rPr>
              <a:t>大型客機</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C919</a:t>
            </a:r>
            <a:r>
              <a:rPr lang="zh-CN" altLang="en-US" sz="2000" dirty="0">
                <a:latin typeface="DFKai-SB" panose="03000509000000000000" pitchFamily="65" charset="-120"/>
                <a:ea typeface="DFKai-SB" panose="03000509000000000000" pitchFamily="65" charset="-120"/>
                <a:sym typeface="+mn-ea"/>
              </a:rPr>
              <a:t>在上海浦東國際機場首飛成功，大飛機準備運營</a:t>
            </a:r>
            <a:endParaRPr lang="zh-CN" altLang="en-US" sz="2000" dirty="0">
              <a:latin typeface="DFKai-SB" panose="03000509000000000000" pitchFamily="65" charset="-120"/>
              <a:ea typeface="DFKai-SB" panose="03000509000000000000" pitchFamily="65" charset="-120"/>
            </a:endParaRPr>
          </a:p>
        </p:txBody>
      </p:sp>
      <p:sp>
        <p:nvSpPr>
          <p:cNvPr id="5" name="文本框 4"/>
          <p:cNvSpPr txBox="1"/>
          <p:nvPr/>
        </p:nvSpPr>
        <p:spPr>
          <a:xfrm>
            <a:off x="4140984" y="4805674"/>
            <a:ext cx="1777208" cy="1015663"/>
          </a:xfrm>
          <a:prstGeom prst="rect">
            <a:avLst/>
          </a:prstGeom>
          <a:noFill/>
        </p:spPr>
        <p:txBody>
          <a:bodyPr wrap="square" rtlCol="0" anchor="t">
            <a:spAutoFit/>
          </a:bodyPr>
          <a:lstStyle/>
          <a:p>
            <a:pPr algn="just">
              <a:buClrTx/>
              <a:buSzTx/>
              <a:buFontTx/>
            </a:pPr>
            <a:r>
              <a:rPr lang="zh-CN"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時速600公里高速磁浮試驗樣車成功試</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行</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p:cNvSpPr txBox="1"/>
          <p:nvPr/>
        </p:nvSpPr>
        <p:spPr>
          <a:xfrm>
            <a:off x="9345870" y="2786098"/>
            <a:ext cx="1722120" cy="707886"/>
          </a:xfrm>
          <a:prstGeom prst="rect">
            <a:avLst/>
          </a:prstGeom>
          <a:noFill/>
        </p:spPr>
        <p:txBody>
          <a:bodyPr wrap="square" rtlCol="0" anchor="t">
            <a:spAutoFit/>
          </a:bodyPr>
          <a:lstStyle/>
          <a:p>
            <a:r>
              <a:rPr lang="zh-CN" altLang="en-US" sz="2000" dirty="0">
                <a:latin typeface="DFKai-SB" panose="03000509000000000000" pitchFamily="65" charset="-120"/>
                <a:ea typeface="DFKai-SB" panose="03000509000000000000" pitchFamily="65" charset="-120"/>
                <a:sym typeface="+mn-ea"/>
              </a:rPr>
              <a:t>最大直徑盾構機順利始發</a:t>
            </a:r>
            <a:endParaRPr lang="zh-CN" altLang="en-US" sz="2000" dirty="0">
              <a:latin typeface="DFKai-SB" panose="03000509000000000000" pitchFamily="65" charset="-120"/>
              <a:ea typeface="DFKai-SB" panose="03000509000000000000" pitchFamily="65" charset="-120"/>
            </a:endParaRPr>
          </a:p>
        </p:txBody>
      </p:sp>
      <p:sp>
        <p:nvSpPr>
          <p:cNvPr id="11" name="文本框 10"/>
          <p:cNvSpPr txBox="1"/>
          <p:nvPr/>
        </p:nvSpPr>
        <p:spPr>
          <a:xfrm>
            <a:off x="9345870" y="4731116"/>
            <a:ext cx="1802130" cy="1631216"/>
          </a:xfrm>
          <a:prstGeom prst="rect">
            <a:avLst/>
          </a:prstGeom>
          <a:noFill/>
        </p:spPr>
        <p:txBody>
          <a:bodyPr wrap="square" rtlCol="0">
            <a:spAutoFit/>
          </a:bodyPr>
          <a:lstStyle/>
          <a:p>
            <a:pPr algn="just"/>
            <a:r>
              <a:rPr lang="zh-CN" altLang="en-US" sz="2000" dirty="0">
                <a:latin typeface="DFKai-SB" panose="03000509000000000000" pitchFamily="65" charset="-120"/>
                <a:ea typeface="DFKai-SB" panose="03000509000000000000" pitchFamily="65" charset="-120"/>
              </a:rPr>
              <a:t>清潔能源車在西安新能源產業基地汽車總裝生產線</a:t>
            </a:r>
            <a:r>
              <a:rPr lang="zh-TW" altLang="en-US" sz="2000" dirty="0">
                <a:latin typeface="DFKai-SB" panose="03000509000000000000" pitchFamily="65" charset="-120"/>
                <a:ea typeface="DFKai-SB" panose="03000509000000000000" pitchFamily="65" charset="-120"/>
              </a:rPr>
              <a:t>完成組裝</a:t>
            </a:r>
            <a:endParaRPr lang="zh-CN" altLang="en-US" sz="2000" dirty="0">
              <a:latin typeface="DFKai-SB" panose="03000509000000000000" pitchFamily="65" charset="-120"/>
              <a:ea typeface="DFKai-SB" panose="03000509000000000000" pitchFamily="65" charset="-120"/>
            </a:endParaRPr>
          </a:p>
        </p:txBody>
      </p:sp>
      <p:sp>
        <p:nvSpPr>
          <p:cNvPr id="16" name="矩形 15"/>
          <p:cNvSpPr/>
          <p:nvPr/>
        </p:nvSpPr>
        <p:spPr>
          <a:xfrm>
            <a:off x="11357575" y="2992179"/>
            <a:ext cx="414122" cy="2554545"/>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片</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源</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新</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華</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482" name="Picture 2" descr="E:\人民教育出版社工作\2020.8-教育部项目编写文件\2022.4.14-16五修改会议\修改相关内容\新华社购买\31-40\XxjpsgC007094_20210724_PEPFN0A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3443" y="2739177"/>
            <a:ext cx="2765666" cy="1837785"/>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E:\人民教育出版社工作\2020.8-教育部项目编写文件\2022.4.14-16五修改会议\修改相关内容\新华社购买\31-40\XxjpsgC007122_20210413_PEPFN0A0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35061" y="4707101"/>
            <a:ext cx="2783363" cy="183282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E:\人民教育出版社工作\2020.8-教育部项目编写文件\2022.4.14-16五修改会议\修改相关内容\新华社购买\31-40\XxjpsgC007216_20200927_PEPFN0A00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35061" y="2724399"/>
            <a:ext cx="2783363" cy="1852563"/>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E:\人民教育出版社工作\2020.8-教育部项目编写文件\2022.4.14-16五修改会议\修改相关内容\新华社购买\31-40\XxjpsgC007357_20200621_PEPFN0A00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9730" y="4749204"/>
            <a:ext cx="2719379" cy="1830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1189" y="906895"/>
            <a:ext cx="11631827" cy="954107"/>
          </a:xfrm>
          <a:prstGeom prst="rect">
            <a:avLst/>
          </a:prstGeom>
          <a:noFill/>
          <a:ln w="28575">
            <a:noFill/>
          </a:ln>
        </p:spPr>
        <p:txBody>
          <a:bodyPr wrap="square">
            <a:spAutoFit/>
          </a:bodyPr>
          <a:lstStyle/>
          <a:p>
            <a:pPr marR="0" lvl="0" algn="just" defTabSz="914400" rtl="0" eaLnBrk="1" fontAlgn="auto" latinLnBrk="0" hangingPunct="0">
              <a:spcBef>
                <a:spcPts val="0"/>
              </a:spcBef>
              <a:spcAft>
                <a:spcPts val="0"/>
              </a:spcAft>
              <a:buClrTx/>
              <a:buSzTx/>
              <a:defRPr/>
            </a:pP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改革開放以來，我</a:t>
            </a:r>
            <a:r>
              <a:rPr kumimoji="0" lang="zh-CN"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國經濟總量</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不斷攀升</a:t>
            </a:r>
            <a:r>
              <a:rPr kumimoji="0" lang="zh-CN"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。國內生產總值（</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GDP</a:t>
            </a:r>
            <a:r>
              <a:rPr kumimoji="0" lang="zh-CN"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）由</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1978</a:t>
            </a:r>
            <a:r>
              <a:rPr kumimoji="0" lang="zh-CN"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年的</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3,679</a:t>
            </a:r>
            <a:r>
              <a:rPr kumimoji="0" lang="zh-CN"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億元</a:t>
            </a:r>
            <a:r>
              <a:rPr kumimoji="0" lang="zh-TW"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至</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TW"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突破</a:t>
            </a:r>
            <a:r>
              <a:rPr kumimoji="0" lang="zh-CN"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a:t>
            </a:r>
            <a:r>
              <a:rPr kumimoji="0" lang="en-US" altLang="zh-CN"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100</a:t>
            </a:r>
            <a:r>
              <a:rPr kumimoji="0" lang="zh-CN"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萬億元，經濟規模</a:t>
            </a:r>
            <a:r>
              <a:rPr kumimoji="0" lang="zh-TW"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大幅增長。</a:t>
            </a:r>
            <a:endParaRPr kumimoji="0" lang="zh-CN"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文本框 2"/>
          <p:cNvSpPr txBox="1"/>
          <p:nvPr/>
        </p:nvSpPr>
        <p:spPr>
          <a:xfrm>
            <a:off x="2812336" y="6205636"/>
            <a:ext cx="5365219" cy="461665"/>
          </a:xfrm>
          <a:prstGeom prst="rect">
            <a:avLst/>
          </a:prstGeom>
          <a:noFill/>
        </p:spPr>
        <p:txBody>
          <a:bodyPr wrap="square" rtlCol="0">
            <a:spAutoFit/>
          </a:bodyPr>
          <a:lstStyle/>
          <a:p>
            <a:pPr lvl="0">
              <a:defRPr/>
            </a:pP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里程碑！中國經濟總量躍上百萬億元</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，新華網，</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18</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日。</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http://www.xinhuanet.com/fortune/2021-01/18/c_1126995425.htm</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任意多边形: 形状 9"/>
          <p:cNvSpPr/>
          <p:nvPr/>
        </p:nvSpPr>
        <p:spPr>
          <a:xfrm>
            <a:off x="3610771" y="120137"/>
            <a:ext cx="3768350"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經 濟 </a:t>
            </a:r>
            <a:r>
              <a:rPr lang="zh-CN"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總 量</a:t>
            </a:r>
            <a:r>
              <a:rPr lang="en-US" altLang="zh-CN"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 </a:t>
            </a:r>
            <a:endParaRPr lang="zh-CN"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03143" y="2612597"/>
            <a:ext cx="6167397" cy="3423634"/>
          </a:xfrm>
          <a:prstGeom prst="rect">
            <a:avLst/>
          </a:prstGeom>
          <a:ln w="12700">
            <a:solidFill>
              <a:schemeClr val="tx1"/>
            </a:solidFill>
          </a:ln>
        </p:spPr>
      </p:pic>
      <p:sp>
        <p:nvSpPr>
          <p:cNvPr id="8" name="矩形 7"/>
          <p:cNvSpPr/>
          <p:nvPr/>
        </p:nvSpPr>
        <p:spPr>
          <a:xfrm>
            <a:off x="2403143" y="2118408"/>
            <a:ext cx="6167396" cy="49418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b="1" dirty="0">
                <a:solidFill>
                  <a:schemeClr val="tx1"/>
                </a:solidFill>
                <a:latin typeface="Times New Roman" panose="02020603050405020304" pitchFamily="18" charset="0"/>
                <a:cs typeface="Times New Roman" panose="02020603050405020304" pitchFamily="18" charset="0"/>
              </a:rPr>
              <a:t>1952-2020</a:t>
            </a:r>
            <a:r>
              <a:rPr lang="zh-TW" altLang="en-US" b="1" dirty="0">
                <a:solidFill>
                  <a:schemeClr val="tx1"/>
                </a:solidFill>
                <a:latin typeface="Times New Roman" panose="02020603050405020304" pitchFamily="18" charset="0"/>
                <a:cs typeface="Times New Roman" panose="02020603050405020304" pitchFamily="18" charset="0"/>
              </a:rPr>
              <a:t>年國內生產總值總量的變化（億元）</a:t>
            </a:r>
            <a:endParaRPr lang="zh-HK" altLang="en-US"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755333" y="434340"/>
            <a:ext cx="10681335" cy="58137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50000"/>
              </a:lnSpc>
              <a:spcBef>
                <a:spcPct val="0"/>
              </a:spcBef>
              <a:buFontTx/>
              <a:buNone/>
            </a:pPr>
            <a:r>
              <a:rPr lang="zh-CN" altLang="en-US" sz="2400" dirty="0">
                <a:latin typeface="DFKai-SB" panose="03000509000000000000" pitchFamily="65" charset="-120"/>
                <a:ea typeface="DFKai-SB" panose="03000509000000000000" pitchFamily="65" charset="-120"/>
                <a:cs typeface="黑体" panose="02010609060101010101" charset="-122"/>
                <a:sym typeface="+mn-ea"/>
              </a:rPr>
              <a:t>    </a:t>
            </a:r>
            <a:endParaRPr lang="zh-CN" altLang="en-US" sz="2400" dirty="0">
              <a:latin typeface="DFKai-SB" panose="03000509000000000000" pitchFamily="65" charset="-120"/>
              <a:ea typeface="DFKai-SB" panose="03000509000000000000" pitchFamily="65" charset="-120"/>
              <a:cs typeface="黑体" panose="02010609060101010101" charset="-122"/>
            </a:endParaRPr>
          </a:p>
        </p:txBody>
      </p:sp>
      <p:sp>
        <p:nvSpPr>
          <p:cNvPr id="6" name="文本框 5"/>
          <p:cNvSpPr txBox="1"/>
          <p:nvPr/>
        </p:nvSpPr>
        <p:spPr>
          <a:xfrm>
            <a:off x="1650731" y="6271122"/>
            <a:ext cx="3864545" cy="400110"/>
          </a:xfrm>
          <a:prstGeom prst="rect">
            <a:avLst/>
          </a:prstGeom>
          <a:noFill/>
        </p:spPr>
        <p:txBody>
          <a:bodyPr wrap="square" rtlCol="0" anchor="t">
            <a:spAutoFit/>
          </a:bodyPr>
          <a:lstStyle/>
          <a:p>
            <a:r>
              <a:rPr lang="zh-TW" altLang="en-US" sz="2000" dirty="0">
                <a:latin typeface="DFKai-SB" panose="03000509000000000000" pitchFamily="65" charset="-120"/>
                <a:ea typeface="DFKai-SB" panose="03000509000000000000" pitchFamily="65" charset="-120"/>
                <a:sym typeface="宋体" panose="02010600030101010101" pitchFamily="2" charset="-122"/>
              </a:rPr>
              <a:t>「</a:t>
            </a:r>
            <a:r>
              <a:rPr lang="zh-CN" altLang="en-US" sz="2000" dirty="0">
                <a:latin typeface="DFKai-SB" panose="03000509000000000000" pitchFamily="65" charset="-120"/>
                <a:ea typeface="DFKai-SB" panose="03000509000000000000" pitchFamily="65" charset="-120"/>
              </a:rPr>
              <a:t>智慧農業</a:t>
            </a:r>
            <a:r>
              <a:rPr lang="zh-TW" altLang="en-US" sz="2000" dirty="0">
                <a:latin typeface="DFKai-SB" panose="03000509000000000000" pitchFamily="65" charset="-120"/>
                <a:ea typeface="DFKai-SB" panose="03000509000000000000" pitchFamily="65" charset="-120"/>
                <a:sym typeface="宋体" panose="02010600030101010101" pitchFamily="2" charset="-122"/>
              </a:rPr>
              <a:t>」協助</a:t>
            </a:r>
            <a:r>
              <a:rPr lang="zh-CN" altLang="en-US" sz="2000" dirty="0">
                <a:latin typeface="DFKai-SB" panose="03000509000000000000" pitchFamily="65" charset="-120"/>
                <a:ea typeface="DFKai-SB" panose="03000509000000000000" pitchFamily="65" charset="-120"/>
              </a:rPr>
              <a:t>促</a:t>
            </a:r>
            <a:r>
              <a:rPr lang="zh-TW" altLang="en-US" sz="2000" dirty="0">
                <a:latin typeface="DFKai-SB" panose="03000509000000000000" pitchFamily="65" charset="-120"/>
                <a:ea typeface="DFKai-SB" panose="03000509000000000000" pitchFamily="65" charset="-120"/>
              </a:rPr>
              <a:t>進農業</a:t>
            </a:r>
            <a:r>
              <a:rPr lang="zh-CN" altLang="en-US" sz="2000" dirty="0">
                <a:latin typeface="DFKai-SB" panose="03000509000000000000" pitchFamily="65" charset="-120"/>
                <a:ea typeface="DFKai-SB" panose="03000509000000000000" pitchFamily="65" charset="-120"/>
              </a:rPr>
              <a:t>生產</a:t>
            </a:r>
          </a:p>
        </p:txBody>
      </p:sp>
      <p:sp>
        <p:nvSpPr>
          <p:cNvPr id="10" name="文本框 9"/>
          <p:cNvSpPr txBox="1"/>
          <p:nvPr/>
        </p:nvSpPr>
        <p:spPr>
          <a:xfrm>
            <a:off x="7767200" y="6271122"/>
            <a:ext cx="2540000" cy="400110"/>
          </a:xfrm>
          <a:prstGeom prst="rect">
            <a:avLst/>
          </a:prstGeom>
          <a:noFill/>
        </p:spPr>
        <p:txBody>
          <a:bodyPr wrap="square" rtlCol="0" anchor="t">
            <a:spAutoFit/>
          </a:bodyPr>
          <a:lstStyle/>
          <a:p>
            <a:r>
              <a:rPr lang="zh-CN" sz="2000" dirty="0">
                <a:latin typeface="DFKai-SB" panose="03000509000000000000" pitchFamily="65" charset="-120"/>
                <a:ea typeface="DFKai-SB" panose="03000509000000000000" pitchFamily="65" charset="-120"/>
              </a:rPr>
              <a:t>無人機</a:t>
            </a:r>
            <a:r>
              <a:rPr lang="zh-TW" altLang="en-US" sz="2000" dirty="0">
                <a:latin typeface="DFKai-SB" panose="03000509000000000000" pitchFamily="65" charset="-120"/>
                <a:ea typeface="DFKai-SB" panose="03000509000000000000" pitchFamily="65" charset="-120"/>
              </a:rPr>
              <a:t>協</a:t>
            </a:r>
            <a:r>
              <a:rPr lang="zh-CN" sz="2000" dirty="0">
                <a:latin typeface="DFKai-SB" panose="03000509000000000000" pitchFamily="65" charset="-120"/>
                <a:ea typeface="DFKai-SB" panose="03000509000000000000" pitchFamily="65" charset="-120"/>
              </a:rPr>
              <a:t>助氣象測繪</a:t>
            </a:r>
          </a:p>
        </p:txBody>
      </p:sp>
      <p:sp>
        <p:nvSpPr>
          <p:cNvPr id="5" name="文本框 4"/>
          <p:cNvSpPr txBox="1"/>
          <p:nvPr/>
        </p:nvSpPr>
        <p:spPr>
          <a:xfrm>
            <a:off x="3704549" y="239455"/>
            <a:ext cx="4801315" cy="646331"/>
          </a:xfrm>
          <a:prstGeom prst="rect">
            <a:avLst/>
          </a:prstGeom>
          <a:noFill/>
        </p:spPr>
        <p:txBody>
          <a:bodyPr wrap="none" rtlCol="0" anchor="t">
            <a:spAutoFit/>
          </a:bodyPr>
          <a:lstStyle/>
          <a:p>
            <a:pPr algn="ctr"/>
            <a:r>
              <a:rPr lang="en-US" altLang="zh-CN" sz="3600" b="1" dirty="0" err="1">
                <a:latin typeface="DFKai-SB" panose="03000509000000000000" pitchFamily="65" charset="-120"/>
                <a:ea typeface="DFKai-SB" panose="03000509000000000000" pitchFamily="65" charset="-120"/>
                <a:cs typeface="黑体" panose="02010609060101010101" charset="-122"/>
                <a:sym typeface="+mn-ea"/>
              </a:rPr>
              <a:t>民生科技領域成效顯著</a:t>
            </a:r>
            <a:endParaRPr lang="en-US" altLang="zh-CN" sz="3600" b="1" dirty="0">
              <a:latin typeface="DFKai-SB" panose="03000509000000000000" pitchFamily="65" charset="-120"/>
              <a:ea typeface="DFKai-SB" panose="03000509000000000000" pitchFamily="65" charset="-120"/>
              <a:cs typeface="黑体" panose="02010609060101010101" charset="-122"/>
              <a:sym typeface="+mn-ea"/>
            </a:endParaRPr>
          </a:p>
        </p:txBody>
      </p:sp>
      <p:sp>
        <p:nvSpPr>
          <p:cNvPr id="7" name="文本框 6"/>
          <p:cNvSpPr txBox="1"/>
          <p:nvPr/>
        </p:nvSpPr>
        <p:spPr>
          <a:xfrm>
            <a:off x="401652" y="925195"/>
            <a:ext cx="11468456" cy="1852815"/>
          </a:xfrm>
          <a:prstGeom prst="rect">
            <a:avLst/>
          </a:prstGeom>
          <a:noFill/>
        </p:spPr>
        <p:txBody>
          <a:bodyPr wrap="square" rtlCol="0">
            <a:spAutoFit/>
          </a:bodyPr>
          <a:lstStyle/>
          <a:p>
            <a:pPr>
              <a:lnSpc>
                <a:spcPct val="110000"/>
              </a:lnSpc>
            </a:pPr>
            <a:r>
              <a:rPr lang="en-US" altLang="zh-CN" sz="2600" dirty="0" err="1">
                <a:latin typeface="DFKai-SB" panose="03000509000000000000" pitchFamily="65" charset="-120"/>
                <a:ea typeface="DFKai-SB" panose="03000509000000000000" pitchFamily="65" charset="-120"/>
                <a:cs typeface="黑体" panose="02010609060101010101" charset="-122"/>
                <a:sym typeface="+mn-ea"/>
              </a:rPr>
              <a:t>民生科技以服務民生為宗旨，達到降低成本、提高效益、改善人民生活</a:t>
            </a:r>
            <a:r>
              <a:rPr lang="zh-TW" altLang="en-US" sz="2600" dirty="0">
                <a:latin typeface="DFKai-SB" panose="03000509000000000000" pitchFamily="65" charset="-120"/>
                <a:ea typeface="DFKai-SB" panose="03000509000000000000" pitchFamily="65" charset="-120"/>
                <a:cs typeface="黑体" panose="02010609060101010101" charset="-122"/>
                <a:sym typeface="+mn-ea"/>
              </a:rPr>
              <a:t>素</a:t>
            </a:r>
            <a:r>
              <a:rPr lang="en-US" altLang="zh-CN" sz="2600" dirty="0" err="1">
                <a:latin typeface="DFKai-SB" panose="03000509000000000000" pitchFamily="65" charset="-120"/>
                <a:ea typeface="DFKai-SB" panose="03000509000000000000" pitchFamily="65" charset="-120"/>
                <a:cs typeface="黑体" panose="02010609060101010101" charset="-122"/>
                <a:sym typeface="+mn-ea"/>
              </a:rPr>
              <a:t>質的目的。近年，我國科技發展工作把保障和改善民生放在突出位置，圍繞人口健康、公共安全、生態環境、防災減災、精</a:t>
            </a:r>
            <a:r>
              <a:rPr lang="zh-TW" altLang="en-US" sz="2600" dirty="0">
                <a:latin typeface="標楷體" panose="03000509000000000000" pitchFamily="65" charset="-120"/>
                <a:ea typeface="標楷體" panose="03000509000000000000" pitchFamily="65" charset="-120"/>
                <a:cs typeface="黑体" panose="02010609060101010101" charset="-122"/>
                <a:sym typeface="+mn-ea"/>
              </a:rPr>
              <a:t>準</a:t>
            </a:r>
            <a:r>
              <a:rPr lang="en-US" altLang="zh-CN" sz="2600" dirty="0" err="1">
                <a:latin typeface="標楷體" panose="03000509000000000000" pitchFamily="65" charset="-120"/>
                <a:ea typeface="標楷體" panose="03000509000000000000" pitchFamily="65" charset="-120"/>
                <a:cs typeface="黑体" panose="02010609060101010101" charset="-122"/>
                <a:sym typeface="+mn-ea"/>
              </a:rPr>
              <a:t>扶貧</a:t>
            </a:r>
            <a:r>
              <a:rPr lang="zh-CN" altLang="en-US" sz="2600" dirty="0">
                <a:latin typeface="DFKai-SB" panose="03000509000000000000" pitchFamily="65" charset="-120"/>
                <a:ea typeface="DFKai-SB" panose="03000509000000000000" pitchFamily="65" charset="-120"/>
                <a:cs typeface="黑体" panose="02010609060101010101" charset="-122"/>
                <a:sym typeface="+mn-ea"/>
              </a:rPr>
              <a:t>、</a:t>
            </a:r>
            <a:r>
              <a:rPr lang="en-US" altLang="zh-CN" sz="2600" dirty="0" err="1">
                <a:latin typeface="DFKai-SB" panose="03000509000000000000" pitchFamily="65" charset="-120"/>
                <a:ea typeface="DFKai-SB" panose="03000509000000000000" pitchFamily="65" charset="-120"/>
                <a:cs typeface="黑体" panose="02010609060101010101" charset="-122"/>
                <a:sym typeface="+mn-ea"/>
              </a:rPr>
              <a:t>氣象測繪等民生熱點，組織實施國家民生科技行動</a:t>
            </a:r>
            <a:r>
              <a:rPr lang="zh-TW" altLang="en-US" sz="2600" dirty="0">
                <a:latin typeface="DFKai-SB" panose="03000509000000000000" pitchFamily="65" charset="-120"/>
                <a:ea typeface="DFKai-SB" panose="03000509000000000000" pitchFamily="65" charset="-120"/>
                <a:cs typeface="黑体" panose="02010609060101010101" charset="-122"/>
                <a:sym typeface="+mn-ea"/>
              </a:rPr>
              <a:t>，</a:t>
            </a:r>
            <a:r>
              <a:rPr lang="en-US" altLang="zh-CN" sz="2600" dirty="0">
                <a:latin typeface="DFKai-SB" panose="03000509000000000000" pitchFamily="65" charset="-120"/>
                <a:ea typeface="DFKai-SB" panose="03000509000000000000" pitchFamily="65" charset="-120"/>
                <a:cs typeface="黑体" panose="02010609060101010101" charset="-122"/>
                <a:sym typeface="+mn-ea"/>
              </a:rPr>
              <a:t>並</a:t>
            </a:r>
            <a:r>
              <a:rPr lang="zh-TW" altLang="en-US" sz="2600" dirty="0">
                <a:latin typeface="DFKai-SB" panose="03000509000000000000" pitchFamily="65" charset="-120"/>
                <a:ea typeface="DFKai-SB" panose="03000509000000000000" pitchFamily="65" charset="-120"/>
                <a:cs typeface="黑体" panose="02010609060101010101" charset="-122"/>
                <a:sym typeface="+mn-ea"/>
              </a:rPr>
              <a:t>且</a:t>
            </a:r>
            <a:r>
              <a:rPr lang="en-US" altLang="zh-CN" sz="2600" dirty="0" err="1">
                <a:latin typeface="DFKai-SB" panose="03000509000000000000" pitchFamily="65" charset="-120"/>
                <a:ea typeface="DFKai-SB" panose="03000509000000000000" pitchFamily="65" charset="-120"/>
                <a:cs typeface="黑体" panose="02010609060101010101" charset="-122"/>
                <a:sym typeface="+mn-ea"/>
              </a:rPr>
              <a:t>取得重大進展</a:t>
            </a:r>
            <a:r>
              <a:rPr lang="en-US" altLang="zh-CN" sz="2600" dirty="0">
                <a:latin typeface="DFKai-SB" panose="03000509000000000000" pitchFamily="65" charset="-120"/>
                <a:ea typeface="DFKai-SB" panose="03000509000000000000" pitchFamily="65" charset="-120"/>
                <a:cs typeface="黑体" panose="02010609060101010101" charset="-122"/>
                <a:sym typeface="+mn-ea"/>
              </a:rPr>
              <a:t>。</a:t>
            </a:r>
            <a:endParaRPr lang="en-US" altLang="zh-CN" sz="2600" dirty="0">
              <a:latin typeface="DFKai-SB" panose="03000509000000000000" pitchFamily="65" charset="-120"/>
              <a:ea typeface="DFKai-SB" panose="03000509000000000000" pitchFamily="65" charset="-120"/>
              <a:cs typeface="黑体" panose="02010609060101010101" charset="-122"/>
            </a:endParaRPr>
          </a:p>
        </p:txBody>
      </p:sp>
      <p:sp>
        <p:nvSpPr>
          <p:cNvPr id="13" name="矩形 12"/>
          <p:cNvSpPr/>
          <p:nvPr/>
        </p:nvSpPr>
        <p:spPr>
          <a:xfrm>
            <a:off x="11376825" y="3423787"/>
            <a:ext cx="414122" cy="2554545"/>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片</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源</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新</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華</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1507" name="Picture 3" descr="E:\人民教育出版社工作\2020.8-教育部项目编写文件\2022.4.14-16五修改会议\修改相关内容\新华社购买\31-40\XxjpsgC007184_20210324_PEPFN0A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7733" y="3007955"/>
            <a:ext cx="4724400" cy="319709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E:\人民教育出版社工作\2020.8-教育部项目编写文件\2022.4.14-16五修改会议\修改相关内容\新华社购买\31-40\XxjpsgC007020_20210406_PEPFN0A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999" y="3007955"/>
            <a:ext cx="4815734" cy="3210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0537" y="1617602"/>
            <a:ext cx="7598949" cy="3884140"/>
          </a:xfrm>
          <a:prstGeom prst="rect">
            <a:avLst/>
          </a:prstGeom>
          <a:noFill/>
        </p:spPr>
        <p:txBody>
          <a:bodyPr wrap="square" rtlCol="0">
            <a:spAutoFit/>
          </a:bodyPr>
          <a:lstStyle/>
          <a:p>
            <a:pPr algn="just" hangingPunct="0">
              <a:lnSpc>
                <a:spcPct val="110000"/>
              </a:lnSpc>
            </a:pPr>
            <a:r>
              <a:rPr lang="zh-CN" altLang="en-US" sz="2800" dirty="0">
                <a:latin typeface="標楷體" panose="03000509000000000000" pitchFamily="65" charset="-120"/>
                <a:ea typeface="標楷體" panose="03000509000000000000" pitchFamily="65" charset="-120"/>
                <a:cs typeface="Times New Roman" panose="02020603050405020304" pitchFamily="18" charset="0"/>
              </a:rPr>
              <a:t>在過去很多年</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裏</a:t>
            </a:r>
            <a:r>
              <a:rPr lang="zh-CN" altLang="en-US" sz="2800" dirty="0">
                <a:latin typeface="標楷體" panose="03000509000000000000" pitchFamily="65" charset="-120"/>
                <a:ea typeface="標楷體" panose="03000509000000000000" pitchFamily="65" charset="-120"/>
                <a:cs typeface="Times New Roman" panose="02020603050405020304" pitchFamily="18" charset="0"/>
              </a:rPr>
              <a:t>，中國</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只佔</a:t>
            </a:r>
            <a:r>
              <a:rPr lang="zh-CN" altLang="en-US" sz="2800" dirty="0">
                <a:latin typeface="標楷體" panose="03000509000000000000" pitchFamily="65" charset="-120"/>
                <a:ea typeface="標楷體" panose="03000509000000000000" pitchFamily="65" charset="-120"/>
                <a:cs typeface="Times New Roman" panose="02020603050405020304" pitchFamily="18" charset="0"/>
              </a:rPr>
              <a:t>世界</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7%的耕地面積，</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卻要</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養活世界上22%的人口</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，增加糧食產量是關鍵所在</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。被尊稱為</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世界雜交水稻之父</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的農業科學家</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sym typeface="+mn-ea"/>
              </a:rPr>
              <a:t>袁隆平</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sym typeface="+mn-ea"/>
              </a:rPr>
              <a:t>（右圖），</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深知糧食的重要性</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數十年</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來</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堅持在湖南一</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處</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偏遠山區致力研究雜交水稻技術，並</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將相關技術</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推廣到全球30多個國家和地區。</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雜交水稻技術對於提高我國，以至全世界糧食的產量，都有重大貢獻。</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矩形 12"/>
          <p:cNvSpPr/>
          <p:nvPr/>
        </p:nvSpPr>
        <p:spPr>
          <a:xfrm>
            <a:off x="8715541" y="6144000"/>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2530" name="Picture 2" descr="E:\人民教育出版社工作\2020.8-教育部项目编写文件\2022.4.14-16五修改会议\修改相关内容\新华社购买\31-40\XxjpsgC007438_20210929_PEPFN0A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1622" y="2418460"/>
            <a:ext cx="2611842" cy="37255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82603" y="1033465"/>
            <a:ext cx="3906847" cy="1384995"/>
          </a:xfrm>
          <a:prstGeom prst="rect">
            <a:avLst/>
          </a:prstGeom>
        </p:spPr>
        <p:txBody>
          <a:bodyPr wrap="square">
            <a:spAutoFit/>
          </a:bodyPr>
          <a:lstStyle/>
          <a:p>
            <a:pPr algn="just" hangingPunct="0"/>
            <a:r>
              <a:rPr lang="zh-TW" altLang="en-US" dirty="0">
                <a:latin typeface="Times New Roman" panose="02020603050405020304" pitchFamily="18" charset="0"/>
                <a:ea typeface="DFKai-SB" panose="03000509000000000000" pitchFamily="65" charset="-120"/>
                <a:cs typeface="Times New Roman" panose="02020603050405020304" pitchFamily="18" charset="0"/>
              </a:rPr>
              <a:t>關於袁隆平的事蹟及貢獻，可瀏覽以下視頻：</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pPr algn="just" hangingPunct="0"/>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「星期日檔案：雜交水稻之父－袁隆平」</a:t>
            </a:r>
            <a:endParaRPr lang="en-US" altLang="zh-TW" sz="1600" dirty="0">
              <a:latin typeface="Times New Roman" panose="02020603050405020304" pitchFamily="18" charset="0"/>
              <a:ea typeface="DFKai-SB" panose="03000509000000000000" pitchFamily="65" charset="-120"/>
              <a:cs typeface="Times New Roman" panose="02020603050405020304" pitchFamily="18" charset="0"/>
            </a:endParaRPr>
          </a:p>
          <a:p>
            <a:pPr algn="just" hangingPunct="0"/>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https://www.youtube.com/watch?v=elqWPSR-C9k</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332790" y="270690"/>
            <a:ext cx="2095334" cy="762775"/>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rotWithShape="1">
          <a:blip r:embed="rId2" r:link="rId3"/>
          <a:srcRect l="112" t="21308" b="10320"/>
          <a:stretch/>
        </p:blipFill>
        <p:spPr>
          <a:xfrm>
            <a:off x="7337176" y="578265"/>
            <a:ext cx="3929742" cy="5477979"/>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6" name="文本框 5"/>
          <p:cNvSpPr txBox="1"/>
          <p:nvPr/>
        </p:nvSpPr>
        <p:spPr>
          <a:xfrm>
            <a:off x="1383344" y="873309"/>
            <a:ext cx="5270714" cy="646331"/>
          </a:xfrm>
          <a:prstGeom prst="rect">
            <a:avLst/>
          </a:prstGeom>
          <a:noFill/>
        </p:spPr>
        <p:txBody>
          <a:bodyPr wrap="square" rtlCol="0">
            <a:spAutoFit/>
          </a:bodyPr>
          <a:lstStyle/>
          <a:p>
            <a:r>
              <a:rPr lang="zh-CN" altLang="en-US" sz="3600" b="1" dirty="0">
                <a:latin typeface="Times New Roman" panose="02020603050405020304" pitchFamily="18" charset="0"/>
                <a:ea typeface="DFKai-SB" panose="03000509000000000000" pitchFamily="65" charset="-120"/>
                <a:cs typeface="Times New Roman" panose="02020603050405020304" pitchFamily="18" charset="0"/>
                <a:sym typeface="+mn-ea"/>
              </a:rPr>
              <a:t>我國邁向創新型國家行列</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p:cNvSpPr txBox="1"/>
          <p:nvPr/>
        </p:nvSpPr>
        <p:spPr>
          <a:xfrm>
            <a:off x="6050424" y="6230816"/>
            <a:ext cx="5848884" cy="523220"/>
          </a:xfrm>
          <a:prstGeom prst="rect">
            <a:avLst/>
          </a:prstGeom>
          <a:noFill/>
        </p:spPr>
        <p:txBody>
          <a:bodyPr wrap="square" rtlCol="0" anchor="t">
            <a:spAutoFit/>
          </a:bodyPr>
          <a:lstStyle/>
          <a:p>
            <a:r>
              <a:rPr lang="zh-TW" altLang="en-US" sz="1400" dirty="0">
                <a:latin typeface="DFKai-SB" panose="03000509000000000000" pitchFamily="65" charset="-120"/>
                <a:ea typeface="DFKai-SB" panose="03000509000000000000" pitchFamily="65" charset="-120"/>
              </a:rPr>
              <a:t>資料</a:t>
            </a:r>
            <a:r>
              <a:rPr lang="zh-CN" sz="1400" dirty="0">
                <a:latin typeface="DFKai-SB" panose="03000509000000000000" pitchFamily="65" charset="-120"/>
                <a:ea typeface="DFKai-SB" panose="03000509000000000000" pitchFamily="65" charset="-120"/>
              </a:rPr>
              <a:t>來源：</a:t>
            </a:r>
            <a:r>
              <a:rPr sz="1400" dirty="0" err="1">
                <a:latin typeface="DFKai-SB" panose="03000509000000000000" pitchFamily="65" charset="-120"/>
                <a:ea typeface="DFKai-SB" panose="03000509000000000000" pitchFamily="65" charset="-120"/>
              </a:rPr>
              <a:t>經濟日報</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http://www.ce.cn/xwzx/gnsz/gdxw/202005/20/t20200520_34942300.shtml</a:t>
            </a:r>
          </a:p>
        </p:txBody>
      </p:sp>
      <p:sp>
        <p:nvSpPr>
          <p:cNvPr id="2" name="矩形 1"/>
          <p:cNvSpPr/>
          <p:nvPr/>
        </p:nvSpPr>
        <p:spPr>
          <a:xfrm>
            <a:off x="455166" y="1588825"/>
            <a:ext cx="6359291" cy="4819781"/>
          </a:xfrm>
          <a:prstGeom prst="rect">
            <a:avLst/>
          </a:prstGeom>
        </p:spPr>
        <p:txBody>
          <a:bodyPr wrap="square">
            <a:spAutoFit/>
          </a:bodyPr>
          <a:lstStyle/>
          <a:p>
            <a:pPr lvl="0" algn="just" hangingPunct="0">
              <a:lnSpc>
                <a:spcPct val="120000"/>
              </a:lnSpc>
            </a:pPr>
            <a:r>
              <a:rPr lang="zh-TW" altLang="en-US" sz="3200" dirty="0">
                <a:solidFill>
                  <a:prstClr val="black"/>
                </a:solidFill>
                <a:latin typeface="標楷體" panose="03000509000000000000" pitchFamily="65" charset="-120"/>
                <a:ea typeface="標楷體" panose="03000509000000000000" pitchFamily="65" charset="-120"/>
              </a:rPr>
              <a:t>    科技創新能力已成為綜合國力競爭的決定性因素。改革開放以來，我國科技整體水平大幅提升，從量的積累邁向質的飛躍、從點的突破邁向系統能力提升，科技創新取得新的歷史性成就。整體而言，我國科技發展趨勢向上，已走上科技強國之路。</a:t>
            </a:r>
            <a:endParaRPr lang="zh-HK" altLang="en-US" sz="3200" dirty="0">
              <a:solidFill>
                <a:prstClr val="black"/>
              </a:solidFill>
              <a:latin typeface="標楷體" panose="03000509000000000000" pitchFamily="65" charset="-120"/>
              <a:ea typeface="標楷體" panose="03000509000000000000" pitchFamily="65" charset="-120"/>
            </a:endParaRPr>
          </a:p>
        </p:txBody>
      </p:sp>
      <p:pic>
        <p:nvPicPr>
          <p:cNvPr id="11" name="Picture 10"/>
          <p:cNvPicPr>
            <a:picLocks noChangeAspect="1"/>
          </p:cNvPicPr>
          <p:nvPr/>
        </p:nvPicPr>
        <p:blipFill>
          <a:blip r:embed="rId4"/>
          <a:stretch>
            <a:fillRect/>
          </a:stretch>
        </p:blipFill>
        <p:spPr>
          <a:xfrm>
            <a:off x="238786" y="223759"/>
            <a:ext cx="1594256" cy="580365"/>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623339" y="851055"/>
            <a:ext cx="10695070" cy="4561249"/>
          </a:xfrm>
          <a:prstGeom prst="rect">
            <a:avLst/>
          </a:prstGeom>
          <a:noFill/>
        </p:spPr>
        <p:txBody>
          <a:bodyPr wrap="square" rtlCol="0" anchor="t">
            <a:spAutoFit/>
          </a:bodyPr>
          <a:lstStyle/>
          <a:p>
            <a:pPr algn="just" fontAlgn="auto" hangingPunct="0">
              <a:lnSpc>
                <a:spcPct val="110000"/>
              </a:lnSpc>
            </a:pPr>
            <a:r>
              <a:rPr lang="zh-CN" altLang="en-US" sz="2800" dirty="0">
                <a:effectLst/>
                <a:latin typeface="DFKai-SB" panose="03000509000000000000" pitchFamily="65" charset="-120"/>
                <a:ea typeface="DFKai-SB" panose="03000509000000000000" pitchFamily="65" charset="-120"/>
                <a:cs typeface="楷体" panose="02010609060101010101" charset="-122"/>
                <a:sym typeface="+mn-ea"/>
              </a:rPr>
              <a:t>我國擁有世界上最為全面的橋樑設計建造技術和先進的現代化裝備，這讓我國能在各種地段鋪設鐵路；採用全新低阻力流線型頭型和車體平滑化設計，大大降低了整個列車的阻力；建成了世界上規模最大的高速鐵路牽引供電資料獲取和監測控制系統，能夠滿足列車大編組和重聯運行需求；組建了世界最大的高鐵運輸網，有著高度的指揮體系。</a:t>
            </a:r>
            <a:r>
              <a:rPr lang="zh-TW" altLang="en-US" sz="2800" dirty="0">
                <a:latin typeface="DFKai-SB" panose="03000509000000000000" pitchFamily="65" charset="-120"/>
                <a:ea typeface="DFKai-SB" panose="03000509000000000000" pitchFamily="65" charset="-120"/>
                <a:cs typeface="楷体" panose="02010609060101010101" charset="-122"/>
                <a:sym typeface="+mn-ea"/>
              </a:rPr>
              <a:t>觀看以下視頻，了解國家發展高鐵的歷程，以及高鐵為城市所帶來的經濟效益。</a:t>
            </a:r>
            <a:endParaRPr lang="zh-CN" altLang="en-US" sz="2800" dirty="0">
              <a:effectLst/>
              <a:latin typeface="DFKai-SB" panose="03000509000000000000" pitchFamily="65" charset="-120"/>
              <a:ea typeface="DFKai-SB" panose="03000509000000000000" pitchFamily="65" charset="-120"/>
              <a:cs typeface="楷体" panose="02010609060101010101" charset="-122"/>
            </a:endParaRPr>
          </a:p>
          <a:p>
            <a:pPr algn="just" fontAlgn="auto" hangingPunct="0">
              <a:lnSpc>
                <a:spcPct val="110000"/>
              </a:lnSpc>
            </a:pPr>
            <a:endParaRPr lang="en-US" altLang="zh-CN" sz="3200" kern="100" dirty="0">
              <a:latin typeface="DFKai-SB" panose="03000509000000000000" pitchFamily="65" charset="-120"/>
              <a:ea typeface="DFKai-SB" panose="03000509000000000000" pitchFamily="65" charset="-120"/>
              <a:cs typeface="楷体" panose="02010609060101010101" charset="-122"/>
              <a:sym typeface="+mn-ea"/>
            </a:endParaRPr>
          </a:p>
          <a:p>
            <a:pPr algn="just" fontAlgn="auto" hangingPunct="0">
              <a:lnSpc>
                <a:spcPct val="110000"/>
              </a:lnSpc>
            </a:pPr>
            <a:endParaRPr lang="zh-CN" sz="3200" kern="100" dirty="0">
              <a:uFillTx/>
              <a:latin typeface="DFKai-SB" panose="03000509000000000000" pitchFamily="65" charset="-120"/>
              <a:ea typeface="DFKai-SB" panose="03000509000000000000" pitchFamily="65" charset="-120"/>
              <a:cs typeface="楷体" panose="02010609060101010101" charset="-122"/>
              <a:sym typeface="+mn-ea"/>
            </a:endParaRPr>
          </a:p>
        </p:txBody>
      </p:sp>
      <p:pic>
        <p:nvPicPr>
          <p:cNvPr id="9" name="圖片 8">
            <a:hlinkClick r:id="rId2"/>
          </p:cNvPr>
          <p:cNvPicPr>
            <a:picLocks noChangeAspect="1"/>
          </p:cNvPicPr>
          <p:nvPr/>
        </p:nvPicPr>
        <p:blipFill>
          <a:blip r:embed="rId3"/>
          <a:stretch>
            <a:fillRect/>
          </a:stretch>
        </p:blipFill>
        <p:spPr>
          <a:xfrm>
            <a:off x="1839373" y="4351757"/>
            <a:ext cx="2841634" cy="1610974"/>
          </a:xfrm>
          <a:prstGeom prst="rect">
            <a:avLst/>
          </a:prstGeom>
          <a:ln w="9525">
            <a:solidFill>
              <a:schemeClr val="tx1"/>
            </a:solidFill>
          </a:ln>
        </p:spPr>
      </p:pic>
      <p:sp>
        <p:nvSpPr>
          <p:cNvPr id="10" name="文本框 3"/>
          <p:cNvSpPr txBox="1"/>
          <p:nvPr/>
        </p:nvSpPr>
        <p:spPr>
          <a:xfrm>
            <a:off x="5269542" y="4557080"/>
            <a:ext cx="5222839" cy="1200329"/>
          </a:xfrm>
          <a:prstGeom prst="rect">
            <a:avLst/>
          </a:prstGeom>
          <a:solidFill>
            <a:schemeClr val="accent1">
              <a:lumMod val="20000"/>
              <a:lumOff val="80000"/>
            </a:schemeClr>
          </a:solidFill>
          <a:ln w="9525">
            <a:solidFill>
              <a:schemeClr val="tx1"/>
            </a:solidFill>
          </a:ln>
        </p:spPr>
        <p:txBody>
          <a:bodyPr wrap="square" rtlCol="0">
            <a:spAutoFit/>
          </a:bodyPr>
          <a:lstStyle/>
          <a:p>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視頻名稱：「高鐵經濟帶」</a:t>
            </a:r>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endParaRPr>
          </a:p>
          <a:p>
            <a:r>
              <a:rPr lang="en-US" altLang="zh-CN" sz="2400" dirty="0">
                <a:latin typeface="Times New Roman" panose="02020603050405020304" pitchFamily="18" charset="0"/>
                <a:ea typeface="DFKai-SB" panose="03000509000000000000" pitchFamily="65" charset="-120"/>
                <a:cs typeface="Times New Roman" panose="02020603050405020304" pitchFamily="18" charset="0"/>
                <a:sym typeface="+mn-ea"/>
              </a:rPr>
              <a:t>https://chinacurrent.com/story/22694/high-speed-rail-economic-zone</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2" name="矩形 1"/>
          <p:cNvSpPr/>
          <p:nvPr/>
        </p:nvSpPr>
        <p:spPr>
          <a:xfrm>
            <a:off x="5970874" y="5880520"/>
            <a:ext cx="4282134" cy="400110"/>
          </a:xfrm>
          <a:prstGeom prst="rect">
            <a:avLst/>
          </a:prstGeom>
        </p:spPr>
        <p:txBody>
          <a:bodyPr wrap="none">
            <a:spAutoFi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該</a:t>
            </a:r>
            <a:r>
              <a:rPr lang="zh-HK" altLang="en-US" sz="2000" dirty="0">
                <a:latin typeface="Times New Roman" panose="02020603050405020304" pitchFamily="18" charset="0"/>
                <a:ea typeface="標楷體" panose="03000509000000000000" pitchFamily="65" charset="-120"/>
                <a:cs typeface="Times New Roman" panose="02020603050405020304" pitchFamily="18" charset="0"/>
              </a:rPr>
              <a:t>段視頻取自 </a:t>
            </a:r>
            <a:r>
              <a:rPr lang="en-US" altLang="zh-HK" sz="2000" dirty="0">
                <a:latin typeface="Times New Roman" panose="02020603050405020304" pitchFamily="18" charset="0"/>
                <a:ea typeface="標楷體" panose="03000509000000000000" pitchFamily="65" charset="-120"/>
                <a:cs typeface="Times New Roman" panose="02020603050405020304" pitchFamily="18" charset="0"/>
              </a:rPr>
              <a:t>The China Current </a:t>
            </a:r>
            <a:r>
              <a:rPr lang="zh-HK" altLang="en-US" sz="2000" dirty="0">
                <a:latin typeface="Times New Roman" panose="02020603050405020304" pitchFamily="18" charset="0"/>
                <a:ea typeface="標楷體" panose="03000509000000000000" pitchFamily="65" charset="-120"/>
                <a:cs typeface="Times New Roman" panose="02020603050405020304" pitchFamily="18" charset="0"/>
              </a:rPr>
              <a:t>網頁</a:t>
            </a:r>
          </a:p>
        </p:txBody>
      </p:sp>
      <p:pic>
        <p:nvPicPr>
          <p:cNvPr id="12" name="Picture 11"/>
          <p:cNvPicPr>
            <a:picLocks noChangeAspect="1"/>
          </p:cNvPicPr>
          <p:nvPr/>
        </p:nvPicPr>
        <p:blipFill>
          <a:blip r:embed="rId4"/>
          <a:stretch>
            <a:fillRect/>
          </a:stretch>
        </p:blipFill>
        <p:spPr>
          <a:xfrm>
            <a:off x="245117" y="125412"/>
            <a:ext cx="1594256" cy="580365"/>
          </a:xfrm>
          <a:prstGeom prst="rect">
            <a:avLst/>
          </a:prstGeom>
        </p:spPr>
      </p:pic>
      <p:sp>
        <p:nvSpPr>
          <p:cNvPr id="14" name="文本框 9">
            <a:extLst>
              <a:ext uri="{FF2B5EF4-FFF2-40B4-BE49-F238E27FC236}">
                <a16:creationId xmlns:a16="http://schemas.microsoft.com/office/drawing/2014/main" id="{84B5B49D-7406-45D7-BD08-51E471687D35}"/>
              </a:ext>
            </a:extLst>
          </p:cNvPr>
          <p:cNvSpPr txBox="1"/>
          <p:nvPr/>
        </p:nvSpPr>
        <p:spPr>
          <a:xfrm>
            <a:off x="1839373" y="5962731"/>
            <a:ext cx="2841634" cy="646331"/>
          </a:xfrm>
          <a:prstGeom prst="rect">
            <a:avLst/>
          </a:prstGeom>
          <a:noFill/>
          <a:ln w="38100">
            <a:solidFill>
              <a:srgbClr val="7030A0"/>
            </a:solidFill>
          </a:ln>
        </p:spPr>
        <p:txBody>
          <a:bodyPr wrap="square" rtlCol="0">
            <a:spAutoFit/>
          </a:bodyPr>
          <a:lstStyle/>
          <a:p>
            <a:pPr algn="ctr">
              <a:lnSpc>
                <a:spcPct val="150000"/>
              </a:lnSpc>
            </a:pPr>
            <a:r>
              <a:rPr lang="zh-TW" altLang="en-US" sz="2400" dirty="0">
                <a:latin typeface="DFKai-SB" panose="03000509000000000000" pitchFamily="65" charset="-120"/>
                <a:ea typeface="DFKai-SB" panose="03000509000000000000" pitchFamily="65" charset="-120"/>
              </a:rPr>
              <a:t>點擊圖片</a:t>
            </a:r>
            <a:r>
              <a:rPr lang="zh-CN" altLang="en-US" sz="2400" dirty="0">
                <a:latin typeface="DFKai-SB" panose="03000509000000000000" pitchFamily="65" charset="-120"/>
                <a:ea typeface="DFKai-SB" panose="03000509000000000000" pitchFamily="65" charset="-120"/>
              </a:rPr>
              <a:t>觀看視頻</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58601" y="1394616"/>
            <a:ext cx="9655083" cy="4967514"/>
          </a:xfrm>
          <a:prstGeom prst="rect">
            <a:avLst/>
          </a:prstGeom>
          <a:noFill/>
        </p:spPr>
        <p:txBody>
          <a:bodyPr wrap="square" rtlCol="0" anchor="t">
            <a:spAutoFit/>
          </a:bodyPr>
          <a:lstStyle/>
          <a:p>
            <a:pPr marL="457200" indent="-457200" hangingPunct="0">
              <a:lnSpc>
                <a:spcPct val="110000"/>
              </a:lnSpc>
              <a:buFont typeface="Arial" panose="020B0604020202020204" pitchFamily="34" charset="0"/>
              <a:buChar char="•"/>
            </a:pPr>
            <a:r>
              <a:rPr lang="zh-CN" altLang="en-US" sz="3200" dirty="0">
                <a:latin typeface="DFKai-SB" panose="03000509000000000000" pitchFamily="65" charset="-120"/>
                <a:ea typeface="DFKai-SB" panose="03000509000000000000" pitchFamily="65" charset="-120"/>
                <a:sym typeface="+mn-ea"/>
              </a:rPr>
              <a:t>改革開放以來，我國科技創新能力有了很大提升。科技給我國的經濟、社會等各個領域都帶來了巨大變化，科技的進步支撐了我國的產業的發展，提升了綜合國力和</a:t>
            </a:r>
            <a:r>
              <a:rPr lang="zh-TW" altLang="en-US" sz="3200" dirty="0">
                <a:latin typeface="DFKai-SB" panose="03000509000000000000" pitchFamily="65" charset="-120"/>
                <a:ea typeface="DFKai-SB" panose="03000509000000000000" pitchFamily="65" charset="-120"/>
                <a:sym typeface="+mn-ea"/>
              </a:rPr>
              <a:t>國家在國際社會的</a:t>
            </a:r>
            <a:r>
              <a:rPr lang="zh-CN" altLang="en-US" sz="3200" dirty="0">
                <a:latin typeface="DFKai-SB" panose="03000509000000000000" pitchFamily="65" charset="-120"/>
                <a:ea typeface="DFKai-SB" panose="03000509000000000000" pitchFamily="65" charset="-120"/>
                <a:sym typeface="+mn-ea"/>
              </a:rPr>
              <a:t>競爭力，也對保障國家安全甚為重要。</a:t>
            </a:r>
            <a:endParaRPr lang="en-US" altLang="zh-CN" sz="3200" dirty="0">
              <a:latin typeface="DFKai-SB" panose="03000509000000000000" pitchFamily="65" charset="-120"/>
              <a:ea typeface="DFKai-SB" panose="03000509000000000000" pitchFamily="65" charset="-120"/>
              <a:sym typeface="+mn-ea"/>
            </a:endParaRPr>
          </a:p>
          <a:p>
            <a:pPr hangingPunct="0">
              <a:lnSpc>
                <a:spcPct val="110000"/>
              </a:lnSpc>
            </a:pPr>
            <a:endParaRPr lang="en-US" altLang="zh-CN" sz="3200" dirty="0">
              <a:latin typeface="標楷體" panose="03000509000000000000" pitchFamily="65" charset="-120"/>
              <a:ea typeface="標楷體" panose="03000509000000000000" pitchFamily="65" charset="-120"/>
            </a:endParaRPr>
          </a:p>
          <a:p>
            <a:pPr marL="457200" indent="-457200" hangingPunct="0">
              <a:lnSpc>
                <a:spcPct val="110000"/>
              </a:lnSpc>
              <a:buFont typeface="Arial" panose="020B0604020202020204" pitchFamily="34" charset="0"/>
              <a:buChar char="•"/>
            </a:pPr>
            <a:r>
              <a:rPr lang="zh-CN" altLang="en-US" sz="3200" dirty="0">
                <a:latin typeface="標楷體" panose="03000509000000000000" pitchFamily="65" charset="-120"/>
                <a:ea typeface="標楷體" panose="03000509000000000000" pitchFamily="65" charset="-120"/>
              </a:rPr>
              <a:t>科技</a:t>
            </a:r>
            <a:r>
              <a:rPr lang="zh-TW" altLang="en-US" sz="3200" dirty="0">
                <a:latin typeface="標楷體" panose="03000509000000000000" pitchFamily="65" charset="-120"/>
                <a:ea typeface="標楷體" panose="03000509000000000000" pitchFamily="65" charset="-120"/>
              </a:rPr>
              <a:t>創新</a:t>
            </a:r>
            <a:r>
              <a:rPr lang="zh-CN" altLang="en-US" sz="3200" dirty="0">
                <a:latin typeface="標楷體" panose="03000509000000000000" pitchFamily="65" charset="-120"/>
                <a:ea typeface="標楷體" panose="03000509000000000000" pitchFamily="65" charset="-120"/>
              </a:rPr>
              <a:t>術和文化教育</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是振興國家的兩大支柱</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國</a:t>
            </a:r>
            <a:r>
              <a:rPr lang="zh-TW" altLang="en-US" sz="3200" dirty="0">
                <a:latin typeface="標楷體" panose="03000509000000000000" pitchFamily="65" charset="-120"/>
                <a:ea typeface="標楷體" panose="03000509000000000000" pitchFamily="65" charset="-120"/>
              </a:rPr>
              <a:t>家</a:t>
            </a:r>
            <a:r>
              <a:rPr lang="zh-CN" altLang="en-US" sz="3200" dirty="0">
                <a:latin typeface="標楷體" panose="03000509000000000000" pitchFamily="65" charset="-120"/>
                <a:ea typeface="標楷體" panose="03000509000000000000" pitchFamily="65" charset="-120"/>
              </a:rPr>
              <a:t>制定了</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科教興國</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的戰略</a:t>
            </a:r>
            <a:r>
              <a:rPr lang="zh-TW" altLang="en-US" sz="3200" dirty="0">
                <a:latin typeface="標楷體" panose="03000509000000000000" pitchFamily="65" charset="-120"/>
                <a:ea typeface="標楷體" panose="03000509000000000000" pitchFamily="65" charset="-120"/>
              </a:rPr>
              <a:t>，兩者互</a:t>
            </a:r>
            <a:r>
              <a:rPr lang="zh-CN" altLang="en-US" sz="3200" dirty="0">
                <a:latin typeface="標楷體" panose="03000509000000000000" pitchFamily="65" charset="-120"/>
                <a:ea typeface="標楷體" panose="03000509000000000000" pitchFamily="65" charset="-120"/>
              </a:rPr>
              <a:t>相</a:t>
            </a:r>
            <a:r>
              <a:rPr lang="zh-TW" altLang="en-US" sz="3200" dirty="0">
                <a:latin typeface="標楷體" panose="03000509000000000000" pitchFamily="65" charset="-120"/>
                <a:ea typeface="標楷體" panose="03000509000000000000" pitchFamily="65" charset="-120"/>
              </a:rPr>
              <a:t>配合，共同</a:t>
            </a:r>
            <a:r>
              <a:rPr lang="zh-CN" altLang="en-US" sz="3200" dirty="0">
                <a:latin typeface="標楷體" panose="03000509000000000000" pitchFamily="65" charset="-120"/>
                <a:ea typeface="標楷體" panose="03000509000000000000" pitchFamily="65" charset="-120"/>
              </a:rPr>
              <a:t>促進</a:t>
            </a:r>
            <a:r>
              <a:rPr lang="zh-TW" altLang="en-US" sz="3200" dirty="0">
                <a:latin typeface="標楷體" panose="03000509000000000000" pitchFamily="65" charset="-120"/>
                <a:ea typeface="標楷體" panose="03000509000000000000" pitchFamily="65" charset="-120"/>
              </a:rPr>
              <a:t>國家</a:t>
            </a:r>
            <a:r>
              <a:rPr lang="zh-CN" altLang="en-US" sz="3200" dirty="0">
                <a:latin typeface="標楷體" panose="03000509000000000000" pitchFamily="65" charset="-120"/>
                <a:ea typeface="標楷體" panose="03000509000000000000" pitchFamily="65" charset="-120"/>
              </a:rPr>
              <a:t>綜合國力的</a:t>
            </a:r>
            <a:r>
              <a:rPr lang="zh-TW" altLang="en-US" sz="3200" dirty="0">
                <a:latin typeface="標楷體" panose="03000509000000000000" pitchFamily="65" charset="-120"/>
                <a:ea typeface="標楷體" panose="03000509000000000000" pitchFamily="65" charset="-120"/>
              </a:rPr>
              <a:t>發展。</a:t>
            </a:r>
            <a:endParaRPr lang="zh-CN" altLang="en-US" sz="3200" dirty="0">
              <a:latin typeface="標楷體" panose="03000509000000000000" pitchFamily="65" charset="-120"/>
              <a:ea typeface="標楷體" panose="03000509000000000000" pitchFamily="65" charset="-120"/>
              <a:sym typeface="+mn-ea"/>
            </a:endParaRPr>
          </a:p>
        </p:txBody>
      </p:sp>
      <p:sp>
        <p:nvSpPr>
          <p:cNvPr id="6" name="文本框 5"/>
          <p:cNvSpPr txBox="1"/>
          <p:nvPr/>
        </p:nvSpPr>
        <p:spPr>
          <a:xfrm>
            <a:off x="4942357" y="526094"/>
            <a:ext cx="1723549" cy="646331"/>
          </a:xfrm>
          <a:prstGeom prst="rect">
            <a:avLst/>
          </a:prstGeom>
          <a:noFill/>
        </p:spPr>
        <p:txBody>
          <a:bodyPr wrap="none" rtlCol="0">
            <a:spAutoFit/>
          </a:bodyPr>
          <a:lstStyle/>
          <a:p>
            <a:pPr>
              <a:lnSpc>
                <a:spcPct val="90000"/>
              </a:lnSpc>
            </a:pPr>
            <a:r>
              <a:rPr lang="zh-CN" altLang="en-US" sz="4000" b="1" dirty="0">
                <a:latin typeface="DFKai-SB" panose="03000509000000000000" pitchFamily="65" charset="-120"/>
                <a:ea typeface="DFKai-SB" panose="03000509000000000000" pitchFamily="65" charset="-120"/>
              </a:rPr>
              <a:t>小  結</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p:cNvSpPr>
            <a:spLocks noGrp="1"/>
          </p:cNvSpPr>
          <p:nvPr>
            <p:ph type="title"/>
          </p:nvPr>
        </p:nvSpPr>
        <p:spPr>
          <a:xfrm>
            <a:off x="522897" y="1301117"/>
            <a:ext cx="10515600" cy="682104"/>
          </a:xfrm>
        </p:spPr>
        <p:txBody>
          <a:bodyPr/>
          <a:lstStyle/>
          <a:p>
            <a:pPr algn="ctr"/>
            <a:r>
              <a:rPr lang="zh-TW" altLang="en-US" sz="3600" dirty="0">
                <a:solidFill>
                  <a:prstClr val="black"/>
                </a:solidFill>
                <a:latin typeface="標楷體" panose="03000509000000000000" pitchFamily="65" charset="-120"/>
                <a:ea typeface="標楷體" panose="03000509000000000000" pitchFamily="65" charset="-120"/>
              </a:rPr>
              <a:t>  </a:t>
            </a:r>
            <a:r>
              <a:rPr lang="zh-TW" altLang="en-US" sz="3600" dirty="0">
                <a:latin typeface="標楷體" panose="03000509000000000000" pitchFamily="65" charset="-120"/>
                <a:ea typeface="標楷體" panose="03000509000000000000" pitchFamily="65" charset="-120"/>
              </a:rPr>
              <a:t>國防在綜合國力當中的重要性</a:t>
            </a:r>
            <a:endParaRPr lang="zh-HK" altLang="en-US" dirty="0"/>
          </a:p>
        </p:txBody>
      </p:sp>
      <p:sp>
        <p:nvSpPr>
          <p:cNvPr id="12" name="內容版面配置區 11"/>
          <p:cNvSpPr>
            <a:spLocks noGrp="1"/>
          </p:cNvSpPr>
          <p:nvPr>
            <p:ph idx="1"/>
          </p:nvPr>
        </p:nvSpPr>
        <p:spPr>
          <a:xfrm>
            <a:off x="886530" y="2123089"/>
            <a:ext cx="10238729" cy="4115342"/>
          </a:xfrm>
        </p:spPr>
        <p:txBody>
          <a:bodyPr>
            <a:normAutofit/>
          </a:bodyPr>
          <a:lstStyle/>
          <a:p>
            <a:pPr algn="just" hangingPunct="0">
              <a:lnSpc>
                <a:spcPct val="100000"/>
              </a:lnSpc>
              <a:spcAft>
                <a:spcPts val="0"/>
              </a:spcAft>
            </a:pPr>
            <a:r>
              <a:rPr lang="zh-CN" altLang="en-US" kern="100" dirty="0">
                <a:latin typeface="標楷體" panose="03000509000000000000" pitchFamily="65" charset="-120"/>
                <a:ea typeface="標楷體" panose="03000509000000000000" pitchFamily="65" charset="-120"/>
                <a:cs typeface="Times New Roman" panose="02020603050405020304" pitchFamily="18" charset="0"/>
              </a:rPr>
              <a:t>國防力量指保衛國家安全和國家利益的防禦能力</a:t>
            </a: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a:t>
            </a:r>
            <a:r>
              <a:rPr lang="zh-CN" altLang="en-US" kern="100" dirty="0">
                <a:latin typeface="標楷體" panose="03000509000000000000" pitchFamily="65" charset="-120"/>
                <a:ea typeface="標楷體" panose="03000509000000000000" pitchFamily="65" charset="-120"/>
                <a:cs typeface="Times New Roman" panose="02020603050405020304" pitchFamily="18" charset="0"/>
              </a:rPr>
              <a:t>包括軍隊的數量、組成、訓練、裝備、活動能力、軍</a:t>
            </a: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事</a:t>
            </a:r>
            <a:r>
              <a:rPr lang="zh-CN" altLang="en-US" kern="100" dirty="0">
                <a:latin typeface="標楷體" panose="03000509000000000000" pitchFamily="65" charset="-120"/>
                <a:ea typeface="標楷體" panose="03000509000000000000" pitchFamily="65" charset="-120"/>
                <a:cs typeface="Times New Roman" panose="02020603050405020304" pitchFamily="18" charset="0"/>
              </a:rPr>
              <a:t>工</a:t>
            </a: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業</a:t>
            </a:r>
            <a:r>
              <a:rPr lang="zh-CN" altLang="en-US" kern="100" dirty="0">
                <a:latin typeface="標楷體" panose="03000509000000000000" pitchFamily="65" charset="-120"/>
                <a:ea typeface="標楷體" panose="03000509000000000000" pitchFamily="65" charset="-120"/>
                <a:cs typeface="Times New Roman" panose="02020603050405020304" pitchFamily="18" charset="0"/>
              </a:rPr>
              <a:t>生產和後備力量等</a:t>
            </a: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a:t>
            </a:r>
            <a:r>
              <a:rPr lang="zh-CN" altLang="en-US" kern="100" dirty="0">
                <a:latin typeface="標楷體" panose="03000509000000000000" pitchFamily="65" charset="-120"/>
                <a:ea typeface="標楷體" panose="03000509000000000000" pitchFamily="65" charset="-120"/>
                <a:cs typeface="Times New Roman" panose="02020603050405020304" pitchFamily="18" charset="0"/>
              </a:rPr>
              <a:t>是一個國家綜合國力的重要組成部分，反映一個國家對內保持社會穩定，以及對外維持國家領土及主權安全，並在國際社會中維護自身權益的力量</a:t>
            </a: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TW" kern="100" dirty="0">
              <a:latin typeface="標楷體" panose="03000509000000000000" pitchFamily="65" charset="-120"/>
              <a:ea typeface="標楷體" panose="03000509000000000000" pitchFamily="65" charset="-120"/>
              <a:cs typeface="Times New Roman" panose="02020603050405020304" pitchFamily="18" charset="0"/>
            </a:endParaRPr>
          </a:p>
          <a:p>
            <a:pPr algn="just" hangingPunct="0">
              <a:lnSpc>
                <a:spcPct val="100000"/>
              </a:lnSpc>
              <a:spcAft>
                <a:spcPts val="0"/>
              </a:spcAft>
            </a:pPr>
            <a:r>
              <a:rPr lang="zh-CN" altLang="en-US" kern="100" dirty="0">
                <a:latin typeface="標楷體" panose="03000509000000000000" pitchFamily="65" charset="-120"/>
                <a:ea typeface="標楷體" panose="03000509000000000000" pitchFamily="65" charset="-120"/>
                <a:cs typeface="Times New Roman" panose="02020603050405020304" pitchFamily="18" charset="0"/>
              </a:rPr>
              <a:t>國防實力在綜合國力中的地位和影響，在不同時期都是同樣重要的。在戰爭時期，國防力量是戰爭的勝敗關鍵；在和平時期</a:t>
            </a: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a:t>
            </a:r>
            <a:r>
              <a:rPr lang="zh-CN" altLang="en-US" kern="100" dirty="0">
                <a:latin typeface="標楷體" panose="03000509000000000000" pitchFamily="65" charset="-120"/>
                <a:ea typeface="標楷體" panose="03000509000000000000" pitchFamily="65" charset="-120"/>
                <a:cs typeface="Times New Roman" panose="02020603050405020304" pitchFamily="18" charset="0"/>
              </a:rPr>
              <a:t>國防實力亦不容忽視，</a:t>
            </a: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只有</a:t>
            </a:r>
            <a:r>
              <a:rPr lang="zh-CN" altLang="en-US" kern="100" dirty="0">
                <a:latin typeface="標楷體" panose="03000509000000000000" pitchFamily="65" charset="-120"/>
                <a:ea typeface="標楷體" panose="03000509000000000000" pitchFamily="65" charset="-120"/>
                <a:cs typeface="Times New Roman" panose="02020603050405020304" pitchFamily="18" charset="0"/>
              </a:rPr>
              <a:t>具備強大的國防力量，才可以有效保障國家安全</a:t>
            </a: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a:t>
            </a:r>
            <a:endParaRPr lang="zh-CN" altLang="en-US" sz="3100"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en-US" altLang="zh-TW"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zh-CN" altLang="en-US" kern="100" dirty="0">
              <a:latin typeface="標楷體" panose="03000509000000000000" pitchFamily="65" charset="-120"/>
              <a:ea typeface="標楷體" panose="03000509000000000000" pitchFamily="65" charset="-120"/>
              <a:cs typeface="Times New Roman" panose="02020603050405020304" pitchFamily="18" charset="0"/>
            </a:endParaRPr>
          </a:p>
          <a:p>
            <a:pPr marL="0" indent="0">
              <a:spcAft>
                <a:spcPts val="0"/>
              </a:spcAft>
              <a:buNone/>
            </a:pPr>
            <a:endParaRPr lang="zh-CN" altLang="en-US"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en-US" altLang="zh-TW"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zh-TW" altLang="zh-HK"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zh-TW" altLang="zh-HK" kern="100" dirty="0">
              <a:latin typeface="標楷體" panose="03000509000000000000" pitchFamily="65" charset="-120"/>
              <a:ea typeface="標楷體" panose="03000509000000000000" pitchFamily="65" charset="-120"/>
              <a:cs typeface="Times New Roman" panose="02020603050405020304" pitchFamily="18" charset="0"/>
            </a:endParaRPr>
          </a:p>
          <a:p>
            <a:endParaRPr lang="zh-HK" altLang="en-US" dirty="0"/>
          </a:p>
        </p:txBody>
      </p:sp>
      <p:sp>
        <p:nvSpPr>
          <p:cNvPr id="4" name="標題 3"/>
          <p:cNvSpPr txBox="1">
            <a:spLocks/>
          </p:cNvSpPr>
          <p:nvPr/>
        </p:nvSpPr>
        <p:spPr>
          <a:xfrm>
            <a:off x="609660" y="307649"/>
            <a:ext cx="10515600" cy="85360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zh-TW" altLang="en-US" sz="5400" b="1">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國 防 範  疇</a:t>
            </a:r>
            <a:endParaRPr lang="zh-HK" altLang="en-US" dirty="0"/>
          </a:p>
        </p:txBody>
      </p:sp>
    </p:spTree>
    <p:extLst>
      <p:ext uri="{BB962C8B-B14F-4D97-AF65-F5344CB8AC3E}">
        <p14:creationId xmlns:p14="http://schemas.microsoft.com/office/powerpoint/2010/main" val="25833741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002665" y="427990"/>
            <a:ext cx="2683214" cy="646331"/>
            <a:chOff x="977900" y="619125"/>
            <a:chExt cx="2683214" cy="646331"/>
          </a:xfrm>
        </p:grpSpPr>
        <p:sp>
          <p:nvSpPr>
            <p:cNvPr id="8" name="矩形 7"/>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文本框 13"/>
            <p:cNvSpPr txBox="1">
              <a:spLocks noChangeArrowheads="1"/>
            </p:cNvSpPr>
            <p:nvPr/>
          </p:nvSpPr>
          <p:spPr bwMode="auto">
            <a:xfrm>
              <a:off x="1341437" y="619125"/>
              <a:ext cx="23196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a:latin typeface="Microsoft JhengHei" panose="020B0604030504040204" pitchFamily="34" charset="-120"/>
                  <a:ea typeface="Microsoft JhengHei" panose="020B0604030504040204" pitchFamily="34" charset="-120"/>
                </a:rPr>
                <a:t> </a:t>
              </a:r>
              <a:r>
                <a:rPr lang="zh-TW" altLang="en-US" sz="3600" b="1" dirty="0">
                  <a:latin typeface="標楷體" panose="03000509000000000000" pitchFamily="65" charset="-120"/>
                  <a:ea typeface="標楷體" panose="03000509000000000000" pitchFamily="65" charset="-120"/>
                </a:rPr>
                <a:t>起步點</a:t>
              </a:r>
              <a:endParaRPr lang="zh-CN" altLang="en-US" sz="3600" b="1" dirty="0">
                <a:latin typeface="標楷體" panose="03000509000000000000" pitchFamily="65" charset="-120"/>
                <a:ea typeface="標楷體" panose="03000509000000000000" pitchFamily="65" charset="-120"/>
              </a:endParaRPr>
            </a:p>
          </p:txBody>
        </p:sp>
        <p:cxnSp>
          <p:nvCxnSpPr>
            <p:cNvPr id="11" name="直接连接符 10"/>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928067" y="1217277"/>
            <a:ext cx="5462204" cy="4816703"/>
          </a:xfrm>
          <a:prstGeom prst="rect">
            <a:avLst/>
          </a:prstGeom>
          <a:noFill/>
        </p:spPr>
        <p:txBody>
          <a:bodyPr wrap="square" rtlCol="0">
            <a:spAutoFit/>
          </a:bodyPr>
          <a:lstStyle/>
          <a:p>
            <a:pPr>
              <a:lnSpc>
                <a:spcPct val="150000"/>
              </a:lnSpc>
            </a:pPr>
            <a:endParaRPr lang="en-US" altLang="zh-CN" sz="3600" b="1" dirty="0">
              <a:latin typeface="DFKai-SB" panose="03000509000000000000" pitchFamily="65" charset="-120"/>
              <a:ea typeface="DFKai-SB" panose="03000509000000000000" pitchFamily="65" charset="-120"/>
            </a:endParaRPr>
          </a:p>
          <a:p>
            <a:pPr algn="just">
              <a:lnSpc>
                <a:spcPct val="130000"/>
              </a:lnSpc>
            </a:pPr>
            <a:r>
              <a:rPr lang="zh-CN" altLang="en-US" sz="3200" dirty="0">
                <a:latin typeface="DFKai-SB" panose="03000509000000000000" pitchFamily="65" charset="-120"/>
                <a:ea typeface="DFKai-SB" panose="03000509000000000000" pitchFamily="65" charset="-120"/>
              </a:rPr>
              <a:t>查閱</a:t>
            </a:r>
            <a:r>
              <a:rPr lang="zh-TW" altLang="en-US" sz="3200" dirty="0">
                <a:latin typeface="DFKai-SB" panose="03000509000000000000" pitchFamily="65" charset="-120"/>
                <a:ea typeface="DFKai-SB" panose="03000509000000000000" pitchFamily="65" charset="-120"/>
              </a:rPr>
              <a:t>中華人民共和國中央人民政府網頁，了解國家的陸地面積、海岸線長度、內海及邊海水域面積，以及島嶼數目</a:t>
            </a:r>
            <a:r>
              <a:rPr lang="zh-CN" altLang="en-US" sz="3200" dirty="0">
                <a:latin typeface="DFKai-SB" panose="03000509000000000000" pitchFamily="65" charset="-120"/>
                <a:ea typeface="DFKai-SB" panose="03000509000000000000" pitchFamily="65" charset="-120"/>
              </a:rPr>
              <a:t>。</a:t>
            </a:r>
          </a:p>
          <a:p>
            <a:pPr algn="just">
              <a:lnSpc>
                <a:spcPct val="150000"/>
              </a:lnSpc>
            </a:pPr>
            <a:endParaRPr lang="zh-CN" altLang="en-US" sz="3000" dirty="0">
              <a:latin typeface="DFKai-SB" panose="03000509000000000000" pitchFamily="65" charset="-120"/>
              <a:ea typeface="DFKai-SB" panose="03000509000000000000" pitchFamily="65" charset="-120"/>
            </a:endParaRPr>
          </a:p>
        </p:txBody>
      </p:sp>
      <p:sp>
        <p:nvSpPr>
          <p:cNvPr id="4" name="圓角矩形 3"/>
          <p:cNvSpPr/>
          <p:nvPr/>
        </p:nvSpPr>
        <p:spPr>
          <a:xfrm>
            <a:off x="7544719" y="254221"/>
            <a:ext cx="2309567" cy="361094"/>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標楷體" panose="03000509000000000000" pitchFamily="65" charset="-120"/>
                <a:ea typeface="標楷體" panose="03000509000000000000" pitchFamily="65" charset="-120"/>
              </a:rPr>
              <a:t>中華人民共和國</a:t>
            </a:r>
            <a:endParaRPr lang="zh-HK" altLang="en-US" b="1" dirty="0">
              <a:solidFill>
                <a:schemeClr val="tx1"/>
              </a:solidFill>
              <a:latin typeface="標楷體" panose="03000509000000000000" pitchFamily="65" charset="-120"/>
              <a:ea typeface="標楷體" panose="03000509000000000000" pitchFamily="65" charset="-120"/>
            </a:endParaRPr>
          </a:p>
        </p:txBody>
      </p:sp>
      <p:sp>
        <p:nvSpPr>
          <p:cNvPr id="22" name="矩形 21"/>
          <p:cNvSpPr/>
          <p:nvPr/>
        </p:nvSpPr>
        <p:spPr>
          <a:xfrm>
            <a:off x="6699903" y="5889324"/>
            <a:ext cx="4945313" cy="674031"/>
          </a:xfrm>
          <a:prstGeom prst="rect">
            <a:avLst/>
          </a:prstGeom>
        </p:spPr>
        <p:txBody>
          <a:bodyPr wrap="square">
            <a:spAutoFit/>
          </a:bodyPr>
          <a:lstStyle/>
          <a:p>
            <a:pPr>
              <a:lnSpc>
                <a:spcPct val="90000"/>
              </a:lnSpc>
            </a:pPr>
            <a:r>
              <a:rPr lang="zh-TW" altLang="en-US" sz="1400" dirty="0">
                <a:latin typeface="DFKai-SB" panose="03000509000000000000" pitchFamily="65" charset="-120"/>
                <a:ea typeface="DFKai-SB" panose="03000509000000000000" pitchFamily="65" charset="-120"/>
              </a:rPr>
              <a:t>圖片</a:t>
            </a:r>
            <a:r>
              <a:rPr lang="zh-CN" altLang="en-US" sz="1400" dirty="0">
                <a:latin typeface="DFKai-SB" panose="03000509000000000000" pitchFamily="65" charset="-120"/>
                <a:ea typeface="DFKai-SB" panose="03000509000000000000" pitchFamily="65" charset="-120"/>
              </a:rPr>
              <a:t>來源：</a:t>
            </a:r>
            <a:endParaRPr lang="en-US" altLang="zh-CN" sz="1400" dirty="0">
              <a:latin typeface="DFKai-SB" panose="03000509000000000000" pitchFamily="65" charset="-120"/>
              <a:ea typeface="DFKai-SB" panose="03000509000000000000" pitchFamily="65" charset="-120"/>
            </a:endParaRPr>
          </a:p>
          <a:p>
            <a:pPr>
              <a:lnSpc>
                <a:spcPct val="90000"/>
              </a:lnSpc>
            </a:pPr>
            <a:r>
              <a:rPr lang="zh-TW" altLang="en-US" sz="1400" dirty="0">
                <a:latin typeface="DFKai-SB" panose="03000509000000000000" pitchFamily="65" charset="-120"/>
                <a:ea typeface="DFKai-SB" panose="03000509000000000000" pitchFamily="65" charset="-120"/>
              </a:rPr>
              <a:t>中華人民共和國中央人民政府網頁</a:t>
            </a:r>
            <a:endParaRPr lang="en-US" altLang="zh-TW" sz="1400" dirty="0">
              <a:latin typeface="DFKai-SB" panose="03000509000000000000" pitchFamily="65" charset="-120"/>
              <a:ea typeface="DFKai-SB" panose="03000509000000000000" pitchFamily="65" charset="-120"/>
            </a:endParaRPr>
          </a:p>
          <a:p>
            <a:pPr>
              <a:lnSpc>
                <a:spcPct val="90000"/>
              </a:lnSpc>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http://www.gov.cn/xhtml/2016gov/images/guoqing/bigmap.jpg</a:t>
            </a:r>
          </a:p>
        </p:txBody>
      </p:sp>
      <p:grpSp>
        <p:nvGrpSpPr>
          <p:cNvPr id="23" name="组合 38"/>
          <p:cNvGrpSpPr/>
          <p:nvPr/>
        </p:nvGrpSpPr>
        <p:grpSpPr bwMode="auto">
          <a:xfrm>
            <a:off x="1043112" y="1418015"/>
            <a:ext cx="1384420" cy="582612"/>
            <a:chOff x="4268946" y="1160536"/>
            <a:chExt cx="852707" cy="852290"/>
          </a:xfrm>
        </p:grpSpPr>
        <p:sp>
          <p:nvSpPr>
            <p:cNvPr id="24" name="矩形 23"/>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矩形 24"/>
            <p:cNvSpPr/>
            <p:nvPr/>
          </p:nvSpPr>
          <p:spPr>
            <a:xfrm>
              <a:off x="4268947" y="1196204"/>
              <a:ext cx="852706" cy="816621"/>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b="1" dirty="0">
                  <a:solidFill>
                    <a:schemeClr val="tx1"/>
                  </a:solidFill>
                  <a:latin typeface="DFKai-SB" panose="03000509000000000000" pitchFamily="65" charset="-120"/>
                  <a:ea typeface="DFKai-SB" panose="03000509000000000000" pitchFamily="65" charset="-120"/>
                </a:rPr>
                <a:t>活動</a:t>
              </a:r>
              <a:endParaRPr lang="zh-CN" altLang="en-US" sz="3200" dirty="0">
                <a:solidFill>
                  <a:schemeClr val="tx1"/>
                </a:solidFill>
              </a:endParaRPr>
            </a:p>
          </p:txBody>
        </p:sp>
      </p:grpSp>
      <p:pic>
        <p:nvPicPr>
          <p:cNvPr id="7" name="圖片 6">
            <a:extLst>
              <a:ext uri="{FF2B5EF4-FFF2-40B4-BE49-F238E27FC236}">
                <a16:creationId xmlns:a16="http://schemas.microsoft.com/office/drawing/2014/main" id="{7EA1297F-FE0E-45B3-A48E-D8CF2F1ECB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123" y="838200"/>
            <a:ext cx="4011776" cy="4816703"/>
          </a:xfrm>
          <a:prstGeom prst="rect">
            <a:avLst/>
          </a:prstGeom>
        </p:spPr>
      </p:pic>
      <p:pic>
        <p:nvPicPr>
          <p:cNvPr id="1026" name="Picture 88">
            <a:extLst>
              <a:ext uri="{FF2B5EF4-FFF2-40B4-BE49-F238E27FC236}">
                <a16:creationId xmlns:a16="http://schemas.microsoft.com/office/drawing/2014/main" id="{017E8FE3-6EA5-461A-AB4F-4E8A7522C6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95350" cy="8858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3">
            <a:extLst>
              <a:ext uri="{FF2B5EF4-FFF2-40B4-BE49-F238E27FC236}">
                <a16:creationId xmlns:a16="http://schemas.microsoft.com/office/drawing/2014/main" id="{75B43AF5-92C4-4979-983F-59CF426346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28675" cy="83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58094" y="1162816"/>
            <a:ext cx="11001815" cy="2116862"/>
          </a:xfrm>
          <a:prstGeom prst="rect">
            <a:avLst/>
          </a:prstGeom>
          <a:noFill/>
        </p:spPr>
        <p:txBody>
          <a:bodyPr wrap="square" rtlCol="0" anchor="t">
            <a:spAutoFit/>
          </a:bodyPr>
          <a:lstStyle/>
          <a:p>
            <a:pPr algn="just" fontAlgn="auto" hangingPunct="0">
              <a:lnSpc>
                <a:spcPct val="120000"/>
              </a:lnSpc>
              <a:buClrTx/>
              <a:buSzTx/>
              <a:buNone/>
            </a:pPr>
            <a:r>
              <a:rPr lang="en-US" altLang="zh-CN" sz="2600" dirty="0">
                <a:latin typeface="DFKai-SB" panose="03000509000000000000" pitchFamily="65" charset="-120"/>
                <a:ea typeface="DFKai-SB" panose="03000509000000000000" pitchFamily="65" charset="-120"/>
                <a:cs typeface="黑体" panose="02010609060101010101" charset="-122"/>
                <a:sym typeface="+mn-ea"/>
              </a:rPr>
              <a:t>    </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從</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1978年至1991年，</a:t>
            </a:r>
            <a:r>
              <a:rPr kumimoji="1"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軍隊和國防建設指導思想</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強調</a:t>
            </a:r>
            <a:r>
              <a:rPr kumimoji="1"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軍隊要服從整個國家建設大局，</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建設一支強大的現代化正規化的國家軍隊，實行積極防禦的軍事戰略方針。</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在</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這個階段，國防和軍隊建設處於低投入狀態。</a:t>
            </a:r>
            <a:endPar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文本框 16"/>
          <p:cNvSpPr txBox="1"/>
          <p:nvPr/>
        </p:nvSpPr>
        <p:spPr>
          <a:xfrm>
            <a:off x="7973695" y="4281170"/>
            <a:ext cx="2543175" cy="369332"/>
          </a:xfrm>
          <a:prstGeom prst="rect">
            <a:avLst/>
          </a:prstGeom>
          <a:noFill/>
        </p:spPr>
        <p:txBody>
          <a:bodyPr wrap="square" rtlCol="0">
            <a:spAutoFit/>
          </a:bodyPr>
          <a:lstStyle/>
          <a:p>
            <a:pPr algn="l">
              <a:buClrTx/>
              <a:buSzTx/>
              <a:buFontTx/>
            </a:pPr>
            <a:r>
              <a:rPr kumimoji="1" lang="en-US" altLang="zh-CN" dirty="0">
                <a:latin typeface="DFKai-SB" panose="03000509000000000000" pitchFamily="65" charset="-120"/>
                <a:ea typeface="DFKai-SB" panose="03000509000000000000" pitchFamily="65" charset="-120"/>
                <a:cs typeface="楷体" panose="02010609060101010101" charset="-122"/>
                <a:sym typeface="+mn-ea"/>
              </a:rPr>
              <a:t>   </a:t>
            </a:r>
            <a:endParaRPr kumimoji="1" lang="en-US" altLang="zh-CN" dirty="0">
              <a:latin typeface="DFKai-SB" panose="03000509000000000000" pitchFamily="65" charset="-120"/>
              <a:ea typeface="DFKai-SB" panose="03000509000000000000" pitchFamily="65" charset="-120"/>
            </a:endParaRPr>
          </a:p>
        </p:txBody>
      </p:sp>
      <p:sp>
        <p:nvSpPr>
          <p:cNvPr id="10" name="任意多边形: 形状 9"/>
          <p:cNvSpPr/>
          <p:nvPr/>
        </p:nvSpPr>
        <p:spPr>
          <a:xfrm>
            <a:off x="3566633" y="363522"/>
            <a:ext cx="4412171"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3200" b="1" dirty="0">
                <a:solidFill>
                  <a:srgbClr val="FFFFFF"/>
                </a:solidFill>
                <a:latin typeface="DFKai-SB" panose="03000509000000000000" pitchFamily="65" charset="-120"/>
                <a:ea typeface="DFKai-SB" panose="03000509000000000000" pitchFamily="65" charset="-120"/>
                <a:sym typeface="+mn-ea"/>
              </a:rPr>
              <a:t>國防建設與強軍之路</a:t>
            </a:r>
            <a:endParaRPr lang="zh-CN" altLang="en-US" sz="3200" b="1" dirty="0">
              <a:solidFill>
                <a:srgbClr val="FFFFFF"/>
              </a:solidFill>
              <a:latin typeface="DFKai-SB" panose="03000509000000000000" pitchFamily="65" charset="-120"/>
              <a:ea typeface="DFKai-SB" panose="03000509000000000000" pitchFamily="65" charset="-120"/>
            </a:endParaRPr>
          </a:p>
        </p:txBody>
      </p:sp>
      <p:sp>
        <p:nvSpPr>
          <p:cNvPr id="11" name="文本框 5"/>
          <p:cNvSpPr txBox="1"/>
          <p:nvPr/>
        </p:nvSpPr>
        <p:spPr>
          <a:xfrm>
            <a:off x="458094" y="3422473"/>
            <a:ext cx="11078727" cy="2429255"/>
          </a:xfrm>
          <a:prstGeom prst="rect">
            <a:avLst/>
          </a:prstGeom>
          <a:noFill/>
        </p:spPr>
        <p:txBody>
          <a:bodyPr wrap="square" rtlCol="0">
            <a:spAutoFit/>
          </a:bodyPr>
          <a:lstStyle/>
          <a:p>
            <a:pPr indent="0" algn="just" hangingPunct="0">
              <a:lnSpc>
                <a:spcPct val="110000"/>
              </a:lnSpc>
              <a:buFont typeface="Wingdings" panose="05000000000000000000" pitchFamily="2" charset="2"/>
              <a:buNone/>
            </a:pPr>
            <a:r>
              <a:rPr kumimoji="1" lang="zh-CN" altLang="en-US" sz="2000" dirty="0">
                <a:latin typeface="DFKai-SB" panose="03000509000000000000" pitchFamily="65" charset="-120"/>
                <a:ea typeface="DFKai-SB" panose="03000509000000000000" pitchFamily="65" charset="-120"/>
                <a:sym typeface="+mn-ea"/>
              </a:rPr>
              <a:t>    </a:t>
            </a:r>
            <a:r>
              <a:rPr kumimoji="1"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從1992年至2012年，</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國家經濟建設取得巨大成就，經濟總量於</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sym typeface="+mn-ea"/>
              </a:rPr>
              <a:t>2010</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年躍居世界第二，為國防和軍隊建設奠定雄厚基礎。這一階段，</a:t>
            </a:r>
            <a:r>
              <a:rPr kumimoji="1"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國家強調</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kumimoji="1"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加強軍隊建設，增強國防實力，保證改革開放和經濟建設順利進行</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kumimoji="1"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，明確國防建設要與經濟建設協調發展。可稱為國防和軍隊建設</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kumimoji="1"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發展起步階段</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kumimoji="1"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a:t>
            </a:r>
            <a:endParaRPr kumimoji="1"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7289" y="586992"/>
            <a:ext cx="11314631" cy="2431435"/>
          </a:xfrm>
          <a:prstGeom prst="rect">
            <a:avLst/>
          </a:prstGeom>
        </p:spPr>
        <p:txBody>
          <a:bodyPr wrap="square">
            <a:spAutoFit/>
          </a:bodyPr>
          <a:lstStyle/>
          <a:p>
            <a:pPr algn="just" hangingPunct="0"/>
            <a:r>
              <a:rPr lang="zh-CN"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2012年以來，我國經濟建設較長時間快速增長，為軍隊和國防建設奠定基礎。在國防費的支撐和保障下，國防和軍隊建設有了長足進步，武器裝備更新換代，訓練水</a:t>
            </a:r>
            <a:r>
              <a:rPr lang="zh-CN"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平</a:t>
            </a:r>
            <a:r>
              <a:rPr lang="zh-CN"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不斷提高，精神面貌煥然一新。這個時期強調</a:t>
            </a:r>
            <a:r>
              <a:rPr lang="zh-CN"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建設與我國國際地位相稱、與國家安全和發展利益相適應的國防和軍隊，</a:t>
            </a:r>
            <a:r>
              <a:rPr lang="zh-CN"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國防和軍隊建設進入</a:t>
            </a:r>
            <a:r>
              <a:rPr lang="zh-TW"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全面發展階段</a:t>
            </a:r>
            <a:r>
              <a:rPr lang="zh-TW"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HK" altLang="en-US" sz="3000" dirty="0"/>
          </a:p>
        </p:txBody>
      </p:sp>
      <p:pic>
        <p:nvPicPr>
          <p:cNvPr id="1026" name="Picture 2" descr="p4guofangxiandaihua-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6908" y="4089167"/>
            <a:ext cx="3404169" cy="207031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20140322111t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996" y="4051256"/>
            <a:ext cx="3306213" cy="210822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20171015103540580t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08708" y="4051256"/>
            <a:ext cx="3139128" cy="203697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 name="矩形 9"/>
          <p:cNvSpPr/>
          <p:nvPr/>
        </p:nvSpPr>
        <p:spPr>
          <a:xfrm flipH="1">
            <a:off x="3838289" y="6260002"/>
            <a:ext cx="4869510" cy="369332"/>
          </a:xfrm>
          <a:prstGeom prst="rect">
            <a:avLst/>
          </a:prstGeom>
        </p:spPr>
        <p:txBody>
          <a:bodyPr wrap="square">
            <a:spAutoFit/>
          </a:bodyPr>
          <a:lstStyle/>
          <a:p>
            <a:pPr algn="ctr"/>
            <a:r>
              <a:rPr lang="zh-TW" altLang="en-US" dirty="0">
                <a:latin typeface="標楷體" panose="03000509000000000000" pitchFamily="65" charset="-120"/>
                <a:ea typeface="標楷體" panose="03000509000000000000" pitchFamily="65" charset="-120"/>
              </a:rPr>
              <a:t>圖片來源：中國文化研究院網頁</a:t>
            </a:r>
            <a:endParaRPr lang="zh-HK" altLang="en-US" dirty="0">
              <a:latin typeface="標楷體" panose="03000509000000000000" pitchFamily="65" charset="-120"/>
              <a:ea typeface="標楷體" panose="03000509000000000000" pitchFamily="65" charset="-120"/>
            </a:endParaRPr>
          </a:p>
        </p:txBody>
      </p:sp>
      <p:sp>
        <p:nvSpPr>
          <p:cNvPr id="11" name="矩形 10"/>
          <p:cNvSpPr/>
          <p:nvPr/>
        </p:nvSpPr>
        <p:spPr>
          <a:xfrm flipH="1">
            <a:off x="1583563" y="3559657"/>
            <a:ext cx="2064865" cy="400110"/>
          </a:xfrm>
          <a:prstGeom prst="rect">
            <a:avLst/>
          </a:prstGeom>
          <a:solidFill>
            <a:schemeClr val="accent2">
              <a:lumMod val="20000"/>
              <a:lumOff val="80000"/>
            </a:schemeClr>
          </a:solidFill>
        </p:spPr>
        <p:txBody>
          <a:bodyPr wrap="square">
            <a:spAutoFit/>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99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式主戰坦克</a:t>
            </a:r>
            <a:endParaRPr lang="zh-HK"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矩形 11"/>
          <p:cNvSpPr/>
          <p:nvPr/>
        </p:nvSpPr>
        <p:spPr>
          <a:xfrm flipH="1">
            <a:off x="4648996" y="3548459"/>
            <a:ext cx="3248096" cy="400110"/>
          </a:xfrm>
          <a:prstGeom prst="rect">
            <a:avLst/>
          </a:prstGeom>
          <a:solidFill>
            <a:schemeClr val="accent2">
              <a:lumMod val="20000"/>
              <a:lumOff val="80000"/>
            </a:schemeClr>
          </a:solidFill>
        </p:spPr>
        <p:txBody>
          <a:bodyPr wrap="square">
            <a:spAutoFit/>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遠赴亞丁灣的中國海軍編隊</a:t>
            </a:r>
            <a:endParaRPr lang="zh-HK"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矩形 12"/>
          <p:cNvSpPr/>
          <p:nvPr/>
        </p:nvSpPr>
        <p:spPr>
          <a:xfrm flipH="1">
            <a:off x="8515160" y="3517289"/>
            <a:ext cx="2926221" cy="400110"/>
          </a:xfrm>
          <a:prstGeom prst="rect">
            <a:avLst/>
          </a:prstGeom>
          <a:solidFill>
            <a:schemeClr val="accent2">
              <a:lumMod val="20000"/>
              <a:lumOff val="80000"/>
            </a:schemeClr>
          </a:solidFill>
        </p:spPr>
        <p:txBody>
          <a:bodyPr wrap="square">
            <a:spAutoFit/>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殲</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戰機從遼寧艦起飛</a:t>
            </a:r>
            <a:endParaRPr lang="zh-HK"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031385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1760" y="2357366"/>
            <a:ext cx="5422329" cy="430887"/>
          </a:xfrm>
          <a:prstGeom prst="rect">
            <a:avLst/>
          </a:prstGeom>
          <a:solidFill>
            <a:schemeClr val="accent2">
              <a:lumMod val="20000"/>
              <a:lumOff val="80000"/>
            </a:schemeClr>
          </a:solidFill>
          <a:ln w="9525">
            <a:solidFill>
              <a:schemeClr val="tx1"/>
            </a:solidFill>
          </a:ln>
        </p:spPr>
        <p:txBody>
          <a:bodyPr wrap="square">
            <a:spAutoFit/>
          </a:bodyPr>
          <a:lstStyle/>
          <a:p>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2000-2019</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年中國國防經費</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支出（</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人民幣</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2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p:cNvSpPr/>
          <p:nvPr/>
        </p:nvSpPr>
        <p:spPr>
          <a:xfrm>
            <a:off x="557032" y="5948816"/>
            <a:ext cx="5416868" cy="738664"/>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資料來源：世界銀行網頁</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https://data.worldbank.org.cn/indicator/MS.MIL.XPND.CN?end=2019&amp;locations=CN&amp;start=1989&amp;view=chart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p:cNvSpPr/>
          <p:nvPr/>
        </p:nvSpPr>
        <p:spPr>
          <a:xfrm>
            <a:off x="6585386" y="2076615"/>
            <a:ext cx="5312700" cy="769441"/>
          </a:xfrm>
          <a:prstGeom prst="rect">
            <a:avLst/>
          </a:prstGeom>
          <a:solidFill>
            <a:schemeClr val="accent2">
              <a:lumMod val="20000"/>
              <a:lumOff val="80000"/>
            </a:schemeClr>
          </a:solidFill>
          <a:ln w="9525">
            <a:solidFill>
              <a:schemeClr val="tx1"/>
            </a:solidFill>
          </a:ln>
        </p:spPr>
        <p:txBody>
          <a:bodyPr wrap="square">
            <a:spAutoFit/>
          </a:bodyPr>
          <a:lstStyle/>
          <a:p>
            <a:r>
              <a:rPr lang="en-US" altLang="zh-HK" sz="2200" dirty="0">
                <a:latin typeface="Times New Roman" panose="02020603050405020304" pitchFamily="18" charset="0"/>
                <a:ea typeface="標楷體" panose="03000509000000000000" pitchFamily="65" charset="-120"/>
                <a:cs typeface="Times New Roman" panose="02020603050405020304" pitchFamily="18" charset="0"/>
              </a:rPr>
              <a:t>2000-2019</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年中國國防經費支出佔國民生產總值</a:t>
            </a:r>
            <a:r>
              <a:rPr lang="zh-HK" altLang="en-US" sz="2200" dirty="0">
                <a:latin typeface="Times New Roman" panose="02020603050405020304" pitchFamily="18" charset="0"/>
                <a:ea typeface="標楷體" panose="03000509000000000000" pitchFamily="65" charset="-120"/>
                <a:cs typeface="Times New Roman" panose="02020603050405020304" pitchFamily="18" charset="0"/>
              </a:rPr>
              <a:t>的百分比 </a:t>
            </a:r>
          </a:p>
        </p:txBody>
      </p:sp>
      <p:sp>
        <p:nvSpPr>
          <p:cNvPr id="7" name="矩形 6"/>
          <p:cNvSpPr/>
          <p:nvPr/>
        </p:nvSpPr>
        <p:spPr>
          <a:xfrm>
            <a:off x="6585386" y="5948816"/>
            <a:ext cx="5131563" cy="738664"/>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資料來源：世界銀行網頁</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https://data.worldbank.org.cn/indicator/MS.MIL.XPND.GD.ZS?end=2020&amp;locations=CN&amp;start=1989</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733263" y="316034"/>
            <a:ext cx="10842172" cy="1692771"/>
          </a:xfrm>
          <a:prstGeom prst="rect">
            <a:avLst/>
          </a:prstGeom>
        </p:spPr>
        <p:txBody>
          <a:bodyPr wrap="square">
            <a:spAutoFit/>
          </a:bodyPr>
          <a:lstStyle/>
          <a:p>
            <a:pPr lvl="0" algn="just" hangingPunct="0"/>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約</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從</a:t>
            </a:r>
            <a:r>
              <a:rPr lang="en-US" altLang="zh-CN"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2000</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年開始</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，為</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了</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維護國家安全和發展利益，中國在經濟快速</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發展</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的基礎上，國防經費穩步增長</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（左下圖）</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，但</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此舉</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並未導致國民經濟和財政困難，最主要原因是</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國家</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經濟發展強勁，軍費</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佔國內生產總值</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比例，始終維持一個較低水</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平及保持平穩（右下圖）</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2600" dirty="0">
              <a:solidFill>
                <a:prstClr val="black"/>
              </a:solidFill>
              <a:latin typeface="Times New Roman" panose="02020603050405020304" pitchFamily="18" charset="0"/>
              <a:cs typeface="Times New Roman" panose="02020603050405020304" pitchFamily="18" charset="0"/>
            </a:endParaRPr>
          </a:p>
        </p:txBody>
      </p:sp>
      <p:pic>
        <p:nvPicPr>
          <p:cNvPr id="12" name="圖片 11"/>
          <p:cNvPicPr>
            <a:picLocks noChangeAspect="1"/>
          </p:cNvPicPr>
          <p:nvPr/>
        </p:nvPicPr>
        <p:blipFill rotWithShape="1">
          <a:blip r:embed="rId2"/>
          <a:srcRect l="5446" t="7143" r="6697" b="7619"/>
          <a:stretch/>
        </p:blipFill>
        <p:spPr>
          <a:xfrm>
            <a:off x="6585386" y="2855999"/>
            <a:ext cx="5312700" cy="3082874"/>
          </a:xfrm>
          <a:prstGeom prst="rect">
            <a:avLst/>
          </a:prstGeom>
          <a:ln w="19050">
            <a:solidFill>
              <a:schemeClr val="tx1"/>
            </a:solidFill>
          </a:ln>
        </p:spPr>
      </p:pic>
      <p:pic>
        <p:nvPicPr>
          <p:cNvPr id="13" name="圖片 12"/>
          <p:cNvPicPr>
            <a:picLocks noChangeAspect="1"/>
          </p:cNvPicPr>
          <p:nvPr/>
        </p:nvPicPr>
        <p:blipFill rotWithShape="1">
          <a:blip r:embed="rId3"/>
          <a:srcRect l="1964" t="8888" r="6786" b="2064"/>
          <a:stretch/>
        </p:blipFill>
        <p:spPr>
          <a:xfrm>
            <a:off x="641761" y="2846057"/>
            <a:ext cx="5422329" cy="3082874"/>
          </a:xfrm>
          <a:prstGeom prst="rect">
            <a:avLst/>
          </a:prstGeom>
          <a:ln w="12700">
            <a:solidFill>
              <a:schemeClr val="tx1"/>
            </a:solidFill>
          </a:ln>
        </p:spPr>
      </p:pic>
    </p:spTree>
    <p:extLst>
      <p:ext uri="{BB962C8B-B14F-4D97-AF65-F5344CB8AC3E}">
        <p14:creationId xmlns:p14="http://schemas.microsoft.com/office/powerpoint/2010/main" val="3007755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53088" y="2624356"/>
            <a:ext cx="6779939" cy="3657420"/>
          </a:xfrm>
          <a:prstGeom prst="rect">
            <a:avLst/>
          </a:prstGeom>
          <a:ln w="19050">
            <a:solidFill>
              <a:schemeClr val="tx1"/>
            </a:solidFill>
          </a:ln>
        </p:spPr>
      </p:pic>
      <p:sp>
        <p:nvSpPr>
          <p:cNvPr id="9" name="矩形 8"/>
          <p:cNvSpPr/>
          <p:nvPr/>
        </p:nvSpPr>
        <p:spPr>
          <a:xfrm>
            <a:off x="2253087" y="1958930"/>
            <a:ext cx="6779939" cy="642257"/>
          </a:xfrm>
          <a:prstGeom prst="rect">
            <a:avLst/>
          </a:prstGeom>
          <a:solidFill>
            <a:schemeClr val="accent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2000" b="1" dirty="0">
                <a:solidFill>
                  <a:schemeClr val="tx1"/>
                </a:solidFill>
                <a:latin typeface="Times New Roman" panose="02020603050405020304" pitchFamily="18" charset="0"/>
                <a:cs typeface="Times New Roman" panose="02020603050405020304" pitchFamily="18" charset="0"/>
              </a:rPr>
              <a:t>2005-2020</a:t>
            </a:r>
            <a:r>
              <a:rPr lang="zh-TW" altLang="en-US" sz="2000" b="1" dirty="0">
                <a:solidFill>
                  <a:schemeClr val="tx1"/>
                </a:solidFill>
                <a:latin typeface="Times New Roman" panose="02020603050405020304" pitchFamily="18" charset="0"/>
                <a:cs typeface="Times New Roman" panose="02020603050405020304" pitchFamily="18" charset="0"/>
              </a:rPr>
              <a:t>年國內生產總值增速（百分點）</a:t>
            </a:r>
            <a:endParaRPr lang="zh-HK" alt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矩形 12"/>
          <p:cNvSpPr/>
          <p:nvPr/>
        </p:nvSpPr>
        <p:spPr>
          <a:xfrm>
            <a:off x="1008401" y="6342026"/>
            <a:ext cx="9269315" cy="5159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hangingPunct="0"/>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統計圖取自</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a:t>
            </a:r>
            <a:r>
              <a:rPr lang="zh-CN"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百年復興路：從</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a:t>
            </a:r>
            <a:r>
              <a:rPr lang="zh-CN"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一窮二白</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a:t>
            </a:r>
            <a:r>
              <a:rPr lang="zh-CN"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到</a:t>
            </a:r>
            <a:r>
              <a:rPr lang="en-US" altLang="zh-CN"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GDP</a:t>
            </a:r>
            <a:r>
              <a:rPr lang="zh-CN"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破百萬億！</a:t>
            </a:r>
            <a:r>
              <a:rPr lang="en-US" altLang="zh-CN"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25</a:t>
            </a:r>
            <a:r>
              <a:rPr lang="zh-CN"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張圖看中國經濟偉大成就</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，每日經濟網，</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2021</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年</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6</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月</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30</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日。</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mn-ea"/>
              </a:rPr>
              <a:t>http://www.nbd.com.cn/articles/2021-06-30/1815640.html</a:t>
            </a:r>
            <a:endParaRPr lang="zh-CN"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本框 1"/>
          <p:cNvSpPr txBox="1"/>
          <p:nvPr/>
        </p:nvSpPr>
        <p:spPr>
          <a:xfrm>
            <a:off x="537384" y="166660"/>
            <a:ext cx="10503782" cy="1200329"/>
          </a:xfrm>
          <a:prstGeom prst="rect">
            <a:avLst/>
          </a:prstGeom>
          <a:noFill/>
          <a:ln w="28575">
            <a:noFill/>
          </a:ln>
        </p:spPr>
        <p:txBody>
          <a:bodyPr wrap="square">
            <a:spAutoFit/>
          </a:bodyPr>
          <a:lstStyle>
            <a:defPPr>
              <a:defRPr lang="zh-CN"/>
            </a:defPPr>
            <a:lvl1pPr marL="342900" marR="0" lvl="0" indent="-342900" fontAlgn="auto">
              <a:lnSpc>
                <a:spcPct val="130000"/>
              </a:lnSpc>
              <a:spcBef>
                <a:spcPts val="0"/>
              </a:spcBef>
              <a:spcAft>
                <a:spcPts val="0"/>
              </a:spcAft>
              <a:buClrTx/>
              <a:buSzTx/>
              <a:buFont typeface="Arial" panose="020B0604020202020204" pitchFamily="34" charset="0"/>
              <a:buChar char="•"/>
              <a:defRPr kumimoji="0" sz="2400" i="0" u="none" strike="noStrike" cap="none" spc="0" normalizeH="0" baseline="0">
                <a:ln>
                  <a:noFill/>
                </a:ln>
                <a:solidFill>
                  <a:prstClr val="black"/>
                </a:solidFill>
                <a:effectLst/>
                <a:uLnTx/>
                <a:uFillTx/>
                <a:latin typeface="DFKai-SB" panose="03000509000000000000" pitchFamily="65" charset="-120"/>
                <a:ea typeface="DFKai-SB" panose="03000509000000000000" pitchFamily="65" charset="-120"/>
              </a:defRPr>
            </a:lvl1pPr>
          </a:lstStyle>
          <a:p>
            <a:pPr marL="0" indent="0" algn="just">
              <a:lnSpc>
                <a:spcPct val="100000"/>
              </a:lnSpc>
              <a:buNone/>
            </a:pPr>
            <a:r>
              <a:rPr lang="zh-CN" altLang="en-US" dirty="0">
                <a:latin typeface="Times New Roman" panose="02020603050405020304" pitchFamily="18" charset="0"/>
                <a:cs typeface="Times New Roman" panose="02020603050405020304" pitchFamily="18" charset="0"/>
              </a:rPr>
              <a:t>自改革開放開始到</a:t>
            </a:r>
            <a:r>
              <a:rPr lang="en-US" altLang="zh-CN" dirty="0">
                <a:latin typeface="Times New Roman" panose="02020603050405020304" pitchFamily="18" charset="0"/>
                <a:cs typeface="Times New Roman" panose="02020603050405020304" pitchFamily="18" charset="0"/>
              </a:rPr>
              <a:t>2020</a:t>
            </a:r>
            <a:r>
              <a:rPr lang="zh-CN" altLang="en-US" dirty="0">
                <a:latin typeface="Times New Roman" panose="02020603050405020304" pitchFamily="18" charset="0"/>
                <a:cs typeface="Times New Roman" panose="02020603050405020304" pitchFamily="18" charset="0"/>
              </a:rPr>
              <a:t>年，我國</a:t>
            </a:r>
            <a:r>
              <a:rPr lang="zh-TW" altLang="en-US" dirty="0">
                <a:latin typeface="Times New Roman" panose="02020603050405020304" pitchFamily="18" charset="0"/>
                <a:cs typeface="Times New Roman" panose="02020603050405020304" pitchFamily="18" charset="0"/>
              </a:rPr>
              <a:t>國內生產</a:t>
            </a:r>
            <a:r>
              <a:rPr lang="zh-TW" altLang="en-US" dirty="0">
                <a:solidFill>
                  <a:schemeClr val="tx1"/>
                </a:solidFill>
                <a:latin typeface="Times New Roman" panose="02020603050405020304" pitchFamily="18" charset="0"/>
                <a:cs typeface="Times New Roman" panose="02020603050405020304" pitchFamily="18" charset="0"/>
              </a:rPr>
              <a:t>總值</a:t>
            </a:r>
            <a:r>
              <a:rPr lang="zh-CN" altLang="en-US" dirty="0">
                <a:solidFill>
                  <a:schemeClr val="tx1"/>
                </a:solidFill>
                <a:latin typeface="Times New Roman" panose="02020603050405020304" pitchFamily="18" charset="0"/>
                <a:cs typeface="Times New Roman" panose="02020603050405020304" pitchFamily="18" charset="0"/>
              </a:rPr>
              <a:t>年均持續增長</a:t>
            </a:r>
            <a:r>
              <a:rPr lang="zh-TW" altLang="en-US" dirty="0">
                <a:solidFill>
                  <a:schemeClr val="tx1"/>
                </a:solidFill>
                <a:latin typeface="Times New Roman" panose="02020603050405020304" pitchFamily="18" charset="0"/>
                <a:cs typeface="Times New Roman" panose="02020603050405020304" pitchFamily="18" charset="0"/>
                <a:sym typeface="宋体" panose="02010600030101010101" pitchFamily="2" charset="-122"/>
              </a:rPr>
              <a:t>，</a:t>
            </a:r>
            <a:r>
              <a:rPr lang="zh-CN" altLang="en-US" dirty="0">
                <a:solidFill>
                  <a:schemeClr val="tx1"/>
                </a:solidFill>
                <a:latin typeface="Times New Roman" panose="02020603050405020304" pitchFamily="18" charset="0"/>
                <a:cs typeface="Times New Roman" panose="02020603050405020304" pitchFamily="18" charset="0"/>
              </a:rPr>
              <a:t>即</a:t>
            </a:r>
            <a:r>
              <a:rPr lang="zh-TW" altLang="en-US" dirty="0">
                <a:solidFill>
                  <a:schemeClr val="tx1"/>
                </a:solidFill>
                <a:latin typeface="Times New Roman" panose="02020603050405020304" pitchFamily="18" charset="0"/>
                <a:cs typeface="Times New Roman" panose="02020603050405020304" pitchFamily="18" charset="0"/>
              </a:rPr>
              <a:t>使</a:t>
            </a:r>
            <a:r>
              <a:rPr lang="zh-CN" altLang="en-US" dirty="0">
                <a:solidFill>
                  <a:schemeClr val="tx1"/>
                </a:solidFill>
                <a:latin typeface="Times New Roman" panose="02020603050405020304" pitchFamily="18" charset="0"/>
                <a:cs typeface="Times New Roman" panose="02020603050405020304" pitchFamily="18" charset="0"/>
              </a:rPr>
              <a:t>受新冠肺炎疫情影響的</a:t>
            </a:r>
            <a:r>
              <a:rPr lang="en-US" altLang="zh-CN" dirty="0">
                <a:solidFill>
                  <a:schemeClr val="tx1"/>
                </a:solidFill>
                <a:latin typeface="Times New Roman" panose="02020603050405020304" pitchFamily="18" charset="0"/>
                <a:cs typeface="Times New Roman" panose="02020603050405020304" pitchFamily="18" charset="0"/>
              </a:rPr>
              <a:t>2020</a:t>
            </a:r>
            <a:r>
              <a:rPr lang="zh-CN" altLang="en-US" dirty="0">
                <a:solidFill>
                  <a:schemeClr val="tx1"/>
                </a:solidFill>
                <a:latin typeface="Times New Roman" panose="02020603050405020304" pitchFamily="18" charset="0"/>
                <a:cs typeface="Times New Roman" panose="02020603050405020304" pitchFamily="18" charset="0"/>
              </a:rPr>
              <a:t>年，仍然</a:t>
            </a:r>
            <a:r>
              <a:rPr lang="zh-TW" altLang="en-US" dirty="0">
                <a:solidFill>
                  <a:schemeClr val="tx1"/>
                </a:solidFill>
                <a:latin typeface="Times New Roman" panose="02020603050405020304" pitchFamily="18" charset="0"/>
                <a:cs typeface="Times New Roman" panose="02020603050405020304" pitchFamily="18" charset="0"/>
              </a:rPr>
              <a:t>維持</a:t>
            </a:r>
            <a:r>
              <a:rPr lang="zh-CN" altLang="en-US" dirty="0">
                <a:solidFill>
                  <a:schemeClr val="tx1"/>
                </a:solidFill>
                <a:latin typeface="Times New Roman" panose="02020603050405020304" pitchFamily="18" charset="0"/>
                <a:cs typeface="Times New Roman" panose="02020603050405020304" pitchFamily="18" charset="0"/>
              </a:rPr>
              <a:t>正增長。對比</a:t>
            </a:r>
            <a:r>
              <a:rPr lang="en-US" altLang="zh-CN" dirty="0">
                <a:solidFill>
                  <a:schemeClr val="tx1"/>
                </a:solidFill>
                <a:latin typeface="Times New Roman" panose="02020603050405020304" pitchFamily="18" charset="0"/>
                <a:cs typeface="Times New Roman" panose="02020603050405020304" pitchFamily="18" charset="0"/>
              </a:rPr>
              <a:t>2019</a:t>
            </a:r>
            <a:r>
              <a:rPr lang="zh-CN" altLang="en-US" dirty="0">
                <a:solidFill>
                  <a:schemeClr val="tx1"/>
                </a:solidFill>
                <a:latin typeface="Times New Roman" panose="02020603050405020304" pitchFamily="18" charset="0"/>
                <a:cs typeface="Times New Roman" panose="02020603050405020304" pitchFamily="18" charset="0"/>
              </a:rPr>
              <a:t>年，仍增長</a:t>
            </a:r>
            <a:r>
              <a:rPr lang="en-US" altLang="zh-CN" dirty="0">
                <a:solidFill>
                  <a:schemeClr val="tx1"/>
                </a:solidFill>
                <a:latin typeface="Times New Roman" panose="02020603050405020304" pitchFamily="18" charset="0"/>
                <a:cs typeface="Times New Roman" panose="02020603050405020304" pitchFamily="18" charset="0"/>
              </a:rPr>
              <a:t>2.3%</a:t>
            </a:r>
            <a:r>
              <a:rPr lang="zh-CN" altLang="en-US" dirty="0">
                <a:solidFill>
                  <a:schemeClr val="tx1"/>
                </a:solidFill>
                <a:latin typeface="Times New Roman" panose="02020603050405020304" pitchFamily="18" charset="0"/>
                <a:cs typeface="Times New Roman" panose="02020603050405020304" pitchFamily="18" charset="0"/>
              </a:rPr>
              <a:t>，是全球唯一實現經濟正增長的主要經濟體。</a:t>
            </a:r>
            <a:endParaRPr lang="en-US" altLang="zh-CN"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674117" y="1432127"/>
            <a:ext cx="10367049" cy="461665"/>
          </a:xfrm>
          <a:prstGeom prst="rect">
            <a:avLst/>
          </a:prstGeom>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不平凡之年書寫非凡答卷</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年國民經濟和社會發展統計公報</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評讀</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，國家統計局網站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http://www.stats.gov.cn/tjsj/sjjd/202102/t20210228_1814157.html</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09099" y="2371187"/>
            <a:ext cx="3712029" cy="2400657"/>
          </a:xfrm>
          <a:prstGeom prst="rect">
            <a:avLst/>
          </a:prstGeom>
        </p:spPr>
        <p:txBody>
          <a:bodyPr wrap="square">
            <a:spAutoFit/>
          </a:bodyPr>
          <a:lstStyle/>
          <a:p>
            <a:pPr lvl="0" algn="just" hangingPunct="0"/>
            <a:r>
              <a:rPr lang="zh-CN"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中國</a:t>
            </a:r>
            <a:r>
              <a:rPr lang="zh-TW"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的國防</a:t>
            </a:r>
            <a:r>
              <a:rPr lang="zh-CN"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支出</a:t>
            </a:r>
            <a:r>
              <a:rPr lang="zh-TW"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旨在謀求</a:t>
            </a:r>
            <a:r>
              <a:rPr lang="zh-CN"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自身發展</a:t>
            </a:r>
            <a:r>
              <a:rPr lang="zh-TW"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而維持</a:t>
            </a:r>
            <a:r>
              <a:rPr lang="zh-CN"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一個和平的發展空間</a:t>
            </a:r>
            <a:r>
              <a:rPr lang="zh-TW"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，而不是為了稱霸世界。</a:t>
            </a:r>
            <a:endParaRPr lang="zh-HK" altLang="en-US" sz="3000" dirty="0">
              <a:solidFill>
                <a:prstClr val="black"/>
              </a:solidFill>
              <a:latin typeface="Times New Roman" panose="02020603050405020304" pitchFamily="18" charset="0"/>
              <a:cs typeface="Times New Roman" panose="02020603050405020304" pitchFamily="18" charset="0"/>
            </a:endParaRPr>
          </a:p>
        </p:txBody>
      </p:sp>
      <p:sp>
        <p:nvSpPr>
          <p:cNvPr id="4" name="矩形 3"/>
          <p:cNvSpPr/>
          <p:nvPr/>
        </p:nvSpPr>
        <p:spPr>
          <a:xfrm>
            <a:off x="609099" y="416789"/>
            <a:ext cx="10613569" cy="1477328"/>
          </a:xfrm>
          <a:prstGeom prst="rect">
            <a:avLst/>
          </a:prstGeom>
        </p:spPr>
        <p:txBody>
          <a:bodyPr wrap="square">
            <a:spAutoFit/>
          </a:bodyPr>
          <a:lstStyle/>
          <a:p>
            <a:pPr algn="just" hangingPunct="0"/>
            <a:r>
              <a:rPr lang="en-US" altLang="zh-HK"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年中國國防開支預算居世界第二位，第一位的美國是中國的</a:t>
            </a:r>
            <a:r>
              <a:rPr lang="en-US" altLang="zh-TW"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3.5</a:t>
            </a:r>
            <a:r>
              <a:rPr lang="zh-TW"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倍，人均國防開支更多於</a:t>
            </a:r>
            <a:r>
              <a:rPr lang="en-US" altLang="zh-TW"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15</a:t>
            </a:r>
            <a:r>
              <a:rPr lang="zh-TW"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倍。在首十位國防開支預算最多的國家，中國的人均國防開支都是最少的</a:t>
            </a:r>
            <a:r>
              <a:rPr lang="en-US" altLang="zh-TW"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zh-CN"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之一</a:t>
            </a:r>
            <a:r>
              <a:rPr lang="zh-TW" altLang="en-US" sz="3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（見下圖）。</a:t>
            </a:r>
            <a:endParaRPr lang="zh-HK" altLang="en-US" dirty="0"/>
          </a:p>
        </p:txBody>
      </p:sp>
      <p:sp>
        <p:nvSpPr>
          <p:cNvPr id="6" name="矩形 5"/>
          <p:cNvSpPr/>
          <p:nvPr/>
        </p:nvSpPr>
        <p:spPr>
          <a:xfrm>
            <a:off x="4829642" y="2062720"/>
            <a:ext cx="6519734" cy="492443"/>
          </a:xfrm>
          <a:prstGeom prst="rect">
            <a:avLst/>
          </a:prstGeom>
          <a:solidFill>
            <a:schemeClr val="accent2">
              <a:lumMod val="20000"/>
              <a:lumOff val="80000"/>
            </a:schemeClr>
          </a:solidFill>
          <a:ln w="9525">
            <a:solidFill>
              <a:schemeClr val="tx1"/>
            </a:solidFill>
          </a:ln>
        </p:spPr>
        <p:txBody>
          <a:bodyPr wrap="none">
            <a:spAutoFit/>
          </a:bodyPr>
          <a:lstStyle/>
          <a:p>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年世界</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首十位</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國防開支預算排行榜</a:t>
            </a:r>
            <a:endParaRPr lang="zh-HK" alt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538282" y="5248914"/>
            <a:ext cx="4037103" cy="738664"/>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年世界各國與地區國防開支預算排行榜</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，產業訊息網，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https://www.chyxx.com/bang/202106/955719.html</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4829642" y="2555163"/>
            <a:ext cx="6519734" cy="3808430"/>
          </a:xfrm>
          <a:prstGeom prst="rect">
            <a:avLst/>
          </a:prstGeom>
        </p:spPr>
      </p:pic>
    </p:spTree>
    <p:extLst>
      <p:ext uri="{BB962C8B-B14F-4D97-AF65-F5344CB8AC3E}">
        <p14:creationId xmlns:p14="http://schemas.microsoft.com/office/powerpoint/2010/main" val="33638258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81115" y="1019755"/>
            <a:ext cx="10835680" cy="2346091"/>
          </a:xfrm>
          <a:prstGeom prst="rect">
            <a:avLst/>
          </a:prstGeom>
          <a:noFill/>
        </p:spPr>
        <p:txBody>
          <a:bodyPr wrap="square" rtlCol="0">
            <a:spAutoFit/>
          </a:bodyPr>
          <a:lstStyle/>
          <a:p>
            <a:pPr hangingPunct="0">
              <a:lnSpc>
                <a:spcPct val="110000"/>
              </a:lnSpc>
            </a:pPr>
            <a:r>
              <a:rPr lang="zh-CN" altLang="en-US" sz="2700" dirty="0">
                <a:uFillTx/>
                <a:latin typeface="DFKai-SB" panose="03000509000000000000" pitchFamily="65" charset="-120"/>
                <a:ea typeface="DFKai-SB" panose="03000509000000000000" pitchFamily="65" charset="-120"/>
                <a:sym typeface="+mn-ea"/>
              </a:rPr>
              <a:t>當今世界正經歷百年未有</a:t>
            </a:r>
            <a:r>
              <a:rPr lang="zh-TW" altLang="en-US" sz="2700" dirty="0">
                <a:uFillTx/>
                <a:latin typeface="DFKai-SB" panose="03000509000000000000" pitchFamily="65" charset="-120"/>
                <a:ea typeface="DFKai-SB" panose="03000509000000000000" pitchFamily="65" charset="-120"/>
                <a:sym typeface="+mn-ea"/>
              </a:rPr>
              <a:t>的</a:t>
            </a:r>
            <a:r>
              <a:rPr lang="zh-CN" altLang="en-US" sz="2700" dirty="0">
                <a:uFillTx/>
                <a:latin typeface="DFKai-SB" panose="03000509000000000000" pitchFamily="65" charset="-120"/>
                <a:ea typeface="DFKai-SB" panose="03000509000000000000" pitchFamily="65" charset="-120"/>
                <a:sym typeface="+mn-ea"/>
              </a:rPr>
              <a:t>大變局，</a:t>
            </a:r>
            <a:r>
              <a:rPr lang="zh-TW" altLang="en-US" sz="2700" dirty="0">
                <a:uFillTx/>
                <a:latin typeface="DFKai-SB" panose="03000509000000000000" pitchFamily="65" charset="-120"/>
                <a:ea typeface="DFKai-SB" panose="03000509000000000000" pitchFamily="65" charset="-120"/>
                <a:sym typeface="+mn-ea"/>
              </a:rPr>
              <a:t>為了</a:t>
            </a:r>
            <a:r>
              <a:rPr lang="zh-CN" altLang="en-US" sz="2700" dirty="0">
                <a:uFillTx/>
                <a:latin typeface="DFKai-SB" panose="03000509000000000000" pitchFamily="65" charset="-120"/>
                <a:ea typeface="DFKai-SB" panose="03000509000000000000" pitchFamily="65" charset="-120"/>
                <a:sym typeface="+mn-ea"/>
              </a:rPr>
              <a:t>適應世界新軍事革命發展趨勢和國家安全需求，</a:t>
            </a:r>
            <a:r>
              <a:rPr lang="zh-TW" altLang="en-US" sz="2700" dirty="0">
                <a:uFillTx/>
                <a:latin typeface="DFKai-SB" panose="03000509000000000000" pitchFamily="65" charset="-120"/>
                <a:ea typeface="DFKai-SB" panose="03000509000000000000" pitchFamily="65" charset="-120"/>
                <a:sym typeface="+mn-ea"/>
              </a:rPr>
              <a:t>國家</a:t>
            </a:r>
            <a:r>
              <a:rPr lang="zh-CN" altLang="en-US" sz="2700" dirty="0">
                <a:uFillTx/>
                <a:latin typeface="DFKai-SB" panose="03000509000000000000" pitchFamily="65" charset="-120"/>
                <a:ea typeface="DFKai-SB" panose="03000509000000000000" pitchFamily="65" charset="-120"/>
                <a:sym typeface="+mn-ea"/>
              </a:rPr>
              <a:t>必須全面深化國防和軍隊</a:t>
            </a:r>
            <a:r>
              <a:rPr lang="zh-CN" altLang="en-US" sz="2700" dirty="0">
                <a:latin typeface="DFKai-SB" panose="03000509000000000000" pitchFamily="65" charset="-120"/>
                <a:ea typeface="DFKai-SB" panose="03000509000000000000" pitchFamily="65" charset="-120"/>
                <a:sym typeface="+mn-ea"/>
              </a:rPr>
              <a:t>改革</a:t>
            </a:r>
            <a:r>
              <a:rPr lang="zh-TW" altLang="en-US" sz="2700" dirty="0">
                <a:latin typeface="DFKai-SB" panose="03000509000000000000" pitchFamily="65" charset="-120"/>
                <a:ea typeface="DFKai-SB" panose="03000509000000000000" pitchFamily="65" charset="-120"/>
                <a:sym typeface="+mn-ea"/>
              </a:rPr>
              <a:t>，</a:t>
            </a:r>
            <a:r>
              <a:rPr lang="zh-CN" altLang="en-US" sz="2700" dirty="0">
                <a:latin typeface="DFKai-SB" panose="03000509000000000000" pitchFamily="65" charset="-120"/>
                <a:ea typeface="DFKai-SB" panose="03000509000000000000" pitchFamily="65" charset="-120"/>
                <a:sym typeface="+mn-ea"/>
              </a:rPr>
              <a:t>實現到本世紀中葉把人民軍隊全面建成世界一流軍隊的目標。</a:t>
            </a:r>
            <a:r>
              <a:rPr lang="zh-TW" altLang="en-US" sz="2700" dirty="0">
                <a:latin typeface="DFKai-SB" panose="03000509000000000000" pitchFamily="65" charset="-120"/>
                <a:ea typeface="DFKai-SB" panose="03000509000000000000" pitchFamily="65" charset="-120"/>
                <a:sym typeface="+mn-ea"/>
              </a:rPr>
              <a:t>與此同時，國家堅持</a:t>
            </a:r>
            <a:r>
              <a:rPr lang="zh-CN" altLang="en-US" sz="2700" dirty="0">
                <a:latin typeface="DFKai-SB" panose="03000509000000000000" pitchFamily="65" charset="-120"/>
                <a:ea typeface="DFKai-SB" panose="03000509000000000000" pitchFamily="65" charset="-120"/>
                <a:sym typeface="+mn-ea"/>
              </a:rPr>
              <a:t>合作共贏的</a:t>
            </a:r>
            <a:r>
              <a:rPr lang="zh-TW" altLang="en-US" sz="2700" dirty="0">
                <a:latin typeface="DFKai-SB" panose="03000509000000000000" pitchFamily="65" charset="-120"/>
                <a:ea typeface="DFKai-SB" panose="03000509000000000000" pitchFamily="65" charset="-120"/>
                <a:sym typeface="+mn-ea"/>
              </a:rPr>
              <a:t>外交方針，謀求促進世界和平，軍隊建設既不針對任何國家，也不會構成威脅。</a:t>
            </a:r>
          </a:p>
        </p:txBody>
      </p:sp>
      <p:sp>
        <p:nvSpPr>
          <p:cNvPr id="5" name="矩形 4"/>
          <p:cNvSpPr/>
          <p:nvPr/>
        </p:nvSpPr>
        <p:spPr>
          <a:xfrm>
            <a:off x="349250" y="955675"/>
            <a:ext cx="5121910" cy="581378"/>
          </a:xfrm>
          <a:prstGeom prst="rect">
            <a:avLst/>
          </a:prstGeom>
        </p:spPr>
        <p:txBody>
          <a:bodyPr wrap="square">
            <a:spAutoFit/>
          </a:bodyPr>
          <a:lstStyle/>
          <a:p>
            <a:pPr fontAlgn="auto">
              <a:lnSpc>
                <a:spcPct val="150000"/>
              </a:lnSpc>
            </a:pPr>
            <a:r>
              <a:rPr lang="zh-CN" altLang="en-US" sz="2400" dirty="0">
                <a:latin typeface="DFKai-SB" panose="03000509000000000000" pitchFamily="65" charset="-120"/>
                <a:ea typeface="DFKai-SB" panose="03000509000000000000" pitchFamily="65" charset="-120"/>
                <a:cs typeface="黑体" panose="02010609060101010101" charset="-122"/>
                <a:sym typeface="+mn-ea"/>
              </a:rPr>
              <a:t>    </a:t>
            </a:r>
            <a:endParaRPr lang="zh-CN" altLang="en-US" sz="2400" dirty="0">
              <a:latin typeface="DFKai-SB" panose="03000509000000000000" pitchFamily="65" charset="-120"/>
              <a:ea typeface="DFKai-SB" panose="03000509000000000000" pitchFamily="65" charset="-120"/>
              <a:cs typeface="黑体" panose="02010609060101010101" charset="-122"/>
            </a:endParaRPr>
          </a:p>
        </p:txBody>
      </p:sp>
      <p:sp>
        <p:nvSpPr>
          <p:cNvPr id="6" name="任意多边形: 形状 8"/>
          <p:cNvSpPr/>
          <p:nvPr/>
        </p:nvSpPr>
        <p:spPr>
          <a:xfrm>
            <a:off x="4018307" y="386235"/>
            <a:ext cx="3973524"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3200" b="1" dirty="0">
                <a:solidFill>
                  <a:srgbClr val="FFFFFF"/>
                </a:solidFill>
                <a:latin typeface="DFKai-SB" panose="03000509000000000000" pitchFamily="65" charset="-120"/>
                <a:ea typeface="DFKai-SB" panose="03000509000000000000" pitchFamily="65" charset="-120"/>
                <a:sym typeface="+mn-ea"/>
              </a:rPr>
              <a:t>建設世界一流軍隊</a:t>
            </a:r>
            <a:endParaRPr lang="zh-CN" altLang="en-US" sz="3200" b="1" dirty="0">
              <a:solidFill>
                <a:srgbClr val="FFFFFF"/>
              </a:solidFill>
              <a:latin typeface="DFKai-SB" panose="03000509000000000000" pitchFamily="65" charset="-120"/>
              <a:ea typeface="DFKai-SB" panose="03000509000000000000" pitchFamily="65" charset="-120"/>
            </a:endParaRPr>
          </a:p>
        </p:txBody>
      </p:sp>
      <p:sp>
        <p:nvSpPr>
          <p:cNvPr id="2" name="矩形 1"/>
          <p:cNvSpPr/>
          <p:nvPr/>
        </p:nvSpPr>
        <p:spPr>
          <a:xfrm>
            <a:off x="655395" y="4070261"/>
            <a:ext cx="10761399" cy="1920526"/>
          </a:xfrm>
          <a:prstGeom prst="rect">
            <a:avLst/>
          </a:prstGeom>
          <a:solidFill>
            <a:schemeClr val="accent2">
              <a:lumMod val="20000"/>
              <a:lumOff val="80000"/>
            </a:schemeClr>
          </a:solidFill>
        </p:spPr>
        <p:txBody>
          <a:bodyPr wrap="square">
            <a:spAutoFit/>
          </a:bodyPr>
          <a:lstStyle/>
          <a:p>
            <a:pPr algn="just">
              <a:lnSpc>
                <a:spcPct val="110000"/>
              </a:lnSpc>
            </a:pPr>
            <a:r>
              <a:rPr lang="zh-TW" altLang="en-US" sz="2700" dirty="0">
                <a:latin typeface="標楷體" panose="03000509000000000000" pitchFamily="65" charset="-120"/>
                <a:ea typeface="標楷體" panose="03000509000000000000" pitchFamily="65" charset="-120"/>
              </a:rPr>
              <a:t>國家主席習近平</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700" dirty="0">
                <a:latin typeface="Times New Roman" panose="02020603050405020304" pitchFamily="18" charset="0"/>
                <a:ea typeface="標楷體" panose="03000509000000000000" pitchFamily="65" charset="-120"/>
                <a:cs typeface="Times New Roman" panose="02020603050405020304" pitchFamily="18" charset="0"/>
              </a:rPr>
              <a:t>月時</a:t>
            </a:r>
            <a:r>
              <a:rPr lang="zh-TW" altLang="en-US" sz="2700" dirty="0">
                <a:latin typeface="標楷體" panose="03000509000000000000" pitchFamily="65" charset="-120"/>
                <a:ea typeface="標楷體" panose="03000509000000000000" pitchFamily="65" charset="-120"/>
              </a:rPr>
              <a:t>表示，</a:t>
            </a:r>
            <a:r>
              <a:rPr lang="zh-CN" altLang="en-US" sz="2700" dirty="0">
                <a:latin typeface="標楷體" panose="03000509000000000000" pitchFamily="65" charset="-120"/>
                <a:ea typeface="標楷體" panose="03000509000000000000" pitchFamily="65" charset="-120"/>
              </a:rPr>
              <a:t>當前我國安全形勢不穩定性不確定性較大，全軍要統籌好建設和備戰關係，做好隨時應對各種複雜困難局面的準備，堅決維護國家主權、安全、發展利益，為全面建設社會主義現代化國家提供堅強支撐。</a:t>
            </a:r>
            <a:endParaRPr lang="zh-HK" altLang="en-US" sz="2700" dirty="0">
              <a:latin typeface="標楷體" panose="03000509000000000000" pitchFamily="65" charset="-120"/>
              <a:ea typeface="標楷體" panose="03000509000000000000" pitchFamily="65" charset="-120"/>
            </a:endParaRPr>
          </a:p>
        </p:txBody>
      </p:sp>
      <p:sp>
        <p:nvSpPr>
          <p:cNvPr id="3" name="矩形 2"/>
          <p:cNvSpPr/>
          <p:nvPr/>
        </p:nvSpPr>
        <p:spPr>
          <a:xfrm>
            <a:off x="928861" y="6164890"/>
            <a:ext cx="7725192" cy="523220"/>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資料來源：</a:t>
            </a:r>
            <a:r>
              <a:rPr lang="en-US" altLang="zh-TW"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習近平：實現</a:t>
            </a:r>
            <a:r>
              <a:rPr lang="zh-TW" altLang="en-US"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十四五</a:t>
            </a:r>
            <a:r>
              <a:rPr lang="zh-TW" altLang="en-US"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時期國防和軍隊建設良好開局</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，中華人民共和國國務院</a:t>
            </a:r>
            <a:endParaRPr lang="en-US" altLang="zh-TW" sz="1400" dirty="0">
              <a:latin typeface="標楷體" panose="03000509000000000000" pitchFamily="65" charset="-120"/>
              <a:ea typeface="標楷體" panose="03000509000000000000" pitchFamily="65" charset="-120"/>
            </a:endParaRPr>
          </a:p>
          <a:p>
            <a:r>
              <a:rPr lang="zh-TW" altLang="en-US" sz="1400" dirty="0">
                <a:latin typeface="標楷體" panose="03000509000000000000" pitchFamily="65" charset="-120"/>
                <a:ea typeface="標楷體" panose="03000509000000000000" pitchFamily="65" charset="-120"/>
              </a:rPr>
              <a:t>新聞辦公室網頁，</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http://www.scio.gov.cn/tt/xjp/Document/1700058/1700058.htm</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655396" y="3402844"/>
            <a:ext cx="1594256" cy="580365"/>
          </a:xfrm>
          <a:prstGeom prst="rect">
            <a:avLst/>
          </a:prstGeom>
        </p:spPr>
      </p:pic>
    </p:spTree>
    <p:extLst>
      <p:ext uri="{BB962C8B-B14F-4D97-AF65-F5344CB8AC3E}">
        <p14:creationId xmlns:p14="http://schemas.microsoft.com/office/powerpoint/2010/main" val="3843276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 name="ตัวเชื่อมต่อตรง 237"/>
          <p:cNvCxnSpPr/>
          <p:nvPr/>
        </p:nvCxnSpPr>
        <p:spPr>
          <a:xfrm flipV="1">
            <a:off x="4647743" y="2368400"/>
            <a:ext cx="1917402" cy="4569"/>
          </a:xfrm>
          <a:prstGeom prst="straightConnector1">
            <a:avLst/>
          </a:prstGeom>
          <a:ln w="44450">
            <a:solidFill>
              <a:srgbClr val="A7CD3A"/>
            </a:solidFill>
            <a:prstDash val="sysDot"/>
            <a:headEnd type="oval"/>
          </a:ln>
        </p:spPr>
        <p:style>
          <a:lnRef idx="1">
            <a:schemeClr val="accent1"/>
          </a:lnRef>
          <a:fillRef idx="0">
            <a:schemeClr val="accent1"/>
          </a:fillRef>
          <a:effectRef idx="0">
            <a:schemeClr val="accent1"/>
          </a:effectRef>
          <a:fontRef idx="minor">
            <a:schemeClr val="tx1"/>
          </a:fontRef>
        </p:style>
      </p:cxnSp>
      <p:sp>
        <p:nvSpPr>
          <p:cNvPr id="90" name="矩形 89"/>
          <p:cNvSpPr/>
          <p:nvPr/>
        </p:nvSpPr>
        <p:spPr>
          <a:xfrm>
            <a:off x="4610604" y="2389843"/>
            <a:ext cx="2184023" cy="941220"/>
          </a:xfrm>
          <a:prstGeom prst="rect">
            <a:avLst/>
          </a:prstGeom>
        </p:spPr>
        <p:txBody>
          <a:bodyPr wrap="square">
            <a:spAutoFit/>
          </a:bodyPr>
          <a:lstStyle/>
          <a:p>
            <a:pPr>
              <a:lnSpc>
                <a:spcPct val="120000"/>
              </a:lnSpc>
            </a:pPr>
            <a:r>
              <a:rPr lang="zh-CN" altLang="en-US" sz="2400" b="1" dirty="0">
                <a:latin typeface="Times New Roman" panose="02020603050405020304" pitchFamily="18" charset="0"/>
                <a:ea typeface="DFKai-SB" panose="03000509000000000000" pitchFamily="65" charset="-120"/>
                <a:cs typeface="Times New Roman" panose="02020603050405020304" pitchFamily="18" charset="0"/>
              </a:rPr>
              <a:t>基本實現國防</a:t>
            </a:r>
            <a:endParaRPr lang="en-US" altLang="zh-CN" sz="2400" b="1"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20000"/>
              </a:lnSpc>
            </a:pPr>
            <a:r>
              <a:rPr lang="zh-CN" altLang="en-US" sz="2400" b="1" dirty="0">
                <a:latin typeface="Times New Roman" panose="02020603050405020304" pitchFamily="18" charset="0"/>
                <a:ea typeface="DFKai-SB" panose="03000509000000000000" pitchFamily="65" charset="-120"/>
                <a:cs typeface="Times New Roman" panose="02020603050405020304" pitchFamily="18" charset="0"/>
              </a:rPr>
              <a:t>和軍隊現代化</a:t>
            </a:r>
          </a:p>
        </p:txBody>
      </p:sp>
      <p:sp>
        <p:nvSpPr>
          <p:cNvPr id="134" name="TextBox 133"/>
          <p:cNvSpPr txBox="1"/>
          <p:nvPr/>
        </p:nvSpPr>
        <p:spPr bwMode="auto">
          <a:xfrm>
            <a:off x="4903054" y="1835410"/>
            <a:ext cx="1289060" cy="523220"/>
          </a:xfrm>
          <a:prstGeom prst="rect">
            <a:avLst/>
          </a:prstGeom>
          <a:noFill/>
        </p:spPr>
        <p:txBody>
          <a:bodyPr wrap="square">
            <a:spAutoFit/>
          </a:bodyPr>
          <a:lstStyle/>
          <a:p>
            <a:pPr defTabSz="1828165" fontAlgn="auto">
              <a:spcBef>
                <a:spcPts val="0"/>
              </a:spcBef>
              <a:spcAft>
                <a:spcPts val="0"/>
              </a:spcAft>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2035</a:t>
            </a:r>
            <a:r>
              <a:rPr lang="zh-CN" altLang="en-US" sz="2800" b="1" dirty="0">
                <a:latin typeface="Times New Roman" panose="02020603050405020304" pitchFamily="18" charset="0"/>
                <a:ea typeface="DFKai-SB" panose="03000509000000000000" pitchFamily="65" charset="-120"/>
                <a:cs typeface="Times New Roman" panose="02020603050405020304" pitchFamily="18" charset="0"/>
              </a:rPr>
              <a:t>年</a:t>
            </a:r>
            <a:endParaRPr lang="id-ID" sz="2800" b="1" dirty="0">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35" name="ตัวเชื่อมต่อตรง 237"/>
          <p:cNvCxnSpPr/>
          <p:nvPr/>
        </p:nvCxnSpPr>
        <p:spPr>
          <a:xfrm>
            <a:off x="872336" y="2288455"/>
            <a:ext cx="2449880" cy="35478"/>
          </a:xfrm>
          <a:prstGeom prst="straightConnector1">
            <a:avLst/>
          </a:prstGeom>
          <a:ln w="44450">
            <a:solidFill>
              <a:srgbClr val="A7CD3A"/>
            </a:solidFill>
            <a:prstDash val="sysDot"/>
            <a:headEnd type="oval"/>
          </a:ln>
        </p:spPr>
        <p:style>
          <a:lnRef idx="1">
            <a:schemeClr val="accent1"/>
          </a:lnRef>
          <a:fillRef idx="0">
            <a:schemeClr val="accent1"/>
          </a:fillRef>
          <a:effectRef idx="0">
            <a:schemeClr val="accent1"/>
          </a:effectRef>
          <a:fontRef idx="minor">
            <a:schemeClr val="tx1"/>
          </a:fontRef>
        </p:style>
      </p:cxnSp>
      <p:sp>
        <p:nvSpPr>
          <p:cNvPr id="136" name="矩形 135"/>
          <p:cNvSpPr/>
          <p:nvPr/>
        </p:nvSpPr>
        <p:spPr>
          <a:xfrm>
            <a:off x="747446" y="2386453"/>
            <a:ext cx="2890109" cy="1569660"/>
          </a:xfrm>
          <a:prstGeom prst="rect">
            <a:avLst/>
          </a:prstGeom>
        </p:spPr>
        <p:txBody>
          <a:bodyPr wrap="square">
            <a:spAutoFit/>
          </a:bodyPr>
          <a:lstStyle/>
          <a:p>
            <a:pPr hangingPunct="0"/>
            <a:r>
              <a:rPr lang="zh-CN" altLang="en-US" sz="2400" b="1" dirty="0">
                <a:latin typeface="Times New Roman" panose="02020603050405020304" pitchFamily="18" charset="0"/>
                <a:ea typeface="DFKai-SB" panose="03000509000000000000" pitchFamily="65" charset="-120"/>
                <a:cs typeface="Times New Roman" panose="02020603050405020304" pitchFamily="18" charset="0"/>
              </a:rPr>
              <a:t>要基本實現機械化，資訊化建設取得重大進展，戰略能力有大的提升</a:t>
            </a:r>
          </a:p>
        </p:txBody>
      </p:sp>
      <p:sp>
        <p:nvSpPr>
          <p:cNvPr id="137" name="TextBox 136"/>
          <p:cNvSpPr txBox="1"/>
          <p:nvPr/>
        </p:nvSpPr>
        <p:spPr bwMode="auto">
          <a:xfrm>
            <a:off x="1500340" y="1774004"/>
            <a:ext cx="1696271" cy="523220"/>
          </a:xfrm>
          <a:prstGeom prst="rect">
            <a:avLst/>
          </a:prstGeom>
          <a:noFill/>
        </p:spPr>
        <p:txBody>
          <a:bodyPr wrap="square">
            <a:spAutoFit/>
          </a:bodyPr>
          <a:lstStyle/>
          <a:p>
            <a:pPr defTabSz="1828165" fontAlgn="auto">
              <a:spcBef>
                <a:spcPts val="0"/>
              </a:spcBef>
              <a:spcAft>
                <a:spcPts val="0"/>
              </a:spcAft>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800" b="1" dirty="0">
                <a:latin typeface="Times New Roman" panose="02020603050405020304" pitchFamily="18" charset="0"/>
                <a:ea typeface="DFKai-SB" panose="03000509000000000000" pitchFamily="65" charset="-120"/>
                <a:cs typeface="Times New Roman" panose="02020603050405020304" pitchFamily="18" charset="0"/>
              </a:rPr>
              <a:t>年</a:t>
            </a:r>
            <a:endParaRPr lang="id-ID"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1" name="矩形 90"/>
          <p:cNvSpPr/>
          <p:nvPr/>
        </p:nvSpPr>
        <p:spPr>
          <a:xfrm>
            <a:off x="8203976" y="2453590"/>
            <a:ext cx="2635754" cy="830997"/>
          </a:xfrm>
          <a:prstGeom prst="rect">
            <a:avLst/>
          </a:prstGeom>
        </p:spPr>
        <p:txBody>
          <a:bodyPr wrap="square">
            <a:spAutoFit/>
          </a:bodyPr>
          <a:lstStyle/>
          <a:p>
            <a:r>
              <a:rPr lang="zh-CN" altLang="en-US" sz="2400" b="1" dirty="0">
                <a:latin typeface="Times New Roman" panose="02020603050405020304" pitchFamily="18" charset="0"/>
                <a:ea typeface="DFKai-SB" panose="03000509000000000000" pitchFamily="65" charset="-120"/>
                <a:cs typeface="Times New Roman" panose="02020603050405020304" pitchFamily="18" charset="0"/>
              </a:rPr>
              <a:t>把人民軍隊全面建成世界一流軍隊</a:t>
            </a:r>
          </a:p>
        </p:txBody>
      </p:sp>
      <p:cxnSp>
        <p:nvCxnSpPr>
          <p:cNvPr id="130" name="ตัวเชื่อมต่อตรง 237"/>
          <p:cNvCxnSpPr/>
          <p:nvPr/>
        </p:nvCxnSpPr>
        <p:spPr>
          <a:xfrm>
            <a:off x="8424578" y="2389843"/>
            <a:ext cx="2274275" cy="0"/>
          </a:xfrm>
          <a:prstGeom prst="straightConnector1">
            <a:avLst/>
          </a:prstGeom>
          <a:ln w="44450">
            <a:solidFill>
              <a:srgbClr val="A7CD3A"/>
            </a:solidFill>
            <a:prstDash val="sysDot"/>
            <a:headEnd type="ova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bwMode="auto">
          <a:xfrm>
            <a:off x="8511242" y="1863233"/>
            <a:ext cx="2141220" cy="523220"/>
          </a:xfrm>
          <a:prstGeom prst="rect">
            <a:avLst/>
          </a:prstGeom>
          <a:noFill/>
        </p:spPr>
        <p:txBody>
          <a:bodyPr wrap="square">
            <a:spAutoFit/>
          </a:bodyPr>
          <a:lstStyle/>
          <a:p>
            <a:pPr defTabSz="1828165" fontAlgn="auto">
              <a:spcBef>
                <a:spcPts val="0"/>
              </a:spcBef>
              <a:spcAft>
                <a:spcPts val="0"/>
              </a:spcAft>
              <a:defRPr/>
            </a:pPr>
            <a:r>
              <a:rPr lang="zh-CN" altLang="en-US" sz="2800" b="1" dirty="0">
                <a:latin typeface="Times New Roman" panose="02020603050405020304" pitchFamily="18" charset="0"/>
                <a:ea typeface="DFKai-SB" panose="03000509000000000000" pitchFamily="65" charset="-120"/>
                <a:cs typeface="Times New Roman" panose="02020603050405020304" pitchFamily="18" charset="0"/>
              </a:rPr>
              <a:t>本世紀中葉</a:t>
            </a:r>
            <a:endParaRPr lang="id-ID"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標題 10"/>
          <p:cNvSpPr>
            <a:spLocks noGrp="1"/>
          </p:cNvSpPr>
          <p:nvPr>
            <p:ph type="title"/>
          </p:nvPr>
        </p:nvSpPr>
        <p:spPr>
          <a:xfrm>
            <a:off x="3276231" y="240394"/>
            <a:ext cx="4898573" cy="1333723"/>
          </a:xfrm>
          <a:solidFill>
            <a:schemeClr val="accent2">
              <a:lumMod val="20000"/>
              <a:lumOff val="80000"/>
            </a:schemeClr>
          </a:solidFill>
        </p:spPr>
        <p:txBody>
          <a:bodyPr>
            <a:noAutofit/>
          </a:bodyPr>
          <a:lstStyle/>
          <a:p>
            <a:pPr algn="just">
              <a:lnSpc>
                <a:spcPct val="110000"/>
              </a:lnSpc>
            </a:pPr>
            <a:r>
              <a:rPr lang="zh-TW" altLang="en-US" sz="3600" dirty="0">
                <a:solidFill>
                  <a:prstClr val="black"/>
                </a:solidFill>
                <a:latin typeface="標楷體" panose="03000509000000000000" pitchFamily="65" charset="-120"/>
                <a:ea typeface="標楷體" panose="03000509000000000000" pitchFamily="65" charset="-120"/>
              </a:rPr>
              <a:t>國家於</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年至本世紀中葉的國防發展目標</a:t>
            </a:r>
            <a:endParaRPr lang="zh-HK" altLang="en-US" sz="3600" dirty="0">
              <a:latin typeface="Times New Roman" panose="02020603050405020304" pitchFamily="18" charset="0"/>
              <a:cs typeface="Times New Roman" panose="02020603050405020304" pitchFamily="18" charset="0"/>
            </a:endParaRPr>
          </a:p>
        </p:txBody>
      </p:sp>
      <p:sp>
        <p:nvSpPr>
          <p:cNvPr id="3" name="Rectangle 2"/>
          <p:cNvSpPr/>
          <p:nvPr/>
        </p:nvSpPr>
        <p:spPr>
          <a:xfrm>
            <a:off x="2331446" y="6059713"/>
            <a:ext cx="6788142" cy="584775"/>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圖片來源</a:t>
            </a:r>
            <a:r>
              <a:rPr lang="en-US" altLang="zh-TW" sz="16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香港政府新聞公報</a:t>
            </a:r>
            <a:r>
              <a:rPr lang="en-US" altLang="zh-TW"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https://www.info.gov.hk/gia/general/201707/07/P2017070700380.htm</a:t>
            </a:r>
            <a:r>
              <a:rPr lang="en-US" altLang="zh-TW"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282602" y="4158689"/>
            <a:ext cx="2620452" cy="1756381"/>
          </a:xfrm>
          <a:prstGeom prst="rect">
            <a:avLst/>
          </a:prstGeom>
        </p:spPr>
      </p:pic>
      <p:pic>
        <p:nvPicPr>
          <p:cNvPr id="6" name="Picture 5"/>
          <p:cNvPicPr>
            <a:picLocks noChangeAspect="1"/>
          </p:cNvPicPr>
          <p:nvPr/>
        </p:nvPicPr>
        <p:blipFill>
          <a:blip r:embed="rId3"/>
          <a:stretch>
            <a:fillRect/>
          </a:stretch>
        </p:blipFill>
        <p:spPr>
          <a:xfrm>
            <a:off x="5949848" y="4097990"/>
            <a:ext cx="3219317" cy="181708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12269" y="596766"/>
            <a:ext cx="10587102" cy="1818959"/>
          </a:xfrm>
          <a:prstGeom prst="rect">
            <a:avLst/>
          </a:prstGeom>
        </p:spPr>
        <p:txBody>
          <a:bodyPr wrap="square">
            <a:spAutoFit/>
          </a:bodyPr>
          <a:lstStyle/>
          <a:p>
            <a:pPr algn="just">
              <a:lnSpc>
                <a:spcPct val="110000"/>
              </a:lnSpc>
            </a:pPr>
            <a:r>
              <a:rPr lang="en-US" altLang="zh-CN"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2019</a:t>
            </a:r>
            <a:r>
              <a:rPr lang="zh-CN" altLang="en-US"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10</a:t>
            </a:r>
            <a:r>
              <a:rPr lang="zh-CN" altLang="en-US"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CN"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CN" altLang="en-US"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日上午，慶祝中華人民共和國成立</a:t>
            </a:r>
            <a:r>
              <a:rPr lang="en-US" altLang="zh-CN"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70</a:t>
            </a:r>
            <a:r>
              <a:rPr lang="zh-CN" altLang="en-US"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周年大會在北京天安門廣場隆重舉行</a:t>
            </a:r>
            <a:r>
              <a:rPr lang="zh-TW" altLang="en-US"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隨後</a:t>
            </a:r>
            <a:r>
              <a:rPr lang="zh-TW" altLang="en-US"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並有</a:t>
            </a:r>
            <a:r>
              <a:rPr lang="zh-CN" altLang="en-US"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盛大的閱兵</a:t>
            </a:r>
            <a:r>
              <a:rPr lang="zh-TW" altLang="en-US"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儀</a:t>
            </a:r>
            <a:r>
              <a:rPr lang="zh-CN" altLang="en-US"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式</a:t>
            </a:r>
            <a:r>
              <a:rPr lang="zh-TW" altLang="en-US" sz="3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，展示國家在國防和軍事方面的強大實力。</a:t>
            </a:r>
            <a:endParaRPr lang="zh-HK" altLang="en-US" sz="3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1529698" y="6170965"/>
            <a:ext cx="6530920" cy="338554"/>
          </a:xfrm>
          <a:prstGeom prst="rect">
            <a:avLst/>
          </a:prstGeom>
        </p:spPr>
        <p:txBody>
          <a:bodyPr wrap="square">
            <a:spAutoFit/>
          </a:bodyPr>
          <a:lstStyle/>
          <a:p>
            <a:pPr lvl="0" hangingPunct="0"/>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圖片來源：中國政府網</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http://www.gov.cn/zhuanti/2019guoqing/</a:t>
            </a:r>
            <a:endParaRPr lang="en-US" altLang="zh-TW"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341548" y="2609578"/>
            <a:ext cx="6802962" cy="3367534"/>
          </a:xfrm>
          <a:prstGeom prst="rect">
            <a:avLst/>
          </a:prstGeom>
        </p:spPr>
      </p:pic>
    </p:spTree>
    <p:extLst>
      <p:ext uri="{BB962C8B-B14F-4D97-AF65-F5344CB8AC3E}">
        <p14:creationId xmlns:p14="http://schemas.microsoft.com/office/powerpoint/2010/main" val="41484181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34033" y="443099"/>
            <a:ext cx="11553168" cy="1852815"/>
          </a:xfrm>
        </p:spPr>
        <p:txBody>
          <a:bodyPr wrap="square">
            <a:spAutoFit/>
          </a:bodyPr>
          <a:lstStyle/>
          <a:p>
            <a:pPr algn="just" fontAlgn="auto" hangingPunct="0">
              <a:lnSpc>
                <a:spcPct val="110000"/>
              </a:lnSpc>
            </a:pPr>
            <a:r>
              <a:rPr lang="en-US" altLang="zh-CN" sz="2400" b="1" dirty="0">
                <a:solidFill>
                  <a:srgbClr val="333333"/>
                </a:solidFill>
                <a:latin typeface="DFKai-SB" panose="03000509000000000000" pitchFamily="65" charset="-120"/>
                <a:ea typeface="DFKai-SB" panose="03000509000000000000" pitchFamily="65" charset="-120"/>
                <a:sym typeface="+mn-ea"/>
              </a:rPr>
              <a:t>    </a:t>
            </a:r>
            <a:r>
              <a:rPr lang="en-US" altLang="zh-CN" sz="2600" dirty="0" err="1">
                <a:latin typeface="DFKai-SB" panose="03000509000000000000" pitchFamily="65" charset="-120"/>
                <a:ea typeface="DFKai-SB" panose="03000509000000000000" pitchFamily="65" charset="-120"/>
                <a:sym typeface="+mn-ea"/>
              </a:rPr>
              <a:t>優化規模結構和力量編成</a:t>
            </a:r>
            <a:r>
              <a:rPr lang="zh-CN" altLang="en-US" sz="2600" dirty="0">
                <a:latin typeface="DFKai-SB" panose="03000509000000000000" pitchFamily="65" charset="-120"/>
                <a:ea typeface="DFKai-SB" panose="03000509000000000000" pitchFamily="65" charset="-120"/>
                <a:sym typeface="+mn-ea"/>
              </a:rPr>
              <a:t>。改革</a:t>
            </a:r>
            <a:r>
              <a:rPr lang="zh-TW" altLang="en-US" sz="2600" dirty="0">
                <a:latin typeface="DFKai-SB" panose="03000509000000000000" pitchFamily="65" charset="-120"/>
                <a:ea typeface="DFKai-SB" panose="03000509000000000000" pitchFamily="65" charset="-120"/>
                <a:sym typeface="+mn-ea"/>
              </a:rPr>
              <a:t>軍隊的</a:t>
            </a:r>
            <a:r>
              <a:rPr lang="zh-CN" altLang="en-US" sz="2600" dirty="0">
                <a:latin typeface="DFKai-SB" panose="03000509000000000000" pitchFamily="65" charset="-120"/>
                <a:ea typeface="DFKai-SB" panose="03000509000000000000" pitchFamily="65" charset="-120"/>
                <a:sym typeface="+mn-ea"/>
              </a:rPr>
              <a:t>規模結構和力量編成</a:t>
            </a:r>
            <a:r>
              <a:rPr lang="zh-TW" altLang="en-US" sz="2600" dirty="0">
                <a:latin typeface="DFKai-SB" panose="03000509000000000000" pitchFamily="65" charset="-120"/>
                <a:ea typeface="DFKai-SB" panose="03000509000000000000" pitchFamily="65" charset="-120"/>
                <a:sym typeface="+mn-ea"/>
              </a:rPr>
              <a:t>，</a:t>
            </a:r>
            <a:r>
              <a:rPr lang="zh-CN" altLang="en-US" sz="2600" dirty="0">
                <a:latin typeface="DFKai-SB" panose="03000509000000000000" pitchFamily="65" charset="-120"/>
                <a:ea typeface="DFKai-SB" panose="03000509000000000000" pitchFamily="65" charset="-120"/>
                <a:sym typeface="+mn-ea"/>
              </a:rPr>
              <a:t>是推進軍隊組織形態現代化、構建中國特色現代軍事力量體系的關鍵一步。按照調整優化結構、發展新型力量、理順重大比例關係、壓減數量規模的要求，推動軍隊由數量規模型向品質效能型</a:t>
            </a:r>
            <a:r>
              <a:rPr lang="zh-TW" altLang="en-US" sz="2600" dirty="0">
                <a:latin typeface="DFKai-SB" panose="03000509000000000000" pitchFamily="65" charset="-120"/>
                <a:ea typeface="DFKai-SB" panose="03000509000000000000" pitchFamily="65" charset="-120"/>
                <a:sym typeface="+mn-ea"/>
              </a:rPr>
              <a:t>，以及從</a:t>
            </a:r>
            <a:r>
              <a:rPr lang="zh-CN" altLang="en-US" sz="2600" dirty="0">
                <a:latin typeface="DFKai-SB" panose="03000509000000000000" pitchFamily="65" charset="-120"/>
                <a:ea typeface="DFKai-SB" panose="03000509000000000000" pitchFamily="65" charset="-120"/>
                <a:sym typeface="+mn-ea"/>
              </a:rPr>
              <a:t>人力密集型向科技密集型</a:t>
            </a:r>
            <a:r>
              <a:rPr lang="zh-TW" altLang="en-US" sz="2600" dirty="0">
                <a:latin typeface="DFKai-SB" panose="03000509000000000000" pitchFamily="65" charset="-120"/>
                <a:ea typeface="DFKai-SB" panose="03000509000000000000" pitchFamily="65" charset="-120"/>
                <a:sym typeface="+mn-ea"/>
              </a:rPr>
              <a:t>等方面的</a:t>
            </a:r>
            <a:r>
              <a:rPr lang="zh-CN" altLang="en-US" sz="2600" dirty="0">
                <a:latin typeface="DFKai-SB" panose="03000509000000000000" pitchFamily="65" charset="-120"/>
                <a:ea typeface="DFKai-SB" panose="03000509000000000000" pitchFamily="65" charset="-120"/>
                <a:sym typeface="+mn-ea"/>
              </a:rPr>
              <a:t>轉變。</a:t>
            </a:r>
            <a:endParaRPr lang="zh-CN" altLang="en-US" sz="2600" dirty="0">
              <a:latin typeface="DFKai-SB" panose="03000509000000000000" pitchFamily="65" charset="-120"/>
              <a:ea typeface="DFKai-SB" panose="03000509000000000000" pitchFamily="65" charset="-120"/>
              <a:cs typeface="黑体" panose="02010609060101010101" charset="-122"/>
            </a:endParaRPr>
          </a:p>
        </p:txBody>
      </p:sp>
      <p:grpSp>
        <p:nvGrpSpPr>
          <p:cNvPr id="3" name="组合 2"/>
          <p:cNvGrpSpPr/>
          <p:nvPr/>
        </p:nvGrpSpPr>
        <p:grpSpPr>
          <a:xfrm>
            <a:off x="5679424" y="2781948"/>
            <a:ext cx="6306701" cy="3355337"/>
            <a:chOff x="6361049" y="2340354"/>
            <a:chExt cx="5937629" cy="3355337"/>
          </a:xfrm>
        </p:grpSpPr>
        <p:sp>
          <p:nvSpPr>
            <p:cNvPr id="7" name="任意多边形: 形状 6"/>
            <p:cNvSpPr/>
            <p:nvPr/>
          </p:nvSpPr>
          <p:spPr>
            <a:xfrm>
              <a:off x="8946866" y="2448238"/>
              <a:ext cx="2628657" cy="863085"/>
            </a:xfrm>
            <a:custGeom>
              <a:avLst/>
              <a:gdLst>
                <a:gd name="connsiteX0" fmla="*/ 143850 w 863084"/>
                <a:gd name="connsiteY0" fmla="*/ 0 h 3536899"/>
                <a:gd name="connsiteX1" fmla="*/ 719234 w 863084"/>
                <a:gd name="connsiteY1" fmla="*/ 0 h 3536899"/>
                <a:gd name="connsiteX2" fmla="*/ 863084 w 863084"/>
                <a:gd name="connsiteY2" fmla="*/ 143850 h 3536899"/>
                <a:gd name="connsiteX3" fmla="*/ 863084 w 863084"/>
                <a:gd name="connsiteY3" fmla="*/ 3536899 h 3536899"/>
                <a:gd name="connsiteX4" fmla="*/ 863084 w 863084"/>
                <a:gd name="connsiteY4" fmla="*/ 3536899 h 3536899"/>
                <a:gd name="connsiteX5" fmla="*/ 0 w 863084"/>
                <a:gd name="connsiteY5" fmla="*/ 3536899 h 3536899"/>
                <a:gd name="connsiteX6" fmla="*/ 0 w 863084"/>
                <a:gd name="connsiteY6" fmla="*/ 3536899 h 3536899"/>
                <a:gd name="connsiteX7" fmla="*/ 0 w 863084"/>
                <a:gd name="connsiteY7" fmla="*/ 143850 h 3536899"/>
                <a:gd name="connsiteX8" fmla="*/ 143850 w 863084"/>
                <a:gd name="connsiteY8" fmla="*/ 0 h 353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084" h="3536899">
                  <a:moveTo>
                    <a:pt x="863084" y="589495"/>
                  </a:moveTo>
                  <a:lnTo>
                    <a:pt x="863084" y="2947404"/>
                  </a:lnTo>
                  <a:cubicBezTo>
                    <a:pt x="863084" y="3272971"/>
                    <a:pt x="847368" y="3536897"/>
                    <a:pt x="827981" y="3536897"/>
                  </a:cubicBezTo>
                  <a:lnTo>
                    <a:pt x="0" y="3536897"/>
                  </a:lnTo>
                  <a:lnTo>
                    <a:pt x="0" y="3536897"/>
                  </a:lnTo>
                  <a:lnTo>
                    <a:pt x="0" y="2"/>
                  </a:lnTo>
                  <a:lnTo>
                    <a:pt x="0" y="2"/>
                  </a:lnTo>
                  <a:lnTo>
                    <a:pt x="827981" y="2"/>
                  </a:lnTo>
                  <a:cubicBezTo>
                    <a:pt x="847368" y="2"/>
                    <a:pt x="863084" y="263928"/>
                    <a:pt x="863084" y="589495"/>
                  </a:cubicBez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0011" tIns="82137" rIns="122142" bIns="82138" numCol="1" spcCol="1270" anchor="ctr" anchorCtr="0">
              <a:noAutofit/>
            </a:bodyPr>
            <a:lstStyle/>
            <a:p>
              <a:pPr marL="0" lvl="1" algn="l" defTabSz="933450">
                <a:lnSpc>
                  <a:spcPct val="90000"/>
                </a:lnSpc>
                <a:spcBef>
                  <a:spcPct val="0"/>
                </a:spcBef>
                <a:spcAft>
                  <a:spcPct val="15000"/>
                </a:spcAft>
              </a:pPr>
              <a:r>
                <a:rPr lang="zh-CN" altLang="en-US" sz="2400" kern="1200" dirty="0">
                  <a:latin typeface="Times New Roman" panose="02020603050405020304" pitchFamily="18" charset="0"/>
                  <a:ea typeface="DFKai-SB" panose="03000509000000000000" pitchFamily="65" charset="-120"/>
                  <a:cs typeface="Times New Roman" panose="02020603050405020304" pitchFamily="18" charset="0"/>
                </a:rPr>
                <a:t> </a:t>
              </a: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由</a:t>
              </a:r>
              <a:r>
                <a:rPr lang="en-US" altLang="zh-CN" sz="2800" kern="1200" dirty="0">
                  <a:latin typeface="Times New Roman" panose="02020603050405020304" pitchFamily="18" charset="0"/>
                  <a:ea typeface="DFKai-SB" panose="03000509000000000000" pitchFamily="65" charset="-120"/>
                  <a:cs typeface="Times New Roman" panose="02020603050405020304" pitchFamily="18" charset="0"/>
                </a:rPr>
                <a:t>18</a:t>
              </a: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個減至</a:t>
              </a:r>
              <a:r>
                <a:rPr lang="en-US" altLang="zh-CN" sz="2800" kern="1200" dirty="0">
                  <a:latin typeface="Times New Roman" panose="02020603050405020304" pitchFamily="18" charset="0"/>
                  <a:ea typeface="DFKai-SB" panose="03000509000000000000" pitchFamily="65" charset="-120"/>
                  <a:cs typeface="Times New Roman" panose="02020603050405020304" pitchFamily="18" charset="0"/>
                </a:rPr>
                <a:t>13</a:t>
              </a:r>
              <a:r>
                <a:rPr lang="zh-CN" altLang="en-US" sz="2800" kern="1200" dirty="0">
                  <a:latin typeface="Times New Roman" panose="02020603050405020304" pitchFamily="18" charset="0"/>
                  <a:ea typeface="DFKai-SB" panose="03000509000000000000" pitchFamily="65" charset="-120"/>
                  <a:cs typeface="Times New Roman" panose="02020603050405020304" pitchFamily="18" charset="0"/>
                </a:rPr>
                <a:t>個</a:t>
              </a:r>
            </a:p>
          </p:txBody>
        </p:sp>
        <p:sp>
          <p:nvSpPr>
            <p:cNvPr id="8" name="任意多边形: 形状 7"/>
            <p:cNvSpPr/>
            <p:nvPr/>
          </p:nvSpPr>
          <p:spPr>
            <a:xfrm>
              <a:off x="6361049" y="2340354"/>
              <a:ext cx="2514075" cy="1078855"/>
            </a:xfrm>
            <a:custGeom>
              <a:avLst/>
              <a:gdLst>
                <a:gd name="connsiteX0" fmla="*/ 0 w 1989505"/>
                <a:gd name="connsiteY0" fmla="*/ 179813 h 1078855"/>
                <a:gd name="connsiteX1" fmla="*/ 179813 w 1989505"/>
                <a:gd name="connsiteY1" fmla="*/ 0 h 1078855"/>
                <a:gd name="connsiteX2" fmla="*/ 1809692 w 1989505"/>
                <a:gd name="connsiteY2" fmla="*/ 0 h 1078855"/>
                <a:gd name="connsiteX3" fmla="*/ 1989505 w 1989505"/>
                <a:gd name="connsiteY3" fmla="*/ 179813 h 1078855"/>
                <a:gd name="connsiteX4" fmla="*/ 1989505 w 1989505"/>
                <a:gd name="connsiteY4" fmla="*/ 899042 h 1078855"/>
                <a:gd name="connsiteX5" fmla="*/ 1809692 w 1989505"/>
                <a:gd name="connsiteY5" fmla="*/ 1078855 h 1078855"/>
                <a:gd name="connsiteX6" fmla="*/ 179813 w 1989505"/>
                <a:gd name="connsiteY6" fmla="*/ 1078855 h 1078855"/>
                <a:gd name="connsiteX7" fmla="*/ 0 w 1989505"/>
                <a:gd name="connsiteY7" fmla="*/ 899042 h 1078855"/>
                <a:gd name="connsiteX8" fmla="*/ 0 w 1989505"/>
                <a:gd name="connsiteY8" fmla="*/ 179813 h 107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505" h="1078855">
                  <a:moveTo>
                    <a:pt x="0" y="179813"/>
                  </a:moveTo>
                  <a:cubicBezTo>
                    <a:pt x="0" y="80505"/>
                    <a:pt x="80505" y="0"/>
                    <a:pt x="179813" y="0"/>
                  </a:cubicBezTo>
                  <a:lnTo>
                    <a:pt x="1809692" y="0"/>
                  </a:lnTo>
                  <a:cubicBezTo>
                    <a:pt x="1909000" y="0"/>
                    <a:pt x="1989505" y="80505"/>
                    <a:pt x="1989505" y="179813"/>
                  </a:cubicBezTo>
                  <a:lnTo>
                    <a:pt x="1989505" y="899042"/>
                  </a:lnTo>
                  <a:cubicBezTo>
                    <a:pt x="1989505" y="998350"/>
                    <a:pt x="1909000" y="1078855"/>
                    <a:pt x="1809692" y="1078855"/>
                  </a:cubicBezTo>
                  <a:lnTo>
                    <a:pt x="179813" y="1078855"/>
                  </a:lnTo>
                  <a:cubicBezTo>
                    <a:pt x="80505" y="1078855"/>
                    <a:pt x="0" y="998350"/>
                    <a:pt x="0" y="899042"/>
                  </a:cubicBezTo>
                  <a:lnTo>
                    <a:pt x="0" y="17981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3155" tIns="107910" rIns="163155" bIns="107910" numCol="1" spcCol="1270" anchor="ctr" anchorCtr="0">
              <a:noAutofit/>
            </a:bodyPr>
            <a:lstStyle/>
            <a:p>
              <a:pPr marL="0" lvl="0" indent="0" algn="ctr" defTabSz="1289050">
                <a:lnSpc>
                  <a:spcPct val="90000"/>
                </a:lnSpc>
                <a:spcBef>
                  <a:spcPct val="0"/>
                </a:spcBef>
                <a:spcAft>
                  <a:spcPct val="35000"/>
                </a:spcAft>
                <a:buNone/>
              </a:pPr>
              <a:r>
                <a:rPr lang="zh-CN" altLang="en-US" sz="2800" kern="1200" dirty="0">
                  <a:latin typeface="DFKai-SB" panose="03000509000000000000" pitchFamily="65" charset="-120"/>
                  <a:ea typeface="DFKai-SB" panose="03000509000000000000" pitchFamily="65" charset="-120"/>
                </a:rPr>
                <a:t>陸軍集團軍</a:t>
              </a:r>
            </a:p>
          </p:txBody>
        </p:sp>
        <p:sp>
          <p:nvSpPr>
            <p:cNvPr id="9" name="任意多边形: 形状 8"/>
            <p:cNvSpPr/>
            <p:nvPr/>
          </p:nvSpPr>
          <p:spPr>
            <a:xfrm>
              <a:off x="8982368" y="3581036"/>
              <a:ext cx="2736431" cy="863085"/>
            </a:xfrm>
            <a:custGeom>
              <a:avLst/>
              <a:gdLst>
                <a:gd name="connsiteX0" fmla="*/ 143850 w 863084"/>
                <a:gd name="connsiteY0" fmla="*/ 0 h 3536899"/>
                <a:gd name="connsiteX1" fmla="*/ 719234 w 863084"/>
                <a:gd name="connsiteY1" fmla="*/ 0 h 3536899"/>
                <a:gd name="connsiteX2" fmla="*/ 863084 w 863084"/>
                <a:gd name="connsiteY2" fmla="*/ 143850 h 3536899"/>
                <a:gd name="connsiteX3" fmla="*/ 863084 w 863084"/>
                <a:gd name="connsiteY3" fmla="*/ 3536899 h 3536899"/>
                <a:gd name="connsiteX4" fmla="*/ 863084 w 863084"/>
                <a:gd name="connsiteY4" fmla="*/ 3536899 h 3536899"/>
                <a:gd name="connsiteX5" fmla="*/ 0 w 863084"/>
                <a:gd name="connsiteY5" fmla="*/ 3536899 h 3536899"/>
                <a:gd name="connsiteX6" fmla="*/ 0 w 863084"/>
                <a:gd name="connsiteY6" fmla="*/ 3536899 h 3536899"/>
                <a:gd name="connsiteX7" fmla="*/ 0 w 863084"/>
                <a:gd name="connsiteY7" fmla="*/ 143850 h 3536899"/>
                <a:gd name="connsiteX8" fmla="*/ 143850 w 863084"/>
                <a:gd name="connsiteY8" fmla="*/ 0 h 353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084" h="3536899">
                  <a:moveTo>
                    <a:pt x="863084" y="589495"/>
                  </a:moveTo>
                  <a:lnTo>
                    <a:pt x="863084" y="2947404"/>
                  </a:lnTo>
                  <a:cubicBezTo>
                    <a:pt x="863084" y="3272971"/>
                    <a:pt x="847368" y="3536897"/>
                    <a:pt x="827981" y="3536897"/>
                  </a:cubicBezTo>
                  <a:lnTo>
                    <a:pt x="0" y="3536897"/>
                  </a:lnTo>
                  <a:lnTo>
                    <a:pt x="0" y="3536897"/>
                  </a:lnTo>
                  <a:lnTo>
                    <a:pt x="0" y="2"/>
                  </a:lnTo>
                  <a:lnTo>
                    <a:pt x="0" y="2"/>
                  </a:lnTo>
                  <a:lnTo>
                    <a:pt x="827981" y="2"/>
                  </a:lnTo>
                  <a:cubicBezTo>
                    <a:pt x="847368" y="2"/>
                    <a:pt x="863084" y="263928"/>
                    <a:pt x="863084" y="589495"/>
                  </a:cubicBezTo>
                  <a:close/>
                </a:path>
              </a:pathLst>
            </a:custGeom>
          </p:spPr>
          <p:style>
            <a:lnRef idx="2">
              <a:schemeClr val="accent5">
                <a:tint val="40000"/>
                <a:alpha val="90000"/>
                <a:hueOff val="-3695877"/>
                <a:satOff val="-6344"/>
                <a:lumOff val="-580"/>
                <a:alphaOff val="0"/>
              </a:schemeClr>
            </a:lnRef>
            <a:fillRef idx="1">
              <a:schemeClr val="accent5">
                <a:tint val="40000"/>
                <a:alpha val="90000"/>
                <a:hueOff val="-3695877"/>
                <a:satOff val="-6344"/>
                <a:lumOff val="-580"/>
                <a:alphaOff val="0"/>
              </a:schemeClr>
            </a:fillRef>
            <a:effectRef idx="0">
              <a:schemeClr val="accent5">
                <a:tint val="40000"/>
                <a:alpha val="90000"/>
                <a:hueOff val="-3695877"/>
                <a:satOff val="-6344"/>
                <a:lumOff val="-580"/>
                <a:alphaOff val="0"/>
              </a:schemeClr>
            </a:effectRef>
            <a:fontRef idx="minor">
              <a:schemeClr val="dk1">
                <a:hueOff val="0"/>
                <a:satOff val="0"/>
                <a:lumOff val="0"/>
                <a:alphaOff val="0"/>
              </a:schemeClr>
            </a:fontRef>
          </p:style>
          <p:txBody>
            <a:bodyPr spcFirstLastPara="0" vert="horz" wrap="square" lIns="80011" tIns="82137" rIns="122142" bIns="82138" numCol="1" spcCol="1270" anchor="ctr" anchorCtr="0">
              <a:noAutofit/>
            </a:bodyPr>
            <a:lstStyle/>
            <a:p>
              <a:pPr marL="0" lvl="1" algn="l" defTabSz="933450">
                <a:lnSpc>
                  <a:spcPct val="90000"/>
                </a:lnSpc>
                <a:spcBef>
                  <a:spcPct val="0"/>
                </a:spcBef>
                <a:spcAft>
                  <a:spcPct val="15000"/>
                </a:spcAft>
              </a:pPr>
              <a:r>
                <a:rPr lang="zh-CN" altLang="en-US" sz="2800" kern="1200" dirty="0">
                  <a:latin typeface="DFKai-SB" panose="03000509000000000000" pitchFamily="65" charset="-120"/>
                  <a:ea typeface="DFKai-SB" panose="03000509000000000000" pitchFamily="65" charset="-120"/>
                </a:rPr>
                <a:t> 有所增加</a:t>
              </a:r>
            </a:p>
          </p:txBody>
        </p:sp>
        <p:sp>
          <p:nvSpPr>
            <p:cNvPr id="10" name="任意多边形: 形状 9"/>
            <p:cNvSpPr/>
            <p:nvPr/>
          </p:nvSpPr>
          <p:spPr>
            <a:xfrm>
              <a:off x="6378801" y="3473152"/>
              <a:ext cx="2514074" cy="1078855"/>
            </a:xfrm>
            <a:custGeom>
              <a:avLst/>
              <a:gdLst>
                <a:gd name="connsiteX0" fmla="*/ 0 w 1989505"/>
                <a:gd name="connsiteY0" fmla="*/ 179813 h 1078855"/>
                <a:gd name="connsiteX1" fmla="*/ 179813 w 1989505"/>
                <a:gd name="connsiteY1" fmla="*/ 0 h 1078855"/>
                <a:gd name="connsiteX2" fmla="*/ 1809692 w 1989505"/>
                <a:gd name="connsiteY2" fmla="*/ 0 h 1078855"/>
                <a:gd name="connsiteX3" fmla="*/ 1989505 w 1989505"/>
                <a:gd name="connsiteY3" fmla="*/ 179813 h 1078855"/>
                <a:gd name="connsiteX4" fmla="*/ 1989505 w 1989505"/>
                <a:gd name="connsiteY4" fmla="*/ 899042 h 1078855"/>
                <a:gd name="connsiteX5" fmla="*/ 1809692 w 1989505"/>
                <a:gd name="connsiteY5" fmla="*/ 1078855 h 1078855"/>
                <a:gd name="connsiteX6" fmla="*/ 179813 w 1989505"/>
                <a:gd name="connsiteY6" fmla="*/ 1078855 h 1078855"/>
                <a:gd name="connsiteX7" fmla="*/ 0 w 1989505"/>
                <a:gd name="connsiteY7" fmla="*/ 899042 h 1078855"/>
                <a:gd name="connsiteX8" fmla="*/ 0 w 1989505"/>
                <a:gd name="connsiteY8" fmla="*/ 179813 h 107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505" h="1078855">
                  <a:moveTo>
                    <a:pt x="0" y="179813"/>
                  </a:moveTo>
                  <a:cubicBezTo>
                    <a:pt x="0" y="80505"/>
                    <a:pt x="80505" y="0"/>
                    <a:pt x="179813" y="0"/>
                  </a:cubicBezTo>
                  <a:lnTo>
                    <a:pt x="1809692" y="0"/>
                  </a:lnTo>
                  <a:cubicBezTo>
                    <a:pt x="1909000" y="0"/>
                    <a:pt x="1989505" y="80505"/>
                    <a:pt x="1989505" y="179813"/>
                  </a:cubicBezTo>
                  <a:lnTo>
                    <a:pt x="1989505" y="899042"/>
                  </a:lnTo>
                  <a:cubicBezTo>
                    <a:pt x="1989505" y="998350"/>
                    <a:pt x="1909000" y="1078855"/>
                    <a:pt x="1809692" y="1078855"/>
                  </a:cubicBezTo>
                  <a:lnTo>
                    <a:pt x="179813" y="1078855"/>
                  </a:lnTo>
                  <a:cubicBezTo>
                    <a:pt x="80505" y="1078855"/>
                    <a:pt x="0" y="998350"/>
                    <a:pt x="0" y="899042"/>
                  </a:cubicBezTo>
                  <a:lnTo>
                    <a:pt x="0" y="179813"/>
                  </a:lnTo>
                  <a:close/>
                </a:path>
              </a:pathLst>
            </a:custGeom>
          </p:spPr>
          <p:style>
            <a:lnRef idx="2">
              <a:schemeClr val="lt1">
                <a:hueOff val="0"/>
                <a:satOff val="0"/>
                <a:lumOff val="0"/>
                <a:alphaOff val="0"/>
              </a:schemeClr>
            </a:lnRef>
            <a:fillRef idx="1">
              <a:schemeClr val="accent5">
                <a:hueOff val="-3676672"/>
                <a:satOff val="-5050"/>
                <a:lumOff val="-1897"/>
                <a:alphaOff val="0"/>
              </a:schemeClr>
            </a:fillRef>
            <a:effectRef idx="0">
              <a:schemeClr val="accent5">
                <a:hueOff val="-3676672"/>
                <a:satOff val="-5050"/>
                <a:lumOff val="-1897"/>
                <a:alphaOff val="0"/>
              </a:schemeClr>
            </a:effectRef>
            <a:fontRef idx="minor">
              <a:schemeClr val="lt1"/>
            </a:fontRef>
          </p:style>
          <p:txBody>
            <a:bodyPr spcFirstLastPara="0" vert="horz" wrap="square" lIns="163155" tIns="107910" rIns="163155" bIns="107910" numCol="1" spcCol="1270" anchor="ctr" anchorCtr="0">
              <a:noAutofit/>
            </a:bodyPr>
            <a:lstStyle/>
            <a:p>
              <a:pPr marL="0" lvl="0" indent="0" algn="ctr" defTabSz="1289050">
                <a:lnSpc>
                  <a:spcPct val="90000"/>
                </a:lnSpc>
                <a:spcBef>
                  <a:spcPct val="0"/>
                </a:spcBef>
                <a:spcAft>
                  <a:spcPct val="35000"/>
                </a:spcAft>
                <a:buNone/>
              </a:pPr>
              <a:r>
                <a:rPr lang="zh-CN" altLang="en-US" sz="2800" kern="1200" dirty="0">
                  <a:latin typeface="DFKai-SB" panose="03000509000000000000" pitchFamily="65" charset="-120"/>
                  <a:ea typeface="DFKai-SB" panose="03000509000000000000" pitchFamily="65" charset="-120"/>
                </a:rPr>
                <a:t>海軍、火箭軍</a:t>
              </a:r>
            </a:p>
          </p:txBody>
        </p:sp>
        <p:sp>
          <p:nvSpPr>
            <p:cNvPr id="11" name="任意多边形: 形状 10"/>
            <p:cNvSpPr/>
            <p:nvPr/>
          </p:nvSpPr>
          <p:spPr>
            <a:xfrm>
              <a:off x="8402489" y="4616836"/>
              <a:ext cx="3896189" cy="1078855"/>
            </a:xfrm>
            <a:custGeom>
              <a:avLst/>
              <a:gdLst>
                <a:gd name="connsiteX0" fmla="*/ 143850 w 863084"/>
                <a:gd name="connsiteY0" fmla="*/ 0 h 3536899"/>
                <a:gd name="connsiteX1" fmla="*/ 719234 w 863084"/>
                <a:gd name="connsiteY1" fmla="*/ 0 h 3536899"/>
                <a:gd name="connsiteX2" fmla="*/ 863084 w 863084"/>
                <a:gd name="connsiteY2" fmla="*/ 143850 h 3536899"/>
                <a:gd name="connsiteX3" fmla="*/ 863084 w 863084"/>
                <a:gd name="connsiteY3" fmla="*/ 3536899 h 3536899"/>
                <a:gd name="connsiteX4" fmla="*/ 863084 w 863084"/>
                <a:gd name="connsiteY4" fmla="*/ 3536899 h 3536899"/>
                <a:gd name="connsiteX5" fmla="*/ 0 w 863084"/>
                <a:gd name="connsiteY5" fmla="*/ 3536899 h 3536899"/>
                <a:gd name="connsiteX6" fmla="*/ 0 w 863084"/>
                <a:gd name="connsiteY6" fmla="*/ 3536899 h 3536899"/>
                <a:gd name="connsiteX7" fmla="*/ 0 w 863084"/>
                <a:gd name="connsiteY7" fmla="*/ 143850 h 3536899"/>
                <a:gd name="connsiteX8" fmla="*/ 143850 w 863084"/>
                <a:gd name="connsiteY8" fmla="*/ 0 h 353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084" h="3536899">
                  <a:moveTo>
                    <a:pt x="863084" y="589495"/>
                  </a:moveTo>
                  <a:lnTo>
                    <a:pt x="863084" y="2947404"/>
                  </a:lnTo>
                  <a:cubicBezTo>
                    <a:pt x="863084" y="3272971"/>
                    <a:pt x="847368" y="3536897"/>
                    <a:pt x="827981" y="3536897"/>
                  </a:cubicBezTo>
                  <a:lnTo>
                    <a:pt x="0" y="3536897"/>
                  </a:lnTo>
                  <a:lnTo>
                    <a:pt x="0" y="3536897"/>
                  </a:lnTo>
                  <a:lnTo>
                    <a:pt x="0" y="2"/>
                  </a:lnTo>
                  <a:lnTo>
                    <a:pt x="0" y="2"/>
                  </a:lnTo>
                  <a:lnTo>
                    <a:pt x="827981" y="2"/>
                  </a:lnTo>
                  <a:cubicBezTo>
                    <a:pt x="847368" y="2"/>
                    <a:pt x="863084" y="263928"/>
                    <a:pt x="863084" y="589495"/>
                  </a:cubicBezTo>
                  <a:close/>
                </a:path>
              </a:pathLst>
            </a:custGeom>
          </p:spPr>
          <p:style>
            <a:lnRef idx="2">
              <a:schemeClr val="accent5">
                <a:tint val="40000"/>
                <a:alpha val="90000"/>
                <a:hueOff val="-7391755"/>
                <a:satOff val="-12752"/>
                <a:lumOff val="-1225"/>
                <a:alphaOff val="0"/>
              </a:schemeClr>
            </a:lnRef>
            <a:fillRef idx="1">
              <a:schemeClr val="accent5">
                <a:tint val="40000"/>
                <a:alpha val="90000"/>
                <a:hueOff val="-7391755"/>
                <a:satOff val="-12752"/>
                <a:lumOff val="-1225"/>
                <a:alphaOff val="0"/>
              </a:schemeClr>
            </a:fillRef>
            <a:effectRef idx="0">
              <a:schemeClr val="accent5">
                <a:tint val="40000"/>
                <a:alpha val="90000"/>
                <a:hueOff val="-7391755"/>
                <a:satOff val="-12752"/>
                <a:lumOff val="-1225"/>
                <a:alphaOff val="0"/>
              </a:schemeClr>
            </a:effectRef>
            <a:fontRef idx="minor">
              <a:schemeClr val="dk1">
                <a:hueOff val="0"/>
                <a:satOff val="0"/>
                <a:lumOff val="0"/>
                <a:alphaOff val="0"/>
              </a:schemeClr>
            </a:fontRef>
          </p:style>
          <p:txBody>
            <a:bodyPr spcFirstLastPara="0" vert="horz" wrap="square" lIns="80011" tIns="82137" rIns="122142" bIns="82138" numCol="1" spcCol="1270" anchor="ctr" anchorCtr="0">
              <a:noAutofit/>
            </a:bodyPr>
            <a:lstStyle/>
            <a:p>
              <a:pPr marL="342900" lvl="1" indent="-342900" algn="l" defTabSz="933450">
                <a:lnSpc>
                  <a:spcPct val="90000"/>
                </a:lnSpc>
                <a:spcBef>
                  <a:spcPct val="0"/>
                </a:spcBef>
                <a:spcAft>
                  <a:spcPct val="15000"/>
                </a:spcAft>
                <a:buFont typeface="Arial" panose="020B0604020202020204" pitchFamily="34" charset="0"/>
                <a:buChar char="•"/>
              </a:pPr>
              <a:r>
                <a:rPr lang="zh-CN" altLang="en-US" sz="2800" kern="1200" dirty="0">
                  <a:latin typeface="DFKai-SB" panose="03000509000000000000" pitchFamily="65" charset="-120"/>
                  <a:ea typeface="DFKai-SB" panose="03000509000000000000" pitchFamily="65" charset="-120"/>
                </a:rPr>
                <a:t>基本維持原有規模</a:t>
              </a:r>
            </a:p>
            <a:p>
              <a:pPr marL="342900" lvl="1" indent="-342900" algn="l" defTabSz="933450">
                <a:lnSpc>
                  <a:spcPct val="90000"/>
                </a:lnSpc>
                <a:spcBef>
                  <a:spcPct val="0"/>
                </a:spcBef>
                <a:spcAft>
                  <a:spcPct val="15000"/>
                </a:spcAft>
                <a:buFont typeface="Arial" panose="020B0604020202020204" pitchFamily="34" charset="0"/>
                <a:buChar char="•"/>
              </a:pPr>
              <a:r>
                <a:rPr lang="zh-CN" altLang="en-US" sz="2800" kern="1200" dirty="0">
                  <a:latin typeface="DFKai-SB" panose="03000509000000000000" pitchFamily="65" charset="-120"/>
                  <a:ea typeface="DFKai-SB" panose="03000509000000000000" pitchFamily="65" charset="-120"/>
                </a:rPr>
                <a:t>組建新型支援保障力量</a:t>
              </a:r>
            </a:p>
          </p:txBody>
        </p:sp>
        <p:sp>
          <p:nvSpPr>
            <p:cNvPr id="12" name="任意多边形: 形状 11"/>
            <p:cNvSpPr/>
            <p:nvPr/>
          </p:nvSpPr>
          <p:spPr>
            <a:xfrm>
              <a:off x="6361050" y="4605950"/>
              <a:ext cx="1989505" cy="1078855"/>
            </a:xfrm>
            <a:custGeom>
              <a:avLst/>
              <a:gdLst>
                <a:gd name="connsiteX0" fmla="*/ 0 w 1989505"/>
                <a:gd name="connsiteY0" fmla="*/ 179813 h 1078855"/>
                <a:gd name="connsiteX1" fmla="*/ 179813 w 1989505"/>
                <a:gd name="connsiteY1" fmla="*/ 0 h 1078855"/>
                <a:gd name="connsiteX2" fmla="*/ 1809692 w 1989505"/>
                <a:gd name="connsiteY2" fmla="*/ 0 h 1078855"/>
                <a:gd name="connsiteX3" fmla="*/ 1989505 w 1989505"/>
                <a:gd name="connsiteY3" fmla="*/ 179813 h 1078855"/>
                <a:gd name="connsiteX4" fmla="*/ 1989505 w 1989505"/>
                <a:gd name="connsiteY4" fmla="*/ 899042 h 1078855"/>
                <a:gd name="connsiteX5" fmla="*/ 1809692 w 1989505"/>
                <a:gd name="connsiteY5" fmla="*/ 1078855 h 1078855"/>
                <a:gd name="connsiteX6" fmla="*/ 179813 w 1989505"/>
                <a:gd name="connsiteY6" fmla="*/ 1078855 h 1078855"/>
                <a:gd name="connsiteX7" fmla="*/ 0 w 1989505"/>
                <a:gd name="connsiteY7" fmla="*/ 899042 h 1078855"/>
                <a:gd name="connsiteX8" fmla="*/ 0 w 1989505"/>
                <a:gd name="connsiteY8" fmla="*/ 179813 h 107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505" h="1078855">
                  <a:moveTo>
                    <a:pt x="0" y="179813"/>
                  </a:moveTo>
                  <a:cubicBezTo>
                    <a:pt x="0" y="80505"/>
                    <a:pt x="80505" y="0"/>
                    <a:pt x="179813" y="0"/>
                  </a:cubicBezTo>
                  <a:lnTo>
                    <a:pt x="1809692" y="0"/>
                  </a:lnTo>
                  <a:cubicBezTo>
                    <a:pt x="1909000" y="0"/>
                    <a:pt x="1989505" y="80505"/>
                    <a:pt x="1989505" y="179813"/>
                  </a:cubicBezTo>
                  <a:lnTo>
                    <a:pt x="1989505" y="899042"/>
                  </a:lnTo>
                  <a:cubicBezTo>
                    <a:pt x="1989505" y="998350"/>
                    <a:pt x="1909000" y="1078855"/>
                    <a:pt x="1809692" y="1078855"/>
                  </a:cubicBezTo>
                  <a:lnTo>
                    <a:pt x="179813" y="1078855"/>
                  </a:lnTo>
                  <a:cubicBezTo>
                    <a:pt x="80505" y="1078855"/>
                    <a:pt x="0" y="998350"/>
                    <a:pt x="0" y="899042"/>
                  </a:cubicBezTo>
                  <a:lnTo>
                    <a:pt x="0" y="179813"/>
                  </a:lnTo>
                  <a:close/>
                </a:path>
              </a:pathLst>
            </a:custGeom>
          </p:spPr>
          <p:style>
            <a:lnRef idx="2">
              <a:schemeClr val="lt1">
                <a:hueOff val="0"/>
                <a:satOff val="0"/>
                <a:lumOff val="0"/>
                <a:alphaOff val="0"/>
              </a:schemeClr>
            </a:lnRef>
            <a:fillRef idx="1">
              <a:schemeClr val="accent5">
                <a:hueOff val="-7353344"/>
                <a:satOff val="-10164"/>
                <a:lumOff val="-3858"/>
                <a:alphaOff val="0"/>
              </a:schemeClr>
            </a:fillRef>
            <a:effectRef idx="0">
              <a:schemeClr val="accent5">
                <a:hueOff val="-7353344"/>
                <a:satOff val="-10164"/>
                <a:lumOff val="-3858"/>
                <a:alphaOff val="0"/>
              </a:schemeClr>
            </a:effectRef>
            <a:fontRef idx="minor">
              <a:schemeClr val="lt1"/>
            </a:fontRef>
          </p:style>
          <p:txBody>
            <a:bodyPr spcFirstLastPara="0" vert="horz" wrap="square" lIns="163155" tIns="107910" rIns="163155" bIns="107910" numCol="1" spcCol="1270" anchor="ctr" anchorCtr="0">
              <a:noAutofit/>
            </a:bodyPr>
            <a:lstStyle/>
            <a:p>
              <a:pPr marL="0" lvl="0" indent="0" algn="ctr" defTabSz="1289050">
                <a:lnSpc>
                  <a:spcPct val="90000"/>
                </a:lnSpc>
                <a:spcBef>
                  <a:spcPct val="0"/>
                </a:spcBef>
                <a:spcAft>
                  <a:spcPct val="35000"/>
                </a:spcAft>
                <a:buNone/>
              </a:pPr>
              <a:r>
                <a:rPr lang="zh-CN" altLang="en-US" sz="2800" kern="1200" dirty="0">
                  <a:latin typeface="DFKai-SB" panose="03000509000000000000" pitchFamily="65" charset="-120"/>
                  <a:ea typeface="DFKai-SB" panose="03000509000000000000" pitchFamily="65" charset="-120"/>
                </a:rPr>
                <a:t>空軍</a:t>
              </a:r>
            </a:p>
          </p:txBody>
        </p:sp>
      </p:grpSp>
      <p:sp>
        <p:nvSpPr>
          <p:cNvPr id="2" name="Freeform 5"/>
          <p:cNvSpPr/>
          <p:nvPr/>
        </p:nvSpPr>
        <p:spPr bwMode="auto">
          <a:xfrm>
            <a:off x="501673" y="56715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矩形 13"/>
          <p:cNvSpPr/>
          <p:nvPr/>
        </p:nvSpPr>
        <p:spPr>
          <a:xfrm>
            <a:off x="2198943" y="5990498"/>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6626" name="Picture 2" descr="E:\人民教育出版社工作\2020.8-教育部项目编写文件\2022.4.14-16五修改会议\修改相关内容\新华社购买\41-50\XxjpsgC005044_20150903_TPGFN0A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671" y="2781948"/>
            <a:ext cx="4984727" cy="30955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71790" y="788464"/>
            <a:ext cx="11639316" cy="692497"/>
          </a:xfrm>
          <a:prstGeom prst="rect">
            <a:avLst/>
          </a:prstGeom>
          <a:noFill/>
        </p:spPr>
        <p:txBody>
          <a:bodyPr wrap="square" rtlCol="0">
            <a:spAutoFit/>
          </a:bodyPr>
          <a:lstStyle/>
          <a:p>
            <a:pPr algn="l">
              <a:lnSpc>
                <a:spcPct val="150000"/>
              </a:lnSpc>
            </a:pPr>
            <a:r>
              <a:rPr lang="zh-CN" altLang="en-US" sz="2600" b="1" dirty="0">
                <a:latin typeface="DFKai-SB" panose="03000509000000000000" pitchFamily="65" charset="-120"/>
                <a:ea typeface="DFKai-SB" panose="03000509000000000000" pitchFamily="65" charset="-120"/>
                <a:cs typeface="黑体" panose="02010609060101010101" charset="-122"/>
              </a:rPr>
              <a:t>    </a:t>
            </a:r>
            <a:r>
              <a:rPr lang="zh-CN" altLang="en-US" sz="2500" b="1" dirty="0">
                <a:latin typeface="DFKai-SB" panose="03000509000000000000" pitchFamily="65" charset="-120"/>
                <a:ea typeface="DFKai-SB" panose="03000509000000000000" pitchFamily="65" charset="-120"/>
                <a:cs typeface="黑体" panose="02010609060101010101" charset="-122"/>
              </a:rPr>
              <a:t>完善軍兵種領導管理體制。</a:t>
            </a:r>
            <a:r>
              <a:rPr lang="zh-CN" altLang="en-US" sz="2500" dirty="0">
                <a:latin typeface="DFKai-SB" panose="03000509000000000000" pitchFamily="65" charset="-120"/>
                <a:ea typeface="DFKai-SB" panose="03000509000000000000" pitchFamily="65" charset="-120"/>
                <a:cs typeface="黑体" panose="02010609060101010101" charset="-122"/>
              </a:rPr>
              <a:t>構建起</a:t>
            </a:r>
            <a:r>
              <a:rPr lang="zh-TW" altLang="en-US" sz="2500" dirty="0">
                <a:latin typeface="DFKai-SB" panose="03000509000000000000" pitchFamily="65" charset="-120"/>
                <a:ea typeface="DFKai-SB" panose="03000509000000000000" pitchFamily="65" charset="-120"/>
              </a:rPr>
              <a:t>「</a:t>
            </a:r>
            <a:r>
              <a:rPr lang="zh-CN" altLang="en-US" sz="2500" dirty="0">
                <a:latin typeface="DFKai-SB" panose="03000509000000000000" pitchFamily="65" charset="-120"/>
                <a:ea typeface="DFKai-SB" panose="03000509000000000000" pitchFamily="65" charset="-120"/>
                <a:cs typeface="黑体" panose="02010609060101010101" charset="-122"/>
              </a:rPr>
              <a:t>中央軍委－軍種－部隊</a:t>
            </a:r>
            <a:r>
              <a:rPr lang="zh-TW" altLang="en-US" sz="2500" dirty="0">
                <a:latin typeface="DFKai-SB" panose="03000509000000000000" pitchFamily="65" charset="-120"/>
                <a:ea typeface="DFKai-SB" panose="03000509000000000000" pitchFamily="65" charset="-120"/>
              </a:rPr>
              <a:t>」</a:t>
            </a:r>
            <a:r>
              <a:rPr lang="zh-CN" altLang="en-US" sz="2500" dirty="0">
                <a:latin typeface="DFKai-SB" panose="03000509000000000000" pitchFamily="65" charset="-120"/>
                <a:ea typeface="DFKai-SB" panose="03000509000000000000" pitchFamily="65" charset="-120"/>
                <a:cs typeface="黑体" panose="02010609060101010101" charset="-122"/>
              </a:rPr>
              <a:t>的領導管理體系。</a:t>
            </a:r>
          </a:p>
        </p:txBody>
      </p:sp>
      <p:sp>
        <p:nvSpPr>
          <p:cNvPr id="12" name="PA-1022127"/>
          <p:cNvSpPr/>
          <p:nvPr>
            <p:custDataLst>
              <p:tags r:id="rId1"/>
            </p:custDataLst>
          </p:nvPr>
        </p:nvSpPr>
        <p:spPr>
          <a:xfrm>
            <a:off x="1392867" y="2892319"/>
            <a:ext cx="1839433" cy="164961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DFKai-SB" panose="03000509000000000000" pitchFamily="65" charset="-120"/>
              <a:ea typeface="DFKai-SB" panose="03000509000000000000" pitchFamily="65" charset="-120"/>
            </a:endParaRPr>
          </a:p>
        </p:txBody>
      </p:sp>
      <p:sp>
        <p:nvSpPr>
          <p:cNvPr id="13" name="PA-1022128"/>
          <p:cNvSpPr/>
          <p:nvPr>
            <p:custDataLst>
              <p:tags r:id="rId2"/>
            </p:custDataLst>
          </p:nvPr>
        </p:nvSpPr>
        <p:spPr>
          <a:xfrm>
            <a:off x="3232300" y="2892318"/>
            <a:ext cx="1839433" cy="164961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DFKai-SB" panose="03000509000000000000" pitchFamily="65" charset="-120"/>
              <a:ea typeface="DFKai-SB" panose="03000509000000000000" pitchFamily="65" charset="-120"/>
            </a:endParaRPr>
          </a:p>
        </p:txBody>
      </p:sp>
      <p:sp>
        <p:nvSpPr>
          <p:cNvPr id="14" name="PA-1022129"/>
          <p:cNvSpPr/>
          <p:nvPr>
            <p:custDataLst>
              <p:tags r:id="rId3"/>
            </p:custDataLst>
          </p:nvPr>
        </p:nvSpPr>
        <p:spPr>
          <a:xfrm>
            <a:off x="5071733" y="2892319"/>
            <a:ext cx="1839433" cy="164961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DFKai-SB" panose="03000509000000000000" pitchFamily="65" charset="-120"/>
              <a:ea typeface="DFKai-SB" panose="03000509000000000000" pitchFamily="65" charset="-120"/>
            </a:endParaRPr>
          </a:p>
        </p:txBody>
      </p:sp>
      <p:sp>
        <p:nvSpPr>
          <p:cNvPr id="15" name="PA-1022130"/>
          <p:cNvSpPr/>
          <p:nvPr>
            <p:custDataLst>
              <p:tags r:id="rId4"/>
            </p:custDataLst>
          </p:nvPr>
        </p:nvSpPr>
        <p:spPr>
          <a:xfrm>
            <a:off x="6911166" y="2892318"/>
            <a:ext cx="1839433" cy="164961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DFKai-SB" panose="03000509000000000000" pitchFamily="65" charset="-120"/>
              <a:ea typeface="DFKai-SB" panose="03000509000000000000" pitchFamily="65" charset="-120"/>
            </a:endParaRPr>
          </a:p>
        </p:txBody>
      </p:sp>
      <p:sp>
        <p:nvSpPr>
          <p:cNvPr id="16" name="PA-1022131"/>
          <p:cNvSpPr/>
          <p:nvPr>
            <p:custDataLst>
              <p:tags r:id="rId5"/>
            </p:custDataLst>
          </p:nvPr>
        </p:nvSpPr>
        <p:spPr>
          <a:xfrm>
            <a:off x="8750599" y="2892317"/>
            <a:ext cx="1839433" cy="164961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DFKai-SB" panose="03000509000000000000" pitchFamily="65" charset="-120"/>
              <a:ea typeface="DFKai-SB" panose="03000509000000000000" pitchFamily="65" charset="-120"/>
            </a:endParaRPr>
          </a:p>
        </p:txBody>
      </p:sp>
      <p:sp>
        <p:nvSpPr>
          <p:cNvPr id="23" name="PA-1022132"/>
          <p:cNvSpPr/>
          <p:nvPr>
            <p:custDataLst>
              <p:tags r:id="rId6"/>
            </p:custDataLst>
          </p:nvPr>
        </p:nvSpPr>
        <p:spPr>
          <a:xfrm>
            <a:off x="4731490" y="4800822"/>
            <a:ext cx="2519916" cy="62732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DFKai-SB" panose="03000509000000000000" pitchFamily="65" charset="-120"/>
                <a:ea typeface="DFKai-SB" panose="03000509000000000000" pitchFamily="65" charset="-120"/>
              </a:rPr>
              <a:t>部隊</a:t>
            </a:r>
          </a:p>
        </p:txBody>
      </p:sp>
      <p:cxnSp>
        <p:nvCxnSpPr>
          <p:cNvPr id="25" name="PA-1022133"/>
          <p:cNvCxnSpPr>
            <a:stCxn id="14" idx="0"/>
          </p:cNvCxnSpPr>
          <p:nvPr>
            <p:custDataLst>
              <p:tags r:id="rId7"/>
            </p:custDataLst>
          </p:nvPr>
        </p:nvCxnSpPr>
        <p:spPr>
          <a:xfrm>
            <a:off x="5991450" y="2892319"/>
            <a:ext cx="0" cy="1895253"/>
          </a:xfrm>
          <a:prstGeom prst="lin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grpSp>
        <p:nvGrpSpPr>
          <p:cNvPr id="31" name="PA-1022134"/>
          <p:cNvGrpSpPr/>
          <p:nvPr>
            <p:custDataLst>
              <p:tags r:id="rId8"/>
            </p:custDataLst>
          </p:nvPr>
        </p:nvGrpSpPr>
        <p:grpSpPr>
          <a:xfrm>
            <a:off x="938681" y="3226016"/>
            <a:ext cx="921287" cy="979353"/>
            <a:chOff x="566201" y="2939323"/>
            <a:chExt cx="921287" cy="979353"/>
          </a:xfrm>
        </p:grpSpPr>
        <p:sp>
          <p:nvSpPr>
            <p:cNvPr id="32" name="PA-任意多边形 31"/>
            <p:cNvSpPr/>
            <p:nvPr>
              <p:custDataLst>
                <p:tags r:id="rId32"/>
              </p:custDataLst>
            </p:nvPr>
          </p:nvSpPr>
          <p:spPr>
            <a:xfrm>
              <a:off x="566201" y="2939323"/>
              <a:ext cx="921287" cy="979353"/>
            </a:xfrm>
            <a:custGeom>
              <a:avLst/>
              <a:gdLst>
                <a:gd name="connsiteX0" fmla="*/ 0 w 1429287"/>
                <a:gd name="connsiteY0" fmla="*/ 0 h 2010331"/>
                <a:gd name="connsiteX1" fmla="*/ 1429287 w 1429287"/>
                <a:gd name="connsiteY1" fmla="*/ 0 h 2010331"/>
                <a:gd name="connsiteX2" fmla="*/ 1429287 w 1429287"/>
                <a:gd name="connsiteY2" fmla="*/ 1295688 h 2010331"/>
                <a:gd name="connsiteX3" fmla="*/ 1429287 w 1429287"/>
                <a:gd name="connsiteY3" fmla="*/ 1338174 h 2010331"/>
                <a:gd name="connsiteX4" fmla="*/ 1386801 w 1429287"/>
                <a:gd name="connsiteY4" fmla="*/ 1338174 h 2010331"/>
                <a:gd name="connsiteX5" fmla="*/ 714644 w 1429287"/>
                <a:gd name="connsiteY5" fmla="*/ 2010331 h 2010331"/>
                <a:gd name="connsiteX6" fmla="*/ 42486 w 1429287"/>
                <a:gd name="connsiteY6" fmla="*/ 1338174 h 2010331"/>
                <a:gd name="connsiteX7" fmla="*/ 0 w 1429287"/>
                <a:gd name="connsiteY7" fmla="*/ 1338174 h 2010331"/>
                <a:gd name="connsiteX8" fmla="*/ 0 w 1429287"/>
                <a:gd name="connsiteY8" fmla="*/ 1295688 h 201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87" h="2010331">
                  <a:moveTo>
                    <a:pt x="0" y="0"/>
                  </a:moveTo>
                  <a:lnTo>
                    <a:pt x="1429287" y="0"/>
                  </a:lnTo>
                  <a:lnTo>
                    <a:pt x="1429287" y="1295688"/>
                  </a:lnTo>
                  <a:lnTo>
                    <a:pt x="1429287" y="1338174"/>
                  </a:lnTo>
                  <a:lnTo>
                    <a:pt x="1386801" y="1338174"/>
                  </a:lnTo>
                  <a:lnTo>
                    <a:pt x="714644" y="2010331"/>
                  </a:lnTo>
                  <a:lnTo>
                    <a:pt x="42486" y="1338174"/>
                  </a:lnTo>
                  <a:lnTo>
                    <a:pt x="0" y="1338174"/>
                  </a:lnTo>
                  <a:lnTo>
                    <a:pt x="0" y="1295688"/>
                  </a:lnTo>
                  <a:close/>
                </a:path>
              </a:pathLst>
            </a:custGeom>
            <a:solidFill>
              <a:srgbClr val="B701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33" name="PA-任意多边形 32"/>
            <p:cNvSpPr/>
            <p:nvPr>
              <p:custDataLst>
                <p:tags r:id="rId33"/>
              </p:custDataLst>
            </p:nvPr>
          </p:nvSpPr>
          <p:spPr>
            <a:xfrm>
              <a:off x="640038" y="2990124"/>
              <a:ext cx="774829" cy="823664"/>
            </a:xfrm>
            <a:custGeom>
              <a:avLst/>
              <a:gdLst>
                <a:gd name="connsiteX0" fmla="*/ 0 w 1429287"/>
                <a:gd name="connsiteY0" fmla="*/ 0 h 2010331"/>
                <a:gd name="connsiteX1" fmla="*/ 1429287 w 1429287"/>
                <a:gd name="connsiteY1" fmla="*/ 0 h 2010331"/>
                <a:gd name="connsiteX2" fmla="*/ 1429287 w 1429287"/>
                <a:gd name="connsiteY2" fmla="*/ 1295688 h 2010331"/>
                <a:gd name="connsiteX3" fmla="*/ 1429287 w 1429287"/>
                <a:gd name="connsiteY3" fmla="*/ 1338174 h 2010331"/>
                <a:gd name="connsiteX4" fmla="*/ 1386801 w 1429287"/>
                <a:gd name="connsiteY4" fmla="*/ 1338174 h 2010331"/>
                <a:gd name="connsiteX5" fmla="*/ 714644 w 1429287"/>
                <a:gd name="connsiteY5" fmla="*/ 2010331 h 2010331"/>
                <a:gd name="connsiteX6" fmla="*/ 42486 w 1429287"/>
                <a:gd name="connsiteY6" fmla="*/ 1338174 h 2010331"/>
                <a:gd name="connsiteX7" fmla="*/ 0 w 1429287"/>
                <a:gd name="connsiteY7" fmla="*/ 1338174 h 2010331"/>
                <a:gd name="connsiteX8" fmla="*/ 0 w 1429287"/>
                <a:gd name="connsiteY8" fmla="*/ 1295688 h 201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87" h="2010331">
                  <a:moveTo>
                    <a:pt x="0" y="0"/>
                  </a:moveTo>
                  <a:lnTo>
                    <a:pt x="1429287" y="0"/>
                  </a:lnTo>
                  <a:lnTo>
                    <a:pt x="1429287" y="1295688"/>
                  </a:lnTo>
                  <a:lnTo>
                    <a:pt x="1429287" y="1338174"/>
                  </a:lnTo>
                  <a:lnTo>
                    <a:pt x="1386801" y="1338174"/>
                  </a:lnTo>
                  <a:lnTo>
                    <a:pt x="714644" y="2010331"/>
                  </a:lnTo>
                  <a:lnTo>
                    <a:pt x="42486" y="1338174"/>
                  </a:lnTo>
                  <a:lnTo>
                    <a:pt x="0" y="1338174"/>
                  </a:lnTo>
                  <a:lnTo>
                    <a:pt x="0" y="1295688"/>
                  </a:lnTo>
                  <a:close/>
                </a:path>
              </a:pathLst>
            </a:custGeom>
            <a:noFill/>
            <a:ln w="12700" cap="flat" cmpd="sng" algn="ctr">
              <a:solidFill>
                <a:srgbClr val="FFDDC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34" name="PA-文本框 33"/>
            <p:cNvSpPr txBox="1"/>
            <p:nvPr>
              <p:custDataLst>
                <p:tags r:id="rId34"/>
              </p:custDataLst>
            </p:nvPr>
          </p:nvSpPr>
          <p:spPr>
            <a:xfrm>
              <a:off x="680165" y="3133351"/>
              <a:ext cx="693358" cy="400110"/>
            </a:xfrm>
            <a:prstGeom prst="rect">
              <a:avLst/>
            </a:prstGeom>
            <a:noFill/>
          </p:spPr>
          <p:txBody>
            <a:bodyPr wrap="square" rtlCol="0">
              <a:spAutoFit/>
            </a:bodyPr>
            <a:lstStyle/>
            <a:p>
              <a:pPr lvl="0" algn="ctr"/>
              <a:r>
                <a:rPr lang="zh-CN" altLang="en-US" sz="2000" kern="0" dirty="0">
                  <a:solidFill>
                    <a:schemeClr val="bg1"/>
                  </a:solidFill>
                  <a:latin typeface="DFKai-SB" panose="03000509000000000000" pitchFamily="65" charset="-120"/>
                  <a:ea typeface="DFKai-SB" panose="03000509000000000000" pitchFamily="65" charset="-120"/>
                </a:rPr>
                <a:t>陸軍</a:t>
              </a:r>
            </a:p>
          </p:txBody>
        </p:sp>
      </p:grpSp>
      <p:grpSp>
        <p:nvGrpSpPr>
          <p:cNvPr id="35" name="PA-1022135"/>
          <p:cNvGrpSpPr/>
          <p:nvPr>
            <p:custDataLst>
              <p:tags r:id="rId9"/>
            </p:custDataLst>
          </p:nvPr>
        </p:nvGrpSpPr>
        <p:grpSpPr>
          <a:xfrm>
            <a:off x="2774885" y="3226016"/>
            <a:ext cx="921287" cy="979353"/>
            <a:chOff x="566201" y="2939323"/>
            <a:chExt cx="921287" cy="979353"/>
          </a:xfrm>
        </p:grpSpPr>
        <p:sp>
          <p:nvSpPr>
            <p:cNvPr id="36" name="PA-任意多边形 35"/>
            <p:cNvSpPr/>
            <p:nvPr>
              <p:custDataLst>
                <p:tags r:id="rId29"/>
              </p:custDataLst>
            </p:nvPr>
          </p:nvSpPr>
          <p:spPr>
            <a:xfrm>
              <a:off x="566201" y="2939323"/>
              <a:ext cx="921287" cy="979353"/>
            </a:xfrm>
            <a:custGeom>
              <a:avLst/>
              <a:gdLst>
                <a:gd name="connsiteX0" fmla="*/ 0 w 1429287"/>
                <a:gd name="connsiteY0" fmla="*/ 0 h 2010331"/>
                <a:gd name="connsiteX1" fmla="*/ 1429287 w 1429287"/>
                <a:gd name="connsiteY1" fmla="*/ 0 h 2010331"/>
                <a:gd name="connsiteX2" fmla="*/ 1429287 w 1429287"/>
                <a:gd name="connsiteY2" fmla="*/ 1295688 h 2010331"/>
                <a:gd name="connsiteX3" fmla="*/ 1429287 w 1429287"/>
                <a:gd name="connsiteY3" fmla="*/ 1338174 h 2010331"/>
                <a:gd name="connsiteX4" fmla="*/ 1386801 w 1429287"/>
                <a:gd name="connsiteY4" fmla="*/ 1338174 h 2010331"/>
                <a:gd name="connsiteX5" fmla="*/ 714644 w 1429287"/>
                <a:gd name="connsiteY5" fmla="*/ 2010331 h 2010331"/>
                <a:gd name="connsiteX6" fmla="*/ 42486 w 1429287"/>
                <a:gd name="connsiteY6" fmla="*/ 1338174 h 2010331"/>
                <a:gd name="connsiteX7" fmla="*/ 0 w 1429287"/>
                <a:gd name="connsiteY7" fmla="*/ 1338174 h 2010331"/>
                <a:gd name="connsiteX8" fmla="*/ 0 w 1429287"/>
                <a:gd name="connsiteY8" fmla="*/ 1295688 h 201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87" h="2010331">
                  <a:moveTo>
                    <a:pt x="0" y="0"/>
                  </a:moveTo>
                  <a:lnTo>
                    <a:pt x="1429287" y="0"/>
                  </a:lnTo>
                  <a:lnTo>
                    <a:pt x="1429287" y="1295688"/>
                  </a:lnTo>
                  <a:lnTo>
                    <a:pt x="1429287" y="1338174"/>
                  </a:lnTo>
                  <a:lnTo>
                    <a:pt x="1386801" y="1338174"/>
                  </a:lnTo>
                  <a:lnTo>
                    <a:pt x="714644" y="2010331"/>
                  </a:lnTo>
                  <a:lnTo>
                    <a:pt x="42486" y="1338174"/>
                  </a:lnTo>
                  <a:lnTo>
                    <a:pt x="0" y="1338174"/>
                  </a:lnTo>
                  <a:lnTo>
                    <a:pt x="0" y="1295688"/>
                  </a:lnTo>
                  <a:close/>
                </a:path>
              </a:pathLst>
            </a:custGeom>
            <a:solidFill>
              <a:srgbClr val="B701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37" name="PA-任意多边形 36"/>
            <p:cNvSpPr/>
            <p:nvPr>
              <p:custDataLst>
                <p:tags r:id="rId30"/>
              </p:custDataLst>
            </p:nvPr>
          </p:nvSpPr>
          <p:spPr>
            <a:xfrm>
              <a:off x="640038" y="2990124"/>
              <a:ext cx="774829" cy="823664"/>
            </a:xfrm>
            <a:custGeom>
              <a:avLst/>
              <a:gdLst>
                <a:gd name="connsiteX0" fmla="*/ 0 w 1429287"/>
                <a:gd name="connsiteY0" fmla="*/ 0 h 2010331"/>
                <a:gd name="connsiteX1" fmla="*/ 1429287 w 1429287"/>
                <a:gd name="connsiteY1" fmla="*/ 0 h 2010331"/>
                <a:gd name="connsiteX2" fmla="*/ 1429287 w 1429287"/>
                <a:gd name="connsiteY2" fmla="*/ 1295688 h 2010331"/>
                <a:gd name="connsiteX3" fmla="*/ 1429287 w 1429287"/>
                <a:gd name="connsiteY3" fmla="*/ 1338174 h 2010331"/>
                <a:gd name="connsiteX4" fmla="*/ 1386801 w 1429287"/>
                <a:gd name="connsiteY4" fmla="*/ 1338174 h 2010331"/>
                <a:gd name="connsiteX5" fmla="*/ 714644 w 1429287"/>
                <a:gd name="connsiteY5" fmla="*/ 2010331 h 2010331"/>
                <a:gd name="connsiteX6" fmla="*/ 42486 w 1429287"/>
                <a:gd name="connsiteY6" fmla="*/ 1338174 h 2010331"/>
                <a:gd name="connsiteX7" fmla="*/ 0 w 1429287"/>
                <a:gd name="connsiteY7" fmla="*/ 1338174 h 2010331"/>
                <a:gd name="connsiteX8" fmla="*/ 0 w 1429287"/>
                <a:gd name="connsiteY8" fmla="*/ 1295688 h 201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87" h="2010331">
                  <a:moveTo>
                    <a:pt x="0" y="0"/>
                  </a:moveTo>
                  <a:lnTo>
                    <a:pt x="1429287" y="0"/>
                  </a:lnTo>
                  <a:lnTo>
                    <a:pt x="1429287" y="1295688"/>
                  </a:lnTo>
                  <a:lnTo>
                    <a:pt x="1429287" y="1338174"/>
                  </a:lnTo>
                  <a:lnTo>
                    <a:pt x="1386801" y="1338174"/>
                  </a:lnTo>
                  <a:lnTo>
                    <a:pt x="714644" y="2010331"/>
                  </a:lnTo>
                  <a:lnTo>
                    <a:pt x="42486" y="1338174"/>
                  </a:lnTo>
                  <a:lnTo>
                    <a:pt x="0" y="1338174"/>
                  </a:lnTo>
                  <a:lnTo>
                    <a:pt x="0" y="1295688"/>
                  </a:lnTo>
                  <a:close/>
                </a:path>
              </a:pathLst>
            </a:custGeom>
            <a:noFill/>
            <a:ln w="12700" cap="flat" cmpd="sng" algn="ctr">
              <a:solidFill>
                <a:srgbClr val="FFDDC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38" name="PA-文本框 37"/>
            <p:cNvSpPr txBox="1"/>
            <p:nvPr>
              <p:custDataLst>
                <p:tags r:id="rId31"/>
              </p:custDataLst>
            </p:nvPr>
          </p:nvSpPr>
          <p:spPr>
            <a:xfrm>
              <a:off x="680165" y="3133351"/>
              <a:ext cx="693358" cy="400110"/>
            </a:xfrm>
            <a:prstGeom prst="rect">
              <a:avLst/>
            </a:prstGeom>
            <a:noFill/>
          </p:spPr>
          <p:txBody>
            <a:bodyPr wrap="square" rtlCol="0">
              <a:spAutoFit/>
            </a:bodyPr>
            <a:lstStyle/>
            <a:p>
              <a:pPr lvl="0" algn="ctr"/>
              <a:r>
                <a:rPr lang="zh-CN" altLang="en-US" sz="2000" kern="0" dirty="0">
                  <a:solidFill>
                    <a:schemeClr val="bg1"/>
                  </a:solidFill>
                  <a:latin typeface="DFKai-SB" panose="03000509000000000000" pitchFamily="65" charset="-120"/>
                  <a:ea typeface="DFKai-SB" panose="03000509000000000000" pitchFamily="65" charset="-120"/>
                </a:rPr>
                <a:t>海軍</a:t>
              </a:r>
            </a:p>
          </p:txBody>
        </p:sp>
      </p:grpSp>
      <p:grpSp>
        <p:nvGrpSpPr>
          <p:cNvPr id="39" name="PA-1022136"/>
          <p:cNvGrpSpPr/>
          <p:nvPr>
            <p:custDataLst>
              <p:tags r:id="rId10"/>
            </p:custDataLst>
          </p:nvPr>
        </p:nvGrpSpPr>
        <p:grpSpPr>
          <a:xfrm>
            <a:off x="4611089" y="3226016"/>
            <a:ext cx="921287" cy="979353"/>
            <a:chOff x="566201" y="2939323"/>
            <a:chExt cx="921287" cy="979353"/>
          </a:xfrm>
        </p:grpSpPr>
        <p:sp>
          <p:nvSpPr>
            <p:cNvPr id="40" name="PA-任意多边形 39"/>
            <p:cNvSpPr/>
            <p:nvPr>
              <p:custDataLst>
                <p:tags r:id="rId26"/>
              </p:custDataLst>
            </p:nvPr>
          </p:nvSpPr>
          <p:spPr>
            <a:xfrm>
              <a:off x="566201" y="2939323"/>
              <a:ext cx="921287" cy="979353"/>
            </a:xfrm>
            <a:custGeom>
              <a:avLst/>
              <a:gdLst>
                <a:gd name="connsiteX0" fmla="*/ 0 w 1429287"/>
                <a:gd name="connsiteY0" fmla="*/ 0 h 2010331"/>
                <a:gd name="connsiteX1" fmla="*/ 1429287 w 1429287"/>
                <a:gd name="connsiteY1" fmla="*/ 0 h 2010331"/>
                <a:gd name="connsiteX2" fmla="*/ 1429287 w 1429287"/>
                <a:gd name="connsiteY2" fmla="*/ 1295688 h 2010331"/>
                <a:gd name="connsiteX3" fmla="*/ 1429287 w 1429287"/>
                <a:gd name="connsiteY3" fmla="*/ 1338174 h 2010331"/>
                <a:gd name="connsiteX4" fmla="*/ 1386801 w 1429287"/>
                <a:gd name="connsiteY4" fmla="*/ 1338174 h 2010331"/>
                <a:gd name="connsiteX5" fmla="*/ 714644 w 1429287"/>
                <a:gd name="connsiteY5" fmla="*/ 2010331 h 2010331"/>
                <a:gd name="connsiteX6" fmla="*/ 42486 w 1429287"/>
                <a:gd name="connsiteY6" fmla="*/ 1338174 h 2010331"/>
                <a:gd name="connsiteX7" fmla="*/ 0 w 1429287"/>
                <a:gd name="connsiteY7" fmla="*/ 1338174 h 2010331"/>
                <a:gd name="connsiteX8" fmla="*/ 0 w 1429287"/>
                <a:gd name="connsiteY8" fmla="*/ 1295688 h 201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87" h="2010331">
                  <a:moveTo>
                    <a:pt x="0" y="0"/>
                  </a:moveTo>
                  <a:lnTo>
                    <a:pt x="1429287" y="0"/>
                  </a:lnTo>
                  <a:lnTo>
                    <a:pt x="1429287" y="1295688"/>
                  </a:lnTo>
                  <a:lnTo>
                    <a:pt x="1429287" y="1338174"/>
                  </a:lnTo>
                  <a:lnTo>
                    <a:pt x="1386801" y="1338174"/>
                  </a:lnTo>
                  <a:lnTo>
                    <a:pt x="714644" y="2010331"/>
                  </a:lnTo>
                  <a:lnTo>
                    <a:pt x="42486" y="1338174"/>
                  </a:lnTo>
                  <a:lnTo>
                    <a:pt x="0" y="1338174"/>
                  </a:lnTo>
                  <a:lnTo>
                    <a:pt x="0" y="1295688"/>
                  </a:lnTo>
                  <a:close/>
                </a:path>
              </a:pathLst>
            </a:custGeom>
            <a:solidFill>
              <a:srgbClr val="B701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41" name="PA-任意多边形 40"/>
            <p:cNvSpPr/>
            <p:nvPr>
              <p:custDataLst>
                <p:tags r:id="rId27"/>
              </p:custDataLst>
            </p:nvPr>
          </p:nvSpPr>
          <p:spPr>
            <a:xfrm>
              <a:off x="640038" y="2990124"/>
              <a:ext cx="774829" cy="823664"/>
            </a:xfrm>
            <a:custGeom>
              <a:avLst/>
              <a:gdLst>
                <a:gd name="connsiteX0" fmla="*/ 0 w 1429287"/>
                <a:gd name="connsiteY0" fmla="*/ 0 h 2010331"/>
                <a:gd name="connsiteX1" fmla="*/ 1429287 w 1429287"/>
                <a:gd name="connsiteY1" fmla="*/ 0 h 2010331"/>
                <a:gd name="connsiteX2" fmla="*/ 1429287 w 1429287"/>
                <a:gd name="connsiteY2" fmla="*/ 1295688 h 2010331"/>
                <a:gd name="connsiteX3" fmla="*/ 1429287 w 1429287"/>
                <a:gd name="connsiteY3" fmla="*/ 1338174 h 2010331"/>
                <a:gd name="connsiteX4" fmla="*/ 1386801 w 1429287"/>
                <a:gd name="connsiteY4" fmla="*/ 1338174 h 2010331"/>
                <a:gd name="connsiteX5" fmla="*/ 714644 w 1429287"/>
                <a:gd name="connsiteY5" fmla="*/ 2010331 h 2010331"/>
                <a:gd name="connsiteX6" fmla="*/ 42486 w 1429287"/>
                <a:gd name="connsiteY6" fmla="*/ 1338174 h 2010331"/>
                <a:gd name="connsiteX7" fmla="*/ 0 w 1429287"/>
                <a:gd name="connsiteY7" fmla="*/ 1338174 h 2010331"/>
                <a:gd name="connsiteX8" fmla="*/ 0 w 1429287"/>
                <a:gd name="connsiteY8" fmla="*/ 1295688 h 201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87" h="2010331">
                  <a:moveTo>
                    <a:pt x="0" y="0"/>
                  </a:moveTo>
                  <a:lnTo>
                    <a:pt x="1429287" y="0"/>
                  </a:lnTo>
                  <a:lnTo>
                    <a:pt x="1429287" y="1295688"/>
                  </a:lnTo>
                  <a:lnTo>
                    <a:pt x="1429287" y="1338174"/>
                  </a:lnTo>
                  <a:lnTo>
                    <a:pt x="1386801" y="1338174"/>
                  </a:lnTo>
                  <a:lnTo>
                    <a:pt x="714644" y="2010331"/>
                  </a:lnTo>
                  <a:lnTo>
                    <a:pt x="42486" y="1338174"/>
                  </a:lnTo>
                  <a:lnTo>
                    <a:pt x="0" y="1338174"/>
                  </a:lnTo>
                  <a:lnTo>
                    <a:pt x="0" y="1295688"/>
                  </a:lnTo>
                  <a:close/>
                </a:path>
              </a:pathLst>
            </a:custGeom>
            <a:noFill/>
            <a:ln w="12700" cap="flat" cmpd="sng" algn="ctr">
              <a:solidFill>
                <a:srgbClr val="FFDDC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42" name="PA-文本框 41"/>
            <p:cNvSpPr txBox="1"/>
            <p:nvPr>
              <p:custDataLst>
                <p:tags r:id="rId28"/>
              </p:custDataLst>
            </p:nvPr>
          </p:nvSpPr>
          <p:spPr>
            <a:xfrm>
              <a:off x="680165" y="3133351"/>
              <a:ext cx="693358" cy="400110"/>
            </a:xfrm>
            <a:prstGeom prst="rect">
              <a:avLst/>
            </a:prstGeom>
            <a:noFill/>
          </p:spPr>
          <p:txBody>
            <a:bodyPr wrap="square" rtlCol="0">
              <a:spAutoFit/>
            </a:bodyPr>
            <a:lstStyle/>
            <a:p>
              <a:pPr lvl="0" algn="ctr"/>
              <a:r>
                <a:rPr lang="zh-CN" altLang="en-US" sz="2000" kern="0" dirty="0">
                  <a:solidFill>
                    <a:schemeClr val="bg1"/>
                  </a:solidFill>
                  <a:latin typeface="DFKai-SB" panose="03000509000000000000" pitchFamily="65" charset="-120"/>
                  <a:ea typeface="DFKai-SB" panose="03000509000000000000" pitchFamily="65" charset="-120"/>
                </a:rPr>
                <a:t>空軍</a:t>
              </a:r>
            </a:p>
          </p:txBody>
        </p:sp>
      </p:grpSp>
      <p:grpSp>
        <p:nvGrpSpPr>
          <p:cNvPr id="43" name="PA-1022137"/>
          <p:cNvGrpSpPr/>
          <p:nvPr>
            <p:custDataLst>
              <p:tags r:id="rId11"/>
            </p:custDataLst>
          </p:nvPr>
        </p:nvGrpSpPr>
        <p:grpSpPr>
          <a:xfrm>
            <a:off x="6498660" y="3226015"/>
            <a:ext cx="952077" cy="979353"/>
            <a:chOff x="563655" y="2939323"/>
            <a:chExt cx="952077" cy="979353"/>
          </a:xfrm>
        </p:grpSpPr>
        <p:sp>
          <p:nvSpPr>
            <p:cNvPr id="44" name="PA-任意多边形 43"/>
            <p:cNvSpPr/>
            <p:nvPr>
              <p:custDataLst>
                <p:tags r:id="rId23"/>
              </p:custDataLst>
            </p:nvPr>
          </p:nvSpPr>
          <p:spPr>
            <a:xfrm>
              <a:off x="566201" y="2939323"/>
              <a:ext cx="921287" cy="979353"/>
            </a:xfrm>
            <a:custGeom>
              <a:avLst/>
              <a:gdLst>
                <a:gd name="connsiteX0" fmla="*/ 0 w 1429287"/>
                <a:gd name="connsiteY0" fmla="*/ 0 h 2010331"/>
                <a:gd name="connsiteX1" fmla="*/ 1429287 w 1429287"/>
                <a:gd name="connsiteY1" fmla="*/ 0 h 2010331"/>
                <a:gd name="connsiteX2" fmla="*/ 1429287 w 1429287"/>
                <a:gd name="connsiteY2" fmla="*/ 1295688 h 2010331"/>
                <a:gd name="connsiteX3" fmla="*/ 1429287 w 1429287"/>
                <a:gd name="connsiteY3" fmla="*/ 1338174 h 2010331"/>
                <a:gd name="connsiteX4" fmla="*/ 1386801 w 1429287"/>
                <a:gd name="connsiteY4" fmla="*/ 1338174 h 2010331"/>
                <a:gd name="connsiteX5" fmla="*/ 714644 w 1429287"/>
                <a:gd name="connsiteY5" fmla="*/ 2010331 h 2010331"/>
                <a:gd name="connsiteX6" fmla="*/ 42486 w 1429287"/>
                <a:gd name="connsiteY6" fmla="*/ 1338174 h 2010331"/>
                <a:gd name="connsiteX7" fmla="*/ 0 w 1429287"/>
                <a:gd name="connsiteY7" fmla="*/ 1338174 h 2010331"/>
                <a:gd name="connsiteX8" fmla="*/ 0 w 1429287"/>
                <a:gd name="connsiteY8" fmla="*/ 1295688 h 201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87" h="2010331">
                  <a:moveTo>
                    <a:pt x="0" y="0"/>
                  </a:moveTo>
                  <a:lnTo>
                    <a:pt x="1429287" y="0"/>
                  </a:lnTo>
                  <a:lnTo>
                    <a:pt x="1429287" y="1295688"/>
                  </a:lnTo>
                  <a:lnTo>
                    <a:pt x="1429287" y="1338174"/>
                  </a:lnTo>
                  <a:lnTo>
                    <a:pt x="1386801" y="1338174"/>
                  </a:lnTo>
                  <a:lnTo>
                    <a:pt x="714644" y="2010331"/>
                  </a:lnTo>
                  <a:lnTo>
                    <a:pt x="42486" y="1338174"/>
                  </a:lnTo>
                  <a:lnTo>
                    <a:pt x="0" y="1338174"/>
                  </a:lnTo>
                  <a:lnTo>
                    <a:pt x="0" y="1295688"/>
                  </a:lnTo>
                  <a:close/>
                </a:path>
              </a:pathLst>
            </a:custGeom>
            <a:solidFill>
              <a:srgbClr val="B701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45" name="PA-任意多边形 44"/>
            <p:cNvSpPr/>
            <p:nvPr>
              <p:custDataLst>
                <p:tags r:id="rId24"/>
              </p:custDataLst>
            </p:nvPr>
          </p:nvSpPr>
          <p:spPr>
            <a:xfrm>
              <a:off x="640038" y="2990124"/>
              <a:ext cx="774829" cy="823664"/>
            </a:xfrm>
            <a:custGeom>
              <a:avLst/>
              <a:gdLst>
                <a:gd name="connsiteX0" fmla="*/ 0 w 1429287"/>
                <a:gd name="connsiteY0" fmla="*/ 0 h 2010331"/>
                <a:gd name="connsiteX1" fmla="*/ 1429287 w 1429287"/>
                <a:gd name="connsiteY1" fmla="*/ 0 h 2010331"/>
                <a:gd name="connsiteX2" fmla="*/ 1429287 w 1429287"/>
                <a:gd name="connsiteY2" fmla="*/ 1295688 h 2010331"/>
                <a:gd name="connsiteX3" fmla="*/ 1429287 w 1429287"/>
                <a:gd name="connsiteY3" fmla="*/ 1338174 h 2010331"/>
                <a:gd name="connsiteX4" fmla="*/ 1386801 w 1429287"/>
                <a:gd name="connsiteY4" fmla="*/ 1338174 h 2010331"/>
                <a:gd name="connsiteX5" fmla="*/ 714644 w 1429287"/>
                <a:gd name="connsiteY5" fmla="*/ 2010331 h 2010331"/>
                <a:gd name="connsiteX6" fmla="*/ 42486 w 1429287"/>
                <a:gd name="connsiteY6" fmla="*/ 1338174 h 2010331"/>
                <a:gd name="connsiteX7" fmla="*/ 0 w 1429287"/>
                <a:gd name="connsiteY7" fmla="*/ 1338174 h 2010331"/>
                <a:gd name="connsiteX8" fmla="*/ 0 w 1429287"/>
                <a:gd name="connsiteY8" fmla="*/ 1295688 h 201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87" h="2010331">
                  <a:moveTo>
                    <a:pt x="0" y="0"/>
                  </a:moveTo>
                  <a:lnTo>
                    <a:pt x="1429287" y="0"/>
                  </a:lnTo>
                  <a:lnTo>
                    <a:pt x="1429287" y="1295688"/>
                  </a:lnTo>
                  <a:lnTo>
                    <a:pt x="1429287" y="1338174"/>
                  </a:lnTo>
                  <a:lnTo>
                    <a:pt x="1386801" y="1338174"/>
                  </a:lnTo>
                  <a:lnTo>
                    <a:pt x="714644" y="2010331"/>
                  </a:lnTo>
                  <a:lnTo>
                    <a:pt x="42486" y="1338174"/>
                  </a:lnTo>
                  <a:lnTo>
                    <a:pt x="0" y="1338174"/>
                  </a:lnTo>
                  <a:lnTo>
                    <a:pt x="0" y="1295688"/>
                  </a:lnTo>
                  <a:close/>
                </a:path>
              </a:pathLst>
            </a:custGeom>
            <a:noFill/>
            <a:ln w="12700" cap="flat" cmpd="sng" algn="ctr">
              <a:solidFill>
                <a:srgbClr val="FFDDC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46" name="PA-文本框 45"/>
            <p:cNvSpPr txBox="1"/>
            <p:nvPr>
              <p:custDataLst>
                <p:tags r:id="rId25"/>
              </p:custDataLst>
            </p:nvPr>
          </p:nvSpPr>
          <p:spPr>
            <a:xfrm>
              <a:off x="563655" y="3133351"/>
              <a:ext cx="952077" cy="400110"/>
            </a:xfrm>
            <a:prstGeom prst="rect">
              <a:avLst/>
            </a:prstGeom>
            <a:noFill/>
          </p:spPr>
          <p:txBody>
            <a:bodyPr wrap="square" rtlCol="0">
              <a:spAutoFit/>
            </a:bodyPr>
            <a:lstStyle/>
            <a:p>
              <a:pPr lvl="0" algn="ctr"/>
              <a:r>
                <a:rPr lang="zh-CN" altLang="en-US" sz="2000" kern="0" dirty="0">
                  <a:solidFill>
                    <a:schemeClr val="bg1"/>
                  </a:solidFill>
                  <a:latin typeface="DFKai-SB" panose="03000509000000000000" pitchFamily="65" charset="-120"/>
                  <a:ea typeface="DFKai-SB" panose="03000509000000000000" pitchFamily="65" charset="-120"/>
                </a:rPr>
                <a:t>火箭軍</a:t>
              </a:r>
            </a:p>
          </p:txBody>
        </p:sp>
      </p:grpSp>
      <p:grpSp>
        <p:nvGrpSpPr>
          <p:cNvPr id="47" name="PA-1022138"/>
          <p:cNvGrpSpPr/>
          <p:nvPr>
            <p:custDataLst>
              <p:tags r:id="rId12"/>
            </p:custDataLst>
          </p:nvPr>
        </p:nvGrpSpPr>
        <p:grpSpPr>
          <a:xfrm>
            <a:off x="8125968" y="3226016"/>
            <a:ext cx="1375490" cy="979353"/>
            <a:chOff x="414851" y="2939323"/>
            <a:chExt cx="1210743" cy="979353"/>
          </a:xfrm>
        </p:grpSpPr>
        <p:sp>
          <p:nvSpPr>
            <p:cNvPr id="48" name="PA-任意多边形 47"/>
            <p:cNvSpPr/>
            <p:nvPr>
              <p:custDataLst>
                <p:tags r:id="rId20"/>
              </p:custDataLst>
            </p:nvPr>
          </p:nvSpPr>
          <p:spPr>
            <a:xfrm>
              <a:off x="566201" y="2939323"/>
              <a:ext cx="921287" cy="979353"/>
            </a:xfrm>
            <a:custGeom>
              <a:avLst/>
              <a:gdLst>
                <a:gd name="connsiteX0" fmla="*/ 0 w 1429287"/>
                <a:gd name="connsiteY0" fmla="*/ 0 h 2010331"/>
                <a:gd name="connsiteX1" fmla="*/ 1429287 w 1429287"/>
                <a:gd name="connsiteY1" fmla="*/ 0 h 2010331"/>
                <a:gd name="connsiteX2" fmla="*/ 1429287 w 1429287"/>
                <a:gd name="connsiteY2" fmla="*/ 1295688 h 2010331"/>
                <a:gd name="connsiteX3" fmla="*/ 1429287 w 1429287"/>
                <a:gd name="connsiteY3" fmla="*/ 1338174 h 2010331"/>
                <a:gd name="connsiteX4" fmla="*/ 1386801 w 1429287"/>
                <a:gd name="connsiteY4" fmla="*/ 1338174 h 2010331"/>
                <a:gd name="connsiteX5" fmla="*/ 714644 w 1429287"/>
                <a:gd name="connsiteY5" fmla="*/ 2010331 h 2010331"/>
                <a:gd name="connsiteX6" fmla="*/ 42486 w 1429287"/>
                <a:gd name="connsiteY6" fmla="*/ 1338174 h 2010331"/>
                <a:gd name="connsiteX7" fmla="*/ 0 w 1429287"/>
                <a:gd name="connsiteY7" fmla="*/ 1338174 h 2010331"/>
                <a:gd name="connsiteX8" fmla="*/ 0 w 1429287"/>
                <a:gd name="connsiteY8" fmla="*/ 1295688 h 201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87" h="2010331">
                  <a:moveTo>
                    <a:pt x="0" y="0"/>
                  </a:moveTo>
                  <a:lnTo>
                    <a:pt x="1429287" y="0"/>
                  </a:lnTo>
                  <a:lnTo>
                    <a:pt x="1429287" y="1295688"/>
                  </a:lnTo>
                  <a:lnTo>
                    <a:pt x="1429287" y="1338174"/>
                  </a:lnTo>
                  <a:lnTo>
                    <a:pt x="1386801" y="1338174"/>
                  </a:lnTo>
                  <a:lnTo>
                    <a:pt x="714644" y="2010331"/>
                  </a:lnTo>
                  <a:lnTo>
                    <a:pt x="42486" y="1338174"/>
                  </a:lnTo>
                  <a:lnTo>
                    <a:pt x="0" y="1338174"/>
                  </a:lnTo>
                  <a:lnTo>
                    <a:pt x="0" y="1295688"/>
                  </a:lnTo>
                  <a:close/>
                </a:path>
              </a:pathLst>
            </a:custGeom>
            <a:solidFill>
              <a:srgbClr val="B701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49" name="PA-任意多边形 48"/>
            <p:cNvSpPr/>
            <p:nvPr>
              <p:custDataLst>
                <p:tags r:id="rId21"/>
              </p:custDataLst>
            </p:nvPr>
          </p:nvSpPr>
          <p:spPr>
            <a:xfrm>
              <a:off x="640038" y="2990124"/>
              <a:ext cx="774829" cy="823664"/>
            </a:xfrm>
            <a:custGeom>
              <a:avLst/>
              <a:gdLst>
                <a:gd name="connsiteX0" fmla="*/ 0 w 1429287"/>
                <a:gd name="connsiteY0" fmla="*/ 0 h 2010331"/>
                <a:gd name="connsiteX1" fmla="*/ 1429287 w 1429287"/>
                <a:gd name="connsiteY1" fmla="*/ 0 h 2010331"/>
                <a:gd name="connsiteX2" fmla="*/ 1429287 w 1429287"/>
                <a:gd name="connsiteY2" fmla="*/ 1295688 h 2010331"/>
                <a:gd name="connsiteX3" fmla="*/ 1429287 w 1429287"/>
                <a:gd name="connsiteY3" fmla="*/ 1338174 h 2010331"/>
                <a:gd name="connsiteX4" fmla="*/ 1386801 w 1429287"/>
                <a:gd name="connsiteY4" fmla="*/ 1338174 h 2010331"/>
                <a:gd name="connsiteX5" fmla="*/ 714644 w 1429287"/>
                <a:gd name="connsiteY5" fmla="*/ 2010331 h 2010331"/>
                <a:gd name="connsiteX6" fmla="*/ 42486 w 1429287"/>
                <a:gd name="connsiteY6" fmla="*/ 1338174 h 2010331"/>
                <a:gd name="connsiteX7" fmla="*/ 0 w 1429287"/>
                <a:gd name="connsiteY7" fmla="*/ 1338174 h 2010331"/>
                <a:gd name="connsiteX8" fmla="*/ 0 w 1429287"/>
                <a:gd name="connsiteY8" fmla="*/ 1295688 h 201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87" h="2010331">
                  <a:moveTo>
                    <a:pt x="0" y="0"/>
                  </a:moveTo>
                  <a:lnTo>
                    <a:pt x="1429287" y="0"/>
                  </a:lnTo>
                  <a:lnTo>
                    <a:pt x="1429287" y="1295688"/>
                  </a:lnTo>
                  <a:lnTo>
                    <a:pt x="1429287" y="1338174"/>
                  </a:lnTo>
                  <a:lnTo>
                    <a:pt x="1386801" y="1338174"/>
                  </a:lnTo>
                  <a:lnTo>
                    <a:pt x="714644" y="2010331"/>
                  </a:lnTo>
                  <a:lnTo>
                    <a:pt x="42486" y="1338174"/>
                  </a:lnTo>
                  <a:lnTo>
                    <a:pt x="0" y="1338174"/>
                  </a:lnTo>
                  <a:lnTo>
                    <a:pt x="0" y="1295688"/>
                  </a:lnTo>
                  <a:close/>
                </a:path>
              </a:pathLst>
            </a:custGeom>
            <a:noFill/>
            <a:ln w="12700" cap="flat" cmpd="sng" algn="ctr">
              <a:solidFill>
                <a:srgbClr val="FFDDC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50" name="PA-文本框 49"/>
            <p:cNvSpPr txBox="1"/>
            <p:nvPr>
              <p:custDataLst>
                <p:tags r:id="rId22"/>
              </p:custDataLst>
            </p:nvPr>
          </p:nvSpPr>
          <p:spPr>
            <a:xfrm>
              <a:off x="414851" y="2990121"/>
              <a:ext cx="1210743" cy="707886"/>
            </a:xfrm>
            <a:prstGeom prst="rect">
              <a:avLst/>
            </a:prstGeom>
            <a:noFill/>
          </p:spPr>
          <p:txBody>
            <a:bodyPr wrap="square" rtlCol="0">
              <a:spAutoFit/>
            </a:bodyPr>
            <a:lstStyle/>
            <a:p>
              <a:pPr lvl="0" algn="ctr"/>
              <a:r>
                <a:rPr lang="zh-CN" altLang="en-US" sz="2000" kern="0" dirty="0">
                  <a:solidFill>
                    <a:schemeClr val="bg1"/>
                  </a:solidFill>
                  <a:latin typeface="DFKai-SB" panose="03000509000000000000" pitchFamily="65" charset="-120"/>
                  <a:ea typeface="DFKai-SB" panose="03000509000000000000" pitchFamily="65" charset="-120"/>
                </a:rPr>
                <a:t>戰略支</a:t>
              </a:r>
            </a:p>
            <a:p>
              <a:pPr lvl="0" algn="ctr"/>
              <a:r>
                <a:rPr lang="zh-CN" altLang="en-US" sz="2000" kern="0" dirty="0">
                  <a:solidFill>
                    <a:schemeClr val="bg1"/>
                  </a:solidFill>
                  <a:latin typeface="DFKai-SB" panose="03000509000000000000" pitchFamily="65" charset="-120"/>
                  <a:ea typeface="DFKai-SB" panose="03000509000000000000" pitchFamily="65" charset="-120"/>
                </a:rPr>
                <a:t>援部隊</a:t>
              </a:r>
            </a:p>
          </p:txBody>
        </p:sp>
      </p:grpSp>
      <p:grpSp>
        <p:nvGrpSpPr>
          <p:cNvPr id="51" name="PA-1022139"/>
          <p:cNvGrpSpPr/>
          <p:nvPr>
            <p:custDataLst>
              <p:tags r:id="rId13"/>
            </p:custDataLst>
          </p:nvPr>
        </p:nvGrpSpPr>
        <p:grpSpPr>
          <a:xfrm>
            <a:off x="9911781" y="3226015"/>
            <a:ext cx="1412545" cy="979353"/>
            <a:chOff x="325698" y="2939323"/>
            <a:chExt cx="1412545" cy="979353"/>
          </a:xfrm>
        </p:grpSpPr>
        <p:sp>
          <p:nvSpPr>
            <p:cNvPr id="52" name="PA-任意多边形 51"/>
            <p:cNvSpPr/>
            <p:nvPr>
              <p:custDataLst>
                <p:tags r:id="rId17"/>
              </p:custDataLst>
            </p:nvPr>
          </p:nvSpPr>
          <p:spPr>
            <a:xfrm>
              <a:off x="566201" y="2939323"/>
              <a:ext cx="921287" cy="979353"/>
            </a:xfrm>
            <a:custGeom>
              <a:avLst/>
              <a:gdLst>
                <a:gd name="connsiteX0" fmla="*/ 0 w 1429287"/>
                <a:gd name="connsiteY0" fmla="*/ 0 h 2010331"/>
                <a:gd name="connsiteX1" fmla="*/ 1429287 w 1429287"/>
                <a:gd name="connsiteY1" fmla="*/ 0 h 2010331"/>
                <a:gd name="connsiteX2" fmla="*/ 1429287 w 1429287"/>
                <a:gd name="connsiteY2" fmla="*/ 1295688 h 2010331"/>
                <a:gd name="connsiteX3" fmla="*/ 1429287 w 1429287"/>
                <a:gd name="connsiteY3" fmla="*/ 1338174 h 2010331"/>
                <a:gd name="connsiteX4" fmla="*/ 1386801 w 1429287"/>
                <a:gd name="connsiteY4" fmla="*/ 1338174 h 2010331"/>
                <a:gd name="connsiteX5" fmla="*/ 714644 w 1429287"/>
                <a:gd name="connsiteY5" fmla="*/ 2010331 h 2010331"/>
                <a:gd name="connsiteX6" fmla="*/ 42486 w 1429287"/>
                <a:gd name="connsiteY6" fmla="*/ 1338174 h 2010331"/>
                <a:gd name="connsiteX7" fmla="*/ 0 w 1429287"/>
                <a:gd name="connsiteY7" fmla="*/ 1338174 h 2010331"/>
                <a:gd name="connsiteX8" fmla="*/ 0 w 1429287"/>
                <a:gd name="connsiteY8" fmla="*/ 1295688 h 201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87" h="2010331">
                  <a:moveTo>
                    <a:pt x="0" y="0"/>
                  </a:moveTo>
                  <a:lnTo>
                    <a:pt x="1429287" y="0"/>
                  </a:lnTo>
                  <a:lnTo>
                    <a:pt x="1429287" y="1295688"/>
                  </a:lnTo>
                  <a:lnTo>
                    <a:pt x="1429287" y="1338174"/>
                  </a:lnTo>
                  <a:lnTo>
                    <a:pt x="1386801" y="1338174"/>
                  </a:lnTo>
                  <a:lnTo>
                    <a:pt x="714644" y="2010331"/>
                  </a:lnTo>
                  <a:lnTo>
                    <a:pt x="42486" y="1338174"/>
                  </a:lnTo>
                  <a:lnTo>
                    <a:pt x="0" y="1338174"/>
                  </a:lnTo>
                  <a:lnTo>
                    <a:pt x="0" y="1295688"/>
                  </a:lnTo>
                  <a:close/>
                </a:path>
              </a:pathLst>
            </a:custGeom>
            <a:solidFill>
              <a:srgbClr val="B701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53" name="PA-任意多边形 52"/>
            <p:cNvSpPr/>
            <p:nvPr>
              <p:custDataLst>
                <p:tags r:id="rId18"/>
              </p:custDataLst>
            </p:nvPr>
          </p:nvSpPr>
          <p:spPr>
            <a:xfrm>
              <a:off x="640038" y="2990124"/>
              <a:ext cx="774829" cy="823664"/>
            </a:xfrm>
            <a:custGeom>
              <a:avLst/>
              <a:gdLst>
                <a:gd name="connsiteX0" fmla="*/ 0 w 1429287"/>
                <a:gd name="connsiteY0" fmla="*/ 0 h 2010331"/>
                <a:gd name="connsiteX1" fmla="*/ 1429287 w 1429287"/>
                <a:gd name="connsiteY1" fmla="*/ 0 h 2010331"/>
                <a:gd name="connsiteX2" fmla="*/ 1429287 w 1429287"/>
                <a:gd name="connsiteY2" fmla="*/ 1295688 h 2010331"/>
                <a:gd name="connsiteX3" fmla="*/ 1429287 w 1429287"/>
                <a:gd name="connsiteY3" fmla="*/ 1338174 h 2010331"/>
                <a:gd name="connsiteX4" fmla="*/ 1386801 w 1429287"/>
                <a:gd name="connsiteY4" fmla="*/ 1338174 h 2010331"/>
                <a:gd name="connsiteX5" fmla="*/ 714644 w 1429287"/>
                <a:gd name="connsiteY5" fmla="*/ 2010331 h 2010331"/>
                <a:gd name="connsiteX6" fmla="*/ 42486 w 1429287"/>
                <a:gd name="connsiteY6" fmla="*/ 1338174 h 2010331"/>
                <a:gd name="connsiteX7" fmla="*/ 0 w 1429287"/>
                <a:gd name="connsiteY7" fmla="*/ 1338174 h 2010331"/>
                <a:gd name="connsiteX8" fmla="*/ 0 w 1429287"/>
                <a:gd name="connsiteY8" fmla="*/ 1295688 h 201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87" h="2010331">
                  <a:moveTo>
                    <a:pt x="0" y="0"/>
                  </a:moveTo>
                  <a:lnTo>
                    <a:pt x="1429287" y="0"/>
                  </a:lnTo>
                  <a:lnTo>
                    <a:pt x="1429287" y="1295688"/>
                  </a:lnTo>
                  <a:lnTo>
                    <a:pt x="1429287" y="1338174"/>
                  </a:lnTo>
                  <a:lnTo>
                    <a:pt x="1386801" y="1338174"/>
                  </a:lnTo>
                  <a:lnTo>
                    <a:pt x="714644" y="2010331"/>
                  </a:lnTo>
                  <a:lnTo>
                    <a:pt x="42486" y="1338174"/>
                  </a:lnTo>
                  <a:lnTo>
                    <a:pt x="0" y="1338174"/>
                  </a:lnTo>
                  <a:lnTo>
                    <a:pt x="0" y="1295688"/>
                  </a:lnTo>
                  <a:close/>
                </a:path>
              </a:pathLst>
            </a:custGeom>
            <a:noFill/>
            <a:ln w="12700" cap="flat" cmpd="sng" algn="ctr">
              <a:solidFill>
                <a:srgbClr val="FFDDC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0" b="0" i="0" u="none" strike="noStrike" kern="0" cap="none" spc="0" normalizeH="0" baseline="0" noProof="0">
                <a:ln>
                  <a:noFill/>
                </a:ln>
                <a:solidFill>
                  <a:schemeClr val="bg1"/>
                </a:solidFill>
                <a:effectLst/>
                <a:uLnTx/>
                <a:uFillTx/>
                <a:latin typeface="DFKai-SB" panose="03000509000000000000" pitchFamily="65" charset="-120"/>
                <a:ea typeface="DFKai-SB" panose="03000509000000000000" pitchFamily="65" charset="-120"/>
              </a:endParaRPr>
            </a:p>
          </p:txBody>
        </p:sp>
        <p:sp>
          <p:nvSpPr>
            <p:cNvPr id="54" name="PA-文本框 53"/>
            <p:cNvSpPr txBox="1"/>
            <p:nvPr>
              <p:custDataLst>
                <p:tags r:id="rId19"/>
              </p:custDataLst>
            </p:nvPr>
          </p:nvSpPr>
          <p:spPr>
            <a:xfrm>
              <a:off x="325698" y="2979903"/>
              <a:ext cx="1412545" cy="707886"/>
            </a:xfrm>
            <a:prstGeom prst="rect">
              <a:avLst/>
            </a:prstGeom>
            <a:noFill/>
          </p:spPr>
          <p:txBody>
            <a:bodyPr wrap="square" rtlCol="0">
              <a:spAutoFit/>
            </a:bodyPr>
            <a:lstStyle/>
            <a:p>
              <a:pPr lvl="0" algn="ctr"/>
              <a:r>
                <a:rPr lang="zh-CN" altLang="en-US" sz="2000" kern="0" dirty="0">
                  <a:solidFill>
                    <a:schemeClr val="bg1"/>
                  </a:solidFill>
                  <a:latin typeface="DFKai-SB" panose="03000509000000000000" pitchFamily="65" charset="-120"/>
                  <a:ea typeface="DFKai-SB" panose="03000509000000000000" pitchFamily="65" charset="-120"/>
                </a:rPr>
                <a:t>聯勤保</a:t>
              </a:r>
            </a:p>
            <a:p>
              <a:pPr lvl="0" algn="ctr"/>
              <a:r>
                <a:rPr lang="zh-CN" altLang="en-US" sz="2000" kern="0" dirty="0">
                  <a:solidFill>
                    <a:schemeClr val="bg1"/>
                  </a:solidFill>
                  <a:latin typeface="DFKai-SB" panose="03000509000000000000" pitchFamily="65" charset="-120"/>
                  <a:ea typeface="DFKai-SB" panose="03000509000000000000" pitchFamily="65" charset="-120"/>
                </a:rPr>
                <a:t>障部隊</a:t>
              </a:r>
            </a:p>
          </p:txBody>
        </p:sp>
      </p:grpSp>
      <p:sp>
        <p:nvSpPr>
          <p:cNvPr id="26" name="PA-1022143"/>
          <p:cNvSpPr/>
          <p:nvPr>
            <p:custDataLst>
              <p:tags r:id="rId14"/>
            </p:custDataLst>
          </p:nvPr>
        </p:nvSpPr>
        <p:spPr>
          <a:xfrm>
            <a:off x="3403240" y="5607164"/>
            <a:ext cx="5176416" cy="523220"/>
          </a:xfrm>
          <a:prstGeom prst="rect">
            <a:avLst/>
          </a:prstGeom>
        </p:spPr>
        <p:txBody>
          <a:bodyPr wrap="square">
            <a:spAutoFit/>
          </a:bodyPr>
          <a:lstStyle/>
          <a:p>
            <a:pPr algn="ctr"/>
            <a:r>
              <a:rPr lang="zh-CN" altLang="en-US" sz="2800" b="1" dirty="0">
                <a:latin typeface="DFKai-SB" panose="03000509000000000000" pitchFamily="65" charset="-120"/>
                <a:ea typeface="DFKai-SB" panose="03000509000000000000" pitchFamily="65" charset="-120"/>
                <a:sym typeface="思源黑体 CN Normal" panose="020B0400000000000000" pitchFamily="34" charset="-122"/>
              </a:rPr>
              <a:t>軍隊領導管理體系架構圖</a:t>
            </a:r>
          </a:p>
        </p:txBody>
      </p:sp>
      <p:sp>
        <p:nvSpPr>
          <p:cNvPr id="4" name="PA-1022144"/>
          <p:cNvSpPr/>
          <p:nvPr>
            <p:custDataLst>
              <p:tags r:id="rId15"/>
            </p:custDataLst>
          </p:nvPr>
        </p:nvSpPr>
        <p:spPr>
          <a:xfrm>
            <a:off x="5129673" y="2144260"/>
            <a:ext cx="1723550" cy="553998"/>
          </a:xfrm>
          <a:prstGeom prst="rect">
            <a:avLst/>
          </a:prstGeom>
        </p:spPr>
        <p:txBody>
          <a:bodyPr wrap="none">
            <a:spAutoFit/>
          </a:bodyPr>
          <a:lstStyle/>
          <a:p>
            <a:pPr algn="ctr"/>
            <a:r>
              <a:rPr lang="zh-CN" altLang="en-US" sz="3000" b="1" dirty="0">
                <a:latin typeface="DFKai-SB" panose="03000509000000000000" pitchFamily="65" charset="-120"/>
                <a:ea typeface="DFKai-SB" panose="03000509000000000000" pitchFamily="65" charset="-120"/>
              </a:rPr>
              <a:t>中央軍委</a:t>
            </a:r>
          </a:p>
        </p:txBody>
      </p:sp>
      <p:sp>
        <p:nvSpPr>
          <p:cNvPr id="56" name="PA-1022146"/>
          <p:cNvSpPr/>
          <p:nvPr>
            <p:custDataLst>
              <p:tags r:id="rId16"/>
            </p:custDataLst>
          </p:nvPr>
        </p:nvSpPr>
        <p:spPr>
          <a:xfrm>
            <a:off x="4779456" y="4826182"/>
            <a:ext cx="2423984" cy="576674"/>
          </a:xfrm>
          <a:prstGeom prst="roundRect">
            <a:avLst/>
          </a:prstGeom>
          <a:noFill/>
          <a:ln>
            <a:solidFill>
              <a:srgbClr val="FFDD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DFKai-SB" panose="03000509000000000000" pitchFamily="65" charset="-120"/>
              <a:ea typeface="DFKai-SB" panose="03000509000000000000" pitchFamily="65" charset="-120"/>
            </a:endParaRPr>
          </a:p>
        </p:txBody>
      </p:sp>
      <p:sp>
        <p:nvSpPr>
          <p:cNvPr id="8" name="Freeform 5"/>
          <p:cNvSpPr/>
          <p:nvPr/>
        </p:nvSpPr>
        <p:spPr bwMode="auto">
          <a:xfrm>
            <a:off x="321061" y="105594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 name="圓角矩形 2"/>
          <p:cNvSpPr/>
          <p:nvPr/>
        </p:nvSpPr>
        <p:spPr>
          <a:xfrm>
            <a:off x="9132164" y="4738069"/>
            <a:ext cx="2041072" cy="6647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b="1" dirty="0">
                <a:solidFill>
                  <a:schemeClr val="tx1"/>
                </a:solidFill>
                <a:latin typeface="標楷體" panose="03000509000000000000" pitchFamily="65" charset="-120"/>
                <a:ea typeface="標楷體" panose="03000509000000000000" pitchFamily="65" charset="-120"/>
              </a:rPr>
              <a:t>各軍種的介紹見後頁多張投影片</a:t>
            </a:r>
            <a:endParaRPr lang="zh-HK" altLang="en-US" b="1" dirty="0">
              <a:solidFill>
                <a:schemeClr val="tx1"/>
              </a:solidFill>
              <a:latin typeface="標楷體" panose="03000509000000000000" pitchFamily="65" charset="-120"/>
              <a:ea typeface="標楷體" panose="03000509000000000000" pitchFamily="65" charset="-120"/>
            </a:endParaRPr>
          </a:p>
        </p:txBody>
      </p:sp>
      <p:pic>
        <p:nvPicPr>
          <p:cNvPr id="55" name="Picture 54"/>
          <p:cNvPicPr>
            <a:picLocks noChangeAspect="1"/>
          </p:cNvPicPr>
          <p:nvPr/>
        </p:nvPicPr>
        <p:blipFill>
          <a:blip r:embed="rId37"/>
          <a:stretch>
            <a:fillRect/>
          </a:stretch>
        </p:blipFill>
        <p:spPr>
          <a:xfrm>
            <a:off x="115900" y="92717"/>
            <a:ext cx="1594256" cy="580365"/>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5691" y="735927"/>
            <a:ext cx="10116820" cy="460375"/>
          </a:xfrm>
          <a:prstGeom prst="rect">
            <a:avLst/>
          </a:prstGeom>
          <a:noFill/>
          <a:ln w="9525">
            <a:noFill/>
          </a:ln>
        </p:spPr>
        <p:txBody>
          <a:bodyPr wrap="square">
            <a:spAutoFit/>
          </a:bodyPr>
          <a:lstStyle/>
          <a:p>
            <a:pPr algn="l">
              <a:buClrTx/>
              <a:buSzTx/>
              <a:buFontTx/>
            </a:pPr>
            <a:r>
              <a:rPr lang="en-US" altLang="zh-CN" sz="2400" b="0" dirty="0">
                <a:solidFill>
                  <a:srgbClr val="333333"/>
                </a:solidFill>
                <a:latin typeface="DFKai-SB" panose="03000509000000000000" pitchFamily="65" charset="-120"/>
                <a:ea typeface="DFKai-SB" panose="03000509000000000000" pitchFamily="65" charset="-120"/>
              </a:rPr>
              <a:t>       </a:t>
            </a:r>
          </a:p>
        </p:txBody>
      </p:sp>
      <p:sp>
        <p:nvSpPr>
          <p:cNvPr id="3" name="文本框 2"/>
          <p:cNvSpPr txBox="1"/>
          <p:nvPr/>
        </p:nvSpPr>
        <p:spPr>
          <a:xfrm>
            <a:off x="510139" y="1439136"/>
            <a:ext cx="6294922" cy="3711785"/>
          </a:xfrm>
          <a:prstGeom prst="rect">
            <a:avLst/>
          </a:prstGeom>
          <a:noFill/>
        </p:spPr>
        <p:txBody>
          <a:bodyPr wrap="square" rtlCol="0">
            <a:spAutoFit/>
          </a:bodyPr>
          <a:lstStyle/>
          <a:p>
            <a:pPr algn="just" hangingPunct="0">
              <a:lnSpc>
                <a:spcPct val="120000"/>
              </a:lnSpc>
            </a:pPr>
            <a:r>
              <a:rPr lang="en-US" altLang="zh-CN" sz="2800" dirty="0">
                <a:solidFill>
                  <a:srgbClr val="333333"/>
                </a:solidFill>
                <a:latin typeface="DFKai-SB" panose="03000509000000000000" pitchFamily="65" charset="-120"/>
                <a:ea typeface="DFKai-SB" panose="03000509000000000000" pitchFamily="65" charset="-120"/>
                <a:sym typeface="+mn-ea"/>
              </a:rPr>
              <a:t>    </a:t>
            </a:r>
            <a:r>
              <a:rPr lang="zh-CN" altLang="en-US" sz="2800" dirty="0">
                <a:latin typeface="DFKai-SB" panose="03000509000000000000" pitchFamily="65" charset="-120"/>
                <a:ea typeface="DFKai-SB" panose="03000509000000000000" pitchFamily="65" charset="-120"/>
                <a:cs typeface="黑体" panose="02010609060101010101" charset="-122"/>
                <a:sym typeface="+mn-ea"/>
              </a:rPr>
              <a:t>陸軍對維護國家主權、安全、發展利益具有不可替代的作用。按照機動作戰、立體攻防的戰略要求，加快實現區域防衛型向全域作戰型轉變，提高精確作戰、立體作戰、全域作戰、多能作戰、持續作戰能力，努力建設一支強大的現代化新型陸軍。</a:t>
            </a:r>
            <a:endParaRPr lang="zh-CN" altLang="en-US" sz="2800" dirty="0">
              <a:latin typeface="DFKai-SB" panose="03000509000000000000" pitchFamily="65" charset="-120"/>
              <a:ea typeface="DFKai-SB" panose="03000509000000000000" pitchFamily="65" charset="-120"/>
            </a:endParaRPr>
          </a:p>
        </p:txBody>
      </p:sp>
      <p:sp>
        <p:nvSpPr>
          <p:cNvPr id="12" name="文本框 11"/>
          <p:cNvSpPr txBox="1"/>
          <p:nvPr/>
        </p:nvSpPr>
        <p:spPr>
          <a:xfrm>
            <a:off x="2769751" y="827017"/>
            <a:ext cx="2085340" cy="523220"/>
          </a:xfrm>
          <a:prstGeom prst="rect">
            <a:avLst/>
          </a:prstGeom>
          <a:solidFill>
            <a:schemeClr val="accent2">
              <a:lumMod val="20000"/>
              <a:lumOff val="80000"/>
            </a:schemeClr>
          </a:solidFill>
          <a:ln w="9525">
            <a:solidFill>
              <a:schemeClr val="tx1"/>
            </a:solidFill>
          </a:ln>
        </p:spPr>
        <p:txBody>
          <a:bodyPr wrap="square" rtlCol="0" anchor="t">
            <a:spAutoFit/>
          </a:bodyPr>
          <a:lstStyle/>
          <a:p>
            <a:r>
              <a:rPr lang="zh-TW" altLang="en-US" sz="2800" b="1" dirty="0">
                <a:latin typeface="DFKai-SB" panose="03000509000000000000" pitchFamily="65" charset="-120"/>
                <a:ea typeface="DFKai-SB" panose="03000509000000000000" pitchFamily="65" charset="-120"/>
                <a:cs typeface="黑体" panose="02010609060101010101" charset="-122"/>
                <a:sym typeface="+mn-ea"/>
              </a:rPr>
              <a:t>軍種：</a:t>
            </a:r>
            <a:r>
              <a:rPr lang="zh-CN" altLang="en-US" sz="2800" b="1" dirty="0">
                <a:latin typeface="DFKai-SB" panose="03000509000000000000" pitchFamily="65" charset="-120"/>
                <a:ea typeface="DFKai-SB" panose="03000509000000000000" pitchFamily="65" charset="-120"/>
                <a:cs typeface="黑体" panose="02010609060101010101" charset="-122"/>
                <a:sym typeface="+mn-ea"/>
              </a:rPr>
              <a:t>陸軍</a:t>
            </a:r>
          </a:p>
        </p:txBody>
      </p:sp>
      <p:sp>
        <p:nvSpPr>
          <p:cNvPr id="11" name="文本框 10"/>
          <p:cNvSpPr txBox="1"/>
          <p:nvPr/>
        </p:nvSpPr>
        <p:spPr>
          <a:xfrm>
            <a:off x="7504975" y="2818808"/>
            <a:ext cx="3745019" cy="430887"/>
          </a:xfrm>
          <a:prstGeom prst="rect">
            <a:avLst/>
          </a:prstGeom>
          <a:noFill/>
        </p:spPr>
        <p:txBody>
          <a:bodyPr wrap="square" rtlCol="0">
            <a:spAutoFit/>
          </a:bodyPr>
          <a:lstStyle/>
          <a:p>
            <a:r>
              <a:rPr lang="en-US" altLang="zh-CN" sz="2200" dirty="0">
                <a:latin typeface="Times New Roman" panose="02020603050405020304" pitchFamily="18" charset="0"/>
                <a:ea typeface="DFKai-SB" panose="03000509000000000000" pitchFamily="65" charset="-120"/>
                <a:cs typeface="Times New Roman" panose="02020603050405020304" pitchFamily="18" charset="0"/>
                <a:sym typeface="+mn-ea"/>
              </a:rPr>
              <a:t>2019</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sym typeface="+mn-ea"/>
              </a:rPr>
              <a:t>年國慶閱兵的</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sym typeface="+mn-ea"/>
              </a:rPr>
              <a:t>坦克</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sym typeface="+mn-ea"/>
              </a:rPr>
              <a:t>方陣</a:t>
            </a:r>
            <a:endParaRPr lang="zh-CN" altLang="en-US" sz="2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文本框 15"/>
          <p:cNvSpPr txBox="1"/>
          <p:nvPr/>
        </p:nvSpPr>
        <p:spPr>
          <a:xfrm>
            <a:off x="7868797" y="5738637"/>
            <a:ext cx="3017376" cy="769441"/>
          </a:xfrm>
          <a:prstGeom prst="rect">
            <a:avLst/>
          </a:prstGeom>
          <a:noFill/>
        </p:spPr>
        <p:txBody>
          <a:bodyPr wrap="square" rtlCol="0">
            <a:spAutoFit/>
          </a:bodyPr>
          <a:lstStyle/>
          <a:p>
            <a:r>
              <a:rPr lang="zh-CN" altLang="en-US" sz="2200" dirty="0">
                <a:latin typeface="DFKai-SB" panose="03000509000000000000" pitchFamily="65" charset="-120"/>
                <a:ea typeface="DFKai-SB" panose="03000509000000000000" pitchFamily="65" charset="-120"/>
                <a:sym typeface="+mn-ea"/>
              </a:rPr>
              <a:t>輪式裝甲突擊車方隊</a:t>
            </a:r>
          </a:p>
          <a:p>
            <a:r>
              <a:rPr lang="zh-CN" altLang="en-US" sz="2200" dirty="0">
                <a:latin typeface="DFKai-SB" panose="03000509000000000000" pitchFamily="65" charset="-120"/>
                <a:ea typeface="DFKai-SB" panose="03000509000000000000" pitchFamily="65" charset="-120"/>
                <a:sym typeface="+mn-ea"/>
              </a:rPr>
              <a:t>接受檢閱</a:t>
            </a:r>
            <a:endParaRPr lang="zh-CN" altLang="en-US" sz="2200" dirty="0">
              <a:latin typeface="DFKai-SB" panose="03000509000000000000" pitchFamily="65" charset="-120"/>
              <a:ea typeface="DFKai-SB" panose="03000509000000000000" pitchFamily="65" charset="-120"/>
            </a:endParaRPr>
          </a:p>
        </p:txBody>
      </p:sp>
      <p:sp>
        <p:nvSpPr>
          <p:cNvPr id="17" name="矩形 16"/>
          <p:cNvSpPr/>
          <p:nvPr/>
        </p:nvSpPr>
        <p:spPr>
          <a:xfrm>
            <a:off x="5028770" y="5458790"/>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50" name="Picture 2" descr="坦克方隊：新一代“陸戰之王”亮相國慶閱兵-新華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7492" y="725828"/>
            <a:ext cx="3435985" cy="208288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7650" name="Picture 2" descr="E:\人民教育出版社工作\2020.8-教育部项目编写文件\2022.4.14-16五修改会议\修改相关内容\新华社购买\41-50\XxjpsgC004415_20150903_TPPFN0A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492" y="3451612"/>
            <a:ext cx="3435985" cy="2287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115900" y="92717"/>
            <a:ext cx="1594256" cy="580365"/>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999120" y="235720"/>
            <a:ext cx="2055127" cy="521970"/>
          </a:xfrm>
          <a:prstGeom prst="rect">
            <a:avLst/>
          </a:prstGeom>
          <a:solidFill>
            <a:schemeClr val="accent2">
              <a:lumMod val="20000"/>
              <a:lumOff val="80000"/>
            </a:schemeClr>
          </a:solidFill>
          <a:ln w="9525">
            <a:solidFill>
              <a:schemeClr val="tx1"/>
            </a:solidFill>
          </a:ln>
        </p:spPr>
        <p:txBody>
          <a:bodyPr wrap="square" rtlCol="0" anchor="t">
            <a:spAutoFit/>
          </a:bodyPr>
          <a:lstStyle/>
          <a:p>
            <a:r>
              <a:rPr lang="zh-TW" altLang="en-US" sz="2800" b="1" dirty="0">
                <a:latin typeface="DFKai-SB" panose="03000509000000000000" pitchFamily="65" charset="-120"/>
                <a:ea typeface="DFKai-SB" panose="03000509000000000000" pitchFamily="65" charset="-120"/>
                <a:cs typeface="黑体" panose="02010609060101010101" charset="-122"/>
                <a:sym typeface="+mn-ea"/>
              </a:rPr>
              <a:t>軍種：</a:t>
            </a:r>
            <a:r>
              <a:rPr lang="zh-CN" altLang="en-US" sz="2800" b="1" dirty="0">
                <a:latin typeface="DFKai-SB" panose="03000509000000000000" pitchFamily="65" charset="-120"/>
                <a:ea typeface="DFKai-SB" panose="03000509000000000000" pitchFamily="65" charset="-120"/>
                <a:cs typeface="黑体" panose="02010609060101010101" charset="-122"/>
                <a:sym typeface="+mn-ea"/>
              </a:rPr>
              <a:t>海軍</a:t>
            </a:r>
          </a:p>
        </p:txBody>
      </p:sp>
      <p:sp>
        <p:nvSpPr>
          <p:cNvPr id="2" name="文本框 1"/>
          <p:cNvSpPr txBox="1"/>
          <p:nvPr/>
        </p:nvSpPr>
        <p:spPr>
          <a:xfrm>
            <a:off x="582194" y="852332"/>
            <a:ext cx="10888980" cy="1852815"/>
          </a:xfrm>
          <a:prstGeom prst="rect">
            <a:avLst/>
          </a:prstGeom>
          <a:noFill/>
        </p:spPr>
        <p:txBody>
          <a:bodyPr wrap="square" rtlCol="0">
            <a:spAutoFit/>
          </a:bodyPr>
          <a:lstStyle/>
          <a:p>
            <a:pPr algn="just" hangingPunct="0">
              <a:lnSpc>
                <a:spcPct val="110000"/>
              </a:lnSpc>
              <a:buClrTx/>
              <a:buSzTx/>
              <a:buNone/>
            </a:pPr>
            <a:r>
              <a:rPr lang="zh-CN" altLang="en-US" sz="2200" dirty="0">
                <a:latin typeface="DFKai-SB" panose="03000509000000000000" pitchFamily="65" charset="-120"/>
                <a:ea typeface="DFKai-SB" panose="03000509000000000000" pitchFamily="65" charset="-120"/>
                <a:cs typeface="黑体" panose="02010609060101010101" charset="-122"/>
              </a:rPr>
              <a:t>     </a:t>
            </a:r>
            <a:r>
              <a:rPr lang="zh-CN" altLang="en-US" sz="2600" dirty="0">
                <a:latin typeface="DFKai-SB" panose="03000509000000000000" pitchFamily="65" charset="-120"/>
                <a:ea typeface="DFKai-SB" panose="03000509000000000000" pitchFamily="65" charset="-120"/>
                <a:cs typeface="黑体" panose="02010609060101010101" charset="-122"/>
              </a:rPr>
              <a:t>海軍在國家安全和發展全域中具有十分重要的地位。按照近海防禦、遠海防衛的戰略要求，加快推進近海防禦型向遠海防衛型轉變，提高戰略威懾與反擊、海上機動作戰、海上聯合作戰、綜合防禦作戰和綜合保障能力，努力建設一支強大的現代化海軍。</a:t>
            </a:r>
          </a:p>
        </p:txBody>
      </p:sp>
      <p:sp>
        <p:nvSpPr>
          <p:cNvPr id="4" name="文本框 3"/>
          <p:cNvSpPr txBox="1"/>
          <p:nvPr/>
        </p:nvSpPr>
        <p:spPr>
          <a:xfrm>
            <a:off x="989362" y="5545522"/>
            <a:ext cx="4734560" cy="707886"/>
          </a:xfrm>
          <a:prstGeom prst="rect">
            <a:avLst/>
          </a:prstGeom>
          <a:noFill/>
        </p:spPr>
        <p:txBody>
          <a:bodyPr wrap="square" rtlCol="0">
            <a:spAutoFit/>
          </a:bodyPr>
          <a:lstStyle/>
          <a:p>
            <a:r>
              <a:rPr lang="zh-CN" altLang="en-US" sz="2000" dirty="0">
                <a:latin typeface="DFKai-SB" panose="03000509000000000000" pitchFamily="65" charset="-120"/>
                <a:ea typeface="DFKai-SB" panose="03000509000000000000" pitchFamily="65" charset="-120"/>
              </a:rPr>
              <a:t>我國第一艘國產航空母艦山東艦在海南三亞某軍港交付海軍</a:t>
            </a:r>
          </a:p>
        </p:txBody>
      </p:sp>
      <p:pic>
        <p:nvPicPr>
          <p:cNvPr id="100" name="图片 99"/>
          <p:cNvPicPr/>
          <p:nvPr/>
        </p:nvPicPr>
        <p:blipFill>
          <a:blip r:link="rId3"/>
          <a:stretch>
            <a:fillRect/>
          </a:stretch>
        </p:blipFill>
        <p:spPr>
          <a:xfrm>
            <a:off x="6096000" y="3429000"/>
            <a:ext cx="0" cy="0"/>
          </a:xfrm>
          <a:prstGeom prst="rect">
            <a:avLst/>
          </a:prstGeom>
          <a:noFill/>
          <a:ln w="9525">
            <a:noFill/>
          </a:ln>
        </p:spPr>
      </p:pic>
      <p:pic>
        <p:nvPicPr>
          <p:cNvPr id="101" name="图片 100"/>
          <p:cNvPicPr/>
          <p:nvPr/>
        </p:nvPicPr>
        <p:blipFill>
          <a:blip r:link="rId3"/>
          <a:stretch>
            <a:fillRect/>
          </a:stretch>
        </p:blipFill>
        <p:spPr>
          <a:xfrm>
            <a:off x="6096000" y="3429000"/>
            <a:ext cx="0" cy="0"/>
          </a:xfrm>
          <a:prstGeom prst="rect">
            <a:avLst/>
          </a:prstGeom>
          <a:noFill/>
          <a:ln w="9525">
            <a:noFill/>
          </a:ln>
        </p:spPr>
      </p:pic>
      <p:sp>
        <p:nvSpPr>
          <p:cNvPr id="14" name="文本框 13"/>
          <p:cNvSpPr txBox="1"/>
          <p:nvPr/>
        </p:nvSpPr>
        <p:spPr>
          <a:xfrm>
            <a:off x="6257691" y="5545522"/>
            <a:ext cx="5368290" cy="1015663"/>
          </a:xfrm>
          <a:prstGeom prst="rect">
            <a:avLst/>
          </a:prstGeom>
          <a:noFill/>
        </p:spPr>
        <p:txBody>
          <a:bodyPr wrap="square" rtlCol="0">
            <a:spAutoFit/>
          </a:bodyPr>
          <a:lstStyle/>
          <a:p>
            <a:r>
              <a:rPr lang="zh-CN" altLang="en-US" sz="2000" dirty="0">
                <a:latin typeface="DFKai-SB" panose="03000509000000000000" pitchFamily="65" charset="-120"/>
                <a:ea typeface="DFKai-SB" panose="03000509000000000000" pitchFamily="65" charset="-120"/>
              </a:rPr>
              <a:t>海軍在海南島至西沙附近海空域組織實兵實彈對抗演練，導彈驅逐艦合肥艦操縱指揮部官兵操縱艦艇</a:t>
            </a:r>
          </a:p>
        </p:txBody>
      </p:sp>
      <p:sp>
        <p:nvSpPr>
          <p:cNvPr id="16" name="矩形 15"/>
          <p:cNvSpPr/>
          <p:nvPr/>
        </p:nvSpPr>
        <p:spPr>
          <a:xfrm>
            <a:off x="3565730" y="6162445"/>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26" name="Picture 2" descr="E:\人民教育出版社工作\2020.8-教育部项目编写文件\2022.4.14-16五修改会议\修改相关内容\新华社购买\41-50\XxjpsgC007544_20200109_PEPFN0A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8224" y="2809097"/>
            <a:ext cx="4082594" cy="272173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人民教育出版社工作\2020.8-教育部项目编写文件\2022.4.14-16五修改会议\修改相关内容\新华社购买\41-50\XxjpsgC000008_20160709_TPPFN0A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3309" y="2669503"/>
            <a:ext cx="4103891" cy="28613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192234" y="82682"/>
            <a:ext cx="1594256" cy="580365"/>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9769" y="728408"/>
            <a:ext cx="10840309" cy="1822487"/>
          </a:xfrm>
          <a:prstGeom prst="rect">
            <a:avLst/>
          </a:prstGeom>
          <a:noFill/>
        </p:spPr>
        <p:txBody>
          <a:bodyPr wrap="square" rtlCol="0">
            <a:spAutoFit/>
          </a:bodyPr>
          <a:lstStyle/>
          <a:p>
            <a:pPr algn="just" hangingPunct="0">
              <a:lnSpc>
                <a:spcPct val="110000"/>
              </a:lnSpc>
              <a:buClrTx/>
              <a:buSzTx/>
              <a:buFontTx/>
            </a:pPr>
            <a:r>
              <a:rPr lang="zh-CN" altLang="en-US" sz="2400" dirty="0">
                <a:latin typeface="DFKai-SB" panose="03000509000000000000" pitchFamily="65" charset="-120"/>
                <a:ea typeface="DFKai-SB" panose="03000509000000000000" pitchFamily="65" charset="-120"/>
                <a:cs typeface="黑体" panose="02010609060101010101" charset="-122"/>
              </a:rPr>
              <a:t>    </a:t>
            </a:r>
            <a:r>
              <a:rPr lang="zh-CN" altLang="en-US" sz="2600" dirty="0">
                <a:latin typeface="DFKai-SB" panose="03000509000000000000" pitchFamily="65" charset="-120"/>
                <a:ea typeface="DFKai-SB" panose="03000509000000000000" pitchFamily="65" charset="-120"/>
                <a:cs typeface="黑体" panose="02010609060101010101" charset="-122"/>
              </a:rPr>
              <a:t>空軍在國家安全和軍事戰略全域中具有舉足輕重的地位和作用。按照空天一體、攻防兼備的戰略要求，加快實現國土防空型向攻防兼備型轉變，提高戰略預警、空中打擊、防空反導、資訊對抗、空降作戰、戰略投送和綜合保障能力，努力建設一支強大的現代化空軍。</a:t>
            </a:r>
          </a:p>
        </p:txBody>
      </p:sp>
      <p:pic>
        <p:nvPicPr>
          <p:cNvPr id="100" name="图片 99"/>
          <p:cNvPicPr/>
          <p:nvPr/>
        </p:nvPicPr>
        <p:blipFill>
          <a:blip r:link="rId3"/>
          <a:stretch>
            <a:fillRect/>
          </a:stretch>
        </p:blipFill>
        <p:spPr>
          <a:xfrm>
            <a:off x="6096000" y="3507658"/>
            <a:ext cx="0" cy="0"/>
          </a:xfrm>
          <a:prstGeom prst="rect">
            <a:avLst/>
          </a:prstGeom>
          <a:noFill/>
          <a:ln w="9525">
            <a:noFill/>
          </a:ln>
        </p:spPr>
      </p:pic>
      <p:pic>
        <p:nvPicPr>
          <p:cNvPr id="102" name="图片 101"/>
          <p:cNvPicPr/>
          <p:nvPr/>
        </p:nvPicPr>
        <p:blipFill>
          <a:blip r:link="rId3"/>
          <a:stretch>
            <a:fillRect/>
          </a:stretch>
        </p:blipFill>
        <p:spPr>
          <a:xfrm>
            <a:off x="6096000" y="3507658"/>
            <a:ext cx="0" cy="0"/>
          </a:xfrm>
          <a:prstGeom prst="rect">
            <a:avLst/>
          </a:prstGeom>
          <a:noFill/>
          <a:ln w="9525">
            <a:noFill/>
          </a:ln>
        </p:spPr>
      </p:pic>
      <p:sp>
        <p:nvSpPr>
          <p:cNvPr id="4" name="文本框 3"/>
          <p:cNvSpPr txBox="1"/>
          <p:nvPr/>
        </p:nvSpPr>
        <p:spPr>
          <a:xfrm>
            <a:off x="6222283" y="5351646"/>
            <a:ext cx="5217795" cy="707886"/>
          </a:xfrm>
          <a:prstGeom prst="rect">
            <a:avLst/>
          </a:prstGeom>
          <a:noFill/>
        </p:spPr>
        <p:txBody>
          <a:bodyPr wrap="square" rtlCol="0">
            <a:spAutoFit/>
          </a:bodyPr>
          <a:lstStyle/>
          <a:p>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在第十一屆中國航展上，中國空軍殲</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戰機首次公開亮相</a:t>
            </a:r>
          </a:p>
        </p:txBody>
      </p:sp>
      <p:pic>
        <p:nvPicPr>
          <p:cNvPr id="104" name="图片 103"/>
          <p:cNvPicPr/>
          <p:nvPr/>
        </p:nvPicPr>
        <p:blipFill>
          <a:blip r:link="rId3"/>
          <a:stretch>
            <a:fillRect/>
          </a:stretch>
        </p:blipFill>
        <p:spPr>
          <a:xfrm>
            <a:off x="6096000" y="3507658"/>
            <a:ext cx="0" cy="0"/>
          </a:xfrm>
          <a:prstGeom prst="rect">
            <a:avLst/>
          </a:prstGeom>
          <a:noFill/>
          <a:ln w="9525">
            <a:noFill/>
          </a:ln>
        </p:spPr>
      </p:pic>
      <p:pic>
        <p:nvPicPr>
          <p:cNvPr id="105" name="图片 104"/>
          <p:cNvPicPr/>
          <p:nvPr/>
        </p:nvPicPr>
        <p:blipFill>
          <a:blip r:link="rId3"/>
          <a:stretch>
            <a:fillRect/>
          </a:stretch>
        </p:blipFill>
        <p:spPr>
          <a:xfrm>
            <a:off x="6096000" y="3507658"/>
            <a:ext cx="0" cy="0"/>
          </a:xfrm>
          <a:prstGeom prst="rect">
            <a:avLst/>
          </a:prstGeom>
          <a:noFill/>
          <a:ln w="9525">
            <a:noFill/>
          </a:ln>
        </p:spPr>
      </p:pic>
      <p:pic>
        <p:nvPicPr>
          <p:cNvPr id="106" name="图片 105"/>
          <p:cNvPicPr/>
          <p:nvPr/>
        </p:nvPicPr>
        <p:blipFill>
          <a:blip r:link="rId3"/>
          <a:stretch>
            <a:fillRect/>
          </a:stretch>
        </p:blipFill>
        <p:spPr>
          <a:xfrm>
            <a:off x="6096000" y="3507658"/>
            <a:ext cx="0" cy="0"/>
          </a:xfrm>
          <a:prstGeom prst="rect">
            <a:avLst/>
          </a:prstGeom>
          <a:noFill/>
          <a:ln w="9525">
            <a:noFill/>
          </a:ln>
        </p:spPr>
      </p:pic>
      <p:pic>
        <p:nvPicPr>
          <p:cNvPr id="107" name="图片 106"/>
          <p:cNvPicPr/>
          <p:nvPr/>
        </p:nvPicPr>
        <p:blipFill>
          <a:blip r:link="rId3"/>
          <a:stretch>
            <a:fillRect/>
          </a:stretch>
        </p:blipFill>
        <p:spPr>
          <a:xfrm>
            <a:off x="6096000" y="3507658"/>
            <a:ext cx="0" cy="0"/>
          </a:xfrm>
          <a:prstGeom prst="rect">
            <a:avLst/>
          </a:prstGeom>
          <a:noFill/>
          <a:ln w="9525">
            <a:noFill/>
          </a:ln>
        </p:spPr>
      </p:pic>
      <p:sp>
        <p:nvSpPr>
          <p:cNvPr id="5" name="文本框 4"/>
          <p:cNvSpPr txBox="1"/>
          <p:nvPr/>
        </p:nvSpPr>
        <p:spPr>
          <a:xfrm>
            <a:off x="779648" y="5351646"/>
            <a:ext cx="4947904" cy="707886"/>
          </a:xfrm>
          <a:prstGeom prst="rect">
            <a:avLst/>
          </a:prstGeom>
          <a:noFill/>
        </p:spPr>
        <p:txBody>
          <a:bodyPr wrap="square" rtlCol="0">
            <a:spAutoFit/>
          </a:bodyPr>
          <a:lstStyle/>
          <a:p>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空軍航空兵某團飛行一大隊轟-6K轟炸機和殲擊機編隊飛越宮古海峽進行遠洋訓練</a:t>
            </a:r>
          </a:p>
        </p:txBody>
      </p:sp>
      <p:sp>
        <p:nvSpPr>
          <p:cNvPr id="17" name="矩形 16"/>
          <p:cNvSpPr/>
          <p:nvPr/>
        </p:nvSpPr>
        <p:spPr>
          <a:xfrm>
            <a:off x="4441629" y="6275815"/>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文本框 10"/>
          <p:cNvSpPr txBox="1"/>
          <p:nvPr/>
        </p:nvSpPr>
        <p:spPr>
          <a:xfrm>
            <a:off x="4762233" y="145356"/>
            <a:ext cx="2055127" cy="523220"/>
          </a:xfrm>
          <a:prstGeom prst="rect">
            <a:avLst/>
          </a:prstGeom>
          <a:solidFill>
            <a:schemeClr val="accent2">
              <a:lumMod val="20000"/>
              <a:lumOff val="80000"/>
            </a:schemeClr>
          </a:solidFill>
          <a:ln w="9525">
            <a:solidFill>
              <a:schemeClr val="tx1"/>
            </a:solidFill>
          </a:ln>
        </p:spPr>
        <p:txBody>
          <a:bodyPr wrap="square" rtlCol="0" anchor="t">
            <a:spAutoFit/>
          </a:bodyPr>
          <a:lstStyle/>
          <a:p>
            <a:r>
              <a:rPr lang="zh-TW" altLang="en-US" sz="2800" b="1" dirty="0">
                <a:latin typeface="DFKai-SB" panose="03000509000000000000" pitchFamily="65" charset="-120"/>
                <a:ea typeface="DFKai-SB" panose="03000509000000000000" pitchFamily="65" charset="-120"/>
                <a:cs typeface="黑体" panose="02010609060101010101" charset="-122"/>
                <a:sym typeface="+mn-ea"/>
              </a:rPr>
              <a:t>軍種：空</a:t>
            </a:r>
            <a:r>
              <a:rPr lang="zh-CN" altLang="en-US" sz="2800" b="1" dirty="0">
                <a:latin typeface="DFKai-SB" panose="03000509000000000000" pitchFamily="65" charset="-120"/>
                <a:ea typeface="DFKai-SB" panose="03000509000000000000" pitchFamily="65" charset="-120"/>
                <a:cs typeface="黑体" panose="02010609060101010101" charset="-122"/>
                <a:sym typeface="+mn-ea"/>
              </a:rPr>
              <a:t>軍</a:t>
            </a:r>
          </a:p>
        </p:txBody>
      </p:sp>
      <p:pic>
        <p:nvPicPr>
          <p:cNvPr id="2051" name="Picture 3" descr="E:\人民教育出版社工作\2020.8-教育部项目编写文件\2022.4.14-16五修改会议\修改相关内容\新华社购买\41-50\XxjpsgC007283_20191117_PEPFN0A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186" y="2616979"/>
            <a:ext cx="4031444" cy="268762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2307AC5-176D-4F79-A94B-233B04C9AD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7391" y="2573477"/>
            <a:ext cx="4031444" cy="2670027"/>
          </a:xfrm>
          <a:prstGeom prst="rect">
            <a:avLst/>
          </a:prstGeom>
        </p:spPr>
      </p:pic>
      <p:pic>
        <p:nvPicPr>
          <p:cNvPr id="15" name="Picture 14"/>
          <p:cNvPicPr>
            <a:picLocks noChangeAspect="1"/>
          </p:cNvPicPr>
          <p:nvPr/>
        </p:nvPicPr>
        <p:blipFill>
          <a:blip r:embed="rId6"/>
          <a:stretch>
            <a:fillRect/>
          </a:stretch>
        </p:blipFill>
        <p:spPr>
          <a:xfrm>
            <a:off x="247058" y="110531"/>
            <a:ext cx="1594256" cy="580365"/>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p:nvPr/>
        </p:nvPicPr>
        <p:blipFill>
          <a:blip r:link="rId3"/>
          <a:stretch>
            <a:fillRect/>
          </a:stretch>
        </p:blipFill>
        <p:spPr>
          <a:xfrm>
            <a:off x="6096000" y="3848100"/>
            <a:ext cx="0" cy="0"/>
          </a:xfrm>
          <a:prstGeom prst="rect">
            <a:avLst/>
          </a:prstGeom>
          <a:noFill/>
          <a:ln w="9525">
            <a:noFill/>
          </a:ln>
        </p:spPr>
      </p:pic>
      <p:pic>
        <p:nvPicPr>
          <p:cNvPr id="105" name="图片 104"/>
          <p:cNvPicPr/>
          <p:nvPr/>
        </p:nvPicPr>
        <p:blipFill>
          <a:blip r:link="rId3"/>
          <a:stretch>
            <a:fillRect/>
          </a:stretch>
        </p:blipFill>
        <p:spPr>
          <a:xfrm>
            <a:off x="6096000" y="3848100"/>
            <a:ext cx="0" cy="0"/>
          </a:xfrm>
          <a:prstGeom prst="rect">
            <a:avLst/>
          </a:prstGeom>
          <a:noFill/>
          <a:ln w="9525">
            <a:noFill/>
          </a:ln>
        </p:spPr>
      </p:pic>
      <p:pic>
        <p:nvPicPr>
          <p:cNvPr id="106" name="图片 105"/>
          <p:cNvPicPr/>
          <p:nvPr/>
        </p:nvPicPr>
        <p:blipFill>
          <a:blip r:link="rId3"/>
          <a:stretch>
            <a:fillRect/>
          </a:stretch>
        </p:blipFill>
        <p:spPr>
          <a:xfrm rot="1320000">
            <a:off x="6096635" y="3776345"/>
            <a:ext cx="76200" cy="76200"/>
          </a:xfrm>
          <a:prstGeom prst="rect">
            <a:avLst/>
          </a:prstGeom>
          <a:noFill/>
          <a:ln w="9525">
            <a:noFill/>
          </a:ln>
        </p:spPr>
      </p:pic>
      <p:pic>
        <p:nvPicPr>
          <p:cNvPr id="107" name="图片 106"/>
          <p:cNvPicPr/>
          <p:nvPr/>
        </p:nvPicPr>
        <p:blipFill>
          <a:blip r:link="rId3"/>
          <a:stretch>
            <a:fillRect/>
          </a:stretch>
        </p:blipFill>
        <p:spPr>
          <a:xfrm>
            <a:off x="6096000" y="3848100"/>
            <a:ext cx="0" cy="0"/>
          </a:xfrm>
          <a:prstGeom prst="rect">
            <a:avLst/>
          </a:prstGeom>
          <a:noFill/>
          <a:ln w="9525">
            <a:noFill/>
          </a:ln>
        </p:spPr>
      </p:pic>
      <p:sp>
        <p:nvSpPr>
          <p:cNvPr id="5" name="文本框 4"/>
          <p:cNvSpPr txBox="1"/>
          <p:nvPr/>
        </p:nvSpPr>
        <p:spPr>
          <a:xfrm>
            <a:off x="810895" y="799182"/>
            <a:ext cx="10499725" cy="1852815"/>
          </a:xfrm>
          <a:prstGeom prst="rect">
            <a:avLst/>
          </a:prstGeom>
          <a:noFill/>
        </p:spPr>
        <p:txBody>
          <a:bodyPr wrap="square" rtlCol="0" anchor="t">
            <a:spAutoFit/>
          </a:bodyPr>
          <a:lstStyle/>
          <a:p>
            <a:pPr algn="just" hangingPunct="0">
              <a:lnSpc>
                <a:spcPct val="110000"/>
              </a:lnSpc>
            </a:pPr>
            <a:r>
              <a:rPr lang="zh-CN" altLang="en-US" sz="2400" dirty="0">
                <a:latin typeface="DFKai-SB" panose="03000509000000000000" pitchFamily="65" charset="-120"/>
                <a:ea typeface="DFKai-SB" panose="03000509000000000000" pitchFamily="65" charset="-120"/>
                <a:cs typeface="黑体" panose="02010609060101010101" charset="-122"/>
                <a:sym typeface="+mn-ea"/>
              </a:rPr>
              <a:t>    </a:t>
            </a:r>
            <a:r>
              <a:rPr lang="zh-CN" altLang="en-US" sz="2600" dirty="0">
                <a:latin typeface="DFKai-SB" panose="03000509000000000000" pitchFamily="65" charset="-120"/>
                <a:ea typeface="DFKai-SB" panose="03000509000000000000" pitchFamily="65" charset="-120"/>
                <a:cs typeface="黑体" panose="02010609060101010101" charset="-122"/>
                <a:sym typeface="+mn-ea"/>
              </a:rPr>
              <a:t>火箭軍在維護國家主權、安全中具有至關重要的地位和作用。按照核常兼備、全域懾戰的戰略要求，增強可信可靠的核威懾和核反擊能力，加強中遠程精確打擊力量建設，增強戰略制衡能力，努力建設一支強大的現代化火箭軍。</a:t>
            </a:r>
            <a:endParaRPr lang="zh-CN" altLang="en-US" sz="2600" dirty="0">
              <a:latin typeface="DFKai-SB" panose="03000509000000000000" pitchFamily="65" charset="-120"/>
              <a:ea typeface="DFKai-SB" panose="03000509000000000000" pitchFamily="65" charset="-120"/>
              <a:cs typeface="黑体" panose="02010609060101010101" charset="-122"/>
            </a:endParaRPr>
          </a:p>
        </p:txBody>
      </p:sp>
      <p:sp>
        <p:nvSpPr>
          <p:cNvPr id="6" name="文本框 5"/>
          <p:cNvSpPr txBox="1"/>
          <p:nvPr/>
        </p:nvSpPr>
        <p:spPr>
          <a:xfrm>
            <a:off x="992543" y="5818813"/>
            <a:ext cx="4523559" cy="707886"/>
          </a:xfrm>
          <a:prstGeom prst="rect">
            <a:avLst/>
          </a:prstGeom>
          <a:noFill/>
        </p:spPr>
        <p:txBody>
          <a:bodyPr wrap="square" rtlCol="0">
            <a:spAutoFit/>
          </a:bodyPr>
          <a:lstStyle/>
          <a:p>
            <a:r>
              <a:rPr lang="zh-CN" altLang="en-US" sz="2000" dirty="0">
                <a:latin typeface="DFKai-SB" panose="03000509000000000000" pitchFamily="65" charset="-120"/>
                <a:ea typeface="DFKai-SB" panose="03000509000000000000" pitchFamily="65" charset="-120"/>
              </a:rPr>
              <a:t>火箭軍在戈壁訓練場組織實戰化訓練，進行實彈發射</a:t>
            </a:r>
          </a:p>
        </p:txBody>
      </p:sp>
      <p:sp>
        <p:nvSpPr>
          <p:cNvPr id="7" name="文本框 6"/>
          <p:cNvSpPr txBox="1"/>
          <p:nvPr/>
        </p:nvSpPr>
        <p:spPr>
          <a:xfrm>
            <a:off x="6085136" y="5851882"/>
            <a:ext cx="5126286" cy="400110"/>
          </a:xfrm>
          <a:prstGeom prst="rect">
            <a:avLst/>
          </a:prstGeom>
          <a:noFill/>
        </p:spPr>
        <p:txBody>
          <a:bodyPr wrap="square" rtlCol="0">
            <a:spAutoFit/>
          </a:bodyPr>
          <a:lstStyle/>
          <a:p>
            <a:r>
              <a:rPr lang="zh-CN" altLang="en-US" sz="2000" dirty="0">
                <a:latin typeface="DFKai-SB" panose="03000509000000000000" pitchFamily="65" charset="-120"/>
                <a:ea typeface="DFKai-SB" panose="03000509000000000000" pitchFamily="65" charset="-120"/>
              </a:rPr>
              <a:t>火箭軍某團班長在野外訓練場組織理論宣講</a:t>
            </a:r>
          </a:p>
        </p:txBody>
      </p:sp>
      <p:sp>
        <p:nvSpPr>
          <p:cNvPr id="3" name="文本框 2"/>
          <p:cNvSpPr txBox="1"/>
          <p:nvPr/>
        </p:nvSpPr>
        <p:spPr>
          <a:xfrm>
            <a:off x="4750506" y="259428"/>
            <a:ext cx="2339102" cy="523220"/>
          </a:xfrm>
          <a:prstGeom prst="rect">
            <a:avLst/>
          </a:prstGeom>
          <a:solidFill>
            <a:schemeClr val="accent2">
              <a:lumMod val="20000"/>
              <a:lumOff val="80000"/>
            </a:schemeClr>
          </a:solidFill>
          <a:ln w="9525">
            <a:solidFill>
              <a:schemeClr val="tx1"/>
            </a:solidFill>
          </a:ln>
        </p:spPr>
        <p:txBody>
          <a:bodyPr wrap="none" rtlCol="0">
            <a:spAutoFit/>
          </a:bodyPr>
          <a:lstStyle/>
          <a:p>
            <a:pPr algn="l"/>
            <a:r>
              <a:rPr lang="zh-TW" altLang="en-US" sz="2800" b="1" dirty="0">
                <a:latin typeface="DFKai-SB" panose="03000509000000000000" pitchFamily="65" charset="-120"/>
                <a:ea typeface="DFKai-SB" panose="03000509000000000000" pitchFamily="65" charset="-120"/>
                <a:cs typeface="黑体" panose="02010609060101010101" charset="-122"/>
                <a:sym typeface="+mn-ea"/>
              </a:rPr>
              <a:t>軍種：</a:t>
            </a:r>
            <a:r>
              <a:rPr lang="zh-CN" altLang="en-US" sz="2800" b="1" dirty="0">
                <a:latin typeface="DFKai-SB" panose="03000509000000000000" pitchFamily="65" charset="-120"/>
                <a:ea typeface="DFKai-SB" panose="03000509000000000000" pitchFamily="65" charset="-120"/>
                <a:cs typeface="黑体" panose="02010609060101010101" charset="-122"/>
                <a:sym typeface="+mn-ea"/>
              </a:rPr>
              <a:t>火箭軍</a:t>
            </a:r>
          </a:p>
        </p:txBody>
      </p:sp>
      <p:sp>
        <p:nvSpPr>
          <p:cNvPr id="17" name="矩形 16"/>
          <p:cNvSpPr/>
          <p:nvPr/>
        </p:nvSpPr>
        <p:spPr>
          <a:xfrm>
            <a:off x="4515167" y="6342342"/>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074" name="Picture 2" descr="E:\人民教育出版社工作\2020.8-教育部项目编写文件\2022.4.14-16五修改会议\修改相关内容\新华社购买\41-50\XxjpsgC007139_20210418_PEPFN0A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2492" y="2770154"/>
            <a:ext cx="4574676" cy="303835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人民教育出版社工作\2020.8-教育部项目编写文件\2022.4.14-16五修改会议\修改相关内容\新华社购买\51-60\XxjpsgC007017_20201231_PEPFN0A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1112" y="2823107"/>
            <a:ext cx="4193821" cy="29957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195415" y="159738"/>
            <a:ext cx="1594256" cy="5803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33285" y="1140111"/>
            <a:ext cx="11348815" cy="5214753"/>
          </a:xfrm>
        </p:spPr>
        <p:txBody>
          <a:bodyPr>
            <a:normAutofit fontScale="92500"/>
          </a:bodyPr>
          <a:lstStyle/>
          <a:p>
            <a:pPr algn="just" hangingPunct="0">
              <a:lnSpc>
                <a:spcPct val="120000"/>
              </a:lnSpc>
            </a:pP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中國</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1978</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的國內生產總值</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為</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3,679</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億元，居全球第</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11</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位；</a:t>
            </a:r>
            <a:endParaRPr lang="en-US" altLang="zh-CN" sz="36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20000"/>
              </a:lnSpc>
            </a:pP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2000</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年突破</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10</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萬億元，超過</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意</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大利成為世界第六大經濟體；</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2010</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年突破</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40</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萬億元，超過日本成為世界第二大經濟體；</a:t>
            </a:r>
            <a:endParaRPr lang="en-US" altLang="zh-CN" sz="36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20000"/>
              </a:lnSpc>
            </a:pP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2016</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年以來，接連突破</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70</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萬億元、</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80</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萬億元、</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90</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萬億元，並在</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年突破百萬億元大關。</a:t>
            </a:r>
            <a:endParaRPr lang="en-US" altLang="zh-CN" sz="36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hangingPunct="0">
              <a:lnSpc>
                <a:spcPct val="100000"/>
              </a:lnSpc>
              <a:spcBef>
                <a:spcPts val="0"/>
              </a:spcBef>
              <a:buNone/>
            </a:pPr>
            <a:endParaRPr lang="en-US" altLang="zh-TW" sz="20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hangingPunct="0">
              <a:lnSpc>
                <a:spcPct val="100000"/>
              </a:lnSpc>
              <a:buNone/>
            </a:pP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500" dirty="0">
                <a:latin typeface="Times New Roman" panose="02020603050405020304" pitchFamily="18" charset="0"/>
                <a:ea typeface="標楷體" panose="03000509000000000000" pitchFamily="65" charset="-120"/>
                <a:cs typeface="Times New Roman" panose="02020603050405020304" pitchFamily="18" charset="0"/>
              </a:rPr>
              <a:t>GDP</a:t>
            </a:r>
            <a:r>
              <a:rPr lang="zh-CN" altLang="en-US" sz="1500" dirty="0">
                <a:latin typeface="Times New Roman" panose="02020603050405020304" pitchFamily="18" charset="0"/>
                <a:ea typeface="標楷體" panose="03000509000000000000" pitchFamily="65" charset="-120"/>
                <a:cs typeface="Times New Roman" panose="02020603050405020304" pitchFamily="18" charset="0"/>
              </a:rPr>
              <a:t>破百萬億元的中國答卷</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，中華人民共和國中央人民政府網頁，</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http://www.gov.cn/xinwen/2021-01/19/content_5580906.htm</a:t>
            </a:r>
            <a:endParaRPr lang="zh-HK" altLang="en-US" sz="15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546435" y="270690"/>
            <a:ext cx="1594256" cy="580365"/>
          </a:xfrm>
          <a:prstGeom prst="rect">
            <a:avLst/>
          </a:prstGeom>
        </p:spPr>
      </p:pic>
    </p:spTree>
    <p:extLst>
      <p:ext uri="{BB962C8B-B14F-4D97-AF65-F5344CB8AC3E}">
        <p14:creationId xmlns:p14="http://schemas.microsoft.com/office/powerpoint/2010/main" val="1140474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11468" y="914852"/>
            <a:ext cx="10866120" cy="1822487"/>
          </a:xfrm>
          <a:prstGeom prst="rect">
            <a:avLst/>
          </a:prstGeom>
          <a:noFill/>
        </p:spPr>
        <p:txBody>
          <a:bodyPr wrap="square" rtlCol="0">
            <a:spAutoFit/>
          </a:bodyPr>
          <a:lstStyle/>
          <a:p>
            <a:pPr algn="just">
              <a:lnSpc>
                <a:spcPct val="110000"/>
              </a:lnSpc>
              <a:buClrTx/>
              <a:buSzTx/>
              <a:buFontTx/>
            </a:pPr>
            <a:r>
              <a:rPr lang="zh-CN" altLang="en-US" sz="2600" dirty="0">
                <a:latin typeface="DFKai-SB" panose="03000509000000000000" pitchFamily="65" charset="-120"/>
                <a:ea typeface="DFKai-SB" panose="03000509000000000000" pitchFamily="65" charset="-120"/>
                <a:cs typeface="黑体" panose="02010609060101010101" charset="-122"/>
              </a:rPr>
              <a:t>    戰略支援部隊是維護國家安全的新型作戰力量。包括戰場環境保障、資訊通信保障、資訊安全防護、新技術試驗等保障力量。按照體系融合、軍民融合的戰略要求，推進關鍵領域跨越發展，推進新型作戰力量加速發展、一體發展。</a:t>
            </a:r>
          </a:p>
        </p:txBody>
      </p:sp>
      <p:sp>
        <p:nvSpPr>
          <p:cNvPr id="5" name="文本框 4"/>
          <p:cNvSpPr txBox="1"/>
          <p:nvPr/>
        </p:nvSpPr>
        <p:spPr>
          <a:xfrm>
            <a:off x="4117633" y="322427"/>
            <a:ext cx="3681442" cy="523220"/>
          </a:xfrm>
          <a:prstGeom prst="rect">
            <a:avLst/>
          </a:prstGeom>
          <a:solidFill>
            <a:schemeClr val="accent2">
              <a:lumMod val="20000"/>
              <a:lumOff val="80000"/>
            </a:schemeClr>
          </a:solidFill>
          <a:ln w="9525">
            <a:solidFill>
              <a:schemeClr val="tx1"/>
            </a:solidFill>
          </a:ln>
        </p:spPr>
        <p:txBody>
          <a:bodyPr wrap="square" rtlCol="0" anchor="t">
            <a:spAutoFit/>
          </a:bodyPr>
          <a:lstStyle/>
          <a:p>
            <a:r>
              <a:rPr lang="zh-CN" altLang="en-US" sz="2800" b="1" dirty="0">
                <a:latin typeface="DFKai-SB" panose="03000509000000000000" pitchFamily="65" charset="-120"/>
                <a:ea typeface="DFKai-SB" panose="03000509000000000000" pitchFamily="65" charset="-120"/>
                <a:cs typeface="黑体" panose="02010609060101010101" charset="-122"/>
                <a:sym typeface="+mn-ea"/>
              </a:rPr>
              <a:t> </a:t>
            </a:r>
            <a:r>
              <a:rPr lang="zh-TW" altLang="en-US" sz="2800" b="1" dirty="0">
                <a:latin typeface="DFKai-SB" panose="03000509000000000000" pitchFamily="65" charset="-120"/>
                <a:ea typeface="DFKai-SB" panose="03000509000000000000" pitchFamily="65" charset="-120"/>
                <a:cs typeface="黑体" panose="02010609060101010101" charset="-122"/>
                <a:sym typeface="+mn-ea"/>
              </a:rPr>
              <a:t>軍種：</a:t>
            </a:r>
            <a:r>
              <a:rPr lang="zh-CN" altLang="en-US" sz="2800" b="1" dirty="0">
                <a:latin typeface="DFKai-SB" panose="03000509000000000000" pitchFamily="65" charset="-120"/>
                <a:ea typeface="DFKai-SB" panose="03000509000000000000" pitchFamily="65" charset="-120"/>
                <a:cs typeface="黑体" panose="02010609060101010101" charset="-122"/>
                <a:sym typeface="+mn-ea"/>
              </a:rPr>
              <a:t>戰略支援部隊</a:t>
            </a:r>
          </a:p>
        </p:txBody>
      </p:sp>
      <p:sp>
        <p:nvSpPr>
          <p:cNvPr id="7" name="文本框 6"/>
          <p:cNvSpPr txBox="1"/>
          <p:nvPr/>
        </p:nvSpPr>
        <p:spPr>
          <a:xfrm>
            <a:off x="6951997" y="5814599"/>
            <a:ext cx="4112895" cy="400110"/>
          </a:xfrm>
          <a:prstGeom prst="rect">
            <a:avLst/>
          </a:prstGeom>
          <a:noFill/>
        </p:spPr>
        <p:txBody>
          <a:bodyPr wrap="square" rtlCol="0" anchor="t">
            <a:spAutoFit/>
          </a:bodyPr>
          <a:lstStyle/>
          <a:p>
            <a:pPr algn="ctr"/>
            <a:r>
              <a:rPr lang="zh-CN" altLang="en-US" sz="2000" dirty="0">
                <a:latin typeface="DFKai-SB" panose="03000509000000000000" pitchFamily="65" charset="-120"/>
                <a:ea typeface="DFKai-SB" panose="03000509000000000000" pitchFamily="65" charset="-120"/>
              </a:rPr>
              <a:t>為作戰部隊提供資訊支援和保障</a:t>
            </a:r>
          </a:p>
        </p:txBody>
      </p:sp>
      <p:pic>
        <p:nvPicPr>
          <p:cNvPr id="111" name="图片 110"/>
          <p:cNvPicPr/>
          <p:nvPr/>
        </p:nvPicPr>
        <p:blipFill>
          <a:blip r:embed="rId3" r:link="rId4"/>
          <a:stretch>
            <a:fillRect/>
          </a:stretch>
        </p:blipFill>
        <p:spPr>
          <a:xfrm>
            <a:off x="6439302" y="2784362"/>
            <a:ext cx="5138286" cy="3009265"/>
          </a:xfrm>
          <a:prstGeom prst="rect">
            <a:avLst/>
          </a:prstGeom>
          <a:noFill/>
          <a:ln w="9525">
            <a:noFill/>
          </a:ln>
        </p:spPr>
      </p:pic>
      <p:sp>
        <p:nvSpPr>
          <p:cNvPr id="8" name="文本框 7"/>
          <p:cNvSpPr txBox="1"/>
          <p:nvPr/>
        </p:nvSpPr>
        <p:spPr>
          <a:xfrm>
            <a:off x="870654" y="5793627"/>
            <a:ext cx="4939730" cy="707886"/>
          </a:xfrm>
          <a:prstGeom prst="rect">
            <a:avLst/>
          </a:prstGeom>
          <a:noFill/>
        </p:spPr>
        <p:txBody>
          <a:bodyPr wrap="square" rtlCol="0">
            <a:spAutoFit/>
          </a:bodyPr>
          <a:lstStyle/>
          <a:p>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負責</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訊</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息作戰的戰略支援部隊第4方隊</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參</a:t>
            </a:r>
            <a:r>
              <a:rPr lang="zh-CN" sz="2000" dirty="0">
                <a:latin typeface="Times New Roman" panose="02020603050405020304" pitchFamily="18" charset="0"/>
                <a:ea typeface="DFKai-SB" panose="03000509000000000000" pitchFamily="65" charset="-120"/>
                <a:cs typeface="Times New Roman" panose="02020603050405020304" pitchFamily="18" charset="0"/>
                <a:sym typeface="+mn-ea"/>
              </a:rPr>
              <a:t>加</a:t>
            </a:r>
            <a:r>
              <a:rPr sz="2000" dirty="0">
                <a:latin typeface="Times New Roman" panose="02020603050405020304" pitchFamily="18" charset="0"/>
                <a:ea typeface="DFKai-SB" panose="03000509000000000000" pitchFamily="65" charset="-120"/>
                <a:cs typeface="Times New Roman" panose="02020603050405020304" pitchFamily="18" charset="0"/>
                <a:sym typeface="+mn-ea"/>
              </a:rPr>
              <a:t>2019年10月1日國慶閱兵</a:t>
            </a:r>
            <a:r>
              <a:rPr lang="zh-CN" sz="2000" dirty="0">
                <a:latin typeface="Times New Roman" panose="02020603050405020304" pitchFamily="18" charset="0"/>
                <a:ea typeface="DFKai-SB" panose="03000509000000000000" pitchFamily="65" charset="-120"/>
                <a:cs typeface="Times New Roman" panose="02020603050405020304" pitchFamily="18" charset="0"/>
                <a:sym typeface="+mn-ea"/>
              </a:rPr>
              <a:t>儀式</a:t>
            </a:r>
          </a:p>
        </p:txBody>
      </p:sp>
      <p:sp>
        <p:nvSpPr>
          <p:cNvPr id="11" name="矩形 10"/>
          <p:cNvSpPr/>
          <p:nvPr/>
        </p:nvSpPr>
        <p:spPr>
          <a:xfrm>
            <a:off x="5131184" y="6301458"/>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098" name="Picture 2" descr="E:\人民教育出版社工作\2020.8-教育部项目编写文件\2022.4.14-16五修改会议\修改相关内容\新华社购买\51-60\XxjpsgC008939_20191001_PEPFN0A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3579" y="2737339"/>
            <a:ext cx="4613879" cy="30756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298607" y="226312"/>
            <a:ext cx="1594256" cy="580365"/>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1771" y="982020"/>
            <a:ext cx="11207421" cy="1852815"/>
          </a:xfrm>
          <a:prstGeom prst="rect">
            <a:avLst/>
          </a:prstGeom>
          <a:noFill/>
        </p:spPr>
        <p:txBody>
          <a:bodyPr wrap="square" rtlCol="0">
            <a:spAutoFit/>
          </a:bodyPr>
          <a:lstStyle/>
          <a:p>
            <a:pPr algn="just" hangingPunct="0">
              <a:lnSpc>
                <a:spcPct val="110000"/>
              </a:lnSpc>
            </a:pPr>
            <a:r>
              <a:rPr lang="zh-CN" altLang="en-US" sz="2200" dirty="0">
                <a:latin typeface="DFKai-SB" panose="03000509000000000000" pitchFamily="65" charset="-120"/>
                <a:ea typeface="DFKai-SB" panose="03000509000000000000" pitchFamily="65" charset="-120"/>
                <a:cs typeface="黑体" panose="02010609060101010101" charset="-122"/>
              </a:rPr>
              <a:t>    </a:t>
            </a:r>
            <a:r>
              <a:rPr lang="zh-CN" altLang="en-US" sz="2600" dirty="0">
                <a:latin typeface="DFKai-SB" panose="03000509000000000000" pitchFamily="65" charset="-120"/>
                <a:ea typeface="DFKai-SB" panose="03000509000000000000" pitchFamily="65" charset="-120"/>
                <a:cs typeface="黑体" panose="02010609060101010101" charset="-122"/>
              </a:rPr>
              <a:t>聯勤保障部隊是實施聯勤保障和戰略戰役支援保障的主體力量，是中國特色現代軍事力量體系的重要組成部分。包括倉儲、衛勤、運輸投送、輸油管</a:t>
            </a:r>
            <a:r>
              <a:rPr lang="zh-TW" altLang="en-US" sz="2600" dirty="0">
                <a:latin typeface="DFKai-SB" panose="03000509000000000000" pitchFamily="65" charset="-120"/>
                <a:ea typeface="DFKai-SB" panose="03000509000000000000" pitchFamily="65" charset="-120"/>
                <a:cs typeface="黑体" panose="02010609060101010101" charset="-122"/>
              </a:rPr>
              <a:t>線</a:t>
            </a:r>
            <a:r>
              <a:rPr lang="zh-CN" altLang="en-US" sz="2600" dirty="0">
                <a:latin typeface="DFKai-SB" panose="03000509000000000000" pitchFamily="65" charset="-120"/>
                <a:ea typeface="DFKai-SB" panose="03000509000000000000" pitchFamily="65" charset="-120"/>
                <a:cs typeface="黑体" panose="02010609060101010101" charset="-122"/>
              </a:rPr>
              <a:t>、工程建設管理、儲備資産管理、</a:t>
            </a:r>
            <a:r>
              <a:rPr lang="zh-TW" altLang="en-US" sz="2600" dirty="0">
                <a:latin typeface="DFKai-SB" panose="03000509000000000000" pitchFamily="65" charset="-120"/>
                <a:ea typeface="DFKai-SB" panose="03000509000000000000" pitchFamily="65" charset="-120"/>
                <a:cs typeface="黑体" panose="02010609060101010101" charset="-122"/>
              </a:rPr>
              <a:t>採</a:t>
            </a:r>
            <a:r>
              <a:rPr lang="zh-CN" altLang="en-US" sz="2600" dirty="0">
                <a:latin typeface="DFKai-SB" panose="03000509000000000000" pitchFamily="65" charset="-120"/>
                <a:ea typeface="DFKai-SB" panose="03000509000000000000" pitchFamily="65" charset="-120"/>
                <a:cs typeface="黑体" panose="02010609060101010101" charset="-122"/>
              </a:rPr>
              <a:t>購等。按照聯合作戰、聯合訓練、聯合保障的要求，加快融入聯合作戰體系，提高一體化聯合保障能力。</a:t>
            </a:r>
          </a:p>
        </p:txBody>
      </p:sp>
      <p:sp>
        <p:nvSpPr>
          <p:cNvPr id="5" name="文本框 4"/>
          <p:cNvSpPr txBox="1"/>
          <p:nvPr/>
        </p:nvSpPr>
        <p:spPr>
          <a:xfrm>
            <a:off x="724678" y="5623597"/>
            <a:ext cx="4441190" cy="707886"/>
          </a:xfrm>
          <a:prstGeom prst="rect">
            <a:avLst/>
          </a:prstGeom>
          <a:noFill/>
        </p:spPr>
        <p:txBody>
          <a:bodyPr wrap="square" rtlCol="0">
            <a:spAutoFit/>
          </a:bodyPr>
          <a:lstStyle/>
          <a:p>
            <a:r>
              <a:rPr lang="zh-CN" altLang="en-US" sz="2000" dirty="0">
                <a:latin typeface="DFKai-SB" panose="03000509000000000000" pitchFamily="65" charset="-120"/>
                <a:ea typeface="DFKai-SB" panose="03000509000000000000" pitchFamily="65" charset="-120"/>
              </a:rPr>
              <a:t>中國</a:t>
            </a:r>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rPr>
              <a:t>和平方舟</a:t>
            </a:r>
            <a:r>
              <a:rPr lang="zh-TW" altLang="en-US"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rPr>
              <a:t>號醫院船首次赴國外開展醫療服務</a:t>
            </a:r>
          </a:p>
        </p:txBody>
      </p:sp>
      <p:sp>
        <p:nvSpPr>
          <p:cNvPr id="8" name="文本框 7"/>
          <p:cNvSpPr txBox="1"/>
          <p:nvPr/>
        </p:nvSpPr>
        <p:spPr>
          <a:xfrm>
            <a:off x="3962260" y="320300"/>
            <a:ext cx="3383864" cy="523220"/>
          </a:xfrm>
          <a:prstGeom prst="rect">
            <a:avLst/>
          </a:prstGeom>
          <a:solidFill>
            <a:schemeClr val="accent2">
              <a:lumMod val="20000"/>
              <a:lumOff val="80000"/>
            </a:schemeClr>
          </a:solidFill>
          <a:ln w="9525">
            <a:solidFill>
              <a:schemeClr val="tx1"/>
            </a:solidFill>
          </a:ln>
        </p:spPr>
        <p:txBody>
          <a:bodyPr wrap="square" rtlCol="0" anchor="t">
            <a:spAutoFit/>
          </a:bodyPr>
          <a:lstStyle/>
          <a:p>
            <a:r>
              <a:rPr lang="zh-TW" altLang="en-US" sz="2800" b="1" dirty="0">
                <a:solidFill>
                  <a:schemeClr val="tx1"/>
                </a:solidFill>
                <a:latin typeface="DFKai-SB" panose="03000509000000000000" pitchFamily="65" charset="-120"/>
                <a:ea typeface="DFKai-SB" panose="03000509000000000000" pitchFamily="65" charset="-120"/>
                <a:cs typeface="黑体" panose="02010609060101010101" charset="-122"/>
                <a:sym typeface="+mn-ea"/>
              </a:rPr>
              <a:t>軍種：</a:t>
            </a:r>
            <a:r>
              <a:rPr lang="zh-CN" altLang="en-US" sz="2800" b="1" dirty="0">
                <a:solidFill>
                  <a:schemeClr val="tx1"/>
                </a:solidFill>
                <a:latin typeface="DFKai-SB" panose="03000509000000000000" pitchFamily="65" charset="-120"/>
                <a:ea typeface="DFKai-SB" panose="03000509000000000000" pitchFamily="65" charset="-120"/>
                <a:cs typeface="黑体" panose="02010609060101010101" charset="-122"/>
                <a:sym typeface="+mn-ea"/>
              </a:rPr>
              <a:t>聯勤保障部隊</a:t>
            </a:r>
          </a:p>
        </p:txBody>
      </p:sp>
      <p:sp>
        <p:nvSpPr>
          <p:cNvPr id="12" name="矩形 11"/>
          <p:cNvSpPr/>
          <p:nvPr/>
        </p:nvSpPr>
        <p:spPr>
          <a:xfrm>
            <a:off x="6633028" y="5716305"/>
            <a:ext cx="3323771" cy="707886"/>
          </a:xfrm>
          <a:prstGeom prst="rect">
            <a:avLst/>
          </a:prstGeom>
        </p:spPr>
        <p:txBody>
          <a:bodyPr wrap="square">
            <a:spAutoFit/>
          </a:bodyPr>
          <a:lstStyle/>
          <a:p>
            <a:pPr lvl="0" hangingPunct="0"/>
            <a:r>
              <a:rPr lang="zh-CN"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中國空軍運</a:t>
            </a:r>
            <a:r>
              <a:rPr lang="en-US" altLang="zh-CN"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a:t>
            </a:r>
            <a:r>
              <a:rPr lang="zh-CN"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飛機裝載運往湯加的救災物資</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123" name="Picture 3" descr="E:\人民教育出版社工作\2020.8-教育部项目编写文件\2022.4.14-16五修改会议\修改相关内容\新华社购买\2022.5.6\20220506151707\XxjpsgC001163_20091020_TPPFN0A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054" y="2957227"/>
            <a:ext cx="3936437" cy="26498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人民教育出版社工作\2020.8-教育部项目编写文件\2022.4.14-16五修改会议\修改相关内容\新华社购买\《普通高中教科书 思想政治》\XxjpsgC007403_20220128_PEPFN0A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6155" y="2957227"/>
            <a:ext cx="3971274" cy="2717198"/>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754195" y="6424191"/>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546435" y="270690"/>
            <a:ext cx="1594256" cy="580365"/>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201471" y="4893424"/>
            <a:ext cx="2809703" cy="1015663"/>
          </a:xfrm>
          <a:prstGeom prst="rect">
            <a:avLst/>
          </a:prstGeom>
          <a:noFill/>
        </p:spPr>
        <p:txBody>
          <a:bodyPr wrap="square" rtlCol="0">
            <a:spAutoFit/>
          </a:bodyPr>
          <a:lstStyle/>
          <a:p>
            <a:pPr algn="just"/>
            <a:r>
              <a:rPr lang="zh-CN" altLang="en-US" sz="2000" dirty="0">
                <a:latin typeface="DFKai-SB" panose="03000509000000000000" pitchFamily="65" charset="-120"/>
                <a:ea typeface="DFKai-SB" panose="03000509000000000000" pitchFamily="65" charset="-120"/>
              </a:rPr>
              <a:t>南海艦隊遠海訓練編隊巡航曾母暗沙海域並舉行宣誓儀式</a:t>
            </a:r>
          </a:p>
        </p:txBody>
      </p:sp>
      <p:sp>
        <p:nvSpPr>
          <p:cNvPr id="6" name="文本框 5"/>
          <p:cNvSpPr txBox="1"/>
          <p:nvPr/>
        </p:nvSpPr>
        <p:spPr>
          <a:xfrm>
            <a:off x="863545" y="5052049"/>
            <a:ext cx="2584041" cy="707886"/>
          </a:xfrm>
          <a:prstGeom prst="rect">
            <a:avLst/>
          </a:prstGeom>
          <a:noFill/>
        </p:spPr>
        <p:txBody>
          <a:bodyPr wrap="square" rtlCol="0" anchor="t">
            <a:spAutoFit/>
          </a:bodyPr>
          <a:lstStyle/>
          <a:p>
            <a:pPr algn="just"/>
            <a:r>
              <a:rPr lang="zh-TW" altLang="en-US" sz="2000" dirty="0">
                <a:latin typeface="DFKai-SB" panose="03000509000000000000" pitchFamily="65" charset="-120"/>
                <a:ea typeface="DFKai-SB" panose="03000509000000000000" pitchFamily="65" charset="-120"/>
                <a:sym typeface="+mn-ea"/>
              </a:rPr>
              <a:t>國家</a:t>
            </a:r>
            <a:r>
              <a:rPr lang="zh-CN" sz="2000" dirty="0">
                <a:latin typeface="DFKai-SB" panose="03000509000000000000" pitchFamily="65" charset="-120"/>
                <a:ea typeface="DFKai-SB" panose="03000509000000000000" pitchFamily="65" charset="-120"/>
                <a:sym typeface="+mn-ea"/>
              </a:rPr>
              <a:t>某陸軍旅開展</a:t>
            </a:r>
            <a:r>
              <a:rPr sz="2000" dirty="0" err="1">
                <a:latin typeface="DFKai-SB" panose="03000509000000000000" pitchFamily="65" charset="-120"/>
                <a:ea typeface="DFKai-SB" panose="03000509000000000000" pitchFamily="65" charset="-120"/>
                <a:sym typeface="+mn-ea"/>
              </a:rPr>
              <a:t>紅藍</a:t>
            </a:r>
            <a:r>
              <a:rPr lang="zh-TW" altLang="en-US" sz="2000" dirty="0">
                <a:latin typeface="DFKai-SB" panose="03000509000000000000" pitchFamily="65" charset="-120"/>
                <a:ea typeface="DFKai-SB" panose="03000509000000000000" pitchFamily="65" charset="-120"/>
                <a:sym typeface="宋体" panose="02010600030101010101" pitchFamily="2" charset="-122"/>
              </a:rPr>
              <a:t>「</a:t>
            </a:r>
            <a:r>
              <a:rPr lang="zh-CN" altLang="en-US" sz="2000" dirty="0">
                <a:latin typeface="DFKai-SB" panose="03000509000000000000" pitchFamily="65" charset="-120"/>
                <a:ea typeface="DFKai-SB" panose="03000509000000000000" pitchFamily="65" charset="-120"/>
                <a:sym typeface="+mn-ea"/>
              </a:rPr>
              <a:t>決戰</a:t>
            </a:r>
            <a:r>
              <a:rPr lang="zh-TW" altLang="en-US" sz="2000" dirty="0">
                <a:latin typeface="DFKai-SB" panose="03000509000000000000" pitchFamily="65" charset="-120"/>
                <a:ea typeface="DFKai-SB" panose="03000509000000000000" pitchFamily="65" charset="-120"/>
                <a:sym typeface="宋体" panose="02010600030101010101" pitchFamily="2" charset="-122"/>
              </a:rPr>
              <a:t>」</a:t>
            </a:r>
            <a:r>
              <a:rPr lang="zh-CN" altLang="zh-TW" sz="2000" dirty="0">
                <a:latin typeface="DFKai-SB" panose="03000509000000000000" pitchFamily="65" charset="-120"/>
                <a:ea typeface="DFKai-SB" panose="03000509000000000000" pitchFamily="65" charset="-120"/>
                <a:sym typeface="宋体" panose="02010600030101010101" pitchFamily="2" charset="-122"/>
              </a:rPr>
              <a:t>演練</a:t>
            </a:r>
          </a:p>
        </p:txBody>
      </p:sp>
      <p:sp>
        <p:nvSpPr>
          <p:cNvPr id="9" name="文本框 8"/>
          <p:cNvSpPr txBox="1"/>
          <p:nvPr/>
        </p:nvSpPr>
        <p:spPr>
          <a:xfrm>
            <a:off x="4040569" y="5052049"/>
            <a:ext cx="3142426" cy="1015663"/>
          </a:xfrm>
          <a:prstGeom prst="rect">
            <a:avLst/>
          </a:prstGeom>
          <a:noFill/>
        </p:spPr>
        <p:txBody>
          <a:bodyPr wrap="square" rtlCol="0" anchor="t">
            <a:spAutoFit/>
          </a:bodyPr>
          <a:lstStyle/>
          <a:p>
            <a:pPr algn="just"/>
            <a:r>
              <a:rPr lang="zh-CN" sz="2000" dirty="0">
                <a:latin typeface="Times New Roman" panose="02020603050405020304" pitchFamily="18" charset="0"/>
                <a:ea typeface="DFKai-SB" panose="03000509000000000000" pitchFamily="65" charset="-120"/>
                <a:cs typeface="Times New Roman" panose="02020603050405020304" pitchFamily="18" charset="0"/>
                <a:sym typeface="+mn-ea"/>
              </a:rPr>
              <a:t>中俄</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海上聯合</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sym typeface="+mn-ea"/>
              </a:rPr>
              <a:t>-2019</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軍事演習，中國海軍護衛艦進行火箭深彈發射</a:t>
            </a:r>
            <a:r>
              <a:rPr sz="2000" dirty="0">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sz="2000" dirty="0">
                <a:latin typeface="Times New Roman" panose="02020603050405020304" pitchFamily="18" charset="0"/>
                <a:ea typeface="DFKai-SB" panose="03000509000000000000" pitchFamily="65" charset="-120"/>
                <a:cs typeface="Times New Roman" panose="02020603050405020304" pitchFamily="18" charset="0"/>
                <a:sym typeface="+mn-ea"/>
              </a:rPr>
              <a:t>   </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p:cNvSpPr txBox="1"/>
          <p:nvPr/>
        </p:nvSpPr>
        <p:spPr>
          <a:xfrm>
            <a:off x="394368" y="1172619"/>
            <a:ext cx="11018520" cy="1292662"/>
          </a:xfrm>
          <a:prstGeom prst="rect">
            <a:avLst/>
          </a:prstGeom>
          <a:noFill/>
        </p:spPr>
        <p:txBody>
          <a:bodyPr wrap="square" rtlCol="0">
            <a:spAutoFit/>
          </a:bodyPr>
          <a:lstStyle/>
          <a:p>
            <a:r>
              <a:rPr sz="2600" dirty="0" err="1">
                <a:latin typeface="DFKai-SB" panose="03000509000000000000" pitchFamily="65" charset="-120"/>
                <a:ea typeface="DFKai-SB" panose="03000509000000000000" pitchFamily="65" charset="-120"/>
                <a:sym typeface="+mn-ea"/>
              </a:rPr>
              <a:t>只有主動識變、思變、應變，才能建設出一流軍隊，因為一流軍隊需要靠一流的人才、裝備、體制、編制和訓練來支撐。只有</a:t>
            </a:r>
            <a:r>
              <a:rPr lang="zh-CN" altLang="en-US" sz="2600" dirty="0">
                <a:latin typeface="DFKai-SB" panose="03000509000000000000" pitchFamily="65" charset="-120"/>
                <a:ea typeface="DFKai-SB" panose="03000509000000000000" pitchFamily="65" charset="-120"/>
                <a:sym typeface="+mn-ea"/>
              </a:rPr>
              <a:t>建立</a:t>
            </a:r>
            <a:r>
              <a:rPr sz="2600" dirty="0" err="1">
                <a:latin typeface="DFKai-SB" panose="03000509000000000000" pitchFamily="65" charset="-120"/>
                <a:ea typeface="DFKai-SB" panose="03000509000000000000" pitchFamily="65" charset="-120"/>
                <a:sym typeface="+mn-ea"/>
              </a:rPr>
              <a:t>一流軍隊才能更好地捍衛國家主權、統一、領土完整，支撐國家走向強盛</a:t>
            </a:r>
            <a:r>
              <a:rPr sz="2600" dirty="0">
                <a:latin typeface="DFKai-SB" panose="03000509000000000000" pitchFamily="65" charset="-120"/>
                <a:ea typeface="DFKai-SB" panose="03000509000000000000" pitchFamily="65" charset="-120"/>
                <a:sym typeface="+mn-ea"/>
              </a:rPr>
              <a:t>。</a:t>
            </a:r>
          </a:p>
        </p:txBody>
      </p:sp>
      <p:sp>
        <p:nvSpPr>
          <p:cNvPr id="16" name="矩形 15"/>
          <p:cNvSpPr/>
          <p:nvPr/>
        </p:nvSpPr>
        <p:spPr>
          <a:xfrm>
            <a:off x="1385993" y="6303531"/>
            <a:ext cx="6289704"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Freeform 7"/>
          <p:cNvSpPr/>
          <p:nvPr/>
        </p:nvSpPr>
        <p:spPr bwMode="auto">
          <a:xfrm>
            <a:off x="795400" y="494861"/>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5" name="文本框 7"/>
          <p:cNvSpPr txBox="1"/>
          <p:nvPr/>
        </p:nvSpPr>
        <p:spPr>
          <a:xfrm>
            <a:off x="1385993" y="375635"/>
            <a:ext cx="5938832" cy="523220"/>
          </a:xfrm>
          <a:prstGeom prst="rect">
            <a:avLst/>
          </a:prstGeom>
          <a:noFill/>
        </p:spPr>
        <p:txBody>
          <a:bodyPr wrap="square" rtlCol="0" anchor="t">
            <a:spAutoFit/>
          </a:bodyPr>
          <a:lstStyle/>
          <a:p>
            <a:r>
              <a:rPr lang="zh-TW" altLang="en-US" sz="2800" b="1" dirty="0">
                <a:latin typeface="DFKai-SB" panose="03000509000000000000" pitchFamily="65" charset="-120"/>
                <a:ea typeface="DFKai-SB" panose="03000509000000000000" pitchFamily="65" charset="-120"/>
                <a:cs typeface="黑体" panose="02010609060101010101" charset="-122"/>
                <a:sym typeface="+mn-ea"/>
              </a:rPr>
              <a:t>國防實力的重要性：</a:t>
            </a:r>
            <a:r>
              <a:rPr lang="zh-TW" altLang="en-US" sz="2800" b="1" dirty="0">
                <a:solidFill>
                  <a:schemeClr val="tx1"/>
                </a:solidFill>
                <a:latin typeface="DFKai-SB" panose="03000509000000000000" pitchFamily="65" charset="-120"/>
                <a:ea typeface="DFKai-SB" panose="03000509000000000000" pitchFamily="65" charset="-120"/>
                <a:cs typeface="黑体" panose="02010609060101010101" charset="-122"/>
                <a:sym typeface="+mn-ea"/>
              </a:rPr>
              <a:t>捍衛國家安全</a:t>
            </a:r>
            <a:endParaRPr lang="zh-CN" altLang="en-US" sz="2800" b="1" dirty="0">
              <a:solidFill>
                <a:schemeClr val="tx1"/>
              </a:solidFill>
              <a:latin typeface="DFKai-SB" panose="03000509000000000000" pitchFamily="65" charset="-120"/>
              <a:ea typeface="DFKai-SB" panose="03000509000000000000" pitchFamily="65" charset="-120"/>
              <a:cs typeface="黑体" panose="02010609060101010101" charset="-122"/>
              <a:sym typeface="+mn-ea"/>
            </a:endParaRPr>
          </a:p>
        </p:txBody>
      </p:sp>
      <p:pic>
        <p:nvPicPr>
          <p:cNvPr id="6146" name="Picture 2" descr="E:\人民教育出版社工作\2020.8-教育部项目编写文件\2022.4.14-16五修改会议\修改相关内容\新华社购买\51-60\ByxbavC801911_20170514_DBPSN0A00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20228" y="3023983"/>
            <a:ext cx="3070675" cy="179224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人民教育出版社工作\2020.8-教育部项目编写文件\2022.4.14-16五修改会议\修改相关内容\新华社购买\51-60\XxjpsgC001062_20140126_TPPFN0A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6287" y="2748163"/>
            <a:ext cx="3134887" cy="20828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人民教育出版社工作\2020.8-教育部项目编写文件\2022.4.14-16五修改会议\修改相关内容\新华社购买\41-50\XxjpsgC007354_20190928_PEPFN0A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2322" y="2791209"/>
            <a:ext cx="3070673" cy="20250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0938" y="921560"/>
            <a:ext cx="10324299" cy="1040285"/>
          </a:xfrm>
          <a:prstGeom prst="rect">
            <a:avLst/>
          </a:prstGeom>
          <a:noFill/>
        </p:spPr>
        <p:txBody>
          <a:bodyPr wrap="square" rtlCol="0" anchor="t">
            <a:spAutoFit/>
          </a:bodyPr>
          <a:lstStyle/>
          <a:p>
            <a:pPr>
              <a:lnSpc>
                <a:spcPct val="110000"/>
              </a:lnSpc>
            </a:pPr>
            <a:r>
              <a:rPr lang="zh-TW" altLang="en-US" dirty="0">
                <a:latin typeface="DFKai-SB" panose="03000509000000000000" pitchFamily="65" charset="-120"/>
                <a:ea typeface="DFKai-SB" panose="03000509000000000000" pitchFamily="65" charset="-120"/>
                <a:sym typeface="+mn-ea"/>
              </a:rPr>
              <a:t>     </a:t>
            </a:r>
            <a:r>
              <a:rPr lang="zh-TW" altLang="en-US" sz="2800" dirty="0">
                <a:latin typeface="DFKai-SB" panose="03000509000000000000" pitchFamily="65" charset="-120"/>
                <a:ea typeface="DFKai-SB" panose="03000509000000000000" pitchFamily="65" charset="-120"/>
                <a:cs typeface="黑体" panose="02010609060101010101" charset="-122"/>
                <a:sym typeface="+mn-ea"/>
              </a:rPr>
              <a:t>人民軍隊為維護國家海外利益提供戰略支撐。國家利益拓展到</a:t>
            </a:r>
            <a:r>
              <a:rPr lang="zh-CN" altLang="en-US" sz="2800" dirty="0">
                <a:latin typeface="DFKai-SB" panose="03000509000000000000" pitchFamily="65" charset="-120"/>
                <a:ea typeface="DFKai-SB" panose="03000509000000000000" pitchFamily="65" charset="-120"/>
                <a:cs typeface="黑体" panose="02010609060101010101" charset="-122"/>
                <a:sym typeface="+mn-ea"/>
              </a:rPr>
              <a:t>哪</a:t>
            </a:r>
            <a:r>
              <a:rPr lang="zh-TW" altLang="en-US" sz="2800" dirty="0">
                <a:latin typeface="DFKai-SB" panose="03000509000000000000" pitchFamily="65" charset="-120"/>
                <a:ea typeface="DFKai-SB" panose="03000509000000000000" pitchFamily="65" charset="-120"/>
                <a:cs typeface="黑体" panose="02010609060101010101" charset="-122"/>
                <a:sym typeface="+mn-ea"/>
              </a:rPr>
              <a:t>裏，安全保障就必須跟進到</a:t>
            </a:r>
            <a:r>
              <a:rPr lang="zh-CN" altLang="en-US" sz="2800" dirty="0">
                <a:latin typeface="DFKai-SB" panose="03000509000000000000" pitchFamily="65" charset="-120"/>
                <a:ea typeface="DFKai-SB" panose="03000509000000000000" pitchFamily="65" charset="-120"/>
                <a:cs typeface="黑体" panose="02010609060101010101" charset="-122"/>
                <a:sym typeface="+mn-ea"/>
              </a:rPr>
              <a:t>哪</a:t>
            </a:r>
            <a:r>
              <a:rPr lang="zh-TW" altLang="en-US" sz="2800" dirty="0">
                <a:latin typeface="DFKai-SB" panose="03000509000000000000" pitchFamily="65" charset="-120"/>
                <a:ea typeface="DFKai-SB" panose="03000509000000000000" pitchFamily="65" charset="-120"/>
                <a:cs typeface="黑体" panose="02010609060101010101" charset="-122"/>
                <a:sym typeface="+mn-ea"/>
              </a:rPr>
              <a:t>裏。</a:t>
            </a:r>
            <a:endParaRPr lang="zh-CN" altLang="zh-TW" sz="2800" dirty="0">
              <a:latin typeface="DFKai-SB" panose="03000509000000000000" pitchFamily="65" charset="-120"/>
              <a:ea typeface="DFKai-SB" panose="03000509000000000000" pitchFamily="65" charset="-120"/>
              <a:cs typeface="黑体" panose="02010609060101010101" charset="-122"/>
              <a:sym typeface="+mn-ea"/>
            </a:endParaRPr>
          </a:p>
        </p:txBody>
      </p:sp>
      <p:sp>
        <p:nvSpPr>
          <p:cNvPr id="5" name="文本框 4"/>
          <p:cNvSpPr txBox="1"/>
          <p:nvPr/>
        </p:nvSpPr>
        <p:spPr>
          <a:xfrm>
            <a:off x="1222342" y="4687503"/>
            <a:ext cx="4247079" cy="1200329"/>
          </a:xfrm>
          <a:prstGeom prst="rect">
            <a:avLst/>
          </a:prstGeom>
          <a:noFill/>
        </p:spPr>
        <p:txBody>
          <a:bodyPr wrap="square" rtlCol="0" anchor="t">
            <a:spAutoFit/>
          </a:bodyPr>
          <a:lstStyle/>
          <a:p>
            <a:pPr algn="just" hangingPunct="0"/>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海軍第</a:t>
            </a:r>
            <a:r>
              <a:rPr lang="en-US" altLang="zh-CN" dirty="0">
                <a:latin typeface="Times New Roman" panose="02020603050405020304" pitchFamily="18" charset="0"/>
                <a:ea typeface="DFKai-SB" panose="03000509000000000000" pitchFamily="65" charset="-120"/>
                <a:cs typeface="Times New Roman" panose="02020603050405020304" pitchFamily="18" charset="0"/>
                <a:sym typeface="+mn-ea"/>
              </a:rPr>
              <a:t>37</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批護航編隊起航奔赴亞丁灣，針對性開展武力營救被劫持商船、反恐反海盜、臨檢拿捕和艦機協同聯合搜救等訓練，為中國船隻護航。</a:t>
            </a:r>
          </a:p>
        </p:txBody>
      </p:sp>
      <p:sp>
        <p:nvSpPr>
          <p:cNvPr id="6" name="文本框 5"/>
          <p:cNvSpPr txBox="1"/>
          <p:nvPr/>
        </p:nvSpPr>
        <p:spPr>
          <a:xfrm>
            <a:off x="6527741" y="4687503"/>
            <a:ext cx="4322345" cy="1754326"/>
          </a:xfrm>
          <a:prstGeom prst="rect">
            <a:avLst/>
          </a:prstGeom>
          <a:noFill/>
        </p:spPr>
        <p:txBody>
          <a:bodyPr wrap="square" rtlCol="0">
            <a:spAutoFit/>
          </a:bodyPr>
          <a:lstStyle/>
          <a:p>
            <a:pPr algn="just" hangingPunct="0"/>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中國人民解放軍駐吉布</a:t>
            </a:r>
            <a:r>
              <a:rPr lang="zh-TW" altLang="en-US" dirty="0">
                <a:latin typeface="Times New Roman" panose="02020603050405020304" pitchFamily="18" charset="0"/>
                <a:ea typeface="DFKai-SB" panose="03000509000000000000" pitchFamily="65" charset="-120"/>
                <a:cs typeface="Times New Roman" panose="02020603050405020304" pitchFamily="18" charset="0"/>
                <a:sym typeface="+mn-ea"/>
              </a:rPr>
              <a:t>提</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海外保障基地建成和投入使用，將更好地履行起在亞丁灣、索馬</a:t>
            </a:r>
            <a:r>
              <a:rPr lang="zh-TW" altLang="en-US" dirty="0">
                <a:latin typeface="Times New Roman" panose="02020603050405020304" pitchFamily="18" charset="0"/>
                <a:ea typeface="DFKai-SB" panose="03000509000000000000" pitchFamily="65" charset="-120"/>
                <a:cs typeface="Times New Roman" panose="02020603050405020304" pitchFamily="18" charset="0"/>
                <a:sym typeface="+mn-ea"/>
              </a:rPr>
              <a:t>裡</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海域護航</a:t>
            </a:r>
            <a:r>
              <a:rPr lang="zh-TW" altLang="en-US"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以及開展人道主義救援等國際義務。圖為中國海軍護航編隊</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馬鞍山</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艦順利靠泊吉布</a:t>
            </a:r>
            <a:r>
              <a:rPr lang="zh-TW" altLang="en-US" dirty="0">
                <a:latin typeface="Times New Roman" panose="02020603050405020304" pitchFamily="18" charset="0"/>
                <a:ea typeface="DFKai-SB" panose="03000509000000000000" pitchFamily="65" charset="-120"/>
                <a:cs typeface="Times New Roman" panose="02020603050405020304" pitchFamily="18" charset="0"/>
                <a:sym typeface="+mn-ea"/>
              </a:rPr>
              <a:t>提</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港，進行休整、補給。</a:t>
            </a:r>
          </a:p>
        </p:txBody>
      </p:sp>
      <p:pic>
        <p:nvPicPr>
          <p:cNvPr id="100" name="图片 99"/>
          <p:cNvPicPr/>
          <p:nvPr/>
        </p:nvPicPr>
        <p:blipFill>
          <a:blip r:link="rId3"/>
          <a:stretch>
            <a:fillRect/>
          </a:stretch>
        </p:blipFill>
        <p:spPr>
          <a:xfrm>
            <a:off x="6096000" y="3198179"/>
            <a:ext cx="0" cy="0"/>
          </a:xfrm>
          <a:prstGeom prst="rect">
            <a:avLst/>
          </a:prstGeom>
          <a:noFill/>
          <a:ln w="9525">
            <a:noFill/>
          </a:ln>
        </p:spPr>
      </p:pic>
      <p:pic>
        <p:nvPicPr>
          <p:cNvPr id="101" name="图片 100"/>
          <p:cNvPicPr/>
          <p:nvPr/>
        </p:nvPicPr>
        <p:blipFill>
          <a:blip r:link="rId3"/>
          <a:stretch>
            <a:fillRect/>
          </a:stretch>
        </p:blipFill>
        <p:spPr>
          <a:xfrm>
            <a:off x="6096000" y="3198179"/>
            <a:ext cx="0" cy="0"/>
          </a:xfrm>
          <a:prstGeom prst="rect">
            <a:avLst/>
          </a:prstGeom>
          <a:noFill/>
          <a:ln w="9525">
            <a:noFill/>
          </a:ln>
        </p:spPr>
      </p:pic>
      <p:sp>
        <p:nvSpPr>
          <p:cNvPr id="11" name="矩形 10"/>
          <p:cNvSpPr/>
          <p:nvPr/>
        </p:nvSpPr>
        <p:spPr>
          <a:xfrm>
            <a:off x="3537719" y="6222469"/>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文本框 7"/>
          <p:cNvSpPr txBox="1"/>
          <p:nvPr/>
        </p:nvSpPr>
        <p:spPr>
          <a:xfrm>
            <a:off x="1453369" y="371543"/>
            <a:ext cx="6785856" cy="523220"/>
          </a:xfrm>
          <a:prstGeom prst="rect">
            <a:avLst/>
          </a:prstGeom>
          <a:noFill/>
        </p:spPr>
        <p:txBody>
          <a:bodyPr wrap="square" rtlCol="0" anchor="t">
            <a:spAutoFit/>
          </a:bodyPr>
          <a:lstStyle/>
          <a:p>
            <a:r>
              <a:rPr lang="zh-TW" altLang="en-US" sz="2800" b="1" dirty="0">
                <a:latin typeface="DFKai-SB" panose="03000509000000000000" pitchFamily="65" charset="-120"/>
                <a:ea typeface="DFKai-SB" panose="03000509000000000000" pitchFamily="65" charset="-120"/>
                <a:cs typeface="黑体" panose="02010609060101010101" charset="-122"/>
                <a:sym typeface="+mn-ea"/>
              </a:rPr>
              <a:t>國防實力的重要性：保障</a:t>
            </a:r>
            <a:r>
              <a:rPr lang="zh-TW" altLang="en-US" sz="2800" b="1" dirty="0">
                <a:solidFill>
                  <a:schemeClr val="tx1"/>
                </a:solidFill>
                <a:latin typeface="DFKai-SB" panose="03000509000000000000" pitchFamily="65" charset="-120"/>
                <a:ea typeface="DFKai-SB" panose="03000509000000000000" pitchFamily="65" charset="-120"/>
                <a:cs typeface="黑体" panose="02010609060101010101" charset="-122"/>
                <a:sym typeface="+mn-ea"/>
              </a:rPr>
              <a:t>國家的海外利益</a:t>
            </a:r>
            <a:endParaRPr lang="zh-CN" altLang="en-US" sz="2800" b="1" dirty="0">
              <a:solidFill>
                <a:schemeClr val="tx1"/>
              </a:solidFill>
              <a:latin typeface="DFKai-SB" panose="03000509000000000000" pitchFamily="65" charset="-120"/>
              <a:ea typeface="DFKai-SB" panose="03000509000000000000" pitchFamily="65" charset="-120"/>
              <a:cs typeface="黑体" panose="02010609060101010101" charset="-122"/>
              <a:sym typeface="+mn-ea"/>
            </a:endParaRPr>
          </a:p>
        </p:txBody>
      </p:sp>
      <p:sp>
        <p:nvSpPr>
          <p:cNvPr id="12" name="Freeform 7"/>
          <p:cNvSpPr/>
          <p:nvPr/>
        </p:nvSpPr>
        <p:spPr bwMode="auto">
          <a:xfrm>
            <a:off x="998790" y="471745"/>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pic>
        <p:nvPicPr>
          <p:cNvPr id="7170" name="Picture 2" descr="E:\人民教育出版社工作\2020.8-教育部项目编写文件\2022.4.14-16五修改会议\修改相关内容\新华社购买\51-60\XxjpsgC000387_20100125_TPPFN0A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7741" y="2056207"/>
            <a:ext cx="4322345" cy="259913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人民教育出版社工作\2020.8-教育部项目编写文件\2022.4.14-16五修改会议\修改相关内容\新华社购买\51-60\XxjpsgC007235_20210116_PEPFN0A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2342" y="2056207"/>
            <a:ext cx="4216677" cy="2613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04190" y="391427"/>
            <a:ext cx="10556240" cy="450850"/>
          </a:xfrm>
          <a:prstGeom prst="rect">
            <a:avLst/>
          </a:prstGeom>
          <a:noFill/>
        </p:spPr>
        <p:txBody>
          <a:bodyPr wrap="square" rtlCol="0" anchor="t">
            <a:spAutoFit/>
          </a:bodyPr>
          <a:lstStyle/>
          <a:p>
            <a:pPr algn="l">
              <a:lnSpc>
                <a:spcPct val="130000"/>
              </a:lnSpc>
            </a:pPr>
            <a:r>
              <a:rPr lang="en-US" dirty="0">
                <a:uFillTx/>
                <a:latin typeface="DFKai-SB" panose="03000509000000000000" pitchFamily="65" charset="-120"/>
                <a:ea typeface="DFKai-SB" panose="03000509000000000000" pitchFamily="65" charset="-120"/>
                <a:sym typeface="+mn-ea"/>
              </a:rPr>
              <a:t>    </a:t>
            </a:r>
            <a:endParaRPr lang="zh-CN" altLang="en-US" sz="2400" dirty="0">
              <a:latin typeface="DFKai-SB" panose="03000509000000000000" pitchFamily="65" charset="-120"/>
              <a:ea typeface="DFKai-SB" panose="03000509000000000000" pitchFamily="65" charset="-120"/>
              <a:sym typeface="+mn-ea"/>
            </a:endParaRPr>
          </a:p>
        </p:txBody>
      </p:sp>
      <p:sp>
        <p:nvSpPr>
          <p:cNvPr id="6" name="文本框 5"/>
          <p:cNvSpPr txBox="1"/>
          <p:nvPr/>
        </p:nvSpPr>
        <p:spPr>
          <a:xfrm>
            <a:off x="766090" y="5472628"/>
            <a:ext cx="4689475" cy="707886"/>
          </a:xfrm>
          <a:prstGeom prst="rect">
            <a:avLst/>
          </a:prstGeom>
          <a:noFill/>
        </p:spPr>
        <p:txBody>
          <a:bodyPr wrap="square" rtlCol="0">
            <a:spAutoFit/>
          </a:bodyPr>
          <a:lstStyle/>
          <a:p>
            <a:r>
              <a:rPr lang="zh-CN" sz="2000" dirty="0">
                <a:solidFill>
                  <a:srgbClr val="000000"/>
                </a:solidFill>
                <a:latin typeface="DFKai-SB" panose="03000509000000000000" pitchFamily="65" charset="-120"/>
                <a:ea typeface="DFKai-SB" panose="03000509000000000000" pitchFamily="65" charset="-120"/>
                <a:sym typeface="+mn-ea"/>
              </a:rPr>
              <a:t>中國赴馬里維和部隊與多個國家軍隊首次衛勤實兵聯合演習</a:t>
            </a:r>
          </a:p>
        </p:txBody>
      </p:sp>
      <p:sp>
        <p:nvSpPr>
          <p:cNvPr id="8" name="文本框 7"/>
          <p:cNvSpPr txBox="1"/>
          <p:nvPr/>
        </p:nvSpPr>
        <p:spPr>
          <a:xfrm>
            <a:off x="6073649" y="5504854"/>
            <a:ext cx="4808220" cy="400110"/>
          </a:xfrm>
          <a:prstGeom prst="rect">
            <a:avLst/>
          </a:prstGeom>
          <a:noFill/>
        </p:spPr>
        <p:txBody>
          <a:bodyPr wrap="square" rtlCol="0">
            <a:spAutoFit/>
          </a:bodyPr>
          <a:lstStyle/>
          <a:p>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中國赴黎巴嫩維和部隊完成</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sym typeface="+mn-ea"/>
              </a:rPr>
              <a:t>18</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次輪換交接</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p:cNvSpPr txBox="1"/>
          <p:nvPr/>
        </p:nvSpPr>
        <p:spPr>
          <a:xfrm>
            <a:off x="689088" y="935016"/>
            <a:ext cx="10744757" cy="1481624"/>
          </a:xfrm>
          <a:prstGeom prst="rect">
            <a:avLst/>
          </a:prstGeom>
          <a:noFill/>
        </p:spPr>
        <p:txBody>
          <a:bodyPr wrap="square" rtlCol="0">
            <a:spAutoFit/>
          </a:bodyPr>
          <a:lstStyle/>
          <a:p>
            <a:pPr algn="just">
              <a:lnSpc>
                <a:spcPct val="110000"/>
              </a:lnSpc>
            </a:pPr>
            <a:r>
              <a:rPr lang="en-US" altLang="zh-TW" sz="2400" dirty="0">
                <a:latin typeface="DFKai-SB" panose="03000509000000000000" pitchFamily="65" charset="-120"/>
                <a:ea typeface="DFKai-SB" panose="03000509000000000000" pitchFamily="65" charset="-120"/>
                <a:sym typeface="+mn-ea"/>
              </a:rPr>
              <a:t>     </a:t>
            </a:r>
            <a:r>
              <a:rPr lang="zh-TW" altLang="en-US" sz="2800" dirty="0">
                <a:latin typeface="DFKai-SB" panose="03000509000000000000" pitchFamily="65" charset="-120"/>
                <a:ea typeface="DFKai-SB" panose="03000509000000000000" pitchFamily="65" charset="-120"/>
                <a:sym typeface="+mn-ea"/>
              </a:rPr>
              <a:t>中國始終堅持和平發展與合作共贏，秉持共同、綜合、合作、可持續的安全觀，始終奉行防禦性國防戰略。中國一直是世界和平的建設者和國際秩序的維護者，為世界和平與發展作出貢獻。</a:t>
            </a:r>
            <a:endParaRPr lang="zh-TW" altLang="en-US" sz="2800" dirty="0">
              <a:latin typeface="DFKai-SB" panose="03000509000000000000" pitchFamily="65" charset="-120"/>
              <a:ea typeface="DFKai-SB" panose="03000509000000000000" pitchFamily="65" charset="-120"/>
            </a:endParaRPr>
          </a:p>
        </p:txBody>
      </p:sp>
      <p:sp>
        <p:nvSpPr>
          <p:cNvPr id="10" name="矩形 9"/>
          <p:cNvSpPr/>
          <p:nvPr/>
        </p:nvSpPr>
        <p:spPr>
          <a:xfrm>
            <a:off x="4313563" y="6180514"/>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Freeform 7"/>
          <p:cNvSpPr/>
          <p:nvPr/>
        </p:nvSpPr>
        <p:spPr bwMode="auto">
          <a:xfrm>
            <a:off x="906670" y="492452"/>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1" name="文本框 7"/>
          <p:cNvSpPr txBox="1"/>
          <p:nvPr/>
        </p:nvSpPr>
        <p:spPr>
          <a:xfrm>
            <a:off x="1453368" y="371543"/>
            <a:ext cx="8605031" cy="523220"/>
          </a:xfrm>
          <a:prstGeom prst="rect">
            <a:avLst/>
          </a:prstGeom>
          <a:noFill/>
        </p:spPr>
        <p:txBody>
          <a:bodyPr wrap="square" rtlCol="0" anchor="t">
            <a:spAutoFit/>
          </a:bodyPr>
          <a:lstStyle/>
          <a:p>
            <a:r>
              <a:rPr lang="zh-TW" altLang="en-US" sz="2800" b="1" dirty="0">
                <a:latin typeface="DFKai-SB" panose="03000509000000000000" pitchFamily="65" charset="-120"/>
                <a:ea typeface="DFKai-SB" panose="03000509000000000000" pitchFamily="65" charset="-120"/>
                <a:cs typeface="黑体" panose="02010609060101010101" charset="-122"/>
                <a:sym typeface="+mn-ea"/>
              </a:rPr>
              <a:t>國防實力的重要性：為世界和平與發展作出貢獻</a:t>
            </a:r>
            <a:endParaRPr lang="zh-CN" altLang="en-US" sz="2800" b="1" dirty="0">
              <a:solidFill>
                <a:schemeClr val="tx1"/>
              </a:solidFill>
              <a:latin typeface="DFKai-SB" panose="03000509000000000000" pitchFamily="65" charset="-120"/>
              <a:ea typeface="DFKai-SB" panose="03000509000000000000" pitchFamily="65" charset="-120"/>
              <a:cs typeface="黑体" panose="02010609060101010101" charset="-122"/>
              <a:sym typeface="+mn-ea"/>
            </a:endParaRPr>
          </a:p>
        </p:txBody>
      </p:sp>
      <p:pic>
        <p:nvPicPr>
          <p:cNvPr id="8194" name="Picture 2" descr="E:\人民教育出版社工作\2020.8-教育部项目编写文件\2022.4.14-16五修改会议\修改相关内容\新华社购买\51-60\XxjpsgC001800_20170124_TPPFN0A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185" y="2500775"/>
            <a:ext cx="4457778" cy="297185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人民教育出版社工作\2020.8-教育部项目编写文件\2022.4.14-16五修改会议\修改相关内容\新华社购买\51-60\XxjpsgC007003_20200815_PEPFN0A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1385" y="2553482"/>
            <a:ext cx="4312748" cy="28753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09536" y="1302139"/>
            <a:ext cx="10346293" cy="4967514"/>
          </a:xfrm>
          <a:prstGeom prst="rect">
            <a:avLst/>
          </a:prstGeom>
          <a:noFill/>
        </p:spPr>
        <p:txBody>
          <a:bodyPr wrap="square" rtlCol="0" anchor="t">
            <a:spAutoFit/>
          </a:bodyPr>
          <a:lstStyle/>
          <a:p>
            <a:pPr marL="342900" indent="-342900" algn="just" fontAlgn="auto" hangingPunct="0">
              <a:lnSpc>
                <a:spcPct val="110000"/>
              </a:lnSpc>
              <a:buFont typeface="Arial" panose="020B0604020202020204" pitchFamily="34" charset="0"/>
              <a:buChar char="•"/>
            </a:pPr>
            <a:r>
              <a:rPr lang="zh-CN" altLang="en-US" sz="3200" dirty="0">
                <a:latin typeface="DFKai-SB" panose="03000509000000000000" pitchFamily="65" charset="-120"/>
                <a:ea typeface="DFKai-SB" panose="03000509000000000000" pitchFamily="65" charset="-120"/>
                <a:cs typeface="宋体" panose="02010600030101010101" pitchFamily="2" charset="-122"/>
                <a:sym typeface="+mn-ea"/>
              </a:rPr>
              <a:t>經濟建設是國防建設的基</a:t>
            </a:r>
            <a:r>
              <a:rPr lang="zh-TW" altLang="en-US" sz="3200" dirty="0">
                <a:latin typeface="DFKai-SB" panose="03000509000000000000" pitchFamily="65" charset="-120"/>
                <a:ea typeface="DFKai-SB" panose="03000509000000000000" pitchFamily="65" charset="-120"/>
                <a:cs typeface="宋体" panose="02010600030101010101" pitchFamily="2" charset="-122"/>
                <a:sym typeface="+mn-ea"/>
              </a:rPr>
              <a:t>礎</a:t>
            </a:r>
            <a:r>
              <a:rPr lang="zh-CN" altLang="en-US" sz="3200" dirty="0">
                <a:latin typeface="DFKai-SB" panose="03000509000000000000" pitchFamily="65" charset="-120"/>
                <a:ea typeface="DFKai-SB" panose="03000509000000000000" pitchFamily="65" charset="-120"/>
                <a:cs typeface="宋体" panose="02010600030101010101" pitchFamily="2" charset="-122"/>
                <a:sym typeface="+mn-ea"/>
              </a:rPr>
              <a:t>，國防實力要同經濟實力</a:t>
            </a:r>
            <a:r>
              <a:rPr lang="zh-TW" altLang="en-US" sz="3200" dirty="0">
                <a:latin typeface="DFKai-SB" panose="03000509000000000000" pitchFamily="65" charset="-120"/>
                <a:ea typeface="DFKai-SB" panose="03000509000000000000" pitchFamily="65" charset="-120"/>
                <a:cs typeface="宋体" panose="02010600030101010101" pitchFamily="2" charset="-122"/>
                <a:sym typeface="+mn-ea"/>
              </a:rPr>
              <a:t>互</a:t>
            </a:r>
            <a:r>
              <a:rPr lang="zh-CN" altLang="en-US" sz="3200" dirty="0">
                <a:latin typeface="DFKai-SB" panose="03000509000000000000" pitchFamily="65" charset="-120"/>
                <a:ea typeface="DFKai-SB" panose="03000509000000000000" pitchFamily="65" charset="-120"/>
                <a:cs typeface="宋体" panose="02010600030101010101" pitchFamily="2" charset="-122"/>
                <a:sym typeface="+mn-ea"/>
              </a:rPr>
              <a:t>相匹配。</a:t>
            </a:r>
            <a:endParaRPr lang="en-US" altLang="zh-CN" sz="3200" dirty="0">
              <a:latin typeface="DFKai-SB" panose="03000509000000000000" pitchFamily="65" charset="-120"/>
              <a:ea typeface="DFKai-SB" panose="03000509000000000000" pitchFamily="65" charset="-120"/>
              <a:cs typeface="宋体" panose="02010600030101010101" pitchFamily="2" charset="-122"/>
              <a:sym typeface="+mn-ea"/>
            </a:endParaRPr>
          </a:p>
          <a:p>
            <a:pPr marL="342900" indent="-342900" algn="just" fontAlgn="auto" hangingPunct="0">
              <a:lnSpc>
                <a:spcPct val="110000"/>
              </a:lnSpc>
              <a:buFont typeface="Arial" panose="020B0604020202020204" pitchFamily="34" charset="0"/>
              <a:buChar char="•"/>
            </a:pPr>
            <a:r>
              <a:rPr lang="zh-CN" altLang="en-US" sz="3200" dirty="0">
                <a:latin typeface="DFKai-SB" panose="03000509000000000000" pitchFamily="65" charset="-120"/>
                <a:ea typeface="DFKai-SB" panose="03000509000000000000" pitchFamily="65" charset="-120"/>
                <a:cs typeface="宋体" panose="02010600030101010101" pitchFamily="2" charset="-122"/>
                <a:sym typeface="+mn-ea"/>
              </a:rPr>
              <a:t>隨著經濟實力的提升，國防和軍隊建設也</a:t>
            </a:r>
            <a:r>
              <a:rPr lang="zh-TW" altLang="en-US" sz="3200" dirty="0">
                <a:latin typeface="DFKai-SB" panose="03000509000000000000" pitchFamily="65" charset="-120"/>
                <a:ea typeface="DFKai-SB" panose="03000509000000000000" pitchFamily="65" charset="-120"/>
                <a:cs typeface="宋体" panose="02010600030101010101" pitchFamily="2" charset="-122"/>
                <a:sym typeface="+mn-ea"/>
              </a:rPr>
              <a:t>經歷了從</a:t>
            </a:r>
            <a:r>
              <a:rPr lang="zh-CN" altLang="en-US" sz="3200" dirty="0">
                <a:latin typeface="DFKai-SB" panose="03000509000000000000" pitchFamily="65" charset="-120"/>
                <a:ea typeface="DFKai-SB" panose="03000509000000000000" pitchFamily="65" charset="-120"/>
                <a:cs typeface="宋体" panose="02010600030101010101" pitchFamily="2" charset="-122"/>
                <a:sym typeface="+mn-ea"/>
              </a:rPr>
              <a:t>小到大、</a:t>
            </a:r>
            <a:r>
              <a:rPr lang="zh-TW" altLang="en-US" sz="3200" dirty="0">
                <a:latin typeface="DFKai-SB" panose="03000509000000000000" pitchFamily="65" charset="-120"/>
                <a:ea typeface="DFKai-SB" panose="03000509000000000000" pitchFamily="65" charset="-120"/>
                <a:cs typeface="宋体" panose="02010600030101010101" pitchFamily="2" charset="-122"/>
                <a:sym typeface="+mn-ea"/>
              </a:rPr>
              <a:t>從</a:t>
            </a:r>
            <a:r>
              <a:rPr lang="zh-CN" altLang="en-US" sz="3200" dirty="0">
                <a:latin typeface="DFKai-SB" panose="03000509000000000000" pitchFamily="65" charset="-120"/>
                <a:ea typeface="DFKai-SB" panose="03000509000000000000" pitchFamily="65" charset="-120"/>
                <a:cs typeface="宋体" panose="02010600030101010101" pitchFamily="2" charset="-122"/>
                <a:sym typeface="+mn-ea"/>
              </a:rPr>
              <a:t>弱到强</a:t>
            </a:r>
            <a:r>
              <a:rPr lang="zh-TW" altLang="en-US" sz="3200" dirty="0">
                <a:latin typeface="DFKai-SB" panose="03000509000000000000" pitchFamily="65" charset="-120"/>
                <a:ea typeface="DFKai-SB" panose="03000509000000000000" pitchFamily="65" charset="-120"/>
                <a:cs typeface="宋体" panose="02010600030101010101" pitchFamily="2" charset="-122"/>
                <a:sym typeface="+mn-ea"/>
              </a:rPr>
              <a:t>，以及從</a:t>
            </a:r>
            <a:r>
              <a:rPr lang="zh-CN" altLang="en-US" sz="3200" dirty="0">
                <a:latin typeface="DFKai-SB" panose="03000509000000000000" pitchFamily="65" charset="-120"/>
                <a:ea typeface="DFKai-SB" panose="03000509000000000000" pitchFamily="65" charset="-120"/>
                <a:cs typeface="宋体" panose="02010600030101010101" pitchFamily="2" charset="-122"/>
                <a:sym typeface="+mn-ea"/>
              </a:rPr>
              <a:t>徒步行軍邁向資訊作戰的發展</a:t>
            </a:r>
            <a:r>
              <a:rPr lang="zh-TW" altLang="en-US" sz="3200" dirty="0">
                <a:latin typeface="DFKai-SB" panose="03000509000000000000" pitchFamily="65" charset="-120"/>
                <a:ea typeface="DFKai-SB" panose="03000509000000000000" pitchFamily="65" charset="-120"/>
                <a:cs typeface="宋体" panose="02010600030101010101" pitchFamily="2" charset="-122"/>
                <a:sym typeface="+mn-ea"/>
              </a:rPr>
              <a:t>歷程，</a:t>
            </a:r>
            <a:r>
              <a:rPr lang="zh-CN" altLang="en-US" sz="3200" dirty="0">
                <a:latin typeface="DFKai-SB" panose="03000509000000000000" pitchFamily="65" charset="-120"/>
                <a:ea typeface="DFKai-SB" panose="03000509000000000000" pitchFamily="65" charset="-120"/>
                <a:cs typeface="宋体" panose="02010600030101010101" pitchFamily="2" charset="-122"/>
                <a:sym typeface="+mn-ea"/>
              </a:rPr>
              <a:t>正在朝著建設世界一流軍隊的目標邁進。</a:t>
            </a:r>
            <a:endParaRPr lang="en-US" altLang="zh-CN" sz="3200" dirty="0">
              <a:latin typeface="DFKai-SB" panose="03000509000000000000" pitchFamily="65" charset="-120"/>
              <a:ea typeface="DFKai-SB" panose="03000509000000000000" pitchFamily="65" charset="-120"/>
              <a:cs typeface="宋体" panose="02010600030101010101" pitchFamily="2" charset="-122"/>
              <a:sym typeface="+mn-ea"/>
            </a:endParaRPr>
          </a:p>
          <a:p>
            <a:pPr marL="342900" indent="-342900" algn="just" fontAlgn="auto" hangingPunct="0">
              <a:lnSpc>
                <a:spcPct val="110000"/>
              </a:lnSpc>
              <a:buFont typeface="Arial" panose="020B0604020202020204" pitchFamily="34" charset="0"/>
              <a:buChar char="•"/>
            </a:pPr>
            <a:r>
              <a:rPr lang="zh-TW" altLang="en-US" sz="3200" dirty="0">
                <a:latin typeface="DFKai-SB" panose="03000509000000000000" pitchFamily="65" charset="-120"/>
                <a:ea typeface="DFKai-SB" panose="03000509000000000000" pitchFamily="65" charset="-120"/>
                <a:sym typeface="+mn-ea"/>
              </a:rPr>
              <a:t>我國始終堅持和平發展與合作共贏，秉持共同、綜合、合作、可持續的安全觀，奉行防禦性國防戰略。</a:t>
            </a:r>
            <a:endParaRPr lang="en-US" altLang="zh-TW" sz="3200" dirty="0">
              <a:latin typeface="DFKai-SB" panose="03000509000000000000" pitchFamily="65" charset="-120"/>
              <a:ea typeface="DFKai-SB" panose="03000509000000000000" pitchFamily="65" charset="-120"/>
              <a:sym typeface="+mn-ea"/>
            </a:endParaRPr>
          </a:p>
          <a:p>
            <a:pPr marL="342900" indent="-342900" algn="just" fontAlgn="auto" hangingPunct="0">
              <a:lnSpc>
                <a:spcPct val="110000"/>
              </a:lnSpc>
              <a:buFont typeface="Arial" panose="020B0604020202020204" pitchFamily="34" charset="0"/>
              <a:buChar char="•"/>
            </a:pPr>
            <a:r>
              <a:rPr lang="zh-CN" altLang="zh-TW" sz="3200" dirty="0">
                <a:latin typeface="DFKai-SB" panose="03000509000000000000" pitchFamily="65" charset="-120"/>
                <a:ea typeface="DFKai-SB" panose="03000509000000000000" pitchFamily="65" charset="-120"/>
                <a:sym typeface="+mn-ea"/>
              </a:rPr>
              <a:t>我國</a:t>
            </a:r>
            <a:r>
              <a:rPr lang="zh-TW" altLang="en-US" sz="3200" dirty="0">
                <a:latin typeface="DFKai-SB" panose="03000509000000000000" pitchFamily="65" charset="-120"/>
                <a:ea typeface="DFKai-SB" panose="03000509000000000000" pitchFamily="65" charset="-120"/>
                <a:sym typeface="+mn-ea"/>
              </a:rPr>
              <a:t>一直是世界和平的建設者和國際秩序的維護者，為世界和平與發展作出貢獻。</a:t>
            </a:r>
            <a:endParaRPr lang="zh-CN" altLang="en-US" sz="3200" dirty="0">
              <a:latin typeface="DFKai-SB" panose="03000509000000000000" pitchFamily="65" charset="-120"/>
              <a:ea typeface="DFKai-SB" panose="03000509000000000000" pitchFamily="65" charset="-120"/>
              <a:cs typeface="宋体" panose="02010600030101010101" pitchFamily="2" charset="-122"/>
              <a:sym typeface="+mn-ea"/>
            </a:endParaRPr>
          </a:p>
        </p:txBody>
      </p:sp>
      <p:sp>
        <p:nvSpPr>
          <p:cNvPr id="6" name="文本框 5"/>
          <p:cNvSpPr txBox="1"/>
          <p:nvPr/>
        </p:nvSpPr>
        <p:spPr>
          <a:xfrm>
            <a:off x="5458571" y="557836"/>
            <a:ext cx="1723549" cy="646331"/>
          </a:xfrm>
          <a:prstGeom prst="rect">
            <a:avLst/>
          </a:prstGeom>
          <a:noFill/>
        </p:spPr>
        <p:txBody>
          <a:bodyPr wrap="none" rtlCol="0">
            <a:spAutoFit/>
          </a:bodyPr>
          <a:lstStyle/>
          <a:p>
            <a:pPr>
              <a:lnSpc>
                <a:spcPct val="90000"/>
              </a:lnSpc>
            </a:pPr>
            <a:r>
              <a:rPr lang="zh-CN" altLang="en-US" sz="4000" b="1" dirty="0">
                <a:latin typeface="DFKai-SB" panose="03000509000000000000" pitchFamily="65" charset="-120"/>
                <a:ea typeface="DFKai-SB" panose="03000509000000000000" pitchFamily="65" charset="-120"/>
              </a:rPr>
              <a:t>小  結</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05588" y="1406971"/>
            <a:ext cx="10571473" cy="4615623"/>
          </a:xfrm>
        </p:spPr>
        <p:txBody>
          <a:bodyPr wrap="square">
            <a:spAutoFit/>
          </a:bodyPr>
          <a:lstStyle/>
          <a:p>
            <a:pPr marL="0" indent="0" algn="just" hangingPunct="0">
              <a:lnSpc>
                <a:spcPct val="120000"/>
              </a:lnSpc>
              <a:buNone/>
            </a:pPr>
            <a:r>
              <a:rPr lang="zh-CN" altLang="en-US" sz="2400" dirty="0">
                <a:latin typeface="DFKai-SB" panose="03000509000000000000" pitchFamily="65" charset="-120"/>
                <a:ea typeface="DFKai-SB" panose="03000509000000000000" pitchFamily="65" charset="-120"/>
              </a:rPr>
              <a:t>      </a:t>
            </a:r>
            <a:r>
              <a:rPr lang="zh-CN" altLang="en-US" sz="3400" dirty="0">
                <a:latin typeface="DFKai-SB" panose="03000509000000000000" pitchFamily="65" charset="-120"/>
                <a:ea typeface="DFKai-SB" panose="03000509000000000000" pitchFamily="65" charset="-120"/>
              </a:rPr>
              <a:t>改革開放以來，我國經濟實力不斷提升，有著悠久歷史傳統的中華文化迸發了新的活力</a:t>
            </a:r>
            <a:r>
              <a:rPr lang="zh-TW" altLang="en-US" sz="3400" dirty="0">
                <a:latin typeface="DFKai-SB" panose="03000509000000000000" pitchFamily="65" charset="-120"/>
                <a:ea typeface="DFKai-SB" panose="03000509000000000000" pitchFamily="65" charset="-120"/>
              </a:rPr>
              <a:t>；</a:t>
            </a:r>
            <a:r>
              <a:rPr lang="zh-CN" altLang="en-US" sz="3400" dirty="0">
                <a:latin typeface="DFKai-SB" panose="03000509000000000000" pitchFamily="65" charset="-120"/>
                <a:ea typeface="DFKai-SB" panose="03000509000000000000" pitchFamily="65" charset="-120"/>
              </a:rPr>
              <a:t>教育規模的擴大和品質的提升</a:t>
            </a:r>
            <a:r>
              <a:rPr lang="zh-TW" altLang="en-US" sz="3400" dirty="0">
                <a:latin typeface="DFKai-SB" panose="03000509000000000000" pitchFamily="65" charset="-120"/>
                <a:ea typeface="DFKai-SB" panose="03000509000000000000" pitchFamily="65" charset="-120"/>
              </a:rPr>
              <a:t>，</a:t>
            </a:r>
            <a:r>
              <a:rPr lang="zh-CN" altLang="en-US" sz="3400" dirty="0">
                <a:latin typeface="DFKai-SB" panose="03000509000000000000" pitchFamily="65" charset="-120"/>
                <a:ea typeface="DFKai-SB" panose="03000509000000000000" pitchFamily="65" charset="-120"/>
              </a:rPr>
              <a:t>為經濟社會發展提供了源源不斷的人力資源</a:t>
            </a:r>
            <a:r>
              <a:rPr lang="zh-TW" altLang="en-US" sz="3400" dirty="0">
                <a:latin typeface="DFKai-SB" panose="03000509000000000000" pitchFamily="65" charset="-120"/>
                <a:ea typeface="DFKai-SB" panose="03000509000000000000" pitchFamily="65" charset="-120"/>
              </a:rPr>
              <a:t>；</a:t>
            </a:r>
            <a:r>
              <a:rPr lang="zh-CN" altLang="en-US" sz="3400" dirty="0">
                <a:latin typeface="DFKai-SB" panose="03000509000000000000" pitchFamily="65" charset="-120"/>
                <a:ea typeface="DFKai-SB" panose="03000509000000000000" pitchFamily="65" charset="-120"/>
              </a:rPr>
              <a:t>自然資源得到有效的利用和保護</a:t>
            </a:r>
            <a:r>
              <a:rPr lang="zh-TW" altLang="en-US" sz="3400" dirty="0">
                <a:latin typeface="DFKai-SB" panose="03000509000000000000" pitchFamily="65" charset="-120"/>
                <a:ea typeface="DFKai-SB" panose="03000509000000000000" pitchFamily="65" charset="-120"/>
              </a:rPr>
              <a:t>；</a:t>
            </a:r>
            <a:r>
              <a:rPr lang="zh-CN" altLang="en-US" sz="3400" dirty="0">
                <a:latin typeface="DFKai-SB" panose="03000509000000000000" pitchFamily="65" charset="-120"/>
                <a:ea typeface="DFKai-SB" panose="03000509000000000000" pitchFamily="65" charset="-120"/>
              </a:rPr>
              <a:t>科技創新能力迅速提</a:t>
            </a:r>
            <a:r>
              <a:rPr lang="zh-TW" altLang="en-US" sz="3400" dirty="0">
                <a:latin typeface="DFKai-SB" panose="03000509000000000000" pitchFamily="65" charset="-120"/>
                <a:ea typeface="DFKai-SB" panose="03000509000000000000" pitchFamily="65" charset="-120"/>
              </a:rPr>
              <a:t>高；</a:t>
            </a:r>
            <a:r>
              <a:rPr lang="zh-CN" altLang="en-US" sz="3400" dirty="0">
                <a:latin typeface="DFKai-SB" panose="03000509000000000000" pitchFamily="65" charset="-120"/>
                <a:ea typeface="DFKai-SB" panose="03000509000000000000" pitchFamily="65" charset="-120"/>
              </a:rPr>
              <a:t>國防和軍隊現代化建設取得新進展</a:t>
            </a:r>
            <a:r>
              <a:rPr lang="zh-TW" altLang="en-US" sz="3400" dirty="0">
                <a:latin typeface="DFKai-SB" panose="03000509000000000000" pitchFamily="65" charset="-120"/>
                <a:ea typeface="DFKai-SB" panose="03000509000000000000" pitchFamily="65" charset="-120"/>
              </a:rPr>
              <a:t>。</a:t>
            </a:r>
            <a:endParaRPr lang="en-US" altLang="zh-TW" sz="3400" dirty="0">
              <a:latin typeface="DFKai-SB" panose="03000509000000000000" pitchFamily="65" charset="-120"/>
              <a:ea typeface="DFKai-SB" panose="03000509000000000000" pitchFamily="65" charset="-120"/>
            </a:endParaRPr>
          </a:p>
          <a:p>
            <a:pPr marL="0" indent="0" hangingPunct="0">
              <a:lnSpc>
                <a:spcPct val="120000"/>
              </a:lnSpc>
              <a:buNone/>
            </a:pPr>
            <a:r>
              <a:rPr lang="en-US" altLang="zh-TW" sz="3400" dirty="0">
                <a:latin typeface="DFKai-SB" panose="03000509000000000000" pitchFamily="65" charset="-120"/>
                <a:ea typeface="DFKai-SB" panose="03000509000000000000" pitchFamily="65" charset="-120"/>
              </a:rPr>
              <a:t>    </a:t>
            </a:r>
            <a:r>
              <a:rPr lang="zh-TW" altLang="en-US" sz="3400" dirty="0">
                <a:latin typeface="DFKai-SB" panose="03000509000000000000" pitchFamily="65" charset="-120"/>
                <a:ea typeface="DFKai-SB" panose="03000509000000000000" pitchFamily="65" charset="-120"/>
              </a:rPr>
              <a:t>總括而言，現時國家的</a:t>
            </a:r>
            <a:r>
              <a:rPr lang="zh-CN" altLang="en-US" sz="3400" dirty="0">
                <a:latin typeface="DFKai-SB" panose="03000509000000000000" pitchFamily="65" charset="-120"/>
                <a:ea typeface="DFKai-SB" panose="03000509000000000000" pitchFamily="65" charset="-120"/>
              </a:rPr>
              <a:t>綜合國力顯著增強</a:t>
            </a:r>
            <a:r>
              <a:rPr lang="zh-TW" altLang="en-US" sz="3400" dirty="0">
                <a:latin typeface="DFKai-SB" panose="03000509000000000000" pitchFamily="65" charset="-120"/>
                <a:ea typeface="DFKai-SB" panose="03000509000000000000" pitchFamily="65" charset="-120"/>
              </a:rPr>
              <a:t>，在國際社會的影響力與日俱增，地位舉足輕重</a:t>
            </a:r>
            <a:r>
              <a:rPr lang="zh-CN" altLang="en-US" sz="3400" dirty="0">
                <a:latin typeface="DFKai-SB" panose="03000509000000000000" pitchFamily="65" charset="-120"/>
                <a:ea typeface="DFKai-SB" panose="03000509000000000000" pitchFamily="65" charset="-120"/>
              </a:rPr>
              <a:t>。</a:t>
            </a:r>
          </a:p>
        </p:txBody>
      </p:sp>
      <p:sp>
        <p:nvSpPr>
          <p:cNvPr id="6" name="文本框 5"/>
          <p:cNvSpPr txBox="1"/>
          <p:nvPr/>
        </p:nvSpPr>
        <p:spPr>
          <a:xfrm>
            <a:off x="4348817" y="434155"/>
            <a:ext cx="3429144" cy="800219"/>
          </a:xfrm>
          <a:prstGeom prst="rect">
            <a:avLst/>
          </a:prstGeom>
          <a:noFill/>
        </p:spPr>
        <p:txBody>
          <a:bodyPr wrap="none" rtlCol="0">
            <a:spAutoFit/>
          </a:bodyPr>
          <a:lstStyle/>
          <a:p>
            <a:r>
              <a:rPr lang="zh-CN" altLang="en-US" sz="4600" b="1" dirty="0">
                <a:latin typeface="DFKai-SB" panose="03000509000000000000" pitchFamily="65" charset="-120"/>
                <a:ea typeface="DFKai-SB" panose="03000509000000000000" pitchFamily="65" charset="-120"/>
              </a:rPr>
              <a:t>課 堂 總 結</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95689" y="111899"/>
            <a:ext cx="10515600" cy="770656"/>
          </a:xfrm>
        </p:spPr>
        <p:txBody>
          <a:bodyPr>
            <a:normAutofit/>
          </a:bodyPr>
          <a:lstStyle/>
          <a:p>
            <a:pPr algn="ctr"/>
            <a:r>
              <a:rPr lang="zh-TW" altLang="en-US" sz="3600" dirty="0">
                <a:latin typeface="標楷體" panose="03000509000000000000" pitchFamily="65" charset="-120"/>
                <a:ea typeface="標楷體" panose="03000509000000000000" pitchFamily="65" charset="-120"/>
              </a:rPr>
              <a:t>延伸參考網址</a:t>
            </a:r>
            <a:endParaRPr lang="zh-HK" altLang="en-US" sz="36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39315" y="722587"/>
            <a:ext cx="10515600" cy="3971456"/>
          </a:xfrm>
        </p:spPr>
        <p:txBody>
          <a:bodyPr/>
          <a:lstStyle/>
          <a:p>
            <a:pPr marL="342900" lvl="0" indent="-342900">
              <a:lnSpc>
                <a:spcPct val="100000"/>
              </a:lnSpc>
              <a:spcAft>
                <a:spcPts val="0"/>
              </a:spcAft>
              <a:buFont typeface="+mj-lt"/>
              <a:buAutoNum type="arabicPeriod"/>
            </a:pP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國家的相關部門</a:t>
            </a:r>
            <a:endPar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00000"/>
              </a:lnSpc>
            </a:pP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中華人民共和國中央人民政府網站</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http://www.gov.cn/</a:t>
            </a:r>
            <a:endPar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00000"/>
              </a:lnSpc>
            </a:pP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中華人民共和國國家統計局</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http://www.stats.gov.cn/tjsj/</a:t>
            </a:r>
            <a:endPar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00000"/>
              </a:lnSpc>
            </a:pP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中華人民共和國文化和旅遊部</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https://www.mct.gov.cn/</a:t>
            </a:r>
            <a:endPar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00000"/>
              </a:lnSpc>
            </a:pP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中華人民共和國教育部</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http://m.moe.gov.cn/</a:t>
            </a:r>
            <a:endPar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00000"/>
              </a:lnSpc>
            </a:pP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中華人民共和國自然資源部</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http://www.mnr.gov.cn</a:t>
            </a:r>
            <a:endPar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00000"/>
              </a:lnSpc>
            </a:pP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中華人民共和國科學技術部</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http://www.most.gov.cn/index.html</a:t>
            </a:r>
            <a:endPar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00000"/>
              </a:lnSpc>
            </a:pP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中華人民共和國國防部</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http://www.mod.gov.cn/</a:t>
            </a:r>
            <a:endPar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endParaRPr>
          </a:p>
          <a:p>
            <a:pPr marL="342900" lvl="0" indent="-342900">
              <a:spcAft>
                <a:spcPts val="0"/>
              </a:spcAft>
              <a:buFont typeface="+mj-lt"/>
              <a:buAutoNum type="arabicPeriod"/>
            </a:pPr>
            <a:endParaRPr lang="zh-TW" altLang="zh-HK" sz="1400" kern="100" dirty="0">
              <a:latin typeface="Calibri" panose="020F0502020204030204" pitchFamily="34" charset="0"/>
              <a:cs typeface="Times New Roman" panose="02020603050405020304" pitchFamily="18" charset="0"/>
            </a:endParaRPr>
          </a:p>
          <a:p>
            <a:endParaRPr lang="zh-HK" altLang="en-US" sz="1400" dirty="0"/>
          </a:p>
        </p:txBody>
      </p:sp>
      <p:sp>
        <p:nvSpPr>
          <p:cNvPr id="4" name="內容版面配置區 2"/>
          <p:cNvSpPr txBox="1">
            <a:spLocks/>
          </p:cNvSpPr>
          <p:nvPr/>
        </p:nvSpPr>
        <p:spPr>
          <a:xfrm>
            <a:off x="539315" y="3157120"/>
            <a:ext cx="9922845" cy="15369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buFont typeface="Arial" panose="020B0604020202020204" pitchFamily="34" charset="0"/>
              <a:buAutoNum type="arabicPeriod" startAt="2"/>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國家近年發表的相關白皮書</a:t>
            </a:r>
            <a:endParaRPr lang="zh-TW" altLang="zh-HK"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00000"/>
              </a:lnSpc>
            </a:pPr>
            <a:r>
              <a:rPr lang="zh-TW" altLang="zh-HK"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《中國軍隊參加聯合國維和行動</a:t>
            </a:r>
            <a:r>
              <a:rPr lang="en-US" altLang="zh-HK"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30</a:t>
            </a:r>
            <a:r>
              <a:rPr lang="zh-TW" altLang="zh-HK"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年》白皮書，</a:t>
            </a:r>
            <a:r>
              <a:rPr lang="en-US" altLang="zh-HK"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2020</a:t>
            </a:r>
            <a:r>
              <a:rPr lang="zh-TW" altLang="zh-HK"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HK"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9</a:t>
            </a:r>
            <a:r>
              <a:rPr lang="zh-TW" altLang="zh-HK"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HK"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18</a:t>
            </a:r>
            <a:r>
              <a:rPr lang="zh-TW" altLang="zh-HK"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日。</a:t>
            </a:r>
            <a:r>
              <a:rPr lang="en-US" altLang="zh-HK" sz="14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http://www.scio.gov.cn/zfbps/ndhf/42312/Document/1687803/1687803.htm</a:t>
            </a:r>
            <a:endPar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00000"/>
              </a:lnSpc>
            </a:pPr>
            <a:r>
              <a:rPr lang="zh-TW" altLang="zh-HK" sz="1400" dirty="0">
                <a:latin typeface="Times New Roman" panose="02020603050405020304" pitchFamily="18" charset="0"/>
                <a:ea typeface="標楷體" panose="03000509000000000000" pitchFamily="65" charset="-120"/>
                <a:cs typeface="Times New Roman" panose="02020603050405020304" pitchFamily="18" charset="0"/>
              </a:rPr>
              <a:t>《新時代的中國與世界》白皮書，</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zh-HK" sz="1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zh-HK" sz="1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27</a:t>
            </a:r>
            <a:r>
              <a:rPr lang="zh-TW" altLang="zh-HK" sz="1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http://www.scio.gov.cn/zfbps/ndhf/39911/Document/1665428/1665428.htm</a:t>
            </a:r>
          </a:p>
          <a:p>
            <a:pPr lvl="1">
              <a:lnSpc>
                <a:spcPct val="100000"/>
              </a:lnSpc>
            </a:pP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《新時代中國國防》白皮書，</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24</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http://www.gov.cn/zhengce/2019-07/24/content_5414325.htm</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內容版面配置區 2"/>
          <p:cNvSpPr txBox="1">
            <a:spLocks/>
          </p:cNvSpPr>
          <p:nvPr/>
        </p:nvSpPr>
        <p:spPr>
          <a:xfrm>
            <a:off x="490743" y="4713536"/>
            <a:ext cx="11125492" cy="2057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buFont typeface="Arial" panose="020B0604020202020204" pitchFamily="34" charset="0"/>
              <a:buAutoNum type="arabicPeriod" startAt="3"/>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教育局及其他機構的相關資源</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00000"/>
              </a:lnSpc>
            </a:pP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《通識教育科課程資源冊系列：現代中國》</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https://ls.edb.hkedcity.net/file/about/related_publications/modern_china_c1.pdf</a:t>
            </a:r>
            <a:endPar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00000"/>
              </a:lnSpc>
            </a:pPr>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中國的能源資源</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https://www.edb.gov.hk/attachment/tc/curriculum-development/kla/pshe/web_based_teaching_security/6_Energy_resources_of_China_Chi.pdf</a:t>
            </a:r>
          </a:p>
          <a:p>
            <a:pPr lvl="1">
              <a:lnSpc>
                <a:spcPct val="100000"/>
              </a:lnSpc>
            </a:pP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China Current—</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教育頻道 </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https://chinacurrent.com/education/</a:t>
            </a:r>
            <a:endPar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00000"/>
              </a:lnSpc>
            </a:pP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中國文化研究院</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燦爛的中國文明</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https://chiculture.org.hk/tc</a:t>
            </a:r>
            <a:endPar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00000"/>
              </a:lnSpc>
            </a:pP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通識</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現代中國</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https://ls.chiculture.org.hk/tc</a:t>
            </a:r>
            <a:endPar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Arial" panose="020B0604020202020204" pitchFamily="34" charset="0"/>
              <a:buNone/>
            </a:pPr>
            <a:endParaRPr lang="zh-HK" altLang="en-US" dirty="0"/>
          </a:p>
        </p:txBody>
      </p:sp>
    </p:spTree>
    <p:extLst>
      <p:ext uri="{BB962C8B-B14F-4D97-AF65-F5344CB8AC3E}">
        <p14:creationId xmlns:p14="http://schemas.microsoft.com/office/powerpoint/2010/main" val="27808346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已提供有關網址，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。歡迎教師指正未盡完善之處，亦歡迎提供更新資料，以增潤內容，供所有教師參考之用。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81851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80517" y="747623"/>
            <a:ext cx="10861833" cy="1938992"/>
          </a:xfrm>
          <a:prstGeom prst="rect">
            <a:avLst/>
          </a:prstGeom>
          <a:noFill/>
          <a:ln w="28575">
            <a:noFill/>
          </a:ln>
        </p:spPr>
        <p:txBody>
          <a:bodyPr wrap="square">
            <a:spAutoFit/>
          </a:bodyPr>
          <a:lstStyle>
            <a:defPPr>
              <a:defRPr lang="zh-CN"/>
            </a:defPPr>
            <a:lvl1pPr marR="0" lvl="0" indent="0" fontAlgn="auto">
              <a:lnSpc>
                <a:spcPct val="130000"/>
              </a:lnSpc>
              <a:spcBef>
                <a:spcPts val="0"/>
              </a:spcBef>
              <a:spcAft>
                <a:spcPts val="0"/>
              </a:spcAft>
              <a:buClrTx/>
              <a:buSzTx/>
              <a:buFont typeface="Arial" panose="020B0604020202020204" pitchFamily="34" charset="0"/>
              <a:buNone/>
              <a:defRPr kumimoji="0" sz="2400" i="0" u="none" strike="noStrike" cap="none" spc="0" normalizeH="0" baseline="0">
                <a:ln>
                  <a:noFill/>
                </a:ln>
                <a:solidFill>
                  <a:prstClr val="black"/>
                </a:solidFill>
                <a:effectLst/>
                <a:uLnTx/>
                <a:uFillTx/>
                <a:latin typeface="DFKai-SB" panose="03000509000000000000" pitchFamily="65" charset="-120"/>
                <a:ea typeface="DFKai-SB" panose="03000509000000000000" pitchFamily="65" charset="-120"/>
              </a:defRPr>
            </a:lvl1pPr>
          </a:lstStyle>
          <a:p>
            <a:pPr lvl="0" algn="just">
              <a:lnSpc>
                <a:spcPct val="100000"/>
              </a:lnSpc>
            </a:pPr>
            <a:r>
              <a:rPr lang="zh-CN" altLang="en-US" sz="2800" dirty="0">
                <a:latin typeface="Times New Roman" panose="02020603050405020304" pitchFamily="18" charset="0"/>
                <a:cs typeface="Times New Roman" panose="02020603050405020304" pitchFamily="18" charset="0"/>
              </a:rPr>
              <a:t>      我</a:t>
            </a:r>
            <a:r>
              <a:rPr sz="2800" dirty="0" err="1">
                <a:latin typeface="Times New Roman" panose="02020603050405020304" pitchFamily="18" charset="0"/>
                <a:cs typeface="Times New Roman" panose="02020603050405020304" pitchFamily="18" charset="0"/>
              </a:rPr>
              <a:t>國人均</a:t>
            </a:r>
            <a:r>
              <a:rPr lang="zh-TW" altLang="en-US" sz="2800" dirty="0">
                <a:latin typeface="Times New Roman" panose="02020603050405020304" pitchFamily="18" charset="0"/>
                <a:cs typeface="Times New Roman" panose="02020603050405020304" pitchFamily="18" charset="0"/>
              </a:rPr>
              <a:t>國內生產總值</a:t>
            </a:r>
            <a:r>
              <a:rPr sz="2800" dirty="0" err="1">
                <a:latin typeface="Times New Roman" panose="02020603050405020304" pitchFamily="18" charset="0"/>
                <a:cs typeface="Times New Roman" panose="02020603050405020304" pitchFamily="18" charset="0"/>
              </a:rPr>
              <a:t>不斷提高</a:t>
            </a:r>
            <a:r>
              <a:rPr lang="zh-CN" altLang="en-US" sz="2800" dirty="0">
                <a:latin typeface="Times New Roman" panose="02020603050405020304" pitchFamily="18" charset="0"/>
                <a:cs typeface="Times New Roman" panose="02020603050405020304" pitchFamily="18" charset="0"/>
              </a:rPr>
              <a:t>。從</a:t>
            </a:r>
            <a:r>
              <a:rPr lang="en-US" altLang="zh-CN" sz="2800" dirty="0">
                <a:latin typeface="Times New Roman" panose="02020603050405020304" pitchFamily="18" charset="0"/>
                <a:cs typeface="Times New Roman" panose="02020603050405020304" pitchFamily="18" charset="0"/>
              </a:rPr>
              <a:t>1978</a:t>
            </a:r>
            <a:r>
              <a:rPr lang="zh-CN" altLang="en-US" sz="2800" dirty="0">
                <a:latin typeface="Times New Roman" panose="02020603050405020304" pitchFamily="18" charset="0"/>
                <a:cs typeface="Times New Roman" panose="02020603050405020304" pitchFamily="18" charset="0"/>
              </a:rPr>
              <a:t>年的</a:t>
            </a:r>
            <a:r>
              <a:rPr lang="en-US" altLang="zh-CN" sz="2800" dirty="0">
                <a:latin typeface="Times New Roman" panose="02020603050405020304" pitchFamily="18" charset="0"/>
                <a:cs typeface="Times New Roman" panose="02020603050405020304" pitchFamily="18" charset="0"/>
              </a:rPr>
              <a:t>385</a:t>
            </a:r>
            <a:r>
              <a:rPr lang="zh-CN" altLang="en-US" sz="2800" dirty="0">
                <a:latin typeface="Times New Roman" panose="02020603050405020304" pitchFamily="18" charset="0"/>
                <a:cs typeface="Times New Roman" panose="02020603050405020304" pitchFamily="18" charset="0"/>
              </a:rPr>
              <a:t>元提高到了</a:t>
            </a:r>
            <a:r>
              <a:rPr lang="en-US" altLang="zh-CN" sz="2800" dirty="0">
                <a:latin typeface="Times New Roman" panose="02020603050405020304" pitchFamily="18" charset="0"/>
                <a:cs typeface="Times New Roman" panose="02020603050405020304" pitchFamily="18" charset="0"/>
              </a:rPr>
              <a:t>2020</a:t>
            </a:r>
            <a:r>
              <a:rPr lang="zh-CN" altLang="en-US" sz="2800" dirty="0">
                <a:latin typeface="Times New Roman" panose="02020603050405020304" pitchFamily="18" charset="0"/>
                <a:cs typeface="Times New Roman" panose="02020603050405020304" pitchFamily="18" charset="0"/>
              </a:rPr>
              <a:t>年的</a:t>
            </a:r>
            <a:r>
              <a:rPr lang="en-US" altLang="zh-CN" sz="2800" dirty="0">
                <a:latin typeface="Times New Roman" panose="02020603050405020304" pitchFamily="18" charset="0"/>
                <a:cs typeface="Times New Roman" panose="02020603050405020304" pitchFamily="18" charset="0"/>
              </a:rPr>
              <a:t>72,447</a:t>
            </a:r>
            <a:r>
              <a:rPr lang="zh-CN" altLang="en-US" sz="2800" dirty="0">
                <a:latin typeface="Times New Roman" panose="02020603050405020304" pitchFamily="18" charset="0"/>
                <a:cs typeface="Times New Roman" panose="02020603050405020304" pitchFamily="18" charset="0"/>
              </a:rPr>
              <a:t>元</a:t>
            </a:r>
            <a:r>
              <a:rPr sz="2800" dirty="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2020</a:t>
            </a:r>
            <a:r>
              <a:rPr lang="zh-CN" altLang="en-US" sz="2800" dirty="0">
                <a:latin typeface="Times New Roman" panose="02020603050405020304" pitchFamily="18" charset="0"/>
                <a:cs typeface="Times New Roman" panose="02020603050405020304" pitchFamily="18" charset="0"/>
              </a:rPr>
              <a:t>年，人均國內生產總值連續兩年超過</a:t>
            </a:r>
            <a:r>
              <a:rPr lang="en-US" altLang="zh-CN" sz="2800" dirty="0">
                <a:latin typeface="Times New Roman" panose="02020603050405020304" pitchFamily="18" charset="0"/>
                <a:cs typeface="Times New Roman" panose="02020603050405020304" pitchFamily="18" charset="0"/>
              </a:rPr>
              <a:t>1</a:t>
            </a:r>
            <a:r>
              <a:rPr lang="zh-CN" altLang="en-US" sz="2800" dirty="0">
                <a:latin typeface="Times New Roman" panose="02020603050405020304" pitchFamily="18" charset="0"/>
                <a:cs typeface="Times New Roman" panose="02020603050405020304" pitchFamily="18" charset="0"/>
              </a:rPr>
              <a:t>萬美元，穩居中等偏上收入國家行列，與高收入國家發展的差距繼續縮小。 </a:t>
            </a:r>
            <a:endParaRPr lang="en-US" sz="2800" dirty="0">
              <a:latin typeface="Times New Roman" panose="02020603050405020304" pitchFamily="18" charset="0"/>
              <a:cs typeface="Times New Roman" panose="02020603050405020304" pitchFamily="18" charset="0"/>
            </a:endParaRPr>
          </a:p>
          <a:p>
            <a:pPr lvl="0">
              <a:lnSpc>
                <a:spcPct val="100000"/>
              </a:lnSpc>
            </a:pP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lvl="0">
              <a:lnSpc>
                <a:spcPct val="100000"/>
              </a:lnSpc>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中華人民共和國</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年國民經濟和社會發展統計公報</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，國家統計局網站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http://big5.www.gov.cn/gate/big5/www.gov.cn/xinwen/2021-02/28/content_5589283.htm</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任意多边形: 形状 9"/>
          <p:cNvSpPr/>
          <p:nvPr/>
        </p:nvSpPr>
        <p:spPr>
          <a:xfrm>
            <a:off x="3817401" y="166510"/>
            <a:ext cx="4461309"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人均</a:t>
            </a:r>
            <a:r>
              <a:rPr lang="zh-TW"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國內生產總值</a:t>
            </a:r>
            <a:r>
              <a:rPr lang="en-US" altLang="zh-CN"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 </a:t>
            </a:r>
            <a:endParaRPr lang="zh-CN"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矩形 2"/>
          <p:cNvSpPr/>
          <p:nvPr/>
        </p:nvSpPr>
        <p:spPr>
          <a:xfrm>
            <a:off x="2059537" y="6224963"/>
            <a:ext cx="8162509" cy="523220"/>
          </a:xfrm>
          <a:prstGeom prst="rect">
            <a:avLst/>
          </a:prstGeom>
        </p:spPr>
        <p:txBody>
          <a:bodyPr wrap="square">
            <a:spAutoFit/>
          </a:bodyPr>
          <a:lstStyle/>
          <a:p>
            <a:pPr lvl="0" algn="just" hangingPunct="0"/>
            <a:r>
              <a:rPr lang="zh-TW"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統計圖取自 </a:t>
            </a:r>
            <a:r>
              <a:rPr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21</a:t>
            </a:r>
            <a:r>
              <a:rPr lang="zh-TW"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財經網，</a:t>
            </a:r>
            <a:r>
              <a:rPr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a:t>
            </a:r>
            <a:r>
              <a:rPr lang="zh-TW"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於</a:t>
            </a:r>
            <a:r>
              <a:rPr lang="zh-CN"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無聲處聽驚雷 </a:t>
            </a:r>
            <a:r>
              <a:rPr lang="en-US" altLang="zh-CN"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a:t>
            </a:r>
            <a:r>
              <a:rPr lang="zh-CN"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從</a:t>
            </a:r>
            <a:r>
              <a:rPr lang="en-US" altLang="zh-CN"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2020</a:t>
            </a:r>
            <a:r>
              <a:rPr lang="zh-CN"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年統計公報看中國未來</a:t>
            </a:r>
            <a:r>
              <a:rPr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a:t>
            </a:r>
            <a:r>
              <a:rPr lang="zh-TW"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a:t>
            </a:r>
            <a:r>
              <a:rPr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2021</a:t>
            </a:r>
            <a:r>
              <a:rPr lang="zh-TW"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年</a:t>
            </a:r>
            <a:r>
              <a:rPr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3</a:t>
            </a:r>
            <a:r>
              <a:rPr lang="zh-TW"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月</a:t>
            </a:r>
            <a:r>
              <a:rPr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3</a:t>
            </a:r>
            <a:r>
              <a:rPr lang="zh-TW"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日。</a:t>
            </a:r>
            <a:endParaRPr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endParaRPr>
          </a:p>
          <a:p>
            <a:pPr lvl="0" algn="just" hangingPunct="0"/>
            <a:r>
              <a:rPr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https://m.21jingji.com/article/20210303/herald/afafc097e9d3948df47b123158d9c40d.html</a:t>
            </a:r>
            <a:endParaRPr lang="zh-CN"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 name="圖片 12"/>
          <p:cNvPicPr>
            <a:picLocks noChangeAspect="1"/>
          </p:cNvPicPr>
          <p:nvPr/>
        </p:nvPicPr>
        <p:blipFill rotWithShape="1">
          <a:blip r:embed="rId2"/>
          <a:srcRect l="7142" t="41270" r="37143" b="2223"/>
          <a:stretch/>
        </p:blipFill>
        <p:spPr>
          <a:xfrm>
            <a:off x="2710922" y="2661374"/>
            <a:ext cx="6401025" cy="3489685"/>
          </a:xfrm>
          <a:prstGeom prst="rect">
            <a:avLst/>
          </a:prstGeom>
          <a:ln w="12700">
            <a:solidFill>
              <a:schemeClr val="tx1"/>
            </a:solidFill>
          </a:ln>
        </p:spPr>
      </p:pic>
      <p:sp>
        <p:nvSpPr>
          <p:cNvPr id="14" name="矩形 13"/>
          <p:cNvSpPr/>
          <p:nvPr/>
        </p:nvSpPr>
        <p:spPr>
          <a:xfrm>
            <a:off x="3817401" y="2996888"/>
            <a:ext cx="4334350" cy="39669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2200" b="1" dirty="0">
                <a:solidFill>
                  <a:schemeClr val="tx1"/>
                </a:solidFill>
                <a:latin typeface="Times New Roman" panose="02020603050405020304" pitchFamily="18" charset="0"/>
                <a:cs typeface="Times New Roman" panose="02020603050405020304" pitchFamily="18" charset="0"/>
              </a:rPr>
              <a:t>1992-2020</a:t>
            </a:r>
            <a:r>
              <a:rPr lang="zh-TW" altLang="en-US" sz="2200" b="1" dirty="0">
                <a:solidFill>
                  <a:schemeClr val="tx1"/>
                </a:solidFill>
                <a:latin typeface="Times New Roman" panose="02020603050405020304" pitchFamily="18" charset="0"/>
                <a:cs typeface="Times New Roman" panose="02020603050405020304" pitchFamily="18" charset="0"/>
              </a:rPr>
              <a:t>年人均國內生產總值</a:t>
            </a:r>
            <a:endParaRPr lang="zh-HK" altLang="en-US" sz="22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840634" y="5957208"/>
            <a:ext cx="5511505" cy="707886"/>
          </a:xfrm>
          <a:prstGeom prst="rect">
            <a:avLst/>
          </a:prstGeom>
          <a:noFill/>
        </p:spPr>
        <p:txBody>
          <a:bodyPr wrap="square" rtlCol="0" anchor="t">
            <a:spAutoFit/>
          </a:bodyPr>
          <a:lstStyle/>
          <a:p>
            <a:pPr>
              <a:defRPr/>
            </a:pP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騰訊網</a:t>
            </a:r>
            <a:r>
              <a:rPr lang="zh-CN"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https://v.qq.com/x/page/g0814mbnqr3.html?</a:t>
            </a:r>
          </a:p>
        </p:txBody>
      </p:sp>
      <p:pic>
        <p:nvPicPr>
          <p:cNvPr id="8" name="图片 7" descr="捕获">
            <a:hlinkClick r:id="rId2"/>
          </p:cNvPr>
          <p:cNvPicPr>
            <a:picLocks noChangeAspect="1"/>
          </p:cNvPicPr>
          <p:nvPr/>
        </p:nvPicPr>
        <p:blipFill>
          <a:blip r:embed="rId3"/>
          <a:stretch>
            <a:fillRect/>
          </a:stretch>
        </p:blipFill>
        <p:spPr>
          <a:xfrm>
            <a:off x="2960417" y="1333143"/>
            <a:ext cx="5825006" cy="3771613"/>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1" name="标题 1"/>
          <p:cNvSpPr txBox="1">
            <a:spLocks noChangeArrowheads="1"/>
          </p:cNvSpPr>
          <p:nvPr/>
        </p:nvSpPr>
        <p:spPr bwMode="auto">
          <a:xfrm>
            <a:off x="2024745" y="465141"/>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prstClr val="black"/>
                </a:solidFill>
                <a:latin typeface="DFKai-SB" panose="03000509000000000000" pitchFamily="65" charset="-120"/>
                <a:ea typeface="DFKai-SB" panose="03000509000000000000" pitchFamily="65" charset="-120"/>
                <a:sym typeface="微软雅黑" panose="020B0503020204020204" pitchFamily="34" charset="-122"/>
              </a:rPr>
              <a:t>中國製造業的</a:t>
            </a:r>
            <a:r>
              <a:rPr lang="zh-CN" altLang="en-US" sz="3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發展</a:t>
            </a:r>
            <a:r>
              <a:rPr lang="zh-TW" altLang="en-US" sz="3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a:t>
            </a:r>
            <a:r>
              <a:rPr lang="en-US" altLang="zh-CN" sz="3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1978-2017</a:t>
            </a:r>
            <a:r>
              <a:rPr lang="zh-TW" altLang="en-US" sz="3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年） </a:t>
            </a:r>
            <a:endParaRPr lang="zh-CN" altLang="en-US" sz="3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9">
            <a:extLst>
              <a:ext uri="{FF2B5EF4-FFF2-40B4-BE49-F238E27FC236}">
                <a16:creationId xmlns:a16="http://schemas.microsoft.com/office/drawing/2014/main" id="{84B5B49D-7406-45D7-BD08-51E471687D35}"/>
              </a:ext>
            </a:extLst>
          </p:cNvPr>
          <p:cNvSpPr txBox="1"/>
          <p:nvPr/>
        </p:nvSpPr>
        <p:spPr>
          <a:xfrm>
            <a:off x="2960418" y="5104756"/>
            <a:ext cx="5825006" cy="646331"/>
          </a:xfrm>
          <a:prstGeom prst="rect">
            <a:avLst/>
          </a:prstGeom>
          <a:noFill/>
          <a:ln w="38100">
            <a:solidFill>
              <a:srgbClr val="7030A0"/>
            </a:solidFill>
          </a:ln>
        </p:spPr>
        <p:txBody>
          <a:bodyPr wrap="square" rtlCol="0">
            <a:spAutoFit/>
          </a:bodyPr>
          <a:lstStyle/>
          <a:p>
            <a:pPr algn="ctr">
              <a:lnSpc>
                <a:spcPct val="150000"/>
              </a:lnSpc>
            </a:pPr>
            <a:r>
              <a:rPr lang="zh-TW" altLang="en-US" sz="2400" dirty="0">
                <a:latin typeface="DFKai-SB" panose="03000509000000000000" pitchFamily="65" charset="-120"/>
                <a:ea typeface="DFKai-SB" panose="03000509000000000000" pitchFamily="65" charset="-120"/>
              </a:rPr>
              <a:t>點擊圖片</a:t>
            </a:r>
            <a:r>
              <a:rPr lang="zh-CN" altLang="en-US" sz="2400" dirty="0">
                <a:latin typeface="DFKai-SB" panose="03000509000000000000" pitchFamily="65" charset="-120"/>
                <a:ea typeface="DFKai-SB" panose="03000509000000000000" pitchFamily="65" charset="-120"/>
              </a:rPr>
              <a:t>觀看視頻</a:t>
            </a:r>
          </a:p>
        </p:txBody>
      </p:sp>
      <p:pic>
        <p:nvPicPr>
          <p:cNvPr id="3" name="Picture 2"/>
          <p:cNvPicPr>
            <a:picLocks noChangeAspect="1"/>
          </p:cNvPicPr>
          <p:nvPr/>
        </p:nvPicPr>
        <p:blipFill>
          <a:blip r:embed="rId4"/>
          <a:stretch>
            <a:fillRect/>
          </a:stretch>
        </p:blipFill>
        <p:spPr>
          <a:xfrm>
            <a:off x="2241179" y="6049177"/>
            <a:ext cx="1438476" cy="523948"/>
          </a:xfrm>
          <a:prstGeom prst="rect">
            <a:avLst/>
          </a:prstGeom>
        </p:spPr>
      </p:pic>
    </p:spTree>
    <p:extLst>
      <p:ext uri="{BB962C8B-B14F-4D97-AF65-F5344CB8AC3E}">
        <p14:creationId xmlns:p14="http://schemas.microsoft.com/office/powerpoint/2010/main" val="857925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3126" y="1002948"/>
            <a:ext cx="10468018" cy="1107996"/>
          </a:xfrm>
          <a:prstGeom prst="rect">
            <a:avLst/>
          </a:prstGeom>
          <a:noFill/>
          <a:ln w="28575">
            <a:noFill/>
          </a:ln>
        </p:spPr>
        <p:txBody>
          <a:bodyPr wrap="square">
            <a:spAutoFit/>
          </a:bodyPr>
          <a:lstStyle>
            <a:defPPr>
              <a:defRPr lang="zh-CN"/>
            </a:defPPr>
            <a:lvl1pPr marR="0" lvl="0" indent="0" fontAlgn="auto">
              <a:lnSpc>
                <a:spcPct val="130000"/>
              </a:lnSpc>
              <a:spcBef>
                <a:spcPts val="0"/>
              </a:spcBef>
              <a:spcAft>
                <a:spcPts val="0"/>
              </a:spcAft>
              <a:buClrTx/>
              <a:buSzTx/>
              <a:buFont typeface="Arial" panose="020B0604020202020204" pitchFamily="34" charset="0"/>
              <a:buNone/>
              <a:defRPr kumimoji="0" sz="2400" i="0" u="none" strike="noStrike" cap="none" spc="0" normalizeH="0" baseline="0">
                <a:ln>
                  <a:noFill/>
                </a:ln>
                <a:solidFill>
                  <a:prstClr val="black"/>
                </a:solidFill>
                <a:effectLst/>
                <a:uLnTx/>
                <a:uFillTx/>
                <a:latin typeface="DFKai-SB" panose="03000509000000000000" pitchFamily="65" charset="-120"/>
                <a:ea typeface="DFKai-SB" panose="03000509000000000000" pitchFamily="65" charset="-120"/>
              </a:defRPr>
            </a:lvl1pPr>
          </a:lstStyle>
          <a:p>
            <a:pPr>
              <a:lnSpc>
                <a:spcPct val="110000"/>
              </a:lnSpc>
            </a:pPr>
            <a:r>
              <a:rPr lang="zh-CN" altLang="en-US" sz="3000" dirty="0">
                <a:solidFill>
                  <a:schemeClr val="tx1"/>
                </a:solidFill>
              </a:rPr>
              <a:t>改革開放以來，我</a:t>
            </a:r>
            <a:r>
              <a:rPr sz="3000" dirty="0">
                <a:solidFill>
                  <a:schemeClr val="tx1"/>
                </a:solidFill>
              </a:rPr>
              <a:t>國</a:t>
            </a:r>
            <a:r>
              <a:rPr lang="zh-CN" altLang="en-US" sz="3000" dirty="0">
                <a:solidFill>
                  <a:schemeClr val="tx1"/>
                </a:solidFill>
              </a:rPr>
              <a:t>産業結構穩步升級，</a:t>
            </a:r>
            <a:r>
              <a:rPr sz="3000" dirty="0" err="1">
                <a:solidFill>
                  <a:schemeClr val="tx1"/>
                </a:solidFill>
              </a:rPr>
              <a:t>工業</a:t>
            </a:r>
            <a:r>
              <a:rPr lang="zh-CN" altLang="en-US" sz="3000" dirty="0">
                <a:solidFill>
                  <a:schemeClr val="tx1"/>
                </a:solidFill>
              </a:rPr>
              <a:t>（第二級產業）</a:t>
            </a:r>
            <a:r>
              <a:rPr lang="zh-CN" altLang="en-US" sz="3000" dirty="0">
                <a:solidFill>
                  <a:schemeClr val="tx1"/>
                </a:solidFill>
                <a:sym typeface="宋体" panose="02010600030101010101" pitchFamily="2" charset="-122"/>
              </a:rPr>
              <a:t>佔</a:t>
            </a:r>
            <a:r>
              <a:rPr lang="zh-TW" altLang="en-US" sz="3000" dirty="0">
                <a:solidFill>
                  <a:schemeClr val="tx1"/>
                </a:solidFill>
              </a:rPr>
              <a:t>國內生產總值</a:t>
            </a:r>
            <a:r>
              <a:rPr sz="3000" dirty="0" err="1">
                <a:solidFill>
                  <a:schemeClr val="tx1"/>
                </a:solidFill>
              </a:rPr>
              <a:t>比重逐漸下降，服務業</a:t>
            </a:r>
            <a:r>
              <a:rPr lang="zh-CN" altLang="en-US" sz="3000" dirty="0">
                <a:solidFill>
                  <a:schemeClr val="tx1"/>
                </a:solidFill>
                <a:sym typeface="宋体" panose="02010600030101010101" pitchFamily="2" charset="-122"/>
              </a:rPr>
              <a:t>佔</a:t>
            </a:r>
            <a:r>
              <a:rPr sz="3000" dirty="0" err="1">
                <a:solidFill>
                  <a:schemeClr val="tx1"/>
                </a:solidFill>
              </a:rPr>
              <a:t>比持續攀升</a:t>
            </a:r>
            <a:r>
              <a:rPr sz="3000" dirty="0">
                <a:solidFill>
                  <a:schemeClr val="tx1"/>
                </a:solidFill>
              </a:rPr>
              <a:t>。</a:t>
            </a:r>
          </a:p>
        </p:txBody>
      </p:sp>
      <p:sp>
        <p:nvSpPr>
          <p:cNvPr id="10" name="任意多边形: 形状 9"/>
          <p:cNvSpPr/>
          <p:nvPr/>
        </p:nvSpPr>
        <p:spPr>
          <a:xfrm>
            <a:off x="2791326" y="305553"/>
            <a:ext cx="7114674"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36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三級產業</a:t>
            </a:r>
            <a:r>
              <a:rPr lang="zh-CN" altLang="en-US" sz="36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佔</a:t>
            </a:r>
            <a:r>
              <a:rPr lang="zh-TW" altLang="en-US"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國內生產總值的變化</a:t>
            </a:r>
            <a:r>
              <a:rPr lang="zh-TW" altLang="en-US"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 </a:t>
            </a:r>
            <a:r>
              <a:rPr lang="en-US" altLang="zh-CN"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  </a:t>
            </a:r>
            <a:endParaRPr lang="zh-CN" altLang="en-US" sz="32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2"/>
          <p:cNvSpPr txBox="1"/>
          <p:nvPr/>
        </p:nvSpPr>
        <p:spPr>
          <a:xfrm>
            <a:off x="8434699" y="4405162"/>
            <a:ext cx="3419843" cy="1169551"/>
          </a:xfrm>
          <a:prstGeom prst="rect">
            <a:avLst/>
          </a:prstGeom>
          <a:noFill/>
        </p:spPr>
        <p:txBody>
          <a:bodyPr wrap="square" rtlCol="0">
            <a:spAutoFit/>
          </a:bodyPr>
          <a:lstStyle/>
          <a:p>
            <a:pPr lvl="0">
              <a:defRPr/>
            </a:pP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資料及統計圖來源：</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中華人民共和國</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年國民經濟和社會發展統計公報</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，國家統計局網頁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http://big5.www.gov.cn/gate/big5/www.gov.cn/xinwen/2021-02/28/content_5589283.htm</a:t>
            </a:r>
            <a:endPar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6"/>
          <p:cNvSpPr/>
          <p:nvPr/>
        </p:nvSpPr>
        <p:spPr>
          <a:xfrm>
            <a:off x="8341826" y="2254268"/>
            <a:ext cx="3665117" cy="11338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2016-2020</a:t>
            </a:r>
            <a:r>
              <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年各產業佔國內生產總值的比重（百分比）</a:t>
            </a:r>
            <a:endParaRPr lang="zh-HK"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90604" y="2254268"/>
            <a:ext cx="7785055" cy="4301789"/>
          </a:xfrm>
          <a:prstGeom prst="rect">
            <a:avLst/>
          </a:prstGeom>
          <a:ln w="12700">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p:nvPr/>
        </p:nvSpPr>
        <p:spPr>
          <a:xfrm>
            <a:off x="440091" y="1760366"/>
            <a:ext cx="11382699" cy="3816429"/>
          </a:xfrm>
          <a:prstGeom prst="rect">
            <a:avLst/>
          </a:prstGeom>
          <a:noFill/>
          <a:ln w="28575">
            <a:noFill/>
          </a:ln>
        </p:spPr>
        <p:txBody>
          <a:bodyPr wrap="square">
            <a:spAutoFit/>
          </a:bodyPr>
          <a:lstStyle/>
          <a:p>
            <a:pPr marL="457200" indent="-457200" algn="just" hangingPunct="0">
              <a:lnSpc>
                <a:spcPct val="110000"/>
              </a:lnSpc>
              <a:buFont typeface="Arial" panose="020B0604020202020204" pitchFamily="34" charset="0"/>
              <a:buChar char="•"/>
            </a:pPr>
            <a:r>
              <a:rPr lang="zh-HK" altLang="zh-TW" sz="3000" dirty="0">
                <a:latin typeface="DFKai-SB" panose="03000509000000000000" pitchFamily="65" charset="-120"/>
                <a:ea typeface="DFKai-SB" panose="03000509000000000000" pitchFamily="65" charset="-120"/>
              </a:rPr>
              <a:t>第一</a:t>
            </a:r>
            <a:r>
              <a:rPr lang="zh-TW" altLang="en-US" sz="3000" dirty="0">
                <a:latin typeface="DFKai-SB" panose="03000509000000000000" pitchFamily="65" charset="-120"/>
                <a:ea typeface="DFKai-SB" panose="03000509000000000000" pitchFamily="65" charset="-120"/>
                <a:sym typeface="+mn-ea"/>
              </a:rPr>
              <a:t>級</a:t>
            </a:r>
            <a:r>
              <a:rPr lang="zh-HK" altLang="zh-TW" sz="3000" dirty="0">
                <a:latin typeface="DFKai-SB" panose="03000509000000000000" pitchFamily="65" charset="-120"/>
                <a:ea typeface="DFKai-SB" panose="03000509000000000000" pitchFamily="65" charset="-120"/>
              </a:rPr>
              <a:t>產業</a:t>
            </a:r>
            <a:r>
              <a:rPr lang="zh-TW" altLang="zh-TW" sz="3000" dirty="0">
                <a:latin typeface="DFKai-SB" panose="03000509000000000000" pitchFamily="65" charset="-120"/>
                <a:ea typeface="DFKai-SB" panose="03000509000000000000" pitchFamily="65" charset="-120"/>
              </a:rPr>
              <a:t>是指</a:t>
            </a:r>
            <a:r>
              <a:rPr lang="zh-HK" altLang="zh-TW" sz="3000" dirty="0">
                <a:latin typeface="DFKai-SB" panose="03000509000000000000" pitchFamily="65" charset="-120"/>
                <a:ea typeface="DFKai-SB" panose="03000509000000000000" pitchFamily="65" charset="-120"/>
              </a:rPr>
              <a:t>從事</a:t>
            </a:r>
            <a:r>
              <a:rPr lang="zh-TW" altLang="zh-TW" sz="3000" dirty="0">
                <a:latin typeface="DFKai-SB" panose="03000509000000000000" pitchFamily="65" charset="-120"/>
                <a:ea typeface="DFKai-SB" panose="03000509000000000000" pitchFamily="65" charset="-120"/>
              </a:rPr>
              <a:t>直接從自然界提取資源或利用天然資源的生產活動</a:t>
            </a:r>
            <a:r>
              <a:rPr lang="zh-HK" altLang="zh-TW" sz="3000" dirty="0">
                <a:latin typeface="DFKai-SB" panose="03000509000000000000" pitchFamily="65" charset="-120"/>
                <a:ea typeface="DFKai-SB" panose="03000509000000000000" pitchFamily="65" charset="-120"/>
              </a:rPr>
              <a:t>的行業</a:t>
            </a:r>
            <a:r>
              <a:rPr lang="zh-HK" altLang="en-US" sz="3000" dirty="0">
                <a:latin typeface="DFKai-SB" panose="03000509000000000000" pitchFamily="65" charset="-120"/>
                <a:ea typeface="DFKai-SB" panose="03000509000000000000" pitchFamily="65" charset="-120"/>
              </a:rPr>
              <a:t>，</a:t>
            </a:r>
            <a:r>
              <a:rPr lang="zh-CN" altLang="en-US" sz="3000" dirty="0">
                <a:latin typeface="DFKai-SB" panose="03000509000000000000" pitchFamily="65" charset="-120"/>
                <a:ea typeface="DFKai-SB" panose="03000509000000000000" pitchFamily="65" charset="-120"/>
                <a:sym typeface="+mn-ea"/>
              </a:rPr>
              <a:t>包括種植業、畜牧業、漁業、狩獵業和林業； </a:t>
            </a:r>
            <a:endParaRPr lang="zh-TW" altLang="zh-TW" sz="3000" dirty="0"/>
          </a:p>
          <a:p>
            <a:pPr marL="457200" indent="-457200" algn="just" hangingPunct="0">
              <a:buFont typeface="Arial" panose="020B0604020202020204" pitchFamily="34" charset="0"/>
              <a:buChar char="•"/>
            </a:pPr>
            <a:r>
              <a:rPr lang="zh-CN" altLang="en-US" sz="3000" dirty="0">
                <a:latin typeface="DFKai-SB" panose="03000509000000000000" pitchFamily="65" charset="-120"/>
                <a:ea typeface="DFKai-SB" panose="03000509000000000000" pitchFamily="65" charset="-120"/>
                <a:sym typeface="+mn-ea"/>
              </a:rPr>
              <a:t>第二</a:t>
            </a:r>
            <a:r>
              <a:rPr lang="zh-TW" altLang="en-US" sz="3000" dirty="0">
                <a:latin typeface="DFKai-SB" panose="03000509000000000000" pitchFamily="65" charset="-120"/>
                <a:ea typeface="DFKai-SB" panose="03000509000000000000" pitchFamily="65" charset="-120"/>
                <a:sym typeface="+mn-ea"/>
              </a:rPr>
              <a:t>級</a:t>
            </a:r>
            <a:r>
              <a:rPr lang="zh-CN" altLang="en-US" sz="3000" dirty="0">
                <a:latin typeface="DFKai-SB" panose="03000509000000000000" pitchFamily="65" charset="-120"/>
                <a:ea typeface="DFKai-SB" panose="03000509000000000000" pitchFamily="65" charset="-120"/>
                <a:sym typeface="+mn-ea"/>
              </a:rPr>
              <a:t>產業</a:t>
            </a:r>
            <a:r>
              <a:rPr lang="zh-TW" altLang="zh-TW" sz="3000" dirty="0">
                <a:latin typeface="DFKai-SB" panose="03000509000000000000" pitchFamily="65" charset="-120"/>
                <a:ea typeface="DFKai-SB" panose="03000509000000000000" pitchFamily="65" charset="-120"/>
              </a:rPr>
              <a:t>是指</a:t>
            </a:r>
            <a:r>
              <a:rPr lang="zh-HK" altLang="zh-TW" sz="3000" dirty="0">
                <a:latin typeface="DFKai-SB" panose="03000509000000000000" pitchFamily="65" charset="-120"/>
                <a:ea typeface="DFKai-SB" panose="03000509000000000000" pitchFamily="65" charset="-120"/>
              </a:rPr>
              <a:t>從事</a:t>
            </a:r>
            <a:r>
              <a:rPr lang="zh-TW" altLang="zh-TW" sz="3000" dirty="0">
                <a:latin typeface="DFKai-SB" panose="03000509000000000000" pitchFamily="65" charset="-120"/>
                <a:ea typeface="DFKai-SB" panose="03000509000000000000" pitchFamily="65" charset="-120"/>
              </a:rPr>
              <a:t>將原料加工為半製成品或製成品的生產活動</a:t>
            </a:r>
            <a:r>
              <a:rPr lang="zh-HK" altLang="zh-TW" sz="3000" dirty="0">
                <a:latin typeface="DFKai-SB" panose="03000509000000000000" pitchFamily="65" charset="-120"/>
                <a:ea typeface="DFKai-SB" panose="03000509000000000000" pitchFamily="65" charset="-120"/>
              </a:rPr>
              <a:t>的行業</a:t>
            </a:r>
            <a:r>
              <a:rPr lang="zh-CN" altLang="en-US" sz="3000" dirty="0">
                <a:latin typeface="DFKai-SB" panose="03000509000000000000" pitchFamily="65" charset="-120"/>
                <a:ea typeface="DFKai-SB" panose="03000509000000000000" pitchFamily="65" charset="-120"/>
                <a:sym typeface="+mn-ea"/>
              </a:rPr>
              <a:t>，包括製造業、採掘業和礦業、建築業以及</a:t>
            </a:r>
            <a:r>
              <a:rPr lang="zh-TW" altLang="en-US" sz="3000" dirty="0">
                <a:latin typeface="DFKai-SB" panose="03000509000000000000" pitchFamily="65" charset="-120"/>
                <a:ea typeface="DFKai-SB" panose="03000509000000000000" pitchFamily="65" charset="-120"/>
                <a:sym typeface="+mn-ea"/>
              </a:rPr>
              <a:t>煤</a:t>
            </a:r>
            <a:r>
              <a:rPr lang="zh-CN" altLang="en-US" sz="3000" dirty="0">
                <a:latin typeface="DFKai-SB" panose="03000509000000000000" pitchFamily="65" charset="-120"/>
                <a:ea typeface="DFKai-SB" panose="03000509000000000000" pitchFamily="65" charset="-120"/>
                <a:sym typeface="+mn-ea"/>
              </a:rPr>
              <a:t>氣、電力、供水等；</a:t>
            </a:r>
            <a:endParaRPr lang="en-US" altLang="zh-CN" sz="3000" dirty="0">
              <a:latin typeface="DFKai-SB" panose="03000509000000000000" pitchFamily="65" charset="-120"/>
              <a:ea typeface="DFKai-SB" panose="03000509000000000000" pitchFamily="65" charset="-120"/>
              <a:sym typeface="+mn-ea"/>
            </a:endParaRPr>
          </a:p>
          <a:p>
            <a:pPr marL="457200" indent="-457200" algn="just" hangingPunct="0">
              <a:buFont typeface="Arial" panose="020B0604020202020204" pitchFamily="34" charset="0"/>
              <a:buChar char="•"/>
            </a:pPr>
            <a:r>
              <a:rPr lang="zh-CN" altLang="en-US" sz="3000" dirty="0">
                <a:latin typeface="DFKai-SB" panose="03000509000000000000" pitchFamily="65" charset="-120"/>
                <a:ea typeface="DFKai-SB" panose="03000509000000000000" pitchFamily="65" charset="-120"/>
                <a:sym typeface="+mn-ea"/>
              </a:rPr>
              <a:t>第三</a:t>
            </a:r>
            <a:r>
              <a:rPr lang="zh-TW" altLang="en-US" sz="3000" dirty="0">
                <a:latin typeface="DFKai-SB" panose="03000509000000000000" pitchFamily="65" charset="-120"/>
                <a:ea typeface="DFKai-SB" panose="03000509000000000000" pitchFamily="65" charset="-120"/>
                <a:sym typeface="+mn-ea"/>
              </a:rPr>
              <a:t>級</a:t>
            </a:r>
            <a:r>
              <a:rPr lang="zh-CN" altLang="en-US" sz="3000" dirty="0">
                <a:latin typeface="DFKai-SB" panose="03000509000000000000" pitchFamily="65" charset="-120"/>
                <a:ea typeface="DFKai-SB" panose="03000509000000000000" pitchFamily="65" charset="-120"/>
                <a:sym typeface="+mn-ea"/>
              </a:rPr>
              <a:t>產業是指</a:t>
            </a:r>
            <a:r>
              <a:rPr lang="zh-HK" altLang="zh-TW" sz="3000" dirty="0">
                <a:latin typeface="DFKai-SB" panose="03000509000000000000" pitchFamily="65" charset="-120"/>
                <a:ea typeface="DFKai-SB" panose="03000509000000000000" pitchFamily="65" charset="-120"/>
              </a:rPr>
              <a:t>各種提供</a:t>
            </a:r>
            <a:r>
              <a:rPr lang="zh-TW" altLang="zh-TW" sz="3000" dirty="0">
                <a:latin typeface="DFKai-SB" panose="03000509000000000000" pitchFamily="65" charset="-120"/>
                <a:ea typeface="DFKai-SB" panose="03000509000000000000" pitchFamily="65" charset="-120"/>
              </a:rPr>
              <a:t>服務</a:t>
            </a:r>
            <a:r>
              <a:rPr lang="zh-HK" altLang="zh-TW" sz="3000" dirty="0">
                <a:latin typeface="DFKai-SB" panose="03000509000000000000" pitchFamily="65" charset="-120"/>
                <a:ea typeface="DFKai-SB" panose="03000509000000000000" pitchFamily="65" charset="-120"/>
              </a:rPr>
              <a:t>的生產活動的行</a:t>
            </a:r>
            <a:r>
              <a:rPr lang="zh-TW" altLang="zh-TW" sz="3000" dirty="0">
                <a:latin typeface="DFKai-SB" panose="03000509000000000000" pitchFamily="65" charset="-120"/>
                <a:ea typeface="DFKai-SB" panose="03000509000000000000" pitchFamily="65" charset="-120"/>
              </a:rPr>
              <a:t>業</a:t>
            </a:r>
            <a:r>
              <a:rPr lang="zh-TW" altLang="en-US" sz="3000" dirty="0">
                <a:latin typeface="DFKai-SB" panose="03000509000000000000" pitchFamily="65" charset="-120"/>
                <a:ea typeface="DFKai-SB" panose="03000509000000000000" pitchFamily="65" charset="-120"/>
              </a:rPr>
              <a:t>，</a:t>
            </a:r>
            <a:r>
              <a:rPr lang="zh-CN" altLang="en-US" sz="3000" dirty="0">
                <a:latin typeface="DFKai-SB" panose="03000509000000000000" pitchFamily="65" charset="-120"/>
                <a:ea typeface="DFKai-SB" panose="03000509000000000000" pitchFamily="65" charset="-120"/>
                <a:sym typeface="+mn-ea"/>
              </a:rPr>
              <a:t>包括</a:t>
            </a:r>
            <a:r>
              <a:rPr lang="zh-TW" altLang="zh-TW" sz="3000" dirty="0">
                <a:latin typeface="DFKai-SB" panose="03000509000000000000" pitchFamily="65" charset="-120"/>
                <a:ea typeface="DFKai-SB" panose="03000509000000000000" pitchFamily="65" charset="-120"/>
              </a:rPr>
              <a:t>零售</a:t>
            </a:r>
            <a:r>
              <a:rPr lang="zh-HK" altLang="zh-TW" sz="3000" dirty="0">
                <a:latin typeface="DFKai-SB" panose="03000509000000000000" pitchFamily="65" charset="-120"/>
                <a:ea typeface="DFKai-SB" panose="03000509000000000000" pitchFamily="65" charset="-120"/>
              </a:rPr>
              <a:t>業</a:t>
            </a:r>
            <a:r>
              <a:rPr lang="zh-TW" altLang="zh-TW" sz="3000" dirty="0">
                <a:latin typeface="DFKai-SB" panose="03000509000000000000" pitchFamily="65" charset="-120"/>
                <a:ea typeface="DFKai-SB" panose="03000509000000000000" pitchFamily="65" charset="-120"/>
              </a:rPr>
              <a:t>、旅遊</a:t>
            </a:r>
            <a:r>
              <a:rPr lang="zh-HK" altLang="zh-TW" sz="3000" dirty="0">
                <a:latin typeface="DFKai-SB" panose="03000509000000000000" pitchFamily="65" charset="-120"/>
                <a:ea typeface="DFKai-SB" panose="03000509000000000000" pitchFamily="65" charset="-120"/>
              </a:rPr>
              <a:t>業</a:t>
            </a:r>
            <a:r>
              <a:rPr lang="zh-CN" altLang="en-US" sz="3000" dirty="0">
                <a:latin typeface="DFKai-SB" panose="03000509000000000000" pitchFamily="65" charset="-120"/>
                <a:ea typeface="DFKai-SB" panose="03000509000000000000" pitchFamily="65" charset="-120"/>
              </a:rPr>
              <a:t>、金融業、文創業、會展業</a:t>
            </a:r>
            <a:r>
              <a:rPr lang="zh-HK" altLang="zh-TW" sz="3000" dirty="0">
                <a:latin typeface="DFKai-SB" panose="03000509000000000000" pitchFamily="65" charset="-120"/>
                <a:ea typeface="DFKai-SB" panose="03000509000000000000" pitchFamily="65" charset="-120"/>
              </a:rPr>
              <a:t>和</a:t>
            </a:r>
            <a:r>
              <a:rPr lang="zh-TW" altLang="zh-TW" sz="3000" dirty="0">
                <a:latin typeface="DFKai-SB" panose="03000509000000000000" pitchFamily="65" charset="-120"/>
                <a:ea typeface="DFKai-SB" panose="03000509000000000000" pitchFamily="65" charset="-120"/>
              </a:rPr>
              <a:t>教育</a:t>
            </a:r>
            <a:r>
              <a:rPr lang="zh-CN" altLang="en-US" sz="3000" dirty="0">
                <a:latin typeface="DFKai-SB" panose="03000509000000000000" pitchFamily="65" charset="-120"/>
                <a:ea typeface="DFKai-SB" panose="03000509000000000000" pitchFamily="65" charset="-120"/>
                <a:sym typeface="+mn-ea"/>
              </a:rPr>
              <a:t>等。</a:t>
            </a:r>
            <a:r>
              <a:rPr lang="en-US" altLang="zh-CN" sz="3000" dirty="0">
                <a:latin typeface="DFKai-SB" panose="03000509000000000000" pitchFamily="65" charset="-120"/>
                <a:ea typeface="DFKai-SB" panose="03000509000000000000" pitchFamily="65" charset="-120"/>
              </a:rPr>
              <a:t> </a:t>
            </a:r>
          </a:p>
          <a:p>
            <a:pPr algn="just" hangingPunct="0"/>
            <a:r>
              <a:rPr lang="en-US" altLang="zh-TW" sz="2600" dirty="0">
                <a:solidFill>
                  <a:prstClr val="black"/>
                </a:solidFill>
                <a:latin typeface="DFKai-SB" panose="03000509000000000000" pitchFamily="65" charset="-120"/>
                <a:ea typeface="DFKai-SB" panose="03000509000000000000" pitchFamily="65" charset="-120"/>
                <a:sym typeface="+mn-ea"/>
              </a:rPr>
              <a:t>                      </a:t>
            </a:r>
            <a:endPar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7" name="标题 1"/>
          <p:cNvSpPr txBox="1">
            <a:spLocks noChangeArrowheads="1"/>
          </p:cNvSpPr>
          <p:nvPr/>
        </p:nvSpPr>
        <p:spPr bwMode="auto">
          <a:xfrm>
            <a:off x="2097604" y="701886"/>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三</a:t>
            </a: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級</a:t>
            </a: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產業</a:t>
            </a:r>
          </a:p>
        </p:txBody>
      </p:sp>
      <p:pic>
        <p:nvPicPr>
          <p:cNvPr id="9" name="Picture 8"/>
          <p:cNvPicPr>
            <a:picLocks noChangeAspect="1"/>
          </p:cNvPicPr>
          <p:nvPr/>
        </p:nvPicPr>
        <p:blipFill>
          <a:blip r:embed="rId2"/>
          <a:stretch>
            <a:fillRect/>
          </a:stretch>
        </p:blipFill>
        <p:spPr>
          <a:xfrm>
            <a:off x="546435" y="270690"/>
            <a:ext cx="1594256" cy="580365"/>
          </a:xfrm>
          <a:prstGeom prst="rect">
            <a:avLst/>
          </a:prstGeom>
        </p:spPr>
      </p:pic>
    </p:spTree>
    <p:extLst>
      <p:ext uri="{BB962C8B-B14F-4D97-AF65-F5344CB8AC3E}">
        <p14:creationId xmlns:p14="http://schemas.microsoft.com/office/powerpoint/2010/main" val="2408184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216630" y="596591"/>
            <a:ext cx="11585111" cy="2474524"/>
          </a:xfrm>
          <a:prstGeom prst="rect">
            <a:avLst/>
          </a:prstGeom>
          <a:noFill/>
          <a:ln w="28575">
            <a:noFill/>
          </a:ln>
        </p:spPr>
        <p:txBody>
          <a:bodyPr wrap="square">
            <a:spAutoFit/>
          </a:bodyPr>
          <a:lstStyle>
            <a:defPPr>
              <a:defRPr lang="zh-CN"/>
            </a:defPPr>
            <a:lvl1pPr marR="0" lvl="0" indent="0" fontAlgn="auto">
              <a:lnSpc>
                <a:spcPct val="130000"/>
              </a:lnSpc>
              <a:spcBef>
                <a:spcPts val="0"/>
              </a:spcBef>
              <a:spcAft>
                <a:spcPts val="0"/>
              </a:spcAft>
              <a:buClrTx/>
              <a:buSzTx/>
              <a:buFont typeface="Arial" panose="020B0604020202020204" pitchFamily="34" charset="0"/>
              <a:buNone/>
              <a:defRPr kumimoji="0" sz="2400" i="0" u="none" strike="noStrike" cap="none" spc="0" normalizeH="0" baseline="0">
                <a:ln>
                  <a:noFill/>
                </a:ln>
                <a:solidFill>
                  <a:prstClr val="black"/>
                </a:solidFill>
                <a:effectLst/>
                <a:uLnTx/>
                <a:uFillTx/>
                <a:latin typeface="DFKai-SB" panose="03000509000000000000" pitchFamily="65" charset="-120"/>
                <a:ea typeface="DFKai-SB" panose="03000509000000000000" pitchFamily="65" charset="-12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00000"/>
              </a:lnSpc>
            </a:pPr>
            <a:r>
              <a:rPr lang="zh-TW" altLang="en-US" sz="3200" dirty="0">
                <a:latin typeface="Times New Roman" panose="02020603050405020304" pitchFamily="18" charset="0"/>
                <a:cs typeface="Times New Roman" panose="02020603050405020304" pitchFamily="18" charset="0"/>
                <a:sym typeface="+mn-ea"/>
              </a:rPr>
              <a:t>自</a:t>
            </a:r>
            <a:r>
              <a:rPr lang="en-US" altLang="zh-TW" sz="3200" dirty="0">
                <a:latin typeface="Times New Roman" panose="02020603050405020304" pitchFamily="18" charset="0"/>
                <a:cs typeface="Times New Roman" panose="02020603050405020304" pitchFamily="18" charset="0"/>
                <a:sym typeface="+mn-ea"/>
              </a:rPr>
              <a:t>2010</a:t>
            </a:r>
            <a:r>
              <a:rPr lang="zh-TW" altLang="en-US" sz="3200" dirty="0">
                <a:latin typeface="Times New Roman" panose="02020603050405020304" pitchFamily="18" charset="0"/>
                <a:cs typeface="Times New Roman" panose="02020603050405020304" pitchFamily="18" charset="0"/>
                <a:sym typeface="+mn-ea"/>
              </a:rPr>
              <a:t>年以來，我國製造業增加值已連續</a:t>
            </a:r>
            <a:r>
              <a:rPr lang="en-US" altLang="zh-TW" sz="3200" dirty="0">
                <a:latin typeface="Times New Roman" panose="02020603050405020304" pitchFamily="18" charset="0"/>
                <a:cs typeface="Times New Roman" panose="02020603050405020304" pitchFamily="18" charset="0"/>
                <a:sym typeface="+mn-ea"/>
              </a:rPr>
              <a:t>11</a:t>
            </a:r>
            <a:r>
              <a:rPr lang="zh-TW" altLang="en-US" sz="3200" dirty="0">
                <a:latin typeface="Times New Roman" panose="02020603050405020304" pitchFamily="18" charset="0"/>
                <a:cs typeface="Times New Roman" panose="02020603050405020304" pitchFamily="18" charset="0"/>
                <a:sym typeface="+mn-ea"/>
              </a:rPr>
              <a:t>年位居世界第一，佔全球比重接近</a:t>
            </a:r>
            <a:r>
              <a:rPr lang="en-US" altLang="zh-TW" sz="3200" dirty="0">
                <a:latin typeface="Times New Roman" panose="02020603050405020304" pitchFamily="18" charset="0"/>
                <a:cs typeface="Times New Roman" panose="02020603050405020304" pitchFamily="18" charset="0"/>
                <a:sym typeface="+mn-ea"/>
              </a:rPr>
              <a:t>30%</a:t>
            </a:r>
            <a:r>
              <a:rPr lang="zh-TW" altLang="en-US" sz="3200" dirty="0">
                <a:latin typeface="Times New Roman" panose="02020603050405020304" pitchFamily="18" charset="0"/>
                <a:cs typeface="Times New Roman" panose="02020603050405020304" pitchFamily="18" charset="0"/>
                <a:sym typeface="+mn-ea"/>
              </a:rPr>
              <a:t>。作為世界上工業體系最為健全的國家，在</a:t>
            </a:r>
            <a:r>
              <a:rPr lang="en-US" altLang="zh-TW" sz="3200" dirty="0">
                <a:latin typeface="Times New Roman" panose="02020603050405020304" pitchFamily="18" charset="0"/>
                <a:cs typeface="Times New Roman" panose="02020603050405020304" pitchFamily="18" charset="0"/>
                <a:sym typeface="+mn-ea"/>
              </a:rPr>
              <a:t>500</a:t>
            </a:r>
            <a:r>
              <a:rPr lang="zh-TW" altLang="en-US" sz="3200" dirty="0">
                <a:latin typeface="Times New Roman" panose="02020603050405020304" pitchFamily="18" charset="0"/>
                <a:cs typeface="Times New Roman" panose="02020603050405020304" pitchFamily="18" charset="0"/>
                <a:sym typeface="+mn-ea"/>
              </a:rPr>
              <a:t>種主要工業產品中，我國有</a:t>
            </a:r>
            <a:r>
              <a:rPr lang="en-US" altLang="zh-TW" sz="3200" dirty="0">
                <a:latin typeface="Times New Roman" panose="02020603050405020304" pitchFamily="18" charset="0"/>
                <a:cs typeface="Times New Roman" panose="02020603050405020304" pitchFamily="18" charset="0"/>
                <a:sym typeface="+mn-ea"/>
              </a:rPr>
              <a:t>40%</a:t>
            </a:r>
            <a:r>
              <a:rPr lang="zh-TW" altLang="en-US" sz="3200" dirty="0">
                <a:latin typeface="Times New Roman" panose="02020603050405020304" pitchFamily="18" charset="0"/>
                <a:cs typeface="Times New Roman" panose="02020603050405020304" pitchFamily="18" charset="0"/>
                <a:sym typeface="+mn-ea"/>
              </a:rPr>
              <a:t>以上產品的產量居世界第一。</a:t>
            </a:r>
            <a:r>
              <a:rPr lang="en-US" altLang="zh-CN" sz="3200" dirty="0">
                <a:latin typeface="Times New Roman" panose="02020603050405020304" pitchFamily="18" charset="0"/>
                <a:cs typeface="Times New Roman" panose="02020603050405020304" pitchFamily="18" charset="0"/>
              </a:rPr>
              <a:t> </a:t>
            </a:r>
          </a:p>
          <a:p>
            <a:pPr lvl="0">
              <a:lnSpc>
                <a:spcPct val="100000"/>
              </a:lnSpc>
            </a:pP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pPr lvl="0">
              <a:lnSpc>
                <a:spcPct val="100000"/>
              </a:lnSpc>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製造業增加值連續十一年世界第一</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，人民網，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http://sn.people.com.cn/BIG5/n2/2021/0914/c186331-34912736.html</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10000"/>
              </a:lnSpc>
            </a:pPr>
            <a:endParaRPr lang="zh-CN" altLang="en-US" sz="2800" dirty="0">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7199628" y="2860253"/>
            <a:ext cx="4487571" cy="430887"/>
          </a:xfrm>
          <a:prstGeom prst="rect">
            <a:avLst/>
          </a:prstGeom>
          <a:solidFill>
            <a:schemeClr val="accent2">
              <a:lumMod val="20000"/>
              <a:lumOff val="80000"/>
            </a:schemeClr>
          </a:solidFill>
          <a:ln w="9525">
            <a:solidFill>
              <a:schemeClr val="tx1"/>
            </a:solid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太</a:t>
            </a:r>
            <a:r>
              <a:rPr kumimoji="0" lang="zh-TW"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原</a:t>
            </a:r>
            <a:r>
              <a:rPr kumimoji="0" lang="zh-CN"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鋼</a:t>
            </a:r>
            <a:r>
              <a:rPr kumimoji="0" lang="zh-TW"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鐵集團</a:t>
            </a:r>
            <a:r>
              <a:rPr kumimoji="0" lang="zh-CN"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的精密帶鋼專案車間 </a:t>
            </a:r>
          </a:p>
        </p:txBody>
      </p:sp>
      <p:sp>
        <p:nvSpPr>
          <p:cNvPr id="17" name="矩形 16"/>
          <p:cNvSpPr/>
          <p:nvPr/>
        </p:nvSpPr>
        <p:spPr>
          <a:xfrm>
            <a:off x="8312117" y="6072579"/>
            <a:ext cx="2661740" cy="621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latin typeface="標楷體" panose="03000509000000000000" pitchFamily="65" charset="-120"/>
                <a:ea typeface="標楷體" panose="03000509000000000000" pitchFamily="65" charset="-120"/>
                <a:sym typeface="+mn-ea"/>
              </a:rPr>
              <a:t>圖片來源：</a:t>
            </a:r>
            <a:r>
              <a:rPr lang="zh-CN" altLang="en-US" sz="20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新華社</a:t>
            </a:r>
          </a:p>
        </p:txBody>
      </p:sp>
      <p:sp>
        <p:nvSpPr>
          <p:cNvPr id="3" name="矩形 2"/>
          <p:cNvSpPr/>
          <p:nvPr/>
        </p:nvSpPr>
        <p:spPr>
          <a:xfrm>
            <a:off x="575712" y="3613697"/>
            <a:ext cx="6400799" cy="23900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hangingPunct="0"/>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DFKai-SB" panose="03000509000000000000" pitchFamily="65" charset="-120"/>
              </a:rPr>
              <a:t>山西省</a:t>
            </a:r>
            <a:r>
              <a:rPr lang="en-US" altLang="zh-CN"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DFKai-SB" panose="03000509000000000000" pitchFamily="65" charset="-120"/>
              </a:rPr>
              <a:t>太</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DFKai-SB" panose="03000509000000000000" pitchFamily="65" charset="-120"/>
              </a:rPr>
              <a:t>原</a:t>
            </a:r>
            <a:r>
              <a:rPr lang="en-US" altLang="zh-CN"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DFKai-SB" panose="03000509000000000000" pitchFamily="65" charset="-120"/>
              </a:rPr>
              <a:t>鋼</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DFKai-SB" panose="03000509000000000000" pitchFamily="65" charset="-120"/>
              </a:rPr>
              <a:t>鐵集團</a:t>
            </a:r>
            <a:r>
              <a:rPr lang="en-US" altLang="zh-CN" sz="28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DFKai-SB" panose="03000509000000000000" pitchFamily="65" charset="-120"/>
              </a:rPr>
              <a:t>發展綠色經濟，積極探索低能耗、高技術的綠色工業發展之路，先後淘汰了所有的</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DFKai-SB" panose="03000509000000000000" pitchFamily="65" charset="-120"/>
              </a:rPr>
              <a:t>落後污染環境設備，實現了全流程工藝技術升級和主體裝備的大型、高效、節能和環保。 </a:t>
            </a:r>
          </a:p>
          <a:p>
            <a:pPr algn="ctr"/>
            <a:endParaRPr lang="zh-HK" altLang="en-US" dirty="0"/>
          </a:p>
        </p:txBody>
      </p:sp>
      <p:pic>
        <p:nvPicPr>
          <p:cNvPr id="2050" name="Picture 2" descr="E:\人民教育出版社工作\2020.8-教育部项目编写文件\2022.4.14-16五修改会议\修改相关内容\新华社购买\1-10\1-10\XxjpsgC000355_20110526_TPPFN0A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9627" y="3295722"/>
            <a:ext cx="4487571" cy="28408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stretch>
            <a:fillRect/>
          </a:stretch>
        </p:blipFill>
        <p:spPr>
          <a:xfrm>
            <a:off x="575712" y="2740848"/>
            <a:ext cx="1594256" cy="58036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44042" y="1017769"/>
            <a:ext cx="10802325" cy="4253472"/>
          </a:xfrm>
          <a:prstGeom prst="rect">
            <a:avLst/>
          </a:prstGeom>
          <a:noFill/>
          <a:ln w="12700">
            <a:noFill/>
          </a:ln>
        </p:spPr>
        <p:txBody>
          <a:bodyPr wrap="square">
            <a:spAutoFit/>
          </a:bodyPr>
          <a:lstStyle/>
          <a:p>
            <a:pPr marR="0" lvl="0" algn="just" defTabSz="914400" rtl="0" eaLnBrk="1" fontAlgn="auto" latinLnBrk="0" hangingPunct="0">
              <a:lnSpc>
                <a:spcPct val="130000"/>
              </a:lnSpc>
              <a:spcBef>
                <a:spcPts val="0"/>
              </a:spcBef>
              <a:spcAft>
                <a:spcPts val="0"/>
              </a:spcAft>
              <a:buClrTx/>
              <a:buSzTx/>
              <a:defRPr/>
            </a:pPr>
            <a:r>
              <a:rPr lang="zh-CN" altLang="en-US" sz="25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改革開放以來，中國建立了門類齊全的現代工業體系，規模躍居世界第一，支撐我國從貧窮落後的農業國到現代化工業國、再到具有全球影響力的經濟大國的轉變。</a:t>
            </a:r>
          </a:p>
          <a:p>
            <a:pPr marL="285750" marR="0" lvl="0" indent="-285750" algn="just" defTabSz="914400" rtl="0" eaLnBrk="1" fontAlgn="auto" latinLnBrk="0" hangingPunct="0">
              <a:lnSpc>
                <a:spcPct val="130000"/>
              </a:lnSpc>
              <a:spcBef>
                <a:spcPts val="0"/>
              </a:spcBef>
              <a:spcAft>
                <a:spcPts val="0"/>
              </a:spcAft>
              <a:buClrTx/>
              <a:buSzTx/>
              <a:buFont typeface="Arial" panose="020B0604020202020204" pitchFamily="34" charset="0"/>
              <a:buChar char="•"/>
              <a:defRPr/>
            </a:pP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工業</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佔</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國內生產總值</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比重逐漸下降，但工業結構卻出現</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質</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的變化。</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中國製造業逐步向</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中國智造</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中國創造</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發</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展</a:t>
            </a:r>
            <a:r>
              <a:rPr lang="zh-CN"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285750" lvl="0" indent="-285750" algn="just" hangingPunct="0">
              <a:lnSpc>
                <a:spcPct val="130000"/>
              </a:lnSpc>
              <a:buFont typeface="Arial" panose="020B0604020202020204" pitchFamily="34" charset="0"/>
              <a:buChar char="•"/>
              <a:defRPr/>
            </a:pP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服務業</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佔</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比持續攀升。</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1978-2020</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年，我國服務業增加值從</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905</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億元增長到</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553,977</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億元，年均增長</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11.6%</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服務業已經成為經濟增長的主動力。</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從</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2013</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佔</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比超過工業，如今已佔國內生產總值的一半。</a:t>
            </a:r>
            <a:endParaRPr lang="zh-TW" altLang="en-US" sz="2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标题 1"/>
          <p:cNvSpPr txBox="1">
            <a:spLocks noChangeArrowheads="1"/>
          </p:cNvSpPr>
          <p:nvPr/>
        </p:nvSpPr>
        <p:spPr bwMode="auto">
          <a:xfrm>
            <a:off x="3189091" y="169451"/>
            <a:ext cx="5312229" cy="8483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zh-TW"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微软雅黑" panose="020B0503020204020204" pitchFamily="34" charset="-122"/>
              </a:rPr>
              <a:t>三級產業比重的變化 </a:t>
            </a:r>
            <a:endParaRPr lang="zh-CN" altLang="en-US" sz="3600" b="1" dirty="0">
              <a:latin typeface="DFKai-SB" panose="03000509000000000000" pitchFamily="65" charset="-120"/>
              <a:ea typeface="DFKai-SB" panose="03000509000000000000" pitchFamily="65" charset="-120"/>
            </a:endParaRPr>
          </a:p>
        </p:txBody>
      </p:sp>
      <p:sp>
        <p:nvSpPr>
          <p:cNvPr id="7" name="文本框 2"/>
          <p:cNvSpPr txBox="1"/>
          <p:nvPr/>
        </p:nvSpPr>
        <p:spPr>
          <a:xfrm>
            <a:off x="587828" y="5465255"/>
            <a:ext cx="10983685" cy="1169551"/>
          </a:xfrm>
          <a:prstGeom prst="rect">
            <a:avLst/>
          </a:prstGeom>
          <a:noFill/>
        </p:spPr>
        <p:txBody>
          <a:bodyPr wrap="square" rtlCol="0">
            <a:spAutoFit/>
          </a:bodyPr>
          <a:lstStyle/>
          <a:p>
            <a:pPr lvl="0">
              <a:defRPr/>
            </a:pP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資料來源：</a:t>
            </a:r>
            <a:endPar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342900" lvl="0" indent="-342900">
              <a:buFont typeface="Arial" panose="020B0604020202020204" pitchFamily="34" charset="0"/>
              <a:buChar char="•"/>
              <a:defRPr/>
            </a:pP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服務業風雨砥礪七十載  新時代踏浪潮頭領航行</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，國家統計局網頁，</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7</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22</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日。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http://m.news.cctv.com/2019/07/22/ARTIeJ0vjKDgxRcEJ9slrcEK190722.shtm</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hlinkClick r:id="rId2"/>
              </a:rPr>
              <a:t>l</a:t>
            </a:r>
            <a:endPar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342900" lvl="0" indent="-342900">
              <a:buFont typeface="Arial" panose="020B0604020202020204" pitchFamily="34" charset="0"/>
              <a:buChar char="•"/>
              <a:defRPr/>
            </a:pP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〈GDP</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破百萬億元的中國答卷</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，中華人民共和國中央人民政府網頁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19</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日。</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http://www.gov.cn/xinwen/2021-01/19/content_5580906.htmml</a:t>
            </a:r>
            <a:endPar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122" y="1838144"/>
            <a:ext cx="10515600" cy="3458828"/>
          </a:xfrm>
        </p:spPr>
        <p:txBody>
          <a:bodyPr>
            <a:normAutofit/>
          </a:bodyPr>
          <a:lstStyle/>
          <a:p>
            <a:pPr marL="0" indent="0" algn="just" fontAlgn="auto">
              <a:lnSpc>
                <a:spcPct val="150000"/>
              </a:lnSpc>
              <a:buFont typeface="+mj-lt"/>
              <a:buNone/>
            </a:pPr>
            <a:r>
              <a:rPr lang="en-US" altLang="zh-CN" dirty="0">
                <a:latin typeface="DFKai-SB" panose="03000509000000000000" pitchFamily="65" charset="-120"/>
                <a:ea typeface="DFKai-SB" panose="03000509000000000000" pitchFamily="65" charset="-120"/>
              </a:rPr>
              <a:t>     </a:t>
            </a:r>
            <a:r>
              <a:rPr lang="zh-CN" altLang="en-US" sz="3600" dirty="0">
                <a:solidFill>
                  <a:schemeClr val="tx1"/>
                </a:solidFill>
                <a:uFillTx/>
                <a:latin typeface="DFKai-SB" panose="03000509000000000000" pitchFamily="65" charset="-120"/>
                <a:ea typeface="DFKai-SB" panose="03000509000000000000" pitchFamily="65" charset="-120"/>
              </a:rPr>
              <a:t>本課題重點是讓學生認識</a:t>
            </a:r>
            <a:r>
              <a:rPr lang="zh-TW" altLang="en-US" sz="3600" dirty="0">
                <a:latin typeface="DFKai-SB" panose="03000509000000000000" pitchFamily="65" charset="-120"/>
                <a:ea typeface="DFKai-SB" panose="03000509000000000000" pitchFamily="65" charset="-120"/>
              </a:rPr>
              <a:t>綜合國力的含義，並</a:t>
            </a:r>
            <a:r>
              <a:rPr lang="zh-CN" altLang="en-US" sz="3600" dirty="0">
                <a:solidFill>
                  <a:schemeClr val="tx1"/>
                </a:solidFill>
                <a:latin typeface="DFKai-SB" panose="03000509000000000000" pitchFamily="65" charset="-120"/>
                <a:ea typeface="DFKai-SB" panose="03000509000000000000" pitchFamily="65" charset="-120"/>
                <a:sym typeface="宋体" panose="02010600030101010101" pitchFamily="2" charset="-122"/>
              </a:rPr>
              <a:t>了</a:t>
            </a:r>
            <a:r>
              <a:rPr lang="zh-CN" altLang="en-US" sz="3600" dirty="0">
                <a:solidFill>
                  <a:schemeClr val="tx1"/>
                </a:solidFill>
                <a:uFillTx/>
                <a:latin typeface="DFKai-SB" panose="03000509000000000000" pitchFamily="65" charset="-120"/>
                <a:ea typeface="DFKai-SB" panose="03000509000000000000" pitchFamily="65" charset="-120"/>
              </a:rPr>
              <a:t>解改革開放以來，我國在經濟、文化、教育</a:t>
            </a:r>
            <a:r>
              <a:rPr lang="zh-CN" altLang="en-US" sz="3600" dirty="0">
                <a:latin typeface="DFKai-SB" panose="03000509000000000000" pitchFamily="65" charset="-120"/>
                <a:ea typeface="DFKai-SB" panose="03000509000000000000" pitchFamily="65" charset="-120"/>
              </a:rPr>
              <a:t>、自然</a:t>
            </a:r>
            <a:r>
              <a:rPr lang="zh-CN" altLang="en-US" sz="3600" dirty="0">
                <a:latin typeface="DFKai-SB" panose="03000509000000000000" pitchFamily="65" charset="-120"/>
                <a:ea typeface="DFKai-SB" panose="03000509000000000000" pitchFamily="65" charset="-120"/>
                <a:sym typeface="+mn-ea"/>
              </a:rPr>
              <a:t>資源、</a:t>
            </a:r>
            <a:r>
              <a:rPr lang="zh-CN" altLang="en-US" sz="3600" dirty="0">
                <a:solidFill>
                  <a:schemeClr val="tx1"/>
                </a:solidFill>
                <a:uFillTx/>
                <a:latin typeface="DFKai-SB" panose="03000509000000000000" pitchFamily="65" charset="-120"/>
                <a:ea typeface="DFKai-SB" panose="03000509000000000000" pitchFamily="65" charset="-120"/>
              </a:rPr>
              <a:t>科技、國防等</a:t>
            </a:r>
            <a:r>
              <a:rPr lang="zh-TW" altLang="en-US" sz="3600" dirty="0">
                <a:latin typeface="DFKai-SB" panose="03000509000000000000" pitchFamily="65" charset="-120"/>
                <a:ea typeface="DFKai-SB" panose="03000509000000000000" pitchFamily="65" charset="-120"/>
              </a:rPr>
              <a:t>範疇</a:t>
            </a:r>
            <a:r>
              <a:rPr lang="zh-TW" altLang="en-US" sz="3600" dirty="0">
                <a:solidFill>
                  <a:schemeClr val="tx1"/>
                </a:solidFill>
                <a:uFillTx/>
                <a:latin typeface="DFKai-SB" panose="03000509000000000000" pitchFamily="65" charset="-120"/>
                <a:ea typeface="DFKai-SB" panose="03000509000000000000" pitchFamily="65" charset="-120"/>
              </a:rPr>
              <a:t>的發展，對於</a:t>
            </a:r>
            <a:r>
              <a:rPr lang="zh-TW" altLang="en-US" sz="3600" dirty="0">
                <a:latin typeface="DFKai-SB" panose="03000509000000000000" pitchFamily="65" charset="-120"/>
                <a:ea typeface="DFKai-SB" panose="03000509000000000000" pitchFamily="65" charset="-120"/>
              </a:rPr>
              <a:t>國家提升綜合</a:t>
            </a:r>
            <a:r>
              <a:rPr lang="zh-TW" altLang="en-US" sz="3600" dirty="0">
                <a:solidFill>
                  <a:schemeClr val="tx1"/>
                </a:solidFill>
                <a:uFillTx/>
                <a:latin typeface="DFKai-SB" panose="03000509000000000000" pitchFamily="65" charset="-120"/>
                <a:ea typeface="DFKai-SB" panose="03000509000000000000" pitchFamily="65" charset="-120"/>
              </a:rPr>
              <a:t>國力的重要性及其影響</a:t>
            </a:r>
            <a:r>
              <a:rPr lang="zh-CN" altLang="en-US" sz="3600" dirty="0">
                <a:solidFill>
                  <a:schemeClr val="tx1"/>
                </a:solidFill>
                <a:uFillTx/>
                <a:latin typeface="DFKai-SB" panose="03000509000000000000" pitchFamily="65" charset="-120"/>
                <a:ea typeface="DFKai-SB" panose="03000509000000000000" pitchFamily="65" charset="-120"/>
              </a:rPr>
              <a:t>。</a:t>
            </a:r>
          </a:p>
        </p:txBody>
      </p:sp>
      <p:sp>
        <p:nvSpPr>
          <p:cNvPr id="2" name="矩形 1"/>
          <p:cNvSpPr/>
          <p:nvPr/>
        </p:nvSpPr>
        <p:spPr>
          <a:xfrm>
            <a:off x="809124" y="996000"/>
            <a:ext cx="2441694" cy="769441"/>
          </a:xfrm>
          <a:prstGeom prst="rect">
            <a:avLst/>
          </a:prstGeom>
        </p:spPr>
        <p:txBody>
          <a:bodyPr wrap="none">
            <a:spAutoFit/>
          </a:bodyPr>
          <a:lstStyle/>
          <a:p>
            <a:r>
              <a:rPr lang="zh-TW" altLang="en-US" sz="4400" b="1" dirty="0">
                <a:solidFill>
                  <a:srgbClr val="000000"/>
                </a:solidFill>
                <a:latin typeface="標楷體" panose="03000509000000000000" pitchFamily="65" charset="-120"/>
                <a:ea typeface="標楷體" panose="03000509000000000000" pitchFamily="65" charset="-120"/>
                <a:sym typeface="微软雅黑" panose="020B0503020204020204" pitchFamily="34" charset="-122"/>
              </a:rPr>
              <a:t>學習重點</a:t>
            </a:r>
            <a:endParaRPr lang="zh-HK" altLang="en-US" sz="4400" b="1" dirty="0">
              <a:latin typeface="標楷體" panose="03000509000000000000" pitchFamily="65" charset="-120"/>
              <a:ea typeface="標楷體" panose="03000509000000000000"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59972" y="1509940"/>
            <a:ext cx="10515600" cy="4351338"/>
          </a:xfrm>
        </p:spPr>
        <p:txBody>
          <a:bodyPr>
            <a:normAutofit/>
          </a:bodyPr>
          <a:lstStyle/>
          <a:p>
            <a:pPr algn="just">
              <a:lnSpc>
                <a:spcPct val="110000"/>
              </a:lnSpc>
              <a:spcBef>
                <a:spcPts val="0"/>
              </a:spcBef>
              <a:defRPr/>
            </a:pPr>
            <a:r>
              <a:rPr lang="en-US" altLang="zh-HK"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1979</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HK"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月，鄧小平登上美國</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時代</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i="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Time</a:t>
            </a: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週刊封面。這份在國際上影響重大的雜誌，用整整</a:t>
            </a:r>
            <a:r>
              <a:rPr lang="en-US" altLang="zh-HK"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48</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頁的系列文章介紹了年度人物鄧小平和打開大門的中國，其封面標題是</a:t>
            </a: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一個嶄新中國的憧憬</a:t>
            </a: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HK"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Visions of a New China</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endPar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10000"/>
              </a:lnSpc>
              <a:spcBef>
                <a:spcPts val="0"/>
              </a:spcBef>
              <a:defRPr/>
            </a:pPr>
            <a:endPar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10000"/>
              </a:lnSpc>
              <a:spcBef>
                <a:spcPts val="0"/>
              </a:spcBef>
              <a:defRPr/>
            </a:pP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38</a:t>
            </a: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年後，</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時代</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週刊在</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2017</a:t>
            </a: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11</a:t>
            </a: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13</a:t>
            </a: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日出版的雜誌封面上，用中英文兩種語言書寫「中國贏了」（</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China Won</a:t>
            </a: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）。封面文章的作者布雷默（</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Ian </a:t>
            </a:r>
            <a:r>
              <a:rPr lang="en-US" altLang="zh-TW"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Bremmer</a:t>
            </a:r>
            <a:r>
              <a:rPr lang="zh-TW"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）說：「在可預見的未來，中國經濟可能仍將保持強勁和穩定，中國的國際影響力將持續增長。」 </a:t>
            </a:r>
          </a:p>
          <a:p>
            <a:pPr marL="0" lvl="0" indent="0">
              <a:lnSpc>
                <a:spcPct val="110000"/>
              </a:lnSpc>
              <a:spcBef>
                <a:spcPts val="0"/>
              </a:spcBef>
              <a:buNone/>
              <a:defRPr/>
            </a:pPr>
            <a:endPar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endParaRPr lang="zh-HK" altLang="en-US" dirty="0"/>
          </a:p>
        </p:txBody>
      </p:sp>
      <p:sp>
        <p:nvSpPr>
          <p:cNvPr id="4" name="任意多边形: 形状 37"/>
          <p:cNvSpPr/>
          <p:nvPr/>
        </p:nvSpPr>
        <p:spPr>
          <a:xfrm>
            <a:off x="4016725" y="536216"/>
            <a:ext cx="3958797"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3600" b="1" dirty="0">
                <a:solidFill>
                  <a:srgbClr val="FFFFFF"/>
                </a:solidFill>
                <a:latin typeface="DFKai-SB" panose="03000509000000000000" pitchFamily="65" charset="-120"/>
                <a:ea typeface="DFKai-SB" panose="03000509000000000000" pitchFamily="65" charset="-120"/>
                <a:sym typeface="微软雅黑" panose="020B0503020204020204" pitchFamily="34" charset="-122"/>
              </a:rPr>
              <a:t>世界經濟影響力</a:t>
            </a:r>
            <a:r>
              <a:rPr lang="en-US" altLang="zh-CN" sz="3600" b="1" dirty="0">
                <a:solidFill>
                  <a:srgbClr val="FFFFFF"/>
                </a:solidFill>
                <a:latin typeface="DFKai-SB" panose="03000509000000000000" pitchFamily="65" charset="-120"/>
                <a:ea typeface="DFKai-SB" panose="03000509000000000000" pitchFamily="65" charset="-120"/>
                <a:sym typeface="微软雅黑" panose="020B0503020204020204" pitchFamily="34" charset="-122"/>
              </a:rPr>
              <a:t>       </a:t>
            </a:r>
            <a:endParaRPr lang="zh-CN" altLang="en-US" sz="3600" b="1" dirty="0">
              <a:solidFill>
                <a:srgbClr val="FFFFFF"/>
              </a:solidFill>
              <a:latin typeface="DFKai-SB" panose="03000509000000000000" pitchFamily="65" charset="-120"/>
              <a:ea typeface="DFKai-SB" panose="03000509000000000000" pitchFamily="65" charset="-120"/>
              <a:sym typeface="微软雅黑" panose="020B0503020204020204" pitchFamily="34" charset="-122"/>
            </a:endParaRPr>
          </a:p>
        </p:txBody>
      </p:sp>
      <p:pic>
        <p:nvPicPr>
          <p:cNvPr id="5" name="Picture 4"/>
          <p:cNvPicPr>
            <a:picLocks noChangeAspect="1"/>
          </p:cNvPicPr>
          <p:nvPr/>
        </p:nvPicPr>
        <p:blipFill>
          <a:blip r:embed="rId2"/>
          <a:stretch>
            <a:fillRect/>
          </a:stretch>
        </p:blipFill>
        <p:spPr>
          <a:xfrm>
            <a:off x="546435" y="270690"/>
            <a:ext cx="1594256" cy="580365"/>
          </a:xfrm>
          <a:prstGeom prst="rect">
            <a:avLst/>
          </a:prstGeom>
        </p:spPr>
      </p:pic>
    </p:spTree>
    <p:extLst>
      <p:ext uri="{BB962C8B-B14F-4D97-AF65-F5344CB8AC3E}">
        <p14:creationId xmlns:p14="http://schemas.microsoft.com/office/powerpoint/2010/main" val="23382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47763" y="336870"/>
            <a:ext cx="8387618" cy="584775"/>
          </a:xfrm>
          <a:prstGeom prst="rect">
            <a:avLst/>
          </a:prstGeom>
          <a:noFill/>
        </p:spPr>
        <p:txBody>
          <a:bodyPr wrap="square" rtlCol="0">
            <a:spAutoFit/>
          </a:bodyPr>
          <a:lstStyle/>
          <a:p>
            <a:pPr algn="ctr"/>
            <a:r>
              <a:rPr lang="zh-CN" altLang="en-US" sz="3200" b="1" dirty="0">
                <a:latin typeface="DFKai-SB" panose="03000509000000000000" pitchFamily="65" charset="-120"/>
                <a:ea typeface="DFKai-SB" panose="03000509000000000000" pitchFamily="65" charset="-120"/>
              </a:rPr>
              <a:t>我國對</a:t>
            </a:r>
            <a:r>
              <a:rPr lang="zh-CN" altLang="en-US" sz="3200" b="1" dirty="0">
                <a:latin typeface="Times New Roman" panose="02020603050405020304" pitchFamily="18" charset="0"/>
                <a:ea typeface="標楷體" panose="03000509000000000000" pitchFamily="65" charset="-120"/>
                <a:cs typeface="Times New Roman" panose="02020603050405020304" pitchFamily="18" charset="0"/>
              </a:rPr>
              <a:t>全球</a:t>
            </a:r>
            <a:r>
              <a:rPr lang="zh-CN" altLang="en-US" sz="3200" b="1" dirty="0">
                <a:latin typeface="DFKai-SB" panose="03000509000000000000" pitchFamily="65" charset="-120"/>
                <a:ea typeface="DFKai-SB" panose="03000509000000000000" pitchFamily="65" charset="-120"/>
              </a:rPr>
              <a:t>經濟增長的年均貢獻率逐步提高</a:t>
            </a:r>
          </a:p>
        </p:txBody>
      </p:sp>
      <p:sp>
        <p:nvSpPr>
          <p:cNvPr id="4" name="矩形 3"/>
          <p:cNvSpPr/>
          <p:nvPr/>
        </p:nvSpPr>
        <p:spPr>
          <a:xfrm>
            <a:off x="533400" y="1011607"/>
            <a:ext cx="11016343" cy="1107996"/>
          </a:xfrm>
          <a:prstGeom prst="rect">
            <a:avLst/>
          </a:prstGeom>
        </p:spPr>
        <p:txBody>
          <a:bodyPr wrap="square">
            <a:spAutoFit/>
          </a:bodyPr>
          <a:lstStyle/>
          <a:p>
            <a:pPr algn="just"/>
            <a:r>
              <a:rPr lang="zh-CN" altLang="en-US" sz="26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        </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據</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國際貨幣基金</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統計資料，</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2009</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年至</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2018</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年，中國對全球</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國內生產</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增量的貢獻率高達</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34%</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（按市場匯率核算）。</a:t>
            </a:r>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4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http://www.gov.cn/xinwen/2019-07/29/content_5416117.htm</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161" y="2377077"/>
            <a:ext cx="7142789" cy="4270792"/>
          </a:xfrm>
          <a:prstGeom prst="rect">
            <a:avLst/>
          </a:prstGeom>
          <a:ln w="12700">
            <a:solidFill>
              <a:schemeClr val="tx1"/>
            </a:solidFill>
          </a:ln>
        </p:spPr>
      </p:pic>
      <p:sp>
        <p:nvSpPr>
          <p:cNvPr id="9" name="矩形 8"/>
          <p:cNvSpPr/>
          <p:nvPr/>
        </p:nvSpPr>
        <p:spPr>
          <a:xfrm>
            <a:off x="8375388" y="2377077"/>
            <a:ext cx="3354946" cy="9196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22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中、美、日、歐元區對世界經濟增長貢獻率（</a:t>
            </a:r>
            <a:r>
              <a:rPr lang="en-US" altLang="zh-TW" sz="22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2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endParaRPr lang="zh-HK" altLang="en-US" sz="22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10" name="文本框 4"/>
          <p:cNvSpPr txBox="1"/>
          <p:nvPr/>
        </p:nvSpPr>
        <p:spPr>
          <a:xfrm>
            <a:off x="2606466" y="6170722"/>
            <a:ext cx="5666483" cy="400110"/>
          </a:xfrm>
          <a:prstGeom prst="rect">
            <a:avLst/>
          </a:prstGeom>
          <a:solidFill>
            <a:schemeClr val="bg1"/>
          </a:solidFill>
        </p:spPr>
        <p:txBody>
          <a:bodyPr wrap="square" rtlCol="0">
            <a:spAutoFit/>
          </a:bodyPr>
          <a:lstStyle/>
          <a:p>
            <a:pPr lvl="0" algn="ctr">
              <a:defRPr/>
            </a:pPr>
            <a:r>
              <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https://zhuanlan.zhihu.com/p/343530042</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2" name="直線單箭頭接點 11"/>
          <p:cNvCxnSpPr/>
          <p:nvPr/>
        </p:nvCxnSpPr>
        <p:spPr>
          <a:xfrm flipH="1">
            <a:off x="2806563" y="3429000"/>
            <a:ext cx="698637" cy="28334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6" name="圓角矩形 15"/>
          <p:cNvSpPr/>
          <p:nvPr/>
        </p:nvSpPr>
        <p:spPr>
          <a:xfrm>
            <a:off x="3505200" y="3199562"/>
            <a:ext cx="881743" cy="40444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rPr>
              <a:t>中國</a:t>
            </a:r>
            <a:endParaRPr lang="zh-HK" altLang="en-US" b="1"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99"/>
          <p:cNvSpPr txBox="1"/>
          <p:nvPr/>
        </p:nvSpPr>
        <p:spPr>
          <a:xfrm>
            <a:off x="443931" y="646019"/>
            <a:ext cx="10918920" cy="5872377"/>
          </a:xfrm>
          <a:prstGeom prst="rect">
            <a:avLst/>
          </a:prstGeom>
          <a:noFill/>
          <a:ln w="12700">
            <a:noFill/>
          </a:ln>
        </p:spPr>
        <p:txBody>
          <a:bodyPr wrap="square">
            <a:spAutoFit/>
          </a:bodyPr>
          <a:lstStyle/>
          <a:p>
            <a:pPr lvl="0" algn="ctr" hangingPunct="0">
              <a:lnSpc>
                <a:spcPct val="110000"/>
              </a:lnSpc>
              <a:defRPr/>
            </a:pPr>
            <a:r>
              <a:rPr lang="zh-TW" altLang="en-US" sz="3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貢獻率</a:t>
            </a:r>
            <a:endParaRPr lang="en-US" altLang="zh-CN" sz="3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285750" lvl="0" indent="-285750" algn="just" hangingPunct="0">
              <a:buFont typeface="Arial" panose="020B0604020202020204" pitchFamily="34" charset="0"/>
              <a:buChar char="•"/>
              <a:defRPr/>
            </a:pPr>
            <a:endParaRPr lang="en-US" altLang="zh-CN"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285750" lvl="0" indent="-285750" algn="just" hangingPunct="0">
              <a:lnSpc>
                <a:spcPct val="110000"/>
              </a:lnSpc>
              <a:buFont typeface="Arial" panose="020B0604020202020204" pitchFamily="34" charset="0"/>
              <a:buChar char="•"/>
              <a:defRPr/>
            </a:pP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貢獻率常用於分析經濟增長中各因素作用大小的程度</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TW"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914400" lvl="1" indent="-457200" algn="just" hangingPunct="0">
              <a:lnSpc>
                <a:spcPct val="110000"/>
              </a:lnSpc>
              <a:buSzPct val="50000"/>
              <a:buFont typeface="Wingdings" panose="05000000000000000000" pitchFamily="2" charset="2"/>
              <a:buChar char="n"/>
              <a:defRPr/>
            </a:pP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計算方法：貢獻率（</a:t>
            </a:r>
            <a:r>
              <a:rPr lang="en-US"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某因素</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sym typeface="+mn-ea"/>
              </a:rPr>
              <a:t>地區</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貢獻量（增量或增長程度）</a:t>
            </a:r>
            <a:r>
              <a:rPr lang="en-US"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總貢獻量（總增長量或增長程度）</a:t>
            </a:r>
            <a:r>
              <a:rPr lang="en-US"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×100%</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lvl="1" algn="just" hangingPunct="0">
              <a:lnSpc>
                <a:spcPct val="110000"/>
              </a:lnSpc>
              <a:defRPr/>
            </a:pPr>
            <a:r>
              <a:rPr lang="en-US" altLang="zh-TW"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資料來源：</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http://tjj.beijing.gov.cn/zwfw/sjbs/ndbfw/zbjd_31416/202003/t20200321_1723737.html</a:t>
            </a:r>
          </a:p>
          <a:p>
            <a:pPr marL="914400" lvl="1" indent="-457200" algn="just" hangingPunct="0">
              <a:lnSpc>
                <a:spcPct val="110000"/>
              </a:lnSpc>
              <a:buSzPct val="50000"/>
              <a:buFont typeface="Wingdings" panose="05000000000000000000" pitchFamily="2" charset="2"/>
              <a:buChar char="n"/>
              <a:defRPr/>
            </a:pP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例如</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中國</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於</a:t>
            </a:r>
            <a:r>
              <a:rPr lang="en-US"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2009</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年至</a:t>
            </a:r>
            <a:r>
              <a:rPr lang="en-US"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2018</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年對</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全球國內生產總值增量的貢獻率為</a:t>
            </a:r>
            <a:r>
              <a:rPr lang="en-US" altLang="zh-TW"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34%</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意思就是</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說</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於</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這個時段，</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如果世界經濟增加了</a:t>
            </a:r>
            <a:r>
              <a:rPr lang="en-US"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10</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則</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其中</a:t>
            </a:r>
            <a:r>
              <a:rPr lang="zh-TW"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的</a:t>
            </a:r>
            <a:r>
              <a:rPr lang="en-US"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3.4</a:t>
            </a:r>
            <a:r>
              <a:rPr lang="zh-CN" altLang="en-US"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就是中國經濟的增加量。</a:t>
            </a:r>
            <a:endParaRPr lang="en-US" altLang="zh-CN" sz="3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lvl="1" algn="just" hangingPunct="0">
              <a:lnSpc>
                <a:spcPct val="110000"/>
              </a:lnSpc>
              <a:defRPr/>
            </a:pPr>
            <a:r>
              <a:rPr lang="en-US" altLang="zh-CN"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資料來源：改寫自</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https://www.sohu.com/a/220732573_100110525</a:t>
            </a:r>
            <a:endPar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pic>
        <p:nvPicPr>
          <p:cNvPr id="8" name="Picture 7"/>
          <p:cNvPicPr>
            <a:picLocks noChangeAspect="1"/>
          </p:cNvPicPr>
          <p:nvPr/>
        </p:nvPicPr>
        <p:blipFill>
          <a:blip r:embed="rId2"/>
          <a:stretch>
            <a:fillRect/>
          </a:stretch>
        </p:blipFill>
        <p:spPr>
          <a:xfrm>
            <a:off x="546435" y="270690"/>
            <a:ext cx="1594256" cy="580365"/>
          </a:xfrm>
          <a:prstGeom prst="rect">
            <a:avLst/>
          </a:prstGeom>
        </p:spPr>
      </p:pic>
    </p:spTree>
    <p:extLst>
      <p:ext uri="{BB962C8B-B14F-4D97-AF65-F5344CB8AC3E}">
        <p14:creationId xmlns:p14="http://schemas.microsoft.com/office/powerpoint/2010/main" val="3732621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01390" y="262555"/>
            <a:ext cx="11208470" cy="1412694"/>
          </a:xfrm>
          <a:prstGeom prst="rect">
            <a:avLst/>
          </a:prstGeom>
          <a:noFill/>
          <a:ln w="12700">
            <a:noFill/>
          </a:ln>
        </p:spPr>
        <p:txBody>
          <a:bodyPr wrap="square">
            <a:spAutoFit/>
          </a:bodyPr>
          <a:lstStyle/>
          <a:p>
            <a:pPr lvl="0" algn="just">
              <a:lnSpc>
                <a:spcPct val="110000"/>
              </a:lnSpc>
              <a:defRPr/>
            </a:pPr>
            <a:r>
              <a:rPr kumimoji="0" lang="zh-TW" altLang="en-US" sz="26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r>
              <a:rPr kumimoji="0" lang="zh-TW" altLang="en-US"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自改革開放以來，</a:t>
            </a:r>
            <a:r>
              <a:rPr kumimoji="0" lang="zh-CN" altLang="en-US"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我國</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的國內生產總值佔</a:t>
            </a:r>
            <a:r>
              <a:rPr kumimoji="0" lang="zh-CN" altLang="en-US"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世界經濟</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的比重</a:t>
            </a:r>
            <a:r>
              <a:rPr kumimoji="0" lang="zh-CN" altLang="en-US"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不斷提升</a:t>
            </a:r>
            <a:r>
              <a:rPr kumimoji="0" lang="zh-TW" altLang="en-US"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，從</a:t>
            </a:r>
            <a:r>
              <a:rPr kumimoji="0" lang="en-US" altLang="zh-TW"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1978</a:t>
            </a:r>
            <a:r>
              <a:rPr kumimoji="0" lang="zh-TW" altLang="en-US"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年佔</a:t>
            </a:r>
            <a:r>
              <a:rPr kumimoji="0" lang="en-US" altLang="zh-TW"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1.88%</a:t>
            </a:r>
            <a:r>
              <a:rPr kumimoji="0" lang="zh-TW" altLang="en-US"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，至</a:t>
            </a:r>
            <a:r>
              <a:rPr kumimoji="0" lang="en-US" altLang="zh-TW"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2017</a:t>
            </a:r>
            <a:r>
              <a:rPr kumimoji="0" lang="zh-TW" altLang="en-US"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年佔</a:t>
            </a:r>
            <a:r>
              <a:rPr kumimoji="0" lang="en-US" altLang="zh-TW"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15%</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（見下表），</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年更增至約</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17%</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。由於經濟實力增強，國家在</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國際</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的</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影響力</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亦</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日益擴大</a:t>
            </a:r>
            <a:r>
              <a:rPr kumimoji="0" lang="zh-CN" altLang="en-US" sz="26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p>
        </p:txBody>
      </p:sp>
      <p:pic>
        <p:nvPicPr>
          <p:cNvPr id="7" name="圖片 6"/>
          <p:cNvPicPr>
            <a:picLocks noChangeAspect="1"/>
          </p:cNvPicPr>
          <p:nvPr/>
        </p:nvPicPr>
        <p:blipFill rotWithShape="1">
          <a:blip r:embed="rId2"/>
          <a:srcRect l="19106" t="23492" r="19197" b="31428"/>
          <a:stretch/>
        </p:blipFill>
        <p:spPr>
          <a:xfrm>
            <a:off x="2090056" y="1805575"/>
            <a:ext cx="8532036" cy="3506654"/>
          </a:xfrm>
          <a:prstGeom prst="rect">
            <a:avLst/>
          </a:prstGeom>
          <a:ln w="19050">
            <a:solidFill>
              <a:schemeClr val="tx1"/>
            </a:solidFill>
          </a:ln>
        </p:spPr>
      </p:pic>
      <p:sp>
        <p:nvSpPr>
          <p:cNvPr id="8" name="文本框 2"/>
          <p:cNvSpPr txBox="1"/>
          <p:nvPr/>
        </p:nvSpPr>
        <p:spPr>
          <a:xfrm>
            <a:off x="613782" y="5690383"/>
            <a:ext cx="10983685" cy="646331"/>
          </a:xfrm>
          <a:prstGeom prst="rect">
            <a:avLst/>
          </a:prstGeom>
          <a:noFill/>
        </p:spPr>
        <p:txBody>
          <a:bodyPr wrap="square" rtlCol="0">
            <a:spAutoFit/>
          </a:bodyPr>
          <a:lstStyle/>
          <a:p>
            <a:pPr lvl="0">
              <a:defRPr/>
            </a:pP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資料來源：</a:t>
            </a:r>
            <a:endPar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342900" lvl="0" indent="-342900">
              <a:buFont typeface="Arial" panose="020B0604020202020204" pitchFamily="34" charset="0"/>
              <a:buChar char="•"/>
              <a:defRPr/>
            </a:pP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國際地位顯著提高 國際影響力明顯增強</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，國家統計局網頁，</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2018</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9</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17</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日。 </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http://www.stats.gov.cn/tjsj/zxfb/201809/t20180917_1623310.html</a:t>
            </a:r>
          </a:p>
          <a:p>
            <a:pPr marL="342900" lvl="0" indent="-342900">
              <a:buFont typeface="Arial" panose="020B0604020202020204" pitchFamily="34" charset="0"/>
              <a:buChar char="•"/>
              <a:defRPr/>
            </a:pP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年國民經濟穩定恢復 主要目標完成好於預期</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，國家統計局網頁，</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18</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日。</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http://www.stats.gov.cn/tjsj/zxfb/202101/t20210118_1812423.htm</a:t>
            </a:r>
            <a:endPar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向右箭號 1"/>
          <p:cNvSpPr/>
          <p:nvPr/>
        </p:nvSpPr>
        <p:spPr>
          <a:xfrm>
            <a:off x="1905000" y="3188992"/>
            <a:ext cx="576943" cy="217715"/>
          </a:xfrm>
          <a:prstGeom prst="right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文本框 2"/>
          <p:cNvSpPr/>
          <p:nvPr/>
        </p:nvSpPr>
        <p:spPr>
          <a:xfrm>
            <a:off x="892964" y="1112660"/>
            <a:ext cx="10292854" cy="5361083"/>
          </a:xfrm>
          <a:prstGeom prst="rect">
            <a:avLst/>
          </a:prstGeom>
          <a:noFill/>
          <a:ln w="9525">
            <a:noFill/>
          </a:ln>
        </p:spPr>
        <p:txBody>
          <a:bodyPr wrap="square" anchor="t" anchorCtr="0">
            <a:spAutoFit/>
          </a:bodyPr>
          <a:lstStyle/>
          <a:p>
            <a:pPr marL="342900" lvl="0" indent="-342900" algn="just">
              <a:lnSpc>
                <a:spcPct val="120000"/>
              </a:lnSpc>
              <a:buFont typeface="Arial" panose="020B0604020202020204" pitchFamily="34" charset="0"/>
              <a:buChar char="•"/>
              <a:defRPr/>
            </a:pP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改革開放以來，我國</a:t>
            </a:r>
            <a:r>
              <a:rPr kumimoji="0" lang="zh-TW"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在</a:t>
            </a: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經濟發展</a:t>
            </a:r>
            <a:r>
              <a:rPr kumimoji="0" lang="zh-TW"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方面</a:t>
            </a: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取得了舉世矚目的成就，實</a:t>
            </a:r>
            <a:r>
              <a:rPr lang="zh-CN" altLang="en-US" sz="3200" dirty="0">
                <a:latin typeface="DFKai-SB" panose="03000509000000000000" pitchFamily="65" charset="-120"/>
                <a:ea typeface="DFKai-SB" panose="03000509000000000000" pitchFamily="65" charset="-120"/>
                <a:sym typeface="黑体" panose="02010609060101010101" charset="-122"/>
              </a:rPr>
              <a:t>現四十多年持續的高速</a:t>
            </a: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經濟增長。</a:t>
            </a:r>
            <a:endParaRPr kumimoji="0" lang="en-US" altLang="zh-CN"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endParaRPr>
          </a:p>
          <a:p>
            <a:pPr marL="342900" lvl="0" indent="-342900" algn="just">
              <a:lnSpc>
                <a:spcPct val="120000"/>
              </a:lnSpc>
              <a:buFont typeface="Arial" panose="020B0604020202020204" pitchFamily="34" charset="0"/>
              <a:buChar char="•"/>
              <a:defRPr/>
            </a:pP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改革開放讓國</a:t>
            </a:r>
            <a:r>
              <a:rPr kumimoji="0" lang="zh-TW"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家</a:t>
            </a:r>
            <a:r>
              <a:rPr lang="zh-CN" altLang="en-US" sz="3200" dirty="0">
                <a:latin typeface="DFKai-SB" panose="03000509000000000000" pitchFamily="65" charset="-120"/>
                <a:ea typeface="DFKai-SB" panose="03000509000000000000" pitchFamily="65" charset="-120"/>
                <a:sym typeface="黑体" panose="02010609060101010101" charset="-122"/>
              </a:rPr>
              <a:t>告別</a:t>
            </a:r>
            <a:r>
              <a:rPr lang="zh-TW" altLang="en-US" sz="3200" dirty="0">
                <a:latin typeface="DFKai-SB" panose="03000509000000000000" pitchFamily="65" charset="-120"/>
                <a:ea typeface="DFKai-SB" panose="03000509000000000000" pitchFamily="65" charset="-120"/>
                <a:sym typeface="黑体" panose="02010609060101010101" charset="-122"/>
              </a:rPr>
              <a:t>近</a:t>
            </a:r>
            <a:r>
              <a:rPr lang="zh-CN" altLang="en-US" sz="3200" dirty="0">
                <a:latin typeface="DFKai-SB" panose="03000509000000000000" pitchFamily="65" charset="-120"/>
                <a:ea typeface="DFKai-SB" panose="03000509000000000000" pitchFamily="65" charset="-120"/>
                <a:sym typeface="黑体" panose="02010609060101010101" charset="-122"/>
              </a:rPr>
              <a:t>百年</a:t>
            </a:r>
            <a:r>
              <a:rPr lang="zh-TW" altLang="en-US" sz="3200" dirty="0">
                <a:latin typeface="DFKai-SB" panose="03000509000000000000" pitchFamily="65" charset="-120"/>
                <a:ea typeface="DFKai-SB" panose="03000509000000000000" pitchFamily="65" charset="-120"/>
                <a:sym typeface="黑体" panose="02010609060101010101" charset="-122"/>
              </a:rPr>
              <a:t>以來的</a:t>
            </a:r>
            <a:r>
              <a:rPr lang="zh-CN" altLang="en-US" sz="3200" dirty="0">
                <a:latin typeface="DFKai-SB" panose="03000509000000000000" pitchFamily="65" charset="-120"/>
                <a:ea typeface="DFKai-SB" panose="03000509000000000000" pitchFamily="65" charset="-120"/>
                <a:sym typeface="黑体" panose="02010609060101010101" charset="-122"/>
              </a:rPr>
              <a:t>積</a:t>
            </a: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貧積弱</a:t>
            </a:r>
            <a:r>
              <a:rPr kumimoji="0" lang="zh-TW"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局面</a:t>
            </a: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，提升發展水</a:t>
            </a:r>
            <a:r>
              <a:rPr lang="zh-CN" altLang="en-US" sz="3200" dirty="0">
                <a:latin typeface="DFKai-SB" panose="03000509000000000000" pitchFamily="65" charset="-120"/>
                <a:ea typeface="DFKai-SB" panose="03000509000000000000" pitchFamily="65" charset="-120"/>
                <a:sym typeface="宋体" panose="02010600030101010101" pitchFamily="2" charset="-122"/>
              </a:rPr>
              <a:t>平</a:t>
            </a: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a:t>
            </a:r>
            <a:r>
              <a:rPr kumimoji="0" lang="zh-TW"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中國</a:t>
            </a: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已經成為影響世界的重要力量。</a:t>
            </a:r>
            <a:endParaRPr kumimoji="0" lang="en-US" altLang="zh-CN"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endParaRPr>
          </a:p>
          <a:p>
            <a:pPr marL="342900" lvl="0" indent="-342900" algn="just">
              <a:lnSpc>
                <a:spcPct val="120000"/>
              </a:lnSpc>
              <a:buFont typeface="Arial" panose="020B0604020202020204" pitchFamily="34" charset="0"/>
              <a:buChar char="•"/>
              <a:defRPr/>
            </a:pPr>
            <a:r>
              <a:rPr kumimoji="0" lang="zh-TW"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rPr>
              <a:t>經濟是綜合國力的重要構成要素，由於國家經濟飛躍發展，中國的綜合國力亦因此而</a:t>
            </a:r>
            <a:r>
              <a:rPr lang="zh-TW" altLang="en-US" sz="3200" dirty="0">
                <a:latin typeface="DFKai-SB" panose="03000509000000000000" pitchFamily="65" charset="-120"/>
                <a:ea typeface="DFKai-SB" panose="03000509000000000000" pitchFamily="65" charset="-120"/>
                <a:sym typeface="黑体" panose="02010609060101010101" charset="-122"/>
              </a:rPr>
              <a:t>大幅增強。</a:t>
            </a:r>
            <a:endPar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黑体" panose="02010609060101010101" charset="-122"/>
            </a:endParaRPr>
          </a:p>
          <a:p>
            <a:pPr marL="342900" marR="0" lvl="0" indent="-342900" algn="just"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人均</a:t>
            </a:r>
            <a:r>
              <a:rPr kumimoji="0" lang="zh-TW"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國內生產總</a:t>
            </a:r>
            <a:r>
              <a:rPr lang="zh-TW" altLang="en-US" sz="3200" noProof="0" dirty="0">
                <a:latin typeface="DFKai-SB" panose="03000509000000000000" pitchFamily="65" charset="-120"/>
                <a:ea typeface="DFKai-SB" panose="03000509000000000000" pitchFamily="65" charset="-120"/>
                <a:sym typeface="+mn-ea"/>
              </a:rPr>
              <a:t>值</a:t>
            </a: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處</a:t>
            </a:r>
            <a:r>
              <a:rPr lang="zh-CN" altLang="en-US" sz="3200" dirty="0">
                <a:latin typeface="DFKai-SB" panose="03000509000000000000" pitchFamily="65" charset="-120"/>
                <a:ea typeface="DFKai-SB" panose="03000509000000000000" pitchFamily="65" charset="-120"/>
                <a:sym typeface="宋体" panose="02010600030101010101" pitchFamily="2" charset="-122"/>
              </a:rPr>
              <a:t>於</a:t>
            </a: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世界中等水</a:t>
            </a:r>
            <a:r>
              <a:rPr lang="zh-CN" altLang="en-US" sz="3200" dirty="0">
                <a:latin typeface="DFKai-SB" panose="03000509000000000000" pitchFamily="65" charset="-120"/>
                <a:ea typeface="DFKai-SB" panose="03000509000000000000" pitchFamily="65" charset="-120"/>
                <a:sym typeface="宋体" panose="02010600030101010101" pitchFamily="2" charset="-122"/>
              </a:rPr>
              <a:t>平</a:t>
            </a:r>
            <a:r>
              <a:rPr kumimoji="0" lang="zh-CN"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，表明我國仍是世界上最大的發展中國家</a:t>
            </a:r>
            <a:r>
              <a:rPr kumimoji="0" lang="zh-TW" altLang="en-US"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，需要繼續致力發展，提升人民的生活水平。</a:t>
            </a:r>
            <a:endParaRPr kumimoji="0" lang="en-US" altLang="zh-CN" sz="3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8" name="文本框 7"/>
          <p:cNvSpPr txBox="1"/>
          <p:nvPr/>
        </p:nvSpPr>
        <p:spPr>
          <a:xfrm>
            <a:off x="5513699" y="330629"/>
            <a:ext cx="1467068" cy="646331"/>
          </a:xfrm>
          <a:prstGeom prst="rect">
            <a:avLst/>
          </a:prstGeom>
          <a:noFill/>
        </p:spPr>
        <p:txBody>
          <a:bodyPr wrap="none" rtlCol="0">
            <a:spAutoFit/>
          </a:bodyPr>
          <a:lstStyle/>
          <a:p>
            <a:pPr>
              <a:lnSpc>
                <a:spcPct val="90000"/>
              </a:lnSpc>
            </a:pPr>
            <a:r>
              <a:rPr lang="zh-CN" altLang="en-US" sz="4000" b="1" dirty="0">
                <a:latin typeface="DFKai-SB" panose="03000509000000000000" pitchFamily="65" charset="-120"/>
                <a:ea typeface="DFKai-SB" panose="03000509000000000000" pitchFamily="65" charset="-120"/>
              </a:rPr>
              <a:t>小 結</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36521" y="617287"/>
            <a:ext cx="1899920" cy="368300"/>
          </a:xfrm>
          <a:prstGeom prst="rect">
            <a:avLst/>
          </a:prstGeom>
          <a:noFill/>
        </p:spPr>
        <p:txBody>
          <a:bodyPr wrap="square" rtlCol="0">
            <a:spAutoFit/>
          </a:bodyPr>
          <a:lstStyle/>
          <a:p>
            <a:endParaRPr lang="zh-CN" altLang="zh-CN">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9" name="组合 8"/>
          <p:cNvGrpSpPr/>
          <p:nvPr/>
        </p:nvGrpSpPr>
        <p:grpSpPr>
          <a:xfrm>
            <a:off x="344312" y="291878"/>
            <a:ext cx="2130191" cy="619178"/>
            <a:chOff x="977900" y="557213"/>
            <a:chExt cx="2363788" cy="674687"/>
          </a:xfrm>
        </p:grpSpPr>
        <p:sp>
          <p:nvSpPr>
            <p:cNvPr id="10" name="矩形 9"/>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11" name="矩形 10"/>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13" name="文本框 13"/>
            <p:cNvSpPr txBox="1">
              <a:spLocks noChangeArrowheads="1"/>
            </p:cNvSpPr>
            <p:nvPr/>
          </p:nvSpPr>
          <p:spPr bwMode="auto">
            <a:xfrm>
              <a:off x="1341438" y="557213"/>
              <a:ext cx="1660207" cy="6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200" b="1" dirty="0">
                  <a:latin typeface="Times New Roman" panose="02020603050405020304" pitchFamily="18" charset="0"/>
                  <a:ea typeface="Microsoft JhengHei" panose="020B0604030504040204" pitchFamily="34" charset="-120"/>
                  <a:cs typeface="Times New Roman" panose="02020603050405020304" pitchFamily="18" charset="0"/>
                </a:rPr>
                <a:t> </a:t>
              </a:r>
              <a:r>
                <a:rPr lang="zh-TW" altLang="en-US" sz="3000" b="1" dirty="0">
                  <a:latin typeface="標楷體" panose="03000509000000000000" pitchFamily="65" charset="-120"/>
                  <a:ea typeface="標楷體" panose="03000509000000000000" pitchFamily="65" charset="-120"/>
                  <a:cs typeface="Times New Roman" panose="02020603050405020304" pitchFamily="18" charset="0"/>
                </a:rPr>
                <a:t>起步點</a:t>
              </a:r>
              <a:endParaRPr lang="zh-CN" altLang="en-US" sz="3000" b="1" dirty="0">
                <a:latin typeface="標楷體" panose="03000509000000000000" pitchFamily="65" charset="-120"/>
                <a:ea typeface="標楷體" panose="03000509000000000000" pitchFamily="65" charset="-120"/>
                <a:cs typeface="Times New Roman" panose="02020603050405020304" pitchFamily="18" charset="0"/>
              </a:endParaRPr>
            </a:p>
          </p:txBody>
        </p:sp>
        <p:cxnSp>
          <p:nvCxnSpPr>
            <p:cNvPr id="14" name="直接连接符 13"/>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1073535" y="4786454"/>
            <a:ext cx="10320477" cy="523220"/>
          </a:xfrm>
          <a:prstGeom prst="rect">
            <a:avLst/>
          </a:prstGeom>
          <a:noFill/>
        </p:spPr>
        <p:txBody>
          <a:bodyPr wrap="square" rtlCol="0">
            <a:spAutoFit/>
          </a:bodyPr>
          <a:lstStyle/>
          <a:p>
            <a:r>
              <a:rPr lang="zh-TW" altLang="en-US" sz="2800" b="1" dirty="0">
                <a:latin typeface="Times New Roman" panose="02020603050405020304" pitchFamily="18" charset="0"/>
                <a:ea typeface="DFKai-SB" panose="03000509000000000000" pitchFamily="65" charset="-120"/>
                <a:cs typeface="Times New Roman" panose="02020603050405020304" pitchFamily="18" charset="0"/>
              </a:rPr>
              <a:t>問題</a:t>
            </a:r>
            <a:r>
              <a:rPr lang="zh-CN" altLang="en-US" sz="2800" b="1"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你知道</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三體</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作者劉慈欣的生平及這本小說的內容嗎？</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文本框 2"/>
          <p:cNvSpPr txBox="1"/>
          <p:nvPr/>
        </p:nvSpPr>
        <p:spPr>
          <a:xfrm>
            <a:off x="592330" y="1668378"/>
            <a:ext cx="10733316" cy="2893100"/>
          </a:xfrm>
          <a:prstGeom prst="rect">
            <a:avLst/>
          </a:prstGeom>
          <a:noFill/>
        </p:spPr>
        <p:txBody>
          <a:bodyPr wrap="square" rtlCol="0">
            <a:spAutoFit/>
          </a:bodyPr>
          <a:lstStyle/>
          <a:p>
            <a:pPr algn="just" hangingPunct="0"/>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        中國著名科幻小說作家</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劉慈欣憑藉</a:t>
            </a:r>
            <a:r>
              <a:rPr lang="zh-CN" altLang="en-US" sz="2600" dirty="0">
                <a:uFillTx/>
                <a:latin typeface="Times New Roman" panose="02020603050405020304" pitchFamily="18" charset="0"/>
                <a:ea typeface="DFKai-SB" panose="03000509000000000000" pitchFamily="65" charset="-120"/>
                <a:cs typeface="Times New Roman" panose="02020603050405020304" pitchFamily="18" charset="0"/>
                <a:sym typeface="+mn-ea"/>
              </a:rPr>
              <a:t>科幻小說</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三體</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，於</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sym typeface="+mn-ea"/>
              </a:rPr>
              <a:t>2015</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年</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sym typeface="+mn-ea"/>
              </a:rPr>
              <a:t>8</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月</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獲得了被譽為</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科幻界諾貝爾文學獎</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的</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雨果獎</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sym typeface="+mn-ea"/>
              </a:rPr>
              <a:t>Hugo Award</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該獎項</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是世界科幻協會（</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sym typeface="+mn-ea"/>
              </a:rPr>
              <a:t>World Science Fiction Society</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）所頒發的獎項，正式名稱為</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科幻成就獎</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sym typeface="+mn-ea"/>
              </a:rPr>
              <a:t>The Science Fiction Achievement Award</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為</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了</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紀念科幻雜誌之父雨果</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根斯巴克（</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sym typeface="+mn-ea"/>
              </a:rPr>
              <a:t>Hugo </a:t>
            </a:r>
            <a:r>
              <a:rPr lang="en-US" altLang="zh-CN" sz="2600" dirty="0" err="1">
                <a:latin typeface="Times New Roman" panose="02020603050405020304" pitchFamily="18" charset="0"/>
                <a:ea typeface="DFKai-SB" panose="03000509000000000000" pitchFamily="65" charset="-120"/>
                <a:cs typeface="Times New Roman" panose="02020603050405020304" pitchFamily="18" charset="0"/>
                <a:sym typeface="+mn-ea"/>
              </a:rPr>
              <a:t>Gernsback</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故</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命名為</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雨果獎</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三體</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曾被翻譯成多種文字，</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並</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在歐美各國熱</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賣</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。英文版</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實體本</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和電子版</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合共</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sym typeface="+mn-ea"/>
              </a:rPr>
              <a:t>150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萬冊</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日文版出版一個月突破</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sym typeface="+mn-ea"/>
              </a:rPr>
              <a:t>10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萬</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冊。 </a:t>
            </a:r>
            <a:endParaRPr lang="zh-CN" sz="26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圖片 3"/>
          <p:cNvPicPr>
            <a:picLocks noChangeAspect="1"/>
          </p:cNvPicPr>
          <p:nvPr/>
        </p:nvPicPr>
        <p:blipFill>
          <a:blip r:embed="rId3"/>
          <a:stretch>
            <a:fillRect/>
          </a:stretch>
        </p:blipFill>
        <p:spPr>
          <a:xfrm>
            <a:off x="493930" y="4720764"/>
            <a:ext cx="542591" cy="542591"/>
          </a:xfrm>
          <a:prstGeom prst="rect">
            <a:avLst/>
          </a:prstGeom>
        </p:spPr>
      </p:pic>
      <p:sp>
        <p:nvSpPr>
          <p:cNvPr id="12" name="文本框 2"/>
          <p:cNvSpPr txBox="1"/>
          <p:nvPr/>
        </p:nvSpPr>
        <p:spPr>
          <a:xfrm>
            <a:off x="660695" y="5759626"/>
            <a:ext cx="10983685" cy="954107"/>
          </a:xfrm>
          <a:prstGeom prst="rect">
            <a:avLst/>
          </a:prstGeom>
          <a:noFill/>
        </p:spPr>
        <p:txBody>
          <a:bodyPr wrap="square" rtlCol="0">
            <a:spAutoFit/>
          </a:bodyPr>
          <a:lstStyle/>
          <a:p>
            <a:pPr lvl="0">
              <a:defRPr/>
            </a:pP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資料來源：</a:t>
            </a:r>
            <a:endPar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342900" lvl="0" indent="-342900">
              <a:buFont typeface="Arial" panose="020B0604020202020204" pitchFamily="34" charset="0"/>
              <a:buChar char="•"/>
              <a:defRPr/>
            </a:pP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劉慈欣憑借科幻小說</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三體</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獲得第</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73</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屆「雨果獎」</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，中國作家網</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http://www.chinawriter.com.cn/z/3tironghuoyuguojiang/index.shtml〉</a:t>
            </a:r>
          </a:p>
          <a:p>
            <a:pPr marL="342900" lvl="0" indent="-342900">
              <a:buFont typeface="Arial" panose="020B0604020202020204" pitchFamily="34" charset="0"/>
              <a:buChar char="•"/>
              <a:defRPr/>
            </a:pP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三體</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在日本火了！一週加印</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10</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次 名人爭相推薦</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，中國新聞網，</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7</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11</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日。</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http://www.xinhuanet.com/book/2019-07/11/c_1210189850.htm</a:t>
            </a:r>
          </a:p>
          <a:p>
            <a:pPr marL="342900" lvl="0" indent="-342900">
              <a:buFont typeface="Arial" panose="020B0604020202020204" pitchFamily="34" charset="0"/>
              <a:buChar char="•"/>
              <a:defRPr/>
            </a:pPr>
            <a:endParaRPr lang="zh-TW"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標題 3"/>
          <p:cNvSpPr>
            <a:spLocks noGrp="1"/>
          </p:cNvSpPr>
          <p:nvPr>
            <p:ph type="title"/>
          </p:nvPr>
        </p:nvSpPr>
        <p:spPr>
          <a:xfrm>
            <a:off x="592330" y="466985"/>
            <a:ext cx="10515600" cy="705122"/>
          </a:xfrm>
        </p:spPr>
        <p:txBody>
          <a:bodyPr>
            <a:normAutofit fontScale="90000"/>
          </a:bodyPr>
          <a:lstStyle/>
          <a:p>
            <a:pPr lvl="0" algn="ctr">
              <a:lnSpc>
                <a:spcPct val="100000"/>
              </a:lnSpc>
              <a:spcBef>
                <a:spcPts val="0"/>
              </a:spcBef>
              <a:defRPr/>
            </a:pPr>
            <a:r>
              <a:rPr lang="zh-TW" altLang="en-US" sz="5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文</a:t>
            </a:r>
            <a:r>
              <a:rPr lang="zh-CN" altLang="en-US" sz="5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  </a:t>
            </a:r>
            <a:r>
              <a:rPr lang="zh-TW" altLang="en-US" sz="5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化</a:t>
            </a:r>
            <a:r>
              <a:rPr lang="zh-CN" altLang="en-US" sz="5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  </a:t>
            </a:r>
            <a:r>
              <a:rPr lang="zh-TW" altLang="en-US" sz="5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範  疇</a:t>
            </a:r>
            <a:endParaRPr lang="zh-HK"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p:cNvSpPr>
            <a:spLocks noGrp="1"/>
          </p:cNvSpPr>
          <p:nvPr>
            <p:ph type="title"/>
          </p:nvPr>
        </p:nvSpPr>
        <p:spPr>
          <a:xfrm>
            <a:off x="425266" y="107075"/>
            <a:ext cx="10515600" cy="1325563"/>
          </a:xfrm>
        </p:spPr>
        <p:txBody>
          <a:bodyPr/>
          <a:lstStyle/>
          <a:p>
            <a:pPr algn="ctr"/>
            <a:r>
              <a:rPr lang="zh-TW" altLang="en-US" sz="3600" dirty="0">
                <a:solidFill>
                  <a:prstClr val="black"/>
                </a:solidFill>
                <a:latin typeface="標楷體" panose="03000509000000000000" pitchFamily="65" charset="-120"/>
                <a:ea typeface="標楷體" panose="03000509000000000000" pitchFamily="65" charset="-120"/>
              </a:rPr>
              <a:t>  文化在綜合國力當中的重要性</a:t>
            </a:r>
            <a:endParaRPr lang="zh-HK" altLang="en-US" dirty="0"/>
          </a:p>
        </p:txBody>
      </p:sp>
      <p:sp>
        <p:nvSpPr>
          <p:cNvPr id="12" name="內容版面配置區 11"/>
          <p:cNvSpPr>
            <a:spLocks noGrp="1"/>
          </p:cNvSpPr>
          <p:nvPr>
            <p:ph idx="1"/>
          </p:nvPr>
        </p:nvSpPr>
        <p:spPr>
          <a:xfrm>
            <a:off x="820499" y="1406590"/>
            <a:ext cx="10240110" cy="4781954"/>
          </a:xfrm>
        </p:spPr>
        <p:txBody>
          <a:bodyPr>
            <a:normAutofit fontScale="85000" lnSpcReduction="20000"/>
          </a:bodyPr>
          <a:lstStyle/>
          <a:p>
            <a:pPr algn="just" hangingPunct="0">
              <a:lnSpc>
                <a:spcPct val="110000"/>
              </a:lnSpc>
              <a:spcAft>
                <a:spcPts val="0"/>
              </a:spcAft>
            </a:pPr>
            <a:r>
              <a:rPr lang="zh-TW" altLang="zh-HK" sz="3300" kern="100" dirty="0">
                <a:latin typeface="標楷體" panose="03000509000000000000" pitchFamily="65" charset="-120"/>
                <a:ea typeface="標楷體" panose="03000509000000000000" pitchFamily="65" charset="-120"/>
                <a:cs typeface="Times New Roman" panose="02020603050405020304" pitchFamily="18" charset="0"/>
              </a:rPr>
              <a:t>文化具有凝聚、鼓舞</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和</a:t>
            </a:r>
            <a:r>
              <a:rPr lang="zh-TW" altLang="zh-HK" sz="3300" kern="100" dirty="0">
                <a:latin typeface="標楷體" panose="03000509000000000000" pitchFamily="65" charset="-120"/>
                <a:ea typeface="標楷體" panose="03000509000000000000" pitchFamily="65" charset="-120"/>
                <a:cs typeface="Times New Roman" panose="02020603050405020304" pitchFamily="18" charset="0"/>
              </a:rPr>
              <a:t>動員</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的</a:t>
            </a:r>
            <a:r>
              <a:rPr lang="zh-TW" altLang="zh-HK" sz="3300" kern="100" dirty="0">
                <a:latin typeface="標楷體" panose="03000509000000000000" pitchFamily="65" charset="-120"/>
                <a:ea typeface="標楷體" panose="03000509000000000000" pitchFamily="65" charset="-120"/>
                <a:cs typeface="Times New Roman" panose="02020603050405020304" pitchFamily="18" charset="0"/>
              </a:rPr>
              <a:t>力量</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，足以</a:t>
            </a:r>
            <a:r>
              <a:rPr lang="zh-TW" altLang="zh-HK" sz="3300" kern="100" dirty="0">
                <a:latin typeface="標楷體" panose="03000509000000000000" pitchFamily="65" charset="-120"/>
                <a:ea typeface="標楷體" panose="03000509000000000000" pitchFamily="65" charset="-120"/>
                <a:cs typeface="Times New Roman" panose="02020603050405020304" pitchFamily="18" charset="0"/>
              </a:rPr>
              <a:t>弘揚民族精神，振奮國民士氣，激發民眾的創造</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力</a:t>
            </a:r>
            <a:r>
              <a:rPr lang="zh-TW" altLang="zh-HK" sz="33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為國家發展</a:t>
            </a:r>
            <a:r>
              <a:rPr lang="zh-TW" altLang="zh-HK" sz="3300" kern="100" dirty="0">
                <a:latin typeface="標楷體" panose="03000509000000000000" pitchFamily="65" charset="-120"/>
                <a:ea typeface="標楷體" panose="03000509000000000000" pitchFamily="65" charset="-120"/>
                <a:cs typeface="Times New Roman" panose="02020603050405020304" pitchFamily="18" charset="0"/>
              </a:rPr>
              <a:t>賦予</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重大力量</a:t>
            </a:r>
            <a:r>
              <a:rPr lang="zh-TW" altLang="zh-HK" sz="3300" kern="1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TW" sz="3300" kern="100" dirty="0">
              <a:latin typeface="標楷體" panose="03000509000000000000" pitchFamily="65" charset="-120"/>
              <a:ea typeface="標楷體" panose="03000509000000000000" pitchFamily="65" charset="-120"/>
              <a:cs typeface="Times New Roman" panose="02020603050405020304" pitchFamily="18" charset="0"/>
            </a:endParaRPr>
          </a:p>
          <a:p>
            <a:pPr algn="just" hangingPunct="0">
              <a:lnSpc>
                <a:spcPct val="110000"/>
              </a:lnSpc>
              <a:spcAft>
                <a:spcPts val="0"/>
              </a:spcAft>
            </a:pPr>
            <a:r>
              <a:rPr lang="zh-TW" altLang="zh-HK" sz="3300" kern="100" dirty="0">
                <a:latin typeface="標楷體" panose="03000509000000000000" pitchFamily="65" charset="-120"/>
                <a:ea typeface="標楷體" panose="03000509000000000000" pitchFamily="65" charset="-120"/>
                <a:cs typeface="Times New Roman" panose="02020603050405020304" pitchFamily="18" charset="0"/>
              </a:rPr>
              <a:t>通過</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提升人民的文化</a:t>
            </a:r>
            <a:r>
              <a:rPr lang="zh-TW" altLang="zh-HK" sz="3300" kern="100" dirty="0">
                <a:latin typeface="標楷體" panose="03000509000000000000" pitchFamily="65" charset="-120"/>
                <a:ea typeface="標楷體" panose="03000509000000000000" pitchFamily="65" charset="-120"/>
                <a:cs typeface="Times New Roman" panose="02020603050405020304" pitchFamily="18" charset="0"/>
              </a:rPr>
              <a:t>素</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養</a:t>
            </a: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，培育創造精神與創新能力，</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可以帶動</a:t>
            </a: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整個國家文化競爭力的提升</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，得以</a:t>
            </a: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成為文化強國。文化</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同時</a:t>
            </a: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可以豐富經濟的內涵，以文化創新促經濟發展</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TW" sz="3300" kern="100" dirty="0">
              <a:latin typeface="標楷體" panose="03000509000000000000" pitchFamily="65" charset="-120"/>
              <a:ea typeface="標楷體" panose="03000509000000000000" pitchFamily="65" charset="-120"/>
              <a:cs typeface="Times New Roman" panose="02020603050405020304" pitchFamily="18" charset="0"/>
            </a:endParaRPr>
          </a:p>
          <a:p>
            <a:pPr algn="just" hangingPunct="0">
              <a:lnSpc>
                <a:spcPct val="110000"/>
              </a:lnSpc>
              <a:spcAft>
                <a:spcPts val="0"/>
              </a:spcAft>
            </a:pP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中</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華文化源遠流長，一脈相承，既是</a:t>
            </a: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中華民族</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安身立命的</a:t>
            </a: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基礎</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，更屬人類文明的瑰寶</a:t>
            </a: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保育文物古蹟、傳承文化習俗與技藝，正是中國身為文化大國的重要元素。</a:t>
            </a:r>
            <a:endParaRPr lang="en-US" altLang="zh-CN" sz="3300" kern="100" dirty="0">
              <a:latin typeface="標楷體" panose="03000509000000000000" pitchFamily="65" charset="-120"/>
              <a:ea typeface="標楷體" panose="03000509000000000000" pitchFamily="65" charset="-120"/>
              <a:cs typeface="Times New Roman" panose="02020603050405020304" pitchFamily="18" charset="0"/>
            </a:endParaRPr>
          </a:p>
          <a:p>
            <a:pPr algn="just" hangingPunct="0">
              <a:lnSpc>
                <a:spcPct val="110000"/>
              </a:lnSpc>
              <a:spcAft>
                <a:spcPts val="0"/>
              </a:spcAft>
            </a:pP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文化需要傳播才有影響力，通過與世界</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不同</a:t>
            </a: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文化的</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接觸交流，可以</a:t>
            </a: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提升中</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華文化在國際社會的影響力和國家形象，</a:t>
            </a: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讓國際社會</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增</a:t>
            </a: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加對中國的</a:t>
            </a:r>
            <a:r>
              <a:rPr lang="zh-TW" altLang="en-US" sz="3300" kern="100" dirty="0">
                <a:latin typeface="標楷體" panose="03000509000000000000" pitchFamily="65" charset="-120"/>
                <a:ea typeface="標楷體" panose="03000509000000000000" pitchFamily="65" charset="-120"/>
                <a:cs typeface="Times New Roman" panose="02020603050405020304" pitchFamily="18" charset="0"/>
              </a:rPr>
              <a:t>認識和</a:t>
            </a:r>
            <a:r>
              <a:rPr lang="zh-CN" altLang="en-US" sz="3300" kern="100" dirty="0">
                <a:latin typeface="標楷體" panose="03000509000000000000" pitchFamily="65" charset="-120"/>
                <a:ea typeface="標楷體" panose="03000509000000000000" pitchFamily="65" charset="-120"/>
                <a:cs typeface="Times New Roman" panose="02020603050405020304" pitchFamily="18" charset="0"/>
              </a:rPr>
              <a:t>理解。</a:t>
            </a:r>
            <a:endParaRPr lang="en-US" altLang="zh-TW"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zh-TW" altLang="zh-HK"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zh-TW" altLang="zh-HK" kern="100" dirty="0">
              <a:latin typeface="標楷體" panose="03000509000000000000" pitchFamily="65" charset="-120"/>
              <a:ea typeface="標楷體" panose="03000509000000000000" pitchFamily="65" charset="-120"/>
              <a:cs typeface="Times New Roman" panose="02020603050405020304" pitchFamily="18" charset="0"/>
            </a:endParaRPr>
          </a:p>
          <a:p>
            <a:endParaRPr lang="zh-HK" altLang="en-US" dirty="0"/>
          </a:p>
        </p:txBody>
      </p:sp>
    </p:spTree>
    <p:extLst>
      <p:ext uri="{BB962C8B-B14F-4D97-AF65-F5344CB8AC3E}">
        <p14:creationId xmlns:p14="http://schemas.microsoft.com/office/powerpoint/2010/main" val="2049485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p:cNvSpPr/>
          <p:nvPr/>
        </p:nvSpPr>
        <p:spPr>
          <a:xfrm>
            <a:off x="4252169" y="369417"/>
            <a:ext cx="3687661"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2800" b="1" dirty="0">
                <a:solidFill>
                  <a:srgbClr val="FFFFFF"/>
                </a:solidFill>
                <a:latin typeface="DFKai-SB" panose="03000509000000000000" pitchFamily="65" charset="-120"/>
                <a:ea typeface="DFKai-SB" panose="03000509000000000000" pitchFamily="65" charset="-120"/>
                <a:sym typeface="+mn-ea"/>
              </a:rPr>
              <a:t>文化事業的發展</a:t>
            </a:r>
            <a:endParaRPr lang="zh-CN" altLang="en-US" sz="2800" b="1" dirty="0">
              <a:solidFill>
                <a:srgbClr val="FFFFFF"/>
              </a:solidFill>
              <a:latin typeface="DFKai-SB" panose="03000509000000000000" pitchFamily="65" charset="-120"/>
              <a:ea typeface="DFKai-SB" panose="03000509000000000000" pitchFamily="65" charset="-120"/>
            </a:endParaRPr>
          </a:p>
        </p:txBody>
      </p:sp>
      <p:pic>
        <p:nvPicPr>
          <p:cNvPr id="10" name="圖片 9"/>
          <p:cNvPicPr>
            <a:picLocks noChangeAspect="1"/>
          </p:cNvPicPr>
          <p:nvPr/>
        </p:nvPicPr>
        <p:blipFill rotWithShape="1">
          <a:blip r:embed="rId3"/>
          <a:srcRect l="4250" t="30592" r="55000" b="32074"/>
          <a:stretch/>
        </p:blipFill>
        <p:spPr>
          <a:xfrm>
            <a:off x="2768881" y="3299181"/>
            <a:ext cx="5719562" cy="2947504"/>
          </a:xfrm>
          <a:prstGeom prst="rect">
            <a:avLst/>
          </a:prstGeom>
          <a:ln w="19050">
            <a:solidFill>
              <a:schemeClr val="tx1"/>
            </a:solidFill>
          </a:ln>
        </p:spPr>
      </p:pic>
      <p:sp>
        <p:nvSpPr>
          <p:cNvPr id="11" name="矩形 10"/>
          <p:cNvSpPr/>
          <p:nvPr/>
        </p:nvSpPr>
        <p:spPr>
          <a:xfrm>
            <a:off x="2768881" y="2923769"/>
            <a:ext cx="5719562" cy="37541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2010-2019</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國家文化事業費用的投入（單位：億元）</a:t>
            </a:r>
            <a:endParaRPr lang="zh-HK"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12" name="文本框 1"/>
          <p:cNvSpPr txBox="1"/>
          <p:nvPr/>
        </p:nvSpPr>
        <p:spPr>
          <a:xfrm>
            <a:off x="1213502" y="6334780"/>
            <a:ext cx="9307714" cy="523220"/>
          </a:xfrm>
          <a:prstGeom prst="rect">
            <a:avLst/>
          </a:prstGeom>
          <a:noFill/>
        </p:spPr>
        <p:txBody>
          <a:bodyPr wrap="square" rtlCol="0">
            <a:spAutoFit/>
          </a:bodyPr>
          <a:lstStyle/>
          <a:p>
            <a:pPr hangingPunct="0"/>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我國數字展示產業市場現狀及發展方向分析，數字文化展呈新趨勢</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，華經情報網，</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9</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17</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日。</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https://m.huaon.com/detail/649881.html</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p:cNvSpPr/>
          <p:nvPr/>
        </p:nvSpPr>
        <p:spPr>
          <a:xfrm>
            <a:off x="511629" y="979059"/>
            <a:ext cx="10929257" cy="1685077"/>
          </a:xfrm>
          <a:prstGeom prst="rect">
            <a:avLst/>
          </a:prstGeom>
        </p:spPr>
        <p:txBody>
          <a:bodyPr wrap="square">
            <a:spAutoFit/>
          </a:bodyPr>
          <a:lstStyle/>
          <a:p>
            <a:pPr lvl="0" algn="just" hangingPunct="0">
              <a:lnSpc>
                <a:spcPct val="90000"/>
              </a:lnSpc>
              <a:spcBef>
                <a:spcPts val="1000"/>
              </a:spcBef>
            </a:pPr>
            <a:r>
              <a:rPr lang="zh-TW" altLang="en-US" sz="23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改革開放以來，各級政府關注文化事業的發展，履行文化領域的公共服務職能，增加文化事業費用的投入（見下圖）。公共文化設施逐漸得到完善，基本實現縣有公共圖書館、文化館，鄉有綜合文化站。廣播電視村村通、文化資訊資源分享、農家書屋等文化惠民工程實現基本覆蓋。</a:t>
            </a:r>
            <a:r>
              <a:rPr lang="en-US" altLang="zh-TW" sz="23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2008</a:t>
            </a:r>
            <a:r>
              <a:rPr lang="zh-TW" altLang="en-US" sz="23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年起，全國公共博物館、公共圖書館、紀念館、美術館、文化館（站）及其他公共文化服務設施相繼免費開放。</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84810" y="529590"/>
            <a:ext cx="11701145" cy="460375"/>
          </a:xfrm>
          <a:prstGeom prst="rect">
            <a:avLst/>
          </a:prstGeom>
          <a:noFill/>
        </p:spPr>
        <p:txBody>
          <a:bodyPr wrap="square" rtlCol="0" anchor="t">
            <a:spAutoFit/>
          </a:bodyPr>
          <a:lstStyle/>
          <a:p>
            <a:r>
              <a:rPr lang="en-US" sz="2400" kern="100" dirty="0">
                <a:uFillTx/>
                <a:latin typeface="DFKai-SB" panose="03000509000000000000" pitchFamily="65" charset="-120"/>
                <a:ea typeface="DFKai-SB" panose="03000509000000000000" pitchFamily="65" charset="-120"/>
              </a:rPr>
              <a:t>   </a:t>
            </a:r>
            <a:endParaRPr lang="zh-CN" sz="2400" kern="100" dirty="0">
              <a:latin typeface="DFKai-SB" panose="03000509000000000000" pitchFamily="65" charset="-120"/>
              <a:ea typeface="DFKai-SB" panose="03000509000000000000" pitchFamily="65" charset="-120"/>
              <a:sym typeface="+mn-ea"/>
            </a:endParaRPr>
          </a:p>
        </p:txBody>
      </p:sp>
      <p:sp>
        <p:nvSpPr>
          <p:cNvPr id="2" name="文本框 1"/>
          <p:cNvSpPr txBox="1"/>
          <p:nvPr/>
        </p:nvSpPr>
        <p:spPr>
          <a:xfrm>
            <a:off x="266545" y="6211947"/>
            <a:ext cx="5791109" cy="523220"/>
          </a:xfrm>
          <a:prstGeom prst="rect">
            <a:avLst/>
          </a:prstGeom>
          <a:noFill/>
        </p:spPr>
        <p:txBody>
          <a:bodyPr wrap="square" rtlCol="0">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博物館又出圈了！</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，數據新聞網，</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3</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24</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日。</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http://www.xinhuanet.com/video/sjxw/2021-03/24/c_1211081863.htm</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文本框 2"/>
          <p:cNvSpPr txBox="1"/>
          <p:nvPr/>
        </p:nvSpPr>
        <p:spPr>
          <a:xfrm>
            <a:off x="3990886" y="598818"/>
            <a:ext cx="7568126" cy="1865126"/>
          </a:xfrm>
          <a:prstGeom prst="rect">
            <a:avLst/>
          </a:prstGeom>
          <a:noFill/>
        </p:spPr>
        <p:txBody>
          <a:bodyPr wrap="square" rtlCol="0">
            <a:spAutoFit/>
          </a:bodyPr>
          <a:lstStyle/>
          <a:p>
            <a:pPr algn="just">
              <a:lnSpc>
                <a:spcPct val="120000"/>
              </a:lnSpc>
            </a:pP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我國公共博物館數量和類型不斷增加，截止至</a:t>
            </a:r>
            <a:r>
              <a:rPr lang="en-US" altLang="zh-TW" sz="2400" kern="100" dirty="0">
                <a:latin typeface="Times New Roman" panose="02020603050405020304" pitchFamily="18" charset="0"/>
                <a:ea typeface="DFKai-SB" panose="03000509000000000000" pitchFamily="65" charset="-120"/>
                <a:cs typeface="Times New Roman" panose="02020603050405020304" pitchFamily="18" charset="0"/>
                <a:sym typeface="+mn-ea"/>
              </a:rPr>
              <a:t>2020</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年底，已建成並投入使用的博物館達</a:t>
            </a:r>
            <a:r>
              <a:rPr lang="en-US" altLang="zh-TW" sz="2400" kern="100" dirty="0">
                <a:latin typeface="Times New Roman" panose="02020603050405020304" pitchFamily="18" charset="0"/>
                <a:ea typeface="DFKai-SB" panose="03000509000000000000" pitchFamily="65" charset="-120"/>
                <a:cs typeface="Times New Roman" panose="02020603050405020304" pitchFamily="18" charset="0"/>
                <a:sym typeface="+mn-ea"/>
              </a:rPr>
              <a:t>3,510</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座，是建國初期的</a:t>
            </a:r>
            <a:r>
              <a:rPr lang="en-US" altLang="zh-TW" sz="2400" kern="100" dirty="0">
                <a:latin typeface="Times New Roman" panose="02020603050405020304" pitchFamily="18" charset="0"/>
                <a:ea typeface="DFKai-SB" panose="03000509000000000000" pitchFamily="65" charset="-120"/>
                <a:cs typeface="Times New Roman" panose="02020603050405020304" pitchFamily="18" charset="0"/>
                <a:sym typeface="+mn-ea"/>
              </a:rPr>
              <a:t>175</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倍。</a:t>
            </a:r>
            <a:r>
              <a:rPr lang="en-US" altLang="zh-TW" sz="2400" kern="100" dirty="0">
                <a:latin typeface="Times New Roman" panose="02020603050405020304" pitchFamily="18" charset="0"/>
                <a:ea typeface="DFKai-SB" panose="03000509000000000000" pitchFamily="65" charset="-120"/>
                <a:cs typeface="Times New Roman" panose="02020603050405020304" pitchFamily="18" charset="0"/>
                <a:sym typeface="+mn-ea"/>
              </a:rPr>
              <a:t>2019</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年我國博物館總接待人次達</a:t>
            </a:r>
            <a:r>
              <a:rPr lang="en-US" altLang="zh-TW" sz="2400" kern="100" dirty="0">
                <a:latin typeface="Times New Roman" panose="02020603050405020304" pitchFamily="18" charset="0"/>
                <a:ea typeface="DFKai-SB" panose="03000509000000000000" pitchFamily="65" charset="-120"/>
                <a:cs typeface="Times New Roman" panose="02020603050405020304" pitchFamily="18" charset="0"/>
                <a:sym typeface="+mn-ea"/>
              </a:rPr>
              <a:t>11.22</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億，顯示越來越多人走進博物館，閱讀中國歷史，認識中華文化。</a:t>
            </a:r>
            <a:endPar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5"/>
          <p:cNvSpPr txBox="1"/>
          <p:nvPr/>
        </p:nvSpPr>
        <p:spPr>
          <a:xfrm>
            <a:off x="5228571" y="5457566"/>
            <a:ext cx="1658165" cy="430887"/>
          </a:xfrm>
          <a:prstGeom prst="rect">
            <a:avLst/>
          </a:prstGeom>
          <a:noFill/>
        </p:spPr>
        <p:txBody>
          <a:bodyPr wrap="square" rtlCol="0" anchor="t">
            <a:spAutoFit/>
          </a:bodyPr>
          <a:lstStyle/>
          <a:p>
            <a:r>
              <a:rPr lang="zh-CN" altLang="en-US" sz="2200" dirty="0">
                <a:latin typeface="DFKai-SB" panose="03000509000000000000" pitchFamily="65" charset="-120"/>
                <a:ea typeface="DFKai-SB" panose="03000509000000000000" pitchFamily="65" charset="-120"/>
                <a:sym typeface="+mn-ea"/>
              </a:rPr>
              <a:t>故宮博物院</a:t>
            </a:r>
            <a:endParaRPr lang="zh-CN" altLang="en-US" sz="2200" dirty="0">
              <a:latin typeface="DFKai-SB" panose="03000509000000000000" pitchFamily="65" charset="-120"/>
              <a:ea typeface="DFKai-SB" panose="03000509000000000000" pitchFamily="65" charset="-120"/>
            </a:endParaRPr>
          </a:p>
        </p:txBody>
      </p:sp>
      <p:sp>
        <p:nvSpPr>
          <p:cNvPr id="7" name="文本框 6"/>
          <p:cNvSpPr txBox="1"/>
          <p:nvPr/>
        </p:nvSpPr>
        <p:spPr>
          <a:xfrm>
            <a:off x="9163092" y="5510629"/>
            <a:ext cx="1775567" cy="430887"/>
          </a:xfrm>
          <a:prstGeom prst="rect">
            <a:avLst/>
          </a:prstGeom>
          <a:noFill/>
        </p:spPr>
        <p:txBody>
          <a:bodyPr wrap="square" rtlCol="0" anchor="t">
            <a:spAutoFit/>
          </a:bodyPr>
          <a:lstStyle/>
          <a:p>
            <a:r>
              <a:rPr lang="zh-TW" altLang="en-US" sz="2200" dirty="0">
                <a:latin typeface="DFKai-SB" panose="03000509000000000000" pitchFamily="65" charset="-120"/>
                <a:ea typeface="DFKai-SB" panose="03000509000000000000" pitchFamily="65" charset="-120"/>
                <a:sym typeface="+mn-ea"/>
              </a:rPr>
              <a:t>上海</a:t>
            </a:r>
            <a:r>
              <a:rPr lang="zh-CN" altLang="en-US" sz="2200" dirty="0">
                <a:latin typeface="DFKai-SB" panose="03000509000000000000" pitchFamily="65" charset="-120"/>
                <a:ea typeface="DFKai-SB" panose="03000509000000000000" pitchFamily="65" charset="-120"/>
                <a:sym typeface="+mn-ea"/>
              </a:rPr>
              <a:t>博物</a:t>
            </a:r>
            <a:r>
              <a:rPr lang="zh-TW" altLang="en-US" sz="2200" dirty="0">
                <a:latin typeface="DFKai-SB" panose="03000509000000000000" pitchFamily="65" charset="-120"/>
                <a:ea typeface="DFKai-SB" panose="03000509000000000000" pitchFamily="65" charset="-120"/>
                <a:sym typeface="+mn-ea"/>
              </a:rPr>
              <a:t>館</a:t>
            </a:r>
            <a:endParaRPr lang="zh-CN" altLang="en-US" sz="2200" dirty="0">
              <a:latin typeface="DFKai-SB" panose="03000509000000000000" pitchFamily="65" charset="-120"/>
              <a:ea typeface="DFKai-SB" panose="03000509000000000000" pitchFamily="65" charset="-120"/>
            </a:endParaRPr>
          </a:p>
        </p:txBody>
      </p:sp>
      <p:sp>
        <p:nvSpPr>
          <p:cNvPr id="16" name="文本框 1"/>
          <p:cNvSpPr txBox="1"/>
          <p:nvPr/>
        </p:nvSpPr>
        <p:spPr>
          <a:xfrm>
            <a:off x="7439272" y="6126388"/>
            <a:ext cx="3740358" cy="400110"/>
          </a:xfrm>
          <a:prstGeom prst="rect">
            <a:avLst/>
          </a:prstGeom>
          <a:noFill/>
        </p:spPr>
        <p:txBody>
          <a:bodyPr wrap="square" rtlCol="0">
            <a:spAutoFit/>
          </a:bodyPr>
          <a:lstStyle/>
          <a:p>
            <a:r>
              <a:rPr lang="zh-TW" altLang="en-US" sz="2000" dirty="0">
                <a:latin typeface="DFKai-SB" panose="03000509000000000000" pitchFamily="65" charset="-120"/>
                <a:ea typeface="DFKai-SB" panose="03000509000000000000" pitchFamily="65" charset="-120"/>
              </a:rPr>
              <a:t>圖片</a:t>
            </a:r>
            <a:r>
              <a:rPr lang="zh-CN" altLang="en-US" sz="2000" dirty="0">
                <a:latin typeface="DFKai-SB" panose="03000509000000000000" pitchFamily="65" charset="-120"/>
                <a:ea typeface="DFKai-SB" panose="03000509000000000000" pitchFamily="65" charset="-120"/>
              </a:rPr>
              <a:t>來源：</a:t>
            </a:r>
            <a:r>
              <a:rPr lang="zh-TW" altLang="en-US" sz="2000" dirty="0">
                <a:latin typeface="DFKai-SB" panose="03000509000000000000" pitchFamily="65" charset="-120"/>
                <a:ea typeface="DFKai-SB" panose="03000509000000000000" pitchFamily="65" charset="-120"/>
              </a:rPr>
              <a:t>由教材製作者拍攝</a:t>
            </a:r>
            <a:endParaRPr lang="zh-CN" altLang="en-US" sz="2000" dirty="0">
              <a:latin typeface="DFKai-SB" panose="03000509000000000000" pitchFamily="65" charset="-120"/>
              <a:ea typeface="DFKai-SB" panose="03000509000000000000" pitchFamily="65" charset="-120"/>
            </a:endParaRPr>
          </a:p>
        </p:txBody>
      </p:sp>
      <p:pic>
        <p:nvPicPr>
          <p:cNvPr id="12" name="圖片 11">
            <a:hlinkClick r:id="rId3"/>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l="34417" t="2741" r="34334" b="14952"/>
          <a:stretch/>
        </p:blipFill>
        <p:spPr>
          <a:xfrm>
            <a:off x="388630" y="507007"/>
            <a:ext cx="3392635" cy="5131793"/>
          </a:xfrm>
          <a:prstGeom prst="rect">
            <a:avLst/>
          </a:prstGeom>
        </p:spPr>
      </p:pic>
      <p:pic>
        <p:nvPicPr>
          <p:cNvPr id="5" name="圖片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14726" y="2844351"/>
            <a:ext cx="3756926" cy="2666278"/>
          </a:xfrm>
          <a:prstGeom prst="rect">
            <a:avLst/>
          </a:prstGeom>
          <a:ln w="12700">
            <a:solidFill>
              <a:schemeClr val="tx1"/>
            </a:solidFill>
          </a:ln>
        </p:spPr>
      </p:pic>
      <p:pic>
        <p:nvPicPr>
          <p:cNvPr id="8" name="圖片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78176" y="2841768"/>
            <a:ext cx="3511062" cy="2677471"/>
          </a:xfrm>
          <a:prstGeom prst="rect">
            <a:avLst/>
          </a:prstGeom>
          <a:ln w="12700">
            <a:solidFill>
              <a:schemeClr val="tx1"/>
            </a:solidFill>
          </a:ln>
        </p:spPr>
      </p:pic>
      <p:sp>
        <p:nvSpPr>
          <p:cNvPr id="9" name="Rectangle 8"/>
          <p:cNvSpPr/>
          <p:nvPr/>
        </p:nvSpPr>
        <p:spPr>
          <a:xfrm>
            <a:off x="384811" y="5584681"/>
            <a:ext cx="3396454" cy="369332"/>
          </a:xfrm>
          <a:prstGeom prst="rect">
            <a:avLst/>
          </a:prstGeom>
        </p:spPr>
        <p:txBody>
          <a:bodyPr wrap="square">
            <a:spAutoFit/>
          </a:bodyPr>
          <a:lstStyle/>
          <a:p>
            <a:pPr algn="ctr"/>
            <a:r>
              <a:rPr lang="zh-TW" altLang="en-US" kern="100" dirty="0">
                <a:latin typeface="Times New Roman" panose="02020603050405020304" pitchFamily="18" charset="0"/>
                <a:ea typeface="DFKai-SB" panose="03000509000000000000" pitchFamily="65" charset="-120"/>
                <a:cs typeface="Times New Roman" panose="02020603050405020304" pitchFamily="18" charset="0"/>
                <a:sym typeface="+mn-ea"/>
              </a:rPr>
              <a:t>點擊圖像看視頻</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98450" y="141605"/>
            <a:ext cx="11701145" cy="829945"/>
          </a:xfrm>
          <a:prstGeom prst="rect">
            <a:avLst/>
          </a:prstGeom>
          <a:noFill/>
        </p:spPr>
        <p:txBody>
          <a:bodyPr wrap="square" rtlCol="0" anchor="t">
            <a:spAutoFit/>
          </a:bodyPr>
          <a:lstStyle/>
          <a:p>
            <a:r>
              <a:rPr lang="en-US" sz="2400" kern="100" dirty="0" err="1">
                <a:uFillTx/>
                <a:latin typeface="DFKai-SB" panose="03000509000000000000" pitchFamily="65" charset="-120"/>
                <a:ea typeface="DFKai-SB" panose="03000509000000000000" pitchFamily="65" charset="-120"/>
              </a:rPr>
              <a:t>    </a:t>
            </a:r>
            <a:endParaRPr sz="2400" kern="100" dirty="0" err="1">
              <a:solidFill>
                <a:schemeClr val="tx1"/>
              </a:solidFill>
              <a:uFillTx/>
              <a:latin typeface="DFKai-SB" panose="03000509000000000000" pitchFamily="65" charset="-120"/>
              <a:ea typeface="DFKai-SB" panose="03000509000000000000" pitchFamily="65" charset="-120"/>
            </a:endParaRPr>
          </a:p>
          <a:p>
            <a:endParaRPr sz="2400" kern="100" dirty="0" err="1">
              <a:uFillTx/>
              <a:latin typeface="DFKai-SB" panose="03000509000000000000" pitchFamily="65" charset="-120"/>
              <a:ea typeface="DFKai-SB" panose="03000509000000000000" pitchFamily="65" charset="-120"/>
            </a:endParaRPr>
          </a:p>
        </p:txBody>
      </p:sp>
      <p:sp>
        <p:nvSpPr>
          <p:cNvPr id="9" name="文本框 8"/>
          <p:cNvSpPr txBox="1"/>
          <p:nvPr/>
        </p:nvSpPr>
        <p:spPr>
          <a:xfrm>
            <a:off x="10784265" y="2294093"/>
            <a:ext cx="466794" cy="1446550"/>
          </a:xfrm>
          <a:prstGeom prst="rect">
            <a:avLst/>
          </a:prstGeom>
          <a:noFill/>
        </p:spPr>
        <p:txBody>
          <a:bodyPr wrap="none" rtlCol="0" anchor="t">
            <a:spAutoFit/>
          </a:bodyPr>
          <a:lstStyle/>
          <a:p>
            <a:r>
              <a:rPr lang="zh-CN" altLang="en-US" sz="2200" dirty="0">
                <a:latin typeface="DFKai-SB" panose="03000509000000000000" pitchFamily="65" charset="-120"/>
                <a:ea typeface="DFKai-SB" panose="03000509000000000000" pitchFamily="65" charset="-120"/>
                <a:sym typeface="+mn-ea"/>
              </a:rPr>
              <a:t>城</a:t>
            </a:r>
            <a:endParaRPr lang="en-US" altLang="zh-CN" sz="2200" dirty="0">
              <a:latin typeface="DFKai-SB" panose="03000509000000000000" pitchFamily="65" charset="-120"/>
              <a:ea typeface="DFKai-SB" panose="03000509000000000000" pitchFamily="65" charset="-120"/>
              <a:sym typeface="+mn-ea"/>
            </a:endParaRPr>
          </a:p>
          <a:p>
            <a:r>
              <a:rPr lang="zh-CN" altLang="en-US" sz="2200" dirty="0">
                <a:latin typeface="DFKai-SB" panose="03000509000000000000" pitchFamily="65" charset="-120"/>
                <a:ea typeface="DFKai-SB" panose="03000509000000000000" pitchFamily="65" charset="-120"/>
                <a:sym typeface="+mn-ea"/>
              </a:rPr>
              <a:t>市</a:t>
            </a:r>
            <a:endParaRPr lang="en-US" altLang="zh-CN" sz="2200" dirty="0">
              <a:latin typeface="DFKai-SB" panose="03000509000000000000" pitchFamily="65" charset="-120"/>
              <a:ea typeface="DFKai-SB" panose="03000509000000000000" pitchFamily="65" charset="-120"/>
              <a:sym typeface="+mn-ea"/>
            </a:endParaRPr>
          </a:p>
          <a:p>
            <a:r>
              <a:rPr lang="zh-CN" altLang="en-US" sz="2200" dirty="0">
                <a:latin typeface="DFKai-SB" panose="03000509000000000000" pitchFamily="65" charset="-120"/>
                <a:ea typeface="DFKai-SB" panose="03000509000000000000" pitchFamily="65" charset="-120"/>
                <a:sym typeface="+mn-ea"/>
              </a:rPr>
              <a:t>書</a:t>
            </a:r>
            <a:endParaRPr lang="en-US" altLang="zh-CN" sz="2200" dirty="0">
              <a:latin typeface="DFKai-SB" panose="03000509000000000000" pitchFamily="65" charset="-120"/>
              <a:ea typeface="DFKai-SB" panose="03000509000000000000" pitchFamily="65" charset="-120"/>
              <a:sym typeface="+mn-ea"/>
            </a:endParaRPr>
          </a:p>
          <a:p>
            <a:r>
              <a:rPr lang="zh-CN" altLang="en-US" sz="2200" dirty="0">
                <a:latin typeface="DFKai-SB" panose="03000509000000000000" pitchFamily="65" charset="-120"/>
                <a:ea typeface="DFKai-SB" panose="03000509000000000000" pitchFamily="65" charset="-120"/>
                <a:sym typeface="+mn-ea"/>
              </a:rPr>
              <a:t>房</a:t>
            </a:r>
            <a:endParaRPr lang="zh-CN" altLang="en-US" sz="2200" dirty="0">
              <a:latin typeface="DFKai-SB" panose="03000509000000000000" pitchFamily="65" charset="-120"/>
              <a:ea typeface="DFKai-SB" panose="03000509000000000000" pitchFamily="65" charset="-120"/>
            </a:endParaRPr>
          </a:p>
        </p:txBody>
      </p:sp>
      <p:sp>
        <p:nvSpPr>
          <p:cNvPr id="10" name="文本框 9"/>
          <p:cNvSpPr txBox="1"/>
          <p:nvPr/>
        </p:nvSpPr>
        <p:spPr>
          <a:xfrm>
            <a:off x="10807804" y="4351677"/>
            <a:ext cx="466795" cy="1446550"/>
          </a:xfrm>
          <a:prstGeom prst="rect">
            <a:avLst/>
          </a:prstGeom>
          <a:noFill/>
        </p:spPr>
        <p:txBody>
          <a:bodyPr wrap="none" rtlCol="0" anchor="t">
            <a:spAutoFit/>
          </a:bodyPr>
          <a:lstStyle/>
          <a:p>
            <a:pPr algn="ctr"/>
            <a:r>
              <a:rPr lang="zh-CN" altLang="en-US" sz="2200" dirty="0">
                <a:latin typeface="DFKai-SB" panose="03000509000000000000" pitchFamily="65" charset="-120"/>
                <a:ea typeface="DFKai-SB" panose="03000509000000000000" pitchFamily="65" charset="-120"/>
                <a:sym typeface="+mn-ea"/>
              </a:rPr>
              <a:t>農</a:t>
            </a:r>
            <a:endParaRPr lang="en-US" altLang="zh-CN" sz="2200" dirty="0">
              <a:latin typeface="DFKai-SB" panose="03000509000000000000" pitchFamily="65" charset="-120"/>
              <a:ea typeface="DFKai-SB" panose="03000509000000000000" pitchFamily="65" charset="-120"/>
              <a:sym typeface="+mn-ea"/>
            </a:endParaRPr>
          </a:p>
          <a:p>
            <a:pPr algn="ctr"/>
            <a:r>
              <a:rPr lang="zh-CN" altLang="en-US" sz="2200" dirty="0">
                <a:latin typeface="DFKai-SB" panose="03000509000000000000" pitchFamily="65" charset="-120"/>
                <a:ea typeface="DFKai-SB" panose="03000509000000000000" pitchFamily="65" charset="-120"/>
                <a:sym typeface="+mn-ea"/>
              </a:rPr>
              <a:t>家</a:t>
            </a:r>
            <a:endParaRPr lang="en-US" altLang="zh-CN" sz="2200" dirty="0">
              <a:latin typeface="DFKai-SB" panose="03000509000000000000" pitchFamily="65" charset="-120"/>
              <a:ea typeface="DFKai-SB" panose="03000509000000000000" pitchFamily="65" charset="-120"/>
              <a:sym typeface="+mn-ea"/>
            </a:endParaRPr>
          </a:p>
          <a:p>
            <a:pPr algn="ctr"/>
            <a:r>
              <a:rPr lang="zh-CN" altLang="en-US" sz="2200" dirty="0">
                <a:latin typeface="DFKai-SB" panose="03000509000000000000" pitchFamily="65" charset="-120"/>
                <a:ea typeface="DFKai-SB" panose="03000509000000000000" pitchFamily="65" charset="-120"/>
                <a:sym typeface="+mn-ea"/>
              </a:rPr>
              <a:t>書</a:t>
            </a:r>
            <a:endParaRPr lang="en-US" altLang="zh-CN" sz="2200" dirty="0">
              <a:latin typeface="DFKai-SB" panose="03000509000000000000" pitchFamily="65" charset="-120"/>
              <a:ea typeface="DFKai-SB" panose="03000509000000000000" pitchFamily="65" charset="-120"/>
              <a:sym typeface="+mn-ea"/>
            </a:endParaRPr>
          </a:p>
          <a:p>
            <a:pPr algn="ctr"/>
            <a:r>
              <a:rPr lang="zh-CN" altLang="en-US" sz="2200" dirty="0">
                <a:latin typeface="DFKai-SB" panose="03000509000000000000" pitchFamily="65" charset="-120"/>
                <a:ea typeface="DFKai-SB" panose="03000509000000000000" pitchFamily="65" charset="-120"/>
                <a:sym typeface="+mn-ea"/>
              </a:rPr>
              <a:t>屋</a:t>
            </a:r>
            <a:endParaRPr lang="zh-CN" altLang="en-US" sz="2200" dirty="0">
              <a:latin typeface="DFKai-SB" panose="03000509000000000000" pitchFamily="65" charset="-120"/>
              <a:ea typeface="DFKai-SB" panose="03000509000000000000" pitchFamily="65" charset="-120"/>
            </a:endParaRPr>
          </a:p>
        </p:txBody>
      </p:sp>
      <p:sp>
        <p:nvSpPr>
          <p:cNvPr id="8" name="文本框 7"/>
          <p:cNvSpPr txBox="1"/>
          <p:nvPr/>
        </p:nvSpPr>
        <p:spPr>
          <a:xfrm>
            <a:off x="619104" y="282906"/>
            <a:ext cx="10636642" cy="1717393"/>
          </a:xfrm>
          <a:prstGeom prst="rect">
            <a:avLst/>
          </a:prstGeom>
          <a:noFill/>
        </p:spPr>
        <p:txBody>
          <a:bodyPr wrap="square" rtlCol="0">
            <a:spAutoFit/>
          </a:bodyPr>
          <a:lstStyle/>
          <a:p>
            <a:pPr algn="just" hangingPunct="0">
              <a:lnSpc>
                <a:spcPct val="110000"/>
              </a:lnSpc>
            </a:pPr>
            <a:r>
              <a:rPr sz="2400" kern="100" dirty="0" err="1">
                <a:latin typeface="DFKai-SB" panose="03000509000000000000" pitchFamily="65" charset="-120"/>
                <a:ea typeface="DFKai-SB" panose="03000509000000000000" pitchFamily="65" charset="-120"/>
                <a:sym typeface="+mn-ea"/>
              </a:rPr>
              <a:t>我國公共圖書館數量逐年增長</a:t>
            </a:r>
            <a:r>
              <a:rPr lang="en-US" altLang="zh-TW" sz="2400" kern="100" dirty="0">
                <a:latin typeface="DFKai-SB" panose="03000509000000000000" pitchFamily="65" charset="-120"/>
                <a:ea typeface="DFKai-SB" panose="03000509000000000000" pitchFamily="65" charset="-120"/>
                <a:sym typeface="+mn-ea"/>
              </a:rPr>
              <a:t>(</a:t>
            </a:r>
            <a:r>
              <a:rPr lang="zh-TW" altLang="en-US" sz="2400" kern="100" dirty="0">
                <a:latin typeface="DFKai-SB" panose="03000509000000000000" pitchFamily="65" charset="-120"/>
                <a:ea typeface="DFKai-SB" panose="03000509000000000000" pitchFamily="65" charset="-120"/>
                <a:sym typeface="+mn-ea"/>
              </a:rPr>
              <a:t>見左下圖</a:t>
            </a:r>
            <a:r>
              <a:rPr lang="en-US" altLang="zh-TW" sz="2400" kern="100" dirty="0">
                <a:latin typeface="DFKai-SB" panose="03000509000000000000" pitchFamily="65" charset="-120"/>
                <a:ea typeface="DFKai-SB" panose="03000509000000000000" pitchFamily="65" charset="-120"/>
                <a:sym typeface="+mn-ea"/>
              </a:rPr>
              <a:t>)</a:t>
            </a:r>
            <a:r>
              <a:rPr lang="zh-CN" altLang="en-US" sz="2400" kern="100" dirty="0">
                <a:latin typeface="DFKai-SB" panose="03000509000000000000" pitchFamily="65" charset="-120"/>
                <a:ea typeface="DFKai-SB" panose="03000509000000000000" pitchFamily="65" charset="-120"/>
                <a:sym typeface="+mn-ea"/>
              </a:rPr>
              <a:t>，</a:t>
            </a:r>
            <a:r>
              <a:rPr lang="zh-CN" sz="2400" kern="100" dirty="0">
                <a:latin typeface="DFKai-SB" panose="03000509000000000000" pitchFamily="65" charset="-120"/>
                <a:ea typeface="DFKai-SB" panose="03000509000000000000" pitchFamily="65" charset="-120"/>
                <a:sym typeface="+mn-ea"/>
              </a:rPr>
              <a:t>閱讀環境</a:t>
            </a:r>
            <a:r>
              <a:rPr lang="zh-CN" altLang="en-US" sz="2400" kern="100" dirty="0">
                <a:latin typeface="DFKai-SB" panose="03000509000000000000" pitchFamily="65" charset="-120"/>
                <a:ea typeface="DFKai-SB" panose="03000509000000000000" pitchFamily="65" charset="-120"/>
                <a:sym typeface="+mn-ea"/>
              </a:rPr>
              <a:t>、</a:t>
            </a:r>
            <a:r>
              <a:rPr sz="2400" kern="100" dirty="0" err="1">
                <a:latin typeface="DFKai-SB" panose="03000509000000000000" pitchFamily="65" charset="-120"/>
                <a:ea typeface="DFKai-SB" panose="03000509000000000000" pitchFamily="65" charset="-120"/>
                <a:sym typeface="+mn-ea"/>
              </a:rPr>
              <a:t>服務效能</a:t>
            </a:r>
            <a:r>
              <a:rPr lang="zh-CN" altLang="en-US" sz="2400" kern="100" dirty="0">
                <a:latin typeface="DFKai-SB" panose="03000509000000000000" pitchFamily="65" charset="-120"/>
                <a:ea typeface="DFKai-SB" panose="03000509000000000000" pitchFamily="65" charset="-120"/>
                <a:sym typeface="+mn-ea"/>
              </a:rPr>
              <a:t>等不斷改善</a:t>
            </a:r>
            <a:r>
              <a:rPr sz="2400" kern="100" dirty="0">
                <a:latin typeface="DFKai-SB" panose="03000509000000000000" pitchFamily="65" charset="-120"/>
                <a:ea typeface="DFKai-SB" panose="03000509000000000000" pitchFamily="65" charset="-120"/>
                <a:sym typeface="+mn-ea"/>
              </a:rPr>
              <a:t>。</a:t>
            </a:r>
            <a:r>
              <a:rPr lang="zh-CN" sz="2400" kern="100" dirty="0" err="1">
                <a:latin typeface="DFKai-SB" panose="03000509000000000000" pitchFamily="65" charset="-120"/>
                <a:ea typeface="DFKai-SB" panose="03000509000000000000" pitchFamily="65" charset="-120"/>
                <a:sym typeface="+mn-ea"/>
              </a:rPr>
              <a:t>很多</a:t>
            </a:r>
            <a:r>
              <a:rPr sz="2400" kern="100" dirty="0" err="1">
                <a:latin typeface="DFKai-SB" panose="03000509000000000000" pitchFamily="65" charset="-120"/>
                <a:ea typeface="DFKai-SB" panose="03000509000000000000" pitchFamily="65" charset="-120"/>
                <a:sym typeface="+mn-ea"/>
              </a:rPr>
              <a:t>公共圖書館</a:t>
            </a:r>
            <a:r>
              <a:rPr lang="zh-CN" sz="2400" kern="100" dirty="0">
                <a:latin typeface="DFKai-SB" panose="03000509000000000000" pitchFamily="65" charset="-120"/>
                <a:ea typeface="DFKai-SB" panose="03000509000000000000" pitchFamily="65" charset="-120"/>
                <a:sym typeface="+mn-ea"/>
              </a:rPr>
              <a:t>不僅</a:t>
            </a:r>
            <a:r>
              <a:rPr sz="2400" kern="100" dirty="0" err="1">
                <a:latin typeface="DFKai-SB" panose="03000509000000000000" pitchFamily="65" charset="-120"/>
                <a:ea typeface="DFKai-SB" panose="03000509000000000000" pitchFamily="65" charset="-120"/>
                <a:sym typeface="+mn-ea"/>
              </a:rPr>
              <a:t>提供種類繁多的參考資料</a:t>
            </a:r>
            <a:r>
              <a:rPr lang="zh-CN" altLang="en-US" sz="2400" kern="100" dirty="0">
                <a:latin typeface="DFKai-SB" panose="03000509000000000000" pitchFamily="65" charset="-120"/>
                <a:ea typeface="DFKai-SB" panose="03000509000000000000" pitchFamily="65" charset="-120"/>
                <a:sym typeface="+mn-ea"/>
              </a:rPr>
              <a:t>，</a:t>
            </a:r>
            <a:r>
              <a:rPr sz="2400" kern="100" dirty="0" err="1">
                <a:latin typeface="DFKai-SB" panose="03000509000000000000" pitchFamily="65" charset="-120"/>
                <a:ea typeface="DFKai-SB" panose="03000509000000000000" pitchFamily="65" charset="-120"/>
                <a:sym typeface="+mn-ea"/>
              </a:rPr>
              <a:t>而且定期舉辦講座、展覽等活動</a:t>
            </a:r>
            <a:r>
              <a:rPr lang="zh-CN" sz="2400" kern="100" dirty="0">
                <a:latin typeface="DFKai-SB" panose="03000509000000000000" pitchFamily="65" charset="-120"/>
                <a:ea typeface="DFKai-SB" panose="03000509000000000000" pitchFamily="65" charset="-120"/>
                <a:sym typeface="+mn-ea"/>
              </a:rPr>
              <a:t>，滿足讀者多方面文化需求</a:t>
            </a:r>
            <a:r>
              <a:rPr sz="2400" kern="100" dirty="0">
                <a:latin typeface="DFKai-SB" panose="03000509000000000000" pitchFamily="65" charset="-120"/>
                <a:ea typeface="DFKai-SB" panose="03000509000000000000" pitchFamily="65" charset="-120"/>
                <a:sym typeface="+mn-ea"/>
              </a:rPr>
              <a:t>。</a:t>
            </a:r>
            <a:r>
              <a:rPr lang="zh-CN" sz="2400" kern="100" dirty="0">
                <a:latin typeface="DFKai-SB" panose="03000509000000000000" pitchFamily="65" charset="-120"/>
                <a:ea typeface="DFKai-SB" panose="03000509000000000000" pitchFamily="65" charset="-120"/>
                <a:sym typeface="+mn-ea"/>
              </a:rPr>
              <a:t>隨著</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zh-CN" sz="2400" kern="100" dirty="0">
                <a:latin typeface="DFKai-SB" panose="03000509000000000000" pitchFamily="65" charset="-120"/>
                <a:ea typeface="DFKai-SB" panose="03000509000000000000" pitchFamily="65" charset="-120"/>
                <a:sym typeface="+mn-ea"/>
              </a:rPr>
              <a:t>全民閱讀</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sz="2400" kern="100" dirty="0">
                <a:latin typeface="DFKai-SB" panose="03000509000000000000" pitchFamily="65" charset="-120"/>
                <a:ea typeface="DFKai-SB" panose="03000509000000000000" pitchFamily="65" charset="-120"/>
                <a:sym typeface="+mn-ea"/>
              </a:rPr>
              <a:t>國家文化戰略的實施，城市書房、農村書屋也不斷興起。</a:t>
            </a:r>
            <a:endParaRPr lang="zh-CN" altLang="en-US" sz="2400" dirty="0">
              <a:solidFill>
                <a:schemeClr val="tx1"/>
              </a:solidFill>
              <a:latin typeface="DFKai-SB" panose="03000509000000000000" pitchFamily="65" charset="-120"/>
              <a:ea typeface="DFKai-SB" panose="03000509000000000000" pitchFamily="65" charset="-120"/>
            </a:endParaRPr>
          </a:p>
        </p:txBody>
      </p:sp>
      <p:sp>
        <p:nvSpPr>
          <p:cNvPr id="16" name="文本框 1"/>
          <p:cNvSpPr txBox="1"/>
          <p:nvPr/>
        </p:nvSpPr>
        <p:spPr>
          <a:xfrm>
            <a:off x="7965132" y="6272580"/>
            <a:ext cx="2447876" cy="400110"/>
          </a:xfrm>
          <a:prstGeom prst="rect">
            <a:avLst/>
          </a:prstGeom>
          <a:noFill/>
        </p:spPr>
        <p:txBody>
          <a:bodyPr wrap="square" rtlCol="0">
            <a:spAutoFit/>
          </a:bodyPr>
          <a:lstStyle/>
          <a:p>
            <a:r>
              <a:rPr lang="zh-TW" altLang="en-US" sz="2000" dirty="0">
                <a:latin typeface="DFKai-SB" panose="03000509000000000000" pitchFamily="65" charset="-120"/>
                <a:ea typeface="DFKai-SB" panose="03000509000000000000" pitchFamily="65" charset="-120"/>
              </a:rPr>
              <a:t>圖片</a:t>
            </a:r>
            <a:r>
              <a:rPr lang="zh-CN" altLang="en-US" sz="2000" dirty="0">
                <a:latin typeface="DFKai-SB" panose="03000509000000000000" pitchFamily="65" charset="-120"/>
                <a:ea typeface="DFKai-SB" panose="03000509000000000000" pitchFamily="65" charset="-120"/>
              </a:rPr>
              <a:t>來源：</a:t>
            </a:r>
            <a:r>
              <a:rPr lang="zh-TW" altLang="en-US" sz="2000" dirty="0">
                <a:latin typeface="DFKai-SB" panose="03000509000000000000" pitchFamily="65" charset="-120"/>
                <a:ea typeface="DFKai-SB" panose="03000509000000000000" pitchFamily="65" charset="-120"/>
              </a:rPr>
              <a:t>新華社</a:t>
            </a:r>
            <a:endParaRPr lang="zh-CN" altLang="en-US" sz="2000" dirty="0">
              <a:latin typeface="DFKai-SB" panose="03000509000000000000" pitchFamily="65" charset="-120"/>
              <a:ea typeface="DFKai-SB" panose="03000509000000000000" pitchFamily="65" charset="-120"/>
            </a:endParaRPr>
          </a:p>
        </p:txBody>
      </p:sp>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l="2848" t="15608" r="4241" b="3739"/>
          <a:stretch/>
        </p:blipFill>
        <p:spPr>
          <a:xfrm>
            <a:off x="619103" y="2084473"/>
            <a:ext cx="6552975" cy="3686981"/>
          </a:xfrm>
          <a:prstGeom prst="rect">
            <a:avLst/>
          </a:prstGeom>
          <a:ln w="19050">
            <a:solidFill>
              <a:schemeClr val="tx1"/>
            </a:solidFill>
          </a:ln>
        </p:spPr>
      </p:pic>
      <p:sp>
        <p:nvSpPr>
          <p:cNvPr id="13" name="矩形 12"/>
          <p:cNvSpPr/>
          <p:nvPr/>
        </p:nvSpPr>
        <p:spPr>
          <a:xfrm>
            <a:off x="1325658" y="2084473"/>
            <a:ext cx="4856338" cy="41924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2013-2019</a:t>
            </a:r>
            <a:r>
              <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2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我國公共圖書館發展情況</a:t>
            </a:r>
            <a:endParaRPr lang="zh-HK" altLang="en-US" sz="22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圓角矩形 2"/>
          <p:cNvSpPr/>
          <p:nvPr/>
        </p:nvSpPr>
        <p:spPr>
          <a:xfrm>
            <a:off x="3450769" y="5431971"/>
            <a:ext cx="2144487" cy="2394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圖書館數目</a:t>
            </a:r>
            <a:r>
              <a:rPr lang="en-US" altLang="zh-TW" dirty="0">
                <a:solidFill>
                  <a:schemeClr val="tx1"/>
                </a:solidFill>
                <a:latin typeface="標楷體" panose="03000509000000000000" pitchFamily="65" charset="-120"/>
                <a:ea typeface="標楷體" panose="03000509000000000000" pitchFamily="65" charset="-120"/>
              </a:rPr>
              <a:t> </a:t>
            </a:r>
            <a:r>
              <a:rPr lang="zh-TW" altLang="en-US" dirty="0">
                <a:solidFill>
                  <a:schemeClr val="tx1"/>
                </a:solidFill>
                <a:latin typeface="標楷體" panose="03000509000000000000" pitchFamily="65" charset="-120"/>
                <a:ea typeface="標楷體" panose="03000509000000000000" pitchFamily="65" charset="-120"/>
              </a:rPr>
              <a:t>（間）</a:t>
            </a:r>
            <a:endParaRPr lang="zh-HK" altLang="en-US" dirty="0">
              <a:solidFill>
                <a:schemeClr val="tx1"/>
              </a:solidFill>
              <a:latin typeface="標楷體" panose="03000509000000000000" pitchFamily="65" charset="-120"/>
              <a:ea typeface="標楷體" panose="03000509000000000000" pitchFamily="65" charset="-120"/>
            </a:endParaRPr>
          </a:p>
        </p:txBody>
      </p:sp>
      <p:sp>
        <p:nvSpPr>
          <p:cNvPr id="17" name="文本框 6"/>
          <p:cNvSpPr txBox="1"/>
          <p:nvPr/>
        </p:nvSpPr>
        <p:spPr>
          <a:xfrm>
            <a:off x="502575" y="6033832"/>
            <a:ext cx="6711229" cy="523220"/>
          </a:xfrm>
          <a:prstGeom prst="rect">
            <a:avLst/>
          </a:prstGeom>
          <a:noFill/>
        </p:spPr>
        <p:txBody>
          <a:bodyPr wrap="square" rtlCol="0" anchor="t">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資料</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2019</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年中國公共圖書館發展現狀及趨勢分析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，產業訊息網，</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2020</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年</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6</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月</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23</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日。</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https://www.chyxx.com/industry/202006/876765.html</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pic>
        <p:nvPicPr>
          <p:cNvPr id="3074" name="Picture 2" descr="E:\人民教育出版社工作\2020.8-教育部项目编写文件\2022.4.14-16五修改会议\修改相关内容\新华社购买\1-10\1-10\XxjpsgC001566_20180616_TPPFN0A0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70336" y="1842681"/>
            <a:ext cx="3204502" cy="211881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人民教育出版社工作\2020.8-教育部项目编写文件\2022.4.14-16五修改会议\修改相关内容\新华社购买\1-10\1-10\XxjpsgC007203_20201005_PEPFN0A00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08600" y="4180822"/>
            <a:ext cx="3199204" cy="21146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bwMode="auto">
          <a:xfrm>
            <a:off x="4746625" y="671513"/>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3600" b="1" spc="400" dirty="0">
                <a:latin typeface="標楷體" panose="03000509000000000000" pitchFamily="65" charset="-120"/>
                <a:ea typeface="標楷體" panose="03000509000000000000" pitchFamily="65" charset="-120"/>
              </a:rPr>
              <a:t>學習目標</a:t>
            </a:r>
            <a:endParaRPr lang="zh-CN" altLang="en-US" sz="3600" b="1" spc="400" dirty="0">
              <a:latin typeface="標楷體" panose="03000509000000000000" pitchFamily="65" charset="-120"/>
              <a:ea typeface="標楷體" panose="03000509000000000000" pitchFamily="65" charset="-120"/>
            </a:endParaRPr>
          </a:p>
        </p:txBody>
      </p:sp>
      <p:sp>
        <p:nvSpPr>
          <p:cNvPr id="5" name="直接连接符 8"/>
          <p:cNvSpPr>
            <a:spLocks noChangeShapeType="1"/>
          </p:cNvSpPr>
          <p:nvPr/>
        </p:nvSpPr>
        <p:spPr bwMode="auto">
          <a:xfrm flipV="1">
            <a:off x="7513638" y="1073150"/>
            <a:ext cx="1485900"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6" name="直接连接符 10"/>
          <p:cNvSpPr>
            <a:spLocks noChangeShapeType="1"/>
          </p:cNvSpPr>
          <p:nvPr/>
        </p:nvSpPr>
        <p:spPr bwMode="auto">
          <a:xfrm flipV="1">
            <a:off x="2735263" y="1073150"/>
            <a:ext cx="1590675"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7" name="椭圆 13"/>
          <p:cNvSpPr>
            <a:spLocks noChangeArrowheads="1"/>
          </p:cNvSpPr>
          <p:nvPr/>
        </p:nvSpPr>
        <p:spPr bwMode="auto">
          <a:xfrm>
            <a:off x="4462463" y="998538"/>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8" name="椭圆 17"/>
          <p:cNvSpPr>
            <a:spLocks noChangeArrowheads="1"/>
          </p:cNvSpPr>
          <p:nvPr/>
        </p:nvSpPr>
        <p:spPr bwMode="auto">
          <a:xfrm>
            <a:off x="7272338" y="998538"/>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9" name="内容占位符 2"/>
          <p:cNvSpPr txBox="1">
            <a:spLocks noChangeArrowheads="1"/>
          </p:cNvSpPr>
          <p:nvPr/>
        </p:nvSpPr>
        <p:spPr bwMode="auto">
          <a:xfrm>
            <a:off x="1027646" y="1244486"/>
            <a:ext cx="10376704" cy="52292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HK" altLang="en-US" sz="3000" b="1" dirty="0">
                <a:latin typeface="DFKai-SB" panose="03000509000000000000" pitchFamily="65" charset="-120"/>
                <a:ea typeface="DFKai-SB" panose="03000509000000000000" pitchFamily="65" charset="-120"/>
              </a:rPr>
              <a:t>知識</a:t>
            </a:r>
            <a:endParaRPr lang="en-US" altLang="zh-HK" sz="3000" b="1" dirty="0">
              <a:latin typeface="DFKai-SB" panose="03000509000000000000" pitchFamily="65" charset="-120"/>
              <a:ea typeface="DFKai-SB" panose="03000509000000000000" pitchFamily="65" charset="-120"/>
            </a:endParaRPr>
          </a:p>
          <a:p>
            <a:pPr lvl="1">
              <a:lnSpc>
                <a:spcPct val="100000"/>
              </a:lnSpc>
            </a:pPr>
            <a:r>
              <a:rPr lang="zh-TW" altLang="en-US" sz="2600" dirty="0">
                <a:latin typeface="DFKai-SB" panose="03000509000000000000" pitchFamily="65" charset="-120"/>
                <a:ea typeface="DFKai-SB" panose="03000509000000000000" pitchFamily="65" charset="-120"/>
              </a:rPr>
              <a:t>認識改革開放以來，我國在經濟、文化、保護自然資源、教育、科技、國防等範疇的發展。</a:t>
            </a:r>
            <a:endParaRPr lang="en-US" altLang="zh-TW" sz="2600" dirty="0">
              <a:latin typeface="DFKai-SB" panose="03000509000000000000" pitchFamily="65" charset="-120"/>
              <a:ea typeface="DFKai-SB" panose="03000509000000000000" pitchFamily="65" charset="-120"/>
            </a:endParaRPr>
          </a:p>
          <a:p>
            <a:pPr lvl="1">
              <a:lnSpc>
                <a:spcPct val="100000"/>
              </a:lnSpc>
            </a:pPr>
            <a:r>
              <a:rPr lang="zh-TW" altLang="en-US" sz="2600" dirty="0">
                <a:latin typeface="DFKai-SB" panose="03000509000000000000" pitchFamily="65" charset="-120"/>
                <a:ea typeface="DFKai-SB" panose="03000509000000000000" pitchFamily="65" charset="-120"/>
              </a:rPr>
              <a:t>掌握改革開放以來，經濟、文化、自然資源、教育、科技、國防等範疇的變化，對於國家提升綜合國力的重要性及其影響。</a:t>
            </a:r>
          </a:p>
          <a:p>
            <a:pPr marL="0" indent="0">
              <a:lnSpc>
                <a:spcPct val="100000"/>
              </a:lnSpc>
              <a:buFont typeface="Arial" panose="020B0604020202020204" pitchFamily="34" charset="0"/>
              <a:buNone/>
            </a:pPr>
            <a:r>
              <a:rPr lang="zh-TW" altLang="en-US" sz="3000" b="1" dirty="0">
                <a:latin typeface="DFKai-SB" panose="03000509000000000000" pitchFamily="65" charset="-120"/>
                <a:ea typeface="DFKai-SB" panose="03000509000000000000" pitchFamily="65" charset="-120"/>
              </a:rPr>
              <a:t>技能</a:t>
            </a:r>
            <a:endParaRPr lang="en-US" altLang="zh-TW" sz="3000" b="1" dirty="0">
              <a:latin typeface="DFKai-SB" panose="03000509000000000000" pitchFamily="65" charset="-120"/>
              <a:ea typeface="DFKai-SB" panose="03000509000000000000" pitchFamily="65" charset="-120"/>
            </a:endParaRPr>
          </a:p>
          <a:p>
            <a:pPr lvl="1">
              <a:lnSpc>
                <a:spcPct val="100000"/>
              </a:lnSpc>
            </a:pPr>
            <a:r>
              <a:rPr lang="zh-TW" altLang="en-US" sz="2600" dirty="0">
                <a:latin typeface="DFKai-SB" panose="03000509000000000000" pitchFamily="65" charset="-120"/>
                <a:ea typeface="DFKai-SB" panose="03000509000000000000" pitchFamily="65" charset="-120"/>
              </a:rPr>
              <a:t>透過關於經濟、文化、自然資源、教育、科技、國防等範疇的事實資料，培養學生分析、歸納和解決問題的能力，以及提出實際可行的建議。</a:t>
            </a:r>
          </a:p>
          <a:p>
            <a:pPr marL="0" indent="0">
              <a:lnSpc>
                <a:spcPct val="100000"/>
              </a:lnSpc>
              <a:buFont typeface="Arial" panose="020B0604020202020204" pitchFamily="34" charset="0"/>
              <a:buNone/>
            </a:pPr>
            <a:r>
              <a:rPr lang="zh-TW" altLang="en-US" sz="3000" b="1" dirty="0">
                <a:latin typeface="DFKai-SB" panose="03000509000000000000" pitchFamily="65" charset="-120"/>
                <a:ea typeface="DFKai-SB" panose="03000509000000000000" pitchFamily="65" charset="-120"/>
              </a:rPr>
              <a:t>價值觀</a:t>
            </a:r>
            <a:endParaRPr lang="en-US" altLang="zh-TW" sz="3000" b="1" dirty="0">
              <a:latin typeface="DFKai-SB" panose="03000509000000000000" pitchFamily="65" charset="-120"/>
              <a:ea typeface="DFKai-SB" panose="03000509000000000000" pitchFamily="65" charset="-120"/>
            </a:endParaRPr>
          </a:p>
          <a:p>
            <a:pPr lvl="1">
              <a:lnSpc>
                <a:spcPct val="100000"/>
              </a:lnSpc>
            </a:pPr>
            <a:r>
              <a:rPr lang="zh-TW" altLang="en-US" sz="2600" dirty="0">
                <a:latin typeface="DFKai-SB" panose="03000509000000000000" pitchFamily="65" charset="-120"/>
                <a:ea typeface="DFKai-SB" panose="03000509000000000000" pitchFamily="65" charset="-120"/>
              </a:rPr>
              <a:t>增強對國家的自豪感、認同感、責任心，並提升國民身份認同。</a:t>
            </a:r>
            <a:endParaRPr lang="en-US" altLang="zh-TW" sz="2600" dirty="0">
              <a:latin typeface="DFKai-SB" panose="03000509000000000000" pitchFamily="65" charset="-120"/>
              <a:ea typeface="DFKai-SB" panose="03000509000000000000" pitchFamily="65" charset="-120"/>
            </a:endParaRPr>
          </a:p>
          <a:p>
            <a:pPr marL="0" indent="0">
              <a:lnSpc>
                <a:spcPct val="100000"/>
              </a:lnSpc>
              <a:buNone/>
            </a:pPr>
            <a:r>
              <a:rPr lang="zh-CN" altLang="en-US" sz="2400" dirty="0">
                <a:latin typeface="DFKai-SB" panose="03000509000000000000" pitchFamily="65" charset="-120"/>
                <a:ea typeface="DFKai-SB" panose="03000509000000000000" pitchFamily="65" charset="-120"/>
              </a:rPr>
              <a:t>    </a:t>
            </a:r>
            <a:r>
              <a:rPr lang="en-US" altLang="zh-CN" sz="2400" dirty="0">
                <a:latin typeface="DFKai-SB" panose="03000509000000000000" pitchFamily="65" charset="-120"/>
                <a:ea typeface="DFKai-SB" panose="03000509000000000000" pitchFamily="65" charset="-120"/>
              </a:rPr>
              <a:t>    </a:t>
            </a:r>
            <a:endParaRPr lang="zh-CN" altLang="en-US" sz="2400" dirty="0">
              <a:latin typeface="DFKai-SB" panose="03000509000000000000" pitchFamily="65" charset="-120"/>
              <a:ea typeface="DFKai-SB" panose="03000509000000000000" pitchFamily="65" charset="-12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371005" y="5686752"/>
            <a:ext cx="5529943" cy="738664"/>
          </a:xfrm>
          <a:prstGeom prst="rect">
            <a:avLst/>
          </a:prstGeom>
          <a:noFill/>
        </p:spPr>
        <p:txBody>
          <a:bodyPr wrap="square" rtlCol="0" anchor="t">
            <a:spAutoFit/>
          </a:bodyPr>
          <a:lstStyle/>
          <a:p>
            <a:pPr algn="l"/>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資料</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來源：《中華人民共和國文化和旅遊部20</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20</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年文化和旅遊發展統計公報》</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http://zwgk.mct.gov.cn/zfxxgkml/tjxx/202107/t20210705_926206.html</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6" name="文本框 5"/>
          <p:cNvSpPr txBox="1"/>
          <p:nvPr/>
        </p:nvSpPr>
        <p:spPr>
          <a:xfrm>
            <a:off x="310273" y="299338"/>
            <a:ext cx="10853988" cy="972574"/>
          </a:xfrm>
          <a:prstGeom prst="rect">
            <a:avLst/>
          </a:prstGeom>
          <a:noFill/>
        </p:spPr>
        <p:txBody>
          <a:bodyPr wrap="square" rtlCol="0">
            <a:spAutoFit/>
          </a:bodyPr>
          <a:lstStyle/>
          <a:p>
            <a:pPr algn="just" fontAlgn="auto">
              <a:lnSpc>
                <a:spcPct val="110000"/>
              </a:lnSpc>
              <a:buClrTx/>
              <a:buSzTx/>
            </a:pPr>
            <a:r>
              <a:rPr lang="zh-CN" sz="2600" kern="100" dirty="0">
                <a:latin typeface="Times New Roman" panose="02020603050405020304" pitchFamily="18" charset="0"/>
                <a:ea typeface="DFKai-SB" panose="03000509000000000000" pitchFamily="65" charset="-120"/>
                <a:cs typeface="Times New Roman" panose="02020603050405020304" pitchFamily="18" charset="0"/>
                <a:sym typeface="+mn-ea"/>
              </a:rPr>
              <a:t>出版業發展迅速，圖書銷售量持續增長</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sz="2600" kern="100" dirty="0">
                <a:latin typeface="Times New Roman" panose="02020603050405020304" pitchFamily="18" charset="0"/>
                <a:ea typeface="DFKai-SB" panose="03000509000000000000" pitchFamily="65" charset="-120"/>
                <a:cs typeface="Times New Roman" panose="02020603050405020304" pitchFamily="18" charset="0"/>
                <a:sym typeface="+mn-ea"/>
              </a:rPr>
              <a:t>出版物的類型更加豐富</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sz="2600" kern="100" dirty="0">
                <a:latin typeface="Times New Roman" panose="02020603050405020304" pitchFamily="18" charset="0"/>
                <a:ea typeface="DFKai-SB" panose="03000509000000000000" pitchFamily="65" charset="-120"/>
                <a:cs typeface="Times New Roman" panose="02020603050405020304" pitchFamily="18" charset="0"/>
                <a:sym typeface="+mn-ea"/>
              </a:rPr>
              <a:t>形式</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sym typeface="+mn-ea"/>
              </a:rPr>
              <a:t>亦</a:t>
            </a:r>
            <a:r>
              <a:rPr lang="zh-CN" sz="2600" kern="100" dirty="0">
                <a:latin typeface="Times New Roman" panose="02020603050405020304" pitchFamily="18" charset="0"/>
                <a:ea typeface="DFKai-SB" panose="03000509000000000000" pitchFamily="65" charset="-120"/>
                <a:cs typeface="Times New Roman" panose="02020603050405020304" pitchFamily="18" charset="0"/>
                <a:sym typeface="+mn-ea"/>
              </a:rPr>
              <a:t>更加多樣</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sym typeface="+mn-ea"/>
              </a:rPr>
              <a:t>，令</a:t>
            </a:r>
            <a:r>
              <a:rPr sz="2600" kern="100" dirty="0">
                <a:latin typeface="Times New Roman" panose="02020603050405020304" pitchFamily="18" charset="0"/>
                <a:ea typeface="DFKai-SB" panose="03000509000000000000" pitchFamily="65" charset="-120"/>
                <a:cs typeface="Times New Roman" panose="02020603050405020304" pitchFamily="18" charset="0"/>
                <a:sym typeface="+mn-ea"/>
              </a:rPr>
              <a:t>人</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sym typeface="+mn-ea"/>
              </a:rPr>
              <a:t>民得以</a:t>
            </a:r>
            <a:r>
              <a:rPr sz="2600" kern="100" dirty="0">
                <a:latin typeface="Times New Roman" panose="02020603050405020304" pitchFamily="18" charset="0"/>
                <a:ea typeface="DFKai-SB" panose="03000509000000000000" pitchFamily="65" charset="-120"/>
                <a:cs typeface="Times New Roman" panose="02020603050405020304" pitchFamily="18" charset="0"/>
                <a:sym typeface="+mn-ea"/>
              </a:rPr>
              <a:t>享</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sym typeface="+mn-ea"/>
              </a:rPr>
              <a:t>受</a:t>
            </a:r>
            <a:r>
              <a:rPr sz="2600" kern="100" dirty="0" err="1">
                <a:latin typeface="Times New Roman" panose="02020603050405020304" pitchFamily="18" charset="0"/>
                <a:ea typeface="DFKai-SB" panose="03000509000000000000" pitchFamily="65" charset="-120"/>
                <a:cs typeface="Times New Roman" panose="02020603050405020304" pitchFamily="18" charset="0"/>
                <a:sym typeface="+mn-ea"/>
              </a:rPr>
              <a:t>閱讀帶來的樂趣</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sym typeface="+mn-ea"/>
              </a:rPr>
              <a:t>，增長知識</a:t>
            </a:r>
            <a:r>
              <a:rPr sz="2600" kern="100" dirty="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1" name="圖片 10"/>
          <p:cNvPicPr>
            <a:picLocks noChangeAspect="1"/>
          </p:cNvPicPr>
          <p:nvPr/>
        </p:nvPicPr>
        <p:blipFill rotWithShape="1">
          <a:blip r:embed="rId3"/>
          <a:srcRect l="29822" t="41111" r="27053" b="15556"/>
          <a:stretch/>
        </p:blipFill>
        <p:spPr>
          <a:xfrm>
            <a:off x="6289146" y="1337733"/>
            <a:ext cx="5693662" cy="4283198"/>
          </a:xfrm>
          <a:prstGeom prst="rect">
            <a:avLst/>
          </a:prstGeom>
          <a:ln w="19050">
            <a:solidFill>
              <a:schemeClr val="tx1"/>
            </a:solidFill>
          </a:ln>
        </p:spPr>
      </p:pic>
      <p:sp>
        <p:nvSpPr>
          <p:cNvPr id="12" name="矩形 11"/>
          <p:cNvSpPr/>
          <p:nvPr/>
        </p:nvSpPr>
        <p:spPr>
          <a:xfrm>
            <a:off x="7120824" y="1512877"/>
            <a:ext cx="2785177" cy="71839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2011-2020</a:t>
            </a:r>
            <a:r>
              <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年全國公共</a:t>
            </a:r>
            <a:endParaRPr lang="en-US" altLang="zh-TW"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圖書館人均資源情況</a:t>
            </a:r>
            <a:endParaRPr lang="zh-HK"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 name="圖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44356" y="1271913"/>
            <a:ext cx="5962930" cy="4749250"/>
          </a:xfrm>
          <a:prstGeom prst="rect">
            <a:avLst/>
          </a:prstGeom>
        </p:spPr>
      </p:pic>
      <p:sp>
        <p:nvSpPr>
          <p:cNvPr id="14" name="文本框 6"/>
          <p:cNvSpPr txBox="1"/>
          <p:nvPr/>
        </p:nvSpPr>
        <p:spPr>
          <a:xfrm>
            <a:off x="460849" y="6021164"/>
            <a:ext cx="5529943" cy="523220"/>
          </a:xfrm>
          <a:prstGeom prst="rect">
            <a:avLst/>
          </a:prstGeom>
          <a:noFill/>
        </p:spPr>
        <p:txBody>
          <a:bodyPr wrap="square" rtlCol="0" anchor="t">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資料</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國內出版業發展</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，中國文化研究院網頁</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https://ls.chiculture.org.hk/tc/reform-info/344</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96077" y="236538"/>
            <a:ext cx="10769600" cy="1920526"/>
          </a:xfrm>
          <a:prstGeom prst="rect">
            <a:avLst/>
          </a:prstGeom>
          <a:noFill/>
        </p:spPr>
        <p:txBody>
          <a:bodyPr wrap="square" rtlCol="0">
            <a:spAutoFit/>
          </a:bodyPr>
          <a:lstStyle/>
          <a:p>
            <a:pPr algn="just" hangingPunct="0">
              <a:lnSpc>
                <a:spcPct val="110000"/>
              </a:lnSpc>
              <a:buClrTx/>
              <a:buSzTx/>
            </a:pPr>
            <a:r>
              <a:rPr lang="zh-TW" altLang="en-US" sz="2700" kern="100" dirty="0">
                <a:latin typeface="DFKai-SB" panose="03000509000000000000" pitchFamily="65" charset="-120"/>
                <a:ea typeface="DFKai-SB" panose="03000509000000000000" pitchFamily="65" charset="-120"/>
              </a:rPr>
              <a:t>廣播電視業發展迅速。我國逐步形成了從單一廣播媒體，發展到電台、電視台、網絡、廣播電視和移動多媒體等多種媒體融合發展的局面，廣播電視製作能力和傳輸傳送能力大幅提升。</a:t>
            </a:r>
          </a:p>
          <a:p>
            <a:pPr algn="just" hangingPunct="0">
              <a:lnSpc>
                <a:spcPct val="110000"/>
              </a:lnSpc>
              <a:buClrTx/>
              <a:buSzTx/>
            </a:pPr>
            <a:r>
              <a:rPr sz="2700" kern="100" dirty="0">
                <a:latin typeface="DFKai-SB" panose="03000509000000000000" pitchFamily="65" charset="-120"/>
                <a:ea typeface="DFKai-SB" panose="03000509000000000000" pitchFamily="65" charset="-120"/>
              </a:rPr>
              <a:t>。</a:t>
            </a:r>
          </a:p>
        </p:txBody>
      </p:sp>
      <p:pic>
        <p:nvPicPr>
          <p:cNvPr id="100" name="图片 99"/>
          <p:cNvPicPr/>
          <p:nvPr/>
        </p:nvPicPr>
        <p:blipFill>
          <a:blip r:link="rId2"/>
          <a:stretch>
            <a:fillRect/>
          </a:stretch>
        </p:blipFill>
        <p:spPr>
          <a:xfrm>
            <a:off x="6096000" y="3429000"/>
            <a:ext cx="0" cy="0"/>
          </a:xfrm>
          <a:prstGeom prst="rect">
            <a:avLst/>
          </a:prstGeom>
          <a:noFill/>
          <a:ln w="9525">
            <a:noFill/>
          </a:ln>
        </p:spPr>
      </p:pic>
      <p:pic>
        <p:nvPicPr>
          <p:cNvPr id="101" name="图片 100"/>
          <p:cNvPicPr/>
          <p:nvPr/>
        </p:nvPicPr>
        <p:blipFill>
          <a:blip r:link="rId2"/>
          <a:stretch>
            <a:fillRect/>
          </a:stretch>
        </p:blipFill>
        <p:spPr>
          <a:xfrm>
            <a:off x="6096000" y="3429000"/>
            <a:ext cx="0" cy="0"/>
          </a:xfrm>
          <a:prstGeom prst="rect">
            <a:avLst/>
          </a:prstGeom>
          <a:noFill/>
          <a:ln w="9525">
            <a:noFill/>
          </a:ln>
        </p:spPr>
      </p:pic>
      <p:pic>
        <p:nvPicPr>
          <p:cNvPr id="102" name="图片 101"/>
          <p:cNvPicPr/>
          <p:nvPr/>
        </p:nvPicPr>
        <p:blipFill>
          <a:blip r:link="rId2"/>
          <a:stretch>
            <a:fillRect/>
          </a:stretch>
        </p:blipFill>
        <p:spPr>
          <a:xfrm>
            <a:off x="6096000" y="3429000"/>
            <a:ext cx="0" cy="0"/>
          </a:xfrm>
          <a:prstGeom prst="rect">
            <a:avLst/>
          </a:prstGeom>
          <a:noFill/>
          <a:ln w="9525">
            <a:noFill/>
          </a:ln>
        </p:spPr>
      </p:pic>
      <p:pic>
        <p:nvPicPr>
          <p:cNvPr id="103" name="图片 102"/>
          <p:cNvPicPr/>
          <p:nvPr/>
        </p:nvPicPr>
        <p:blipFill>
          <a:blip r:link="rId2"/>
          <a:stretch>
            <a:fillRect/>
          </a:stretch>
        </p:blipFill>
        <p:spPr>
          <a:xfrm>
            <a:off x="6096000" y="3429000"/>
            <a:ext cx="0" cy="0"/>
          </a:xfrm>
          <a:prstGeom prst="rect">
            <a:avLst/>
          </a:prstGeom>
          <a:noFill/>
          <a:ln w="9525">
            <a:noFill/>
          </a:ln>
        </p:spPr>
      </p:pic>
      <p:sp>
        <p:nvSpPr>
          <p:cNvPr id="14" name="矩形 13"/>
          <p:cNvSpPr/>
          <p:nvPr/>
        </p:nvSpPr>
        <p:spPr>
          <a:xfrm>
            <a:off x="729343" y="1825764"/>
            <a:ext cx="6008914" cy="37205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1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2010-2019</a:t>
            </a:r>
            <a:r>
              <a:rPr lang="zh-TW" altLang="en-US" sz="21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年全國電視和廣播節目綜</a:t>
            </a:r>
            <a:r>
              <a:rPr lang="zh-TW" altLang="en-US" sz="21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合人口覆蓋率</a:t>
            </a:r>
            <a:endParaRPr lang="zh-HK" altLang="en-US" sz="21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5" name="Picture 4" descr="图表2：2018-2020年中国广播电视行业从业人员数量变化情况（单位：万人）"/>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t="15528" r="11910"/>
          <a:stretch/>
        </p:blipFill>
        <p:spPr bwMode="auto">
          <a:xfrm>
            <a:off x="7053942" y="2394499"/>
            <a:ext cx="4789715" cy="306337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6" name="矩形 15"/>
          <p:cNvSpPr/>
          <p:nvPr/>
        </p:nvSpPr>
        <p:spPr>
          <a:xfrm>
            <a:off x="7536928" y="1719905"/>
            <a:ext cx="4095013" cy="52466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1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2018-2020</a:t>
            </a:r>
            <a:r>
              <a:rPr lang="zh-TW" altLang="en-US" sz="21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年廣播</a:t>
            </a:r>
            <a:r>
              <a:rPr lang="zh-TW" altLang="en-US" sz="21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電視從業員人數</a:t>
            </a:r>
            <a:endParaRPr lang="zh-HK" altLang="en-US" sz="21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17" name="文本框 25"/>
          <p:cNvSpPr txBox="1"/>
          <p:nvPr/>
        </p:nvSpPr>
        <p:spPr>
          <a:xfrm>
            <a:off x="7053942" y="5681094"/>
            <a:ext cx="4845695" cy="954107"/>
          </a:xfrm>
          <a:prstGeom prst="rect">
            <a:avLst/>
          </a:prstGeom>
          <a:noFill/>
        </p:spPr>
        <p:txBody>
          <a:bodyPr wrap="square" rtlCol="0" anchor="t">
            <a:spAutoFit/>
          </a:bodyPr>
          <a:lstStyle/>
          <a:p>
            <a:r>
              <a:rPr lang="zh-TW" altLang="en-US" sz="1400" dirty="0">
                <a:latin typeface="DFKai-SB" panose="03000509000000000000" pitchFamily="65" charset="-120"/>
                <a:ea typeface="DFKai-SB" panose="03000509000000000000" pitchFamily="65" charset="-120"/>
                <a:sym typeface="+mn-ea"/>
              </a:rPr>
              <a:t>資料</a:t>
            </a:r>
            <a:r>
              <a:rPr lang="zh-CN" altLang="en-US" sz="1400" dirty="0">
                <a:latin typeface="DFKai-SB" panose="03000509000000000000" pitchFamily="65" charset="-120"/>
                <a:ea typeface="DFKai-SB" panose="03000509000000000000" pitchFamily="65" charset="-120"/>
                <a:sym typeface="+mn-ea"/>
              </a:rPr>
              <a:t>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2021</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年中國廣播電視行業從業人員結構分析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，前瞻經濟學人網</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https://www.qianzhan.com/analyst/detail/220/210528-329a6f70.html</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文本框 25"/>
          <p:cNvSpPr txBox="1"/>
          <p:nvPr/>
        </p:nvSpPr>
        <p:spPr>
          <a:xfrm>
            <a:off x="614611" y="5887065"/>
            <a:ext cx="6123646" cy="738664"/>
          </a:xfrm>
          <a:prstGeom prst="rect">
            <a:avLst/>
          </a:prstGeom>
          <a:noFill/>
        </p:spPr>
        <p:txBody>
          <a:bodyPr wrap="square" rtlCol="0" anchor="t">
            <a:spAutoFit/>
          </a:bodyPr>
          <a:lstStyle/>
          <a:p>
            <a:r>
              <a:rPr lang="zh-TW" altLang="en-US" sz="1400" dirty="0">
                <a:latin typeface="DFKai-SB" panose="03000509000000000000" pitchFamily="65" charset="-120"/>
                <a:ea typeface="DFKai-SB" panose="03000509000000000000" pitchFamily="65" charset="-120"/>
                <a:sym typeface="+mn-ea"/>
              </a:rPr>
              <a:t>資料</a:t>
            </a:r>
            <a:r>
              <a:rPr lang="zh-CN" altLang="en-US" sz="1400" dirty="0">
                <a:latin typeface="DFKai-SB" panose="03000509000000000000" pitchFamily="65" charset="-120"/>
                <a:ea typeface="DFKai-SB" panose="03000509000000000000" pitchFamily="65" charset="-120"/>
                <a:sym typeface="+mn-ea"/>
              </a:rPr>
              <a:t>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2010-2019</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年全國電視和廣播節目綜合人口覆蓋率</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endParaRPr>
          </a:p>
          <a:p>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統計</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，湖北省廣播電視局網站</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endParaRP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http://gdj.hubei.gov.cn/ywdt/xyzx/202011/t20201109_3020733.shtml</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矩形 5"/>
          <p:cNvSpPr/>
          <p:nvPr/>
        </p:nvSpPr>
        <p:spPr>
          <a:xfrm>
            <a:off x="10101943" y="2451749"/>
            <a:ext cx="1164771" cy="32657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solidFill>
                  <a:schemeClr val="tx1"/>
                </a:solidFill>
                <a:latin typeface="Times New Roman" panose="02020603050405020304" pitchFamily="18" charset="0"/>
                <a:cs typeface="Times New Roman" panose="02020603050405020304" pitchFamily="18" charset="0"/>
              </a:rPr>
              <a:t>101.1</a:t>
            </a:r>
            <a:r>
              <a:rPr lang="zh-TW" altLang="en-US" dirty="0">
                <a:solidFill>
                  <a:schemeClr val="tx1"/>
                </a:solidFill>
                <a:latin typeface="Times New Roman" panose="02020603050405020304" pitchFamily="18" charset="0"/>
                <a:cs typeface="Times New Roman" panose="02020603050405020304" pitchFamily="18" charset="0"/>
              </a:rPr>
              <a:t>萬人</a:t>
            </a:r>
            <a:endParaRPr lang="zh-HK" altLang="en-US" dirty="0">
              <a:solidFill>
                <a:schemeClr val="tx1"/>
              </a:solidFill>
              <a:latin typeface="Times New Roman" panose="02020603050405020304" pitchFamily="18" charset="0"/>
              <a:cs typeface="Times New Roman" panose="02020603050405020304" pitchFamily="18" charset="0"/>
            </a:endParaRPr>
          </a:p>
        </p:txBody>
      </p:sp>
      <p:sp>
        <p:nvSpPr>
          <p:cNvPr id="20" name="矩形 19"/>
          <p:cNvSpPr/>
          <p:nvPr/>
        </p:nvSpPr>
        <p:spPr>
          <a:xfrm>
            <a:off x="9225655" y="2910938"/>
            <a:ext cx="1164771" cy="32657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solidFill>
                  <a:schemeClr val="tx1"/>
                </a:solidFill>
                <a:latin typeface="Times New Roman" panose="02020603050405020304" pitchFamily="18" charset="0"/>
                <a:cs typeface="Times New Roman" panose="02020603050405020304" pitchFamily="18" charset="0"/>
              </a:rPr>
              <a:t>99.4</a:t>
            </a:r>
            <a:r>
              <a:rPr lang="zh-TW" altLang="en-US" dirty="0">
                <a:solidFill>
                  <a:schemeClr val="tx1"/>
                </a:solidFill>
                <a:latin typeface="Times New Roman" panose="02020603050405020304" pitchFamily="18" charset="0"/>
                <a:cs typeface="Times New Roman" panose="02020603050405020304" pitchFamily="18" charset="0"/>
              </a:rPr>
              <a:t>萬人</a:t>
            </a:r>
            <a:endParaRPr lang="zh-HK" altLang="en-US" dirty="0">
              <a:solidFill>
                <a:schemeClr val="tx1"/>
              </a:solidFill>
              <a:latin typeface="Times New Roman" panose="02020603050405020304" pitchFamily="18" charset="0"/>
              <a:cs typeface="Times New Roman" panose="02020603050405020304" pitchFamily="18" charset="0"/>
            </a:endParaRPr>
          </a:p>
        </p:txBody>
      </p:sp>
      <p:sp>
        <p:nvSpPr>
          <p:cNvPr id="21" name="矩形 20"/>
          <p:cNvSpPr/>
          <p:nvPr/>
        </p:nvSpPr>
        <p:spPr>
          <a:xfrm>
            <a:off x="7788741" y="3730764"/>
            <a:ext cx="1164771" cy="32657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solidFill>
                  <a:schemeClr val="tx1"/>
                </a:solidFill>
                <a:latin typeface="Times New Roman" panose="02020603050405020304" pitchFamily="18" charset="0"/>
                <a:cs typeface="Times New Roman" panose="02020603050405020304" pitchFamily="18" charset="0"/>
              </a:rPr>
              <a:t>97.9</a:t>
            </a:r>
            <a:r>
              <a:rPr lang="zh-TW" altLang="en-US" dirty="0">
                <a:solidFill>
                  <a:schemeClr val="tx1"/>
                </a:solidFill>
                <a:latin typeface="Times New Roman" panose="02020603050405020304" pitchFamily="18" charset="0"/>
                <a:cs typeface="Times New Roman" panose="02020603050405020304" pitchFamily="18" charset="0"/>
              </a:rPr>
              <a:t>萬人</a:t>
            </a:r>
            <a:endParaRPr lang="zh-HK" altLang="en-US" dirty="0">
              <a:solidFill>
                <a:schemeClr val="tx1"/>
              </a:solidFill>
              <a:latin typeface="Times New Roman" panose="02020603050405020304" pitchFamily="18" charset="0"/>
              <a:cs typeface="Times New Roman" panose="02020603050405020304" pitchFamily="18" charset="0"/>
            </a:endParaRPr>
          </a:p>
        </p:txBody>
      </p:sp>
      <p:pic>
        <p:nvPicPr>
          <p:cNvPr id="19" name="圖片 18"/>
          <p:cNvPicPr>
            <a:picLocks noChangeAspect="1"/>
          </p:cNvPicPr>
          <p:nvPr/>
        </p:nvPicPr>
        <p:blipFill rotWithShape="1">
          <a:blip r:embed="rId4"/>
          <a:srcRect l="34062" t="46858" r="36390" b="24444"/>
          <a:stretch/>
        </p:blipFill>
        <p:spPr>
          <a:xfrm>
            <a:off x="729342" y="2226759"/>
            <a:ext cx="6008915" cy="3510378"/>
          </a:xfrm>
          <a:prstGeom prst="rect">
            <a:avLst/>
          </a:prstGeom>
          <a:ln w="12700">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50610" y="1140712"/>
            <a:ext cx="10889223" cy="1643527"/>
          </a:xfrm>
          <a:prstGeom prst="rect">
            <a:avLst/>
          </a:prstGeom>
          <a:noFill/>
        </p:spPr>
        <p:txBody>
          <a:bodyPr wrap="square" rtlCol="0" anchor="t">
            <a:spAutoFit/>
          </a:bodyPr>
          <a:lstStyle/>
          <a:p>
            <a:pPr algn="just" fontAlgn="auto">
              <a:lnSpc>
                <a:spcPct val="120000"/>
              </a:lnSpc>
            </a:pPr>
            <a:r>
              <a:rPr lang="zh-CN" altLang="en-US" sz="2800" kern="100" dirty="0">
                <a:solidFill>
                  <a:schemeClr val="tx1"/>
                </a:solidFill>
                <a:uFillTx/>
                <a:latin typeface="DFKai-SB" panose="03000509000000000000" pitchFamily="65" charset="-120"/>
                <a:ea typeface="DFKai-SB" panose="03000509000000000000" pitchFamily="65" charset="-120"/>
                <a:cs typeface="楷体" panose="02010609060101010101" charset="-122"/>
                <a:sym typeface="+mn-ea"/>
              </a:rPr>
              <a:t>隨著經濟發展和人民生活水</a:t>
            </a:r>
            <a:r>
              <a:rPr lang="zh-CN" altLang="en-US" sz="2800" dirty="0">
                <a:latin typeface="DFKai-SB" panose="03000509000000000000" pitchFamily="65" charset="-120"/>
                <a:ea typeface="DFKai-SB" panose="03000509000000000000" pitchFamily="65" charset="-120"/>
                <a:sym typeface="宋体" panose="02010600030101010101" pitchFamily="2" charset="-122"/>
              </a:rPr>
              <a:t>平</a:t>
            </a:r>
            <a:r>
              <a:rPr lang="zh-CN" altLang="en-US" sz="2800" kern="100" dirty="0">
                <a:solidFill>
                  <a:schemeClr val="tx1"/>
                </a:solidFill>
                <a:uFillTx/>
                <a:latin typeface="DFKai-SB" panose="03000509000000000000" pitchFamily="65" charset="-120"/>
                <a:ea typeface="DFKai-SB" panose="03000509000000000000" pitchFamily="65" charset="-120"/>
                <a:cs typeface="楷体" panose="02010609060101010101" charset="-122"/>
                <a:sym typeface="+mn-ea"/>
              </a:rPr>
              <a:t>的提高，</a:t>
            </a:r>
            <a:r>
              <a:rPr lang="zh-CN" sz="2800" kern="100" dirty="0">
                <a:uFillTx/>
                <a:latin typeface="DFKai-SB" panose="03000509000000000000" pitchFamily="65" charset="-120"/>
                <a:ea typeface="DFKai-SB" panose="03000509000000000000" pitchFamily="65" charset="-120"/>
                <a:cs typeface="楷体" panose="02010609060101010101" charset="-122"/>
                <a:sym typeface="+mn-ea"/>
              </a:rPr>
              <a:t>人們對</a:t>
            </a:r>
            <a:r>
              <a:rPr sz="2800" kern="100" dirty="0" err="1">
                <a:uFillTx/>
                <a:latin typeface="DFKai-SB" panose="03000509000000000000" pitchFamily="65" charset="-120"/>
                <a:ea typeface="DFKai-SB" panose="03000509000000000000" pitchFamily="65" charset="-120"/>
                <a:cs typeface="楷体" panose="02010609060101010101" charset="-122"/>
                <a:sym typeface="+mn-ea"/>
              </a:rPr>
              <a:t>文化需求</a:t>
            </a:r>
            <a:r>
              <a:rPr lang="zh-CN" sz="2800" kern="100" dirty="0">
                <a:uFillTx/>
                <a:latin typeface="DFKai-SB" panose="03000509000000000000" pitchFamily="65" charset="-120"/>
                <a:ea typeface="DFKai-SB" panose="03000509000000000000" pitchFamily="65" charset="-120"/>
                <a:cs typeface="楷体" panose="02010609060101010101" charset="-122"/>
                <a:sym typeface="+mn-ea"/>
              </a:rPr>
              <a:t>呈現</a:t>
            </a:r>
            <a:r>
              <a:rPr sz="2800" kern="100" dirty="0" err="1">
                <a:uFillTx/>
                <a:latin typeface="DFKai-SB" panose="03000509000000000000" pitchFamily="65" charset="-120"/>
                <a:ea typeface="DFKai-SB" panose="03000509000000000000" pitchFamily="65" charset="-120"/>
                <a:cs typeface="楷体" panose="02010609060101010101" charset="-122"/>
                <a:sym typeface="+mn-ea"/>
              </a:rPr>
              <a:t>多層次、多方面、多樣化的特點</a:t>
            </a:r>
            <a:r>
              <a:rPr lang="zh-CN" sz="2800" kern="100" dirty="0">
                <a:uFillTx/>
                <a:latin typeface="DFKai-SB" panose="03000509000000000000" pitchFamily="65" charset="-120"/>
                <a:ea typeface="DFKai-SB" panose="03000509000000000000" pitchFamily="65" charset="-120"/>
                <a:cs typeface="楷体" panose="02010609060101010101" charset="-122"/>
                <a:sym typeface="+mn-ea"/>
              </a:rPr>
              <a:t>。</a:t>
            </a:r>
            <a:r>
              <a:rPr lang="zh-TW" altLang="en-US" sz="2800" kern="100" dirty="0">
                <a:uFillTx/>
                <a:latin typeface="DFKai-SB" panose="03000509000000000000" pitchFamily="65" charset="-120"/>
                <a:ea typeface="DFKai-SB" panose="03000509000000000000" pitchFamily="65" charset="-120"/>
                <a:cs typeface="楷体" panose="02010609060101010101" charset="-122"/>
                <a:sym typeface="+mn-ea"/>
              </a:rPr>
              <a:t>你認為可以</a:t>
            </a:r>
            <a:r>
              <a:rPr sz="2800" kern="100" dirty="0" err="1">
                <a:uFillTx/>
                <a:latin typeface="DFKai-SB" panose="03000509000000000000" pitchFamily="65" charset="-120"/>
                <a:ea typeface="DFKai-SB" panose="03000509000000000000" pitchFamily="65" charset="-120"/>
                <a:cs typeface="楷体" panose="02010609060101010101" charset="-122"/>
                <a:sym typeface="+mn-ea"/>
              </a:rPr>
              <a:t>如何進一步發展文化事業</a:t>
            </a:r>
            <a:r>
              <a:rPr lang="zh-TW" altLang="en-US" sz="2800" kern="100" dirty="0">
                <a:latin typeface="DFKai-SB" panose="03000509000000000000" pitchFamily="65" charset="-120"/>
                <a:ea typeface="DFKai-SB" panose="03000509000000000000" pitchFamily="65" charset="-120"/>
                <a:cs typeface="楷体" panose="02010609060101010101" charset="-122"/>
                <a:sym typeface="+mn-ea"/>
              </a:rPr>
              <a:t>？</a:t>
            </a:r>
            <a:r>
              <a:rPr lang="zh-TW" altLang="en-US" sz="2800" kern="100" dirty="0">
                <a:uFillTx/>
                <a:latin typeface="DFKai-SB" panose="03000509000000000000" pitchFamily="65" charset="-120"/>
                <a:ea typeface="DFKai-SB" panose="03000509000000000000" pitchFamily="65" charset="-120"/>
                <a:cs typeface="楷体" panose="02010609060101010101" charset="-122"/>
                <a:sym typeface="+mn-ea"/>
              </a:rPr>
              <a:t>請提出你的建議。</a:t>
            </a:r>
            <a:endParaRPr lang="zh-CN" altLang="en-US" sz="2800" dirty="0">
              <a:latin typeface="DFKai-SB" panose="03000509000000000000" pitchFamily="65" charset="-120"/>
              <a:ea typeface="DFKai-SB" panose="03000509000000000000" pitchFamily="65" charset="-120"/>
            </a:endParaRPr>
          </a:p>
        </p:txBody>
      </p:sp>
      <p:pic>
        <p:nvPicPr>
          <p:cNvPr id="3" name="图片 2"/>
          <p:cNvPicPr>
            <a:picLocks noChangeAspect="1"/>
          </p:cNvPicPr>
          <p:nvPr/>
        </p:nvPicPr>
        <p:blipFill>
          <a:blip r:embed="rId2"/>
          <a:stretch>
            <a:fillRect/>
          </a:stretch>
        </p:blipFill>
        <p:spPr>
          <a:xfrm>
            <a:off x="952123" y="3012548"/>
            <a:ext cx="4813145" cy="3047170"/>
          </a:xfrm>
          <a:prstGeom prst="rect">
            <a:avLst/>
          </a:prstGeom>
        </p:spPr>
      </p:pic>
      <p:grpSp>
        <p:nvGrpSpPr>
          <p:cNvPr id="17" name="组合 16"/>
          <p:cNvGrpSpPr/>
          <p:nvPr/>
        </p:nvGrpSpPr>
        <p:grpSpPr>
          <a:xfrm>
            <a:off x="550610" y="370955"/>
            <a:ext cx="2222500" cy="612775"/>
            <a:chOff x="977900" y="557213"/>
            <a:chExt cx="2363788" cy="674687"/>
          </a:xfrm>
        </p:grpSpPr>
        <p:sp>
          <p:nvSpPr>
            <p:cNvPr id="18" name="矩形 17"/>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矩形 18"/>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文本框 13"/>
            <p:cNvSpPr txBox="1">
              <a:spLocks noChangeArrowheads="1"/>
            </p:cNvSpPr>
            <p:nvPr/>
          </p:nvSpPr>
          <p:spPr bwMode="auto">
            <a:xfrm>
              <a:off x="1341438" y="557213"/>
              <a:ext cx="16303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600" b="1" dirty="0">
                  <a:latin typeface="Microsoft JhengHei" panose="020B0604030504040204" pitchFamily="34" charset="-120"/>
                  <a:ea typeface="Microsoft JhengHei" panose="020B0604030504040204" pitchFamily="34" charset="-120"/>
                </a:rPr>
                <a:t>  問題</a:t>
              </a:r>
            </a:p>
          </p:txBody>
        </p:sp>
        <p:cxnSp>
          <p:nvCxnSpPr>
            <p:cNvPr id="21" name="直接连接符 20"/>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 name="內容版面配置區 4"/>
          <p:cNvSpPr>
            <a:spLocks noGrp="1"/>
          </p:cNvSpPr>
          <p:nvPr>
            <p:ph idx="1"/>
          </p:nvPr>
        </p:nvSpPr>
        <p:spPr>
          <a:xfrm>
            <a:off x="6435117" y="3076004"/>
            <a:ext cx="4819694" cy="2704310"/>
          </a:xfrm>
          <a:solidFill>
            <a:schemeClr val="accent1">
              <a:lumMod val="20000"/>
              <a:lumOff val="80000"/>
            </a:schemeClr>
          </a:solidFill>
          <a:ln w="9525">
            <a:solidFill>
              <a:schemeClr val="tx1"/>
            </a:solidFill>
          </a:ln>
        </p:spPr>
        <p:txBody>
          <a:bodyPr/>
          <a:lstStyle/>
          <a:p>
            <a:pPr marL="0" indent="0">
              <a:buNone/>
            </a:pPr>
            <a:r>
              <a:rPr lang="zh-TW" altLang="en-US" dirty="0">
                <a:latin typeface="標楷體" panose="03000509000000000000" pitchFamily="65" charset="-120"/>
                <a:ea typeface="標楷體" panose="03000509000000000000" pitchFamily="65" charset="-120"/>
              </a:rPr>
              <a:t>參考答案</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提供更多免費服務</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延長服務時間</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增設網點，做到更為便捷</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持續增加投入</a:t>
            </a:r>
            <a:endParaRPr lang="zh-HK" altLang="en-US" dirty="0">
              <a:latin typeface="標楷體" panose="03000509000000000000" pitchFamily="65" charset="-120"/>
              <a:ea typeface="標楷體" panose="03000509000000000000" pitchFamily="65" charset="-120"/>
            </a:endParaRPr>
          </a:p>
        </p:txBody>
      </p:sp>
      <p:sp>
        <p:nvSpPr>
          <p:cNvPr id="10" name="文本框 15"/>
          <p:cNvSpPr txBox="1"/>
          <p:nvPr/>
        </p:nvSpPr>
        <p:spPr>
          <a:xfrm>
            <a:off x="2773110" y="6153721"/>
            <a:ext cx="7586791" cy="565989"/>
          </a:xfrm>
          <a:prstGeom prst="rect">
            <a:avLst/>
          </a:prstGeom>
          <a:noFill/>
        </p:spPr>
        <p:txBody>
          <a:bodyPr wrap="square" rtlCol="0" anchor="t">
            <a:spAutoFit/>
          </a:bodyPr>
          <a:lstStyle/>
          <a:p>
            <a:pPr algn="just" fontAlgn="auto">
              <a:lnSpc>
                <a:spcPct val="120000"/>
              </a:lnSpc>
            </a:pPr>
            <a:r>
              <a:rPr lang="zh-TW" altLang="en-US" sz="2800" kern="100" dirty="0">
                <a:uFillTx/>
                <a:latin typeface="DFKai-SB" panose="03000509000000000000" pitchFamily="65" charset="-120"/>
                <a:ea typeface="DFKai-SB" panose="03000509000000000000" pitchFamily="65" charset="-120"/>
                <a:cs typeface="楷体" panose="02010609060101010101" charset="-122"/>
                <a:sym typeface="+mn-ea"/>
              </a:rPr>
              <a:t>你</a:t>
            </a:r>
            <a:r>
              <a:rPr lang="zh-CN" altLang="en-US" sz="2800" kern="100" dirty="0">
                <a:uFillTx/>
                <a:latin typeface="DFKai-SB" panose="03000509000000000000" pitchFamily="65" charset="-120"/>
                <a:ea typeface="DFKai-SB" panose="03000509000000000000" pitchFamily="65" charset="-120"/>
                <a:cs typeface="楷体" panose="02010609060101010101" charset="-122"/>
                <a:sym typeface="+mn-ea"/>
              </a:rPr>
              <a:t>去過內地的書城嗎</a:t>
            </a:r>
            <a:r>
              <a:rPr lang="zh-TW" altLang="en-US" sz="2800" kern="100" dirty="0">
                <a:latin typeface="DFKai-SB" panose="03000509000000000000" pitchFamily="65" charset="-120"/>
                <a:ea typeface="DFKai-SB" panose="03000509000000000000" pitchFamily="65" charset="-120"/>
                <a:cs typeface="楷体" panose="02010609060101010101" charset="-122"/>
                <a:sym typeface="+mn-ea"/>
              </a:rPr>
              <a:t>？</a:t>
            </a:r>
            <a:r>
              <a:rPr lang="zh-TW" altLang="en-US" sz="2800" kern="100" dirty="0">
                <a:uFillTx/>
                <a:latin typeface="DFKai-SB" panose="03000509000000000000" pitchFamily="65" charset="-120"/>
                <a:ea typeface="DFKai-SB" panose="03000509000000000000" pitchFamily="65" charset="-120"/>
                <a:cs typeface="楷体" panose="02010609060101010101" charset="-122"/>
                <a:sym typeface="+mn-ea"/>
              </a:rPr>
              <a:t>請</a:t>
            </a:r>
            <a:r>
              <a:rPr lang="zh-CN" altLang="en-US" sz="2800" kern="100" dirty="0">
                <a:uFillTx/>
                <a:latin typeface="DFKai-SB" panose="03000509000000000000" pitchFamily="65" charset="-120"/>
                <a:ea typeface="DFKai-SB" panose="03000509000000000000" pitchFamily="65" charset="-120"/>
                <a:cs typeface="楷体" panose="02010609060101010101" charset="-122"/>
                <a:sym typeface="+mn-ea"/>
              </a:rPr>
              <a:t>分享見聞。</a:t>
            </a:r>
            <a:endParaRPr lang="zh-CN" altLang="en-US" sz="2800" dirty="0">
              <a:latin typeface="DFKai-SB" panose="03000509000000000000" pitchFamily="65" charset="-120"/>
              <a:ea typeface="DFKai-SB" panose="03000509000000000000" pitchFamily="65" charset="-12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9089" y="1072060"/>
            <a:ext cx="11123435" cy="954107"/>
          </a:xfrm>
          <a:prstGeom prst="rect">
            <a:avLst/>
          </a:prstGeom>
          <a:noFill/>
        </p:spPr>
        <p:txBody>
          <a:bodyPr wrap="square" rtlCol="0">
            <a:spAutoFit/>
          </a:bodyPr>
          <a:lstStyle/>
          <a:p>
            <a:pPr algn="just" hangingPunct="0">
              <a:buClrTx/>
              <a:buSzTx/>
              <a:buFontTx/>
              <a:buNone/>
            </a:pPr>
            <a:r>
              <a:rPr sz="2800" kern="100" dirty="0" err="1">
                <a:latin typeface="標楷體" panose="03000509000000000000" pitchFamily="65" charset="-120"/>
                <a:ea typeface="標楷體" panose="03000509000000000000" pitchFamily="65" charset="-120"/>
              </a:rPr>
              <a:t>文化產業</a:t>
            </a:r>
            <a:r>
              <a:rPr lang="zh-CN" altLang="en-US" sz="2800" kern="100" dirty="0">
                <a:latin typeface="標楷體" panose="03000509000000000000" pitchFamily="65" charset="-120"/>
                <a:ea typeface="標楷體" panose="03000509000000000000" pitchFamily="65" charset="-120"/>
              </a:rPr>
              <a:t>包括</a:t>
            </a:r>
            <a:r>
              <a:rPr sz="2800" kern="100" dirty="0" err="1">
                <a:latin typeface="標楷體" panose="03000509000000000000" pitchFamily="65" charset="-120"/>
                <a:ea typeface="標楷體" panose="03000509000000000000" pitchFamily="65" charset="-120"/>
                <a:sym typeface="+mn-ea"/>
              </a:rPr>
              <a:t>文化產品和</a:t>
            </a:r>
            <a:r>
              <a:rPr lang="zh-CN" altLang="en-US" sz="2800" kern="100" dirty="0">
                <a:latin typeface="標楷體" panose="03000509000000000000" pitchFamily="65" charset="-120"/>
                <a:ea typeface="標楷體" panose="03000509000000000000" pitchFamily="65" charset="-120"/>
                <a:sym typeface="+mn-ea"/>
              </a:rPr>
              <a:t>提供</a:t>
            </a:r>
            <a:r>
              <a:rPr sz="2800" kern="100" dirty="0" err="1">
                <a:latin typeface="標楷體" panose="03000509000000000000" pitchFamily="65" charset="-120"/>
                <a:ea typeface="標楷體" panose="03000509000000000000" pitchFamily="65" charset="-120"/>
                <a:sym typeface="+mn-ea"/>
              </a:rPr>
              <a:t>文化服務</a:t>
            </a:r>
            <a:r>
              <a:rPr sz="2800" kern="100" dirty="0">
                <a:latin typeface="標楷體" panose="03000509000000000000" pitchFamily="65" charset="-120"/>
                <a:ea typeface="標楷體" panose="03000509000000000000" pitchFamily="65" charset="-120"/>
                <a:sym typeface="+mn-ea"/>
              </a:rPr>
              <a:t>。</a:t>
            </a:r>
            <a:r>
              <a:rPr lang="zh-CN" sz="2800" kern="100" dirty="0">
                <a:latin typeface="標楷體" panose="03000509000000000000" pitchFamily="65" charset="-120"/>
                <a:ea typeface="標楷體" panose="03000509000000000000" pitchFamily="65" charset="-120"/>
                <a:sym typeface="+mn-ea"/>
              </a:rPr>
              <a:t>改革開放以來，</a:t>
            </a:r>
            <a:r>
              <a:rPr sz="2800" kern="100" dirty="0" err="1">
                <a:latin typeface="標楷體" panose="03000509000000000000" pitchFamily="65" charset="-120"/>
                <a:ea typeface="標楷體" panose="03000509000000000000" pitchFamily="65" charset="-120"/>
                <a:sym typeface="+mn-ea"/>
              </a:rPr>
              <a:t>我國推出了一系列有利於文化産業發展的政策</a:t>
            </a:r>
            <a:r>
              <a:rPr lang="zh-CN" sz="2800" kern="100" dirty="0">
                <a:latin typeface="標楷體" panose="03000509000000000000" pitchFamily="65" charset="-120"/>
                <a:ea typeface="標楷體" panose="03000509000000000000" pitchFamily="65" charset="-120"/>
                <a:sym typeface="+mn-ea"/>
              </a:rPr>
              <a:t>和舉措，文化産業發展迅速。</a:t>
            </a:r>
          </a:p>
        </p:txBody>
      </p:sp>
      <p:sp>
        <p:nvSpPr>
          <p:cNvPr id="6" name="任意多边形: 形状 5"/>
          <p:cNvSpPr/>
          <p:nvPr/>
        </p:nvSpPr>
        <p:spPr>
          <a:xfrm>
            <a:off x="4150029" y="384211"/>
            <a:ext cx="3891942"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2800" b="1" dirty="0">
                <a:solidFill>
                  <a:srgbClr val="FFFFFF"/>
                </a:solidFill>
                <a:latin typeface="DFKai-SB" panose="03000509000000000000" pitchFamily="65" charset="-120"/>
                <a:ea typeface="DFKai-SB" panose="03000509000000000000" pitchFamily="65" charset="-120"/>
              </a:rPr>
              <a:t>文</a:t>
            </a:r>
            <a:r>
              <a:rPr lang="zh-CN" altLang="en-US" sz="2800" b="1" dirty="0">
                <a:solidFill>
                  <a:srgbClr val="FFFFFF"/>
                </a:solidFill>
                <a:latin typeface="DFKai-SB" panose="03000509000000000000" pitchFamily="65" charset="-120"/>
                <a:ea typeface="DFKai-SB" panose="03000509000000000000" pitchFamily="65" charset="-120"/>
                <a:sym typeface="+mn-ea"/>
              </a:rPr>
              <a:t>化產業的發展</a:t>
            </a:r>
            <a:endParaRPr lang="zh-CN" altLang="en-US" sz="2800" b="1" dirty="0">
              <a:solidFill>
                <a:srgbClr val="FFFFFF"/>
              </a:solidFill>
              <a:latin typeface="DFKai-SB" panose="03000509000000000000" pitchFamily="65" charset="-120"/>
              <a:ea typeface="DFKai-SB" panose="03000509000000000000" pitchFamily="65" charset="-120"/>
            </a:endParaRPr>
          </a:p>
        </p:txBody>
      </p:sp>
      <p:pic>
        <p:nvPicPr>
          <p:cNvPr id="4" name="图片 3"/>
          <p:cNvPicPr>
            <a:picLocks noChangeAspect="1"/>
          </p:cNvPicPr>
          <p:nvPr/>
        </p:nvPicPr>
        <p:blipFill>
          <a:blip r:embed="rId4"/>
          <a:stretch>
            <a:fillRect/>
          </a:stretch>
        </p:blipFill>
        <p:spPr>
          <a:xfrm>
            <a:off x="782069" y="2396069"/>
            <a:ext cx="5582829" cy="3632095"/>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7" name="文本框 6"/>
          <p:cNvSpPr txBox="1"/>
          <p:nvPr/>
        </p:nvSpPr>
        <p:spPr>
          <a:xfrm>
            <a:off x="746167" y="6028164"/>
            <a:ext cx="6151307" cy="523220"/>
          </a:xfrm>
          <a:prstGeom prst="rect">
            <a:avLst/>
          </a:prstGeom>
          <a:noFill/>
        </p:spPr>
        <p:txBody>
          <a:bodyPr wrap="square" rtlCol="0" anchor="t">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圖片</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來源：</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中華人民共和國中央人民政府網頁</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http://www.gov.cn/shuju/2018-09/27/content_5326081.htm</a:t>
            </a:r>
            <a:endParaRPr 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graphicFrame>
        <p:nvGraphicFramePr>
          <p:cNvPr id="2" name="表格 1"/>
          <p:cNvGraphicFramePr/>
          <p:nvPr>
            <p:custDataLst>
              <p:tags r:id="rId1"/>
            </p:custDataLst>
            <p:extLst>
              <p:ext uri="{D42A27DB-BD31-4B8C-83A1-F6EECF244321}">
                <p14:modId xmlns:p14="http://schemas.microsoft.com/office/powerpoint/2010/main" val="1706000779"/>
              </p:ext>
            </p:extLst>
          </p:nvPr>
        </p:nvGraphicFramePr>
        <p:xfrm>
          <a:off x="6933375" y="2857542"/>
          <a:ext cx="4629150" cy="3760470"/>
        </p:xfrm>
        <a:graphic>
          <a:graphicData uri="http://schemas.openxmlformats.org/drawingml/2006/table">
            <a:tbl>
              <a:tblPr firstRow="1" bandRow="1">
                <a:tableStyleId>{5940675A-B579-460E-94D1-54222C63F5DA}</a:tableStyleId>
              </a:tblPr>
              <a:tblGrid>
                <a:gridCol w="311150">
                  <a:extLst>
                    <a:ext uri="{9D8B030D-6E8A-4147-A177-3AD203B41FA5}">
                      <a16:colId xmlns:a16="http://schemas.microsoft.com/office/drawing/2014/main" val="20000"/>
                    </a:ext>
                  </a:extLst>
                </a:gridCol>
                <a:gridCol w="450850">
                  <a:extLst>
                    <a:ext uri="{9D8B030D-6E8A-4147-A177-3AD203B41FA5}">
                      <a16:colId xmlns:a16="http://schemas.microsoft.com/office/drawing/2014/main" val="20001"/>
                    </a:ext>
                  </a:extLst>
                </a:gridCol>
                <a:gridCol w="1891030">
                  <a:extLst>
                    <a:ext uri="{9D8B030D-6E8A-4147-A177-3AD203B41FA5}">
                      <a16:colId xmlns:a16="http://schemas.microsoft.com/office/drawing/2014/main" val="20002"/>
                    </a:ext>
                  </a:extLst>
                </a:gridCol>
                <a:gridCol w="1976120">
                  <a:extLst>
                    <a:ext uri="{9D8B030D-6E8A-4147-A177-3AD203B41FA5}">
                      <a16:colId xmlns:a16="http://schemas.microsoft.com/office/drawing/2014/main" val="20003"/>
                    </a:ext>
                  </a:extLst>
                </a:gridCol>
              </a:tblGrid>
              <a:tr h="407670">
                <a:tc gridSpan="2">
                  <a:txBody>
                    <a:bodyPr/>
                    <a:lstStyle/>
                    <a:p>
                      <a:pPr indent="0" algn="ctr">
                        <a:buNone/>
                      </a:pPr>
                      <a:endParaRPr lang="en-US" altLang="en-US" sz="2000" b="0" dirty="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ctr">
                        <a:buNone/>
                      </a:pPr>
                      <a:r>
                        <a:rPr lang="en-US" sz="2000" b="0" dirty="0" err="1">
                          <a:latin typeface="標楷體" panose="03000509000000000000" pitchFamily="65" charset="-120"/>
                          <a:ea typeface="標楷體" panose="03000509000000000000" pitchFamily="65" charset="-120"/>
                          <a:cs typeface="宋体" panose="02010600030101010101" pitchFamily="2" charset="-122"/>
                        </a:rPr>
                        <a:t>文化事業</a:t>
                      </a:r>
                      <a:endParaRPr lang="en-US" altLang="en-US" sz="2000" b="0" dirty="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tc>
                  <a:txBody>
                    <a:bodyPr/>
                    <a:lstStyle/>
                    <a:p>
                      <a:pPr indent="0" algn="ctr">
                        <a:buNone/>
                      </a:pPr>
                      <a:r>
                        <a:rPr lang="en-US" sz="2000" b="0" dirty="0" err="1">
                          <a:latin typeface="標楷體" panose="03000509000000000000" pitchFamily="65" charset="-120"/>
                          <a:ea typeface="標楷體" panose="03000509000000000000" pitchFamily="65" charset="-120"/>
                          <a:cs typeface="宋体" panose="02010600030101010101" pitchFamily="2" charset="-122"/>
                        </a:rPr>
                        <a:t>文化產業</a:t>
                      </a:r>
                      <a:endParaRPr lang="en-US" altLang="en-US" sz="2000" b="0" dirty="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extLst>
                  <a:ext uri="{0D108BD9-81ED-4DB2-BD59-A6C34878D82A}">
                    <a16:rowId xmlns:a16="http://schemas.microsoft.com/office/drawing/2014/main" val="10000"/>
                  </a:ext>
                </a:extLst>
              </a:tr>
              <a:tr h="516890">
                <a:tc rowSpan="3">
                  <a:txBody>
                    <a:bodyPr/>
                    <a:lstStyle/>
                    <a:p>
                      <a:pPr indent="0" algn="ctr">
                        <a:buNone/>
                      </a:pPr>
                      <a:r>
                        <a:rPr lang="en-US" sz="2000" b="0" dirty="0" err="1">
                          <a:latin typeface="標楷體" panose="03000509000000000000" pitchFamily="65" charset="-120"/>
                          <a:ea typeface="標楷體" panose="03000509000000000000" pitchFamily="65" charset="-120"/>
                          <a:cs typeface="宋体" panose="02010600030101010101" pitchFamily="2" charset="-122"/>
                        </a:rPr>
                        <a:t>區別</a:t>
                      </a:r>
                      <a:endParaRPr lang="en-US" altLang="en-US" sz="2000" b="0" dirty="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tc>
                  <a:txBody>
                    <a:bodyPr/>
                    <a:lstStyle/>
                    <a:p>
                      <a:pPr indent="0" algn="ctr">
                        <a:buNone/>
                      </a:pPr>
                      <a:r>
                        <a:rPr lang="en-US" sz="2000" b="0">
                          <a:latin typeface="標楷體" panose="03000509000000000000" pitchFamily="65" charset="-120"/>
                          <a:ea typeface="標楷體" panose="03000509000000000000" pitchFamily="65" charset="-120"/>
                          <a:cs typeface="宋体" panose="02010600030101010101" pitchFamily="2" charset="-122"/>
                        </a:rPr>
                        <a:t>性質</a:t>
                      </a:r>
                      <a:endParaRPr lang="en-US" altLang="en-US" sz="2000" b="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tc>
                  <a:txBody>
                    <a:bodyPr/>
                    <a:lstStyle/>
                    <a:p>
                      <a:pPr indent="0" algn="ctr">
                        <a:buNone/>
                      </a:pPr>
                      <a:r>
                        <a:rPr lang="en-US" sz="2000" b="0" dirty="0" err="1">
                          <a:latin typeface="標楷體" panose="03000509000000000000" pitchFamily="65" charset="-120"/>
                          <a:ea typeface="標楷體" panose="03000509000000000000" pitchFamily="65" charset="-120"/>
                          <a:cs typeface="宋体" panose="02010600030101010101" pitchFamily="2" charset="-122"/>
                        </a:rPr>
                        <a:t>文化公益事業</a:t>
                      </a:r>
                      <a:endParaRPr lang="en-US" altLang="en-US" sz="2000" b="0" dirty="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tc>
                  <a:txBody>
                    <a:bodyPr/>
                    <a:lstStyle/>
                    <a:p>
                      <a:pPr indent="0" algn="ctr">
                        <a:buNone/>
                      </a:pPr>
                      <a:r>
                        <a:rPr lang="en-US" sz="2000" b="0" dirty="0" err="1">
                          <a:latin typeface="標楷體" panose="03000509000000000000" pitchFamily="65" charset="-120"/>
                          <a:ea typeface="標楷體" panose="03000509000000000000" pitchFamily="65" charset="-120"/>
                          <a:cs typeface="宋体" panose="02010600030101010101" pitchFamily="2" charset="-122"/>
                        </a:rPr>
                        <a:t>文化企業</a:t>
                      </a:r>
                      <a:endParaRPr lang="en-US" altLang="en-US" sz="2000" b="0" dirty="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extLst>
                  <a:ext uri="{0D108BD9-81ED-4DB2-BD59-A6C34878D82A}">
                    <a16:rowId xmlns:a16="http://schemas.microsoft.com/office/drawing/2014/main" val="10001"/>
                  </a:ext>
                </a:extLst>
              </a:tr>
              <a:tr h="51689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buNone/>
                      </a:pPr>
                      <a:r>
                        <a:rPr lang="en-US" sz="2000" b="0" dirty="0" err="1">
                          <a:latin typeface="標楷體" panose="03000509000000000000" pitchFamily="65" charset="-120"/>
                          <a:ea typeface="標楷體" panose="03000509000000000000" pitchFamily="65" charset="-120"/>
                          <a:cs typeface="宋体" panose="02010600030101010101" pitchFamily="2" charset="-122"/>
                        </a:rPr>
                        <a:t>目標</a:t>
                      </a:r>
                      <a:endParaRPr lang="en-US" altLang="en-US" sz="2000" b="0" dirty="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tc>
                  <a:txBody>
                    <a:bodyPr/>
                    <a:lstStyle/>
                    <a:p>
                      <a:pPr indent="0" algn="just">
                        <a:buNone/>
                      </a:pPr>
                      <a:r>
                        <a:rPr lang="en-US" sz="2000" b="0" dirty="0" err="1">
                          <a:latin typeface="標楷體" panose="03000509000000000000" pitchFamily="65" charset="-120"/>
                          <a:ea typeface="標楷體" panose="03000509000000000000" pitchFamily="65" charset="-120"/>
                          <a:cs typeface="宋体" panose="02010600030101010101" pitchFamily="2" charset="-122"/>
                        </a:rPr>
                        <a:t>主要追求精神效益和社會效益</a:t>
                      </a:r>
                      <a:endParaRPr lang="en-US" altLang="en-US" sz="2000" b="0" dirty="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tc>
                  <a:txBody>
                    <a:bodyPr/>
                    <a:lstStyle/>
                    <a:p>
                      <a:pPr indent="0" algn="l">
                        <a:buNone/>
                      </a:pPr>
                      <a:r>
                        <a:rPr lang="en-US" sz="2000" b="0" dirty="0" err="1">
                          <a:latin typeface="標楷體" panose="03000509000000000000" pitchFamily="65" charset="-120"/>
                          <a:ea typeface="標楷體" panose="03000509000000000000" pitchFamily="65" charset="-120"/>
                          <a:cs typeface="宋体" panose="02010600030101010101" pitchFamily="2" charset="-122"/>
                        </a:rPr>
                        <a:t>主要追求價值和利潤</a:t>
                      </a:r>
                      <a:endParaRPr lang="en-US" altLang="en-US" sz="2000" b="0" dirty="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extLst>
                  <a:ext uri="{0D108BD9-81ED-4DB2-BD59-A6C34878D82A}">
                    <a16:rowId xmlns:a16="http://schemas.microsoft.com/office/drawing/2014/main" val="10002"/>
                  </a:ext>
                </a:extLst>
              </a:tr>
              <a:tr h="51625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2000" b="0" dirty="0" err="1">
                          <a:latin typeface="標楷體" panose="03000509000000000000" pitchFamily="65" charset="-120"/>
                          <a:ea typeface="標楷體" panose="03000509000000000000" pitchFamily="65" charset="-120"/>
                          <a:cs typeface="宋体" panose="02010600030101010101" pitchFamily="2" charset="-122"/>
                        </a:rPr>
                        <a:t>方式</a:t>
                      </a:r>
                      <a:endParaRPr lang="en-US" altLang="en-US" sz="2000" b="0" dirty="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tc>
                  <a:txBody>
                    <a:bodyPr/>
                    <a:lstStyle/>
                    <a:p>
                      <a:pPr indent="0" algn="l">
                        <a:buNone/>
                      </a:pPr>
                      <a:r>
                        <a:rPr lang="en-US" sz="2000" b="0" dirty="0" err="1">
                          <a:latin typeface="標楷體" panose="03000509000000000000" pitchFamily="65" charset="-120"/>
                          <a:ea typeface="標楷體" panose="03000509000000000000" pitchFamily="65" charset="-120"/>
                          <a:cs typeface="宋体" panose="02010600030101010101" pitchFamily="2" charset="-122"/>
                        </a:rPr>
                        <a:t>主要依靠政府部門公共投入</a:t>
                      </a:r>
                      <a:endParaRPr lang="en-US" altLang="en-US" sz="2000" b="0" dirty="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tc>
                  <a:txBody>
                    <a:bodyPr/>
                    <a:lstStyle/>
                    <a:p>
                      <a:pPr indent="0" algn="l">
                        <a:buNone/>
                      </a:pPr>
                      <a:r>
                        <a:rPr lang="en-US" sz="2000" b="0" dirty="0" err="1">
                          <a:latin typeface="標楷體" panose="03000509000000000000" pitchFamily="65" charset="-120"/>
                          <a:ea typeface="標楷體" panose="03000509000000000000" pitchFamily="65" charset="-120"/>
                          <a:cs typeface="宋体" panose="02010600030101010101" pitchFamily="2" charset="-122"/>
                        </a:rPr>
                        <a:t>按照價值規律</a:t>
                      </a:r>
                      <a:r>
                        <a:rPr lang="zh-TW" altLang="en-US" sz="2000" b="0" dirty="0">
                          <a:latin typeface="標楷體" panose="03000509000000000000" pitchFamily="65" charset="-120"/>
                          <a:ea typeface="標楷體" panose="03000509000000000000" pitchFamily="65" charset="-120"/>
                          <a:cs typeface="宋体" panose="02010600030101010101" pitchFamily="2" charset="-122"/>
                        </a:rPr>
                        <a:t>，</a:t>
                      </a:r>
                      <a:r>
                        <a:rPr lang="en-US" sz="2000" b="0" dirty="0" err="1">
                          <a:latin typeface="標楷體" panose="03000509000000000000" pitchFamily="65" charset="-120"/>
                          <a:ea typeface="標楷體" panose="03000509000000000000" pitchFamily="65" charset="-120"/>
                          <a:cs typeface="宋体" panose="02010600030101010101" pitchFamily="2" charset="-122"/>
                        </a:rPr>
                        <a:t>採取市場化運作</a:t>
                      </a:r>
                      <a:endParaRPr lang="en-US" altLang="en-US" sz="2000" b="0" dirty="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extLst>
                  <a:ext uri="{0D108BD9-81ED-4DB2-BD59-A6C34878D82A}">
                    <a16:rowId xmlns:a16="http://schemas.microsoft.com/office/drawing/2014/main" val="10003"/>
                  </a:ext>
                </a:extLst>
              </a:tr>
              <a:tr h="1033780">
                <a:tc gridSpan="2">
                  <a:txBody>
                    <a:bodyPr/>
                    <a:lstStyle/>
                    <a:p>
                      <a:pPr indent="0" algn="ctr">
                        <a:buNone/>
                      </a:pPr>
                      <a:r>
                        <a:rPr lang="en-US" sz="2000" b="0">
                          <a:latin typeface="標楷體" panose="03000509000000000000" pitchFamily="65" charset="-120"/>
                          <a:ea typeface="標楷體" panose="03000509000000000000" pitchFamily="65" charset="-120"/>
                          <a:cs typeface="宋体" panose="02010600030101010101" pitchFamily="2" charset="-122"/>
                        </a:rPr>
                        <a:t>聯繫</a:t>
                      </a:r>
                      <a:endParaRPr lang="en-US" altLang="en-US" sz="2000" b="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l">
                        <a:buNone/>
                      </a:pPr>
                      <a:r>
                        <a:rPr lang="en-US" sz="2000" b="0" dirty="0" err="1">
                          <a:latin typeface="標楷體" panose="03000509000000000000" pitchFamily="65" charset="-120"/>
                          <a:ea typeface="標楷體" panose="03000509000000000000" pitchFamily="65" charset="-120"/>
                          <a:cs typeface="宋体" panose="02010600030101010101" pitchFamily="2" charset="-122"/>
                        </a:rPr>
                        <a:t>都以文化為內容</a:t>
                      </a:r>
                      <a:r>
                        <a:rPr lang="zh-TW" altLang="en-US" sz="2000" b="0" dirty="0">
                          <a:latin typeface="標楷體" panose="03000509000000000000" pitchFamily="65" charset="-120"/>
                          <a:ea typeface="標楷體" panose="03000509000000000000" pitchFamily="65" charset="-120"/>
                          <a:cs typeface="宋体" panose="02010600030101010101" pitchFamily="2" charset="-122"/>
                        </a:rPr>
                        <a:t>，</a:t>
                      </a:r>
                      <a:r>
                        <a:rPr lang="en-US" sz="2000" b="0" dirty="0" err="1">
                          <a:latin typeface="標楷體" panose="03000509000000000000" pitchFamily="65" charset="-120"/>
                          <a:ea typeface="標楷體" panose="03000509000000000000" pitchFamily="65" charset="-120"/>
                          <a:cs typeface="宋体" panose="02010600030101010101" pitchFamily="2" charset="-122"/>
                        </a:rPr>
                        <a:t>都是國家文化建設的重要組成部分</a:t>
                      </a:r>
                      <a:r>
                        <a:rPr lang="zh-TW" altLang="en-US" sz="2000" b="0" dirty="0">
                          <a:latin typeface="標楷體" panose="03000509000000000000" pitchFamily="65" charset="-120"/>
                          <a:ea typeface="標楷體" panose="03000509000000000000" pitchFamily="65" charset="-120"/>
                          <a:cs typeface="宋体" panose="02010600030101010101" pitchFamily="2" charset="-122"/>
                        </a:rPr>
                        <a:t>，</a:t>
                      </a:r>
                      <a:r>
                        <a:rPr lang="en-US" sz="2000" b="0" dirty="0" err="1">
                          <a:latin typeface="標楷體" panose="03000509000000000000" pitchFamily="65" charset="-120"/>
                          <a:ea typeface="標楷體" panose="03000509000000000000" pitchFamily="65" charset="-120"/>
                          <a:cs typeface="宋体" panose="02010600030101010101" pitchFamily="2" charset="-122"/>
                        </a:rPr>
                        <a:t>目的都是滿足人民群眾的精神文化需求</a:t>
                      </a:r>
                      <a:r>
                        <a:rPr lang="zh-TW" altLang="en-US" sz="2000" b="0" dirty="0">
                          <a:latin typeface="標楷體" panose="03000509000000000000" pitchFamily="65" charset="-120"/>
                          <a:ea typeface="標楷體" panose="03000509000000000000" pitchFamily="65" charset="-120"/>
                          <a:cs typeface="宋体" panose="02010600030101010101" pitchFamily="2" charset="-122"/>
                        </a:rPr>
                        <a:t>，</a:t>
                      </a:r>
                      <a:r>
                        <a:rPr lang="en-US" sz="2000" b="0" dirty="0" err="1">
                          <a:latin typeface="標楷體" panose="03000509000000000000" pitchFamily="65" charset="-120"/>
                          <a:ea typeface="標楷體" panose="03000509000000000000" pitchFamily="65" charset="-120"/>
                          <a:cs typeface="宋体" panose="02010600030101010101" pitchFamily="2" charset="-122"/>
                        </a:rPr>
                        <a:t>都是綜合國力的組成部分</a:t>
                      </a:r>
                      <a:r>
                        <a:rPr lang="en-US" sz="2000" b="0" dirty="0">
                          <a:latin typeface="標楷體" panose="03000509000000000000" pitchFamily="65" charset="-120"/>
                          <a:ea typeface="標楷體" panose="03000509000000000000" pitchFamily="65" charset="-120"/>
                          <a:cs typeface="宋体" panose="02010600030101010101" pitchFamily="2" charset="-122"/>
                        </a:rPr>
                        <a:t>。</a:t>
                      </a:r>
                      <a:endParaRPr lang="en-US" altLang="en-US" sz="2000" b="0" dirty="0">
                        <a:latin typeface="標楷體" panose="03000509000000000000" pitchFamily="65" charset="-120"/>
                        <a:ea typeface="標楷體" panose="03000509000000000000" pitchFamily="65" charset="-120"/>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AF1DD"/>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文本框 2"/>
          <p:cNvSpPr txBox="1"/>
          <p:nvPr/>
        </p:nvSpPr>
        <p:spPr>
          <a:xfrm>
            <a:off x="6933376" y="2329130"/>
            <a:ext cx="4629148" cy="461665"/>
          </a:xfrm>
          <a:prstGeom prst="rect">
            <a:avLst/>
          </a:prstGeom>
          <a:solidFill>
            <a:schemeClr val="accent2">
              <a:lumMod val="20000"/>
              <a:lumOff val="80000"/>
            </a:schemeClr>
          </a:solidFill>
          <a:ln w="9525">
            <a:solidFill>
              <a:schemeClr val="tx1"/>
            </a:solidFill>
          </a:ln>
        </p:spPr>
        <p:txBody>
          <a:bodyPr wrap="square" rtlCol="0">
            <a:spAutoFit/>
          </a:bodyPr>
          <a:lstStyle/>
          <a:p>
            <a:pPr algn="ctr"/>
            <a:r>
              <a:rPr lang="zh-CN" altLang="en-US" sz="2400" dirty="0">
                <a:latin typeface="標楷體" panose="03000509000000000000" pitchFamily="65" charset="-120"/>
                <a:ea typeface="標楷體" panose="03000509000000000000" pitchFamily="65" charset="-120"/>
              </a:rPr>
              <a:t>文化事業與文化產業的關係</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00092" y="221382"/>
            <a:ext cx="11243465" cy="1126462"/>
          </a:xfrm>
          <a:prstGeom prst="rect">
            <a:avLst/>
          </a:prstGeom>
          <a:noFill/>
        </p:spPr>
        <p:txBody>
          <a:bodyPr wrap="square" rtlCol="0">
            <a:spAutoFit/>
          </a:bodyPr>
          <a:lstStyle/>
          <a:p>
            <a:pPr algn="just">
              <a:lnSpc>
                <a:spcPct val="120000"/>
              </a:lnSpc>
            </a:pPr>
            <a:r>
              <a:rPr sz="2800" kern="100" dirty="0" err="1">
                <a:latin typeface="DFKai-SB" panose="03000509000000000000" pitchFamily="65" charset="-120"/>
                <a:ea typeface="DFKai-SB" panose="03000509000000000000" pitchFamily="65" charset="-120"/>
                <a:sym typeface="+mn-ea"/>
              </a:rPr>
              <a:t>我國</a:t>
            </a:r>
            <a:r>
              <a:rPr lang="zh-CN" sz="2800" kern="100" dirty="0">
                <a:latin typeface="DFKai-SB" panose="03000509000000000000" pitchFamily="65" charset="-120"/>
                <a:ea typeface="DFKai-SB" panose="03000509000000000000" pitchFamily="65" charset="-120"/>
                <a:sym typeface="+mn-ea"/>
              </a:rPr>
              <a:t>文化産業增加值在國民經濟</a:t>
            </a:r>
            <a:r>
              <a:rPr lang="zh-CN" altLang="en-US" sz="2800" kern="100" dirty="0">
                <a:latin typeface="DFKai-SB" panose="03000509000000000000" pitchFamily="65" charset="-120"/>
                <a:ea typeface="DFKai-SB" panose="03000509000000000000" pitchFamily="65" charset="-120"/>
                <a:sym typeface="+mn-ea"/>
              </a:rPr>
              <a:t>中</a:t>
            </a:r>
            <a:r>
              <a:rPr lang="zh-CN" altLang="en-US" sz="2800" kern="100" dirty="0">
                <a:latin typeface="DFKai-SB" panose="03000509000000000000" pitchFamily="65" charset="-120"/>
                <a:ea typeface="DFKai-SB" panose="03000509000000000000" pitchFamily="65" charset="-120"/>
                <a:sym typeface="宋体" panose="02010600030101010101" pitchFamily="2" charset="-122"/>
              </a:rPr>
              <a:t>佔</a:t>
            </a:r>
            <a:r>
              <a:rPr lang="zh-CN" altLang="en-US" sz="2800" kern="100" dirty="0">
                <a:latin typeface="DFKai-SB" panose="03000509000000000000" pitchFamily="65" charset="-120"/>
                <a:ea typeface="DFKai-SB" panose="03000509000000000000" pitchFamily="65" charset="-120"/>
                <a:sym typeface="+mn-ea"/>
              </a:rPr>
              <a:t>比</a:t>
            </a:r>
            <a:r>
              <a:rPr lang="zh-CN" sz="2800" kern="100" dirty="0">
                <a:latin typeface="DFKai-SB" panose="03000509000000000000" pitchFamily="65" charset="-120"/>
                <a:ea typeface="DFKai-SB" panose="03000509000000000000" pitchFamily="65" charset="-120"/>
                <a:sym typeface="+mn-ea"/>
              </a:rPr>
              <a:t>逐年提高，</a:t>
            </a:r>
            <a:r>
              <a:rPr sz="2800" kern="100" dirty="0" err="1">
                <a:latin typeface="DFKai-SB" panose="03000509000000000000" pitchFamily="65" charset="-120"/>
                <a:ea typeface="DFKai-SB" panose="03000509000000000000" pitchFamily="65" charset="-120"/>
                <a:sym typeface="+mn-ea"/>
              </a:rPr>
              <a:t>對經濟和國內生產總值貢獻率和影響力明顯提高</a:t>
            </a:r>
            <a:r>
              <a:rPr sz="2800" kern="100" dirty="0">
                <a:latin typeface="DFKai-SB" panose="03000509000000000000" pitchFamily="65" charset="-120"/>
                <a:ea typeface="DFKai-SB" panose="03000509000000000000" pitchFamily="65" charset="-120"/>
                <a:sym typeface="+mn-ea"/>
              </a:rPr>
              <a:t>。</a:t>
            </a:r>
            <a:endParaRPr lang="zh-CN" altLang="en-US" sz="2800" kern="100" dirty="0">
              <a:latin typeface="DFKai-SB" panose="03000509000000000000" pitchFamily="65" charset="-120"/>
              <a:ea typeface="DFKai-SB" panose="03000509000000000000" pitchFamily="65" charset="-120"/>
              <a:sym typeface="+mn-ea"/>
            </a:endParaRPr>
          </a:p>
        </p:txBody>
      </p:sp>
      <p:sp>
        <p:nvSpPr>
          <p:cNvPr id="12" name="矩形 11"/>
          <p:cNvSpPr/>
          <p:nvPr/>
        </p:nvSpPr>
        <p:spPr>
          <a:xfrm>
            <a:off x="400946" y="1428946"/>
            <a:ext cx="6177580" cy="5519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1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2012-2019</a:t>
            </a:r>
            <a:r>
              <a:rPr lang="zh-TW" altLang="en-US" sz="21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1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我國文化產業增加值變化情況（億元）</a:t>
            </a:r>
            <a:endParaRPr lang="zh-HK" altLang="en-US" sz="21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0" name="圖片 9"/>
          <p:cNvPicPr>
            <a:picLocks noChangeAspect="1"/>
          </p:cNvPicPr>
          <p:nvPr/>
        </p:nvPicPr>
        <p:blipFill rotWithShape="1">
          <a:blip r:embed="rId2" cstate="print">
            <a:extLst>
              <a:ext uri="{28A0092B-C50C-407E-A947-70E740481C1C}">
                <a14:useLocalDpi xmlns:a14="http://schemas.microsoft.com/office/drawing/2010/main" val="0"/>
              </a:ext>
            </a:extLst>
          </a:blip>
          <a:srcRect t="9862" b="11827"/>
          <a:stretch/>
        </p:blipFill>
        <p:spPr>
          <a:xfrm>
            <a:off x="400946" y="1998938"/>
            <a:ext cx="6177580" cy="3776219"/>
          </a:xfrm>
          <a:prstGeom prst="rect">
            <a:avLst/>
          </a:prstGeom>
          <a:ln w="19050">
            <a:solidFill>
              <a:schemeClr val="tx1"/>
            </a:solidFill>
          </a:ln>
        </p:spPr>
      </p:pic>
      <p:sp>
        <p:nvSpPr>
          <p:cNvPr id="13" name="文本框 6"/>
          <p:cNvSpPr txBox="1"/>
          <p:nvPr/>
        </p:nvSpPr>
        <p:spPr>
          <a:xfrm>
            <a:off x="264591" y="5845505"/>
            <a:ext cx="6313936" cy="738664"/>
          </a:xfrm>
          <a:prstGeom prst="rect">
            <a:avLst/>
          </a:prstGeom>
          <a:noFill/>
        </p:spPr>
        <p:txBody>
          <a:bodyPr wrap="square" rtlCol="0" anchor="t">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資料</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2020</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年我國文化創意產業市場競爭格局分析集群化趨勢明顯</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，前瞻經濟學人網</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https://www.qianzhan.com/analyst/detail/220/200709-4ab9a643.html</a:t>
            </a:r>
            <a:endParaRPr 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4"/>
          <p:cNvSpPr txBox="1"/>
          <p:nvPr/>
        </p:nvSpPr>
        <p:spPr>
          <a:xfrm>
            <a:off x="6734782" y="1998938"/>
            <a:ext cx="5209914" cy="4044184"/>
          </a:xfrm>
          <a:prstGeom prst="rect">
            <a:avLst/>
          </a:prstGeom>
          <a:noFill/>
          <a:ln w="6350">
            <a:noFill/>
          </a:ln>
        </p:spPr>
        <p:txBody>
          <a:bodyPr wrap="square" rtlCol="0">
            <a:spAutoFit/>
          </a:bodyPr>
          <a:lstStyle/>
          <a:p>
            <a:pPr algn="just" hangingPunct="0">
              <a:lnSpc>
                <a:spcPct val="110000"/>
              </a:lnSpc>
            </a:pP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sym typeface="+mn-ea"/>
              </a:rPr>
              <a:t>2019</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年，中國文化及相關產業增加值</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佔國內生產總值</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的比重為</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sym typeface="+mn-ea"/>
              </a:rPr>
              <a:t>4.5%</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較</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sym typeface="+mn-ea"/>
              </a:rPr>
              <a:t>2018</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年提高</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sym typeface="+mn-ea"/>
              </a:rPr>
              <a:t>0.02%</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TW" sz="2400" kern="100" dirty="0">
              <a:latin typeface="Times New Roman" panose="02020603050405020304" pitchFamily="18" charset="0"/>
              <a:ea typeface="DFKai-SB" panose="03000509000000000000" pitchFamily="65" charset="-120"/>
              <a:cs typeface="Times New Roman" panose="02020603050405020304" pitchFamily="18" charset="0"/>
              <a:sym typeface="+mn-ea"/>
            </a:endParaRPr>
          </a:p>
          <a:p>
            <a:pPr algn="just" hangingPunct="0">
              <a:lnSpc>
                <a:spcPct val="110000"/>
              </a:lnSpc>
            </a:pP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sym typeface="+mn-ea"/>
              </a:rPr>
              <a:t>      </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從對經濟增長的貢獻</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來</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看，</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sym typeface="+mn-ea"/>
              </a:rPr>
              <a:t>2004-2012</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年間，文化產業對</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國內生產總值</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增量的年平均貢獻率為</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sym typeface="+mn-ea"/>
              </a:rPr>
              <a:t>3.9%</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sym typeface="+mn-ea"/>
              </a:rPr>
              <a:t>2013-2018</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年進一步提高到</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sym typeface="+mn-ea"/>
              </a:rPr>
              <a:t>5.5%</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50000"/>
              </a:lnSpc>
            </a:pP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年中國文化及相關產業增加值</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佔</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GDP</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比重為</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4.5%</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，中國新聞網，</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1</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5</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日。</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https://www.chinanews.com/cj/2021/01-05/9378973.shtml</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6734781" y="1428946"/>
            <a:ext cx="1594256" cy="58036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140355" y="2144675"/>
            <a:ext cx="4291618" cy="4101280"/>
            <a:chOff x="5685400" y="2226220"/>
            <a:chExt cx="4398965" cy="4344140"/>
          </a:xfrm>
        </p:grpSpPr>
        <p:sp>
          <p:nvSpPr>
            <p:cNvPr id="7" name="空心弧 6"/>
            <p:cNvSpPr/>
            <p:nvPr/>
          </p:nvSpPr>
          <p:spPr>
            <a:xfrm>
              <a:off x="6024185" y="2592842"/>
              <a:ext cx="3721395" cy="3721395"/>
            </a:xfrm>
            <a:prstGeom prst="blockArc">
              <a:avLst>
                <a:gd name="adj1" fmla="val 13800000"/>
                <a:gd name="adj2" fmla="val 16200000"/>
                <a:gd name="adj3" fmla="val 3057"/>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 name="空心弧 7"/>
            <p:cNvSpPr/>
            <p:nvPr/>
          </p:nvSpPr>
          <p:spPr>
            <a:xfrm>
              <a:off x="6024185" y="2592842"/>
              <a:ext cx="3721395" cy="3721395"/>
            </a:xfrm>
            <a:prstGeom prst="blockArc">
              <a:avLst>
                <a:gd name="adj1" fmla="val 11400000"/>
                <a:gd name="adj2" fmla="val 13800000"/>
                <a:gd name="adj3" fmla="val 3057"/>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空心弧 8"/>
            <p:cNvSpPr/>
            <p:nvPr/>
          </p:nvSpPr>
          <p:spPr>
            <a:xfrm>
              <a:off x="6024185" y="2592842"/>
              <a:ext cx="3721395" cy="3721395"/>
            </a:xfrm>
            <a:prstGeom prst="blockArc">
              <a:avLst>
                <a:gd name="adj1" fmla="val 9000000"/>
                <a:gd name="adj2" fmla="val 11400000"/>
                <a:gd name="adj3" fmla="val 3057"/>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空心弧 9"/>
            <p:cNvSpPr/>
            <p:nvPr/>
          </p:nvSpPr>
          <p:spPr>
            <a:xfrm>
              <a:off x="6024185" y="2592842"/>
              <a:ext cx="3721395" cy="3721395"/>
            </a:xfrm>
            <a:prstGeom prst="blockArc">
              <a:avLst>
                <a:gd name="adj1" fmla="val 6600000"/>
                <a:gd name="adj2" fmla="val 9000000"/>
                <a:gd name="adj3" fmla="val 3057"/>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空心弧 10"/>
            <p:cNvSpPr/>
            <p:nvPr/>
          </p:nvSpPr>
          <p:spPr>
            <a:xfrm>
              <a:off x="6024185" y="2592842"/>
              <a:ext cx="3721395" cy="3721395"/>
            </a:xfrm>
            <a:prstGeom prst="blockArc">
              <a:avLst>
                <a:gd name="adj1" fmla="val 4200000"/>
                <a:gd name="adj2" fmla="val 6600000"/>
                <a:gd name="adj3" fmla="val 3057"/>
              </a:avLst>
            </a:pr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2" name="空心弧 11"/>
            <p:cNvSpPr/>
            <p:nvPr/>
          </p:nvSpPr>
          <p:spPr>
            <a:xfrm>
              <a:off x="6024185" y="2592842"/>
              <a:ext cx="3721395" cy="3721395"/>
            </a:xfrm>
            <a:prstGeom prst="blockArc">
              <a:avLst>
                <a:gd name="adj1" fmla="val 1800000"/>
                <a:gd name="adj2" fmla="val 4200000"/>
                <a:gd name="adj3" fmla="val 3057"/>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3" name="空心弧 12"/>
            <p:cNvSpPr/>
            <p:nvPr/>
          </p:nvSpPr>
          <p:spPr>
            <a:xfrm>
              <a:off x="6024185" y="2592842"/>
              <a:ext cx="3721395" cy="3721395"/>
            </a:xfrm>
            <a:prstGeom prst="blockArc">
              <a:avLst>
                <a:gd name="adj1" fmla="val 21000000"/>
                <a:gd name="adj2" fmla="val 1800000"/>
                <a:gd name="adj3" fmla="val 3057"/>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4" name="空心弧 13"/>
            <p:cNvSpPr/>
            <p:nvPr/>
          </p:nvSpPr>
          <p:spPr>
            <a:xfrm>
              <a:off x="6024185" y="2592842"/>
              <a:ext cx="3721395" cy="3721395"/>
            </a:xfrm>
            <a:prstGeom prst="blockArc">
              <a:avLst>
                <a:gd name="adj1" fmla="val 18600000"/>
                <a:gd name="adj2" fmla="val 21000000"/>
                <a:gd name="adj3" fmla="val 3057"/>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5" name="空心弧 14"/>
            <p:cNvSpPr/>
            <p:nvPr/>
          </p:nvSpPr>
          <p:spPr>
            <a:xfrm>
              <a:off x="6024185" y="2592842"/>
              <a:ext cx="3721395" cy="3721395"/>
            </a:xfrm>
            <a:prstGeom prst="blockArc">
              <a:avLst>
                <a:gd name="adj1" fmla="val 16200000"/>
                <a:gd name="adj2" fmla="val 18600000"/>
                <a:gd name="adj3" fmla="val 3057"/>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任意多边形: 形状 15"/>
            <p:cNvSpPr/>
            <p:nvPr/>
          </p:nvSpPr>
          <p:spPr>
            <a:xfrm>
              <a:off x="6908566" y="3477229"/>
              <a:ext cx="1952633" cy="1952621"/>
            </a:xfrm>
            <a:custGeom>
              <a:avLst/>
              <a:gdLst>
                <a:gd name="connsiteX0" fmla="*/ 0 w 1952633"/>
                <a:gd name="connsiteY0" fmla="*/ 976311 h 1952621"/>
                <a:gd name="connsiteX1" fmla="*/ 976317 w 1952633"/>
                <a:gd name="connsiteY1" fmla="*/ 0 h 1952621"/>
                <a:gd name="connsiteX2" fmla="*/ 1952634 w 1952633"/>
                <a:gd name="connsiteY2" fmla="*/ 976311 h 1952621"/>
                <a:gd name="connsiteX3" fmla="*/ 976317 w 1952633"/>
                <a:gd name="connsiteY3" fmla="*/ 1952622 h 1952621"/>
                <a:gd name="connsiteX4" fmla="*/ 0 w 1952633"/>
                <a:gd name="connsiteY4" fmla="*/ 976311 h 195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33" h="1952621">
                  <a:moveTo>
                    <a:pt x="0" y="976311"/>
                  </a:moveTo>
                  <a:cubicBezTo>
                    <a:pt x="0" y="437109"/>
                    <a:pt x="437112" y="0"/>
                    <a:pt x="976317" y="0"/>
                  </a:cubicBezTo>
                  <a:cubicBezTo>
                    <a:pt x="1515522" y="0"/>
                    <a:pt x="1952634" y="437109"/>
                    <a:pt x="1952634" y="976311"/>
                  </a:cubicBezTo>
                  <a:cubicBezTo>
                    <a:pt x="1952634" y="1515513"/>
                    <a:pt x="1515522" y="1952622"/>
                    <a:pt x="976317" y="1952622"/>
                  </a:cubicBezTo>
                  <a:cubicBezTo>
                    <a:pt x="437112" y="1952622"/>
                    <a:pt x="0" y="1515513"/>
                    <a:pt x="0" y="97631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436" tIns="316435" rIns="316436" bIns="316435"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chemeClr val="bg1"/>
                  </a:solidFill>
                  <a:latin typeface="DFKai-SB" panose="03000509000000000000" pitchFamily="65" charset="-120"/>
                  <a:ea typeface="DFKai-SB" panose="03000509000000000000" pitchFamily="65" charset="-120"/>
                </a:rPr>
                <a:t>文化產業矩陣</a:t>
              </a:r>
            </a:p>
          </p:txBody>
        </p:sp>
        <p:sp>
          <p:nvSpPr>
            <p:cNvPr id="17" name="任意多边形: 形状 16"/>
            <p:cNvSpPr/>
            <p:nvPr/>
          </p:nvSpPr>
          <p:spPr>
            <a:xfrm>
              <a:off x="7489817" y="2226220"/>
              <a:ext cx="790132" cy="790132"/>
            </a:xfrm>
            <a:custGeom>
              <a:avLst/>
              <a:gdLst>
                <a:gd name="connsiteX0" fmla="*/ 131691 w 790132"/>
                <a:gd name="connsiteY0" fmla="*/ 0 h 790132"/>
                <a:gd name="connsiteX1" fmla="*/ 790132 w 790132"/>
                <a:gd name="connsiteY1" fmla="*/ 0 h 790132"/>
                <a:gd name="connsiteX2" fmla="*/ 790132 w 790132"/>
                <a:gd name="connsiteY2" fmla="*/ 0 h 790132"/>
                <a:gd name="connsiteX3" fmla="*/ 790132 w 790132"/>
                <a:gd name="connsiteY3" fmla="*/ 658441 h 790132"/>
                <a:gd name="connsiteX4" fmla="*/ 658441 w 790132"/>
                <a:gd name="connsiteY4" fmla="*/ 790132 h 790132"/>
                <a:gd name="connsiteX5" fmla="*/ 0 w 790132"/>
                <a:gd name="connsiteY5" fmla="*/ 790132 h 790132"/>
                <a:gd name="connsiteX6" fmla="*/ 0 w 790132"/>
                <a:gd name="connsiteY6" fmla="*/ 790132 h 790132"/>
                <a:gd name="connsiteX7" fmla="*/ 0 w 790132"/>
                <a:gd name="connsiteY7" fmla="*/ 131691 h 790132"/>
                <a:gd name="connsiteX8" fmla="*/ 131691 w 790132"/>
                <a:gd name="connsiteY8" fmla="*/ 0 h 7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132" h="790132">
                  <a:moveTo>
                    <a:pt x="131691" y="0"/>
                  </a:moveTo>
                  <a:lnTo>
                    <a:pt x="790132" y="0"/>
                  </a:lnTo>
                  <a:lnTo>
                    <a:pt x="790132" y="0"/>
                  </a:lnTo>
                  <a:lnTo>
                    <a:pt x="790132" y="658441"/>
                  </a:lnTo>
                  <a:cubicBezTo>
                    <a:pt x="790132" y="731172"/>
                    <a:pt x="731172" y="790132"/>
                    <a:pt x="658441" y="790132"/>
                  </a:cubicBezTo>
                  <a:lnTo>
                    <a:pt x="0" y="790132"/>
                  </a:lnTo>
                  <a:lnTo>
                    <a:pt x="0" y="790132"/>
                  </a:lnTo>
                  <a:lnTo>
                    <a:pt x="0" y="131691"/>
                  </a:lnTo>
                  <a:cubicBezTo>
                    <a:pt x="0" y="58960"/>
                    <a:pt x="58960" y="0"/>
                    <a:pt x="131691" y="0"/>
                  </a:cubicBezTo>
                  <a:close/>
                </a:path>
              </a:pathLst>
            </a:custGeom>
            <a:solidFill>
              <a:srgbClr val="FFC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69051" tIns="69051" rIns="69051" bIns="69051"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文化旅遊</a:t>
              </a:r>
            </a:p>
          </p:txBody>
        </p:sp>
        <p:sp>
          <p:nvSpPr>
            <p:cNvPr id="18" name="任意多边形: 形状 17"/>
            <p:cNvSpPr/>
            <p:nvPr/>
          </p:nvSpPr>
          <p:spPr>
            <a:xfrm>
              <a:off x="8667566" y="2654886"/>
              <a:ext cx="790132" cy="790132"/>
            </a:xfrm>
            <a:custGeom>
              <a:avLst/>
              <a:gdLst>
                <a:gd name="connsiteX0" fmla="*/ 131691 w 790132"/>
                <a:gd name="connsiteY0" fmla="*/ 0 h 790132"/>
                <a:gd name="connsiteX1" fmla="*/ 790132 w 790132"/>
                <a:gd name="connsiteY1" fmla="*/ 0 h 790132"/>
                <a:gd name="connsiteX2" fmla="*/ 790132 w 790132"/>
                <a:gd name="connsiteY2" fmla="*/ 0 h 790132"/>
                <a:gd name="connsiteX3" fmla="*/ 790132 w 790132"/>
                <a:gd name="connsiteY3" fmla="*/ 658441 h 790132"/>
                <a:gd name="connsiteX4" fmla="*/ 658441 w 790132"/>
                <a:gd name="connsiteY4" fmla="*/ 790132 h 790132"/>
                <a:gd name="connsiteX5" fmla="*/ 0 w 790132"/>
                <a:gd name="connsiteY5" fmla="*/ 790132 h 790132"/>
                <a:gd name="connsiteX6" fmla="*/ 0 w 790132"/>
                <a:gd name="connsiteY6" fmla="*/ 790132 h 790132"/>
                <a:gd name="connsiteX7" fmla="*/ 0 w 790132"/>
                <a:gd name="connsiteY7" fmla="*/ 131691 h 790132"/>
                <a:gd name="connsiteX8" fmla="*/ 131691 w 790132"/>
                <a:gd name="connsiteY8" fmla="*/ 0 h 7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132" h="790132">
                  <a:moveTo>
                    <a:pt x="131691" y="0"/>
                  </a:moveTo>
                  <a:lnTo>
                    <a:pt x="790132" y="0"/>
                  </a:lnTo>
                  <a:lnTo>
                    <a:pt x="790132" y="0"/>
                  </a:lnTo>
                  <a:lnTo>
                    <a:pt x="790132" y="658441"/>
                  </a:lnTo>
                  <a:cubicBezTo>
                    <a:pt x="790132" y="731172"/>
                    <a:pt x="731172" y="790132"/>
                    <a:pt x="658441" y="790132"/>
                  </a:cubicBezTo>
                  <a:lnTo>
                    <a:pt x="0" y="790132"/>
                  </a:lnTo>
                  <a:lnTo>
                    <a:pt x="0" y="790132"/>
                  </a:lnTo>
                  <a:lnTo>
                    <a:pt x="0" y="131691"/>
                  </a:lnTo>
                  <a:cubicBezTo>
                    <a:pt x="0" y="58960"/>
                    <a:pt x="58960" y="0"/>
                    <a:pt x="131691" y="0"/>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9051" tIns="69051" rIns="69051" bIns="69051"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文化商業</a:t>
              </a:r>
            </a:p>
          </p:txBody>
        </p:sp>
        <p:sp>
          <p:nvSpPr>
            <p:cNvPr id="19" name="任意多边形: 形状 18"/>
            <p:cNvSpPr/>
            <p:nvPr/>
          </p:nvSpPr>
          <p:spPr>
            <a:xfrm>
              <a:off x="9294233" y="3740306"/>
              <a:ext cx="790132" cy="790132"/>
            </a:xfrm>
            <a:custGeom>
              <a:avLst/>
              <a:gdLst>
                <a:gd name="connsiteX0" fmla="*/ 131691 w 790132"/>
                <a:gd name="connsiteY0" fmla="*/ 0 h 790132"/>
                <a:gd name="connsiteX1" fmla="*/ 790132 w 790132"/>
                <a:gd name="connsiteY1" fmla="*/ 0 h 790132"/>
                <a:gd name="connsiteX2" fmla="*/ 790132 w 790132"/>
                <a:gd name="connsiteY2" fmla="*/ 0 h 790132"/>
                <a:gd name="connsiteX3" fmla="*/ 790132 w 790132"/>
                <a:gd name="connsiteY3" fmla="*/ 658441 h 790132"/>
                <a:gd name="connsiteX4" fmla="*/ 658441 w 790132"/>
                <a:gd name="connsiteY4" fmla="*/ 790132 h 790132"/>
                <a:gd name="connsiteX5" fmla="*/ 0 w 790132"/>
                <a:gd name="connsiteY5" fmla="*/ 790132 h 790132"/>
                <a:gd name="connsiteX6" fmla="*/ 0 w 790132"/>
                <a:gd name="connsiteY6" fmla="*/ 790132 h 790132"/>
                <a:gd name="connsiteX7" fmla="*/ 0 w 790132"/>
                <a:gd name="connsiteY7" fmla="*/ 131691 h 790132"/>
                <a:gd name="connsiteX8" fmla="*/ 131691 w 790132"/>
                <a:gd name="connsiteY8" fmla="*/ 0 h 7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132" h="790132">
                  <a:moveTo>
                    <a:pt x="131691" y="0"/>
                  </a:moveTo>
                  <a:lnTo>
                    <a:pt x="790132" y="0"/>
                  </a:lnTo>
                  <a:lnTo>
                    <a:pt x="790132" y="0"/>
                  </a:lnTo>
                  <a:lnTo>
                    <a:pt x="790132" y="658441"/>
                  </a:lnTo>
                  <a:cubicBezTo>
                    <a:pt x="790132" y="731172"/>
                    <a:pt x="731172" y="790132"/>
                    <a:pt x="658441" y="790132"/>
                  </a:cubicBezTo>
                  <a:lnTo>
                    <a:pt x="0" y="790132"/>
                  </a:lnTo>
                  <a:lnTo>
                    <a:pt x="0" y="790132"/>
                  </a:lnTo>
                  <a:lnTo>
                    <a:pt x="0" y="131691"/>
                  </a:lnTo>
                  <a:cubicBezTo>
                    <a:pt x="0" y="58960"/>
                    <a:pt x="58960" y="0"/>
                    <a:pt x="131691" y="0"/>
                  </a:cubicBezTo>
                  <a:close/>
                </a:path>
              </a:pathLst>
            </a:cu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69051" tIns="69051" rIns="69051" bIns="69051"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影視產業</a:t>
              </a:r>
            </a:p>
          </p:txBody>
        </p:sp>
        <p:sp>
          <p:nvSpPr>
            <p:cNvPr id="20" name="任意多边形: 形状 19"/>
            <p:cNvSpPr/>
            <p:nvPr/>
          </p:nvSpPr>
          <p:spPr>
            <a:xfrm>
              <a:off x="9076594" y="4974600"/>
              <a:ext cx="790132" cy="790132"/>
            </a:xfrm>
            <a:custGeom>
              <a:avLst/>
              <a:gdLst>
                <a:gd name="connsiteX0" fmla="*/ 131691 w 790132"/>
                <a:gd name="connsiteY0" fmla="*/ 0 h 790132"/>
                <a:gd name="connsiteX1" fmla="*/ 790132 w 790132"/>
                <a:gd name="connsiteY1" fmla="*/ 0 h 790132"/>
                <a:gd name="connsiteX2" fmla="*/ 790132 w 790132"/>
                <a:gd name="connsiteY2" fmla="*/ 0 h 790132"/>
                <a:gd name="connsiteX3" fmla="*/ 790132 w 790132"/>
                <a:gd name="connsiteY3" fmla="*/ 658441 h 790132"/>
                <a:gd name="connsiteX4" fmla="*/ 658441 w 790132"/>
                <a:gd name="connsiteY4" fmla="*/ 790132 h 790132"/>
                <a:gd name="connsiteX5" fmla="*/ 0 w 790132"/>
                <a:gd name="connsiteY5" fmla="*/ 790132 h 790132"/>
                <a:gd name="connsiteX6" fmla="*/ 0 w 790132"/>
                <a:gd name="connsiteY6" fmla="*/ 790132 h 790132"/>
                <a:gd name="connsiteX7" fmla="*/ 0 w 790132"/>
                <a:gd name="connsiteY7" fmla="*/ 131691 h 790132"/>
                <a:gd name="connsiteX8" fmla="*/ 131691 w 790132"/>
                <a:gd name="connsiteY8" fmla="*/ 0 h 7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132" h="790132">
                  <a:moveTo>
                    <a:pt x="131691" y="0"/>
                  </a:moveTo>
                  <a:lnTo>
                    <a:pt x="790132" y="0"/>
                  </a:lnTo>
                  <a:lnTo>
                    <a:pt x="790132" y="0"/>
                  </a:lnTo>
                  <a:lnTo>
                    <a:pt x="790132" y="658441"/>
                  </a:lnTo>
                  <a:cubicBezTo>
                    <a:pt x="790132" y="731172"/>
                    <a:pt x="731172" y="790132"/>
                    <a:pt x="658441" y="790132"/>
                  </a:cubicBezTo>
                  <a:lnTo>
                    <a:pt x="0" y="790132"/>
                  </a:lnTo>
                  <a:lnTo>
                    <a:pt x="0" y="790132"/>
                  </a:lnTo>
                  <a:lnTo>
                    <a:pt x="0" y="131691"/>
                  </a:lnTo>
                  <a:cubicBezTo>
                    <a:pt x="0" y="58960"/>
                    <a:pt x="58960" y="0"/>
                    <a:pt x="131691" y="0"/>
                  </a:cubicBezTo>
                  <a:close/>
                </a:path>
              </a:pathLst>
            </a:cu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69051" tIns="69051" rIns="69051" bIns="69051"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文化演藝</a:t>
              </a:r>
            </a:p>
          </p:txBody>
        </p:sp>
        <p:sp>
          <p:nvSpPr>
            <p:cNvPr id="21" name="任意多边形: 形状 20"/>
            <p:cNvSpPr/>
            <p:nvPr/>
          </p:nvSpPr>
          <p:spPr>
            <a:xfrm>
              <a:off x="8116484" y="5780228"/>
              <a:ext cx="790132" cy="790132"/>
            </a:xfrm>
            <a:custGeom>
              <a:avLst/>
              <a:gdLst>
                <a:gd name="connsiteX0" fmla="*/ 131691 w 790132"/>
                <a:gd name="connsiteY0" fmla="*/ 0 h 790132"/>
                <a:gd name="connsiteX1" fmla="*/ 790132 w 790132"/>
                <a:gd name="connsiteY1" fmla="*/ 0 h 790132"/>
                <a:gd name="connsiteX2" fmla="*/ 790132 w 790132"/>
                <a:gd name="connsiteY2" fmla="*/ 0 h 790132"/>
                <a:gd name="connsiteX3" fmla="*/ 790132 w 790132"/>
                <a:gd name="connsiteY3" fmla="*/ 658441 h 790132"/>
                <a:gd name="connsiteX4" fmla="*/ 658441 w 790132"/>
                <a:gd name="connsiteY4" fmla="*/ 790132 h 790132"/>
                <a:gd name="connsiteX5" fmla="*/ 0 w 790132"/>
                <a:gd name="connsiteY5" fmla="*/ 790132 h 790132"/>
                <a:gd name="connsiteX6" fmla="*/ 0 w 790132"/>
                <a:gd name="connsiteY6" fmla="*/ 790132 h 790132"/>
                <a:gd name="connsiteX7" fmla="*/ 0 w 790132"/>
                <a:gd name="connsiteY7" fmla="*/ 131691 h 790132"/>
                <a:gd name="connsiteX8" fmla="*/ 131691 w 790132"/>
                <a:gd name="connsiteY8" fmla="*/ 0 h 7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132" h="790132">
                  <a:moveTo>
                    <a:pt x="131691" y="0"/>
                  </a:moveTo>
                  <a:lnTo>
                    <a:pt x="790132" y="0"/>
                  </a:lnTo>
                  <a:lnTo>
                    <a:pt x="790132" y="0"/>
                  </a:lnTo>
                  <a:lnTo>
                    <a:pt x="790132" y="658441"/>
                  </a:lnTo>
                  <a:cubicBezTo>
                    <a:pt x="790132" y="731172"/>
                    <a:pt x="731172" y="790132"/>
                    <a:pt x="658441" y="790132"/>
                  </a:cubicBezTo>
                  <a:lnTo>
                    <a:pt x="0" y="790132"/>
                  </a:lnTo>
                  <a:lnTo>
                    <a:pt x="0" y="790132"/>
                  </a:lnTo>
                  <a:lnTo>
                    <a:pt x="0" y="131691"/>
                  </a:lnTo>
                  <a:cubicBezTo>
                    <a:pt x="0" y="58960"/>
                    <a:pt x="58960" y="0"/>
                    <a:pt x="131691" y="0"/>
                  </a:cubicBezTo>
                  <a:close/>
                </a:path>
              </a:pathLst>
            </a:custGeom>
            <a:solidFill>
              <a:srgbClr val="92D05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69051" tIns="69051" rIns="69051" bIns="69051"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文化金融</a:t>
              </a:r>
            </a:p>
          </p:txBody>
        </p:sp>
        <p:sp>
          <p:nvSpPr>
            <p:cNvPr id="22" name="任意多边形: 形状 21"/>
            <p:cNvSpPr/>
            <p:nvPr/>
          </p:nvSpPr>
          <p:spPr>
            <a:xfrm>
              <a:off x="6863149" y="5780228"/>
              <a:ext cx="790132" cy="790132"/>
            </a:xfrm>
            <a:custGeom>
              <a:avLst/>
              <a:gdLst>
                <a:gd name="connsiteX0" fmla="*/ 131691 w 790132"/>
                <a:gd name="connsiteY0" fmla="*/ 0 h 790132"/>
                <a:gd name="connsiteX1" fmla="*/ 790132 w 790132"/>
                <a:gd name="connsiteY1" fmla="*/ 0 h 790132"/>
                <a:gd name="connsiteX2" fmla="*/ 790132 w 790132"/>
                <a:gd name="connsiteY2" fmla="*/ 0 h 790132"/>
                <a:gd name="connsiteX3" fmla="*/ 790132 w 790132"/>
                <a:gd name="connsiteY3" fmla="*/ 658441 h 790132"/>
                <a:gd name="connsiteX4" fmla="*/ 658441 w 790132"/>
                <a:gd name="connsiteY4" fmla="*/ 790132 h 790132"/>
                <a:gd name="connsiteX5" fmla="*/ 0 w 790132"/>
                <a:gd name="connsiteY5" fmla="*/ 790132 h 790132"/>
                <a:gd name="connsiteX6" fmla="*/ 0 w 790132"/>
                <a:gd name="connsiteY6" fmla="*/ 790132 h 790132"/>
                <a:gd name="connsiteX7" fmla="*/ 0 w 790132"/>
                <a:gd name="connsiteY7" fmla="*/ 131691 h 790132"/>
                <a:gd name="connsiteX8" fmla="*/ 131691 w 790132"/>
                <a:gd name="connsiteY8" fmla="*/ 0 h 7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132" h="790132">
                  <a:moveTo>
                    <a:pt x="131691" y="0"/>
                  </a:moveTo>
                  <a:lnTo>
                    <a:pt x="790132" y="0"/>
                  </a:lnTo>
                  <a:lnTo>
                    <a:pt x="790132" y="0"/>
                  </a:lnTo>
                  <a:lnTo>
                    <a:pt x="790132" y="658441"/>
                  </a:lnTo>
                  <a:cubicBezTo>
                    <a:pt x="790132" y="731172"/>
                    <a:pt x="731172" y="790132"/>
                    <a:pt x="658441" y="790132"/>
                  </a:cubicBezTo>
                  <a:lnTo>
                    <a:pt x="0" y="790132"/>
                  </a:lnTo>
                  <a:lnTo>
                    <a:pt x="0" y="790132"/>
                  </a:lnTo>
                  <a:lnTo>
                    <a:pt x="0" y="131691"/>
                  </a:lnTo>
                  <a:cubicBezTo>
                    <a:pt x="0" y="58960"/>
                    <a:pt x="58960" y="0"/>
                    <a:pt x="131691" y="0"/>
                  </a:cubicBezTo>
                  <a:close/>
                </a:path>
              </a:pathLst>
            </a:custGeom>
            <a:solidFill>
              <a:srgbClr val="FFC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69051" tIns="69051" rIns="69051" bIns="69051"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園區建設</a:t>
              </a:r>
            </a:p>
          </p:txBody>
        </p:sp>
        <p:sp>
          <p:nvSpPr>
            <p:cNvPr id="23" name="任意多边形: 形状 22"/>
            <p:cNvSpPr/>
            <p:nvPr/>
          </p:nvSpPr>
          <p:spPr>
            <a:xfrm>
              <a:off x="5903039" y="4974600"/>
              <a:ext cx="790132" cy="790132"/>
            </a:xfrm>
            <a:custGeom>
              <a:avLst/>
              <a:gdLst>
                <a:gd name="connsiteX0" fmla="*/ 131691 w 790132"/>
                <a:gd name="connsiteY0" fmla="*/ 0 h 790132"/>
                <a:gd name="connsiteX1" fmla="*/ 790132 w 790132"/>
                <a:gd name="connsiteY1" fmla="*/ 0 h 790132"/>
                <a:gd name="connsiteX2" fmla="*/ 790132 w 790132"/>
                <a:gd name="connsiteY2" fmla="*/ 0 h 790132"/>
                <a:gd name="connsiteX3" fmla="*/ 790132 w 790132"/>
                <a:gd name="connsiteY3" fmla="*/ 658441 h 790132"/>
                <a:gd name="connsiteX4" fmla="*/ 658441 w 790132"/>
                <a:gd name="connsiteY4" fmla="*/ 790132 h 790132"/>
                <a:gd name="connsiteX5" fmla="*/ 0 w 790132"/>
                <a:gd name="connsiteY5" fmla="*/ 790132 h 790132"/>
                <a:gd name="connsiteX6" fmla="*/ 0 w 790132"/>
                <a:gd name="connsiteY6" fmla="*/ 790132 h 790132"/>
                <a:gd name="connsiteX7" fmla="*/ 0 w 790132"/>
                <a:gd name="connsiteY7" fmla="*/ 131691 h 790132"/>
                <a:gd name="connsiteX8" fmla="*/ 131691 w 790132"/>
                <a:gd name="connsiteY8" fmla="*/ 0 h 7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132" h="790132">
                  <a:moveTo>
                    <a:pt x="131691" y="0"/>
                  </a:moveTo>
                  <a:lnTo>
                    <a:pt x="790132" y="0"/>
                  </a:lnTo>
                  <a:lnTo>
                    <a:pt x="790132" y="0"/>
                  </a:lnTo>
                  <a:lnTo>
                    <a:pt x="790132" y="658441"/>
                  </a:lnTo>
                  <a:cubicBezTo>
                    <a:pt x="790132" y="731172"/>
                    <a:pt x="731172" y="790132"/>
                    <a:pt x="658441" y="790132"/>
                  </a:cubicBezTo>
                  <a:lnTo>
                    <a:pt x="0" y="790132"/>
                  </a:lnTo>
                  <a:lnTo>
                    <a:pt x="0" y="790132"/>
                  </a:lnTo>
                  <a:lnTo>
                    <a:pt x="0" y="131691"/>
                  </a:lnTo>
                  <a:cubicBezTo>
                    <a:pt x="0" y="58960"/>
                    <a:pt x="58960" y="0"/>
                    <a:pt x="131691" y="0"/>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9051" tIns="69051" rIns="69051" bIns="69051"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文化體育</a:t>
              </a:r>
            </a:p>
          </p:txBody>
        </p:sp>
        <p:sp>
          <p:nvSpPr>
            <p:cNvPr id="24" name="任意多边形: 形状 23"/>
            <p:cNvSpPr/>
            <p:nvPr/>
          </p:nvSpPr>
          <p:spPr>
            <a:xfrm>
              <a:off x="5685400" y="3740306"/>
              <a:ext cx="790132" cy="790132"/>
            </a:xfrm>
            <a:custGeom>
              <a:avLst/>
              <a:gdLst>
                <a:gd name="connsiteX0" fmla="*/ 131691 w 790132"/>
                <a:gd name="connsiteY0" fmla="*/ 0 h 790132"/>
                <a:gd name="connsiteX1" fmla="*/ 790132 w 790132"/>
                <a:gd name="connsiteY1" fmla="*/ 0 h 790132"/>
                <a:gd name="connsiteX2" fmla="*/ 790132 w 790132"/>
                <a:gd name="connsiteY2" fmla="*/ 0 h 790132"/>
                <a:gd name="connsiteX3" fmla="*/ 790132 w 790132"/>
                <a:gd name="connsiteY3" fmla="*/ 658441 h 790132"/>
                <a:gd name="connsiteX4" fmla="*/ 658441 w 790132"/>
                <a:gd name="connsiteY4" fmla="*/ 790132 h 790132"/>
                <a:gd name="connsiteX5" fmla="*/ 0 w 790132"/>
                <a:gd name="connsiteY5" fmla="*/ 790132 h 790132"/>
                <a:gd name="connsiteX6" fmla="*/ 0 w 790132"/>
                <a:gd name="connsiteY6" fmla="*/ 790132 h 790132"/>
                <a:gd name="connsiteX7" fmla="*/ 0 w 790132"/>
                <a:gd name="connsiteY7" fmla="*/ 131691 h 790132"/>
                <a:gd name="connsiteX8" fmla="*/ 131691 w 790132"/>
                <a:gd name="connsiteY8" fmla="*/ 0 h 7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132" h="790132">
                  <a:moveTo>
                    <a:pt x="131691" y="0"/>
                  </a:moveTo>
                  <a:lnTo>
                    <a:pt x="790132" y="0"/>
                  </a:lnTo>
                  <a:lnTo>
                    <a:pt x="790132" y="0"/>
                  </a:lnTo>
                  <a:lnTo>
                    <a:pt x="790132" y="658441"/>
                  </a:lnTo>
                  <a:cubicBezTo>
                    <a:pt x="790132" y="731172"/>
                    <a:pt x="731172" y="790132"/>
                    <a:pt x="658441" y="790132"/>
                  </a:cubicBezTo>
                  <a:lnTo>
                    <a:pt x="0" y="790132"/>
                  </a:lnTo>
                  <a:lnTo>
                    <a:pt x="0" y="790132"/>
                  </a:lnTo>
                  <a:lnTo>
                    <a:pt x="0" y="131691"/>
                  </a:lnTo>
                  <a:cubicBezTo>
                    <a:pt x="0" y="58960"/>
                    <a:pt x="58960" y="0"/>
                    <a:pt x="131691" y="0"/>
                  </a:cubicBezTo>
                  <a:close/>
                </a:path>
              </a:pathLst>
            </a:cu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69051" tIns="69051" rIns="69051" bIns="69051"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出版傳媒</a:t>
              </a:r>
            </a:p>
          </p:txBody>
        </p:sp>
        <p:sp>
          <p:nvSpPr>
            <p:cNvPr id="25" name="任意多边形: 形状 24"/>
            <p:cNvSpPr/>
            <p:nvPr/>
          </p:nvSpPr>
          <p:spPr>
            <a:xfrm>
              <a:off x="6312067" y="2654886"/>
              <a:ext cx="790132" cy="790132"/>
            </a:xfrm>
            <a:custGeom>
              <a:avLst/>
              <a:gdLst>
                <a:gd name="connsiteX0" fmla="*/ 131691 w 790132"/>
                <a:gd name="connsiteY0" fmla="*/ 0 h 790132"/>
                <a:gd name="connsiteX1" fmla="*/ 790132 w 790132"/>
                <a:gd name="connsiteY1" fmla="*/ 0 h 790132"/>
                <a:gd name="connsiteX2" fmla="*/ 790132 w 790132"/>
                <a:gd name="connsiteY2" fmla="*/ 0 h 790132"/>
                <a:gd name="connsiteX3" fmla="*/ 790132 w 790132"/>
                <a:gd name="connsiteY3" fmla="*/ 658441 h 790132"/>
                <a:gd name="connsiteX4" fmla="*/ 658441 w 790132"/>
                <a:gd name="connsiteY4" fmla="*/ 790132 h 790132"/>
                <a:gd name="connsiteX5" fmla="*/ 0 w 790132"/>
                <a:gd name="connsiteY5" fmla="*/ 790132 h 790132"/>
                <a:gd name="connsiteX6" fmla="*/ 0 w 790132"/>
                <a:gd name="connsiteY6" fmla="*/ 790132 h 790132"/>
                <a:gd name="connsiteX7" fmla="*/ 0 w 790132"/>
                <a:gd name="connsiteY7" fmla="*/ 131691 h 790132"/>
                <a:gd name="connsiteX8" fmla="*/ 131691 w 790132"/>
                <a:gd name="connsiteY8" fmla="*/ 0 h 7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132" h="790132">
                  <a:moveTo>
                    <a:pt x="131691" y="0"/>
                  </a:moveTo>
                  <a:lnTo>
                    <a:pt x="790132" y="0"/>
                  </a:lnTo>
                  <a:lnTo>
                    <a:pt x="790132" y="0"/>
                  </a:lnTo>
                  <a:lnTo>
                    <a:pt x="790132" y="658441"/>
                  </a:lnTo>
                  <a:cubicBezTo>
                    <a:pt x="790132" y="731172"/>
                    <a:pt x="731172" y="790132"/>
                    <a:pt x="658441" y="790132"/>
                  </a:cubicBezTo>
                  <a:lnTo>
                    <a:pt x="0" y="790132"/>
                  </a:lnTo>
                  <a:lnTo>
                    <a:pt x="0" y="790132"/>
                  </a:lnTo>
                  <a:lnTo>
                    <a:pt x="0" y="131691"/>
                  </a:lnTo>
                  <a:cubicBezTo>
                    <a:pt x="0" y="58960"/>
                    <a:pt x="58960" y="0"/>
                    <a:pt x="131691" y="0"/>
                  </a:cubicBezTo>
                  <a:close/>
                </a:path>
              </a:pathLst>
            </a:cu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69051" tIns="69051" rIns="69051" bIns="69051"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會展產業</a:t>
              </a:r>
            </a:p>
          </p:txBody>
        </p:sp>
      </p:grpSp>
      <p:sp>
        <p:nvSpPr>
          <p:cNvPr id="4" name="文本框 3"/>
          <p:cNvSpPr txBox="1"/>
          <p:nvPr/>
        </p:nvSpPr>
        <p:spPr>
          <a:xfrm>
            <a:off x="770520" y="275202"/>
            <a:ext cx="10797144" cy="1717393"/>
          </a:xfrm>
          <a:prstGeom prst="rect">
            <a:avLst/>
          </a:prstGeom>
          <a:noFill/>
        </p:spPr>
        <p:txBody>
          <a:bodyPr wrap="square" rtlCol="0">
            <a:spAutoFit/>
          </a:bodyPr>
          <a:lstStyle/>
          <a:p>
            <a:pPr algn="just">
              <a:lnSpc>
                <a:spcPct val="110000"/>
              </a:lnSpc>
              <a:buClrTx/>
              <a:buSzTx/>
            </a:pPr>
            <a:r>
              <a:rPr sz="3200" kern="100" dirty="0" err="1">
                <a:uFillTx/>
                <a:latin typeface="DFKai-SB" panose="03000509000000000000" pitchFamily="65" charset="-120"/>
                <a:ea typeface="DFKai-SB" panose="03000509000000000000" pitchFamily="65" charset="-120"/>
              </a:rPr>
              <a:t>文化產業集群趨勢明顯。在國家規劃和政策的引導下，有競爭力和實力的文化企業數量大幅增加，文化産業園區和基地規劃建設穩步推進</a:t>
            </a:r>
            <a:r>
              <a:rPr sz="3200" kern="100" dirty="0">
                <a:uFillTx/>
                <a:latin typeface="DFKai-SB" panose="03000509000000000000" pitchFamily="65" charset="-120"/>
                <a:ea typeface="DFKai-SB" panose="03000509000000000000" pitchFamily="65" charset="-120"/>
              </a:rPr>
              <a:t>。</a:t>
            </a:r>
          </a:p>
        </p:txBody>
      </p:sp>
      <p:sp>
        <p:nvSpPr>
          <p:cNvPr id="2" name="標題 1"/>
          <p:cNvSpPr>
            <a:spLocks noGrp="1"/>
          </p:cNvSpPr>
          <p:nvPr>
            <p:ph type="title"/>
          </p:nvPr>
        </p:nvSpPr>
        <p:spPr>
          <a:xfrm>
            <a:off x="6214511" y="2988526"/>
            <a:ext cx="5091025" cy="3335361"/>
          </a:xfrm>
        </p:spPr>
        <p:txBody>
          <a:bodyPr>
            <a:normAutofit/>
          </a:bodyPr>
          <a:lstStyle/>
          <a:p>
            <a:pPr algn="just" hangingPunct="0"/>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據國家統計局數據，至</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年底，全國共有</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個國家級文化産業示範園區，</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個國家級文化産業實驗園區和</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335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個國家級文化産業示範基地，標誌著我國文化産業進一步向規模化、集約化、專業化的方向發展。</a:t>
            </a:r>
            <a:endParaRPr lang="zh-HK" altLang="en-US" sz="2800" dirty="0"/>
          </a:p>
        </p:txBody>
      </p:sp>
      <p:pic>
        <p:nvPicPr>
          <p:cNvPr id="29" name="Picture 28"/>
          <p:cNvPicPr>
            <a:picLocks noChangeAspect="1"/>
          </p:cNvPicPr>
          <p:nvPr/>
        </p:nvPicPr>
        <p:blipFill>
          <a:blip r:embed="rId2"/>
          <a:stretch>
            <a:fillRect/>
          </a:stretch>
        </p:blipFill>
        <p:spPr>
          <a:xfrm>
            <a:off x="6214511" y="2490801"/>
            <a:ext cx="1594256" cy="58036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00990" y="278130"/>
            <a:ext cx="6894467" cy="1692771"/>
          </a:xfrm>
          <a:prstGeom prst="rect">
            <a:avLst/>
          </a:prstGeom>
          <a:noFill/>
        </p:spPr>
        <p:txBody>
          <a:bodyPr wrap="square" rtlCol="0">
            <a:spAutoFit/>
          </a:bodyPr>
          <a:lstStyle/>
          <a:p>
            <a:pPr algn="just" hangingPunct="0"/>
            <a:r>
              <a:rPr sz="2600" kern="100" dirty="0" err="1">
                <a:latin typeface="DFKai-SB" panose="03000509000000000000" pitchFamily="65" charset="-120"/>
                <a:ea typeface="DFKai-SB" panose="03000509000000000000" pitchFamily="65" charset="-120"/>
              </a:rPr>
              <a:t>文化市場繁榮發展</a:t>
            </a:r>
            <a:r>
              <a:rPr sz="2600" kern="100" dirty="0">
                <a:latin typeface="DFKai-SB" panose="03000509000000000000" pitchFamily="65" charset="-120"/>
                <a:ea typeface="DFKai-SB" panose="03000509000000000000" pitchFamily="65" charset="-120"/>
              </a:rPr>
              <a:t>。</a:t>
            </a:r>
            <a:r>
              <a:rPr lang="zh-CN" sz="2600" kern="100" dirty="0">
                <a:latin typeface="DFKai-SB" panose="03000509000000000000" pitchFamily="65" charset="-120"/>
                <a:ea typeface="DFKai-SB" panose="03000509000000000000" pitchFamily="65" charset="-120"/>
              </a:rPr>
              <a:t>改革開放以來，</a:t>
            </a:r>
            <a:r>
              <a:rPr sz="2600" kern="100" dirty="0" err="1">
                <a:latin typeface="DFKai-SB" panose="03000509000000000000" pitchFamily="65" charset="-120"/>
                <a:ea typeface="DFKai-SB" panose="03000509000000000000" pitchFamily="65" charset="-120"/>
              </a:rPr>
              <a:t>文化市場走過了從小到大</a:t>
            </a:r>
            <a:r>
              <a:rPr lang="zh-CN" altLang="en-US" sz="2600" kern="100" dirty="0">
                <a:latin typeface="DFKai-SB" panose="03000509000000000000" pitchFamily="65" charset="-120"/>
                <a:ea typeface="DFKai-SB" panose="03000509000000000000" pitchFamily="65" charset="-120"/>
              </a:rPr>
              <a:t>，</a:t>
            </a:r>
            <a:r>
              <a:rPr sz="2600" kern="100" dirty="0" err="1">
                <a:latin typeface="DFKai-SB" panose="03000509000000000000" pitchFamily="65" charset="-120"/>
                <a:ea typeface="DFKai-SB" panose="03000509000000000000" pitchFamily="65" charset="-120"/>
              </a:rPr>
              <a:t>從弱到強</a:t>
            </a:r>
            <a:r>
              <a:rPr lang="zh-CN" altLang="en-US" sz="2600" kern="100" dirty="0">
                <a:latin typeface="DFKai-SB" panose="03000509000000000000" pitchFamily="65" charset="-120"/>
                <a:ea typeface="DFKai-SB" panose="03000509000000000000" pitchFamily="65" charset="-120"/>
              </a:rPr>
              <a:t>，</a:t>
            </a:r>
            <a:r>
              <a:rPr sz="2600" kern="100" dirty="0" err="1">
                <a:latin typeface="DFKai-SB" panose="03000509000000000000" pitchFamily="65" charset="-120"/>
                <a:ea typeface="DFKai-SB" panose="03000509000000000000" pitchFamily="65" charset="-120"/>
              </a:rPr>
              <a:t>從無序到規範的歷程</a:t>
            </a:r>
            <a:r>
              <a:rPr lang="zh-CN" altLang="en-US" sz="2600" kern="100" dirty="0">
                <a:latin typeface="DFKai-SB" panose="03000509000000000000" pitchFamily="65" charset="-120"/>
                <a:ea typeface="DFKai-SB" panose="03000509000000000000" pitchFamily="65" charset="-120"/>
              </a:rPr>
              <a:t>，</a:t>
            </a:r>
            <a:r>
              <a:rPr sz="2600" kern="100" dirty="0" err="1">
                <a:latin typeface="DFKai-SB" panose="03000509000000000000" pitchFamily="65" charset="-120"/>
                <a:ea typeface="DFKai-SB" panose="03000509000000000000" pitchFamily="65" charset="-120"/>
              </a:rPr>
              <a:t>形成了包括演出</a:t>
            </a:r>
            <a:r>
              <a:rPr lang="zh-CN" sz="2600" kern="100" dirty="0">
                <a:latin typeface="DFKai-SB" panose="03000509000000000000" pitchFamily="65" charset="-120"/>
                <a:ea typeface="DFKai-SB" panose="03000509000000000000" pitchFamily="65" charset="-120"/>
              </a:rPr>
              <a:t>、</a:t>
            </a:r>
            <a:r>
              <a:rPr sz="2600" kern="100" dirty="0" err="1">
                <a:latin typeface="DFKai-SB" panose="03000509000000000000" pitchFamily="65" charset="-120"/>
                <a:ea typeface="DFKai-SB" panose="03000509000000000000" pitchFamily="65" charset="-120"/>
              </a:rPr>
              <a:t>影視</a:t>
            </a:r>
            <a:r>
              <a:rPr lang="zh-CN" sz="2600" kern="100" dirty="0">
                <a:latin typeface="DFKai-SB" panose="03000509000000000000" pitchFamily="65" charset="-120"/>
                <a:ea typeface="DFKai-SB" panose="03000509000000000000" pitchFamily="65" charset="-120"/>
              </a:rPr>
              <a:t>、</a:t>
            </a:r>
            <a:r>
              <a:rPr sz="2600" kern="100" dirty="0" err="1">
                <a:latin typeface="DFKai-SB" panose="03000509000000000000" pitchFamily="65" charset="-120"/>
                <a:ea typeface="DFKai-SB" panose="03000509000000000000" pitchFamily="65" charset="-120"/>
              </a:rPr>
              <a:t>音像</a:t>
            </a:r>
            <a:r>
              <a:rPr lang="zh-CN" sz="2600" kern="100" dirty="0">
                <a:latin typeface="DFKai-SB" panose="03000509000000000000" pitchFamily="65" charset="-120"/>
                <a:ea typeface="DFKai-SB" panose="03000509000000000000" pitchFamily="65" charset="-120"/>
              </a:rPr>
              <a:t>、</a:t>
            </a:r>
            <a:r>
              <a:rPr sz="2600" kern="100" dirty="0" err="1">
                <a:latin typeface="DFKai-SB" panose="03000509000000000000" pitchFamily="65" charset="-120"/>
                <a:ea typeface="DFKai-SB" panose="03000509000000000000" pitchFamily="65" charset="-120"/>
              </a:rPr>
              <a:t>娛樂</a:t>
            </a:r>
            <a:r>
              <a:rPr lang="zh-CN" sz="2600" kern="100" dirty="0">
                <a:latin typeface="DFKai-SB" panose="03000509000000000000" pitchFamily="65" charset="-120"/>
                <a:ea typeface="DFKai-SB" panose="03000509000000000000" pitchFamily="65" charset="-120"/>
              </a:rPr>
              <a:t>、旅遊等文化服務市場及文化産品市場</a:t>
            </a:r>
            <a:r>
              <a:rPr sz="2600" kern="100" dirty="0">
                <a:latin typeface="DFKai-SB" panose="03000509000000000000" pitchFamily="65" charset="-120"/>
                <a:ea typeface="DFKai-SB" panose="03000509000000000000" pitchFamily="65" charset="-120"/>
              </a:rPr>
              <a:t>。</a:t>
            </a:r>
            <a:endParaRPr lang="zh-CN" sz="2600" kern="100" dirty="0">
              <a:latin typeface="DFKai-SB" panose="03000509000000000000" pitchFamily="65" charset="-120"/>
              <a:ea typeface="DFKai-SB" panose="03000509000000000000" pitchFamily="65" charset="-120"/>
            </a:endParaRPr>
          </a:p>
        </p:txBody>
      </p:sp>
      <p:sp>
        <p:nvSpPr>
          <p:cNvPr id="5" name="文本框 4"/>
          <p:cNvSpPr txBox="1"/>
          <p:nvPr/>
        </p:nvSpPr>
        <p:spPr>
          <a:xfrm>
            <a:off x="7517844" y="2858641"/>
            <a:ext cx="4363720" cy="646331"/>
          </a:xfrm>
          <a:prstGeom prst="rect">
            <a:avLst/>
          </a:prstGeom>
          <a:noFill/>
        </p:spPr>
        <p:txBody>
          <a:bodyPr wrap="square" rtlCol="0">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月，電影《你好！李煥英》上映第</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10</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天，票房收入突破40億元人民幣</a:t>
            </a:r>
          </a:p>
        </p:txBody>
      </p:sp>
      <p:sp>
        <p:nvSpPr>
          <p:cNvPr id="7" name="文本框 6"/>
          <p:cNvSpPr txBox="1"/>
          <p:nvPr/>
        </p:nvSpPr>
        <p:spPr>
          <a:xfrm>
            <a:off x="7432892" y="5800504"/>
            <a:ext cx="4351758" cy="338554"/>
          </a:xfrm>
          <a:prstGeom prst="rect">
            <a:avLst/>
          </a:prstGeom>
          <a:noFill/>
        </p:spPr>
        <p:txBody>
          <a:bodyPr wrap="square" rtlCol="0">
            <a:spAutoFit/>
          </a:bodyPr>
          <a:lstStyle/>
          <a:p>
            <a:r>
              <a:rPr lang="zh-CN" altLang="en-US" sz="1600" dirty="0">
                <a:latin typeface="DFKai-SB" panose="03000509000000000000" pitchFamily="65" charset="-120"/>
                <a:ea typeface="DFKai-SB" panose="03000509000000000000" pitchFamily="65" charset="-120"/>
                <a:sym typeface="+mn-ea"/>
              </a:rPr>
              <a:t>故宮</a:t>
            </a:r>
            <a:r>
              <a:rPr lang="zh-TW" altLang="en-US" sz="1600" dirty="0">
                <a:latin typeface="DFKai-SB" panose="03000509000000000000" pitchFamily="65" charset="-120"/>
                <a:ea typeface="DFKai-SB" panose="03000509000000000000" pitchFamily="65" charset="-120"/>
                <a:sym typeface="宋体" panose="02010600030101010101" pitchFamily="2" charset="-122"/>
              </a:rPr>
              <a:t>「</a:t>
            </a:r>
            <a:r>
              <a:rPr lang="zh-CN" altLang="en-US" sz="1600" dirty="0">
                <a:latin typeface="DFKai-SB" panose="03000509000000000000" pitchFamily="65" charset="-120"/>
                <a:ea typeface="DFKai-SB" panose="03000509000000000000" pitchFamily="65" charset="-120"/>
                <a:sym typeface="+mn-ea"/>
              </a:rPr>
              <a:t>宮喵家族</a:t>
            </a:r>
            <a:r>
              <a:rPr lang="zh-TW" altLang="en-US" sz="1600" dirty="0">
                <a:latin typeface="DFKai-SB" panose="03000509000000000000" pitchFamily="65" charset="-120"/>
                <a:ea typeface="DFKai-SB" panose="03000509000000000000" pitchFamily="65" charset="-120"/>
                <a:sym typeface="宋体" panose="02010600030101010101" pitchFamily="2" charset="-122"/>
              </a:rPr>
              <a:t>」</a:t>
            </a:r>
            <a:r>
              <a:rPr sz="1600" dirty="0" err="1">
                <a:latin typeface="DFKai-SB" panose="03000509000000000000" pitchFamily="65" charset="-120"/>
                <a:ea typeface="DFKai-SB" panose="03000509000000000000" pitchFamily="65" charset="-120"/>
                <a:sym typeface="+mn-ea"/>
              </a:rPr>
              <a:t>系列文創産品</a:t>
            </a:r>
            <a:r>
              <a:rPr lang="zh-CN" sz="1600" dirty="0">
                <a:latin typeface="DFKai-SB" panose="03000509000000000000" pitchFamily="65" charset="-120"/>
                <a:ea typeface="DFKai-SB" panose="03000509000000000000" pitchFamily="65" charset="-120"/>
                <a:sym typeface="+mn-ea"/>
              </a:rPr>
              <a:t>獲消費者青睞</a:t>
            </a:r>
            <a:endParaRPr lang="zh-CN" altLang="en-US" sz="1600" dirty="0">
              <a:latin typeface="DFKai-SB" panose="03000509000000000000" pitchFamily="65" charset="-120"/>
              <a:ea typeface="DFKai-SB" panose="03000509000000000000" pitchFamily="65" charset="-120"/>
            </a:endParaRPr>
          </a:p>
        </p:txBody>
      </p:sp>
      <p:sp>
        <p:nvSpPr>
          <p:cNvPr id="12" name="矩形 11"/>
          <p:cNvSpPr/>
          <p:nvPr/>
        </p:nvSpPr>
        <p:spPr>
          <a:xfrm>
            <a:off x="462888" y="2185261"/>
            <a:ext cx="6378814" cy="38831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chemeClr val="tx1"/>
                </a:solidFill>
                <a:latin typeface="Times New Roman" panose="02020603050405020304" pitchFamily="18" charset="0"/>
                <a:cs typeface="Times New Roman" panose="02020603050405020304" pitchFamily="18" charset="0"/>
              </a:rPr>
              <a:t>2011-</a:t>
            </a:r>
            <a:r>
              <a:rPr lang="en-US" altLang="zh-TW"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2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全國藝術表演團體基本情況</a:t>
            </a:r>
            <a:endParaRPr lang="zh-HK" altLang="en-US" sz="22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0" name="圖片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2888" y="2572928"/>
            <a:ext cx="6378814" cy="3475404"/>
          </a:xfrm>
          <a:prstGeom prst="rect">
            <a:avLst/>
          </a:prstGeom>
          <a:ln w="12700">
            <a:solidFill>
              <a:schemeClr val="tx1"/>
            </a:solidFill>
          </a:ln>
        </p:spPr>
      </p:pic>
      <p:sp>
        <p:nvSpPr>
          <p:cNvPr id="11" name="文本框 25"/>
          <p:cNvSpPr txBox="1"/>
          <p:nvPr/>
        </p:nvSpPr>
        <p:spPr>
          <a:xfrm>
            <a:off x="601879" y="6154703"/>
            <a:ext cx="4647426" cy="461665"/>
          </a:xfrm>
          <a:prstGeom prst="rect">
            <a:avLst/>
          </a:prstGeom>
          <a:noFill/>
        </p:spPr>
        <p:txBody>
          <a:bodyPr wrap="none" rtlCol="0" anchor="t">
            <a:spAutoFit/>
          </a:bodyPr>
          <a:lstStyle/>
          <a:p>
            <a:r>
              <a:rPr lang="zh-TW" altLang="en-US" sz="1200" dirty="0">
                <a:latin typeface="Times New Roman" panose="02020603050405020304" pitchFamily="18" charset="0"/>
                <a:ea typeface="DFKai-SB" panose="03000509000000000000" pitchFamily="65" charset="-120"/>
                <a:cs typeface="Times New Roman" panose="02020603050405020304" pitchFamily="18" charset="0"/>
                <a:sym typeface="+mn-ea"/>
              </a:rPr>
              <a:t>資料</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sym typeface="+mn-ea"/>
              </a:rPr>
              <a:t>來源：</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sym typeface="+mn-ea"/>
              </a:rPr>
              <a:t>中華人民共和國文化和旅遊部</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sym typeface="+mn-ea"/>
            </a:endParaRPr>
          </a:p>
          <a:p>
            <a:r>
              <a:rPr lang="en-US" altLang="zh-CN" sz="1200" dirty="0">
                <a:latin typeface="Times New Roman" panose="02020603050405020304" pitchFamily="18" charset="0"/>
                <a:ea typeface="DFKai-SB" panose="03000509000000000000" pitchFamily="65" charset="-120"/>
                <a:cs typeface="Times New Roman" panose="02020603050405020304" pitchFamily="18" charset="0"/>
                <a:sym typeface="+mn-ea"/>
              </a:rPr>
              <a:t>(http://zwgk.mct.gov.cn/zfxxgkml/tjxx/202107/t20210705_926206.html)</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098" name="Picture 2" descr="E:\人民教育出版社工作\2020.8-教育部项目编写文件\2022.4.14-16五修改会议\修改相关内容\新华社购买\1-10\1-10\XxjpsgC007252_20191104_PEPFN0A00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17844" y="3602482"/>
            <a:ext cx="3734547" cy="219802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人民教育出版社工作\2020.8-教育部项目编写文件\2022.4.14-16五修改会议\修改相关内容\新华社购买\1-10\1-10\XxjpsgC007473_20210218_PEPFN0A0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7844" y="479048"/>
            <a:ext cx="3819499" cy="236923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6"/>
          <p:cNvSpPr/>
          <p:nvPr/>
        </p:nvSpPr>
        <p:spPr>
          <a:xfrm>
            <a:off x="8164306" y="6236568"/>
            <a:ext cx="2661740" cy="621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a:solidFill>
                  <a:schemeClr val="tx1"/>
                </a:solidFill>
                <a:latin typeface="標楷體" panose="03000509000000000000" pitchFamily="65" charset="-120"/>
                <a:ea typeface="標楷體" panose="03000509000000000000" pitchFamily="65" charset="-120"/>
                <a:sym typeface="+mn-ea"/>
              </a:rPr>
              <a:t>圖片來源：</a:t>
            </a:r>
            <a:r>
              <a:rPr lang="zh-CN" altLang="en-US" sz="20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新華社</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08685" y="1500939"/>
            <a:ext cx="10730865" cy="499880"/>
          </a:xfrm>
          <a:prstGeom prst="rect">
            <a:avLst/>
          </a:prstGeom>
          <a:noFill/>
        </p:spPr>
        <p:txBody>
          <a:bodyPr wrap="square" rtlCol="0" anchor="t">
            <a:spAutoFit/>
          </a:bodyPr>
          <a:lstStyle/>
          <a:p>
            <a:pPr fontAlgn="auto">
              <a:lnSpc>
                <a:spcPct val="150000"/>
              </a:lnSpc>
            </a:pPr>
            <a:r>
              <a:rPr lang="en-US" altLang="zh-CN" sz="2000" dirty="0">
                <a:latin typeface="DFKai-SB" panose="03000509000000000000" pitchFamily="65" charset="-120"/>
                <a:ea typeface="DFKai-SB" panose="03000509000000000000" pitchFamily="65" charset="-120"/>
                <a:cs typeface="微软雅黑" panose="020B0503020204020204" pitchFamily="34" charset="-122"/>
              </a:rPr>
              <a:t>       </a:t>
            </a:r>
            <a:endParaRPr lang="zh-CN" altLang="en-US" sz="2000" dirty="0">
              <a:latin typeface="DFKai-SB" panose="03000509000000000000" pitchFamily="65" charset="-120"/>
              <a:ea typeface="DFKai-SB" panose="03000509000000000000" pitchFamily="65" charset="-120"/>
              <a:cs typeface="微软雅黑" panose="020B0503020204020204" pitchFamily="34" charset="-122"/>
            </a:endParaRPr>
          </a:p>
        </p:txBody>
      </p:sp>
      <p:sp>
        <p:nvSpPr>
          <p:cNvPr id="12" name="文本框 11"/>
          <p:cNvSpPr txBox="1"/>
          <p:nvPr/>
        </p:nvSpPr>
        <p:spPr>
          <a:xfrm>
            <a:off x="587829" y="469982"/>
            <a:ext cx="10900574" cy="2462213"/>
          </a:xfrm>
          <a:prstGeom prst="rect">
            <a:avLst/>
          </a:prstGeom>
          <a:noFill/>
        </p:spPr>
        <p:txBody>
          <a:bodyPr wrap="square" rtlCol="0">
            <a:spAutoFit/>
          </a:bodyPr>
          <a:lstStyle/>
          <a:p>
            <a:pPr algn="just" fontAlgn="auto">
              <a:lnSpc>
                <a:spcPct val="110000"/>
              </a:lnSpc>
            </a:pPr>
            <a:r>
              <a:rPr lang="zh-TW" altLang="en-US" sz="2800" kern="100" dirty="0">
                <a:latin typeface="DFKai-SB" panose="03000509000000000000" pitchFamily="65" charset="-120"/>
                <a:ea typeface="DFKai-SB" panose="03000509000000000000" pitchFamily="65" charset="-120"/>
                <a:sym typeface="+mn-ea"/>
              </a:rPr>
              <a:t>    文化新業態發展強勁。文化與互聯網、旅遊、體育等行業融合發展已成為文化産業發展的特點。文化產品和服務的生產、傳播、消費的數碼化、網絡化的進程加快，形成新的文化業態。動漫、遊戲、視頻直播、網絡小說等基於互聯網的利便，成為了文化産業發展的新動能和新增長點。</a:t>
            </a:r>
          </a:p>
        </p:txBody>
      </p:sp>
      <p:sp>
        <p:nvSpPr>
          <p:cNvPr id="2" name="文本框 1"/>
          <p:cNvSpPr txBox="1"/>
          <p:nvPr/>
        </p:nvSpPr>
        <p:spPr>
          <a:xfrm>
            <a:off x="3911750" y="2800555"/>
            <a:ext cx="3871700" cy="646331"/>
          </a:xfrm>
          <a:prstGeom prst="rect">
            <a:avLst/>
          </a:prstGeom>
          <a:solidFill>
            <a:srgbClr val="FFFF00"/>
          </a:solidFill>
          <a:ln w="12700">
            <a:solidFill>
              <a:schemeClr val="tx1"/>
            </a:solidFill>
          </a:ln>
        </p:spPr>
        <p:txBody>
          <a:bodyPr wrap="square" rtlCol="0" anchor="t">
            <a:spAutoFit/>
          </a:bodyPr>
          <a:lstStyle/>
          <a:p>
            <a:pPr algn="ctr"/>
            <a:r>
              <a:rPr sz="3600" kern="100" dirty="0" err="1">
                <a:uFillTx/>
                <a:latin typeface="DFKai-SB" panose="03000509000000000000" pitchFamily="65" charset="-120"/>
                <a:ea typeface="DFKai-SB" panose="03000509000000000000" pitchFamily="65" charset="-120"/>
                <a:sym typeface="+mn-ea"/>
              </a:rPr>
              <a:t>文化產業新業態</a:t>
            </a:r>
            <a:endParaRPr lang="zh-CN" altLang="en-US" sz="3600" dirty="0">
              <a:latin typeface="DFKai-SB" panose="03000509000000000000" pitchFamily="65" charset="-120"/>
              <a:ea typeface="DFKai-SB" panose="03000509000000000000" pitchFamily="65" charset="-120"/>
            </a:endParaRPr>
          </a:p>
        </p:txBody>
      </p:sp>
      <p:grpSp>
        <p:nvGrpSpPr>
          <p:cNvPr id="10" name="组合 9"/>
          <p:cNvGrpSpPr/>
          <p:nvPr/>
        </p:nvGrpSpPr>
        <p:grpSpPr>
          <a:xfrm>
            <a:off x="2057399" y="3570513"/>
            <a:ext cx="7032171" cy="3037115"/>
            <a:chOff x="3319733" y="3803184"/>
            <a:chExt cx="6474208" cy="2574716"/>
          </a:xfrm>
        </p:grpSpPr>
        <p:sp>
          <p:nvSpPr>
            <p:cNvPr id="36" name="矩形 35"/>
            <p:cNvSpPr/>
            <p:nvPr>
              <p:custDataLst>
                <p:tags r:id="rId1"/>
              </p:custDataLst>
            </p:nvPr>
          </p:nvSpPr>
          <p:spPr>
            <a:xfrm>
              <a:off x="5380934" y="6361961"/>
              <a:ext cx="3187782" cy="15939"/>
            </a:xfrm>
            <a:prstGeom prst="rect">
              <a:avLst/>
            </a:prstGeom>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rmAutofit fontScale="25000" lnSpcReduction="20000"/>
            </a:bodyPr>
            <a:lstStyle/>
            <a:p>
              <a:pPr algn="ctr"/>
              <a:endParaRPr lang="zh-CN" altLang="en-US">
                <a:latin typeface="DFKai-SB" panose="03000509000000000000" pitchFamily="65" charset="-120"/>
                <a:ea typeface="DFKai-SB" panose="03000509000000000000" pitchFamily="65" charset="-120"/>
                <a:sym typeface="Arial" panose="020B0604020202020204" pitchFamily="34" charset="0"/>
              </a:endParaRPr>
            </a:p>
          </p:txBody>
        </p:sp>
        <p:sp>
          <p:nvSpPr>
            <p:cNvPr id="26" name="任意多边形 25"/>
            <p:cNvSpPr/>
            <p:nvPr>
              <p:custDataLst>
                <p:tags r:id="rId2"/>
              </p:custDataLst>
            </p:nvPr>
          </p:nvSpPr>
          <p:spPr>
            <a:xfrm flipH="1">
              <a:off x="5830451" y="5836393"/>
              <a:ext cx="607761" cy="525567"/>
            </a:xfrm>
            <a:custGeom>
              <a:avLst/>
              <a:gdLst>
                <a:gd name="connsiteX0" fmla="*/ 221247 w 863600"/>
                <a:gd name="connsiteY0" fmla="*/ 0 h 746809"/>
                <a:gd name="connsiteX1" fmla="*/ 0 w 863600"/>
                <a:gd name="connsiteY1" fmla="*/ 221247 h 746809"/>
                <a:gd name="connsiteX2" fmla="*/ 0 w 863600"/>
                <a:gd name="connsiteY2" fmla="*/ 746809 h 746809"/>
                <a:gd name="connsiteX3" fmla="*/ 140965 w 863600"/>
                <a:gd name="connsiteY3" fmla="*/ 746809 h 746809"/>
                <a:gd name="connsiteX4" fmla="*/ 140965 w 863600"/>
                <a:gd name="connsiteY4" fmla="*/ 221247 h 746809"/>
                <a:gd name="connsiteX5" fmla="*/ 221247 w 863600"/>
                <a:gd name="connsiteY5" fmla="*/ 140965 h 746809"/>
                <a:gd name="connsiteX6" fmla="*/ 863600 w 863600"/>
                <a:gd name="connsiteY6" fmla="*/ 140965 h 746809"/>
                <a:gd name="connsiteX7" fmla="*/ 863600 w 863600"/>
                <a:gd name="connsiteY7" fmla="*/ 1 h 7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600" h="746809">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rmAutofit/>
            </a:bodyPr>
            <a:lstStyle/>
            <a:p>
              <a:pPr algn="ctr"/>
              <a:endParaRPr lang="zh-CN" altLang="en-US">
                <a:solidFill>
                  <a:srgbClr val="000000"/>
                </a:solidFill>
                <a:latin typeface="DFKai-SB" panose="03000509000000000000" pitchFamily="65" charset="-120"/>
                <a:ea typeface="DFKai-SB" panose="03000509000000000000" pitchFamily="65" charset="-120"/>
                <a:sym typeface="Arial" panose="020B0604020202020204" pitchFamily="34" charset="0"/>
              </a:endParaRPr>
            </a:p>
          </p:txBody>
        </p:sp>
        <p:sp>
          <p:nvSpPr>
            <p:cNvPr id="8" name="任意多边形: 形状 22"/>
            <p:cNvSpPr/>
            <p:nvPr>
              <p:custDataLst>
                <p:tags r:id="rId3"/>
              </p:custDataLst>
            </p:nvPr>
          </p:nvSpPr>
          <p:spPr>
            <a:xfrm flipH="1">
              <a:off x="5831319" y="4562395"/>
              <a:ext cx="608437" cy="1432969"/>
            </a:xfrm>
            <a:custGeom>
              <a:avLst/>
              <a:gdLst>
                <a:gd name="connsiteX0" fmla="*/ 233063 w 906796"/>
                <a:gd name="connsiteY0" fmla="*/ 0 h 2135654"/>
                <a:gd name="connsiteX1" fmla="*/ 1008 w 906796"/>
                <a:gd name="connsiteY1" fmla="*/ 232055 h 2135654"/>
                <a:gd name="connsiteX2" fmla="*/ 1008 w 906796"/>
                <a:gd name="connsiteY2" fmla="*/ 1062969 h 2135654"/>
                <a:gd name="connsiteX3" fmla="*/ 1008 w 906796"/>
                <a:gd name="connsiteY3" fmla="*/ 1585109 h 2135654"/>
                <a:gd name="connsiteX4" fmla="*/ 0 w 906796"/>
                <a:gd name="connsiteY4" fmla="*/ 1585109 h 2135654"/>
                <a:gd name="connsiteX5" fmla="*/ 0 w 906796"/>
                <a:gd name="connsiteY5" fmla="*/ 2135654 h 2135654"/>
                <a:gd name="connsiteX6" fmla="*/ 147600 w 906796"/>
                <a:gd name="connsiteY6" fmla="*/ 2135654 h 2135654"/>
                <a:gd name="connsiteX7" fmla="*/ 147600 w 906796"/>
                <a:gd name="connsiteY7" fmla="*/ 1914197 h 2135654"/>
                <a:gd name="connsiteX8" fmla="*/ 148860 w 906796"/>
                <a:gd name="connsiteY8" fmla="*/ 1914197 h 2135654"/>
                <a:gd name="connsiteX9" fmla="*/ 148860 w 906796"/>
                <a:gd name="connsiteY9" fmla="*/ 1062969 h 2135654"/>
                <a:gd name="connsiteX10" fmla="*/ 148860 w 906796"/>
                <a:gd name="connsiteY10" fmla="*/ 232055 h 2135654"/>
                <a:gd name="connsiteX11" fmla="*/ 233063 w 906796"/>
                <a:gd name="connsiteY11" fmla="*/ 147851 h 2135654"/>
                <a:gd name="connsiteX12" fmla="*/ 906796 w 906796"/>
                <a:gd name="connsiteY12" fmla="*/ 147851 h 2135654"/>
                <a:gd name="connsiteX13" fmla="*/ 906796 w 906796"/>
                <a:gd name="connsiteY13" fmla="*/ 1 h 213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6796" h="2135654">
                  <a:moveTo>
                    <a:pt x="233063" y="0"/>
                  </a:moveTo>
                  <a:cubicBezTo>
                    <a:pt x="104903" y="0"/>
                    <a:pt x="1008" y="103895"/>
                    <a:pt x="1008" y="232055"/>
                  </a:cubicBezTo>
                  <a:lnTo>
                    <a:pt x="1008" y="1062969"/>
                  </a:lnTo>
                  <a:lnTo>
                    <a:pt x="1008" y="1585109"/>
                  </a:lnTo>
                  <a:lnTo>
                    <a:pt x="0" y="1585109"/>
                  </a:lnTo>
                  <a:lnTo>
                    <a:pt x="0" y="2135654"/>
                  </a:lnTo>
                  <a:lnTo>
                    <a:pt x="147600" y="2135654"/>
                  </a:lnTo>
                  <a:lnTo>
                    <a:pt x="147600" y="1914197"/>
                  </a:lnTo>
                  <a:lnTo>
                    <a:pt x="148860" y="1914197"/>
                  </a:lnTo>
                  <a:lnTo>
                    <a:pt x="148860" y="1062969"/>
                  </a:lnTo>
                  <a:lnTo>
                    <a:pt x="148860" y="232055"/>
                  </a:lnTo>
                  <a:cubicBezTo>
                    <a:pt x="148860" y="185550"/>
                    <a:pt x="186558" y="147851"/>
                    <a:pt x="233063" y="147851"/>
                  </a:cubicBezTo>
                  <a:lnTo>
                    <a:pt x="906796" y="147851"/>
                  </a:lnTo>
                  <a:lnTo>
                    <a:pt x="906796" y="1"/>
                  </a:lnTo>
                  <a:close/>
                </a:path>
              </a:pathLst>
            </a:custGeom>
            <a:ln>
              <a:noFill/>
            </a:ln>
          </p:spPr>
          <p:style>
            <a:lnRef idx="2">
              <a:srgbClr val="2683C6">
                <a:shade val="50000"/>
              </a:srgbClr>
            </a:lnRef>
            <a:fillRef idx="1">
              <a:srgbClr val="2683C6"/>
            </a:fillRef>
            <a:effectRef idx="0">
              <a:srgbClr val="2683C6"/>
            </a:effectRef>
            <a:fontRef idx="minor">
              <a:sysClr val="window" lastClr="FFFFFF"/>
            </a:fontRef>
          </p:style>
          <p:txBody>
            <a:bodyPr wrap="square" rtlCol="0" anchor="ctr">
              <a:noAutofit/>
            </a:bodyPr>
            <a:lstStyle/>
            <a:p>
              <a:pPr algn="ctr"/>
              <a:endParaRPr lang="zh-CN" altLang="en-US">
                <a:solidFill>
                  <a:srgbClr val="000000"/>
                </a:solidFill>
                <a:latin typeface="DFKai-SB" panose="03000509000000000000" pitchFamily="65" charset="-120"/>
                <a:ea typeface="DFKai-SB" panose="03000509000000000000" pitchFamily="65" charset="-120"/>
                <a:sym typeface="Arial" panose="020B0604020202020204" pitchFamily="34" charset="0"/>
              </a:endParaRPr>
            </a:p>
          </p:txBody>
        </p:sp>
        <p:sp>
          <p:nvSpPr>
            <p:cNvPr id="30" name="任意多边形 20"/>
            <p:cNvSpPr/>
            <p:nvPr>
              <p:custDataLst>
                <p:tags r:id="rId4"/>
              </p:custDataLst>
            </p:nvPr>
          </p:nvSpPr>
          <p:spPr>
            <a:xfrm>
              <a:off x="7406578" y="5836393"/>
              <a:ext cx="607761" cy="525567"/>
            </a:xfrm>
            <a:custGeom>
              <a:avLst/>
              <a:gdLst>
                <a:gd name="connsiteX0" fmla="*/ 221247 w 863600"/>
                <a:gd name="connsiteY0" fmla="*/ 0 h 746809"/>
                <a:gd name="connsiteX1" fmla="*/ 0 w 863600"/>
                <a:gd name="connsiteY1" fmla="*/ 221247 h 746809"/>
                <a:gd name="connsiteX2" fmla="*/ 0 w 863600"/>
                <a:gd name="connsiteY2" fmla="*/ 746809 h 746809"/>
                <a:gd name="connsiteX3" fmla="*/ 140965 w 863600"/>
                <a:gd name="connsiteY3" fmla="*/ 746809 h 746809"/>
                <a:gd name="connsiteX4" fmla="*/ 140965 w 863600"/>
                <a:gd name="connsiteY4" fmla="*/ 221247 h 746809"/>
                <a:gd name="connsiteX5" fmla="*/ 221247 w 863600"/>
                <a:gd name="connsiteY5" fmla="*/ 140965 h 746809"/>
                <a:gd name="connsiteX6" fmla="*/ 863600 w 863600"/>
                <a:gd name="connsiteY6" fmla="*/ 140965 h 746809"/>
                <a:gd name="connsiteX7" fmla="*/ 863600 w 863600"/>
                <a:gd name="connsiteY7" fmla="*/ 1 h 7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600" h="746809">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rmAutofit/>
            </a:bodyPr>
            <a:lstStyle/>
            <a:p>
              <a:pPr algn="ctr"/>
              <a:endParaRPr lang="zh-CN" altLang="en-US">
                <a:solidFill>
                  <a:srgbClr val="000000"/>
                </a:solidFill>
                <a:latin typeface="DFKai-SB" panose="03000509000000000000" pitchFamily="65" charset="-120"/>
                <a:ea typeface="DFKai-SB" panose="03000509000000000000" pitchFamily="65" charset="-120"/>
                <a:sym typeface="Arial" panose="020B0604020202020204" pitchFamily="34" charset="0"/>
              </a:endParaRPr>
            </a:p>
          </p:txBody>
        </p:sp>
        <p:sp>
          <p:nvSpPr>
            <p:cNvPr id="31" name="任意多边形: 形状 25"/>
            <p:cNvSpPr/>
            <p:nvPr>
              <p:custDataLst>
                <p:tags r:id="rId5"/>
              </p:custDataLst>
            </p:nvPr>
          </p:nvSpPr>
          <p:spPr>
            <a:xfrm>
              <a:off x="7194428" y="4928990"/>
              <a:ext cx="608437" cy="1432969"/>
            </a:xfrm>
            <a:custGeom>
              <a:avLst/>
              <a:gdLst>
                <a:gd name="connsiteX0" fmla="*/ 233063 w 906796"/>
                <a:gd name="connsiteY0" fmla="*/ 0 h 2135654"/>
                <a:gd name="connsiteX1" fmla="*/ 1008 w 906796"/>
                <a:gd name="connsiteY1" fmla="*/ 232055 h 2135654"/>
                <a:gd name="connsiteX2" fmla="*/ 1008 w 906796"/>
                <a:gd name="connsiteY2" fmla="*/ 1062969 h 2135654"/>
                <a:gd name="connsiteX3" fmla="*/ 1008 w 906796"/>
                <a:gd name="connsiteY3" fmla="*/ 1585109 h 2135654"/>
                <a:gd name="connsiteX4" fmla="*/ 0 w 906796"/>
                <a:gd name="connsiteY4" fmla="*/ 1585109 h 2135654"/>
                <a:gd name="connsiteX5" fmla="*/ 0 w 906796"/>
                <a:gd name="connsiteY5" fmla="*/ 2135654 h 2135654"/>
                <a:gd name="connsiteX6" fmla="*/ 147600 w 906796"/>
                <a:gd name="connsiteY6" fmla="*/ 2135654 h 2135654"/>
                <a:gd name="connsiteX7" fmla="*/ 147600 w 906796"/>
                <a:gd name="connsiteY7" fmla="*/ 1914197 h 2135654"/>
                <a:gd name="connsiteX8" fmla="*/ 148860 w 906796"/>
                <a:gd name="connsiteY8" fmla="*/ 1914197 h 2135654"/>
                <a:gd name="connsiteX9" fmla="*/ 148860 w 906796"/>
                <a:gd name="connsiteY9" fmla="*/ 1062969 h 2135654"/>
                <a:gd name="connsiteX10" fmla="*/ 148860 w 906796"/>
                <a:gd name="connsiteY10" fmla="*/ 232055 h 2135654"/>
                <a:gd name="connsiteX11" fmla="*/ 233063 w 906796"/>
                <a:gd name="connsiteY11" fmla="*/ 147851 h 2135654"/>
                <a:gd name="connsiteX12" fmla="*/ 906796 w 906796"/>
                <a:gd name="connsiteY12" fmla="*/ 147851 h 2135654"/>
                <a:gd name="connsiteX13" fmla="*/ 906796 w 906796"/>
                <a:gd name="connsiteY13" fmla="*/ 1 h 213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6796" h="2135654">
                  <a:moveTo>
                    <a:pt x="233063" y="0"/>
                  </a:moveTo>
                  <a:cubicBezTo>
                    <a:pt x="104903" y="0"/>
                    <a:pt x="1008" y="103895"/>
                    <a:pt x="1008" y="232055"/>
                  </a:cubicBezTo>
                  <a:lnTo>
                    <a:pt x="1008" y="1062969"/>
                  </a:lnTo>
                  <a:lnTo>
                    <a:pt x="1008" y="1585109"/>
                  </a:lnTo>
                  <a:lnTo>
                    <a:pt x="0" y="1585109"/>
                  </a:lnTo>
                  <a:lnTo>
                    <a:pt x="0" y="2135654"/>
                  </a:lnTo>
                  <a:lnTo>
                    <a:pt x="147600" y="2135654"/>
                  </a:lnTo>
                  <a:lnTo>
                    <a:pt x="147600" y="1914197"/>
                  </a:lnTo>
                  <a:lnTo>
                    <a:pt x="148860" y="1914197"/>
                  </a:lnTo>
                  <a:lnTo>
                    <a:pt x="148860" y="1062969"/>
                  </a:lnTo>
                  <a:lnTo>
                    <a:pt x="148860" y="232055"/>
                  </a:lnTo>
                  <a:cubicBezTo>
                    <a:pt x="148860" y="185550"/>
                    <a:pt x="186558" y="147851"/>
                    <a:pt x="233063" y="147851"/>
                  </a:cubicBezTo>
                  <a:lnTo>
                    <a:pt x="906796" y="147851"/>
                  </a:lnTo>
                  <a:lnTo>
                    <a:pt x="906796" y="1"/>
                  </a:lnTo>
                  <a:close/>
                </a:path>
              </a:pathLst>
            </a:custGeom>
            <a:ln>
              <a:noFill/>
            </a:ln>
          </p:spPr>
          <p:style>
            <a:lnRef idx="2">
              <a:srgbClr val="2683C6">
                <a:shade val="50000"/>
              </a:srgbClr>
            </a:lnRef>
            <a:fillRef idx="1">
              <a:srgbClr val="2683C6"/>
            </a:fillRef>
            <a:effectRef idx="0">
              <a:srgbClr val="2683C6"/>
            </a:effectRef>
            <a:fontRef idx="minor">
              <a:sysClr val="window" lastClr="FFFFFF"/>
            </a:fontRef>
          </p:style>
          <p:txBody>
            <a:bodyPr wrap="square" rtlCol="0" anchor="ctr">
              <a:noAutofit/>
            </a:bodyPr>
            <a:lstStyle/>
            <a:p>
              <a:pPr algn="ctr"/>
              <a:endParaRPr lang="zh-CN" altLang="en-US">
                <a:solidFill>
                  <a:srgbClr val="000000"/>
                </a:solidFill>
                <a:latin typeface="DFKai-SB" panose="03000509000000000000" pitchFamily="65" charset="-120"/>
                <a:ea typeface="DFKai-SB" panose="03000509000000000000" pitchFamily="65" charset="-120"/>
                <a:sym typeface="Arial" panose="020B0604020202020204" pitchFamily="34" charset="0"/>
              </a:endParaRPr>
            </a:p>
          </p:txBody>
        </p:sp>
        <p:sp>
          <p:nvSpPr>
            <p:cNvPr id="9" name="矩形 8"/>
            <p:cNvSpPr/>
            <p:nvPr>
              <p:custDataLst>
                <p:tags r:id="rId6"/>
              </p:custDataLst>
            </p:nvPr>
          </p:nvSpPr>
          <p:spPr>
            <a:xfrm>
              <a:off x="6874179" y="4280694"/>
              <a:ext cx="99036" cy="2081265"/>
            </a:xfrm>
            <a:prstGeom prst="rect">
              <a:avLst/>
            </a:prstGeom>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45" name="矩形: 对角圆角 44"/>
            <p:cNvSpPr/>
            <p:nvPr/>
          </p:nvSpPr>
          <p:spPr>
            <a:xfrm>
              <a:off x="5904298" y="3803184"/>
              <a:ext cx="2011004" cy="494567"/>
            </a:xfrm>
            <a:prstGeom prst="round2Diag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kern="100" dirty="0">
                  <a:solidFill>
                    <a:schemeClr val="tx1"/>
                  </a:solidFill>
                  <a:latin typeface="DFKai-SB" panose="03000509000000000000" pitchFamily="65" charset="-120"/>
                  <a:ea typeface="DFKai-SB" panose="03000509000000000000" pitchFamily="65" charset="-120"/>
                  <a:cs typeface="楷体" panose="02010609060101010101" charset="-122"/>
                  <a:sym typeface="+mn-ea"/>
                </a:rPr>
                <a:t>文化</a:t>
              </a:r>
              <a:r>
                <a:rPr lang="en-US" altLang="zh-CN" sz="2800" kern="100" dirty="0">
                  <a:solidFill>
                    <a:schemeClr val="tx1"/>
                  </a:solidFill>
                  <a:latin typeface="DFKai-SB" panose="03000509000000000000" pitchFamily="65" charset="-120"/>
                  <a:ea typeface="DFKai-SB" panose="03000509000000000000" pitchFamily="65" charset="-120"/>
                  <a:cs typeface="楷体" panose="02010609060101010101" charset="-122"/>
                  <a:sym typeface="+mn-ea"/>
                </a:rPr>
                <a:t>+</a:t>
              </a:r>
              <a:r>
                <a:rPr lang="zh-CN" altLang="en-US" sz="2800" kern="100" dirty="0">
                  <a:solidFill>
                    <a:schemeClr val="tx1"/>
                  </a:solidFill>
                  <a:latin typeface="DFKai-SB" panose="03000509000000000000" pitchFamily="65" charset="-120"/>
                  <a:ea typeface="DFKai-SB" panose="03000509000000000000" pitchFamily="65" charset="-120"/>
                  <a:cs typeface="楷体" panose="02010609060101010101" charset="-122"/>
                  <a:sym typeface="+mn-ea"/>
                </a:rPr>
                <a:t>體育</a:t>
              </a:r>
              <a:endParaRPr lang="zh-CN" altLang="en-US" sz="2800" dirty="0">
                <a:solidFill>
                  <a:schemeClr val="tx1"/>
                </a:solidFill>
                <a:latin typeface="DFKai-SB" panose="03000509000000000000" pitchFamily="65" charset="-120"/>
                <a:ea typeface="DFKai-SB" panose="03000509000000000000" pitchFamily="65" charset="-120"/>
                <a:sym typeface="+mn-ea"/>
              </a:endParaRPr>
            </a:p>
          </p:txBody>
        </p:sp>
        <p:sp>
          <p:nvSpPr>
            <p:cNvPr id="46" name="矩形: 对角圆角 45"/>
            <p:cNvSpPr/>
            <p:nvPr/>
          </p:nvSpPr>
          <p:spPr>
            <a:xfrm>
              <a:off x="3858145" y="4466240"/>
              <a:ext cx="1961515" cy="378228"/>
            </a:xfrm>
            <a:prstGeom prst="round2Diag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文化</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+休閒</a:t>
              </a:r>
            </a:p>
          </p:txBody>
        </p:sp>
        <p:sp>
          <p:nvSpPr>
            <p:cNvPr id="47" name="矩形: 对角圆角 46"/>
            <p:cNvSpPr/>
            <p:nvPr/>
          </p:nvSpPr>
          <p:spPr>
            <a:xfrm>
              <a:off x="3319733" y="5527844"/>
              <a:ext cx="2499928" cy="494665"/>
            </a:xfrm>
            <a:prstGeom prst="round2Diag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文化藝術</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手工</a:t>
              </a:r>
            </a:p>
          </p:txBody>
        </p:sp>
        <p:sp>
          <p:nvSpPr>
            <p:cNvPr id="48" name="矩形: 对角圆角 47"/>
            <p:cNvSpPr/>
            <p:nvPr/>
          </p:nvSpPr>
          <p:spPr>
            <a:xfrm>
              <a:off x="7782937" y="4702854"/>
              <a:ext cx="2011004" cy="494567"/>
            </a:xfrm>
            <a:prstGeom prst="round2Diag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文化</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旅遊</a:t>
              </a:r>
            </a:p>
          </p:txBody>
        </p:sp>
        <p:sp>
          <p:nvSpPr>
            <p:cNvPr id="49" name="矩形: 对角圆角 48"/>
            <p:cNvSpPr/>
            <p:nvPr/>
          </p:nvSpPr>
          <p:spPr>
            <a:xfrm>
              <a:off x="8014339" y="5537875"/>
              <a:ext cx="1779602" cy="494567"/>
            </a:xfrm>
            <a:prstGeom prst="round2Diag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文化</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網絡</a:t>
              </a:r>
              <a:endPar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grpSp>
      <p:sp>
        <p:nvSpPr>
          <p:cNvPr id="3" name="文本框 2"/>
          <p:cNvSpPr txBox="1"/>
          <p:nvPr/>
        </p:nvSpPr>
        <p:spPr>
          <a:xfrm>
            <a:off x="7733964" y="3357481"/>
            <a:ext cx="4021455" cy="368300"/>
          </a:xfrm>
          <a:prstGeom prst="rect">
            <a:avLst/>
          </a:prstGeom>
          <a:noFill/>
        </p:spPr>
        <p:txBody>
          <a:bodyPr wrap="square" rtlCol="0">
            <a:spAutoFit/>
          </a:bodyPr>
          <a:lstStyle/>
          <a:p>
            <a:r>
              <a:rPr lang="en-US" altLang="zh-CN" dirty="0">
                <a:latin typeface="DFKai-SB" panose="03000509000000000000" pitchFamily="65" charset="-120"/>
                <a:ea typeface="DFKai-SB" panose="03000509000000000000" pitchFamily="65" charset="-120"/>
              </a:rPr>
              <a:t>     </a:t>
            </a:r>
            <a:endParaRPr lang="zh-CN" altLang="en-US" dirty="0">
              <a:latin typeface="DFKai-SB" panose="03000509000000000000" pitchFamily="65" charset="-120"/>
              <a:ea typeface="DFKai-SB" panose="03000509000000000000" pitchFamily="65" charset="-12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29239" y="2199617"/>
            <a:ext cx="10552248" cy="3448270"/>
            <a:chOff x="464735" y="1818229"/>
            <a:chExt cx="11252970" cy="4014229"/>
          </a:xfrm>
        </p:grpSpPr>
        <p:grpSp>
          <p:nvGrpSpPr>
            <p:cNvPr id="2" name="组合 1"/>
            <p:cNvGrpSpPr/>
            <p:nvPr/>
          </p:nvGrpSpPr>
          <p:grpSpPr>
            <a:xfrm>
              <a:off x="464735" y="1818229"/>
              <a:ext cx="11252970" cy="4014229"/>
              <a:chOff x="464735" y="1818229"/>
              <a:chExt cx="11252970" cy="4014229"/>
            </a:xfrm>
          </p:grpSpPr>
          <p:sp>
            <p:nvSpPr>
              <p:cNvPr id="40" name="矩形: 圆角 39"/>
              <p:cNvSpPr/>
              <p:nvPr/>
            </p:nvSpPr>
            <p:spPr bwMode="auto">
              <a:xfrm>
                <a:off x="464735" y="1818229"/>
                <a:ext cx="10987219" cy="3629260"/>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矩形 40"/>
              <p:cNvSpPr/>
              <p:nvPr/>
            </p:nvSpPr>
            <p:spPr>
              <a:xfrm>
                <a:off x="591235" y="1927213"/>
                <a:ext cx="11126470" cy="390524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pic>
          <p:nvPicPr>
            <p:cNvPr id="3" name="图片 2"/>
            <p:cNvPicPr>
              <a:picLocks noChangeAspect="1"/>
            </p:cNvPicPr>
            <p:nvPr/>
          </p:nvPicPr>
          <p:blipFill>
            <a:blip r:embed="rId2"/>
            <a:stretch>
              <a:fillRect/>
            </a:stretch>
          </p:blipFill>
          <p:spPr>
            <a:xfrm>
              <a:off x="1853009" y="3092572"/>
              <a:ext cx="448310" cy="2338070"/>
            </a:xfrm>
            <a:prstGeom prst="rect">
              <a:avLst/>
            </a:prstGeom>
          </p:spPr>
        </p:pic>
        <p:sp>
          <p:nvSpPr>
            <p:cNvPr id="19" name="矩形 18"/>
            <p:cNvSpPr/>
            <p:nvPr/>
          </p:nvSpPr>
          <p:spPr>
            <a:xfrm>
              <a:off x="3375869" y="3754609"/>
              <a:ext cx="417195" cy="1617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20" name="矩形 19"/>
            <p:cNvSpPr/>
            <p:nvPr/>
          </p:nvSpPr>
          <p:spPr>
            <a:xfrm>
              <a:off x="5474332" y="4777339"/>
              <a:ext cx="417195" cy="6070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21" name="矩形 20"/>
            <p:cNvSpPr/>
            <p:nvPr/>
          </p:nvSpPr>
          <p:spPr>
            <a:xfrm>
              <a:off x="7411828" y="4950815"/>
              <a:ext cx="417195" cy="41021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22" name="矩形 21"/>
            <p:cNvSpPr/>
            <p:nvPr/>
          </p:nvSpPr>
          <p:spPr>
            <a:xfrm>
              <a:off x="8985468" y="5161836"/>
              <a:ext cx="417195" cy="2114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grpSp>
      <p:sp>
        <p:nvSpPr>
          <p:cNvPr id="4" name="文本框 3"/>
          <p:cNvSpPr txBox="1"/>
          <p:nvPr/>
        </p:nvSpPr>
        <p:spPr>
          <a:xfrm>
            <a:off x="818459" y="356892"/>
            <a:ext cx="10681858" cy="1815882"/>
          </a:xfrm>
          <a:prstGeom prst="rect">
            <a:avLst/>
          </a:prstGeom>
          <a:noFill/>
        </p:spPr>
        <p:txBody>
          <a:bodyPr wrap="square" rtlCol="0">
            <a:spAutoFit/>
          </a:bodyPr>
          <a:lstStyle/>
          <a:p>
            <a:pPr algn="just" hangingPunct="0">
              <a:buClrTx/>
              <a:buSzTx/>
              <a:buFontTx/>
            </a:pPr>
            <a:r>
              <a:rPr lang="en-US" altLang="zh-CN" sz="2000" dirty="0">
                <a:latin typeface="DFKai-SB" panose="03000509000000000000" pitchFamily="65" charset="-120"/>
                <a:ea typeface="DFKai-SB" panose="03000509000000000000" pitchFamily="65" charset="-120"/>
              </a:rPr>
              <a:t>     </a:t>
            </a:r>
            <a:r>
              <a:rPr lang="zh-CN" altLang="en-US" sz="2800" dirty="0">
                <a:latin typeface="DFKai-SB" panose="03000509000000000000" pitchFamily="65" charset="-120"/>
                <a:ea typeface="DFKai-SB" panose="03000509000000000000" pitchFamily="65" charset="-120"/>
              </a:rPr>
              <a:t>近年來，人們從追捧國外作品轉</a:t>
            </a:r>
            <a:r>
              <a:rPr lang="zh-TW" altLang="en-US" sz="2800" dirty="0">
                <a:latin typeface="DFKai-SB" panose="03000509000000000000" pitchFamily="65" charset="-120"/>
                <a:ea typeface="DFKai-SB" panose="03000509000000000000" pitchFamily="65" charset="-120"/>
              </a:rPr>
              <a:t>為</a:t>
            </a:r>
            <a:r>
              <a:rPr lang="zh-CN" altLang="en-US" sz="2800" dirty="0">
                <a:latin typeface="DFKai-SB" panose="03000509000000000000" pitchFamily="65" charset="-120"/>
                <a:ea typeface="DFKai-SB" panose="03000509000000000000" pitchFamily="65" charset="-120"/>
              </a:rPr>
              <a:t>越來越關注</a:t>
            </a:r>
            <a:r>
              <a:rPr lang="en-US" altLang="zh-CN" sz="2800" dirty="0" err="1">
                <a:latin typeface="DFKai-SB" panose="03000509000000000000" pitchFamily="65" charset="-120"/>
                <a:ea typeface="DFKai-SB" panose="03000509000000000000" pitchFamily="65" charset="-120"/>
              </a:rPr>
              <a:t>國產電影、遊戲、動漫等文化產業</a:t>
            </a:r>
            <a:r>
              <a:rPr lang="zh-TW" altLang="en-US" sz="2800" dirty="0">
                <a:latin typeface="DFKai-SB" panose="03000509000000000000" pitchFamily="65" charset="-120"/>
                <a:ea typeface="DFKai-SB" panose="03000509000000000000" pitchFamily="65" charset="-120"/>
              </a:rPr>
              <a:t>，這種關注潮流</a:t>
            </a:r>
            <a:r>
              <a:rPr lang="zh-CN" altLang="en-US" sz="2800" dirty="0">
                <a:latin typeface="DFKai-SB" panose="03000509000000000000" pitchFamily="65" charset="-120"/>
                <a:ea typeface="DFKai-SB" panose="03000509000000000000" pitchFamily="65" charset="-120"/>
              </a:rPr>
              <a:t>簡稱</a:t>
            </a:r>
            <a:r>
              <a:rPr lang="zh-TW" altLang="en-US" sz="2800" dirty="0">
                <a:latin typeface="DFKai-SB" panose="03000509000000000000" pitchFamily="65" charset="-120"/>
                <a:ea typeface="DFKai-SB" panose="03000509000000000000" pitchFamily="65" charset="-120"/>
              </a:rPr>
              <a:t>為「</a:t>
            </a:r>
            <a:r>
              <a:rPr lang="zh-CN" altLang="en-US" sz="2800" dirty="0">
                <a:solidFill>
                  <a:schemeClr val="tx1"/>
                </a:solidFill>
                <a:latin typeface="DFKai-SB" panose="03000509000000000000" pitchFamily="65" charset="-120"/>
                <a:ea typeface="DFKai-SB" panose="03000509000000000000" pitchFamily="65" charset="-120"/>
              </a:rPr>
              <a:t>國潮</a:t>
            </a:r>
            <a:r>
              <a:rPr lang="zh-TW" altLang="en-US" sz="2800" dirty="0">
                <a:solidFill>
                  <a:schemeClr val="tx1"/>
                </a:solidFill>
                <a:latin typeface="DFKai-SB" panose="03000509000000000000" pitchFamily="65" charset="-120"/>
                <a:ea typeface="DFKai-SB" panose="03000509000000000000" pitchFamily="65" charset="-120"/>
              </a:rPr>
              <a:t>」</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當</a:t>
            </a:r>
            <a:r>
              <a:rPr lang="en-US" altLang="zh-CN" sz="2800" dirty="0">
                <a:latin typeface="DFKai-SB" panose="03000509000000000000" pitchFamily="65" charset="-120"/>
                <a:ea typeface="DFKai-SB" panose="03000509000000000000" pitchFamily="65" charset="-120"/>
              </a:rPr>
              <a:t>中</a:t>
            </a:r>
            <a:r>
              <a:rPr lang="zh-TW" altLang="en-US" sz="2800" dirty="0">
                <a:latin typeface="DFKai-SB" panose="03000509000000000000" pitchFamily="65" charset="-120"/>
                <a:ea typeface="DFKai-SB" panose="03000509000000000000" pitchFamily="65" charset="-120"/>
              </a:rPr>
              <a:t>以</a:t>
            </a:r>
            <a:r>
              <a:rPr lang="en-US" altLang="zh-CN" sz="2800" dirty="0" err="1">
                <a:latin typeface="DFKai-SB" panose="03000509000000000000" pitchFamily="65" charset="-120"/>
                <a:ea typeface="DFKai-SB" panose="03000509000000000000" pitchFamily="65" charset="-120"/>
              </a:rPr>
              <a:t>短視頻、直播、影視綜藝、文創、文旅</a:t>
            </a:r>
            <a:r>
              <a:rPr lang="zh-TW" altLang="en-US" sz="2800" dirty="0">
                <a:latin typeface="DFKai-SB" panose="03000509000000000000" pitchFamily="65" charset="-120"/>
                <a:ea typeface="DFKai-SB" panose="03000509000000000000" pitchFamily="65" charset="-120"/>
              </a:rPr>
              <a:t>這</a:t>
            </a:r>
            <a:r>
              <a:rPr lang="en-US" altLang="zh-CN" sz="2800" dirty="0" err="1">
                <a:latin typeface="DFKai-SB" panose="03000509000000000000" pitchFamily="65" charset="-120"/>
                <a:ea typeface="DFKai-SB" panose="03000509000000000000" pitchFamily="65" charset="-120"/>
              </a:rPr>
              <a:t>五大</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en-US" altLang="zh-CN" sz="2800" dirty="0" err="1">
                <a:latin typeface="DFKai-SB" panose="03000509000000000000" pitchFamily="65" charset="-120"/>
                <a:ea typeface="DFKai-SB" panose="03000509000000000000" pitchFamily="65" charset="-120"/>
              </a:rPr>
              <a:t>國潮</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en-US" altLang="zh-CN" sz="2800" dirty="0" err="1">
                <a:latin typeface="DFKai-SB" panose="03000509000000000000" pitchFamily="65" charset="-120"/>
                <a:ea typeface="DFKai-SB" panose="03000509000000000000" pitchFamily="65" charset="-120"/>
              </a:rPr>
              <a:t>文化載體</a:t>
            </a:r>
            <a:r>
              <a:rPr lang="zh-TW" altLang="en-US" sz="2800" dirty="0">
                <a:latin typeface="DFKai-SB" panose="03000509000000000000" pitchFamily="65" charset="-120"/>
                <a:ea typeface="DFKai-SB" panose="03000509000000000000" pitchFamily="65" charset="-120"/>
              </a:rPr>
              <a:t>的</a:t>
            </a:r>
            <a:r>
              <a:rPr lang="en-US" altLang="zh-CN" sz="2800" dirty="0" err="1">
                <a:latin typeface="DFKai-SB" panose="03000509000000000000" pitchFamily="65" charset="-120"/>
                <a:ea typeface="DFKai-SB" panose="03000509000000000000" pitchFamily="65" charset="-120"/>
              </a:rPr>
              <a:t>關注度</a:t>
            </a:r>
            <a:r>
              <a:rPr lang="zh-TW" altLang="en-US" sz="2800" dirty="0">
                <a:latin typeface="DFKai-SB" panose="03000509000000000000" pitchFamily="65" charset="-120"/>
                <a:ea typeface="DFKai-SB" panose="03000509000000000000" pitchFamily="65" charset="-120"/>
              </a:rPr>
              <a:t>的增速最快</a:t>
            </a:r>
            <a:r>
              <a:rPr lang="en-US" altLang="zh-CN" sz="2800" dirty="0">
                <a:latin typeface="DFKai-SB" panose="03000509000000000000" pitchFamily="65" charset="-120"/>
                <a:ea typeface="DFKai-SB" panose="03000509000000000000" pitchFamily="65" charset="-120"/>
              </a:rPr>
              <a:t>。</a:t>
            </a:r>
          </a:p>
        </p:txBody>
      </p:sp>
      <p:sp>
        <p:nvSpPr>
          <p:cNvPr id="11" name="文本框 10"/>
          <p:cNvSpPr txBox="1"/>
          <p:nvPr/>
        </p:nvSpPr>
        <p:spPr>
          <a:xfrm>
            <a:off x="1612546" y="5266221"/>
            <a:ext cx="1642110" cy="368300"/>
          </a:xfrm>
          <a:prstGeom prst="rect">
            <a:avLst/>
          </a:prstGeom>
          <a:noFill/>
        </p:spPr>
        <p:txBody>
          <a:bodyPr wrap="square" rtlCol="0" anchor="t">
            <a:spAutoFit/>
          </a:bodyPr>
          <a:lstStyle/>
          <a:p>
            <a:pPr algn="ctr"/>
            <a:r>
              <a:rPr lang="zh-TW" dirty="0">
                <a:latin typeface="DFKai-SB" panose="03000509000000000000" pitchFamily="65" charset="-120"/>
                <a:ea typeface="DFKai-SB" panose="03000509000000000000" pitchFamily="65" charset="-120"/>
                <a:sym typeface="+mn-ea"/>
              </a:rPr>
              <a:t>短</a:t>
            </a:r>
            <a:r>
              <a:rPr lang="zh-CN" altLang="zh-TW" dirty="0">
                <a:latin typeface="DFKai-SB" panose="03000509000000000000" pitchFamily="65" charset="-120"/>
                <a:ea typeface="DFKai-SB" panose="03000509000000000000" pitchFamily="65" charset="-120"/>
                <a:sym typeface="+mn-ea"/>
              </a:rPr>
              <a:t>視頻</a:t>
            </a:r>
          </a:p>
        </p:txBody>
      </p:sp>
      <p:sp>
        <p:nvSpPr>
          <p:cNvPr id="12" name="文本框 11"/>
          <p:cNvSpPr txBox="1"/>
          <p:nvPr/>
        </p:nvSpPr>
        <p:spPr>
          <a:xfrm>
            <a:off x="7325929" y="5226663"/>
            <a:ext cx="640080" cy="368300"/>
          </a:xfrm>
          <a:prstGeom prst="rect">
            <a:avLst/>
          </a:prstGeom>
          <a:noFill/>
        </p:spPr>
        <p:txBody>
          <a:bodyPr wrap="none" rtlCol="0" anchor="t">
            <a:spAutoFit/>
          </a:bodyPr>
          <a:lstStyle/>
          <a:p>
            <a:pPr indent="0"/>
            <a:r>
              <a:rPr lang="zh-TW" dirty="0">
                <a:latin typeface="DFKai-SB" panose="03000509000000000000" pitchFamily="65" charset="-120"/>
                <a:ea typeface="DFKai-SB" panose="03000509000000000000" pitchFamily="65" charset="-120"/>
                <a:sym typeface="+mn-ea"/>
              </a:rPr>
              <a:t>文創</a:t>
            </a:r>
            <a:endParaRPr lang="zh-CN" altLang="en-US" dirty="0">
              <a:latin typeface="DFKai-SB" panose="03000509000000000000" pitchFamily="65" charset="-120"/>
              <a:ea typeface="DFKai-SB" panose="03000509000000000000" pitchFamily="65" charset="-120"/>
            </a:endParaRPr>
          </a:p>
        </p:txBody>
      </p:sp>
      <p:sp>
        <p:nvSpPr>
          <p:cNvPr id="15" name="矩形 14"/>
          <p:cNvSpPr/>
          <p:nvPr/>
        </p:nvSpPr>
        <p:spPr>
          <a:xfrm>
            <a:off x="8906549" y="5266221"/>
            <a:ext cx="672084" cy="192024"/>
          </a:xfrm>
          <a:prstGeom prst="rect">
            <a:avLst/>
          </a:prstGeom>
          <a:solidFill>
            <a:srgbClr val="FFFFFF"/>
          </a:solidFill>
        </p:spPr>
        <p:txBody>
          <a:bodyPr wrap="none" lIns="0" tIns="0" rIns="0" bIns="0">
            <a:noAutofit/>
          </a:bodyPr>
          <a:lstStyle/>
          <a:p>
            <a:pPr indent="0" algn="just"/>
            <a:r>
              <a:rPr lang="zh-TW" sz="1800" dirty="0">
                <a:latin typeface="DFKai-SB" panose="03000509000000000000" pitchFamily="65" charset="-120"/>
                <a:ea typeface="DFKai-SB" panose="03000509000000000000" pitchFamily="65" charset="-120"/>
              </a:rPr>
              <a:t>文旅</a:t>
            </a:r>
          </a:p>
        </p:txBody>
      </p:sp>
      <p:sp>
        <p:nvSpPr>
          <p:cNvPr id="17" name="文本框 16"/>
          <p:cNvSpPr txBox="1"/>
          <p:nvPr/>
        </p:nvSpPr>
        <p:spPr>
          <a:xfrm>
            <a:off x="3022738" y="5252854"/>
            <a:ext cx="1510762" cy="369332"/>
          </a:xfrm>
          <a:prstGeom prst="rect">
            <a:avLst/>
          </a:prstGeom>
          <a:noFill/>
        </p:spPr>
        <p:txBody>
          <a:bodyPr wrap="square" rtlCol="0">
            <a:spAutoFit/>
          </a:bodyPr>
          <a:lstStyle/>
          <a:p>
            <a:pPr algn="ctr"/>
            <a:r>
              <a:rPr lang="en-US" altLang="zh-CN" dirty="0">
                <a:latin typeface="DFKai-SB" panose="03000509000000000000" pitchFamily="65" charset="-120"/>
                <a:ea typeface="DFKai-SB" panose="03000509000000000000" pitchFamily="65" charset="-120"/>
              </a:rPr>
              <a:t> </a:t>
            </a:r>
            <a:r>
              <a:rPr lang="zh-CN" altLang="en-US" dirty="0">
                <a:latin typeface="DFKai-SB" panose="03000509000000000000" pitchFamily="65" charset="-120"/>
                <a:ea typeface="DFKai-SB" panose="03000509000000000000" pitchFamily="65" charset="-120"/>
              </a:rPr>
              <a:t>直播</a:t>
            </a:r>
          </a:p>
        </p:txBody>
      </p:sp>
      <p:sp>
        <p:nvSpPr>
          <p:cNvPr id="18" name="文本框 17"/>
          <p:cNvSpPr txBox="1"/>
          <p:nvPr/>
        </p:nvSpPr>
        <p:spPr>
          <a:xfrm>
            <a:off x="5247901" y="5266221"/>
            <a:ext cx="1097280" cy="368300"/>
          </a:xfrm>
          <a:prstGeom prst="rect">
            <a:avLst/>
          </a:prstGeom>
          <a:noFill/>
        </p:spPr>
        <p:txBody>
          <a:bodyPr wrap="none" rtlCol="0" anchor="t">
            <a:spAutoFit/>
          </a:bodyPr>
          <a:lstStyle/>
          <a:p>
            <a:r>
              <a:rPr lang="zh-CN" altLang="zh-TW" dirty="0">
                <a:latin typeface="DFKai-SB" panose="03000509000000000000" pitchFamily="65" charset="-120"/>
                <a:ea typeface="DFKai-SB" panose="03000509000000000000" pitchFamily="65" charset="-120"/>
                <a:sym typeface="+mn-ea"/>
              </a:rPr>
              <a:t>影視綜藝</a:t>
            </a:r>
          </a:p>
        </p:txBody>
      </p:sp>
      <p:sp>
        <p:nvSpPr>
          <p:cNvPr id="24" name="文本框 23"/>
          <p:cNvSpPr txBox="1"/>
          <p:nvPr/>
        </p:nvSpPr>
        <p:spPr>
          <a:xfrm>
            <a:off x="1798299" y="2894183"/>
            <a:ext cx="1380656" cy="400110"/>
          </a:xfrm>
          <a:prstGeom prst="rect">
            <a:avLst/>
          </a:prstGeom>
          <a:noFill/>
        </p:spPr>
        <p:txBody>
          <a:bodyPr wrap="square" rtlCol="0">
            <a:spAutoFit/>
          </a:bodyPr>
          <a:lstStyle/>
          <a:p>
            <a:r>
              <a:rPr lang="zh-TW" altLang="en-US" sz="2000" dirty="0">
                <a:latin typeface="DFKai-SB" panose="03000509000000000000" pitchFamily="65" charset="-120"/>
                <a:ea typeface="DFKai-SB" panose="03000509000000000000" pitchFamily="65" charset="-120"/>
              </a:rPr>
              <a:t>增加</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256%</a:t>
            </a:r>
          </a:p>
        </p:txBody>
      </p:sp>
      <p:sp>
        <p:nvSpPr>
          <p:cNvPr id="25" name="文本框 24"/>
          <p:cNvSpPr txBox="1"/>
          <p:nvPr/>
        </p:nvSpPr>
        <p:spPr>
          <a:xfrm>
            <a:off x="3918531" y="2222628"/>
            <a:ext cx="4801314" cy="400110"/>
          </a:xfrm>
          <a:prstGeom prst="rect">
            <a:avLst/>
          </a:prstGeom>
          <a:noFill/>
        </p:spPr>
        <p:txBody>
          <a:bodyPr wrap="none" rtlCol="0">
            <a:spAutoFit/>
          </a:bodyPr>
          <a:lstStyle/>
          <a:p>
            <a:r>
              <a:rPr lang="en-US" altLang="zh-CN" sz="2000" b="1" dirty="0">
                <a:latin typeface="DFKai-SB" panose="03000509000000000000" pitchFamily="65" charset="-120"/>
                <a:ea typeface="DFKai-SB" panose="03000509000000000000" pitchFamily="65" charset="-120"/>
              </a:rPr>
              <a:t>2021</a:t>
            </a:r>
            <a:r>
              <a:rPr lang="zh-CN" altLang="en-US" sz="2000" b="1" dirty="0">
                <a:latin typeface="DFKai-SB" panose="03000509000000000000" pitchFamily="65" charset="-120"/>
                <a:ea typeface="DFKai-SB" panose="03000509000000000000" pitchFamily="65" charset="-120"/>
              </a:rPr>
              <a:t>年五大</a:t>
            </a:r>
            <a:r>
              <a:rPr lang="zh-TW" altLang="en-US" sz="2000" b="1" dirty="0">
                <a:latin typeface="DFKai-SB" panose="03000509000000000000" pitchFamily="65" charset="-120"/>
                <a:ea typeface="DFKai-SB" panose="03000509000000000000" pitchFamily="65" charset="-120"/>
                <a:sym typeface="宋体" panose="02010600030101010101" pitchFamily="2" charset="-122"/>
              </a:rPr>
              <a:t>「</a:t>
            </a:r>
            <a:r>
              <a:rPr lang="zh-CN" altLang="en-US" sz="2000" b="1" dirty="0">
                <a:latin typeface="DFKai-SB" panose="03000509000000000000" pitchFamily="65" charset="-120"/>
                <a:ea typeface="DFKai-SB" panose="03000509000000000000" pitchFamily="65" charset="-120"/>
              </a:rPr>
              <a:t>國潮文化</a:t>
            </a:r>
            <a:r>
              <a:rPr lang="zh-TW" altLang="en-US" sz="2000" b="1" dirty="0">
                <a:latin typeface="DFKai-SB" panose="03000509000000000000" pitchFamily="65" charset="-120"/>
                <a:ea typeface="DFKai-SB" panose="03000509000000000000" pitchFamily="65" charset="-120"/>
                <a:sym typeface="宋体" panose="02010600030101010101" pitchFamily="2" charset="-122"/>
              </a:rPr>
              <a:t>」</a:t>
            </a:r>
            <a:r>
              <a:rPr lang="zh-CN" altLang="en-US" sz="2000" b="1" dirty="0">
                <a:latin typeface="DFKai-SB" panose="03000509000000000000" pitchFamily="65" charset="-120"/>
                <a:ea typeface="DFKai-SB" panose="03000509000000000000" pitchFamily="65" charset="-120"/>
              </a:rPr>
              <a:t>載體關注度情況</a:t>
            </a:r>
          </a:p>
        </p:txBody>
      </p:sp>
      <p:sp>
        <p:nvSpPr>
          <p:cNvPr id="26" name="文本框 25"/>
          <p:cNvSpPr txBox="1"/>
          <p:nvPr/>
        </p:nvSpPr>
        <p:spPr>
          <a:xfrm>
            <a:off x="4359580" y="2812585"/>
            <a:ext cx="7058343" cy="646331"/>
          </a:xfrm>
          <a:prstGeom prst="rect">
            <a:avLst/>
          </a:prstGeom>
          <a:noFill/>
        </p:spPr>
        <p:txBody>
          <a:bodyPr wrap="none" rtlCol="0" anchor="t">
            <a:spAutoFit/>
          </a:bodyPr>
          <a:lstStyle/>
          <a:p>
            <a:r>
              <a:rPr lang="zh-TW" altLang="en-US" dirty="0">
                <a:latin typeface="DFKai-SB" panose="03000509000000000000" pitchFamily="65" charset="-120"/>
                <a:ea typeface="DFKai-SB" panose="03000509000000000000" pitchFamily="65" charset="-120"/>
                <a:sym typeface="+mn-ea"/>
              </a:rPr>
              <a:t>資料</a:t>
            </a:r>
            <a:r>
              <a:rPr lang="zh-CN" altLang="en-US" dirty="0">
                <a:latin typeface="DFKai-SB" panose="03000509000000000000" pitchFamily="65" charset="-120"/>
                <a:ea typeface="DFKai-SB" panose="03000509000000000000" pitchFamily="65" charset="-120"/>
                <a:sym typeface="+mn-ea"/>
              </a:rPr>
              <a:t>來源：</a:t>
            </a:r>
            <a:r>
              <a:rPr lang="en-US" altLang="zh-TW"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dirty="0">
                <a:latin typeface="Times New Roman" panose="02020603050405020304" pitchFamily="18" charset="0"/>
                <a:ea typeface="DFKai-SB" panose="03000509000000000000" pitchFamily="65" charset="-120"/>
                <a:cs typeface="Times New Roman" panose="02020603050405020304" pitchFamily="18" charset="0"/>
                <a:sym typeface="+mn-ea"/>
              </a:rPr>
              <a:t>2021</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國潮驕傲搜索大資料</a:t>
            </a:r>
            <a:r>
              <a:rPr lang="zh-TW" altLang="en-US" dirty="0">
                <a:latin typeface="Times New Roman" panose="02020603050405020304" pitchFamily="18" charset="0"/>
                <a:ea typeface="DFKai-SB" panose="03000509000000000000" pitchFamily="65" charset="-120"/>
                <a:cs typeface="Times New Roman" panose="02020603050405020304" pitchFamily="18" charset="0"/>
                <a:sym typeface="+mn-ea"/>
              </a:rPr>
              <a:t>報</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告</a:t>
            </a:r>
            <a:r>
              <a:rPr lang="en-US" altLang="zh-TW" dirty="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CN" dirty="0">
              <a:latin typeface="Times New Roman" panose="02020603050405020304" pitchFamily="18" charset="0"/>
              <a:ea typeface="DFKai-SB" panose="03000509000000000000" pitchFamily="65" charset="-120"/>
              <a:cs typeface="Times New Roman" panose="02020603050405020304" pitchFamily="18" charset="0"/>
              <a:sym typeface="+mn-ea"/>
            </a:endParaRPr>
          </a:p>
          <a:p>
            <a:r>
              <a:rPr lang="en-US" altLang="zh-CN" dirty="0">
                <a:latin typeface="Times New Roman" panose="02020603050405020304" pitchFamily="18" charset="0"/>
                <a:ea typeface="DFKai-SB" panose="03000509000000000000" pitchFamily="65" charset="-120"/>
                <a:cs typeface="Times New Roman" panose="02020603050405020304" pitchFamily="18" charset="0"/>
                <a:sym typeface="+mn-ea"/>
              </a:rPr>
              <a:t>https://finance.sina.com.cn/tech/2021-05-18/doc-ikmyaawc5907006.shtml</a:t>
            </a: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2" name="文本框 31"/>
          <p:cNvSpPr txBox="1"/>
          <p:nvPr/>
        </p:nvSpPr>
        <p:spPr>
          <a:xfrm>
            <a:off x="929239" y="5759952"/>
            <a:ext cx="10282616" cy="738664"/>
          </a:xfrm>
          <a:prstGeom prst="rect">
            <a:avLst/>
          </a:prstGeom>
          <a:noFill/>
        </p:spPr>
        <p:txBody>
          <a:bodyPr wrap="square" rtlCol="0">
            <a:spAutoFit/>
          </a:bodyPr>
          <a:lstStyle/>
          <a:p>
            <a:pPr>
              <a:lnSpc>
                <a:spcPct val="150000"/>
              </a:lnSpc>
            </a:pPr>
            <a:r>
              <a:rPr lang="zh-CN" altLang="en-US" sz="2800" b="1" dirty="0">
                <a:latin typeface="DFKai-SB" panose="03000509000000000000" pitchFamily="65" charset="-120"/>
                <a:ea typeface="DFKai-SB" panose="03000509000000000000" pitchFamily="65" charset="-120"/>
              </a:rPr>
              <a:t>    問題：</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en-US" altLang="zh-CN" sz="2800" dirty="0" err="1">
                <a:latin typeface="DFKai-SB" panose="03000509000000000000" pitchFamily="65" charset="-120"/>
                <a:ea typeface="DFKai-SB" panose="03000509000000000000" pitchFamily="65" charset="-120"/>
              </a:rPr>
              <a:t>國潮</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zh-CN" altLang="en-US" sz="2800" kern="100" dirty="0">
                <a:latin typeface="DFKai-SB" panose="03000509000000000000" pitchFamily="65" charset="-120"/>
                <a:ea typeface="DFKai-SB" panose="03000509000000000000" pitchFamily="65" charset="-120"/>
                <a:cs typeface="宋体" panose="02010600030101010101" pitchFamily="2" charset="-122"/>
              </a:rPr>
              <a:t>文化關注度</a:t>
            </a:r>
            <a:r>
              <a:rPr lang="zh-TW" altLang="en-US" sz="2800" kern="100" dirty="0">
                <a:latin typeface="DFKai-SB" panose="03000509000000000000" pitchFamily="65" charset="-120"/>
                <a:ea typeface="DFKai-SB" panose="03000509000000000000" pitchFamily="65" charset="-120"/>
                <a:cs typeface="宋体" panose="02010600030101010101" pitchFamily="2" charset="-122"/>
              </a:rPr>
              <a:t>增加迅速，這反映了</a:t>
            </a:r>
            <a:r>
              <a:rPr lang="zh-CN" altLang="en-US" sz="2800" kern="100" dirty="0">
                <a:latin typeface="DFKai-SB" panose="03000509000000000000" pitchFamily="65" charset="-120"/>
                <a:ea typeface="DFKai-SB" panose="03000509000000000000" pitchFamily="65" charset="-120"/>
                <a:cs typeface="宋体" panose="02010600030101010101" pitchFamily="2" charset="-122"/>
              </a:rPr>
              <a:t>甚麽</a:t>
            </a:r>
            <a:r>
              <a:rPr lang="zh-TW" altLang="en-US" sz="2800" kern="100" dirty="0">
                <a:latin typeface="DFKai-SB" panose="03000509000000000000" pitchFamily="65" charset="-120"/>
                <a:ea typeface="DFKai-SB" panose="03000509000000000000" pitchFamily="65" charset="-120"/>
                <a:cs typeface="宋体" panose="02010600030101010101" pitchFamily="2" charset="-122"/>
              </a:rPr>
              <a:t>情況</a:t>
            </a:r>
            <a:r>
              <a:rPr lang="zh-CN" altLang="en-US" sz="2800" kern="100" dirty="0">
                <a:latin typeface="DFKai-SB" panose="03000509000000000000" pitchFamily="65" charset="-120"/>
                <a:ea typeface="DFKai-SB" panose="03000509000000000000" pitchFamily="65" charset="-120"/>
                <a:cs typeface="宋体" panose="02010600030101010101" pitchFamily="2" charset="-122"/>
              </a:rPr>
              <a:t>？</a:t>
            </a:r>
            <a:endParaRPr lang="zh-CN" altLang="en-US" sz="2800" dirty="0">
              <a:latin typeface="DFKai-SB" panose="03000509000000000000" pitchFamily="65" charset="-120"/>
              <a:ea typeface="DFKai-SB" panose="03000509000000000000" pitchFamily="65" charset="-120"/>
            </a:endParaRPr>
          </a:p>
        </p:txBody>
      </p:sp>
      <p:grpSp>
        <p:nvGrpSpPr>
          <p:cNvPr id="33" name="组合 32"/>
          <p:cNvGrpSpPr>
            <a:grpSpLocks noChangeAspect="1"/>
          </p:cNvGrpSpPr>
          <p:nvPr/>
        </p:nvGrpSpPr>
        <p:grpSpPr>
          <a:xfrm flipH="1">
            <a:off x="1066660" y="5934581"/>
            <a:ext cx="540000" cy="540000"/>
            <a:chOff x="5195979" y="428797"/>
            <a:chExt cx="927463" cy="927463"/>
          </a:xfrm>
        </p:grpSpPr>
        <p:sp>
          <p:nvSpPr>
            <p:cNvPr id="34" name="椭圆 33"/>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DFKai-SB" panose="03000509000000000000" pitchFamily="65" charset="-120"/>
                <a:ea typeface="DFKai-SB" panose="03000509000000000000" pitchFamily="65" charset="-120"/>
              </a:endParaRPr>
            </a:p>
          </p:txBody>
        </p:sp>
        <p:grpSp>
          <p:nvGrpSpPr>
            <p:cNvPr id="35" name="组合 34"/>
            <p:cNvGrpSpPr/>
            <p:nvPr/>
          </p:nvGrpSpPr>
          <p:grpSpPr>
            <a:xfrm>
              <a:off x="5235042" y="460898"/>
              <a:ext cx="876427" cy="882962"/>
              <a:chOff x="6130069" y="1975983"/>
              <a:chExt cx="876427" cy="882962"/>
            </a:xfrm>
          </p:grpSpPr>
          <p:sp>
            <p:nvSpPr>
              <p:cNvPr id="36"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latin typeface="DFKai-SB" panose="03000509000000000000" pitchFamily="65" charset="-120"/>
                  <a:ea typeface="DFKai-SB" panose="03000509000000000000" pitchFamily="65" charset="-120"/>
                </a:endParaRPr>
              </a:p>
            </p:txBody>
          </p:sp>
          <p:sp>
            <p:nvSpPr>
              <p:cNvPr id="37"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sp>
          <p:nvSpPr>
            <p:cNvPr id="38"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39"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sp>
        <p:nvSpPr>
          <p:cNvPr id="47" name="文本框 46"/>
          <p:cNvSpPr txBox="1"/>
          <p:nvPr/>
        </p:nvSpPr>
        <p:spPr>
          <a:xfrm>
            <a:off x="3178955" y="3436037"/>
            <a:ext cx="1537416" cy="400110"/>
          </a:xfrm>
          <a:prstGeom prst="rect">
            <a:avLst/>
          </a:prstGeom>
          <a:noFill/>
        </p:spPr>
        <p:txBody>
          <a:bodyPr wrap="square" rtlCol="0">
            <a:spAutoFit/>
          </a:bodyPr>
          <a:lstStyle/>
          <a:p>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增加</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178%</a:t>
            </a:r>
          </a:p>
        </p:txBody>
      </p:sp>
      <p:sp>
        <p:nvSpPr>
          <p:cNvPr id="48" name="文本框 47"/>
          <p:cNvSpPr txBox="1"/>
          <p:nvPr/>
        </p:nvSpPr>
        <p:spPr>
          <a:xfrm>
            <a:off x="5195503" y="4320093"/>
            <a:ext cx="1292101" cy="400110"/>
          </a:xfrm>
          <a:prstGeom prst="rect">
            <a:avLst/>
          </a:prstGeom>
          <a:noFill/>
        </p:spPr>
        <p:txBody>
          <a:bodyPr wrap="square" rtlCol="0">
            <a:spAutoFit/>
          </a:bodyPr>
          <a:lstStyle/>
          <a:p>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增加</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67%           </a:t>
            </a:r>
          </a:p>
        </p:txBody>
      </p:sp>
      <p:sp>
        <p:nvSpPr>
          <p:cNvPr id="49" name="文本框 48"/>
          <p:cNvSpPr txBox="1"/>
          <p:nvPr/>
        </p:nvSpPr>
        <p:spPr>
          <a:xfrm>
            <a:off x="6978340" y="4490435"/>
            <a:ext cx="1214372" cy="400110"/>
          </a:xfrm>
          <a:prstGeom prst="rect">
            <a:avLst/>
          </a:prstGeom>
          <a:noFill/>
        </p:spPr>
        <p:txBody>
          <a:bodyPr wrap="square" rtlCol="0">
            <a:spAutoFit/>
          </a:bodyPr>
          <a:lstStyle/>
          <a:p>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增加</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53%       </a:t>
            </a:r>
          </a:p>
        </p:txBody>
      </p:sp>
      <p:sp>
        <p:nvSpPr>
          <p:cNvPr id="50" name="文本框 49"/>
          <p:cNvSpPr txBox="1"/>
          <p:nvPr/>
        </p:nvSpPr>
        <p:spPr>
          <a:xfrm>
            <a:off x="8454816" y="4673017"/>
            <a:ext cx="1575550" cy="400110"/>
          </a:xfrm>
          <a:prstGeom prst="rect">
            <a:avLst/>
          </a:prstGeom>
          <a:noFill/>
        </p:spPr>
        <p:txBody>
          <a:bodyPr wrap="square" rtlCol="0">
            <a:spAutoFit/>
          </a:bodyPr>
          <a:lstStyle/>
          <a:p>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增加</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a:t>
            </a:r>
          </a:p>
        </p:txBody>
      </p:sp>
      <p:sp>
        <p:nvSpPr>
          <p:cNvPr id="51" name="矩形 50"/>
          <p:cNvSpPr/>
          <p:nvPr/>
        </p:nvSpPr>
        <p:spPr>
          <a:xfrm>
            <a:off x="3355478" y="2286792"/>
            <a:ext cx="7856377" cy="45590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chemeClr val="tx1"/>
                </a:solidFill>
                <a:latin typeface="Times New Roman" panose="02020603050405020304" pitchFamily="18" charset="0"/>
                <a:cs typeface="Times New Roman" panose="02020603050405020304" pitchFamily="18" charset="0"/>
              </a:rPr>
              <a:t>2011-</a:t>
            </a:r>
            <a:r>
              <a:rPr lang="en-US" altLang="zh-TW"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2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「國潮」文化相關內容關注度增速最快的五大載體</a:t>
            </a:r>
            <a:endParaRPr lang="zh-HK" altLang="en-US" sz="22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55692" y="989370"/>
            <a:ext cx="11080617" cy="2160591"/>
          </a:xfrm>
          <a:prstGeom prst="rect">
            <a:avLst/>
          </a:prstGeom>
        </p:spPr>
        <p:txBody>
          <a:bodyPr wrap="square">
            <a:spAutoFit/>
          </a:bodyPr>
          <a:lstStyle/>
          <a:p>
            <a:pPr indent="457200" algn="just" hangingPunct="0">
              <a:lnSpc>
                <a:spcPct val="120000"/>
              </a:lnSpc>
            </a:pPr>
            <a:r>
              <a:rPr lang="zh-CN" altLang="en-US" sz="2800" b="1" dirty="0">
                <a:solidFill>
                  <a:srgbClr val="333333"/>
                </a:solidFill>
                <a:latin typeface="DFKai-SB" panose="03000509000000000000" pitchFamily="65" charset="-120"/>
                <a:ea typeface="DFKai-SB" panose="03000509000000000000" pitchFamily="65" charset="-120"/>
                <a:cs typeface="黑体" panose="02010609060101010101" charset="-122"/>
              </a:rPr>
              <a:t> </a:t>
            </a:r>
            <a:r>
              <a:rPr lang="zh-CN" altLang="en-US" sz="2800" dirty="0">
                <a:latin typeface="DFKai-SB" panose="03000509000000000000" pitchFamily="65" charset="-120"/>
                <a:ea typeface="DFKai-SB" panose="03000509000000000000" pitchFamily="65" charset="-120"/>
                <a:cs typeface="黑体" panose="02010609060101010101" charset="-122"/>
              </a:rPr>
              <a:t>文化遺産是歷史留給人類的財富，可分</a:t>
            </a:r>
            <a:r>
              <a:rPr lang="zh-TW" altLang="en-US" sz="2800" dirty="0">
                <a:latin typeface="DFKai-SB" panose="03000509000000000000" pitchFamily="65" charset="-120"/>
                <a:ea typeface="DFKai-SB" panose="03000509000000000000" pitchFamily="65" charset="-120"/>
                <a:cs typeface="黑体" panose="02010609060101010101" charset="-122"/>
              </a:rPr>
              <a:t>為</a:t>
            </a:r>
            <a:r>
              <a:rPr lang="zh-CN" altLang="en-US" sz="2800" dirty="0">
                <a:latin typeface="DFKai-SB" panose="03000509000000000000" pitchFamily="65" charset="-120"/>
                <a:ea typeface="DFKai-SB" panose="03000509000000000000" pitchFamily="65" charset="-120"/>
                <a:cs typeface="黑体" panose="02010609060101010101" charset="-122"/>
              </a:rPr>
              <a:t>物質文化遺産(有形文化遺産)和非物質文化遺産(無形文化遺産)。物質文化遺產是具有歷史、藝術和科學價值的文物;非物質文化遺產是指各種以非物質形態存在的、與群眾生活密切相關且世代相承的傳統文化。</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8317" y="3209774"/>
            <a:ext cx="2616513" cy="3489535"/>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2" name="文本框 1"/>
          <p:cNvSpPr txBox="1"/>
          <p:nvPr/>
        </p:nvSpPr>
        <p:spPr>
          <a:xfrm>
            <a:off x="1243841" y="4338786"/>
            <a:ext cx="5734476" cy="2031325"/>
          </a:xfrm>
          <a:prstGeom prst="rect">
            <a:avLst/>
          </a:prstGeom>
          <a:noFill/>
        </p:spPr>
        <p:txBody>
          <a:bodyPr wrap="square" rtlCol="0" anchor="t">
            <a:spAutoFit/>
          </a:bodyPr>
          <a:lstStyle/>
          <a:p>
            <a:pPr fontAlgn="auto">
              <a:lnSpc>
                <a:spcPct val="150000"/>
              </a:lnSpc>
            </a:pPr>
            <a:r>
              <a:rPr lang="zh-CN" altLang="en-US" sz="2800" dirty="0">
                <a:solidFill>
                  <a:schemeClr val="tx1"/>
                </a:solidFill>
                <a:uFillTx/>
                <a:latin typeface="DFKai-SB" panose="03000509000000000000" pitchFamily="65" charset="-120"/>
                <a:ea typeface="DFKai-SB" panose="03000509000000000000" pitchFamily="65" charset="-120"/>
                <a:cs typeface="楷体" panose="02010609060101010101" charset="-122"/>
                <a:sym typeface="+mn-ea"/>
              </a:rPr>
              <a:t>你知道</a:t>
            </a:r>
            <a:r>
              <a:rPr lang="zh-TW" altLang="en-US" sz="2800" dirty="0">
                <a:solidFill>
                  <a:schemeClr val="tx1"/>
                </a:solidFill>
                <a:uFillTx/>
                <a:latin typeface="DFKai-SB" panose="03000509000000000000" pitchFamily="65" charset="-120"/>
                <a:ea typeface="DFKai-SB" panose="03000509000000000000" pitchFamily="65" charset="-120"/>
                <a:cs typeface="楷体" panose="02010609060101010101" charset="-122"/>
                <a:sym typeface="+mn-ea"/>
              </a:rPr>
              <a:t>「</a:t>
            </a:r>
            <a:r>
              <a:rPr lang="zh-CN" altLang="en-US" sz="2800" dirty="0">
                <a:solidFill>
                  <a:schemeClr val="tx1"/>
                </a:solidFill>
                <a:uFillTx/>
                <a:latin typeface="DFKai-SB" panose="03000509000000000000" pitchFamily="65" charset="-120"/>
                <a:ea typeface="DFKai-SB" panose="03000509000000000000" pitchFamily="65" charset="-120"/>
                <a:cs typeface="楷体" panose="02010609060101010101" charset="-122"/>
                <a:sym typeface="+mn-ea"/>
              </a:rPr>
              <a:t>中國文化遺產日</a:t>
            </a:r>
            <a:r>
              <a:rPr lang="zh-TW" altLang="en-US" sz="2800" dirty="0">
                <a:latin typeface="DFKai-SB" panose="03000509000000000000" pitchFamily="65" charset="-120"/>
                <a:ea typeface="DFKai-SB" panose="03000509000000000000" pitchFamily="65" charset="-120"/>
                <a:cs typeface="楷体" panose="02010609060101010101" charset="-122"/>
                <a:sym typeface="+mn-ea"/>
              </a:rPr>
              <a:t>」</a:t>
            </a:r>
            <a:r>
              <a:rPr lang="zh-CN" altLang="en-US" sz="2800" dirty="0">
                <a:solidFill>
                  <a:schemeClr val="tx1"/>
                </a:solidFill>
                <a:uFillTx/>
                <a:latin typeface="DFKai-SB" panose="03000509000000000000" pitchFamily="65" charset="-120"/>
                <a:ea typeface="DFKai-SB" panose="03000509000000000000" pitchFamily="65" charset="-120"/>
                <a:cs typeface="楷体" panose="02010609060101010101" charset="-122"/>
                <a:sym typeface="+mn-ea"/>
              </a:rPr>
              <a:t>是</a:t>
            </a:r>
            <a:r>
              <a:rPr lang="zh-TW" altLang="en-US" sz="2800" dirty="0">
                <a:solidFill>
                  <a:schemeClr val="tx1"/>
                </a:solidFill>
                <a:uFillTx/>
                <a:latin typeface="DFKai-SB" panose="03000509000000000000" pitchFamily="65" charset="-120"/>
                <a:ea typeface="DFKai-SB" panose="03000509000000000000" pitchFamily="65" charset="-120"/>
                <a:cs typeface="楷体" panose="02010609060101010101" charset="-122"/>
                <a:sym typeface="+mn-ea"/>
              </a:rPr>
              <a:t>定在</a:t>
            </a:r>
            <a:r>
              <a:rPr lang="zh-CN" altLang="en-US" sz="2800" dirty="0">
                <a:solidFill>
                  <a:schemeClr val="tx1"/>
                </a:solidFill>
                <a:uFillTx/>
                <a:latin typeface="DFKai-SB" panose="03000509000000000000" pitchFamily="65" charset="-120"/>
                <a:ea typeface="DFKai-SB" panose="03000509000000000000" pitchFamily="65" charset="-120"/>
                <a:cs typeface="楷体" panose="02010609060101010101" charset="-122"/>
                <a:sym typeface="+mn-ea"/>
              </a:rPr>
              <a:t>哪一天嗎？</a:t>
            </a:r>
            <a:endParaRPr lang="en-US" altLang="zh-CN" sz="2800" dirty="0">
              <a:solidFill>
                <a:schemeClr val="tx1"/>
              </a:solidFill>
              <a:uFillTx/>
              <a:latin typeface="DFKai-SB" panose="03000509000000000000" pitchFamily="65" charset="-120"/>
              <a:ea typeface="DFKai-SB" panose="03000509000000000000" pitchFamily="65" charset="-120"/>
              <a:cs typeface="楷体" panose="02010609060101010101" charset="-122"/>
              <a:sym typeface="+mn-ea"/>
            </a:endParaRPr>
          </a:p>
          <a:p>
            <a:pPr fontAlgn="auto">
              <a:lnSpc>
                <a:spcPct val="150000"/>
              </a:lnSpc>
            </a:pPr>
            <a:r>
              <a:rPr lang="zh-TW" altLang="en-US" sz="2800" dirty="0">
                <a:latin typeface="DFKai-SB" panose="03000509000000000000" pitchFamily="65" charset="-120"/>
                <a:ea typeface="DFKai-SB" panose="03000509000000000000" pitchFamily="65" charset="-120"/>
                <a:cs typeface="Times New Roman" panose="02020603050405020304" pitchFamily="18" charset="0"/>
                <a:sym typeface="+mn-ea"/>
              </a:rPr>
              <a:t>答案：</a:t>
            </a:r>
            <a:r>
              <a:rPr lang="zh-TW" altLang="en-US" sz="2800" dirty="0">
                <a:uFillTx/>
                <a:latin typeface="Times New Roman" panose="02020603050405020304" pitchFamily="18" charset="0"/>
                <a:ea typeface="DFKai-SB" panose="03000509000000000000" pitchFamily="65" charset="-120"/>
                <a:cs typeface="Times New Roman" panose="02020603050405020304" pitchFamily="18" charset="0"/>
                <a:sym typeface="+mn-ea"/>
              </a:rPr>
              <a:t>每年</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六</a:t>
            </a:r>
            <a:r>
              <a:rPr lang="zh-TW" altLang="en-US" sz="2800" dirty="0">
                <a:uFillTx/>
                <a:latin typeface="Times New Roman" panose="02020603050405020304" pitchFamily="18" charset="0"/>
                <a:ea typeface="DFKai-SB" panose="03000509000000000000" pitchFamily="65" charset="-120"/>
                <a:cs typeface="Times New Roman" panose="02020603050405020304" pitchFamily="18" charset="0"/>
                <a:sym typeface="+mn-ea"/>
              </a:rPr>
              <a:t>月的第</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二</a:t>
            </a:r>
            <a:r>
              <a:rPr lang="zh-TW" altLang="en-US" sz="2800" dirty="0">
                <a:uFillTx/>
                <a:latin typeface="Times New Roman" panose="02020603050405020304" pitchFamily="18" charset="0"/>
                <a:ea typeface="DFKai-SB" panose="03000509000000000000" pitchFamily="65" charset="-120"/>
                <a:cs typeface="Times New Roman" panose="02020603050405020304" pitchFamily="18" charset="0"/>
                <a:sym typeface="+mn-ea"/>
              </a:rPr>
              <a:t>個星期六</a:t>
            </a:r>
            <a:endParaRPr lang="zh-CN" altLang="en-US" sz="2800" dirty="0">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3" name="文本框 2"/>
          <p:cNvSpPr txBox="1"/>
          <p:nvPr/>
        </p:nvSpPr>
        <p:spPr>
          <a:xfrm>
            <a:off x="1516566" y="3771218"/>
            <a:ext cx="1948815" cy="521970"/>
          </a:xfrm>
          <a:prstGeom prst="rect">
            <a:avLst/>
          </a:prstGeom>
          <a:noFill/>
        </p:spPr>
        <p:txBody>
          <a:bodyPr wrap="square" rtlCol="0">
            <a:spAutoFit/>
          </a:bodyPr>
          <a:lstStyle/>
          <a:p>
            <a:r>
              <a:rPr lang="zh-TW" altLang="en-US" sz="2800" b="1" dirty="0">
                <a:latin typeface="DFKai-SB" panose="03000509000000000000" pitchFamily="65" charset="-120"/>
                <a:ea typeface="DFKai-SB" panose="03000509000000000000" pitchFamily="65" charset="-120"/>
              </a:rPr>
              <a:t>問題</a:t>
            </a:r>
            <a:r>
              <a:rPr lang="zh-CN" altLang="en-US" sz="2800" b="1" dirty="0">
                <a:latin typeface="DFKai-SB" panose="03000509000000000000" pitchFamily="65" charset="-120"/>
                <a:ea typeface="DFKai-SB" panose="03000509000000000000" pitchFamily="65" charset="-120"/>
              </a:rPr>
              <a:t>：</a:t>
            </a:r>
            <a:endParaRPr lang="zh-CN" altLang="zh-CN" sz="2800" b="1" dirty="0">
              <a:latin typeface="DFKai-SB" panose="03000509000000000000" pitchFamily="65" charset="-120"/>
              <a:ea typeface="DFKai-SB" panose="03000509000000000000" pitchFamily="65" charset="-120"/>
            </a:endParaRPr>
          </a:p>
        </p:txBody>
      </p:sp>
      <p:sp>
        <p:nvSpPr>
          <p:cNvPr id="7" name="任意多边形: 形状 6"/>
          <p:cNvSpPr/>
          <p:nvPr/>
        </p:nvSpPr>
        <p:spPr>
          <a:xfrm>
            <a:off x="4295323" y="422334"/>
            <a:ext cx="3601354"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3200" b="1" dirty="0">
                <a:solidFill>
                  <a:srgbClr val="FFFFFF"/>
                </a:solidFill>
                <a:latin typeface="DFKai-SB" panose="03000509000000000000" pitchFamily="65" charset="-120"/>
                <a:ea typeface="DFKai-SB" panose="03000509000000000000" pitchFamily="65" charset="-120"/>
                <a:sym typeface="+mn-ea"/>
              </a:rPr>
              <a:t>文化遺產</a:t>
            </a:r>
            <a:r>
              <a:rPr lang="zh-TW" altLang="en-US" sz="3200" b="1" dirty="0">
                <a:solidFill>
                  <a:srgbClr val="FFFFFF"/>
                </a:solidFill>
                <a:latin typeface="DFKai-SB" panose="03000509000000000000" pitchFamily="65" charset="-120"/>
                <a:ea typeface="DFKai-SB" panose="03000509000000000000" pitchFamily="65" charset="-120"/>
                <a:sym typeface="+mn-ea"/>
              </a:rPr>
              <a:t>的</a:t>
            </a:r>
            <a:r>
              <a:rPr lang="zh-CN" altLang="en-US" sz="3200" b="1" dirty="0">
                <a:solidFill>
                  <a:srgbClr val="FFFFFF"/>
                </a:solidFill>
                <a:latin typeface="DFKai-SB" panose="03000509000000000000" pitchFamily="65" charset="-120"/>
                <a:ea typeface="DFKai-SB" panose="03000509000000000000" pitchFamily="65" charset="-120"/>
                <a:sym typeface="+mn-ea"/>
              </a:rPr>
              <a:t>保育</a:t>
            </a:r>
            <a:endParaRPr lang="zh-CN" altLang="en-US" sz="3200" b="1" dirty="0">
              <a:solidFill>
                <a:srgbClr val="FFFFFF"/>
              </a:solidFill>
              <a:latin typeface="DFKai-SB" panose="03000509000000000000" pitchFamily="65" charset="-120"/>
              <a:ea typeface="DFKai-SB" panose="03000509000000000000" pitchFamily="65" charset="-120"/>
            </a:endParaRPr>
          </a:p>
        </p:txBody>
      </p:sp>
      <p:grpSp>
        <p:nvGrpSpPr>
          <p:cNvPr id="9" name="组合 8"/>
          <p:cNvGrpSpPr>
            <a:grpSpLocks noChangeAspect="1"/>
          </p:cNvGrpSpPr>
          <p:nvPr/>
        </p:nvGrpSpPr>
        <p:grpSpPr>
          <a:xfrm flipH="1">
            <a:off x="976566" y="3762203"/>
            <a:ext cx="540000" cy="540000"/>
            <a:chOff x="5195979" y="428797"/>
            <a:chExt cx="927463" cy="927463"/>
          </a:xfrm>
        </p:grpSpPr>
        <p:sp>
          <p:nvSpPr>
            <p:cNvPr id="10" name="椭圆 9"/>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DFKai-SB" panose="03000509000000000000" pitchFamily="65" charset="-120"/>
                <a:ea typeface="DFKai-SB" panose="03000509000000000000" pitchFamily="65" charset="-120"/>
              </a:endParaRPr>
            </a:p>
          </p:txBody>
        </p:sp>
        <p:grpSp>
          <p:nvGrpSpPr>
            <p:cNvPr id="11" name="组合 10"/>
            <p:cNvGrpSpPr/>
            <p:nvPr/>
          </p:nvGrpSpPr>
          <p:grpSpPr>
            <a:xfrm>
              <a:off x="5235042" y="460898"/>
              <a:ext cx="876427" cy="882962"/>
              <a:chOff x="6130069" y="1975983"/>
              <a:chExt cx="876427" cy="882962"/>
            </a:xfrm>
          </p:grpSpPr>
          <p:sp>
            <p:nvSpPr>
              <p:cNvPr id="14"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latin typeface="DFKai-SB" panose="03000509000000000000" pitchFamily="65" charset="-120"/>
                  <a:ea typeface="DFKai-SB" panose="03000509000000000000" pitchFamily="65" charset="-120"/>
                </a:endParaRPr>
              </a:p>
            </p:txBody>
          </p:sp>
          <p:sp>
            <p:nvSpPr>
              <p:cNvPr id="15"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sp>
          <p:nvSpPr>
            <p:cNvPr id="12"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13"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47825" y="0"/>
            <a:ext cx="10515600" cy="1325563"/>
          </a:xfrm>
        </p:spPr>
        <p:txBody>
          <a:bodyPr>
            <a:normAutofit/>
          </a:bodyPr>
          <a:lstStyle/>
          <a:p>
            <a:pPr algn="ctr"/>
            <a:r>
              <a:rPr lang="zh-TW" altLang="en-US" sz="4000" dirty="0">
                <a:latin typeface="標楷體" panose="03000509000000000000" pitchFamily="65" charset="-120"/>
                <a:ea typeface="標楷體" panose="03000509000000000000" pitchFamily="65" charset="-120"/>
              </a:rPr>
              <a:t>導論：綜合國力的含義</a:t>
            </a:r>
            <a:endParaRPr lang="zh-HK" altLang="en-US" sz="40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sz="half" idx="1"/>
          </p:nvPr>
        </p:nvSpPr>
        <p:spPr>
          <a:xfrm>
            <a:off x="814308" y="1156489"/>
            <a:ext cx="10240363" cy="5350189"/>
          </a:xfrm>
        </p:spPr>
        <p:txBody>
          <a:bodyPr>
            <a:noAutofit/>
          </a:bodyPr>
          <a:lstStyle/>
          <a:p>
            <a:pPr algn="just" hangingPunct="0">
              <a:lnSpc>
                <a:spcPct val="100000"/>
              </a:lnSpc>
            </a:pPr>
            <a:r>
              <a:rPr lang="zh-TW" altLang="en-US" sz="3200" dirty="0">
                <a:latin typeface="標楷體" panose="03000509000000000000" pitchFamily="65" charset="-120"/>
                <a:ea typeface="標楷體" panose="03000509000000000000" pitchFamily="65" charset="-120"/>
              </a:rPr>
              <a:t>綜合國力是指一個主權國家賴以生存與發展的全部力量及資源的總和，也是衡量一個國家的政治、經濟、科技、文化、教育、國防、外交、資源等要素的指標。</a:t>
            </a:r>
            <a:endParaRPr lang="en-US" altLang="zh-TW" sz="3200" dirty="0">
              <a:latin typeface="標楷體" panose="03000509000000000000" pitchFamily="65" charset="-120"/>
              <a:ea typeface="標楷體" panose="03000509000000000000" pitchFamily="65" charset="-120"/>
            </a:endParaRPr>
          </a:p>
        </p:txBody>
      </p:sp>
      <p:pic>
        <p:nvPicPr>
          <p:cNvPr id="8" name="圖片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80332" y="2946989"/>
            <a:ext cx="4374339" cy="2882581"/>
          </a:xfrm>
          <a:prstGeom prst="rect">
            <a:avLst/>
          </a:prstGeom>
          <a:ln w="12700">
            <a:solidFill>
              <a:schemeClr val="tx1"/>
            </a:solidFill>
          </a:ln>
        </p:spPr>
      </p:pic>
      <p:sp>
        <p:nvSpPr>
          <p:cNvPr id="9" name="矩形 8"/>
          <p:cNvSpPr/>
          <p:nvPr/>
        </p:nvSpPr>
        <p:spPr>
          <a:xfrm>
            <a:off x="7136366" y="5944658"/>
            <a:ext cx="3775393"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圖片來源：中國文化研究院網頁</a:t>
            </a:r>
            <a:endParaRPr lang="en-US" altLang="zh-TW" sz="2000" dirty="0">
              <a:latin typeface="標楷體" panose="03000509000000000000" pitchFamily="65" charset="-120"/>
              <a:ea typeface="標楷體" panose="03000509000000000000" pitchFamily="65" charset="-120"/>
            </a:endParaRPr>
          </a:p>
        </p:txBody>
      </p:sp>
      <p:pic>
        <p:nvPicPr>
          <p:cNvPr id="1026" name="Picture 2" descr="E:\人民教育出版社工作\2020.8-教育部项目编写文件\2022.4.14-16五修改会议\修改相关内容\新华社购买\《普通高中教科书 思想政治》\XxjpsgC007646_20201103_PEPFN0A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0932" y="2946989"/>
            <a:ext cx="4394333" cy="292955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2690336" y="5944658"/>
            <a:ext cx="2236510"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圖片來源：</a:t>
            </a:r>
            <a:r>
              <a:rPr lang="zh-CN" altLang="en-US" sz="2000" dirty="0">
                <a:latin typeface="標楷體" panose="03000509000000000000" pitchFamily="65" charset="-120"/>
                <a:ea typeface="標楷體" panose="03000509000000000000" pitchFamily="65" charset="-120"/>
              </a:rPr>
              <a:t>新華社</a:t>
            </a:r>
            <a:endParaRPr lang="en-US" altLang="zh-TW"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539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ChangeArrowheads="1"/>
          </p:cNvSpPr>
          <p:nvPr/>
        </p:nvSpPr>
        <p:spPr bwMode="auto">
          <a:xfrm>
            <a:off x="9436870" y="1562342"/>
            <a:ext cx="50880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00025" eaLnBrk="0" fontAlgn="base" hangingPunct="0">
              <a:spcBef>
                <a:spcPct val="0"/>
              </a:spcBef>
              <a:spcAft>
                <a:spcPct val="0"/>
              </a:spcAft>
              <a:tabLst>
                <a:tab pos="198120" algn="l"/>
              </a:tabLst>
              <a:defRPr>
                <a:solidFill>
                  <a:schemeClr val="tx1"/>
                </a:solidFill>
                <a:latin typeface="Arial" panose="020B0604020202020204" pitchFamily="34" charset="0"/>
              </a:defRPr>
            </a:lvl1pPr>
            <a:lvl2pPr eaLnBrk="0" fontAlgn="base" hangingPunct="0">
              <a:spcBef>
                <a:spcPct val="0"/>
              </a:spcBef>
              <a:spcAft>
                <a:spcPct val="0"/>
              </a:spcAft>
              <a:tabLst>
                <a:tab pos="198120" algn="l"/>
              </a:tabLst>
              <a:defRPr>
                <a:solidFill>
                  <a:schemeClr val="tx1"/>
                </a:solidFill>
                <a:latin typeface="Arial" panose="020B0604020202020204" pitchFamily="34" charset="0"/>
              </a:defRPr>
            </a:lvl2pPr>
            <a:lvl3pPr eaLnBrk="0" fontAlgn="base" hangingPunct="0">
              <a:spcBef>
                <a:spcPct val="0"/>
              </a:spcBef>
              <a:spcAft>
                <a:spcPct val="0"/>
              </a:spcAft>
              <a:tabLst>
                <a:tab pos="198120" algn="l"/>
              </a:tabLst>
              <a:defRPr>
                <a:solidFill>
                  <a:schemeClr val="tx1"/>
                </a:solidFill>
                <a:latin typeface="Arial" panose="020B0604020202020204" pitchFamily="34" charset="0"/>
              </a:defRPr>
            </a:lvl3pPr>
            <a:lvl4pPr eaLnBrk="0" fontAlgn="base" hangingPunct="0">
              <a:spcBef>
                <a:spcPct val="0"/>
              </a:spcBef>
              <a:spcAft>
                <a:spcPct val="0"/>
              </a:spcAft>
              <a:tabLst>
                <a:tab pos="198120" algn="l"/>
              </a:tabLst>
              <a:defRPr>
                <a:solidFill>
                  <a:schemeClr val="tx1"/>
                </a:solidFill>
                <a:latin typeface="Arial" panose="020B0604020202020204" pitchFamily="34" charset="0"/>
              </a:defRPr>
            </a:lvl4pPr>
            <a:lvl5pPr eaLnBrk="0" fontAlgn="base" hangingPunct="0">
              <a:spcBef>
                <a:spcPct val="0"/>
              </a:spcBef>
              <a:spcAft>
                <a:spcPct val="0"/>
              </a:spcAft>
              <a:tabLst>
                <a:tab pos="198120" algn="l"/>
              </a:tabLst>
              <a:defRPr>
                <a:solidFill>
                  <a:schemeClr val="tx1"/>
                </a:solidFill>
                <a:latin typeface="Arial" panose="020B0604020202020204" pitchFamily="34" charset="0"/>
              </a:defRPr>
            </a:lvl5pPr>
            <a:lvl6pPr eaLnBrk="0" fontAlgn="base" hangingPunct="0">
              <a:spcBef>
                <a:spcPct val="0"/>
              </a:spcBef>
              <a:spcAft>
                <a:spcPct val="0"/>
              </a:spcAft>
              <a:tabLst>
                <a:tab pos="198120" algn="l"/>
              </a:tabLst>
              <a:defRPr>
                <a:solidFill>
                  <a:schemeClr val="tx1"/>
                </a:solidFill>
                <a:latin typeface="Arial" panose="020B0604020202020204" pitchFamily="34" charset="0"/>
              </a:defRPr>
            </a:lvl6pPr>
            <a:lvl7pPr eaLnBrk="0" fontAlgn="base" hangingPunct="0">
              <a:spcBef>
                <a:spcPct val="0"/>
              </a:spcBef>
              <a:spcAft>
                <a:spcPct val="0"/>
              </a:spcAft>
              <a:tabLst>
                <a:tab pos="198120" algn="l"/>
              </a:tabLst>
              <a:defRPr>
                <a:solidFill>
                  <a:schemeClr val="tx1"/>
                </a:solidFill>
                <a:latin typeface="Arial" panose="020B0604020202020204" pitchFamily="34" charset="0"/>
              </a:defRPr>
            </a:lvl7pPr>
            <a:lvl8pPr eaLnBrk="0" fontAlgn="base" hangingPunct="0">
              <a:spcBef>
                <a:spcPct val="0"/>
              </a:spcBef>
              <a:spcAft>
                <a:spcPct val="0"/>
              </a:spcAft>
              <a:tabLst>
                <a:tab pos="198120" algn="l"/>
              </a:tabLst>
              <a:defRPr>
                <a:solidFill>
                  <a:schemeClr val="tx1"/>
                </a:solidFill>
                <a:latin typeface="Arial" panose="020B0604020202020204" pitchFamily="34" charset="0"/>
              </a:defRPr>
            </a:lvl8pPr>
            <a:lvl9pPr eaLnBrk="0" fontAlgn="base" hangingPunct="0">
              <a:spcBef>
                <a:spcPct val="0"/>
              </a:spcBef>
              <a:spcAft>
                <a:spcPct val="0"/>
              </a:spcAft>
              <a:tabLst>
                <a:tab pos="198120" algn="l"/>
              </a:tabLst>
              <a:defRPr>
                <a:solidFill>
                  <a:schemeClr val="tx1"/>
                </a:solidFill>
                <a:latin typeface="Arial" panose="020B0604020202020204" pitchFamily="34" charset="0"/>
              </a:defRPr>
            </a:lvl9pPr>
          </a:lstStyle>
          <a:p>
            <a:pPr algn="ctr"/>
            <a:r>
              <a:rPr lang="zh-CN" altLang="zh-CN" sz="2400" dirty="0">
                <a:latin typeface="DFKai-SB" panose="03000509000000000000" pitchFamily="65" charset="-120"/>
                <a:ea typeface="DFKai-SB" panose="03000509000000000000" pitchFamily="65" charset="-120"/>
              </a:rPr>
              <a:t>秦</a:t>
            </a:r>
            <a:endParaRPr lang="en-US" altLang="zh-CN" sz="2400" dirty="0">
              <a:latin typeface="DFKai-SB" panose="03000509000000000000" pitchFamily="65" charset="-120"/>
              <a:ea typeface="DFKai-SB" panose="03000509000000000000" pitchFamily="65" charset="-120"/>
            </a:endParaRPr>
          </a:p>
          <a:p>
            <a:pPr algn="ctr"/>
            <a:r>
              <a:rPr lang="zh-CN" altLang="zh-CN" sz="2400" dirty="0">
                <a:latin typeface="DFKai-SB" panose="03000509000000000000" pitchFamily="65" charset="-120"/>
                <a:ea typeface="DFKai-SB" panose="03000509000000000000" pitchFamily="65" charset="-120"/>
              </a:rPr>
              <a:t>始</a:t>
            </a:r>
            <a:endParaRPr lang="en-US" altLang="zh-CN" sz="2400" dirty="0">
              <a:latin typeface="DFKai-SB" panose="03000509000000000000" pitchFamily="65" charset="-120"/>
              <a:ea typeface="DFKai-SB" panose="03000509000000000000" pitchFamily="65" charset="-120"/>
            </a:endParaRPr>
          </a:p>
          <a:p>
            <a:pPr algn="ctr"/>
            <a:r>
              <a:rPr lang="zh-CN" altLang="zh-CN" sz="2400" dirty="0">
                <a:latin typeface="DFKai-SB" panose="03000509000000000000" pitchFamily="65" charset="-120"/>
                <a:ea typeface="DFKai-SB" panose="03000509000000000000" pitchFamily="65" charset="-120"/>
              </a:rPr>
              <a:t>皇</a:t>
            </a:r>
            <a:endParaRPr lang="en-US" altLang="zh-CN" sz="2400" dirty="0">
              <a:latin typeface="DFKai-SB" panose="03000509000000000000" pitchFamily="65" charset="-120"/>
              <a:ea typeface="DFKai-SB" panose="03000509000000000000" pitchFamily="65" charset="-120"/>
            </a:endParaRPr>
          </a:p>
          <a:p>
            <a:pPr algn="ctr"/>
            <a:r>
              <a:rPr lang="zh-CN" altLang="zh-CN" sz="2400" dirty="0">
                <a:latin typeface="DFKai-SB" panose="03000509000000000000" pitchFamily="65" charset="-120"/>
                <a:ea typeface="DFKai-SB" panose="03000509000000000000" pitchFamily="65" charset="-120"/>
              </a:rPr>
              <a:t>兵</a:t>
            </a:r>
            <a:endParaRPr lang="en-US" altLang="zh-CN" sz="2400" dirty="0">
              <a:latin typeface="DFKai-SB" panose="03000509000000000000" pitchFamily="65" charset="-120"/>
              <a:ea typeface="DFKai-SB" panose="03000509000000000000" pitchFamily="65" charset="-120"/>
            </a:endParaRPr>
          </a:p>
          <a:p>
            <a:pPr algn="ctr"/>
            <a:r>
              <a:rPr lang="zh-CN" altLang="zh-CN" sz="2400" dirty="0">
                <a:latin typeface="DFKai-SB" panose="03000509000000000000" pitchFamily="65" charset="-120"/>
                <a:ea typeface="DFKai-SB" panose="03000509000000000000" pitchFamily="65" charset="-120"/>
              </a:rPr>
              <a:t>馬</a:t>
            </a:r>
            <a:endParaRPr lang="en-US" altLang="zh-CN" sz="2400" dirty="0">
              <a:latin typeface="DFKai-SB" panose="03000509000000000000" pitchFamily="65" charset="-120"/>
              <a:ea typeface="DFKai-SB" panose="03000509000000000000" pitchFamily="65" charset="-120"/>
            </a:endParaRPr>
          </a:p>
          <a:p>
            <a:pPr algn="ctr"/>
            <a:r>
              <a:rPr lang="zh-CN" altLang="zh-CN" sz="2400" dirty="0">
                <a:latin typeface="DFKai-SB" panose="03000509000000000000" pitchFamily="65" charset="-120"/>
                <a:ea typeface="DFKai-SB" panose="03000509000000000000" pitchFamily="65" charset="-120"/>
              </a:rPr>
              <a:t>俑</a:t>
            </a:r>
          </a:p>
        </p:txBody>
      </p:sp>
      <p:sp>
        <p:nvSpPr>
          <p:cNvPr id="10" name="Rectangle 6"/>
          <p:cNvSpPr>
            <a:spLocks noChangeArrowheads="1"/>
          </p:cNvSpPr>
          <p:nvPr/>
        </p:nvSpPr>
        <p:spPr bwMode="auto">
          <a:xfrm>
            <a:off x="489002" y="4389472"/>
            <a:ext cx="27832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00025" eaLnBrk="0" fontAlgn="base" hangingPunct="0">
              <a:spcBef>
                <a:spcPct val="0"/>
              </a:spcBef>
              <a:spcAft>
                <a:spcPct val="0"/>
              </a:spcAft>
              <a:tabLst>
                <a:tab pos="198120" algn="l"/>
              </a:tabLst>
              <a:defRPr>
                <a:solidFill>
                  <a:schemeClr val="tx1"/>
                </a:solidFill>
                <a:latin typeface="Arial" panose="020B0604020202020204" pitchFamily="34" charset="0"/>
              </a:defRPr>
            </a:lvl1pPr>
            <a:lvl2pPr eaLnBrk="0" fontAlgn="base" hangingPunct="0">
              <a:spcBef>
                <a:spcPct val="0"/>
              </a:spcBef>
              <a:spcAft>
                <a:spcPct val="0"/>
              </a:spcAft>
              <a:tabLst>
                <a:tab pos="198120" algn="l"/>
              </a:tabLst>
              <a:defRPr>
                <a:solidFill>
                  <a:schemeClr val="tx1"/>
                </a:solidFill>
                <a:latin typeface="Arial" panose="020B0604020202020204" pitchFamily="34" charset="0"/>
              </a:defRPr>
            </a:lvl2pPr>
            <a:lvl3pPr eaLnBrk="0" fontAlgn="base" hangingPunct="0">
              <a:spcBef>
                <a:spcPct val="0"/>
              </a:spcBef>
              <a:spcAft>
                <a:spcPct val="0"/>
              </a:spcAft>
              <a:tabLst>
                <a:tab pos="198120" algn="l"/>
              </a:tabLst>
              <a:defRPr>
                <a:solidFill>
                  <a:schemeClr val="tx1"/>
                </a:solidFill>
                <a:latin typeface="Arial" panose="020B0604020202020204" pitchFamily="34" charset="0"/>
              </a:defRPr>
            </a:lvl3pPr>
            <a:lvl4pPr eaLnBrk="0" fontAlgn="base" hangingPunct="0">
              <a:spcBef>
                <a:spcPct val="0"/>
              </a:spcBef>
              <a:spcAft>
                <a:spcPct val="0"/>
              </a:spcAft>
              <a:tabLst>
                <a:tab pos="198120" algn="l"/>
              </a:tabLst>
              <a:defRPr>
                <a:solidFill>
                  <a:schemeClr val="tx1"/>
                </a:solidFill>
                <a:latin typeface="Arial" panose="020B0604020202020204" pitchFamily="34" charset="0"/>
              </a:defRPr>
            </a:lvl4pPr>
            <a:lvl5pPr eaLnBrk="0" fontAlgn="base" hangingPunct="0">
              <a:spcBef>
                <a:spcPct val="0"/>
              </a:spcBef>
              <a:spcAft>
                <a:spcPct val="0"/>
              </a:spcAft>
              <a:tabLst>
                <a:tab pos="198120" algn="l"/>
              </a:tabLst>
              <a:defRPr>
                <a:solidFill>
                  <a:schemeClr val="tx1"/>
                </a:solidFill>
                <a:latin typeface="Arial" panose="020B0604020202020204" pitchFamily="34" charset="0"/>
              </a:defRPr>
            </a:lvl5pPr>
            <a:lvl6pPr eaLnBrk="0" fontAlgn="base" hangingPunct="0">
              <a:spcBef>
                <a:spcPct val="0"/>
              </a:spcBef>
              <a:spcAft>
                <a:spcPct val="0"/>
              </a:spcAft>
              <a:tabLst>
                <a:tab pos="198120" algn="l"/>
              </a:tabLst>
              <a:defRPr>
                <a:solidFill>
                  <a:schemeClr val="tx1"/>
                </a:solidFill>
                <a:latin typeface="Arial" panose="020B0604020202020204" pitchFamily="34" charset="0"/>
              </a:defRPr>
            </a:lvl6pPr>
            <a:lvl7pPr eaLnBrk="0" fontAlgn="base" hangingPunct="0">
              <a:spcBef>
                <a:spcPct val="0"/>
              </a:spcBef>
              <a:spcAft>
                <a:spcPct val="0"/>
              </a:spcAft>
              <a:tabLst>
                <a:tab pos="198120" algn="l"/>
              </a:tabLst>
              <a:defRPr>
                <a:solidFill>
                  <a:schemeClr val="tx1"/>
                </a:solidFill>
                <a:latin typeface="Arial" panose="020B0604020202020204" pitchFamily="34" charset="0"/>
              </a:defRPr>
            </a:lvl7pPr>
            <a:lvl8pPr eaLnBrk="0" fontAlgn="base" hangingPunct="0">
              <a:spcBef>
                <a:spcPct val="0"/>
              </a:spcBef>
              <a:spcAft>
                <a:spcPct val="0"/>
              </a:spcAft>
              <a:tabLst>
                <a:tab pos="198120" algn="l"/>
              </a:tabLst>
              <a:defRPr>
                <a:solidFill>
                  <a:schemeClr val="tx1"/>
                </a:solidFill>
                <a:latin typeface="Arial" panose="020B0604020202020204" pitchFamily="34" charset="0"/>
              </a:defRPr>
            </a:lvl8pPr>
            <a:lvl9pPr eaLnBrk="0" fontAlgn="base" hangingPunct="0">
              <a:spcBef>
                <a:spcPct val="0"/>
              </a:spcBef>
              <a:spcAft>
                <a:spcPct val="0"/>
              </a:spcAft>
              <a:tabLst>
                <a:tab pos="198120" algn="l"/>
              </a:tabLst>
              <a:defRPr>
                <a:solidFill>
                  <a:schemeClr val="tx1"/>
                </a:solidFill>
                <a:latin typeface="Arial" panose="020B0604020202020204" pitchFamily="34" charset="0"/>
              </a:defRPr>
            </a:lvl9pPr>
          </a:lstStyle>
          <a:p>
            <a:pPr lvl="0" algn="l"/>
            <a:r>
              <a:rPr lang="en-US" altLang="zh-CN" dirty="0">
                <a:latin typeface="DFKai-SB" panose="03000509000000000000" pitchFamily="65" charset="-120"/>
                <a:ea typeface="DFKai-SB" panose="03000509000000000000" pitchFamily="65" charset="-120"/>
              </a:rPr>
              <a:t>    </a:t>
            </a:r>
            <a:r>
              <a:rPr lang="zh-CN" altLang="zh-CN" sz="2400" dirty="0">
                <a:latin typeface="DFKai-SB" panose="03000509000000000000" pitchFamily="65" charset="-120"/>
                <a:ea typeface="DFKai-SB" panose="03000509000000000000" pitchFamily="65" charset="-120"/>
              </a:rPr>
              <a:t>布達拉宮</a:t>
            </a:r>
          </a:p>
        </p:txBody>
      </p:sp>
      <p:sp>
        <p:nvSpPr>
          <p:cNvPr id="11" name="Rectangle 6"/>
          <p:cNvSpPr>
            <a:spLocks noChangeArrowheads="1"/>
          </p:cNvSpPr>
          <p:nvPr/>
        </p:nvSpPr>
        <p:spPr bwMode="auto">
          <a:xfrm>
            <a:off x="521100" y="1885507"/>
            <a:ext cx="4924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indent="200025" eaLnBrk="0" fontAlgn="base" hangingPunct="0">
              <a:spcBef>
                <a:spcPct val="0"/>
              </a:spcBef>
              <a:spcAft>
                <a:spcPct val="0"/>
              </a:spcAft>
              <a:tabLst>
                <a:tab pos="198120" algn="l"/>
              </a:tabLst>
              <a:defRPr>
                <a:solidFill>
                  <a:schemeClr val="tx1"/>
                </a:solidFill>
                <a:latin typeface="Arial" panose="020B0604020202020204" pitchFamily="34" charset="0"/>
              </a:defRPr>
            </a:lvl1pPr>
            <a:lvl2pPr eaLnBrk="0" fontAlgn="base" hangingPunct="0">
              <a:spcBef>
                <a:spcPct val="0"/>
              </a:spcBef>
              <a:spcAft>
                <a:spcPct val="0"/>
              </a:spcAft>
              <a:tabLst>
                <a:tab pos="198120" algn="l"/>
              </a:tabLst>
              <a:defRPr>
                <a:solidFill>
                  <a:schemeClr val="tx1"/>
                </a:solidFill>
                <a:latin typeface="Arial" panose="020B0604020202020204" pitchFamily="34" charset="0"/>
              </a:defRPr>
            </a:lvl2pPr>
            <a:lvl3pPr eaLnBrk="0" fontAlgn="base" hangingPunct="0">
              <a:spcBef>
                <a:spcPct val="0"/>
              </a:spcBef>
              <a:spcAft>
                <a:spcPct val="0"/>
              </a:spcAft>
              <a:tabLst>
                <a:tab pos="198120" algn="l"/>
              </a:tabLst>
              <a:defRPr>
                <a:solidFill>
                  <a:schemeClr val="tx1"/>
                </a:solidFill>
                <a:latin typeface="Arial" panose="020B0604020202020204" pitchFamily="34" charset="0"/>
              </a:defRPr>
            </a:lvl3pPr>
            <a:lvl4pPr eaLnBrk="0" fontAlgn="base" hangingPunct="0">
              <a:spcBef>
                <a:spcPct val="0"/>
              </a:spcBef>
              <a:spcAft>
                <a:spcPct val="0"/>
              </a:spcAft>
              <a:tabLst>
                <a:tab pos="198120" algn="l"/>
              </a:tabLst>
              <a:defRPr>
                <a:solidFill>
                  <a:schemeClr val="tx1"/>
                </a:solidFill>
                <a:latin typeface="Arial" panose="020B0604020202020204" pitchFamily="34" charset="0"/>
              </a:defRPr>
            </a:lvl4pPr>
            <a:lvl5pPr eaLnBrk="0" fontAlgn="base" hangingPunct="0">
              <a:spcBef>
                <a:spcPct val="0"/>
              </a:spcBef>
              <a:spcAft>
                <a:spcPct val="0"/>
              </a:spcAft>
              <a:tabLst>
                <a:tab pos="198120" algn="l"/>
              </a:tabLst>
              <a:defRPr>
                <a:solidFill>
                  <a:schemeClr val="tx1"/>
                </a:solidFill>
                <a:latin typeface="Arial" panose="020B0604020202020204" pitchFamily="34" charset="0"/>
              </a:defRPr>
            </a:lvl5pPr>
            <a:lvl6pPr eaLnBrk="0" fontAlgn="base" hangingPunct="0">
              <a:spcBef>
                <a:spcPct val="0"/>
              </a:spcBef>
              <a:spcAft>
                <a:spcPct val="0"/>
              </a:spcAft>
              <a:tabLst>
                <a:tab pos="198120" algn="l"/>
              </a:tabLst>
              <a:defRPr>
                <a:solidFill>
                  <a:schemeClr val="tx1"/>
                </a:solidFill>
                <a:latin typeface="Arial" panose="020B0604020202020204" pitchFamily="34" charset="0"/>
              </a:defRPr>
            </a:lvl6pPr>
            <a:lvl7pPr eaLnBrk="0" fontAlgn="base" hangingPunct="0">
              <a:spcBef>
                <a:spcPct val="0"/>
              </a:spcBef>
              <a:spcAft>
                <a:spcPct val="0"/>
              </a:spcAft>
              <a:tabLst>
                <a:tab pos="198120" algn="l"/>
              </a:tabLst>
              <a:defRPr>
                <a:solidFill>
                  <a:schemeClr val="tx1"/>
                </a:solidFill>
                <a:latin typeface="Arial" panose="020B0604020202020204" pitchFamily="34" charset="0"/>
              </a:defRPr>
            </a:lvl7pPr>
            <a:lvl8pPr eaLnBrk="0" fontAlgn="base" hangingPunct="0">
              <a:spcBef>
                <a:spcPct val="0"/>
              </a:spcBef>
              <a:spcAft>
                <a:spcPct val="0"/>
              </a:spcAft>
              <a:tabLst>
                <a:tab pos="198120" algn="l"/>
              </a:tabLst>
              <a:defRPr>
                <a:solidFill>
                  <a:schemeClr val="tx1"/>
                </a:solidFill>
                <a:latin typeface="Arial" panose="020B0604020202020204" pitchFamily="34" charset="0"/>
              </a:defRPr>
            </a:lvl8pPr>
            <a:lvl9pPr eaLnBrk="0" fontAlgn="base" hangingPunct="0">
              <a:spcBef>
                <a:spcPct val="0"/>
              </a:spcBef>
              <a:spcAft>
                <a:spcPct val="0"/>
              </a:spcAft>
              <a:tabLst>
                <a:tab pos="19812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8120" algn="l"/>
              </a:tabLst>
            </a:pPr>
            <a:r>
              <a:rPr lang="zh-CN" altLang="zh-CN" sz="2400" dirty="0">
                <a:latin typeface="DFKai-SB" panose="03000509000000000000" pitchFamily="65" charset="-120"/>
                <a:ea typeface="DFKai-SB" panose="03000509000000000000" pitchFamily="65" charset="-120"/>
              </a:rPr>
              <a:t>長</a:t>
            </a:r>
            <a:endParaRPr lang="en-US" altLang="zh-CN" sz="2400" dirty="0">
              <a:latin typeface="DFKai-SB" panose="03000509000000000000" pitchFamily="65" charset="-120"/>
              <a:ea typeface="DFKai-SB" panose="03000509000000000000" pitchFamily="65" charset="-120"/>
            </a:endParaRPr>
          </a:p>
          <a:p>
            <a:pPr marL="0" marR="0" lvl="0" indent="0" algn="ctr" defTabSz="914400" rtl="0" eaLnBrk="0" fontAlgn="base" latinLnBrk="0" hangingPunct="0">
              <a:lnSpc>
                <a:spcPct val="100000"/>
              </a:lnSpc>
              <a:spcBef>
                <a:spcPct val="0"/>
              </a:spcBef>
              <a:spcAft>
                <a:spcPct val="0"/>
              </a:spcAft>
              <a:buClrTx/>
              <a:buSzTx/>
              <a:buFontTx/>
              <a:buNone/>
              <a:tabLst>
                <a:tab pos="198120" algn="l"/>
              </a:tabLst>
            </a:pPr>
            <a:r>
              <a:rPr lang="zh-CN" altLang="zh-CN" sz="2400" dirty="0">
                <a:latin typeface="DFKai-SB" panose="03000509000000000000" pitchFamily="65" charset="-120"/>
                <a:ea typeface="DFKai-SB" panose="03000509000000000000" pitchFamily="65" charset="-120"/>
              </a:rPr>
              <a:t>城</a:t>
            </a:r>
          </a:p>
        </p:txBody>
      </p:sp>
      <p:sp>
        <p:nvSpPr>
          <p:cNvPr id="12" name="文本框 11"/>
          <p:cNvSpPr txBox="1"/>
          <p:nvPr/>
        </p:nvSpPr>
        <p:spPr>
          <a:xfrm>
            <a:off x="445716" y="320442"/>
            <a:ext cx="11337400" cy="1040285"/>
          </a:xfrm>
          <a:prstGeom prst="rect">
            <a:avLst/>
          </a:prstGeom>
          <a:noFill/>
        </p:spPr>
        <p:txBody>
          <a:bodyPr wrap="square" rtlCol="0">
            <a:spAutoFit/>
          </a:bodyPr>
          <a:lstStyle/>
          <a:p>
            <a:pPr>
              <a:lnSpc>
                <a:spcPct val="110000"/>
              </a:lnSpc>
            </a:pPr>
            <a:r>
              <a:rPr lang="zh-CN" altLang="en-US" sz="2800" dirty="0">
                <a:latin typeface="DFKai-SB" panose="03000509000000000000" pitchFamily="65" charset="-120"/>
                <a:ea typeface="DFKai-SB" panose="03000509000000000000" pitchFamily="65" charset="-120"/>
                <a:cs typeface="黑体" panose="02010609060101010101" charset="-122"/>
                <a:sym typeface="+mn-ea"/>
              </a:rPr>
              <a:t>物質文化遺產</a:t>
            </a:r>
            <a:r>
              <a:rPr lang="zh-CN" altLang="en-US" sz="2800" dirty="0">
                <a:latin typeface="DFKai-SB" panose="03000509000000000000" pitchFamily="65" charset="-120"/>
                <a:ea typeface="DFKai-SB" panose="03000509000000000000" pitchFamily="65" charset="-120"/>
                <a:cs typeface="黑体" panose="02010609060101010101" charset="-122"/>
              </a:rPr>
              <a:t>包括歷史文物、歷史建築、人類文化遺址等不可移動文物，國家通過加快立法、加大財政投入、加強宣傳等措施加以保育。</a:t>
            </a:r>
          </a:p>
        </p:txBody>
      </p:sp>
      <p:sp>
        <p:nvSpPr>
          <p:cNvPr id="5" name="Rectangle 6"/>
          <p:cNvSpPr>
            <a:spLocks noChangeArrowheads="1"/>
          </p:cNvSpPr>
          <p:nvPr/>
        </p:nvSpPr>
        <p:spPr bwMode="auto">
          <a:xfrm>
            <a:off x="9412718" y="4027775"/>
            <a:ext cx="59730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00025" eaLnBrk="0" fontAlgn="base" hangingPunct="0">
              <a:spcBef>
                <a:spcPct val="0"/>
              </a:spcBef>
              <a:spcAft>
                <a:spcPct val="0"/>
              </a:spcAft>
              <a:tabLst>
                <a:tab pos="198120" algn="l"/>
              </a:tabLst>
              <a:defRPr>
                <a:solidFill>
                  <a:schemeClr val="tx1"/>
                </a:solidFill>
                <a:latin typeface="Arial" panose="020B0604020202020204" pitchFamily="34" charset="0"/>
              </a:defRPr>
            </a:lvl1pPr>
            <a:lvl2pPr eaLnBrk="0" fontAlgn="base" hangingPunct="0">
              <a:spcBef>
                <a:spcPct val="0"/>
              </a:spcBef>
              <a:spcAft>
                <a:spcPct val="0"/>
              </a:spcAft>
              <a:tabLst>
                <a:tab pos="198120" algn="l"/>
              </a:tabLst>
              <a:defRPr>
                <a:solidFill>
                  <a:schemeClr val="tx1"/>
                </a:solidFill>
                <a:latin typeface="Arial" panose="020B0604020202020204" pitchFamily="34" charset="0"/>
              </a:defRPr>
            </a:lvl2pPr>
            <a:lvl3pPr eaLnBrk="0" fontAlgn="base" hangingPunct="0">
              <a:spcBef>
                <a:spcPct val="0"/>
              </a:spcBef>
              <a:spcAft>
                <a:spcPct val="0"/>
              </a:spcAft>
              <a:tabLst>
                <a:tab pos="198120" algn="l"/>
              </a:tabLst>
              <a:defRPr>
                <a:solidFill>
                  <a:schemeClr val="tx1"/>
                </a:solidFill>
                <a:latin typeface="Arial" panose="020B0604020202020204" pitchFamily="34" charset="0"/>
              </a:defRPr>
            </a:lvl3pPr>
            <a:lvl4pPr eaLnBrk="0" fontAlgn="base" hangingPunct="0">
              <a:spcBef>
                <a:spcPct val="0"/>
              </a:spcBef>
              <a:spcAft>
                <a:spcPct val="0"/>
              </a:spcAft>
              <a:tabLst>
                <a:tab pos="198120" algn="l"/>
              </a:tabLst>
              <a:defRPr>
                <a:solidFill>
                  <a:schemeClr val="tx1"/>
                </a:solidFill>
                <a:latin typeface="Arial" panose="020B0604020202020204" pitchFamily="34" charset="0"/>
              </a:defRPr>
            </a:lvl4pPr>
            <a:lvl5pPr eaLnBrk="0" fontAlgn="base" hangingPunct="0">
              <a:spcBef>
                <a:spcPct val="0"/>
              </a:spcBef>
              <a:spcAft>
                <a:spcPct val="0"/>
              </a:spcAft>
              <a:tabLst>
                <a:tab pos="198120" algn="l"/>
              </a:tabLst>
              <a:defRPr>
                <a:solidFill>
                  <a:schemeClr val="tx1"/>
                </a:solidFill>
                <a:latin typeface="Arial" panose="020B0604020202020204" pitchFamily="34" charset="0"/>
              </a:defRPr>
            </a:lvl5pPr>
            <a:lvl6pPr eaLnBrk="0" fontAlgn="base" hangingPunct="0">
              <a:spcBef>
                <a:spcPct val="0"/>
              </a:spcBef>
              <a:spcAft>
                <a:spcPct val="0"/>
              </a:spcAft>
              <a:tabLst>
                <a:tab pos="198120" algn="l"/>
              </a:tabLst>
              <a:defRPr>
                <a:solidFill>
                  <a:schemeClr val="tx1"/>
                </a:solidFill>
                <a:latin typeface="Arial" panose="020B0604020202020204" pitchFamily="34" charset="0"/>
              </a:defRPr>
            </a:lvl6pPr>
            <a:lvl7pPr eaLnBrk="0" fontAlgn="base" hangingPunct="0">
              <a:spcBef>
                <a:spcPct val="0"/>
              </a:spcBef>
              <a:spcAft>
                <a:spcPct val="0"/>
              </a:spcAft>
              <a:tabLst>
                <a:tab pos="198120" algn="l"/>
              </a:tabLst>
              <a:defRPr>
                <a:solidFill>
                  <a:schemeClr val="tx1"/>
                </a:solidFill>
                <a:latin typeface="Arial" panose="020B0604020202020204" pitchFamily="34" charset="0"/>
              </a:defRPr>
            </a:lvl7pPr>
            <a:lvl8pPr eaLnBrk="0" fontAlgn="base" hangingPunct="0">
              <a:spcBef>
                <a:spcPct val="0"/>
              </a:spcBef>
              <a:spcAft>
                <a:spcPct val="0"/>
              </a:spcAft>
              <a:tabLst>
                <a:tab pos="198120" algn="l"/>
              </a:tabLst>
              <a:defRPr>
                <a:solidFill>
                  <a:schemeClr val="tx1"/>
                </a:solidFill>
                <a:latin typeface="Arial" panose="020B0604020202020204" pitchFamily="34" charset="0"/>
              </a:defRPr>
            </a:lvl8pPr>
            <a:lvl9pPr eaLnBrk="0" fontAlgn="base" hangingPunct="0">
              <a:spcBef>
                <a:spcPct val="0"/>
              </a:spcBef>
              <a:spcAft>
                <a:spcPct val="0"/>
              </a:spcAft>
              <a:tabLst>
                <a:tab pos="198120" algn="l"/>
              </a:tabLst>
              <a:defRPr>
                <a:solidFill>
                  <a:schemeClr val="tx1"/>
                </a:solidFill>
                <a:latin typeface="Arial" panose="020B0604020202020204" pitchFamily="34" charset="0"/>
              </a:defRPr>
            </a:lvl9pPr>
          </a:lstStyle>
          <a:p>
            <a:pPr algn="ctr"/>
            <a:r>
              <a:rPr lang="zh-CN" altLang="zh-CN" sz="2400" dirty="0">
                <a:latin typeface="DFKai-SB" panose="03000509000000000000" pitchFamily="65" charset="-120"/>
                <a:ea typeface="DFKai-SB" panose="03000509000000000000" pitchFamily="65" charset="-120"/>
              </a:rPr>
              <a:t>都</a:t>
            </a:r>
            <a:endParaRPr lang="en-US" altLang="zh-CN" sz="2400" dirty="0">
              <a:latin typeface="DFKai-SB" panose="03000509000000000000" pitchFamily="65" charset="-120"/>
              <a:ea typeface="DFKai-SB" panose="03000509000000000000" pitchFamily="65" charset="-120"/>
            </a:endParaRPr>
          </a:p>
          <a:p>
            <a:pPr algn="ctr"/>
            <a:r>
              <a:rPr lang="zh-CN" altLang="zh-CN" sz="2400" dirty="0">
                <a:latin typeface="DFKai-SB" panose="03000509000000000000" pitchFamily="65" charset="-120"/>
                <a:ea typeface="DFKai-SB" panose="03000509000000000000" pitchFamily="65" charset="-120"/>
              </a:rPr>
              <a:t>江</a:t>
            </a:r>
            <a:endParaRPr lang="en-US" altLang="zh-CN" sz="2400" dirty="0">
              <a:latin typeface="DFKai-SB" panose="03000509000000000000" pitchFamily="65" charset="-120"/>
              <a:ea typeface="DFKai-SB" panose="03000509000000000000" pitchFamily="65" charset="-120"/>
            </a:endParaRPr>
          </a:p>
          <a:p>
            <a:pPr algn="ctr"/>
            <a:r>
              <a:rPr lang="zh-CN" altLang="zh-CN" sz="2400" dirty="0">
                <a:latin typeface="DFKai-SB" panose="03000509000000000000" pitchFamily="65" charset="-120"/>
                <a:ea typeface="DFKai-SB" panose="03000509000000000000" pitchFamily="65" charset="-120"/>
              </a:rPr>
              <a:t>堰</a:t>
            </a:r>
            <a:endParaRPr lang="en-US" altLang="zh-CN" sz="2400" dirty="0">
              <a:latin typeface="DFKai-SB" panose="03000509000000000000" pitchFamily="65" charset="-120"/>
              <a:ea typeface="DFKai-SB" panose="03000509000000000000" pitchFamily="65" charset="-120"/>
            </a:endParaRPr>
          </a:p>
          <a:p>
            <a:pPr algn="ctr"/>
            <a:r>
              <a:rPr lang="zh-CN" altLang="zh-CN" sz="2400" dirty="0">
                <a:latin typeface="DFKai-SB" panose="03000509000000000000" pitchFamily="65" charset="-120"/>
                <a:ea typeface="DFKai-SB" panose="03000509000000000000" pitchFamily="65" charset="-120"/>
              </a:rPr>
              <a:t>灌</a:t>
            </a:r>
            <a:endParaRPr lang="en-US" altLang="zh-CN" sz="2400" dirty="0">
              <a:latin typeface="DFKai-SB" panose="03000509000000000000" pitchFamily="65" charset="-120"/>
              <a:ea typeface="DFKai-SB" panose="03000509000000000000" pitchFamily="65" charset="-120"/>
            </a:endParaRPr>
          </a:p>
          <a:p>
            <a:pPr algn="ctr"/>
            <a:r>
              <a:rPr lang="zh-CN" altLang="zh-CN" sz="2400" dirty="0">
                <a:latin typeface="DFKai-SB" panose="03000509000000000000" pitchFamily="65" charset="-120"/>
                <a:ea typeface="DFKai-SB" panose="03000509000000000000" pitchFamily="65" charset="-120"/>
              </a:rPr>
              <a:t>溉</a:t>
            </a:r>
            <a:endParaRPr lang="en-US" altLang="zh-CN" sz="2400" dirty="0">
              <a:latin typeface="DFKai-SB" panose="03000509000000000000" pitchFamily="65" charset="-120"/>
              <a:ea typeface="DFKai-SB" panose="03000509000000000000" pitchFamily="65" charset="-120"/>
            </a:endParaRPr>
          </a:p>
          <a:p>
            <a:pPr algn="ctr"/>
            <a:r>
              <a:rPr lang="zh-CN" altLang="zh-CN" sz="2400" dirty="0">
                <a:latin typeface="DFKai-SB" panose="03000509000000000000" pitchFamily="65" charset="-120"/>
                <a:ea typeface="DFKai-SB" panose="03000509000000000000" pitchFamily="65" charset="-120"/>
              </a:rPr>
              <a:t>工</a:t>
            </a:r>
            <a:endParaRPr lang="en-US" altLang="zh-CN" sz="2400" dirty="0">
              <a:latin typeface="DFKai-SB" panose="03000509000000000000" pitchFamily="65" charset="-120"/>
              <a:ea typeface="DFKai-SB" panose="03000509000000000000" pitchFamily="65" charset="-120"/>
            </a:endParaRPr>
          </a:p>
          <a:p>
            <a:pPr algn="ctr"/>
            <a:r>
              <a:rPr lang="zh-CN" altLang="zh-CN" sz="2400" dirty="0">
                <a:latin typeface="DFKai-SB" panose="03000509000000000000" pitchFamily="65" charset="-120"/>
                <a:ea typeface="DFKai-SB" panose="03000509000000000000" pitchFamily="65" charset="-120"/>
              </a:rPr>
              <a:t>程</a:t>
            </a:r>
          </a:p>
        </p:txBody>
      </p:sp>
      <p:pic>
        <p:nvPicPr>
          <p:cNvPr id="15" name="圖片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5372" y="1500186"/>
            <a:ext cx="3736224" cy="2432637"/>
          </a:xfrm>
          <a:prstGeom prst="rect">
            <a:avLst/>
          </a:prstGeom>
          <a:ln w="9525">
            <a:solidFill>
              <a:schemeClr val="tx1"/>
            </a:solidFill>
          </a:ln>
        </p:spPr>
      </p:pic>
      <p:sp>
        <p:nvSpPr>
          <p:cNvPr id="6" name="矩形 5"/>
          <p:cNvSpPr/>
          <p:nvPr/>
        </p:nvSpPr>
        <p:spPr>
          <a:xfrm flipH="1">
            <a:off x="10111581" y="5457809"/>
            <a:ext cx="1973430" cy="646331"/>
          </a:xfrm>
          <a:prstGeom prst="rect">
            <a:avLst/>
          </a:prstGeom>
        </p:spPr>
        <p:txBody>
          <a:bodyPr wrap="square">
            <a:spAutoFit/>
          </a:bodyPr>
          <a:lstStyle/>
          <a:p>
            <a:pPr algn="ctr"/>
            <a:r>
              <a:rPr lang="zh-TW" altLang="en-US" sz="1200" dirty="0">
                <a:latin typeface="標楷體" panose="03000509000000000000" pitchFamily="65" charset="-120"/>
                <a:ea typeface="標楷體" panose="03000509000000000000" pitchFamily="65" charset="-120"/>
              </a:rPr>
              <a:t>圖片來源：</a:t>
            </a:r>
            <a:endParaRPr lang="en-US" altLang="zh-TW" sz="1200" dirty="0">
              <a:latin typeface="標楷體" panose="03000509000000000000" pitchFamily="65" charset="-120"/>
              <a:ea typeface="標楷體" panose="03000509000000000000" pitchFamily="65" charset="-120"/>
            </a:endParaRPr>
          </a:p>
          <a:p>
            <a:pPr algn="just"/>
            <a:r>
              <a:rPr lang="zh-TW" altLang="en-US" sz="1200" dirty="0">
                <a:latin typeface="標楷體" panose="03000509000000000000" pitchFamily="65" charset="-120"/>
                <a:ea typeface="標楷體" panose="03000509000000000000" pitchFamily="65" charset="-120"/>
              </a:rPr>
              <a:t>中國文化研究院網頁及由教材製作者拍攝</a:t>
            </a:r>
            <a:r>
              <a:rPr lang="en-US" altLang="zh-TW" sz="1200" dirty="0">
                <a:latin typeface="標楷體" panose="03000509000000000000" pitchFamily="65" charset="-120"/>
                <a:ea typeface="標楷體" panose="03000509000000000000" pitchFamily="65" charset="-120"/>
              </a:rPr>
              <a:t>(</a:t>
            </a:r>
            <a:r>
              <a:rPr lang="zh-TW" altLang="en-US" sz="1200" dirty="0">
                <a:latin typeface="標楷體" panose="03000509000000000000" pitchFamily="65" charset="-120"/>
                <a:ea typeface="標楷體" panose="03000509000000000000" pitchFamily="65" charset="-120"/>
              </a:rPr>
              <a:t>左上</a:t>
            </a:r>
            <a:r>
              <a:rPr lang="en-US" altLang="zh-TW" sz="1200" dirty="0">
                <a:latin typeface="標楷體" panose="03000509000000000000" pitchFamily="65" charset="-120"/>
                <a:ea typeface="標楷體" panose="03000509000000000000" pitchFamily="65" charset="-120"/>
              </a:rPr>
              <a:t>)</a:t>
            </a:r>
            <a:endParaRPr lang="zh-HK" altLang="en-US" sz="1200" dirty="0">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5372" y="4263991"/>
            <a:ext cx="3736224" cy="2387638"/>
          </a:xfrm>
          <a:prstGeom prst="rect">
            <a:avLst/>
          </a:prstGeom>
          <a:ln w="9525">
            <a:solidFill>
              <a:schemeClr val="tx1"/>
            </a:solidFill>
          </a:ln>
        </p:spPr>
      </p:pic>
      <p:pic>
        <p:nvPicPr>
          <p:cNvPr id="4" name="圖片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76494" y="4244328"/>
            <a:ext cx="3736224" cy="2426963"/>
          </a:xfrm>
          <a:prstGeom prst="rect">
            <a:avLst/>
          </a:prstGeom>
          <a:ln w="9525">
            <a:solidFill>
              <a:schemeClr val="tx1"/>
            </a:solidFill>
          </a:ln>
        </p:spPr>
      </p:pic>
      <p:pic>
        <p:nvPicPr>
          <p:cNvPr id="8" name="內容版面配置區 7"/>
          <p:cNvPicPr>
            <a:picLocks noGrp="1" noChangeAspect="1"/>
          </p:cNvPicPr>
          <p:nvPr>
            <p:ph idx="1"/>
          </p:nvPr>
        </p:nvPicPr>
        <p:blipFill>
          <a:blip r:embed="rId6">
            <a:extLst>
              <a:ext uri="{28A0092B-C50C-407E-A947-70E740481C1C}">
                <a14:useLocalDpi xmlns:a14="http://schemas.microsoft.com/office/drawing/2010/main"/>
              </a:ext>
            </a:extLst>
          </a:blip>
          <a:stretch>
            <a:fillRect/>
          </a:stretch>
        </p:blipFill>
        <p:spPr>
          <a:xfrm>
            <a:off x="5634884" y="1500186"/>
            <a:ext cx="3777834" cy="2527590"/>
          </a:xfrm>
          <a:ln w="9525">
            <a:solidFill>
              <a:schemeClr val="tx1"/>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sz="half" idx="1"/>
          </p:nvPr>
        </p:nvSpPr>
        <p:spPr>
          <a:xfrm>
            <a:off x="706649" y="471025"/>
            <a:ext cx="9807341" cy="5490274"/>
          </a:xfrm>
        </p:spPr>
        <p:txBody>
          <a:bodyPr>
            <a:normAutofit/>
          </a:bodyPr>
          <a:lstStyle/>
          <a:p>
            <a:pPr lvl="0" algn="just" hangingPunct="0">
              <a:lnSpc>
                <a:spcPct val="100000"/>
              </a:lnSpc>
              <a:spcBef>
                <a:spcPts val="0"/>
              </a:spcBef>
            </a:pP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我國</a:t>
            </a:r>
            <a:r>
              <a:rPr lang="zh-CN"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於</a:t>
            </a:r>
            <a:r>
              <a:rPr lang="en-US" altLang="zh-CN"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1985</a:t>
            </a:r>
            <a:r>
              <a:rPr lang="zh-CN"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年成為世界遺產公約締約國，</a:t>
            </a:r>
            <a:r>
              <a:rPr lang="en-US" altLang="zh-CN"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1987</a:t>
            </a:r>
            <a:r>
              <a:rPr lang="zh-CN"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年開始申報</a:t>
            </a: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世界</a:t>
            </a:r>
            <a:r>
              <a:rPr lang="zh-CN"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遺產</a:t>
            </a: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的</a:t>
            </a:r>
            <a:r>
              <a:rPr lang="zh-CN"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工作</a:t>
            </a: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內容版面配置區 5"/>
          <p:cNvSpPr>
            <a:spLocks noGrp="1"/>
          </p:cNvSpPr>
          <p:nvPr>
            <p:ph sz="half" idx="2"/>
          </p:nvPr>
        </p:nvSpPr>
        <p:spPr>
          <a:xfrm>
            <a:off x="706649" y="1813733"/>
            <a:ext cx="6409624" cy="4100362"/>
          </a:xfrm>
        </p:spPr>
        <p:txBody>
          <a:bodyPr>
            <a:normAutofit/>
          </a:bodyPr>
          <a:lstStyle/>
          <a:p>
            <a:pPr lvl="0" algn="just" hangingPunct="0">
              <a:lnSpc>
                <a:spcPct val="100000"/>
              </a:lnSpc>
              <a:spcBef>
                <a:spcPts val="0"/>
              </a:spcBef>
            </a:pP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截至</a:t>
            </a:r>
            <a:r>
              <a:rPr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月，</a:t>
            </a:r>
            <a:r>
              <a:rPr lang="zh-CN"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家成功申報的</a:t>
            </a:r>
            <a:r>
              <a:rPr lang="zh-CN"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世界遺產總數達</a:t>
            </a:r>
            <a:r>
              <a:rPr lang="en-US" altLang="zh-CN"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56</a:t>
            </a:r>
            <a:r>
              <a:rPr lang="zh-CN"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處，位居世界第</a:t>
            </a: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二，當中包括</a:t>
            </a:r>
            <a:r>
              <a:rPr lang="en-US" altLang="zh-CN"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38</a:t>
            </a:r>
            <a:r>
              <a:rPr lang="zh-CN"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處世界文化遺產</a:t>
            </a: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（例如長城、故宮）、</a:t>
            </a:r>
            <a:r>
              <a:rPr lang="en-US" altLang="zh-CN"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處</a:t>
            </a:r>
            <a:r>
              <a:rPr lang="zh-CN"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世界自然遺產</a:t>
            </a: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（例如九寨溝、新疆天山）、</a:t>
            </a:r>
            <a:r>
              <a:rPr lang="en-US" altLang="zh-CN"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處</a:t>
            </a:r>
            <a:r>
              <a:rPr lang="zh-CN"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世界自然與文化雙遺產</a:t>
            </a: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（例如黃</a:t>
            </a:r>
            <a:r>
              <a:rPr lang="zh-CN"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山</a:t>
            </a:r>
            <a:r>
              <a:rPr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、泰山）。</a:t>
            </a:r>
            <a:endParaRPr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dirty="0"/>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3371" y="1854956"/>
            <a:ext cx="3927108" cy="2945331"/>
          </a:xfrm>
          <a:prstGeom prst="rect">
            <a:avLst/>
          </a:prstGeom>
          <a:ln w="9525">
            <a:solidFill>
              <a:schemeClr val="tx1"/>
            </a:solidFill>
          </a:ln>
        </p:spPr>
      </p:pic>
      <p:sp>
        <p:nvSpPr>
          <p:cNvPr id="8" name="矩形 7"/>
          <p:cNvSpPr/>
          <p:nvPr/>
        </p:nvSpPr>
        <p:spPr>
          <a:xfrm>
            <a:off x="829370" y="5709770"/>
            <a:ext cx="9561897" cy="584775"/>
          </a:xfrm>
          <a:prstGeom prst="rect">
            <a:avLst/>
          </a:prstGeom>
        </p:spPr>
        <p:txBody>
          <a:bodyPr wrap="square">
            <a:spAutoFit/>
          </a:bodyPr>
          <a:lstStyle/>
          <a:p>
            <a:pPr algn="just" hangingPunct="0"/>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CN"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44</a:t>
            </a:r>
            <a:r>
              <a:rPr lang="zh-CN"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屆世界遺產大會 這些亮點不容錯過</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新華網，</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a:t>
            </a:r>
            <a:r>
              <a:rPr lang="zh-TW" altLang="en-US"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en-US" altLang="zh-TW"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http://www.xinhuanet.com/fortune/2021-07/06/c_1127624429.htm</a:t>
            </a:r>
          </a:p>
        </p:txBody>
      </p:sp>
      <p:sp>
        <p:nvSpPr>
          <p:cNvPr id="9" name="矩形 8"/>
          <p:cNvSpPr/>
          <p:nvPr/>
        </p:nvSpPr>
        <p:spPr>
          <a:xfrm>
            <a:off x="7840208" y="4800287"/>
            <a:ext cx="359343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圖片來源：由教材製作者拍攝</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Rectangle 1"/>
          <p:cNvSpPr/>
          <p:nvPr/>
        </p:nvSpPr>
        <p:spPr>
          <a:xfrm>
            <a:off x="829370" y="6423468"/>
            <a:ext cx="8565734" cy="369332"/>
          </a:xfrm>
          <a:prstGeom prst="rect">
            <a:avLst/>
          </a:prstGeom>
        </p:spPr>
        <p:txBody>
          <a:bodyPr wrap="square">
            <a:spAutoFit/>
          </a:bodyPr>
          <a:lstStyle/>
          <a:p>
            <a:pPr lvl="0">
              <a:spcBef>
                <a:spcPts val="450"/>
              </a:spcBef>
              <a:defRPr/>
            </a:pPr>
            <a:r>
              <a:rPr lang="zh-CN" altLang="en-US">
                <a:latin typeface="標楷體" panose="03000509000000000000" pitchFamily="65" charset="-120"/>
                <a:ea typeface="標楷體" panose="03000509000000000000" pitchFamily="65" charset="-120"/>
              </a:rPr>
              <a:t>資料</a:t>
            </a:r>
            <a:r>
              <a:rPr lang="zh-CN" altLang="en-US" dirty="0">
                <a:latin typeface="標楷體" panose="03000509000000000000" pitchFamily="65" charset="-120"/>
                <a:ea typeface="標楷體" panose="03000509000000000000" pitchFamily="65" charset="-120"/>
              </a:rPr>
              <a:t>可能在教師使用時已有所更新，教師可</a:t>
            </a:r>
            <a:r>
              <a:rPr lang="zh-TW" altLang="en-US" dirty="0">
                <a:latin typeface="標楷體" panose="03000509000000000000" pitchFamily="65" charset="-120"/>
                <a:ea typeface="標楷體" panose="03000509000000000000" pitchFamily="65" charset="-120"/>
              </a:rPr>
              <a:t>瀏</a:t>
            </a:r>
            <a:r>
              <a:rPr lang="zh-CN" altLang="en-US" dirty="0">
                <a:latin typeface="標楷體" panose="03000509000000000000" pitchFamily="65" charset="-120"/>
                <a:ea typeface="標楷體" panose="03000509000000000000" pitchFamily="65" charset="-120"/>
              </a:rPr>
              <a:t>覽網址，以取得最新資料。</a:t>
            </a:r>
            <a:endParaRPr lang="en-US" altLang="zh-CN"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99527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379324" y="1034973"/>
            <a:ext cx="3417941" cy="460375"/>
          </a:xfrm>
          <a:prstGeom prst="rect">
            <a:avLst/>
          </a:prstGeom>
          <a:noFill/>
        </p:spPr>
        <p:txBody>
          <a:bodyPr wrap="square" rtlCol="0">
            <a:spAutoFit/>
          </a:bodyPr>
          <a:lstStyle/>
          <a:p>
            <a:r>
              <a:rPr lang="zh-CN" altLang="en-US" sz="2400" b="1" dirty="0">
                <a:latin typeface="DFKai-SB" panose="03000509000000000000" pitchFamily="65" charset="-120"/>
                <a:ea typeface="DFKai-SB" panose="03000509000000000000" pitchFamily="65" charset="-120"/>
              </a:rPr>
              <a:t>   </a:t>
            </a:r>
          </a:p>
        </p:txBody>
      </p:sp>
      <p:sp>
        <p:nvSpPr>
          <p:cNvPr id="12" name="文本框 11"/>
          <p:cNvSpPr txBox="1"/>
          <p:nvPr/>
        </p:nvSpPr>
        <p:spPr>
          <a:xfrm>
            <a:off x="487461" y="282756"/>
            <a:ext cx="11214681" cy="1040285"/>
          </a:xfrm>
          <a:prstGeom prst="rect">
            <a:avLst/>
          </a:prstGeom>
          <a:noFill/>
        </p:spPr>
        <p:txBody>
          <a:bodyPr wrap="square" rtlCol="0">
            <a:spAutoFit/>
          </a:bodyPr>
          <a:lstStyle/>
          <a:p>
            <a:pPr algn="just">
              <a:lnSpc>
                <a:spcPct val="110000"/>
              </a:lnSpc>
            </a:pPr>
            <a:r>
              <a:rPr lang="zh-CN" altLang="en-US" sz="2800" dirty="0">
                <a:latin typeface="DFKai-SB" panose="03000509000000000000" pitchFamily="65" charset="-120"/>
                <a:ea typeface="DFKai-SB" panose="03000509000000000000" pitchFamily="65" charset="-120"/>
                <a:cs typeface="黑体" panose="02010609060101010101" charset="-122"/>
                <a:sym typeface="+mn-ea"/>
              </a:rPr>
              <a:t>非物質文化遺産包括各種表演形式、知識體系和工藝技能等，國家不斷通過保育和利用相結合、對傳承人培養與資助等措施加以保育。</a:t>
            </a:r>
          </a:p>
        </p:txBody>
      </p:sp>
      <p:sp>
        <p:nvSpPr>
          <p:cNvPr id="14" name="文本框 13"/>
          <p:cNvSpPr txBox="1"/>
          <p:nvPr/>
        </p:nvSpPr>
        <p:spPr>
          <a:xfrm>
            <a:off x="1341147" y="2260073"/>
            <a:ext cx="400194" cy="830997"/>
          </a:xfrm>
          <a:prstGeom prst="rect">
            <a:avLst/>
          </a:prstGeom>
          <a:noFill/>
        </p:spPr>
        <p:txBody>
          <a:bodyPr wrap="square" rtlCol="0" anchor="t">
            <a:spAutoFit/>
          </a:bodyPr>
          <a:lstStyle/>
          <a:p>
            <a:pPr algn="ctr"/>
            <a:r>
              <a:rPr lang="en-US" altLang="zh-CN" sz="2400" dirty="0">
                <a:latin typeface="DFKai-SB" panose="03000509000000000000" pitchFamily="65" charset="-120"/>
                <a:ea typeface="DFKai-SB" panose="03000509000000000000" pitchFamily="65" charset="-120"/>
                <a:sym typeface="+mn-ea"/>
              </a:rPr>
              <a:t>刺</a:t>
            </a:r>
          </a:p>
          <a:p>
            <a:pPr algn="ctr"/>
            <a:r>
              <a:rPr lang="zh-CN" altLang="en-US" sz="2400" dirty="0">
                <a:latin typeface="DFKai-SB" panose="03000509000000000000" pitchFamily="65" charset="-120"/>
                <a:ea typeface="DFKai-SB" panose="03000509000000000000" pitchFamily="65" charset="-120"/>
                <a:sym typeface="+mn-ea"/>
              </a:rPr>
              <a:t>繡</a:t>
            </a:r>
          </a:p>
        </p:txBody>
      </p:sp>
      <p:sp>
        <p:nvSpPr>
          <p:cNvPr id="15" name="文本框 14"/>
          <p:cNvSpPr txBox="1"/>
          <p:nvPr/>
        </p:nvSpPr>
        <p:spPr>
          <a:xfrm>
            <a:off x="10738702" y="5192427"/>
            <a:ext cx="800219" cy="830997"/>
          </a:xfrm>
          <a:prstGeom prst="rect">
            <a:avLst/>
          </a:prstGeom>
          <a:noFill/>
        </p:spPr>
        <p:txBody>
          <a:bodyPr wrap="none" rtlCol="0" anchor="t">
            <a:spAutoFit/>
          </a:bodyPr>
          <a:lstStyle/>
          <a:p>
            <a:pPr algn="ctr"/>
            <a:r>
              <a:rPr lang="zh-TW" altLang="en-US" sz="2400" dirty="0">
                <a:latin typeface="DFKai-SB" panose="03000509000000000000" pitchFamily="65" charset="-120"/>
                <a:ea typeface="DFKai-SB" panose="03000509000000000000" pitchFamily="65" charset="-120"/>
                <a:sym typeface="+mn-ea"/>
              </a:rPr>
              <a:t>製</a:t>
            </a:r>
            <a:endParaRPr lang="en-US" altLang="zh-CN" sz="2400" dirty="0">
              <a:latin typeface="DFKai-SB" panose="03000509000000000000" pitchFamily="65" charset="-120"/>
              <a:ea typeface="DFKai-SB" panose="03000509000000000000" pitchFamily="65" charset="-120"/>
              <a:sym typeface="+mn-ea"/>
            </a:endParaRPr>
          </a:p>
          <a:p>
            <a:pPr algn="ctr"/>
            <a:r>
              <a:rPr lang="en-US" altLang="zh-CN" sz="2400" dirty="0">
                <a:latin typeface="DFKai-SB" panose="03000509000000000000" pitchFamily="65" charset="-120"/>
                <a:ea typeface="DFKai-SB" panose="03000509000000000000" pitchFamily="65" charset="-120"/>
                <a:sym typeface="+mn-ea"/>
              </a:rPr>
              <a:t> 陶 </a:t>
            </a:r>
            <a:endParaRPr lang="zh-CN" altLang="en-US" sz="2400" dirty="0">
              <a:latin typeface="DFKai-SB" panose="03000509000000000000" pitchFamily="65" charset="-120"/>
              <a:ea typeface="DFKai-SB" panose="03000509000000000000" pitchFamily="65" charset="-120"/>
            </a:endParaRPr>
          </a:p>
        </p:txBody>
      </p:sp>
      <p:sp>
        <p:nvSpPr>
          <p:cNvPr id="16" name="文本框 15"/>
          <p:cNvSpPr txBox="1"/>
          <p:nvPr/>
        </p:nvSpPr>
        <p:spPr>
          <a:xfrm>
            <a:off x="1243353" y="4453764"/>
            <a:ext cx="492443" cy="1569660"/>
          </a:xfrm>
          <a:prstGeom prst="rect">
            <a:avLst/>
          </a:prstGeom>
          <a:noFill/>
        </p:spPr>
        <p:txBody>
          <a:bodyPr wrap="none" rtlCol="0" anchor="t">
            <a:spAutoFit/>
          </a:bodyPr>
          <a:lstStyle/>
          <a:p>
            <a:pPr algn="l"/>
            <a:r>
              <a:rPr lang="en-US" altLang="zh-CN" sz="2400" dirty="0">
                <a:latin typeface="DFKai-SB" panose="03000509000000000000" pitchFamily="65" charset="-120"/>
                <a:ea typeface="DFKai-SB" panose="03000509000000000000" pitchFamily="65" charset="-120"/>
                <a:sym typeface="+mn-ea"/>
              </a:rPr>
              <a:t>龍</a:t>
            </a:r>
          </a:p>
          <a:p>
            <a:pPr algn="l"/>
            <a:r>
              <a:rPr lang="en-US" altLang="zh-CN" sz="2400" dirty="0">
                <a:latin typeface="DFKai-SB" panose="03000509000000000000" pitchFamily="65" charset="-120"/>
                <a:ea typeface="DFKai-SB" panose="03000509000000000000" pitchFamily="65" charset="-120"/>
                <a:sym typeface="+mn-ea"/>
              </a:rPr>
              <a:t>舟</a:t>
            </a:r>
          </a:p>
          <a:p>
            <a:pPr algn="l"/>
            <a:r>
              <a:rPr lang="en-US" altLang="zh-CN" sz="2400" dirty="0">
                <a:latin typeface="DFKai-SB" panose="03000509000000000000" pitchFamily="65" charset="-120"/>
                <a:ea typeface="DFKai-SB" panose="03000509000000000000" pitchFamily="65" charset="-120"/>
                <a:sym typeface="+mn-ea"/>
              </a:rPr>
              <a:t>比</a:t>
            </a:r>
          </a:p>
          <a:p>
            <a:pPr algn="l"/>
            <a:r>
              <a:rPr lang="en-US" altLang="zh-CN" sz="2400" dirty="0">
                <a:latin typeface="DFKai-SB" panose="03000509000000000000" pitchFamily="65" charset="-120"/>
                <a:ea typeface="DFKai-SB" panose="03000509000000000000" pitchFamily="65" charset="-120"/>
                <a:sym typeface="+mn-ea"/>
              </a:rPr>
              <a:t>賽</a:t>
            </a:r>
            <a:endParaRPr lang="zh-CN" altLang="en-US" sz="2400" dirty="0">
              <a:latin typeface="DFKai-SB" panose="03000509000000000000" pitchFamily="65" charset="-120"/>
              <a:ea typeface="DFKai-SB" panose="03000509000000000000" pitchFamily="65" charset="-120"/>
            </a:endParaRPr>
          </a:p>
        </p:txBody>
      </p:sp>
      <p:sp>
        <p:nvSpPr>
          <p:cNvPr id="17" name="文本框 16"/>
          <p:cNvSpPr txBox="1"/>
          <p:nvPr/>
        </p:nvSpPr>
        <p:spPr>
          <a:xfrm>
            <a:off x="10880467" y="1613742"/>
            <a:ext cx="516687" cy="1477328"/>
          </a:xfrm>
          <a:prstGeom prst="rect">
            <a:avLst/>
          </a:prstGeom>
          <a:noFill/>
        </p:spPr>
        <p:txBody>
          <a:bodyPr wrap="square" rtlCol="0" anchor="t">
            <a:spAutoFit/>
          </a:bodyPr>
          <a:lstStyle/>
          <a:p>
            <a:pPr algn="l"/>
            <a:r>
              <a:rPr lang="en-US" altLang="zh-CN" dirty="0">
                <a:latin typeface="DFKai-SB" panose="03000509000000000000" pitchFamily="65" charset="-120"/>
                <a:ea typeface="DFKai-SB" panose="03000509000000000000" pitchFamily="65" charset="-120"/>
                <a:sym typeface="+mn-ea"/>
              </a:rPr>
              <a:t>        </a:t>
            </a:r>
            <a:r>
              <a:rPr lang="en-US" altLang="zh-CN" sz="2400" dirty="0">
                <a:latin typeface="DFKai-SB" panose="03000509000000000000" pitchFamily="65" charset="-120"/>
                <a:ea typeface="DFKai-SB" panose="03000509000000000000" pitchFamily="65" charset="-120"/>
                <a:sym typeface="+mn-ea"/>
              </a:rPr>
              <a:t>皮</a:t>
            </a:r>
          </a:p>
          <a:p>
            <a:pPr algn="l"/>
            <a:r>
              <a:rPr lang="en-US" altLang="zh-CN" sz="2400" dirty="0">
                <a:latin typeface="DFKai-SB" panose="03000509000000000000" pitchFamily="65" charset="-120"/>
                <a:ea typeface="DFKai-SB" panose="03000509000000000000" pitchFamily="65" charset="-120"/>
                <a:sym typeface="+mn-ea"/>
              </a:rPr>
              <a:t>影</a:t>
            </a:r>
          </a:p>
          <a:p>
            <a:pPr algn="l"/>
            <a:r>
              <a:rPr lang="en-US" altLang="zh-CN" sz="2400" dirty="0">
                <a:latin typeface="DFKai-SB" panose="03000509000000000000" pitchFamily="65" charset="-120"/>
                <a:ea typeface="DFKai-SB" panose="03000509000000000000" pitchFamily="65" charset="-120"/>
                <a:sym typeface="+mn-ea"/>
              </a:rPr>
              <a:t>戲</a:t>
            </a:r>
            <a:endParaRPr lang="zh-CN" altLang="en-US" sz="2400" dirty="0">
              <a:latin typeface="DFKai-SB" panose="03000509000000000000" pitchFamily="65" charset="-120"/>
              <a:ea typeface="DFKai-SB" panose="03000509000000000000" pitchFamily="65" charset="-120"/>
            </a:endParaRPr>
          </a:p>
        </p:txBody>
      </p:sp>
      <p:sp>
        <p:nvSpPr>
          <p:cNvPr id="2" name="圓角矩形 1"/>
          <p:cNvSpPr/>
          <p:nvPr/>
        </p:nvSpPr>
        <p:spPr>
          <a:xfrm>
            <a:off x="3911214" y="6270073"/>
            <a:ext cx="3882551" cy="5548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latin typeface="標楷體" panose="03000509000000000000" pitchFamily="65" charset="-120"/>
                <a:ea typeface="標楷體" panose="03000509000000000000" pitchFamily="65" charset="-120"/>
              </a:rPr>
              <a:t>圖片來源：中國文化研究院網頁</a:t>
            </a:r>
            <a:endParaRPr lang="zh-HK" altLang="en-US" sz="1600" dirty="0">
              <a:solidFill>
                <a:schemeClr val="tx1"/>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8621" y="1407728"/>
            <a:ext cx="3389912" cy="2499269"/>
          </a:xfrm>
          <a:prstGeom prst="rect">
            <a:avLst/>
          </a:prstGeom>
          <a:ln w="9525">
            <a:solidFill>
              <a:schemeClr val="tx1"/>
            </a:solidFill>
          </a:ln>
        </p:spPr>
      </p:pic>
      <p:pic>
        <p:nvPicPr>
          <p:cNvPr id="6" name="圖片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38621" y="4086069"/>
            <a:ext cx="4649002" cy="2212713"/>
          </a:xfrm>
          <a:prstGeom prst="rect">
            <a:avLst/>
          </a:prstGeom>
          <a:ln w="9525">
            <a:solidFill>
              <a:schemeClr val="tx1"/>
            </a:solidFill>
          </a:ln>
        </p:spPr>
      </p:pic>
      <p:pic>
        <p:nvPicPr>
          <p:cNvPr id="10" name="圖片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48548" y="4051273"/>
            <a:ext cx="3489133" cy="2282307"/>
          </a:xfrm>
          <a:prstGeom prst="rect">
            <a:avLst/>
          </a:prstGeom>
          <a:ln w="9525">
            <a:solidFill>
              <a:schemeClr val="tx1"/>
            </a:solidFill>
          </a:ln>
        </p:spPr>
      </p:pic>
      <p:pic>
        <p:nvPicPr>
          <p:cNvPr id="11" name="圖片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55098" y="1407728"/>
            <a:ext cx="4743031" cy="2376749"/>
          </a:xfrm>
          <a:prstGeom prst="rect">
            <a:avLst/>
          </a:prstGeom>
          <a:ln w="9525">
            <a:solidFill>
              <a:schemeClr val="tx1"/>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8125" y="439586"/>
            <a:ext cx="6602128" cy="5575797"/>
          </a:xfrm>
        </p:spPr>
        <p:txBody>
          <a:bodyPr>
            <a:noAutofit/>
          </a:bodyPr>
          <a:lstStyle/>
          <a:p>
            <a:pPr algn="just">
              <a:lnSpc>
                <a:spcPct val="110000"/>
              </a:lnSpc>
            </a:pP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非物質文化遺產方面，我</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國於</a:t>
            </a:r>
            <a:r>
              <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保護非物質文化遺產公約</a:t>
            </a:r>
            <a:r>
              <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》2004</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年加入</a:t>
            </a:r>
            <a:r>
              <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公約</a:t>
            </a:r>
            <a:r>
              <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，並</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積極向聯合國教科文組織申報非物質文化遺產名錄（名冊）項目的相關工作，以促進國際保護</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非物質文化遺產的</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工作</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10000"/>
              </a:lnSpc>
            </a:pP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截至</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12</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月，中國列入聯合國教科文組織非物質文化遺產名錄（名冊）項目共計</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42</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項，總數位居世界第一。</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42</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個項目的入選，體現了國</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保護非物質文化遺產</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水</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平</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日</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平</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提高，</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對於</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在國際</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社會</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弘揚博大精深的中華文化，</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以及提升中華文化在國際的影響力，同樣</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具有</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極為</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重要</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意義。</a:t>
            </a:r>
            <a:endParaRPr lang="en-US" altLang="zh-CN" sz="2000" dirty="0">
              <a:latin typeface="PingFang SC"/>
            </a:endParaRPr>
          </a:p>
        </p:txBody>
      </p:sp>
      <p:pic>
        <p:nvPicPr>
          <p:cNvPr id="4" name="圖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34285" y="788796"/>
            <a:ext cx="2101121" cy="2101121"/>
          </a:xfrm>
          <a:prstGeom prst="rect">
            <a:avLst/>
          </a:prstGeom>
          <a:ln w="12700">
            <a:solidFill>
              <a:schemeClr val="tx1"/>
            </a:solidFill>
          </a:ln>
        </p:spPr>
      </p:pic>
      <p:pic>
        <p:nvPicPr>
          <p:cNvPr id="5" name="圖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44513" y="823189"/>
            <a:ext cx="2032337" cy="2032337"/>
          </a:xfrm>
          <a:prstGeom prst="rect">
            <a:avLst/>
          </a:prstGeom>
          <a:ln w="12700">
            <a:solidFill>
              <a:schemeClr val="tx1"/>
            </a:solidFill>
          </a:ln>
        </p:spPr>
      </p:pic>
      <p:pic>
        <p:nvPicPr>
          <p:cNvPr id="6" name="圖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8962" y="3505426"/>
            <a:ext cx="2101121" cy="2101121"/>
          </a:xfrm>
          <a:prstGeom prst="rect">
            <a:avLst/>
          </a:prstGeom>
          <a:ln w="12700">
            <a:solidFill>
              <a:schemeClr val="tx1"/>
            </a:solidFill>
          </a:ln>
        </p:spPr>
      </p:pic>
      <p:pic>
        <p:nvPicPr>
          <p:cNvPr id="7" name="圖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9765281" y="3505426"/>
            <a:ext cx="2035219" cy="2101121"/>
          </a:xfrm>
          <a:prstGeom prst="rect">
            <a:avLst/>
          </a:prstGeom>
          <a:ln w="9525">
            <a:solidFill>
              <a:schemeClr val="tx1"/>
            </a:solidFill>
          </a:ln>
        </p:spPr>
      </p:pic>
      <p:sp>
        <p:nvSpPr>
          <p:cNvPr id="8" name="矩形 7"/>
          <p:cNvSpPr/>
          <p:nvPr/>
        </p:nvSpPr>
        <p:spPr>
          <a:xfrm>
            <a:off x="7148962" y="318599"/>
            <a:ext cx="4527888" cy="400110"/>
          </a:xfrm>
          <a:prstGeom prst="rect">
            <a:avLst/>
          </a:prstGeom>
          <a:solidFill>
            <a:schemeClr val="accent2">
              <a:lumMod val="20000"/>
              <a:lumOff val="80000"/>
            </a:schemeClr>
          </a:solidFill>
          <a:ln w="9525">
            <a:solidFill>
              <a:schemeClr val="tx1"/>
            </a:solidFill>
          </a:ln>
        </p:spPr>
        <p:txBody>
          <a:bodyPr wrap="square">
            <a:spAutoFit/>
          </a:bodyPr>
          <a:lstStyle/>
          <a:p>
            <a:pPr lvl="0" algn="ctr" hangingPunct="0"/>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入選</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名冊</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的非物質文化遺產舉隅</a:t>
            </a:r>
            <a:endParaRPr lang="en-US" altLang="zh-TW"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7646192" y="2946184"/>
            <a:ext cx="893184" cy="400110"/>
          </a:xfrm>
          <a:prstGeom prst="rect">
            <a:avLst/>
          </a:prstGeom>
          <a:solidFill>
            <a:schemeClr val="accent6">
              <a:lumMod val="20000"/>
              <a:lumOff val="80000"/>
            </a:schemeClr>
          </a:solidFill>
        </p:spPr>
        <p:txBody>
          <a:bodyPr wrap="square">
            <a:spAutoFit/>
          </a:bodyPr>
          <a:lstStyle/>
          <a:p>
            <a:pPr lvl="0" algn="ctr" hangingPunct="0"/>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崑曲</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矩形 9"/>
          <p:cNvSpPr/>
          <p:nvPr/>
        </p:nvSpPr>
        <p:spPr>
          <a:xfrm>
            <a:off x="9235406" y="2915606"/>
            <a:ext cx="2786477" cy="400110"/>
          </a:xfrm>
          <a:prstGeom prst="rect">
            <a:avLst/>
          </a:prstGeom>
          <a:solidFill>
            <a:schemeClr val="accent6">
              <a:lumMod val="20000"/>
              <a:lumOff val="80000"/>
            </a:schemeClr>
          </a:solidFill>
        </p:spPr>
        <p:txBody>
          <a:bodyPr wrap="square">
            <a:spAutoFit/>
          </a:bodyPr>
          <a:lstStyle/>
          <a:p>
            <a:pPr lvl="0" algn="ctr" hangingPunct="0"/>
            <a:r>
              <a:rPr lang="zh-CN" altLang="en-US" sz="2000" dirty="0">
                <a:latin typeface="標楷體" panose="03000509000000000000" pitchFamily="65" charset="-120"/>
                <a:ea typeface="標楷體" panose="03000509000000000000" pitchFamily="65" charset="-120"/>
              </a:rPr>
              <a:t>新疆維吾爾木卡姆</a:t>
            </a:r>
            <a:r>
              <a:rPr lang="zh-TW" altLang="en-US" sz="2000" dirty="0">
                <a:latin typeface="標楷體" panose="03000509000000000000" pitchFamily="65" charset="-120"/>
                <a:ea typeface="標楷體" panose="03000509000000000000" pitchFamily="65" charset="-120"/>
              </a:rPr>
              <a:t>藝術</a:t>
            </a:r>
            <a:endParaRPr lang="en-US" altLang="zh-TW" sz="20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1" name="矩形 10"/>
          <p:cNvSpPr/>
          <p:nvPr/>
        </p:nvSpPr>
        <p:spPr>
          <a:xfrm>
            <a:off x="7517693" y="5711527"/>
            <a:ext cx="893184" cy="400110"/>
          </a:xfrm>
          <a:prstGeom prst="rect">
            <a:avLst/>
          </a:prstGeom>
          <a:solidFill>
            <a:schemeClr val="accent6">
              <a:lumMod val="20000"/>
              <a:lumOff val="80000"/>
            </a:schemeClr>
          </a:solidFill>
        </p:spPr>
        <p:txBody>
          <a:bodyPr wrap="square">
            <a:spAutoFit/>
          </a:bodyPr>
          <a:lstStyle/>
          <a:p>
            <a:pPr lvl="0" algn="ctr" hangingPunct="0"/>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珠算</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矩形 11"/>
          <p:cNvSpPr/>
          <p:nvPr/>
        </p:nvSpPr>
        <p:spPr>
          <a:xfrm>
            <a:off x="10336298" y="5711527"/>
            <a:ext cx="893184" cy="400110"/>
          </a:xfrm>
          <a:prstGeom prst="rect">
            <a:avLst/>
          </a:prstGeom>
          <a:solidFill>
            <a:schemeClr val="accent6">
              <a:lumMod val="20000"/>
              <a:lumOff val="80000"/>
            </a:schemeClr>
          </a:solidFill>
        </p:spPr>
        <p:txBody>
          <a:bodyPr wrap="square">
            <a:spAutoFit/>
          </a:bodyPr>
          <a:lstStyle/>
          <a:p>
            <a:pPr lvl="0" algn="ctr" hangingPunct="0"/>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太極</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矩形 12"/>
          <p:cNvSpPr/>
          <p:nvPr/>
        </p:nvSpPr>
        <p:spPr>
          <a:xfrm>
            <a:off x="398125" y="6120363"/>
            <a:ext cx="7181048"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資料及圖片來源：中國非物質文化遺產網 </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http://www.ihchina.cn/</a:t>
            </a: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61427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36900" y="381064"/>
            <a:ext cx="11111018" cy="1412694"/>
          </a:xfrm>
          <a:prstGeom prst="rect">
            <a:avLst/>
          </a:prstGeom>
          <a:noFill/>
        </p:spPr>
        <p:txBody>
          <a:bodyPr wrap="square" rtlCol="0">
            <a:spAutoFit/>
          </a:bodyPr>
          <a:lstStyle/>
          <a:p>
            <a:pPr algn="just">
              <a:lnSpc>
                <a:spcPct val="110000"/>
              </a:lnSpc>
            </a:pPr>
            <a:r>
              <a:rPr lang="zh-CN" altLang="en-US" sz="2600" dirty="0">
                <a:latin typeface="DFKai-SB" panose="03000509000000000000" pitchFamily="65" charset="-120"/>
                <a:ea typeface="DFKai-SB" panose="03000509000000000000" pitchFamily="65" charset="-120"/>
                <a:cs typeface="黑体" panose="02010609060101010101" charset="-122"/>
                <a:sym typeface="+mn-ea"/>
              </a:rPr>
              <a:t>為了確保這些珍貴而又極其脆弱的文化遺産的安全和可持續利用，我們有責任將其真實、完整地留給後代。改革開放以來，國家制定了法律、政策和措施</a:t>
            </a:r>
            <a:r>
              <a:rPr lang="zh-TW" altLang="en-US" sz="2600" dirty="0">
                <a:latin typeface="DFKai-SB" panose="03000509000000000000" pitchFamily="65" charset="-120"/>
                <a:ea typeface="DFKai-SB" panose="03000509000000000000" pitchFamily="65" charset="-120"/>
                <a:cs typeface="黑体" panose="02010609060101010101" charset="-122"/>
                <a:sym typeface="+mn-ea"/>
              </a:rPr>
              <a:t>，積極</a:t>
            </a:r>
            <a:r>
              <a:rPr lang="zh-CN" altLang="en-US" sz="2600" dirty="0">
                <a:latin typeface="DFKai-SB" panose="03000509000000000000" pitchFamily="65" charset="-120"/>
                <a:ea typeface="DFKai-SB" panose="03000509000000000000" pitchFamily="65" charset="-120"/>
                <a:cs typeface="黑体" panose="02010609060101010101" charset="-122"/>
                <a:sym typeface="+mn-ea"/>
              </a:rPr>
              <a:t>保育文化遺産。</a:t>
            </a:r>
            <a:endParaRPr lang="zh-CN" altLang="en-US" sz="2600" dirty="0">
              <a:latin typeface="DFKai-SB" panose="03000509000000000000" pitchFamily="65" charset="-120"/>
              <a:ea typeface="DFKai-SB" panose="03000509000000000000" pitchFamily="65" charset="-120"/>
              <a:cs typeface="黑体" panose="02010609060101010101" charset="-122"/>
            </a:endParaRPr>
          </a:p>
        </p:txBody>
      </p:sp>
      <p:sp>
        <p:nvSpPr>
          <p:cNvPr id="5" name="文本框 4"/>
          <p:cNvSpPr txBox="1"/>
          <p:nvPr/>
        </p:nvSpPr>
        <p:spPr>
          <a:xfrm>
            <a:off x="536900" y="5995618"/>
            <a:ext cx="6495271" cy="461665"/>
          </a:xfrm>
          <a:prstGeom prst="rect">
            <a:avLst/>
          </a:prstGeom>
          <a:noFill/>
        </p:spPr>
        <p:txBody>
          <a:bodyPr wrap="square" rtlCol="0">
            <a:spAutoFit/>
          </a:bodyPr>
          <a:lstStyle/>
          <a:p>
            <a:r>
              <a:rPr lang="zh-CN" altLang="en-US" sz="2400" dirty="0">
                <a:latin typeface="DFKai-SB" panose="03000509000000000000" pitchFamily="65" charset="-120"/>
                <a:ea typeface="DFKai-SB" panose="03000509000000000000" pitchFamily="65" charset="-120"/>
              </a:rPr>
              <a:t>中國積極加入三大公約，並積極履行保育義務</a:t>
            </a:r>
          </a:p>
        </p:txBody>
      </p:sp>
      <p:sp>
        <p:nvSpPr>
          <p:cNvPr id="12" name="文本框 11"/>
          <p:cNvSpPr txBox="1"/>
          <p:nvPr/>
        </p:nvSpPr>
        <p:spPr>
          <a:xfrm>
            <a:off x="7862856" y="5422645"/>
            <a:ext cx="2790960" cy="461665"/>
          </a:xfrm>
          <a:prstGeom prst="rect">
            <a:avLst/>
          </a:prstGeom>
          <a:noFill/>
        </p:spPr>
        <p:txBody>
          <a:bodyPr wrap="square" rtlCol="0">
            <a:spAutoFit/>
          </a:bodyPr>
          <a:lstStyle/>
          <a:p>
            <a:r>
              <a:rPr lang="zh-CN" altLang="en-US" sz="2400" dirty="0">
                <a:latin typeface="DFKai-SB" panose="03000509000000000000" pitchFamily="65" charset="-120"/>
                <a:ea typeface="DFKai-SB" panose="03000509000000000000" pitchFamily="65" charset="-120"/>
                <a:sym typeface="+mn-ea"/>
              </a:rPr>
              <a:t>依法保育</a:t>
            </a:r>
            <a:r>
              <a:rPr lang="zh-CN" altLang="en-US" sz="2400" dirty="0">
                <a:latin typeface="DFKai-SB" panose="03000509000000000000" pitchFamily="65" charset="-120"/>
                <a:ea typeface="DFKai-SB" panose="03000509000000000000" pitchFamily="65" charset="-120"/>
              </a:rPr>
              <a:t>文化遺產</a:t>
            </a:r>
          </a:p>
        </p:txBody>
      </p:sp>
      <p:sp>
        <p:nvSpPr>
          <p:cNvPr id="4" name="圓角矩形 3"/>
          <p:cNvSpPr/>
          <p:nvPr/>
        </p:nvSpPr>
        <p:spPr>
          <a:xfrm>
            <a:off x="659892" y="2716007"/>
            <a:ext cx="5978525" cy="316022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hangingPunct="0">
              <a:buFont typeface="Arial" panose="020B0604020202020204" pitchFamily="34" charset="0"/>
              <a:buChar char="•"/>
            </a:pP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保護世界自然和文化遺產公約</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1972</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日通過，</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1985</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年中國加入。</a:t>
            </a:r>
          </a:p>
          <a:p>
            <a:pPr marL="285750" indent="-285750" algn="just">
              <a:buFont typeface="Arial" panose="020B0604020202020204" pitchFamily="34" charset="0"/>
              <a:buChar char="•"/>
            </a:pP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保護非物質文化遺產公約</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2003</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17</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日通過，</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2006</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28</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日中國加入，</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2006</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日生效。</a:t>
            </a:r>
          </a:p>
          <a:p>
            <a:pPr marL="285750" indent="-285750" algn="just" hangingPunct="0">
              <a:buFont typeface="Arial" panose="020B0604020202020204" pitchFamily="34" charset="0"/>
              <a:buChar char="•"/>
            </a:pP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保護和促進文化表現形式多樣性公約</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2005</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日通過，</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2006</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29</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日中國加入，</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2007</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日生效。</a:t>
            </a:r>
          </a:p>
        </p:txBody>
      </p:sp>
      <p:sp>
        <p:nvSpPr>
          <p:cNvPr id="6" name="圓角矩形 5"/>
          <p:cNvSpPr/>
          <p:nvPr/>
        </p:nvSpPr>
        <p:spPr>
          <a:xfrm>
            <a:off x="1531920" y="1916054"/>
            <a:ext cx="4234470" cy="5553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TW" altLang="en-US" sz="2400" b="1" dirty="0">
                <a:solidFill>
                  <a:prstClr val="black"/>
                </a:solidFill>
                <a:latin typeface="標楷體" panose="03000509000000000000" pitchFamily="65" charset="-120"/>
                <a:ea typeface="標楷體" panose="03000509000000000000" pitchFamily="65" charset="-120"/>
              </a:rPr>
              <a:t>聯合國教科文組織三大公約</a:t>
            </a:r>
          </a:p>
        </p:txBody>
      </p:sp>
      <p:sp>
        <p:nvSpPr>
          <p:cNvPr id="13" name="圓角矩形 12"/>
          <p:cNvSpPr/>
          <p:nvPr/>
        </p:nvSpPr>
        <p:spPr>
          <a:xfrm>
            <a:off x="7177161" y="2837174"/>
            <a:ext cx="3973285" cy="258547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spcAft>
                <a:spcPts val="0"/>
              </a:spcAft>
              <a:buFont typeface="Arial" panose="020B0604020202020204" pitchFamily="34" charset="0"/>
              <a:buChar char="•"/>
            </a:pPr>
            <a:r>
              <a:rPr lang="zh-TW" altLang="zh-HK" sz="22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《中華人民共和國文物保護法》</a:t>
            </a:r>
            <a:r>
              <a:rPr lang="en-US" altLang="zh-HK" sz="22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1982</a:t>
            </a:r>
            <a:r>
              <a:rPr lang="zh-TW" altLang="zh-HK" sz="22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年頒布，</a:t>
            </a:r>
            <a:r>
              <a:rPr lang="en-US" altLang="zh-HK" sz="22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2002</a:t>
            </a:r>
            <a:r>
              <a:rPr lang="zh-TW" altLang="zh-HK" sz="22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年修訂；</a:t>
            </a:r>
          </a:p>
          <a:p>
            <a:pPr marL="342900" indent="-342900" algn="just">
              <a:spcAft>
                <a:spcPts val="0"/>
              </a:spcAft>
              <a:buFont typeface="Arial" panose="020B0604020202020204" pitchFamily="34" charset="0"/>
              <a:buChar char="•"/>
            </a:pPr>
            <a:r>
              <a:rPr lang="zh-TW" altLang="zh-HK" sz="22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《中華人民共和國非物質文化遺產保護法》，</a:t>
            </a:r>
            <a:r>
              <a:rPr lang="en-US" altLang="zh-HK" sz="22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2011</a:t>
            </a:r>
            <a:r>
              <a:rPr lang="zh-TW" altLang="zh-HK" sz="2200" kern="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年實施。</a:t>
            </a:r>
          </a:p>
        </p:txBody>
      </p:sp>
      <p:sp>
        <p:nvSpPr>
          <p:cNvPr id="14" name="圓角矩形 13"/>
          <p:cNvSpPr/>
          <p:nvPr/>
        </p:nvSpPr>
        <p:spPr>
          <a:xfrm>
            <a:off x="7141101" y="1856155"/>
            <a:ext cx="4234470" cy="6889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gradFill>
                <a:gsLst>
                  <a:gs pos="0">
                    <a:srgbClr val="14CD68"/>
                  </a:gs>
                  <a:gs pos="100000">
                    <a:srgbClr val="035C7D"/>
                  </a:gs>
                </a:gsLst>
                <a:lin scaled="0"/>
              </a:gradFill>
              <a:latin typeface="DFKai-SB" panose="03000509000000000000" pitchFamily="65" charset="-120"/>
              <a:ea typeface="DFKai-SB" panose="03000509000000000000" pitchFamily="65" charset="-120"/>
            </a:endParaRPr>
          </a:p>
          <a:p>
            <a:pPr algn="just"/>
            <a:r>
              <a:rPr lang="zh-CN" altLang="en-US" sz="2400" b="1" dirty="0">
                <a:solidFill>
                  <a:schemeClr val="tx1"/>
                </a:solidFill>
                <a:latin typeface="DFKai-SB" panose="03000509000000000000" pitchFamily="65" charset="-120"/>
                <a:ea typeface="DFKai-SB" panose="03000509000000000000" pitchFamily="65" charset="-120"/>
              </a:rPr>
              <a:t>我國關於文化遺產保育的法律</a:t>
            </a:r>
          </a:p>
          <a:p>
            <a:pPr lvl="0" algn="just"/>
            <a:endParaRPr lang="zh-TW" altLang="en-US" sz="2400" b="1" dirty="0">
              <a:solidFill>
                <a:prstClr val="black"/>
              </a:solidFill>
              <a:latin typeface="標楷體" panose="03000509000000000000" pitchFamily="65" charset="-120"/>
              <a:ea typeface="標楷體" panose="03000509000000000000" pitchFamily="65" charset="-12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2954" y="401084"/>
            <a:ext cx="9836216" cy="6076718"/>
          </a:xfrm>
        </p:spPr>
        <p:txBody>
          <a:bodyPr>
            <a:noAutofit/>
          </a:bodyPr>
          <a:lstStyle/>
          <a:p>
            <a:pPr algn="just" hangingPunct="0">
              <a:lnSpc>
                <a:spcPct val="110000"/>
              </a:lnSpc>
            </a:pP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在世界遺產保護事業取得的顯著成就，得到聯合國教科文組織和世界遺產委員會</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The World Heritage Committee</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的認可。</a:t>
            </a:r>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根據</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世界遺產委員會諮詢機構</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International Union for Conservation of Nature</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世界自然保護聯盟對全球世界遺產保護狀況的權威評估報告</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年世界遺產展望</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，中國</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對於世界遺產的</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整體保護狀況明顯優於國際平均水準</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，例如：</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lvl="1" algn="just" hangingPunct="0">
              <a:lnSpc>
                <a:spcPct val="110000"/>
              </a:lnSpc>
              <a:buSzPct val="40000"/>
              <a:buFont typeface="Wingdings" panose="05000000000000000000" pitchFamily="2" charset="2"/>
              <a:buChar char="n"/>
            </a:pP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世界自然遺產和雙遺產中，全球整體狀況處於</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好</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和</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較好</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的比例為</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63%</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，中國比例為</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89%</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；全球處於危急狀況的</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為</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7%</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，中國為零。</a:t>
            </a:r>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endParaRPr>
          </a:p>
          <a:p>
            <a:pPr lvl="1" algn="just" hangingPunct="0">
              <a:lnSpc>
                <a:spcPct val="110000"/>
              </a:lnSpc>
              <a:buSzPct val="40000"/>
              <a:buFont typeface="Wingdings" panose="05000000000000000000" pitchFamily="2" charset="2"/>
              <a:buChar char="n"/>
            </a:pP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中國</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18</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處世界自然遺產和雙遺產總體保護狀況良好，無瀕危狀態遺產地。</a:t>
            </a:r>
            <a:endParaRPr lang="zh-HK" alt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p:cNvSpPr/>
          <p:nvPr/>
        </p:nvSpPr>
        <p:spPr>
          <a:xfrm>
            <a:off x="1626669" y="5816082"/>
            <a:ext cx="9182501" cy="707886"/>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中國世界自然遺產、自然和文化雙遺產數均列世界第一</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中國新聞網，</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http://www.chinanews.com/gn/2021/07-14/9519240.shtml</a:t>
            </a:r>
          </a:p>
        </p:txBody>
      </p:sp>
    </p:spTree>
    <p:extLst>
      <p:ext uri="{BB962C8B-B14F-4D97-AF65-F5344CB8AC3E}">
        <p14:creationId xmlns:p14="http://schemas.microsoft.com/office/powerpoint/2010/main" val="1796291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p:cNvSpPr/>
          <p:nvPr/>
        </p:nvSpPr>
        <p:spPr bwMode="auto">
          <a:xfrm>
            <a:off x="104195" y="1690151"/>
            <a:ext cx="11743883" cy="4799622"/>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2" name="矩形 21"/>
          <p:cNvSpPr/>
          <p:nvPr/>
        </p:nvSpPr>
        <p:spPr>
          <a:xfrm>
            <a:off x="171696" y="1334876"/>
            <a:ext cx="11608880" cy="509182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6" name="文本框 5"/>
          <p:cNvSpPr txBox="1"/>
          <p:nvPr/>
        </p:nvSpPr>
        <p:spPr>
          <a:xfrm>
            <a:off x="9437650" y="1362399"/>
            <a:ext cx="2292551" cy="2031325"/>
          </a:xfrm>
          <a:prstGeom prst="rect">
            <a:avLst/>
          </a:prstGeom>
          <a:noFill/>
        </p:spPr>
        <p:txBody>
          <a:bodyPr wrap="square" rtlCol="0" anchor="t">
            <a:spAutoFit/>
          </a:bodyPr>
          <a:lstStyle/>
          <a:p>
            <a:pPr algn="just" hangingPunct="0"/>
            <a:r>
              <a:rPr lang="zh-CN" altLang="en-US" dirty="0">
                <a:solidFill>
                  <a:prstClr val="black"/>
                </a:solidFill>
                <a:latin typeface="DFKai-SB" panose="03000509000000000000" pitchFamily="65" charset="-120"/>
                <a:ea typeface="DFKai-SB" panose="03000509000000000000" pitchFamily="65" charset="-120"/>
              </a:rPr>
              <a:t>江蘇省揚州市雕版印刷技藝非遺傳承人在給學生介紹</a:t>
            </a:r>
            <a:r>
              <a:rPr lang="zh-CN" altLang="en-US" dirty="0">
                <a:solidFill>
                  <a:prstClr val="black"/>
                </a:solidFill>
                <a:latin typeface="DFKai-SB" panose="03000509000000000000" pitchFamily="65" charset="-120"/>
                <a:ea typeface="DFKai-SB" panose="03000509000000000000" pitchFamily="65" charset="-120"/>
                <a:sym typeface="+mn-ea"/>
              </a:rPr>
              <a:t>雕版印刷</a:t>
            </a:r>
            <a:r>
              <a:rPr lang="zh-CN" altLang="en-US" dirty="0">
                <a:solidFill>
                  <a:prstClr val="black"/>
                </a:solidFill>
                <a:latin typeface="DFKai-SB" panose="03000509000000000000" pitchFamily="65" charset="-120"/>
                <a:ea typeface="DFKai-SB" panose="03000509000000000000" pitchFamily="65" charset="-120"/>
              </a:rPr>
              <a:t>中的上墨、勻墨、鋪紙、印刷、起紙……</a:t>
            </a:r>
            <a:r>
              <a:rPr lang="zh-CN" altLang="en-US" dirty="0">
                <a:solidFill>
                  <a:prstClr val="black"/>
                </a:solidFill>
                <a:latin typeface="DFKai-SB" panose="03000509000000000000" pitchFamily="65" charset="-120"/>
                <a:ea typeface="DFKai-SB" panose="03000509000000000000" pitchFamily="65" charset="-120"/>
                <a:sym typeface="+mn-ea"/>
              </a:rPr>
              <a:t>借助學校平</a:t>
            </a:r>
            <a:r>
              <a:rPr lang="zh-CN" altLang="en-US" dirty="0">
                <a:solidFill>
                  <a:prstClr val="black"/>
                </a:solidFill>
                <a:latin typeface="DFKai-SB" panose="03000509000000000000" pitchFamily="65" charset="-120"/>
                <a:ea typeface="DFKai-SB" panose="03000509000000000000" pitchFamily="65" charset="-120"/>
              </a:rPr>
              <a:t>台</a:t>
            </a:r>
            <a:r>
              <a:rPr lang="zh-CN" altLang="en-US" dirty="0">
                <a:solidFill>
                  <a:prstClr val="black"/>
                </a:solidFill>
                <a:latin typeface="DFKai-SB" panose="03000509000000000000" pitchFamily="65" charset="-120"/>
                <a:ea typeface="DFKai-SB" panose="03000509000000000000" pitchFamily="65" charset="-120"/>
                <a:sym typeface="+mn-ea"/>
              </a:rPr>
              <a:t>，開</a:t>
            </a:r>
            <a:r>
              <a:rPr lang="zh-TW" altLang="en-US" dirty="0">
                <a:solidFill>
                  <a:prstClr val="black"/>
                </a:solidFill>
                <a:latin typeface="DFKai-SB" panose="03000509000000000000" pitchFamily="65" charset="-120"/>
                <a:ea typeface="DFKai-SB" panose="03000509000000000000" pitchFamily="65" charset="-120"/>
                <a:sym typeface="+mn-ea"/>
              </a:rPr>
              <a:t>展</a:t>
            </a:r>
            <a:r>
              <a:rPr lang="zh-CN" altLang="en-US" dirty="0">
                <a:solidFill>
                  <a:prstClr val="black"/>
                </a:solidFill>
                <a:latin typeface="DFKai-SB" panose="03000509000000000000" pitchFamily="65" charset="-120"/>
                <a:ea typeface="DFKai-SB" panose="03000509000000000000" pitchFamily="65" charset="-120"/>
                <a:sym typeface="+mn-ea"/>
              </a:rPr>
              <a:t>非遺課程。</a:t>
            </a:r>
            <a:endParaRPr lang="zh-CN" altLang="en-US" dirty="0">
              <a:solidFill>
                <a:prstClr val="black"/>
              </a:solidFill>
              <a:latin typeface="DFKai-SB" panose="03000509000000000000" pitchFamily="65" charset="-120"/>
              <a:ea typeface="DFKai-SB" panose="03000509000000000000" pitchFamily="65" charset="-120"/>
            </a:endParaRPr>
          </a:p>
        </p:txBody>
      </p:sp>
      <p:pic>
        <p:nvPicPr>
          <p:cNvPr id="12" name="图片 4" descr="07f4c522eb01d52739a1e481d162c7c"/>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6573" y="1446835"/>
            <a:ext cx="3168015" cy="1862455"/>
          </a:xfrm>
          <a:prstGeom prst="rect">
            <a:avLst/>
          </a:prstGeom>
          <a:ln w="19050">
            <a:solidFill>
              <a:schemeClr val="tx1"/>
            </a:solidFill>
          </a:ln>
        </p:spPr>
      </p:pic>
      <p:sp>
        <p:nvSpPr>
          <p:cNvPr id="13" name="文本框 12"/>
          <p:cNvSpPr txBox="1"/>
          <p:nvPr/>
        </p:nvSpPr>
        <p:spPr>
          <a:xfrm>
            <a:off x="6381889" y="3325578"/>
            <a:ext cx="3262432" cy="400110"/>
          </a:xfrm>
          <a:prstGeom prst="rect">
            <a:avLst/>
          </a:prstGeom>
          <a:noFill/>
        </p:spPr>
        <p:txBody>
          <a:bodyPr wrap="none" rtlCol="0">
            <a:spAutoFit/>
          </a:bodyPr>
          <a:lstStyle/>
          <a:p>
            <a:r>
              <a:rPr lang="zh-CN" altLang="en-US" sz="2000" b="1" dirty="0">
                <a:solidFill>
                  <a:prstClr val="black"/>
                </a:solidFill>
                <a:latin typeface="DFKai-SB" panose="03000509000000000000" pitchFamily="65" charset="-120"/>
                <a:ea typeface="DFKai-SB" panose="03000509000000000000" pitchFamily="65" charset="-120"/>
              </a:rPr>
              <a:t>作為校本課程弘揚非遺文化</a:t>
            </a:r>
          </a:p>
        </p:txBody>
      </p:sp>
      <p:sp>
        <p:nvSpPr>
          <p:cNvPr id="5" name="文本框 4"/>
          <p:cNvSpPr txBox="1"/>
          <p:nvPr/>
        </p:nvSpPr>
        <p:spPr>
          <a:xfrm>
            <a:off x="4063004" y="1495538"/>
            <a:ext cx="1882140" cy="2030095"/>
          </a:xfrm>
          <a:prstGeom prst="rect">
            <a:avLst/>
          </a:prstGeom>
          <a:noFill/>
        </p:spPr>
        <p:txBody>
          <a:bodyPr wrap="square" rtlCol="0" anchor="t">
            <a:spAutoFit/>
          </a:bodyPr>
          <a:lstStyle/>
          <a:p>
            <a:pPr algn="just"/>
            <a:r>
              <a:rPr lang="zh-CN" altLang="en-US" dirty="0">
                <a:solidFill>
                  <a:prstClr val="black"/>
                </a:solidFill>
                <a:latin typeface="DFKai-SB" panose="03000509000000000000" pitchFamily="65" charset="-120"/>
                <a:ea typeface="DFKai-SB" panose="03000509000000000000" pitchFamily="65" charset="-120"/>
              </a:rPr>
              <a:t>山西省大同市雲岡石窟研究院的研究人員正在利用數</a:t>
            </a:r>
            <a:r>
              <a:rPr lang="zh-TW" altLang="en-US" dirty="0">
                <a:solidFill>
                  <a:prstClr val="black"/>
                </a:solidFill>
                <a:latin typeface="DFKai-SB" panose="03000509000000000000" pitchFamily="65" charset="-120"/>
                <a:ea typeface="DFKai-SB" panose="03000509000000000000" pitchFamily="65" charset="-120"/>
              </a:rPr>
              <a:t>碼</a:t>
            </a:r>
            <a:r>
              <a:rPr lang="zh-CN" altLang="en-US" dirty="0">
                <a:solidFill>
                  <a:prstClr val="black"/>
                </a:solidFill>
                <a:latin typeface="DFKai-SB" panose="03000509000000000000" pitchFamily="65" charset="-120"/>
                <a:ea typeface="DFKai-SB" panose="03000509000000000000" pitchFamily="65" charset="-120"/>
              </a:rPr>
              <a:t>化手段</a:t>
            </a:r>
            <a:r>
              <a:rPr lang="zh-CN" altLang="en-US" dirty="0">
                <a:solidFill>
                  <a:prstClr val="black"/>
                </a:solidFill>
                <a:latin typeface="DFKai-SB" panose="03000509000000000000" pitchFamily="65" charset="-120"/>
                <a:ea typeface="DFKai-SB" panose="03000509000000000000" pitchFamily="65" charset="-120"/>
                <a:sym typeface="+mn-ea"/>
              </a:rPr>
              <a:t>對石窟</a:t>
            </a:r>
            <a:r>
              <a:rPr lang="zh-CN" altLang="en-US" dirty="0">
                <a:solidFill>
                  <a:prstClr val="black"/>
                </a:solidFill>
                <a:latin typeface="DFKai-SB" panose="03000509000000000000" pitchFamily="65" charset="-120"/>
                <a:ea typeface="DFKai-SB" panose="03000509000000000000" pitchFamily="65" charset="-120"/>
              </a:rPr>
              <a:t>實施影像數據採集和搶救性保育。</a:t>
            </a:r>
          </a:p>
        </p:txBody>
      </p:sp>
      <p:sp>
        <p:nvSpPr>
          <p:cNvPr id="9" name="文本框 8"/>
          <p:cNvSpPr txBox="1"/>
          <p:nvPr/>
        </p:nvSpPr>
        <p:spPr>
          <a:xfrm>
            <a:off x="796020" y="3325579"/>
            <a:ext cx="3105943" cy="400110"/>
          </a:xfrm>
          <a:prstGeom prst="rect">
            <a:avLst/>
          </a:prstGeom>
          <a:noFill/>
        </p:spPr>
        <p:txBody>
          <a:bodyPr wrap="square" rtlCol="0">
            <a:spAutoFit/>
          </a:bodyPr>
          <a:lstStyle/>
          <a:p>
            <a:r>
              <a:rPr lang="zh-CN" altLang="en-US" sz="2000" b="1" dirty="0">
                <a:solidFill>
                  <a:prstClr val="black"/>
                </a:solidFill>
                <a:latin typeface="DFKai-SB" panose="03000509000000000000" pitchFamily="65" charset="-120"/>
                <a:ea typeface="DFKai-SB" panose="03000509000000000000" pitchFamily="65" charset="-120"/>
              </a:rPr>
              <a:t>利用數</a:t>
            </a:r>
            <a:r>
              <a:rPr lang="zh-TW" altLang="en-US" sz="2000" b="1" dirty="0">
                <a:solidFill>
                  <a:prstClr val="black"/>
                </a:solidFill>
                <a:latin typeface="DFKai-SB" panose="03000509000000000000" pitchFamily="65" charset="-120"/>
                <a:ea typeface="DFKai-SB" panose="03000509000000000000" pitchFamily="65" charset="-120"/>
              </a:rPr>
              <a:t>碼</a:t>
            </a:r>
            <a:r>
              <a:rPr lang="zh-CN" altLang="en-US" sz="2000" b="1" dirty="0">
                <a:solidFill>
                  <a:prstClr val="black"/>
                </a:solidFill>
                <a:latin typeface="DFKai-SB" panose="03000509000000000000" pitchFamily="65" charset="-120"/>
                <a:ea typeface="DFKai-SB" panose="03000509000000000000" pitchFamily="65" charset="-120"/>
              </a:rPr>
              <a:t>化手段進行保護</a:t>
            </a:r>
          </a:p>
        </p:txBody>
      </p:sp>
      <p:sp>
        <p:nvSpPr>
          <p:cNvPr id="14" name="文本框 13"/>
          <p:cNvSpPr txBox="1"/>
          <p:nvPr/>
        </p:nvSpPr>
        <p:spPr>
          <a:xfrm>
            <a:off x="4058309" y="3880790"/>
            <a:ext cx="1951355" cy="2030095"/>
          </a:xfrm>
          <a:prstGeom prst="rect">
            <a:avLst/>
          </a:prstGeom>
          <a:noFill/>
        </p:spPr>
        <p:txBody>
          <a:bodyPr wrap="square" rtlCol="0">
            <a:spAutoFit/>
          </a:bodyPr>
          <a:lstStyle/>
          <a:p>
            <a:pPr algn="just"/>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浙江省里安市18位老藝人把木活字印刷、溫州鼓詞、藍夾纈等</a:t>
            </a:r>
            <a:r>
              <a:rPr lang="zh-TW" altLang="en-US"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非遺</a:t>
            </a:r>
            <a:r>
              <a:rPr lang="zh-TW" altLang="en-US"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絕活傳授給20多名年輕徒弟。</a:t>
            </a: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文本框 15"/>
          <p:cNvSpPr txBox="1"/>
          <p:nvPr/>
        </p:nvSpPr>
        <p:spPr>
          <a:xfrm>
            <a:off x="1291637" y="5818527"/>
            <a:ext cx="2236510" cy="400110"/>
          </a:xfrm>
          <a:prstGeom prst="rect">
            <a:avLst/>
          </a:prstGeom>
          <a:noFill/>
        </p:spPr>
        <p:txBody>
          <a:bodyPr wrap="none" rtlCol="0">
            <a:spAutoFit/>
          </a:bodyPr>
          <a:lstStyle/>
          <a:p>
            <a:r>
              <a:rPr lang="zh-CN" altLang="en-US" sz="2000" b="1" dirty="0">
                <a:solidFill>
                  <a:prstClr val="black"/>
                </a:solidFill>
                <a:latin typeface="DFKai-SB" panose="03000509000000000000" pitchFamily="65" charset="-120"/>
                <a:ea typeface="DFKai-SB" panose="03000509000000000000" pitchFamily="65" charset="-120"/>
                <a:sym typeface="+mn-ea"/>
              </a:rPr>
              <a:t>帶徒拜師薪火相傳</a:t>
            </a:r>
          </a:p>
        </p:txBody>
      </p:sp>
      <p:sp>
        <p:nvSpPr>
          <p:cNvPr id="8" name="文本框 7"/>
          <p:cNvSpPr txBox="1"/>
          <p:nvPr/>
        </p:nvSpPr>
        <p:spPr>
          <a:xfrm>
            <a:off x="9486881" y="3880790"/>
            <a:ext cx="2130812" cy="1754326"/>
          </a:xfrm>
          <a:prstGeom prst="rect">
            <a:avLst/>
          </a:prstGeom>
          <a:noFill/>
        </p:spPr>
        <p:txBody>
          <a:bodyPr wrap="square" rtlCol="0" anchor="t">
            <a:spAutoFit/>
          </a:bodyPr>
          <a:lstStyle/>
          <a:p>
            <a:pPr algn="just" hangingPunct="0"/>
            <a:r>
              <a:rPr lang="zh-CN" altLang="en-US" dirty="0">
                <a:latin typeface="DFKai-SB" panose="03000509000000000000" pitchFamily="65" charset="-120"/>
                <a:ea typeface="DFKai-SB" panose="03000509000000000000" pitchFamily="65" charset="-120"/>
              </a:rPr>
              <a:t>貴州省從江縣週末非遺扶貧集市上，侗族琵琶藝人一邊展銷非遺産品，一邊表演侗族琵琶歌。</a:t>
            </a:r>
          </a:p>
        </p:txBody>
      </p:sp>
      <p:sp>
        <p:nvSpPr>
          <p:cNvPr id="17" name="文本框 16"/>
          <p:cNvSpPr txBox="1"/>
          <p:nvPr/>
        </p:nvSpPr>
        <p:spPr>
          <a:xfrm>
            <a:off x="6762413" y="5818527"/>
            <a:ext cx="2236510" cy="400110"/>
          </a:xfrm>
          <a:prstGeom prst="rect">
            <a:avLst/>
          </a:prstGeom>
          <a:noFill/>
        </p:spPr>
        <p:txBody>
          <a:bodyPr wrap="none" rtlCol="0">
            <a:spAutoFit/>
          </a:bodyPr>
          <a:lstStyle/>
          <a:p>
            <a:r>
              <a:rPr lang="zh-CN" altLang="en-US" sz="2000" b="1" dirty="0">
                <a:solidFill>
                  <a:prstClr val="black"/>
                </a:solidFill>
                <a:latin typeface="DFKai-SB" panose="03000509000000000000" pitchFamily="65" charset="-120"/>
                <a:ea typeface="DFKai-SB" panose="03000509000000000000" pitchFamily="65" charset="-120"/>
              </a:rPr>
              <a:t>保育與開發相結合</a:t>
            </a:r>
          </a:p>
        </p:txBody>
      </p:sp>
      <p:sp>
        <p:nvSpPr>
          <p:cNvPr id="35" name="矩形 34"/>
          <p:cNvSpPr/>
          <p:nvPr/>
        </p:nvSpPr>
        <p:spPr bwMode="auto">
          <a:xfrm>
            <a:off x="715289" y="536602"/>
            <a:ext cx="4481819"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6" name="文本框 42"/>
          <p:cNvSpPr txBox="1">
            <a:spLocks noChangeArrowheads="1"/>
          </p:cNvSpPr>
          <p:nvPr/>
        </p:nvSpPr>
        <p:spPr bwMode="auto">
          <a:xfrm>
            <a:off x="404180" y="544730"/>
            <a:ext cx="51040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TW" altLang="en-US" sz="2800" dirty="0">
                <a:solidFill>
                  <a:srgbClr val="0D0D0D"/>
                </a:solidFill>
                <a:latin typeface="DFKai-SB" panose="03000509000000000000" pitchFamily="65" charset="-120"/>
                <a:ea typeface="DFKai-SB" panose="03000509000000000000" pitchFamily="65" charset="-120"/>
              </a:rPr>
              <a:t>參考資料：文物保育的</a:t>
            </a:r>
            <a:r>
              <a:rPr lang="zh-CN" altLang="en-US" sz="2800" dirty="0">
                <a:solidFill>
                  <a:srgbClr val="0D0D0D"/>
                </a:solidFill>
                <a:latin typeface="DFKai-SB" panose="03000509000000000000" pitchFamily="65" charset="-120"/>
                <a:ea typeface="DFKai-SB" panose="03000509000000000000" pitchFamily="65" charset="-120"/>
              </a:rPr>
              <a:t>案例</a:t>
            </a:r>
          </a:p>
        </p:txBody>
      </p:sp>
      <p:sp>
        <p:nvSpPr>
          <p:cNvPr id="27" name="圓角矩形 26"/>
          <p:cNvSpPr/>
          <p:nvPr/>
        </p:nvSpPr>
        <p:spPr>
          <a:xfrm>
            <a:off x="6209010" y="391789"/>
            <a:ext cx="5408683" cy="7654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dirty="0">
                <a:solidFill>
                  <a:prstClr val="black"/>
                </a:solidFill>
                <a:latin typeface="標楷體" panose="03000509000000000000" pitchFamily="65" charset="-120"/>
                <a:ea typeface="標楷體" panose="03000509000000000000" pitchFamily="65" charset="-120"/>
              </a:rPr>
              <a:t>圖片來源：</a:t>
            </a:r>
            <a:endParaRPr lang="en-US" altLang="zh-TW" sz="2200" dirty="0">
              <a:solidFill>
                <a:prstClr val="black"/>
              </a:solidFill>
              <a:latin typeface="標楷體" panose="03000509000000000000" pitchFamily="65" charset="-120"/>
              <a:ea typeface="標楷體" panose="03000509000000000000" pitchFamily="65" charset="-120"/>
            </a:endParaRPr>
          </a:p>
          <a:p>
            <a:pPr algn="ctr"/>
            <a:r>
              <a:rPr lang="zh-TW" altLang="en-US" sz="2200" dirty="0">
                <a:solidFill>
                  <a:prstClr val="black"/>
                </a:solidFill>
                <a:latin typeface="標楷體" panose="03000509000000000000" pitchFamily="65" charset="-120"/>
                <a:ea typeface="標楷體" panose="03000509000000000000" pitchFamily="65" charset="-120"/>
              </a:rPr>
              <a:t>新華社及由教材製作者拍攝</a:t>
            </a:r>
            <a:r>
              <a:rPr lang="en-US" altLang="zh-TW" sz="2200" dirty="0">
                <a:solidFill>
                  <a:prstClr val="black"/>
                </a:solidFill>
                <a:latin typeface="標楷體" panose="03000509000000000000" pitchFamily="65" charset="-120"/>
                <a:ea typeface="標楷體" panose="03000509000000000000" pitchFamily="65" charset="-120"/>
              </a:rPr>
              <a:t>(</a:t>
            </a:r>
            <a:r>
              <a:rPr lang="zh-TW" altLang="en-US" sz="2200" dirty="0">
                <a:solidFill>
                  <a:prstClr val="black"/>
                </a:solidFill>
                <a:latin typeface="標楷體" panose="03000509000000000000" pitchFamily="65" charset="-120"/>
                <a:ea typeface="標楷體" panose="03000509000000000000" pitchFamily="65" charset="-120"/>
              </a:rPr>
              <a:t>右上圖</a:t>
            </a:r>
            <a:r>
              <a:rPr lang="en-US" altLang="zh-TW" sz="2200" dirty="0">
                <a:solidFill>
                  <a:prstClr val="black"/>
                </a:solidFill>
                <a:latin typeface="標楷體" panose="03000509000000000000" pitchFamily="65" charset="-120"/>
                <a:ea typeface="標楷體" panose="03000509000000000000" pitchFamily="65" charset="-120"/>
              </a:rPr>
              <a:t>)</a:t>
            </a:r>
            <a:endParaRPr lang="zh-HK" altLang="en-US" sz="2200" dirty="0">
              <a:solidFill>
                <a:prstClr val="black"/>
              </a:solidFill>
              <a:latin typeface="標楷體" panose="03000509000000000000" pitchFamily="65" charset="-120"/>
              <a:ea typeface="標楷體" panose="03000509000000000000" pitchFamily="65" charset="-120"/>
            </a:endParaRPr>
          </a:p>
        </p:txBody>
      </p:sp>
      <p:pic>
        <p:nvPicPr>
          <p:cNvPr id="5122" name="Picture 2" descr="E:\人民教育出版社工作\2020.8-教育部项目编写文件\2022.4.14-16五修改会议\修改相关内容\新华社购买\1-10\1-10\XxjpsgC007369_20201129_PEPFN0A0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81889" y="3922788"/>
            <a:ext cx="3055761" cy="19026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人民教育出版社工作\2020.8-教育部项目编写文件\2022.4.14-16五修改会议\修改相关内容\新华社购买\1-10\1-10\XxjpsgC007316_20210514_PEPFN0A00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5239" y="1491683"/>
            <a:ext cx="3037087" cy="17727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人民教育出版社工作\2020.8-教育部项目编写文件\2022.4.14-16五修改会议\修改相关内容\新华社购买\1-10\1-10\XxjbjsC007038_20110610_NDPFN0A00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5239" y="3820711"/>
            <a:ext cx="2996724" cy="1997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381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bwMode="auto">
          <a:xfrm>
            <a:off x="1507317" y="138480"/>
            <a:ext cx="7614303" cy="599224"/>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矩形 7"/>
          <p:cNvSpPr/>
          <p:nvPr/>
        </p:nvSpPr>
        <p:spPr>
          <a:xfrm>
            <a:off x="1886938" y="166323"/>
            <a:ext cx="6949414" cy="523220"/>
          </a:xfrm>
          <a:prstGeom prst="rect">
            <a:avLst/>
          </a:prstGeom>
        </p:spPr>
        <p:txBody>
          <a:bodyPr wrap="square">
            <a:spAutoFit/>
          </a:bodyPr>
          <a:lstStyle/>
          <a:p>
            <a:r>
              <a:rPr lang="zh-TW" altLang="en-US" sz="2800" dirty="0">
                <a:latin typeface="標楷體" panose="03000509000000000000" pitchFamily="65" charset="-120"/>
                <a:ea typeface="標楷體" panose="03000509000000000000" pitchFamily="65" charset="-120"/>
              </a:rPr>
              <a:t>參考資料：文物保育的案例</a:t>
            </a:r>
            <a:r>
              <a:rPr lang="zh-TW" altLang="en-US" sz="2200" dirty="0">
                <a:latin typeface="標楷體" panose="03000509000000000000" pitchFamily="65" charset="-120"/>
                <a:ea typeface="標楷體" panose="03000509000000000000" pitchFamily="65" charset="-120"/>
              </a:rPr>
              <a:t>（按圖片觀看視頻）</a:t>
            </a:r>
          </a:p>
        </p:txBody>
      </p:sp>
      <p:sp>
        <p:nvSpPr>
          <p:cNvPr id="9" name="矩形 8"/>
          <p:cNvSpPr/>
          <p:nvPr/>
        </p:nvSpPr>
        <p:spPr>
          <a:xfrm>
            <a:off x="6836740" y="2926746"/>
            <a:ext cx="2307042"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端午節龍舟與糭子</a:t>
            </a:r>
            <a:endParaRPr lang="zh-HK" altLang="en-US" sz="2000" dirty="0">
              <a:latin typeface="標楷體" panose="03000509000000000000" pitchFamily="65" charset="-120"/>
              <a:ea typeface="標楷體" panose="03000509000000000000" pitchFamily="65" charset="-120"/>
            </a:endParaRPr>
          </a:p>
        </p:txBody>
      </p:sp>
      <p:pic>
        <p:nvPicPr>
          <p:cNvPr id="3074" name="Picture 2" descr="https://chinacurrent.com/mediahk/2021/2021-06-256-the-dragon-boat-festival.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2197" y="909769"/>
            <a:ext cx="3431804" cy="193576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https://chinacurrent.com/mediahk/2021/2021-05-241-potala-palace-conservation.jpg">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68755" y="3326856"/>
            <a:ext cx="3685942" cy="1883093"/>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0" name="矩形 9"/>
          <p:cNvSpPr/>
          <p:nvPr/>
        </p:nvSpPr>
        <p:spPr>
          <a:xfrm>
            <a:off x="2086701" y="5236840"/>
            <a:ext cx="2492990"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西藏布達拉宮守護隊</a:t>
            </a:r>
            <a:endParaRPr lang="zh-HK" altLang="en-US" sz="2000" dirty="0">
              <a:latin typeface="標楷體" panose="03000509000000000000" pitchFamily="65" charset="-120"/>
              <a:ea typeface="標楷體" panose="03000509000000000000" pitchFamily="65" charset="-120"/>
            </a:endParaRPr>
          </a:p>
        </p:txBody>
      </p:sp>
      <p:pic>
        <p:nvPicPr>
          <p:cNvPr id="3078" name="Picture 6" descr="https://chinacurrent.com/d/file/202107/bd1c668d998e42ec205a2d5f21fa4e05.jpg">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45573" y="924883"/>
            <a:ext cx="3709124" cy="1979999"/>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1" name="矩形 10"/>
          <p:cNvSpPr/>
          <p:nvPr/>
        </p:nvSpPr>
        <p:spPr>
          <a:xfrm>
            <a:off x="2594841" y="2899855"/>
            <a:ext cx="1210588" cy="400110"/>
          </a:xfrm>
          <a:prstGeom prst="rect">
            <a:avLst/>
          </a:prstGeom>
        </p:spPr>
        <p:txBody>
          <a:bodyPr wrap="none">
            <a:spAutoFit/>
          </a:bodyPr>
          <a:lstStyle/>
          <a:p>
            <a:r>
              <a:rPr lang="zh-HK" altLang="en-US" sz="2000" dirty="0">
                <a:latin typeface="標楷體" panose="03000509000000000000" pitchFamily="65" charset="-120"/>
                <a:ea typeface="標楷體" panose="03000509000000000000" pitchFamily="65" charset="-120"/>
              </a:rPr>
              <a:t>開平碉樓</a:t>
            </a:r>
            <a:endParaRPr lang="en-US" altLang="zh-HK" sz="2000" dirty="0">
              <a:latin typeface="標楷體" panose="03000509000000000000" pitchFamily="65" charset="-120"/>
              <a:ea typeface="標楷體" panose="03000509000000000000" pitchFamily="65" charset="-120"/>
            </a:endParaRPr>
          </a:p>
        </p:txBody>
      </p:sp>
      <p:pic>
        <p:nvPicPr>
          <p:cNvPr id="3080" name="Picture 8" descr="https://chinacurrent.com/mediahk/2020/2020-11-164-chinese-hand-fans-suzhou.jpg">
            <a:hlinkClick r:id="rId8"/>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52197" y="3407076"/>
            <a:ext cx="3431804" cy="1802873"/>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7497577" y="5224056"/>
            <a:ext cx="1210588" cy="400110"/>
          </a:xfrm>
          <a:prstGeom prst="rect">
            <a:avLst/>
          </a:prstGeom>
        </p:spPr>
        <p:txBody>
          <a:bodyPr wrap="none">
            <a:spAutoFit/>
          </a:bodyPr>
          <a:lstStyle/>
          <a:p>
            <a:r>
              <a:rPr lang="zh-HK" altLang="en-US" sz="2000" dirty="0">
                <a:latin typeface="標楷體" panose="03000509000000000000" pitchFamily="65" charset="-120"/>
                <a:ea typeface="標楷體" panose="03000509000000000000" pitchFamily="65" charset="-120"/>
              </a:rPr>
              <a:t>蘇州製扇</a:t>
            </a:r>
          </a:p>
        </p:txBody>
      </p:sp>
      <p:sp>
        <p:nvSpPr>
          <p:cNvPr id="2" name="Rectangle 1"/>
          <p:cNvSpPr/>
          <p:nvPr/>
        </p:nvSpPr>
        <p:spPr>
          <a:xfrm>
            <a:off x="1260115" y="5771490"/>
            <a:ext cx="7242568" cy="1015663"/>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資料來源 </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The China Current</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https://chinacurrent.com/education/article/2021/07/22359.html</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https://chinacurrent.com//education/article/2021/06/22185.html</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https://chinacurrent.com/education/article/2021/05/22089.html</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https://chinacurrent.com/hk/story/20556/chinese-hand-fans-suzhou</a:t>
            </a:r>
          </a:p>
        </p:txBody>
      </p:sp>
    </p:spTree>
    <p:extLst>
      <p:ext uri="{BB962C8B-B14F-4D97-AF65-F5344CB8AC3E}">
        <p14:creationId xmlns:p14="http://schemas.microsoft.com/office/powerpoint/2010/main" val="774294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13070" y="1137589"/>
            <a:ext cx="6631006" cy="5152691"/>
          </a:xfrm>
        </p:spPr>
        <p:txBody>
          <a:bodyPr>
            <a:normAutofit/>
          </a:bodyPr>
          <a:lstStyle/>
          <a:p>
            <a:pPr>
              <a:lnSpc>
                <a:spcPct val="110000"/>
              </a:lnSpc>
              <a:spcAft>
                <a:spcPts val="0"/>
              </a:spcAft>
            </a:pPr>
            <a:r>
              <a:rPr lang="zh-CN" altLang="en-US" dirty="0">
                <a:latin typeface="標楷體" panose="03000509000000000000" pitchFamily="65" charset="-120"/>
                <a:ea typeface="標楷體" panose="03000509000000000000" pitchFamily="65" charset="-120"/>
              </a:rPr>
              <a:t>孔子學院是中外合作建立的非營利性教育機構，旨在促進中文傳播，加深世界人民對中國語言文化的瞭解，推動中外人文交流，增進國際理解。</a:t>
            </a:r>
            <a:endParaRPr lang="en-US" altLang="zh-CN" dirty="0">
              <a:latin typeface="標楷體" panose="03000509000000000000" pitchFamily="65" charset="-120"/>
              <a:ea typeface="標楷體" panose="03000509000000000000" pitchFamily="65" charset="-120"/>
            </a:endParaRPr>
          </a:p>
          <a:p>
            <a:pPr lvl="0">
              <a:lnSpc>
                <a:spcPct val="110000"/>
              </a:lnSpc>
            </a:pPr>
            <a:r>
              <a:rPr lang="zh-TW" altLang="en-US" dirty="0">
                <a:solidFill>
                  <a:prstClr val="black"/>
                </a:solidFill>
                <a:latin typeface="標楷體" panose="03000509000000000000" pitchFamily="65" charset="-120"/>
                <a:ea typeface="標楷體" panose="03000509000000000000" pitchFamily="65" charset="-120"/>
              </a:rPr>
              <a:t>孔子學院提供的服務，例如：</a:t>
            </a:r>
          </a:p>
          <a:p>
            <a:pPr lvl="1">
              <a:lnSpc>
                <a:spcPct val="110000"/>
              </a:lnSpc>
              <a:buSzPct val="40000"/>
              <a:buFont typeface="Wingdings" panose="05000000000000000000" pitchFamily="2" charset="2"/>
              <a:buChar char="n"/>
            </a:pPr>
            <a:r>
              <a:rPr lang="zh-TW" altLang="en-US" sz="2800" dirty="0">
                <a:solidFill>
                  <a:prstClr val="black"/>
                </a:solidFill>
                <a:latin typeface="標楷體" panose="03000509000000000000" pitchFamily="65" charset="-120"/>
                <a:ea typeface="標楷體" panose="03000509000000000000" pitchFamily="65" charset="-120"/>
              </a:rPr>
              <a:t>開展漢語教學</a:t>
            </a:r>
            <a:endParaRPr lang="en-US" altLang="zh-TW" sz="2800" dirty="0">
              <a:solidFill>
                <a:prstClr val="black"/>
              </a:solidFill>
              <a:latin typeface="標楷體" panose="03000509000000000000" pitchFamily="65" charset="-120"/>
              <a:ea typeface="標楷體" panose="03000509000000000000" pitchFamily="65" charset="-120"/>
            </a:endParaRPr>
          </a:p>
          <a:p>
            <a:pPr lvl="1">
              <a:lnSpc>
                <a:spcPct val="110000"/>
              </a:lnSpc>
              <a:buSzPct val="40000"/>
              <a:buFont typeface="Wingdings" panose="05000000000000000000" pitchFamily="2" charset="2"/>
              <a:buChar char="n"/>
            </a:pPr>
            <a:r>
              <a:rPr lang="zh-TW" altLang="en-US" sz="2800" dirty="0">
                <a:solidFill>
                  <a:prstClr val="black"/>
                </a:solidFill>
                <a:latin typeface="標楷體" panose="03000509000000000000" pitchFamily="65" charset="-120"/>
                <a:ea typeface="標楷體" panose="03000509000000000000" pitchFamily="65" charset="-120"/>
              </a:rPr>
              <a:t>培訓漢語教師</a:t>
            </a:r>
            <a:endParaRPr lang="en-US" altLang="zh-TW" sz="2800" dirty="0">
              <a:solidFill>
                <a:prstClr val="black"/>
              </a:solidFill>
              <a:latin typeface="標楷體" panose="03000509000000000000" pitchFamily="65" charset="-120"/>
              <a:ea typeface="標楷體" panose="03000509000000000000" pitchFamily="65" charset="-120"/>
            </a:endParaRPr>
          </a:p>
          <a:p>
            <a:pPr lvl="1">
              <a:lnSpc>
                <a:spcPct val="110000"/>
              </a:lnSpc>
              <a:buSzPct val="40000"/>
              <a:buFont typeface="Wingdings" panose="05000000000000000000" pitchFamily="2" charset="2"/>
              <a:buChar char="n"/>
            </a:pPr>
            <a:r>
              <a:rPr lang="zh-TW" altLang="en-US" sz="2800" dirty="0">
                <a:solidFill>
                  <a:prstClr val="black"/>
                </a:solidFill>
                <a:latin typeface="標楷體" panose="03000509000000000000" pitchFamily="65" charset="-120"/>
                <a:ea typeface="標楷體" panose="03000509000000000000" pitchFamily="65" charset="-120"/>
              </a:rPr>
              <a:t>提供中國教育、文化、經濟及社會等資訊諮詢等</a:t>
            </a:r>
            <a:endParaRPr lang="en-US" altLang="zh-TW" sz="2800" dirty="0">
              <a:solidFill>
                <a:prstClr val="black"/>
              </a:solidFill>
              <a:latin typeface="標楷體" panose="03000509000000000000" pitchFamily="65" charset="-120"/>
              <a:ea typeface="標楷體" panose="03000509000000000000" pitchFamily="65" charset="-120"/>
            </a:endParaRPr>
          </a:p>
          <a:p>
            <a:pPr>
              <a:spcAft>
                <a:spcPts val="0"/>
              </a:spcAft>
            </a:pPr>
            <a:endParaRPr lang="en-US" altLang="zh-CN" dirty="0">
              <a:latin typeface="標楷體" panose="03000509000000000000" pitchFamily="65" charset="-120"/>
              <a:ea typeface="標楷體" panose="03000509000000000000" pitchFamily="65" charset="-120"/>
            </a:endParaRPr>
          </a:p>
        </p:txBody>
      </p:sp>
      <p:sp>
        <p:nvSpPr>
          <p:cNvPr id="4" name="任意多边形: 形状 6"/>
          <p:cNvSpPr/>
          <p:nvPr/>
        </p:nvSpPr>
        <p:spPr>
          <a:xfrm>
            <a:off x="3137837" y="422333"/>
            <a:ext cx="5190774"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3200" b="1" dirty="0">
                <a:solidFill>
                  <a:srgbClr val="FFFFFF"/>
                </a:solidFill>
                <a:latin typeface="DFKai-SB" panose="03000509000000000000" pitchFamily="65" charset="-120"/>
                <a:ea typeface="DFKai-SB" panose="03000509000000000000" pitchFamily="65" charset="-120"/>
                <a:sym typeface="+mn-ea"/>
              </a:rPr>
              <a:t>中華</a:t>
            </a:r>
            <a:r>
              <a:rPr lang="zh-CN" altLang="en-US" sz="3200" b="1" dirty="0">
                <a:solidFill>
                  <a:srgbClr val="FFFFFF"/>
                </a:solidFill>
                <a:latin typeface="DFKai-SB" panose="03000509000000000000" pitchFamily="65" charset="-120"/>
                <a:ea typeface="DFKai-SB" panose="03000509000000000000" pitchFamily="65" charset="-120"/>
                <a:sym typeface="+mn-ea"/>
              </a:rPr>
              <a:t>文化</a:t>
            </a:r>
            <a:r>
              <a:rPr lang="zh-TW" altLang="en-US" sz="3200" b="1" dirty="0">
                <a:solidFill>
                  <a:srgbClr val="FFFFFF"/>
                </a:solidFill>
                <a:latin typeface="DFKai-SB" panose="03000509000000000000" pitchFamily="65" charset="-120"/>
                <a:ea typeface="DFKai-SB" panose="03000509000000000000" pitchFamily="65" charset="-120"/>
                <a:sym typeface="+mn-ea"/>
              </a:rPr>
              <a:t>在海外的傳播</a:t>
            </a:r>
            <a:endParaRPr lang="zh-CN" altLang="en-US" sz="3200" b="1" dirty="0">
              <a:solidFill>
                <a:srgbClr val="FFFFFF"/>
              </a:solidFill>
              <a:latin typeface="DFKai-SB" panose="03000509000000000000" pitchFamily="65" charset="-120"/>
              <a:ea typeface="DFKai-SB" panose="03000509000000000000" pitchFamily="65" charset="-12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970" y="675945"/>
            <a:ext cx="2317512" cy="2317512"/>
          </a:xfrm>
          <a:prstGeom prst="rect">
            <a:avLst/>
          </a:prstGeom>
        </p:spPr>
      </p:pic>
      <p:pic>
        <p:nvPicPr>
          <p:cNvPr id="6" name="圖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2314" y="2785929"/>
            <a:ext cx="3008033" cy="1691660"/>
          </a:xfrm>
          <a:prstGeom prst="rect">
            <a:avLst/>
          </a:prstGeom>
          <a:ln w="9525">
            <a:solidFill>
              <a:schemeClr val="tx1"/>
            </a:solidFill>
          </a:ln>
        </p:spPr>
      </p:pic>
      <p:pic>
        <p:nvPicPr>
          <p:cNvPr id="7" name="圖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21269" y="3536964"/>
            <a:ext cx="2868599" cy="2103440"/>
          </a:xfrm>
          <a:prstGeom prst="rect">
            <a:avLst/>
          </a:prstGeom>
          <a:ln w="9525">
            <a:solidFill>
              <a:schemeClr val="tx1"/>
            </a:solidFill>
          </a:ln>
        </p:spPr>
      </p:pic>
      <p:sp>
        <p:nvSpPr>
          <p:cNvPr id="8" name="矩形 7"/>
          <p:cNvSpPr/>
          <p:nvPr/>
        </p:nvSpPr>
        <p:spPr>
          <a:xfrm>
            <a:off x="9121269" y="5722246"/>
            <a:ext cx="2725209" cy="461665"/>
          </a:xfrm>
          <a:prstGeom prst="rect">
            <a:avLst/>
          </a:prstGeom>
        </p:spPr>
        <p:txBody>
          <a:bodyPr wrap="square">
            <a:spAutoFit/>
          </a:bodyPr>
          <a:lstStyle/>
          <a:p>
            <a:pPr lvl="0" algn="just" hangingPunct="0"/>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圖片來源：中國國際中文教育基金會</a:t>
            </a:r>
            <a:endPar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r>
              <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https://www.cief.org.cn/zjkzxy</a:t>
            </a:r>
            <a:endPar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1051625" y="5953078"/>
            <a:ext cx="7181048" cy="646331"/>
          </a:xfrm>
          <a:prstGeom prst="rect">
            <a:avLst/>
          </a:prstGeom>
        </p:spPr>
        <p:txBody>
          <a:bodyPr wrap="square">
            <a:spAutoFit/>
          </a:bodyPr>
          <a:lstStyle/>
          <a:p>
            <a:pPr lvl="0" algn="just" hangingPunct="0"/>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a:t>
            </a:r>
            <a:endPar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171450" lvl="0" indent="-171450" algn="just" hangingPunct="0">
              <a:buFont typeface="Arial" panose="020B0604020202020204" pitchFamily="34" charset="0"/>
              <a:buChar char="•"/>
            </a:pP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中國國際中文教育基金會 </a:t>
            </a:r>
            <a:r>
              <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https://www.cief.org.cn/zjkzxy</a:t>
            </a:r>
          </a:p>
          <a:p>
            <a:pPr marL="171450" lvl="0" indent="-171450" algn="just" hangingPunct="0">
              <a:buFont typeface="Arial" panose="020B0604020202020204" pitchFamily="34" charset="0"/>
              <a:buChar char="•"/>
            </a:pP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中國文化研究院 </a:t>
            </a:r>
            <a:r>
              <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https://ls.chiculture.org.hk/tc/idea-aspect/72</a:t>
            </a:r>
          </a:p>
        </p:txBody>
      </p:sp>
    </p:spTree>
    <p:extLst>
      <p:ext uri="{BB962C8B-B14F-4D97-AF65-F5344CB8AC3E}">
        <p14:creationId xmlns:p14="http://schemas.microsoft.com/office/powerpoint/2010/main" val="2456553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07256" y="635987"/>
            <a:ext cx="9980596" cy="5747722"/>
          </a:xfrm>
        </p:spPr>
        <p:txBody>
          <a:bodyPr>
            <a:normAutofit fontScale="92500" lnSpcReduction="10000"/>
          </a:bodyPr>
          <a:lstStyle/>
          <a:p>
            <a:pPr algn="just" hangingPunct="0">
              <a:lnSpc>
                <a:spcPct val="110000"/>
              </a:lnSpc>
            </a:pP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國家亦致力於國際社會</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推廣中文教育</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促進中外溝通，</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使到世界各地學習中文的人數不斷上升。</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pP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按國家教育部提供的資料</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截至</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20</a:t>
            </a:r>
            <a:r>
              <a:rPr lang="en-US" altLang="zh-CN" sz="3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0</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3000" dirty="0">
                <a:latin typeface="Times New Roman" panose="02020603050405020304" pitchFamily="18" charset="0"/>
                <a:ea typeface="標楷體" panose="03000509000000000000" pitchFamily="65" charset="-120"/>
                <a:cs typeface="Times New Roman" panose="02020603050405020304" pitchFamily="18" charset="0"/>
              </a:rPr>
              <a:t>70</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多個國家將中文納入國民教育體系，全球</a:t>
            </a:r>
            <a:r>
              <a:rPr lang="en-US" altLang="zh-CN" sz="3000" dirty="0">
                <a:latin typeface="Times New Roman" panose="02020603050405020304" pitchFamily="18" charset="0"/>
                <a:ea typeface="標楷體" panose="03000509000000000000" pitchFamily="65" charset="-120"/>
                <a:cs typeface="Times New Roman" panose="02020603050405020304" pitchFamily="18" charset="0"/>
              </a:rPr>
              <a:t>4,000</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多所大學、</a:t>
            </a:r>
            <a:r>
              <a:rPr lang="en-US" altLang="zh-CN" sz="3000" dirty="0">
                <a:latin typeface="Times New Roman" panose="02020603050405020304" pitchFamily="18" charset="0"/>
                <a:ea typeface="標楷體" panose="03000509000000000000" pitchFamily="65" charset="-120"/>
                <a:cs typeface="Times New Roman" panose="02020603050405020304" pitchFamily="18" charset="0"/>
              </a:rPr>
              <a:t>3</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萬多所中小學、</a:t>
            </a:r>
            <a:r>
              <a:rPr lang="en-US" altLang="zh-CN" sz="3000" dirty="0">
                <a:latin typeface="Times New Roman" panose="02020603050405020304" pitchFamily="18" charset="0"/>
                <a:ea typeface="標楷體" panose="03000509000000000000" pitchFamily="65" charset="-120"/>
                <a:cs typeface="Times New Roman" panose="02020603050405020304" pitchFamily="18" charset="0"/>
              </a:rPr>
              <a:t>4.5</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萬多所華文學校和培訓機構開設了中文課程，中國以外累計學習和使用中文的人數達</a:t>
            </a:r>
            <a:r>
              <a:rPr lang="en-US" altLang="zh-CN" sz="3000" dirty="0">
                <a:latin typeface="Times New Roman" panose="02020603050405020304" pitchFamily="18" charset="0"/>
                <a:ea typeface="標楷體" panose="03000509000000000000" pitchFamily="65" charset="-120"/>
                <a:cs typeface="Times New Roman" panose="02020603050405020304" pitchFamily="18" charset="0"/>
              </a:rPr>
              <a:t>2</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億。</a:t>
            </a:r>
            <a:endParaRPr lang="en-US" altLang="zh-CN" sz="30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pP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截至</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年底，</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全球已有</a:t>
            </a:r>
            <a:r>
              <a:rPr lang="en-US" altLang="zh-CN" sz="3000" dirty="0">
                <a:latin typeface="Times New Roman" panose="02020603050405020304" pitchFamily="18" charset="0"/>
                <a:ea typeface="標楷體" panose="03000509000000000000" pitchFamily="65" charset="-120"/>
                <a:cs typeface="Times New Roman" panose="02020603050405020304" pitchFamily="18" charset="0"/>
              </a:rPr>
              <a:t>100</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多個國家的</a:t>
            </a:r>
            <a:r>
              <a:rPr lang="en-US" altLang="zh-CN" sz="3000" dirty="0">
                <a:latin typeface="Times New Roman" panose="02020603050405020304" pitchFamily="18" charset="0"/>
                <a:ea typeface="標楷體" panose="03000509000000000000" pitchFamily="65" charset="-120"/>
                <a:cs typeface="Times New Roman" panose="02020603050405020304" pitchFamily="18" charset="0"/>
              </a:rPr>
              <a:t>22</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萬</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餘</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名考生在</a:t>
            </a:r>
            <a:r>
              <a:rPr lang="en-US" altLang="zh-CN" sz="3000" dirty="0">
                <a:latin typeface="Times New Roman" panose="02020603050405020304" pitchFamily="18" charset="0"/>
                <a:ea typeface="標楷體" panose="03000509000000000000" pitchFamily="65" charset="-120"/>
                <a:cs typeface="Times New Roman" panose="02020603050405020304" pitchFamily="18" charset="0"/>
              </a:rPr>
              <a:t>600</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餘個考點參加了各類漢語水準考試。</a:t>
            </a:r>
            <a:r>
              <a:rPr lang="en-US" altLang="zh-CN" sz="3000" dirty="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sz="3000" dirty="0">
                <a:latin typeface="Times New Roman" panose="02020603050405020304" pitchFamily="18" charset="0"/>
                <a:ea typeface="標楷體" panose="03000509000000000000" pitchFamily="65" charset="-120"/>
                <a:cs typeface="Times New Roman" panose="02020603050405020304" pitchFamily="18" charset="0"/>
              </a:rPr>
              <a:t>年起中文正式成為聯合國世界旅遊組織官方語言。</a:t>
            </a:r>
            <a:endParaRPr lang="en-US" altLang="zh-CN" sz="30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spcBef>
                <a:spcPts val="0"/>
              </a:spcBef>
              <a:buNone/>
            </a:pPr>
            <a:endParaRPr lang="en-US" altLang="zh-TW" dirty="0"/>
          </a:p>
          <a:p>
            <a:pPr marL="0" indent="0">
              <a:buNone/>
            </a:pP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參考資料</a:t>
            </a:r>
            <a:endParaRPr lang="en-US" altLang="zh-HK" sz="15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500" dirty="0">
                <a:latin typeface="Times New Roman" panose="02020603050405020304" pitchFamily="18" charset="0"/>
                <a:ea typeface="標楷體" panose="03000509000000000000" pitchFamily="65" charset="-120"/>
                <a:cs typeface="Times New Roman" panose="02020603050405020304" pitchFamily="18" charset="0"/>
              </a:rPr>
              <a:t>中國以外累計學習中文人數達</a:t>
            </a:r>
            <a:r>
              <a:rPr lang="en-US" altLang="zh-CN" sz="1500" dirty="0">
                <a:latin typeface="Times New Roman" panose="02020603050405020304" pitchFamily="18" charset="0"/>
                <a:ea typeface="標楷體" panose="03000509000000000000" pitchFamily="65" charset="-120"/>
                <a:cs typeface="Times New Roman" panose="02020603050405020304" pitchFamily="18" charset="0"/>
              </a:rPr>
              <a:t>2</a:t>
            </a:r>
            <a:r>
              <a:rPr lang="zh-CN" altLang="en-US" sz="1500" dirty="0">
                <a:latin typeface="Times New Roman" panose="02020603050405020304" pitchFamily="18" charset="0"/>
                <a:ea typeface="標楷體" panose="03000509000000000000" pitchFamily="65" charset="-120"/>
                <a:cs typeface="Times New Roman" panose="02020603050405020304" pitchFamily="18" charset="0"/>
              </a:rPr>
              <a:t>億</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，中華人民共和國中央人民政府網頁，</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CN" sz="1500" dirty="0">
                <a:latin typeface="Times New Roman" panose="02020603050405020304" pitchFamily="18" charset="0"/>
                <a:ea typeface="標楷體" panose="03000509000000000000" pitchFamily="65" charset="-120"/>
                <a:cs typeface="Times New Roman" panose="02020603050405020304" pitchFamily="18" charset="0"/>
              </a:rPr>
              <a:t>http://www.gov.cn/xinwen/2020-09/05/content_5540872.htm</a:t>
            </a:r>
          </a:p>
          <a:p>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500" dirty="0">
                <a:latin typeface="Times New Roman" panose="02020603050405020304" pitchFamily="18" charset="0"/>
                <a:ea typeface="標楷體" panose="03000509000000000000" pitchFamily="65" charset="-120"/>
                <a:cs typeface="Times New Roman" panose="02020603050405020304" pitchFamily="18" charset="0"/>
              </a:rPr>
              <a:t>漢語熱</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500" dirty="0">
                <a:latin typeface="Times New Roman" panose="02020603050405020304" pitchFamily="18" charset="0"/>
                <a:ea typeface="標楷體" panose="03000509000000000000" pitchFamily="65" charset="-120"/>
                <a:cs typeface="Times New Roman" panose="02020603050405020304" pitchFamily="18" charset="0"/>
              </a:rPr>
              <a:t>在全球又掀新高潮</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，中國日報中文網，</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https://cn.chinadaily.com.cn/a/202103/08/WS6045cca2a3101e7ce9742ddf.html</a:t>
            </a:r>
            <a:endParaRPr lang="en-US" altLang="zh-CN" sz="15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158657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838200" y="88421"/>
            <a:ext cx="10515600" cy="1325563"/>
          </a:xfrm>
        </p:spPr>
        <p:txBody>
          <a:bodyPr/>
          <a:lstStyle/>
          <a:p>
            <a:pPr algn="ctr"/>
            <a:r>
              <a:rPr lang="zh-TW" altLang="en-US" sz="4000" dirty="0">
                <a:solidFill>
                  <a:prstClr val="black"/>
                </a:solidFill>
                <a:latin typeface="標楷體" panose="03000509000000000000" pitchFamily="65" charset="-120"/>
                <a:ea typeface="標楷體" panose="03000509000000000000" pitchFamily="65" charset="-120"/>
              </a:rPr>
              <a:t>導論：綜合國力的含義</a:t>
            </a:r>
            <a:endParaRPr lang="zh-HK" altLang="en-US" dirty="0"/>
          </a:p>
        </p:txBody>
      </p:sp>
      <p:sp>
        <p:nvSpPr>
          <p:cNvPr id="6" name="內容版面配置區 5"/>
          <p:cNvSpPr>
            <a:spLocks noGrp="1"/>
          </p:cNvSpPr>
          <p:nvPr>
            <p:ph idx="1"/>
          </p:nvPr>
        </p:nvSpPr>
        <p:spPr>
          <a:xfrm>
            <a:off x="838200" y="1564848"/>
            <a:ext cx="10515600" cy="4506014"/>
          </a:xfrm>
        </p:spPr>
        <p:txBody>
          <a:bodyPr>
            <a:noAutofit/>
          </a:bodyPr>
          <a:lstStyle/>
          <a:p>
            <a:pPr algn="just" hangingPunct="0">
              <a:lnSpc>
                <a:spcPct val="100000"/>
              </a:lnSpc>
            </a:pPr>
            <a:r>
              <a:rPr lang="zh-TW" altLang="en-US" sz="3200" dirty="0">
                <a:latin typeface="標楷體" panose="03000509000000000000" pitchFamily="65" charset="-120"/>
                <a:ea typeface="標楷體" panose="03000509000000000000" pitchFamily="65" charset="-120"/>
              </a:rPr>
              <a:t>一個國家的國力，傳統看法是着重軍事、經濟、領土、人口、資源等要素，當中又以軍事實力最受重視；然而近年學術界對於國家的實力、地位、影響力等的衡量，已呈現日益多元化的趨勢。</a:t>
            </a:r>
            <a:endParaRPr lang="en-US" altLang="zh-TW" sz="3200" dirty="0">
              <a:latin typeface="標楷體" panose="03000509000000000000" pitchFamily="65" charset="-120"/>
              <a:ea typeface="標楷體" panose="03000509000000000000" pitchFamily="65" charset="-120"/>
            </a:endParaRPr>
          </a:p>
          <a:p>
            <a:pPr algn="just" hangingPunct="0">
              <a:lnSpc>
                <a:spcPct val="100000"/>
              </a:lnSpc>
              <a:spcBef>
                <a:spcPts val="0"/>
              </a:spcBef>
            </a:pPr>
            <a:endParaRPr lang="en-US" altLang="zh-TW" sz="3200" dirty="0">
              <a:latin typeface="標楷體" panose="03000509000000000000" pitchFamily="65" charset="-120"/>
              <a:ea typeface="標楷體" panose="03000509000000000000" pitchFamily="65" charset="-120"/>
            </a:endParaRPr>
          </a:p>
          <a:p>
            <a:pPr algn="just" hangingPunct="0">
              <a:lnSpc>
                <a:spcPct val="100000"/>
              </a:lnSpc>
            </a:pPr>
            <a:r>
              <a:rPr lang="zh-TW" altLang="en-US" sz="3200" dirty="0">
                <a:latin typeface="標楷體" panose="03000509000000000000" pitchFamily="65" charset="-120"/>
                <a:ea typeface="標楷體" panose="03000509000000000000" pitchFamily="65" charset="-120"/>
              </a:rPr>
              <a:t>例如近年科技成為重要的綜合國力要素，因為科技發展對經濟實力、國防、外交，甚至政治的影響愈來愈關鍵；又例如隨着環境及資源保育意識的提升，可持續發展的成果亦成為重要的考慮要素。</a:t>
            </a:r>
            <a:endParaRPr lang="zh-HK"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72470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550074" y="663813"/>
            <a:ext cx="6381375" cy="3747120"/>
          </a:xfrm>
        </p:spPr>
        <p:txBody>
          <a:bodyPr>
            <a:normAutofit fontScale="92500"/>
          </a:bodyPr>
          <a:lstStyle/>
          <a:p>
            <a:pPr algn="just" hangingPunct="0">
              <a:lnSpc>
                <a:spcPct val="110000"/>
              </a:lnSpc>
            </a:pPr>
            <a:r>
              <a:rPr lang="zh-TW" altLang="en-US" dirty="0">
                <a:latin typeface="標楷體" panose="03000509000000000000" pitchFamily="65" charset="-120"/>
                <a:ea typeface="標楷體" panose="03000509000000000000" pitchFamily="65" charset="-120"/>
              </a:rPr>
              <a:t>國家的博物館事業</a:t>
            </a:r>
            <a:r>
              <a:rPr lang="zh-CN" altLang="en-US" dirty="0">
                <a:latin typeface="標楷體" panose="03000509000000000000" pitchFamily="65" charset="-120"/>
                <a:ea typeface="標楷體" panose="03000509000000000000" pitchFamily="65" charset="-120"/>
              </a:rPr>
              <a:t>蒸蒸日上</a:t>
            </a:r>
            <a:r>
              <a:rPr lang="zh-TW" altLang="en-US" dirty="0">
                <a:latin typeface="標楷體" panose="03000509000000000000" pitchFamily="65" charset="-120"/>
                <a:ea typeface="標楷體" panose="03000509000000000000" pitchFamily="65" charset="-120"/>
              </a:rPr>
              <a:t>，</a:t>
            </a:r>
            <a:r>
              <a:rPr lang="zh-CN" altLang="en-US" dirty="0">
                <a:latin typeface="標楷體" panose="03000509000000000000" pitchFamily="65" charset="-120"/>
                <a:ea typeface="標楷體" panose="03000509000000000000" pitchFamily="65" charset="-120"/>
              </a:rPr>
              <a:t>不僅國內博物館之間的文物交流展覽活動日趨頻繁，而且有更多的中華文物瑰寶</a:t>
            </a:r>
            <a:r>
              <a:rPr lang="zh-TW" altLang="en-US" dirty="0">
                <a:latin typeface="標楷體" panose="03000509000000000000" pitchFamily="65" charset="-120"/>
                <a:ea typeface="標楷體" panose="03000509000000000000" pitchFamily="65" charset="-120"/>
              </a:rPr>
              <a:t>，包括兵馬俑、重要考古發現、絲路文物、故宮藏品等，</a:t>
            </a:r>
            <a:r>
              <a:rPr lang="zh-CN" altLang="en-US" dirty="0">
                <a:latin typeface="標楷體" panose="03000509000000000000" pitchFamily="65" charset="-120"/>
                <a:ea typeface="標楷體" panose="03000509000000000000" pitchFamily="65" charset="-120"/>
              </a:rPr>
              <a:t>逐漸走出國門，</a:t>
            </a:r>
            <a:r>
              <a:rPr lang="zh-TW" altLang="en-US" dirty="0">
                <a:latin typeface="標楷體" panose="03000509000000000000" pitchFamily="65" charset="-120"/>
                <a:ea typeface="標楷體" panose="03000509000000000000" pitchFamily="65" charset="-120"/>
              </a:rPr>
              <a:t>藉此向外國介紹中華文化的精萃</a:t>
            </a:r>
            <a:r>
              <a:rPr lang="zh-CN" altLang="en-US" dirty="0">
                <a:latin typeface="標楷體" panose="03000509000000000000" pitchFamily="65" charset="-120"/>
                <a:ea typeface="標楷體" panose="03000509000000000000" pitchFamily="65" charset="-120"/>
              </a:rPr>
              <a:t>。</a:t>
            </a:r>
            <a:endParaRPr lang="en-US" altLang="zh-CN" dirty="0">
              <a:latin typeface="標楷體" panose="03000509000000000000" pitchFamily="65" charset="-120"/>
              <a:ea typeface="標楷體" panose="03000509000000000000" pitchFamily="65" charset="-120"/>
            </a:endParaRPr>
          </a:p>
          <a:p>
            <a:pPr lvl="0" algn="just" hangingPunct="0">
              <a:lnSpc>
                <a:spcPct val="110000"/>
              </a:lnSpc>
            </a:pPr>
            <a:r>
              <a:rPr lang="zh-CN" altLang="en-US" dirty="0">
                <a:latin typeface="標楷體" panose="03000509000000000000" pitchFamily="65" charset="-120"/>
                <a:ea typeface="標楷體" panose="03000509000000000000" pitchFamily="65" charset="-120"/>
              </a:rPr>
              <a:t>外國</a:t>
            </a:r>
            <a:r>
              <a:rPr lang="zh-TW" altLang="en-US" dirty="0">
                <a:latin typeface="標楷體" panose="03000509000000000000" pitchFamily="65" charset="-120"/>
                <a:ea typeface="標楷體" panose="03000509000000000000" pitchFamily="65" charset="-120"/>
              </a:rPr>
              <a:t>參觀者會感受到</a:t>
            </a:r>
            <a:r>
              <a:rPr lang="zh-CN" altLang="en-US" dirty="0">
                <a:latin typeface="標楷體" panose="03000509000000000000" pitchFamily="65" charset="-120"/>
                <a:ea typeface="標楷體" panose="03000509000000000000" pitchFamily="65" charset="-120"/>
              </a:rPr>
              <a:t>中國的悠久文化</a:t>
            </a:r>
            <a:r>
              <a:rPr lang="zh-TW" altLang="en-US" dirty="0">
                <a:latin typeface="標楷體" panose="03000509000000000000" pitchFamily="65" charset="-120"/>
                <a:ea typeface="標楷體" panose="03000509000000000000" pitchFamily="65" charset="-120"/>
              </a:rPr>
              <a:t>，</a:t>
            </a:r>
            <a:r>
              <a:rPr lang="zh-CN" altLang="en-US" dirty="0">
                <a:latin typeface="標楷體" panose="03000509000000000000" pitchFamily="65" charset="-120"/>
                <a:ea typeface="標楷體" panose="03000509000000000000" pitchFamily="65" charset="-120"/>
              </a:rPr>
              <a:t>由此</a:t>
            </a:r>
            <a:r>
              <a:rPr lang="zh-TW" altLang="en-US" dirty="0">
                <a:latin typeface="標楷體" panose="03000509000000000000" pitchFamily="65" charset="-120"/>
                <a:ea typeface="標楷體" panose="03000509000000000000" pitchFamily="65" charset="-120"/>
              </a:rPr>
              <a:t>而增加認識</a:t>
            </a:r>
            <a:r>
              <a:rPr lang="zh-CN" altLang="en-US" dirty="0">
                <a:latin typeface="標楷體" panose="03000509000000000000" pitchFamily="65" charset="-120"/>
                <a:ea typeface="標楷體" panose="03000509000000000000" pitchFamily="65" charset="-120"/>
              </a:rPr>
              <a:t>和了解</a:t>
            </a:r>
            <a:r>
              <a:rPr lang="zh-TW" altLang="en-US" dirty="0">
                <a:latin typeface="標楷體" panose="03000509000000000000" pitchFamily="65" charset="-120"/>
                <a:ea typeface="標楷體" panose="03000509000000000000" pitchFamily="65" charset="-120"/>
              </a:rPr>
              <a:t>中國和</a:t>
            </a:r>
            <a:r>
              <a:rPr lang="zh-CN" altLang="en-US" dirty="0">
                <a:latin typeface="標楷體" panose="03000509000000000000" pitchFamily="65" charset="-120"/>
                <a:ea typeface="標楷體" panose="03000509000000000000" pitchFamily="65" charset="-120"/>
              </a:rPr>
              <a:t>中</a:t>
            </a:r>
            <a:r>
              <a:rPr lang="zh-TW" altLang="en-US" dirty="0">
                <a:latin typeface="標楷體" panose="03000509000000000000" pitchFamily="65" charset="-120"/>
                <a:ea typeface="標楷體" panose="03000509000000000000" pitchFamily="65" charset="-120"/>
              </a:rPr>
              <a:t>華</a:t>
            </a:r>
            <a:r>
              <a:rPr lang="zh-CN" altLang="en-US" dirty="0">
                <a:latin typeface="標楷體" panose="03000509000000000000" pitchFamily="65" charset="-120"/>
                <a:ea typeface="標楷體" panose="03000509000000000000" pitchFamily="65" charset="-120"/>
              </a:rPr>
              <a:t>文化</a:t>
            </a:r>
            <a:r>
              <a:rPr lang="zh-TW" altLang="en-US" dirty="0"/>
              <a:t>。</a:t>
            </a:r>
            <a:endParaRPr lang="en-US" altLang="zh-CN" dirty="0">
              <a:solidFill>
                <a:srgbClr val="555555"/>
              </a:solidFill>
              <a:latin typeface="標楷體" panose="03000509000000000000" pitchFamily="65" charset="-120"/>
              <a:ea typeface="標楷體" panose="03000509000000000000" pitchFamily="65" charset="-120"/>
            </a:endParaRPr>
          </a:p>
          <a:p>
            <a:pPr marL="0" indent="0">
              <a:buNone/>
            </a:pPr>
            <a:endParaRPr lang="en-US" altLang="zh-TW" dirty="0">
              <a:solidFill>
                <a:srgbClr val="555555"/>
              </a:solidFill>
              <a:latin typeface="標楷體" panose="03000509000000000000" pitchFamily="65" charset="-120"/>
              <a:ea typeface="標楷體" panose="03000509000000000000" pitchFamily="65" charset="-120"/>
            </a:endParaRPr>
          </a:p>
        </p:txBody>
      </p:sp>
      <p:sp>
        <p:nvSpPr>
          <p:cNvPr id="7" name="圓角矩形 6"/>
          <p:cNvSpPr/>
          <p:nvPr/>
        </p:nvSpPr>
        <p:spPr>
          <a:xfrm>
            <a:off x="7665470" y="3985080"/>
            <a:ext cx="4028359" cy="59676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dirty="0">
                <a:solidFill>
                  <a:schemeClr val="tx1"/>
                </a:solidFill>
                <a:latin typeface="標楷體" panose="03000509000000000000" pitchFamily="65" charset="-120"/>
                <a:ea typeface="標楷體" panose="03000509000000000000" pitchFamily="65" charset="-120"/>
              </a:rPr>
              <a:t>希臘總統</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於</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9</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zh-CN"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參觀</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在雅典展出的故宮文物</a:t>
            </a:r>
            <a:r>
              <a:rPr lang="zh-CN"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矩形 7"/>
          <p:cNvSpPr/>
          <p:nvPr/>
        </p:nvSpPr>
        <p:spPr>
          <a:xfrm>
            <a:off x="609999" y="4894207"/>
            <a:ext cx="10959568" cy="847411"/>
          </a:xfrm>
          <a:prstGeom prst="rect">
            <a:avLst/>
          </a:prstGeom>
        </p:spPr>
        <p:txBody>
          <a:bodyPr wrap="square">
            <a:spAutoFit/>
          </a:bodyPr>
          <a:lstStyle/>
          <a:p>
            <a:pPr lvl="0">
              <a:lnSpc>
                <a:spcPct val="90000"/>
              </a:lnSpc>
              <a:spcBef>
                <a:spcPts val="1000"/>
              </a:spcBef>
            </a:pPr>
            <a:r>
              <a:rPr lang="zh-TW" altLang="en-US" sz="1200" dirty="0">
                <a:solidFill>
                  <a:prstClr val="black"/>
                </a:solidFill>
                <a:latin typeface="標楷體" panose="03000509000000000000" pitchFamily="65" charset="-120"/>
                <a:ea typeface="標楷體" panose="03000509000000000000" pitchFamily="65" charset="-120"/>
              </a:rPr>
              <a:t>參</a:t>
            </a:r>
            <a:r>
              <a:rPr lang="zh-TW" altLang="en-US" sz="12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考資料</a:t>
            </a:r>
            <a:endParaRPr lang="en-US" altLang="zh-HK" sz="12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a:p>
            <a:pPr marL="228600" lvl="0" indent="-228600">
              <a:lnSpc>
                <a:spcPct val="90000"/>
              </a:lnSpc>
              <a:spcBef>
                <a:spcPts val="1000"/>
              </a:spcBef>
              <a:buFont typeface="Arial" panose="020B0604020202020204" pitchFamily="34" charset="0"/>
              <a:buChar char="•"/>
            </a:pP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中國文物交流中心舉辦展覽一覽表（</a:t>
            </a:r>
            <a:r>
              <a:rPr lang="en-US" altLang="zh-CN"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1971-2021</a:t>
            </a:r>
            <a:r>
              <a:rPr lang="zh-CN"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，中國文物交流中心網頁</a:t>
            </a: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http://www.aec1971.org.cn/art/2021/8/24/art_418_36472.html</a:t>
            </a:r>
            <a:endParaRPr lang="en-US" altLang="zh-CN"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228600" lvl="0" indent="-228600">
              <a:lnSpc>
                <a:spcPct val="90000"/>
              </a:lnSpc>
              <a:spcBef>
                <a:spcPts val="1000"/>
              </a:spcBef>
              <a:buFont typeface="Arial" panose="020B0604020202020204" pitchFamily="34" charset="0"/>
              <a:buChar char="•"/>
            </a:pP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中華文物逐漸走出國門 外國人聽中國文物講故事</a:t>
            </a: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，國務院僑務辦公室網頁</a:t>
            </a: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http://www.gqb.gov.cn/news/2018/0323/44594.shtml</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146" name="Picture 2" descr="E:\人民教育出版社工作\2020.8-教育部项目编写文件\2022.4.14-16五修改会议\修改相关内容\新华社购买\1-10\1-10\XxjpsgC001260_20180915_TPPFN0A001.jpg"/>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337730" y="663813"/>
            <a:ext cx="4683840" cy="3122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078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95950" y="1577336"/>
            <a:ext cx="10395594" cy="3748719"/>
          </a:xfrm>
          <a:prstGeom prst="rect">
            <a:avLst/>
          </a:prstGeom>
          <a:noFill/>
        </p:spPr>
        <p:txBody>
          <a:bodyPr wrap="square" rtlCol="0" anchor="t">
            <a:spAutoFit/>
          </a:bodyPr>
          <a:lstStyle/>
          <a:p>
            <a:pPr marL="571500" indent="-571500" algn="just" hangingPunct="0">
              <a:lnSpc>
                <a:spcPct val="110000"/>
              </a:lnSpc>
              <a:buFont typeface="Arial" panose="020B0604020202020204" pitchFamily="34" charset="0"/>
              <a:buChar char="•"/>
            </a:pPr>
            <a:r>
              <a:rPr lang="zh-CN" altLang="zh-TW" sz="3600" dirty="0">
                <a:solidFill>
                  <a:schemeClr val="tx1"/>
                </a:solidFill>
                <a:uFillTx/>
                <a:latin typeface="DFKai-SB" panose="03000509000000000000" pitchFamily="65" charset="-120"/>
                <a:ea typeface="DFKai-SB" panose="03000509000000000000" pitchFamily="65" charset="-120"/>
                <a:sym typeface="+mn-ea"/>
              </a:rPr>
              <a:t>改革開放以來，我國文化事業及文化產業有較大發展，</a:t>
            </a:r>
            <a:r>
              <a:rPr lang="zh-CN" altLang="zh-TW" sz="3600" dirty="0">
                <a:uFillTx/>
                <a:latin typeface="DFKai-SB" panose="03000509000000000000" pitchFamily="65" charset="-120"/>
                <a:ea typeface="DFKai-SB" panose="03000509000000000000" pitchFamily="65" charset="-120"/>
                <a:sym typeface="+mn-ea"/>
              </a:rPr>
              <a:t>文化遺產得到保育</a:t>
            </a:r>
            <a:r>
              <a:rPr lang="zh-TW" altLang="en-US" sz="3600" dirty="0">
                <a:uFillTx/>
                <a:latin typeface="DFKai-SB" panose="03000509000000000000" pitchFamily="65" charset="-120"/>
                <a:ea typeface="DFKai-SB" panose="03000509000000000000" pitchFamily="65" charset="-120"/>
                <a:sym typeface="+mn-ea"/>
              </a:rPr>
              <a:t>與傳承，世界遺產及非物質文化遺產</a:t>
            </a:r>
            <a:r>
              <a:rPr lang="zh-TW" altLang="en-US" sz="3600" dirty="0">
                <a:latin typeface="DFKai-SB" panose="03000509000000000000" pitchFamily="65" charset="-120"/>
                <a:ea typeface="DFKai-SB" panose="03000509000000000000" pitchFamily="65" charset="-120"/>
                <a:sym typeface="+mn-ea"/>
              </a:rPr>
              <a:t>數目，均居於世界前列</a:t>
            </a:r>
            <a:r>
              <a:rPr lang="zh-CN" altLang="zh-TW" sz="3600" dirty="0">
                <a:uFillTx/>
                <a:latin typeface="DFKai-SB" panose="03000509000000000000" pitchFamily="65" charset="-120"/>
                <a:ea typeface="DFKai-SB" panose="03000509000000000000" pitchFamily="65" charset="-120"/>
                <a:sym typeface="+mn-ea"/>
              </a:rPr>
              <a:t>。</a:t>
            </a:r>
            <a:endParaRPr lang="en-US" altLang="zh-CN" sz="3600" dirty="0">
              <a:uFillTx/>
              <a:latin typeface="DFKai-SB" panose="03000509000000000000" pitchFamily="65" charset="-120"/>
              <a:ea typeface="DFKai-SB" panose="03000509000000000000" pitchFamily="65" charset="-120"/>
              <a:sym typeface="+mn-ea"/>
            </a:endParaRPr>
          </a:p>
          <a:p>
            <a:pPr marL="571500" indent="-571500" algn="just">
              <a:lnSpc>
                <a:spcPct val="110000"/>
              </a:lnSpc>
              <a:buFont typeface="Arial" panose="020B0604020202020204" pitchFamily="34" charset="0"/>
              <a:buChar char="•"/>
            </a:pPr>
            <a:endParaRPr lang="en-US" altLang="zh-CN" sz="3600" dirty="0">
              <a:latin typeface="DFKai-SB" panose="03000509000000000000" pitchFamily="65" charset="-120"/>
              <a:ea typeface="DFKai-SB" panose="03000509000000000000" pitchFamily="65" charset="-120"/>
              <a:sym typeface="+mn-ea"/>
            </a:endParaRPr>
          </a:p>
          <a:p>
            <a:pPr marL="571500" indent="-571500" algn="just" hangingPunct="0">
              <a:lnSpc>
                <a:spcPct val="110000"/>
              </a:lnSpc>
              <a:buFont typeface="Arial" panose="020B0604020202020204" pitchFamily="34" charset="0"/>
              <a:buChar char="•"/>
            </a:pPr>
            <a:r>
              <a:rPr lang="zh-CN" altLang="zh-TW" sz="3600" dirty="0">
                <a:solidFill>
                  <a:schemeClr val="tx1"/>
                </a:solidFill>
                <a:uFillTx/>
                <a:latin typeface="DFKai-SB" panose="03000509000000000000" pitchFamily="65" charset="-120"/>
                <a:ea typeface="DFKai-SB" panose="03000509000000000000" pitchFamily="65" charset="-120"/>
                <a:sym typeface="+mn-ea"/>
              </a:rPr>
              <a:t>文化發展豐富了人的精神世界，提高了國民素質，中華文化</a:t>
            </a:r>
            <a:r>
              <a:rPr lang="zh-TW" altLang="en-US" sz="3600" dirty="0">
                <a:solidFill>
                  <a:schemeClr val="tx1"/>
                </a:solidFill>
                <a:uFillTx/>
                <a:latin typeface="DFKai-SB" panose="03000509000000000000" pitchFamily="65" charset="-120"/>
                <a:ea typeface="DFKai-SB" panose="03000509000000000000" pitchFamily="65" charset="-120"/>
                <a:sym typeface="+mn-ea"/>
              </a:rPr>
              <a:t>在</a:t>
            </a:r>
            <a:r>
              <a:rPr lang="zh-CN" altLang="zh-TW" sz="3600" dirty="0">
                <a:solidFill>
                  <a:schemeClr val="tx1"/>
                </a:solidFill>
                <a:uFillTx/>
                <a:latin typeface="DFKai-SB" panose="03000509000000000000" pitchFamily="65" charset="-120"/>
                <a:ea typeface="DFKai-SB" panose="03000509000000000000" pitchFamily="65" charset="-120"/>
                <a:sym typeface="+mn-ea"/>
              </a:rPr>
              <a:t>國際</a:t>
            </a:r>
            <a:r>
              <a:rPr lang="zh-TW" altLang="en-US" sz="3600" dirty="0">
                <a:solidFill>
                  <a:schemeClr val="tx1"/>
                </a:solidFill>
                <a:uFillTx/>
                <a:latin typeface="DFKai-SB" panose="03000509000000000000" pitchFamily="65" charset="-120"/>
                <a:ea typeface="DFKai-SB" panose="03000509000000000000" pitchFamily="65" charset="-120"/>
                <a:sym typeface="+mn-ea"/>
              </a:rPr>
              <a:t>社會的</a:t>
            </a:r>
            <a:r>
              <a:rPr lang="zh-CN" altLang="zh-TW" sz="3600" dirty="0">
                <a:solidFill>
                  <a:schemeClr val="tx1"/>
                </a:solidFill>
                <a:uFillTx/>
                <a:latin typeface="DFKai-SB" panose="03000509000000000000" pitchFamily="65" charset="-120"/>
                <a:ea typeface="DFKai-SB" panose="03000509000000000000" pitchFamily="65" charset="-120"/>
                <a:sym typeface="+mn-ea"/>
              </a:rPr>
              <a:t>影響力</a:t>
            </a:r>
            <a:r>
              <a:rPr lang="zh-TW" altLang="en-US" sz="3600" dirty="0">
                <a:latin typeface="DFKai-SB" panose="03000509000000000000" pitchFamily="65" charset="-120"/>
                <a:ea typeface="DFKai-SB" panose="03000509000000000000" pitchFamily="65" charset="-120"/>
                <a:sym typeface="+mn-ea"/>
              </a:rPr>
              <a:t>亦</a:t>
            </a:r>
            <a:r>
              <a:rPr lang="zh-TW" altLang="en-US" sz="3600" dirty="0">
                <a:solidFill>
                  <a:schemeClr val="tx1"/>
                </a:solidFill>
                <a:uFillTx/>
                <a:latin typeface="DFKai-SB" panose="03000509000000000000" pitchFamily="65" charset="-120"/>
                <a:ea typeface="DFKai-SB" panose="03000509000000000000" pitchFamily="65" charset="-120"/>
                <a:sym typeface="+mn-ea"/>
              </a:rPr>
              <a:t>與日俱增</a:t>
            </a:r>
            <a:r>
              <a:rPr lang="zh-CN" altLang="zh-TW" sz="3600" dirty="0">
                <a:solidFill>
                  <a:schemeClr val="tx1"/>
                </a:solidFill>
                <a:uFillTx/>
                <a:latin typeface="DFKai-SB" panose="03000509000000000000" pitchFamily="65" charset="-120"/>
                <a:ea typeface="DFKai-SB" panose="03000509000000000000" pitchFamily="65" charset="-120"/>
                <a:sym typeface="+mn-ea"/>
              </a:rPr>
              <a:t>。 </a:t>
            </a:r>
            <a:r>
              <a:rPr lang="zh-CN" altLang="zh-TW" sz="3600" dirty="0">
                <a:uFillTx/>
                <a:latin typeface="DFKai-SB" panose="03000509000000000000" pitchFamily="65" charset="-120"/>
                <a:ea typeface="DFKai-SB" panose="03000509000000000000" pitchFamily="65" charset="-120"/>
                <a:sym typeface="+mn-ea"/>
              </a:rPr>
              <a:t>       </a:t>
            </a:r>
          </a:p>
        </p:txBody>
      </p:sp>
      <p:sp>
        <p:nvSpPr>
          <p:cNvPr id="6" name="文本框 5"/>
          <p:cNvSpPr txBox="1"/>
          <p:nvPr/>
        </p:nvSpPr>
        <p:spPr>
          <a:xfrm>
            <a:off x="5496026" y="571438"/>
            <a:ext cx="2237186" cy="646331"/>
          </a:xfrm>
          <a:prstGeom prst="rect">
            <a:avLst/>
          </a:prstGeom>
          <a:noFill/>
        </p:spPr>
        <p:txBody>
          <a:bodyPr wrap="square" rtlCol="0">
            <a:spAutoFit/>
          </a:bodyPr>
          <a:lstStyle/>
          <a:p>
            <a:pPr>
              <a:lnSpc>
                <a:spcPct val="90000"/>
              </a:lnSpc>
            </a:pPr>
            <a:r>
              <a:rPr lang="zh-CN" altLang="en-US" sz="4000" b="1" dirty="0">
                <a:latin typeface="DFKai-SB" panose="03000509000000000000" pitchFamily="65" charset="-120"/>
                <a:ea typeface="DFKai-SB" panose="03000509000000000000" pitchFamily="65" charset="-120"/>
              </a:rPr>
              <a:t>小  結</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937084" y="1668843"/>
            <a:ext cx="4839021" cy="400110"/>
          </a:xfrm>
          <a:prstGeom prst="rect">
            <a:avLst/>
          </a:prstGeom>
        </p:spPr>
        <p:txBody>
          <a:bodyPr wrap="square">
            <a:spAutoFi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視頻名稱：「讓</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億人讀書寫字的故事」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6" name="组合 9"/>
          <p:cNvGrpSpPr/>
          <p:nvPr/>
        </p:nvGrpSpPr>
        <p:grpSpPr>
          <a:xfrm>
            <a:off x="277223" y="159058"/>
            <a:ext cx="2674938" cy="674687"/>
            <a:chOff x="977900" y="557213"/>
            <a:chExt cx="2674938" cy="674687"/>
          </a:xfrm>
        </p:grpSpPr>
        <p:sp>
          <p:nvSpPr>
            <p:cNvPr id="7" name="矩形 6"/>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矩形 7"/>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9" name="文本框 13"/>
            <p:cNvSpPr txBox="1">
              <a:spLocks noChangeArrowheads="1"/>
            </p:cNvSpPr>
            <p:nvPr/>
          </p:nvSpPr>
          <p:spPr bwMode="auto">
            <a:xfrm>
              <a:off x="1341438" y="557213"/>
              <a:ext cx="231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起步點</a:t>
              </a:r>
              <a:endParaRPr kumimoji="0" lang="zh-CN"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endParaRPr>
            </a:p>
          </p:txBody>
        </p:sp>
        <p:cxnSp>
          <p:nvCxnSpPr>
            <p:cNvPr id="10" name="直接连接符 13"/>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608646" y="1292192"/>
            <a:ext cx="5869052" cy="5016758"/>
          </a:xfrm>
          <a:prstGeom prst="rect">
            <a:avLst/>
          </a:prstGeom>
        </p:spPr>
        <p:txBody>
          <a:bodyPr wrap="square">
            <a:spAutoFit/>
          </a:bodyPr>
          <a:lstStyle/>
          <a:p>
            <a:pPr algn="just" hangingPunct="0"/>
            <a:r>
              <a:rPr lang="zh-TW" altLang="en-US" sz="3200" dirty="0">
                <a:solidFill>
                  <a:srgbClr val="20293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中華人民共和國建國初期，那時中國的文盲率高達</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80%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，即是大部分中國人沒有讀寫的能力。到了今天，中國</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義務教育階段</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約有</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萬所學校及</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億名學生。</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en-US" altLang="zh-TW" sz="3200" dirty="0">
                <a:solidFill>
                  <a:srgbClr val="202930"/>
                </a:solidFill>
                <a:latin typeface="Times New Roman" panose="02020603050405020304" pitchFamily="18" charset="0"/>
                <a:ea typeface="標楷體" panose="03000509000000000000" pitchFamily="65" charset="-120"/>
                <a:cs typeface="Times New Roman" panose="02020603050405020304" pitchFamily="18" charset="0"/>
              </a:rPr>
              <a:t>        </a:t>
            </a:r>
          </a:p>
          <a:p>
            <a:pPr algn="just" hangingPunct="0"/>
            <a:endParaRPr lang="en-US" altLang="zh-TW" sz="3200" dirty="0">
              <a:solidFill>
                <a:srgbClr val="202930"/>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觀看右方視頻，初步了解中國在教育方面的發展情況。</a:t>
            </a:r>
            <a:endParaRPr lang="zh-HK"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矩形 11"/>
          <p:cNvSpPr/>
          <p:nvPr/>
        </p:nvSpPr>
        <p:spPr>
          <a:xfrm>
            <a:off x="6984301" y="5012245"/>
            <a:ext cx="4917470" cy="523220"/>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以下</a:t>
            </a:r>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視頻取自 </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The China Current </a:t>
            </a:r>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網頁</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https://chinacurrent.com/education/article/2019/11/21938.html</a:t>
            </a:r>
          </a:p>
        </p:txBody>
      </p:sp>
      <p:grpSp>
        <p:nvGrpSpPr>
          <p:cNvPr id="13" name="组合 38"/>
          <p:cNvGrpSpPr/>
          <p:nvPr/>
        </p:nvGrpSpPr>
        <p:grpSpPr bwMode="auto">
          <a:xfrm>
            <a:off x="714651" y="4384390"/>
            <a:ext cx="1179291" cy="628346"/>
            <a:chOff x="4236847" y="1787618"/>
            <a:chExt cx="863220" cy="919193"/>
          </a:xfrm>
        </p:grpSpPr>
        <p:sp>
          <p:nvSpPr>
            <p:cNvPr id="14" name="矩形 13"/>
            <p:cNvSpPr/>
            <p:nvPr/>
          </p:nvSpPr>
          <p:spPr>
            <a:xfrm>
              <a:off x="4247360" y="1854521"/>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14"/>
            <p:cNvSpPr/>
            <p:nvPr/>
          </p:nvSpPr>
          <p:spPr>
            <a:xfrm>
              <a:off x="4236847" y="1787618"/>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b="1" dirty="0">
                  <a:solidFill>
                    <a:schemeClr val="tx1"/>
                  </a:solidFill>
                  <a:latin typeface="標楷體" panose="03000509000000000000" pitchFamily="65" charset="-120"/>
                  <a:ea typeface="標楷體" panose="03000509000000000000" pitchFamily="65" charset="-120"/>
                </a:rPr>
                <a:t>活動</a:t>
              </a:r>
              <a:endParaRPr lang="zh-CN" altLang="en-US" sz="3200" b="1" dirty="0">
                <a:solidFill>
                  <a:schemeClr val="tx1"/>
                </a:solidFill>
                <a:latin typeface="標楷體" panose="03000509000000000000" pitchFamily="65" charset="-120"/>
                <a:ea typeface="標楷體" panose="03000509000000000000" pitchFamily="65" charset="-120"/>
              </a:endParaRPr>
            </a:p>
          </p:txBody>
        </p:sp>
      </p:grpSp>
      <p:pic>
        <p:nvPicPr>
          <p:cNvPr id="16" name="图片 15" descr="319135602101024597">
            <a:hlinkClick r:id="rId2"/>
            <a:extLst>
              <a:ext uri="{FF2B5EF4-FFF2-40B4-BE49-F238E27FC236}">
                <a16:creationId xmlns:a16="http://schemas.microsoft.com/office/drawing/2014/main" id="{E874F4CA-2F6F-492C-8063-95920ED4CDAD}"/>
              </a:ext>
            </a:extLst>
          </p:cNvPr>
          <p:cNvPicPr/>
          <p:nvPr/>
        </p:nvPicPr>
        <p:blipFill>
          <a:blip r:embed="rId3"/>
          <a:stretch>
            <a:fillRect/>
          </a:stretch>
        </p:blipFill>
        <p:spPr>
          <a:xfrm>
            <a:off x="6984301" y="2174329"/>
            <a:ext cx="3643850" cy="2042388"/>
          </a:xfrm>
          <a:prstGeom prst="rect">
            <a:avLst/>
          </a:prstGeom>
        </p:spPr>
      </p:pic>
      <p:sp>
        <p:nvSpPr>
          <p:cNvPr id="17" name="文本框 9">
            <a:extLst>
              <a:ext uri="{FF2B5EF4-FFF2-40B4-BE49-F238E27FC236}">
                <a16:creationId xmlns:a16="http://schemas.microsoft.com/office/drawing/2014/main" id="{84B5B49D-7406-45D7-BD08-51E471687D35}"/>
              </a:ext>
            </a:extLst>
          </p:cNvPr>
          <p:cNvSpPr txBox="1"/>
          <p:nvPr/>
        </p:nvSpPr>
        <p:spPr>
          <a:xfrm>
            <a:off x="6984301" y="4216717"/>
            <a:ext cx="3643850" cy="646331"/>
          </a:xfrm>
          <a:prstGeom prst="rect">
            <a:avLst/>
          </a:prstGeom>
          <a:noFill/>
          <a:ln w="38100">
            <a:solidFill>
              <a:srgbClr val="7030A0"/>
            </a:solidFill>
          </a:ln>
        </p:spPr>
        <p:txBody>
          <a:bodyPr wrap="square" rtlCol="0">
            <a:spAutoFit/>
          </a:bodyPr>
          <a:lstStyle/>
          <a:p>
            <a:pPr algn="ctr">
              <a:lnSpc>
                <a:spcPct val="150000"/>
              </a:lnSpc>
            </a:pPr>
            <a:r>
              <a:rPr lang="zh-TW" altLang="en-US" sz="2400" dirty="0">
                <a:latin typeface="DFKai-SB" panose="03000509000000000000" pitchFamily="65" charset="-120"/>
                <a:ea typeface="DFKai-SB" panose="03000509000000000000" pitchFamily="65" charset="-120"/>
              </a:rPr>
              <a:t>點擊圖片</a:t>
            </a:r>
            <a:r>
              <a:rPr lang="zh-CN" altLang="en-US" sz="2400" dirty="0">
                <a:latin typeface="DFKai-SB" panose="03000509000000000000" pitchFamily="65" charset="-120"/>
                <a:ea typeface="DFKai-SB" panose="03000509000000000000" pitchFamily="65" charset="-120"/>
              </a:rPr>
              <a:t>觀看視頻</a:t>
            </a:r>
          </a:p>
        </p:txBody>
      </p:sp>
      <p:sp>
        <p:nvSpPr>
          <p:cNvPr id="18" name="標題 3"/>
          <p:cNvSpPr txBox="1">
            <a:spLocks/>
          </p:cNvSpPr>
          <p:nvPr/>
        </p:nvSpPr>
        <p:spPr>
          <a:xfrm>
            <a:off x="764586" y="292045"/>
            <a:ext cx="10515600" cy="836509"/>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zh-TW" altLang="en-US" sz="5400" b="1">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教 育 範  疇</a:t>
            </a:r>
            <a:endParaRPr lang="zh-HK" altLang="en-US" dirty="0"/>
          </a:p>
        </p:txBody>
      </p:sp>
    </p:spTree>
    <p:extLst>
      <p:ext uri="{BB962C8B-B14F-4D97-AF65-F5344CB8AC3E}">
        <p14:creationId xmlns:p14="http://schemas.microsoft.com/office/powerpoint/2010/main" val="1198490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p:cNvSpPr>
            <a:spLocks noGrp="1"/>
          </p:cNvSpPr>
          <p:nvPr>
            <p:ph type="title"/>
          </p:nvPr>
        </p:nvSpPr>
        <p:spPr>
          <a:xfrm>
            <a:off x="378133" y="276758"/>
            <a:ext cx="10515600" cy="1325563"/>
          </a:xfrm>
        </p:spPr>
        <p:txBody>
          <a:bodyPr/>
          <a:lstStyle/>
          <a:p>
            <a:pPr algn="ctr"/>
            <a:r>
              <a:rPr lang="zh-TW" altLang="en-US" sz="3600" dirty="0">
                <a:solidFill>
                  <a:prstClr val="black"/>
                </a:solidFill>
                <a:latin typeface="標楷體" panose="03000509000000000000" pitchFamily="65" charset="-120"/>
                <a:ea typeface="標楷體" panose="03000509000000000000" pitchFamily="65" charset="-120"/>
              </a:rPr>
              <a:t>  </a:t>
            </a:r>
            <a:r>
              <a:rPr lang="zh-TW" altLang="en-US" sz="3600" dirty="0">
                <a:latin typeface="標楷體" panose="03000509000000000000" pitchFamily="65" charset="-120"/>
                <a:ea typeface="標楷體" panose="03000509000000000000" pitchFamily="65" charset="-120"/>
              </a:rPr>
              <a:t>教育在綜合國力當中的重要性</a:t>
            </a:r>
            <a:endParaRPr lang="zh-HK" altLang="en-US" dirty="0"/>
          </a:p>
        </p:txBody>
      </p:sp>
      <p:sp>
        <p:nvSpPr>
          <p:cNvPr id="12" name="內容版面配置區 11"/>
          <p:cNvSpPr>
            <a:spLocks noGrp="1"/>
          </p:cNvSpPr>
          <p:nvPr>
            <p:ph idx="1"/>
          </p:nvPr>
        </p:nvSpPr>
        <p:spPr>
          <a:xfrm>
            <a:off x="1250547" y="1602320"/>
            <a:ext cx="9643185" cy="4892747"/>
          </a:xfrm>
        </p:spPr>
        <p:txBody>
          <a:bodyPr>
            <a:normAutofit/>
          </a:bodyPr>
          <a:lstStyle/>
          <a:p>
            <a:pPr algn="just" hangingPunct="0">
              <a:lnSpc>
                <a:spcPct val="100000"/>
              </a:lnSpc>
              <a:spcAft>
                <a:spcPts val="0"/>
              </a:spcAft>
            </a:pP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教育可以提升國民的素質，為社會</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培育</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人才，藉以發展經濟、建設國家，故</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對提升</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綜合國力</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具</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重要性</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CN" sz="3200" kern="100" dirty="0">
              <a:latin typeface="標楷體" panose="03000509000000000000" pitchFamily="65" charset="-120"/>
              <a:ea typeface="標楷體" panose="03000509000000000000" pitchFamily="65" charset="-120"/>
              <a:cs typeface="Times New Roman" panose="02020603050405020304" pitchFamily="18" charset="0"/>
            </a:endParaRPr>
          </a:p>
          <a:p>
            <a:pPr marL="0" indent="0" algn="just" hangingPunct="0">
              <a:lnSpc>
                <a:spcPct val="100000"/>
              </a:lnSpc>
              <a:spcBef>
                <a:spcPts val="0"/>
              </a:spcBef>
              <a:spcAft>
                <a:spcPts val="0"/>
              </a:spcAft>
              <a:buNone/>
            </a:pPr>
            <a:endParaRPr lang="en-US" altLang="zh-CN" sz="3200" kern="100" dirty="0">
              <a:latin typeface="標楷體" panose="03000509000000000000" pitchFamily="65" charset="-120"/>
              <a:ea typeface="標楷體" panose="03000509000000000000" pitchFamily="65" charset="-120"/>
              <a:cs typeface="Times New Roman" panose="02020603050405020304" pitchFamily="18" charset="0"/>
            </a:endParaRPr>
          </a:p>
          <a:p>
            <a:pPr algn="just" hangingPunct="0">
              <a:lnSpc>
                <a:spcPct val="100000"/>
              </a:lnSpc>
              <a:spcAft>
                <a:spcPts val="0"/>
              </a:spcAft>
            </a:pP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教育既是綜合國力的一個重要因素，又是其它因素發展的基礎。</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一個國家在</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教育</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方面有所</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增長，</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足以帶動其他綜合國力的要素同樣提升。因此，教育與其他綜合國力要素</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之間</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，存在</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正比的關係。</a:t>
            </a:r>
          </a:p>
          <a:p>
            <a:pPr marL="0" indent="0">
              <a:spcAft>
                <a:spcPts val="0"/>
              </a:spcAft>
              <a:buNone/>
            </a:pPr>
            <a:endParaRPr lang="en-US" altLang="zh-TW"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zh-TW" altLang="zh-HK"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zh-TW" altLang="zh-HK" kern="100" dirty="0">
              <a:latin typeface="標楷體" panose="03000509000000000000" pitchFamily="65" charset="-120"/>
              <a:ea typeface="標楷體" panose="03000509000000000000" pitchFamily="65" charset="-120"/>
              <a:cs typeface="Times New Roman" panose="02020603050405020304" pitchFamily="18" charset="0"/>
            </a:endParaRPr>
          </a:p>
          <a:p>
            <a:endParaRPr lang="zh-HK" altLang="en-US" dirty="0"/>
          </a:p>
        </p:txBody>
      </p:sp>
    </p:spTree>
    <p:extLst>
      <p:ext uri="{BB962C8B-B14F-4D97-AF65-F5344CB8AC3E}">
        <p14:creationId xmlns:p14="http://schemas.microsoft.com/office/powerpoint/2010/main" val="2077565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81355" y="1044869"/>
            <a:ext cx="10829290" cy="131112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    </a:t>
            </a:r>
            <a:r>
              <a:rPr kumimoji="0" lang="zh-CN"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改革開放以來，我國教育事業取得了歷史性進步，逐步形成了一個從幼兒園、小學、中學直到大學的相對完備的龐大教育體系。在短短</a:t>
            </a:r>
            <a:r>
              <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數</a:t>
            </a:r>
            <a:r>
              <a:rPr kumimoji="0" lang="zh-CN"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十年內，實現義務教育全面普及</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a:t>
            </a:r>
            <a:r>
              <a:rPr kumimoji="0" lang="zh-CN"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高等教育進入普及化階段。</a:t>
            </a:r>
            <a:endParaRPr kumimoji="0" lang="zh-CN"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101" name="图片 100"/>
          <p:cNvPicPr/>
          <p:nvPr/>
        </p:nvPicPr>
        <p:blipFill>
          <a:blip r:embed="rId3" r:link="rId5">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86119" y="2480321"/>
            <a:ext cx="5040198" cy="3279456"/>
          </a:xfrm>
          <a:prstGeom prst="rect">
            <a:avLst/>
          </a:prstGeom>
          <a:noFill/>
          <a:ln w="12700">
            <a:solidFill>
              <a:schemeClr val="tx1"/>
            </a:solidFill>
          </a:ln>
        </p:spPr>
      </p:pic>
      <p:sp>
        <p:nvSpPr>
          <p:cNvPr id="12" name="文本框 11"/>
          <p:cNvSpPr txBox="1"/>
          <p:nvPr/>
        </p:nvSpPr>
        <p:spPr>
          <a:xfrm>
            <a:off x="527819" y="5974007"/>
            <a:ext cx="5920085" cy="523220"/>
          </a:xfrm>
          <a:prstGeom prst="rect">
            <a:avLst/>
          </a:prstGeom>
          <a:noFill/>
        </p:spPr>
        <p:txBody>
          <a:bodyPr wrap="square" rtlCol="0" anchor="t">
            <a:spAutoFit/>
          </a:bodyPr>
          <a:lstStyle/>
          <a:p>
            <a:pPr lvl="0">
              <a:defRPr/>
            </a:pP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來源：《經濟日報》</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（北京）</a:t>
            </a: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10</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9</a:t>
            </a: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日。</a:t>
            </a:r>
            <a:endPar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http://www.ce.cn/xwzx/gnsz/gdxw/202010/09/t20201009_35863913.shtml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p:cNvSpPr txBox="1"/>
          <p:nvPr/>
        </p:nvSpPr>
        <p:spPr>
          <a:xfrm>
            <a:off x="6447904" y="5639227"/>
            <a:ext cx="5627302" cy="738664"/>
          </a:xfrm>
          <a:prstGeom prst="rect">
            <a:avLst/>
          </a:prstGeom>
          <a:noFill/>
        </p:spPr>
        <p:txBody>
          <a:bodyPr wrap="square" rtlCol="0">
            <a:spAutoFit/>
          </a:bodyPr>
          <a:lstStyle/>
          <a:p>
            <a:pPr lvl="0">
              <a:defRPr/>
            </a:pP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按</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教育部 國家統計局 財政部關於</a:t>
            </a: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年全國教育經費執行情況統計公告</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整理而成</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http://www.moe.gov.cn/srcsite/A05/s3040/202011/t20201103_497961.html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图片 2"/>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6716313" y="2355997"/>
            <a:ext cx="4456033" cy="3279456"/>
          </a:xfrm>
          <a:prstGeom prst="rect">
            <a:avLst/>
          </a:prstGeom>
        </p:spPr>
      </p:pic>
      <p:sp>
        <p:nvSpPr>
          <p:cNvPr id="5" name="文本框 4"/>
          <p:cNvSpPr txBox="1"/>
          <p:nvPr/>
        </p:nvSpPr>
        <p:spPr>
          <a:xfrm>
            <a:off x="4381596" y="355954"/>
            <a:ext cx="3752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教育規模不斷擴大</a:t>
            </a:r>
          </a:p>
        </p:txBody>
      </p:sp>
    </p:spTree>
    <p:extLst>
      <p:ext uri="{BB962C8B-B14F-4D97-AF65-F5344CB8AC3E}">
        <p14:creationId xmlns:p14="http://schemas.microsoft.com/office/powerpoint/2010/main" val="3754784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p:cNvSpPr/>
          <p:nvPr/>
        </p:nvSpPr>
        <p:spPr>
          <a:xfrm flipV="1">
            <a:off x="623496" y="3384057"/>
            <a:ext cx="11041179" cy="3075455"/>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 name="文本框 3"/>
          <p:cNvSpPr txBox="1"/>
          <p:nvPr/>
        </p:nvSpPr>
        <p:spPr>
          <a:xfrm>
            <a:off x="623496" y="965366"/>
            <a:ext cx="11041179" cy="2292935"/>
          </a:xfrm>
          <a:prstGeom prst="rect">
            <a:avLst/>
          </a:prstGeom>
          <a:noFill/>
        </p:spPr>
        <p:txBody>
          <a:bodyPr wrap="square" rtlCol="0">
            <a:spAutoFit/>
          </a:bodyPr>
          <a:lstStyle/>
          <a:p>
            <a:pPr marL="0" marR="0" lvl="0" indent="0" algn="just" defTabSz="914400" rtl="0" eaLnBrk="1" fontAlgn="auto" latinLnBrk="0" hangingPunct="0">
              <a:lnSpc>
                <a:spcPct val="11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    </a:t>
            </a:r>
            <a:r>
              <a:rPr kumimoji="0" lang="zh-CN" altLang="zh-TW"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1986年4月12日第六屆全國人民代表大會第四次會議通過的《中華人民共和國義務教育法》規定國家實行九年制義務教育。中國分別於2001年1月和2011年11月宣</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布：</a:t>
            </a:r>
            <a:r>
              <a:rPr kumimoji="0" lang="zh-CN" altLang="zh-TW"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實現了基本普及、全面完成普及九年制義務教育</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的</a:t>
            </a:r>
            <a:r>
              <a:rPr kumimoji="0" lang="zh-CN" altLang="zh-TW"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任務。同時，國家</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從多方面</a:t>
            </a:r>
            <a:r>
              <a:rPr kumimoji="0" lang="zh-CN" altLang="zh-TW"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努力解決義務教育實施過程中的區域、城鄉、校際及入學機會等不均衡問題。</a:t>
            </a:r>
          </a:p>
        </p:txBody>
      </p:sp>
      <p:sp>
        <p:nvSpPr>
          <p:cNvPr id="6" name="矩形 5"/>
          <p:cNvSpPr/>
          <p:nvPr/>
        </p:nvSpPr>
        <p:spPr>
          <a:xfrm>
            <a:off x="1097764" y="5842508"/>
            <a:ext cx="10092647" cy="49988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endPar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8" name="文本框 7"/>
          <p:cNvSpPr txBox="1"/>
          <p:nvPr/>
        </p:nvSpPr>
        <p:spPr>
          <a:xfrm>
            <a:off x="720617" y="4426017"/>
            <a:ext cx="10759159" cy="1412694"/>
          </a:xfrm>
          <a:prstGeom prst="rect">
            <a:avLst/>
          </a:prstGeom>
          <a:noFill/>
        </p:spPr>
        <p:txBody>
          <a:bodyPr wrap="square" rtlCol="0">
            <a:spAutoFit/>
          </a:bodyPr>
          <a:lstStyle/>
          <a:p>
            <a:pPr marL="0" marR="0" lvl="0" indent="0" algn="just" defTabSz="914400" rtl="0" eaLnBrk="1" fontAlgn="auto" latinLnBrk="0" hangingPunct="0">
              <a:lnSpc>
                <a:spcPct val="11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     </a:t>
            </a:r>
            <a:r>
              <a:rPr kumimoji="0" lang="en-US" altLang="zh-CN" sz="26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sym typeface="+mn-ea"/>
              </a:rPr>
              <a:t>義務教育是</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指</a:t>
            </a:r>
            <a:r>
              <a:rPr kumimoji="0" lang="en-US" altLang="zh-CN" sz="26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sym typeface="+mn-ea"/>
              </a:rPr>
              <a:t>國家</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為</a:t>
            </a:r>
            <a:r>
              <a:rPr kumimoji="0" lang="en-US" altLang="zh-CN" sz="26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sym typeface="+mn-ea"/>
              </a:rPr>
              <a:t>所有適齡兒童</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提供免費和必須接受的</a:t>
            </a:r>
            <a:r>
              <a:rPr kumimoji="0" lang="en-US" altLang="zh-CN" sz="26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sym typeface="+mn-ea"/>
              </a:rPr>
              <a:t>教育。</a:t>
            </a:r>
            <a:r>
              <a:rPr kumimoji="0" lang="en-US" altLang="zh-CN" sz="26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rPr>
              <a:t>義務教育的年限</a:t>
            </a:r>
            <a:r>
              <a:rPr kumimoji="0" lang="en-US" altLang="zh-CN" sz="26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sym typeface="+mn-ea"/>
              </a:rPr>
              <a:t>為九年（小學六年</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a:t>
            </a:r>
            <a:r>
              <a:rPr kumimoji="0" lang="en-US" altLang="zh-CN" sz="26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sym typeface="+mn-ea"/>
              </a:rPr>
              <a:t>初中三年</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a:t>
            </a:r>
            <a:r>
              <a:rPr kumimoji="0" lang="en-US" altLang="zh-CN" sz="26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sym typeface="+mn-ea"/>
              </a:rPr>
              <a:t>部分省市為小學五年</a:t>
            </a:r>
            <a:r>
              <a:rPr kumimoji="0" lang="zh-TW" altLang="en-US" sz="26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sym typeface="+mn-ea"/>
              </a:rPr>
              <a:t>、</a:t>
            </a:r>
            <a:r>
              <a:rPr kumimoji="0" lang="en-US" altLang="zh-CN" sz="26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sym typeface="+mn-ea"/>
              </a:rPr>
              <a:t>初中四年</a:t>
            </a:r>
            <a:r>
              <a:rPr kumimoji="0" lang="en-US" altLang="zh-CN"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a:t>
            </a:r>
            <a:r>
              <a:rPr kumimoji="0" lang="en-US" altLang="zh-CN" sz="26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sym typeface="+mn-ea"/>
              </a:rPr>
              <a:t>在這個年限裏，不收取學生的學費和雜費</a:t>
            </a:r>
            <a:r>
              <a:rPr kumimoji="0" lang="en-US" altLang="zh-CN"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a:t>
            </a:r>
            <a:endParaRPr kumimoji="0" lang="en-US" altLang="zh-CN"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 name="文本框 1"/>
          <p:cNvSpPr txBox="1"/>
          <p:nvPr/>
        </p:nvSpPr>
        <p:spPr>
          <a:xfrm>
            <a:off x="5193439" y="289324"/>
            <a:ext cx="19012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義務教育</a:t>
            </a:r>
          </a:p>
        </p:txBody>
      </p:sp>
      <p:pic>
        <p:nvPicPr>
          <p:cNvPr id="12" name="Picture 11"/>
          <p:cNvPicPr>
            <a:picLocks noChangeAspect="1"/>
          </p:cNvPicPr>
          <p:nvPr/>
        </p:nvPicPr>
        <p:blipFill>
          <a:blip r:embed="rId2"/>
          <a:stretch>
            <a:fillRect/>
          </a:stretch>
        </p:blipFill>
        <p:spPr>
          <a:xfrm>
            <a:off x="899493" y="3518208"/>
            <a:ext cx="2172003" cy="790685"/>
          </a:xfrm>
          <a:prstGeom prst="rect">
            <a:avLst/>
          </a:prstGeom>
        </p:spPr>
      </p:pic>
    </p:spTree>
    <p:extLst>
      <p:ext uri="{BB962C8B-B14F-4D97-AF65-F5344CB8AC3E}">
        <p14:creationId xmlns:p14="http://schemas.microsoft.com/office/powerpoint/2010/main" val="1211484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sz="half" idx="1"/>
          </p:nvPr>
        </p:nvSpPr>
        <p:spPr>
          <a:xfrm>
            <a:off x="622169" y="4718281"/>
            <a:ext cx="11170764" cy="1442563"/>
          </a:xfrm>
        </p:spPr>
        <p:txBody>
          <a:bodyPr>
            <a:normAutofit fontScale="77500" lnSpcReduction="20000"/>
          </a:bodyPr>
          <a:lstStyle/>
          <a:p>
            <a:pPr algn="just">
              <a:lnSpc>
                <a:spcPct val="120000"/>
              </a:lnSpc>
            </a:pPr>
            <a:r>
              <a:rPr lang="zh-TW" altLang="zh-HK" sz="2500" dirty="0">
                <a:latin typeface="Times New Roman" panose="02020603050405020304" pitchFamily="18" charset="0"/>
                <a:ea typeface="標楷體" panose="03000509000000000000" pitchFamily="65" charset="-120"/>
                <a:cs typeface="Times New Roman" panose="02020603050405020304" pitchFamily="18" charset="0"/>
              </a:rPr>
              <a:t>淨入學率，指小學教育在校學齡人口數</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佔</a:t>
            </a:r>
            <a:r>
              <a:rPr lang="zh-TW" altLang="zh-HK" sz="2500" dirty="0">
                <a:latin typeface="Times New Roman" panose="02020603050405020304" pitchFamily="18" charset="0"/>
                <a:ea typeface="標楷體" panose="03000509000000000000" pitchFamily="65" charset="-120"/>
                <a:cs typeface="Times New Roman" panose="02020603050405020304" pitchFamily="18" charset="0"/>
              </a:rPr>
              <a:t>小學教育國家規定年齡組人口總數的百分比，</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這</a:t>
            </a:r>
            <a:r>
              <a:rPr lang="zh-TW" altLang="zh-HK" sz="2500" dirty="0">
                <a:latin typeface="Times New Roman" panose="02020603050405020304" pitchFamily="18" charset="0"/>
                <a:ea typeface="標楷體" panose="03000509000000000000" pitchFamily="65" charset="-120"/>
                <a:cs typeface="Times New Roman" panose="02020603050405020304" pitchFamily="18" charset="0"/>
              </a:rPr>
              <a:t>是按各地不同入學年齡和學制分別計算的</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500" dirty="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20000"/>
              </a:lnSpc>
            </a:pPr>
            <a:r>
              <a:rPr lang="zh-TW" altLang="zh-HK" sz="2500" dirty="0">
                <a:latin typeface="Times New Roman" panose="02020603050405020304" pitchFamily="18" charset="0"/>
                <a:ea typeface="標楷體" panose="03000509000000000000" pitchFamily="65" charset="-120"/>
                <a:cs typeface="Times New Roman" panose="02020603050405020304" pitchFamily="18" charset="0"/>
              </a:rPr>
              <a:t>毛入</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學</a:t>
            </a:r>
            <a:r>
              <a:rPr lang="zh-TW" altLang="zh-HK" sz="2500" dirty="0">
                <a:latin typeface="Times New Roman" panose="02020603050405020304" pitchFamily="18" charset="0"/>
                <a:ea typeface="標楷體" panose="03000509000000000000" pitchFamily="65" charset="-120"/>
                <a:cs typeface="Times New Roman" panose="02020603050405020304" pitchFamily="18" charset="0"/>
              </a:rPr>
              <a:t>率，指某一級教育不分年齡的在校學生總數佔該級教育國家規定年齡組人口數的百分比。</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由於包含非正規年齡組（低齡或超齡）學生，毛入學率可能會超過</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rPr>
              <a:t>100%</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5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endParaRPr lang="en-US" altLang="zh-TW" sz="1900" dirty="0">
              <a:latin typeface="Times New Roman" panose="02020603050405020304" pitchFamily="18" charset="0"/>
              <a:cs typeface="Times New Roman" panose="02020603050405020304" pitchFamily="18" charset="0"/>
            </a:endParaRPr>
          </a:p>
          <a:p>
            <a:pPr>
              <a:lnSpc>
                <a:spcPct val="120000"/>
              </a:lnSpc>
            </a:pPr>
            <a:endParaRPr lang="zh-HK" altLang="en-US" dirty="0"/>
          </a:p>
        </p:txBody>
      </p:sp>
      <p:sp>
        <p:nvSpPr>
          <p:cNvPr id="9" name="文本框 6"/>
          <p:cNvSpPr txBox="1"/>
          <p:nvPr/>
        </p:nvSpPr>
        <p:spPr>
          <a:xfrm>
            <a:off x="622169" y="6185980"/>
            <a:ext cx="58660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國家</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教育部網</a:t>
            </a:r>
            <a:r>
              <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頁</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《2019年全國教育事業發展統計公報》</a:t>
            </a:r>
            <a:endPar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http://www.moe.gov.cn/jyb_sjzl/sjzl_fztjgb/202005/t20200520_456751.html</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1" name="圖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169" y="1181837"/>
            <a:ext cx="5250729" cy="3377002"/>
          </a:xfrm>
          <a:prstGeom prst="rect">
            <a:avLst/>
          </a:prstGeom>
          <a:ln w="19050">
            <a:solidFill>
              <a:schemeClr val="tx1"/>
            </a:solidFill>
          </a:ln>
        </p:spPr>
      </p:pic>
      <p:sp>
        <p:nvSpPr>
          <p:cNvPr id="12" name="矩形 11"/>
          <p:cNvSpPr/>
          <p:nvPr/>
        </p:nvSpPr>
        <p:spPr>
          <a:xfrm>
            <a:off x="1398275" y="769574"/>
            <a:ext cx="3698516" cy="3173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小學在校生人數和淨入學率</a:t>
            </a:r>
            <a:endParaRPr kumimoji="0" lang="zh-HK"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p:txBody>
      </p:sp>
      <p:sp>
        <p:nvSpPr>
          <p:cNvPr id="13" name="矩形 12"/>
          <p:cNvSpPr/>
          <p:nvPr/>
        </p:nvSpPr>
        <p:spPr>
          <a:xfrm>
            <a:off x="7311991" y="814646"/>
            <a:ext cx="4188710" cy="3173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初中階段在校生人數和毛入學率</a:t>
            </a:r>
            <a:endParaRPr kumimoji="0" lang="zh-HK"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4" name="圖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654" y="1181837"/>
            <a:ext cx="5373279" cy="3402138"/>
          </a:xfrm>
          <a:prstGeom prst="rect">
            <a:avLst/>
          </a:prstGeom>
          <a:ln w="19050">
            <a:solidFill>
              <a:schemeClr val="tx1"/>
            </a:solidFill>
          </a:ln>
        </p:spPr>
      </p:pic>
      <p:sp>
        <p:nvSpPr>
          <p:cNvPr id="15" name="文本框 1"/>
          <p:cNvSpPr txBox="1"/>
          <p:nvPr/>
        </p:nvSpPr>
        <p:spPr>
          <a:xfrm>
            <a:off x="5253746" y="170845"/>
            <a:ext cx="19012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義務教育</a:t>
            </a:r>
          </a:p>
        </p:txBody>
      </p:sp>
    </p:spTree>
    <p:extLst>
      <p:ext uri="{BB962C8B-B14F-4D97-AF65-F5344CB8AC3E}">
        <p14:creationId xmlns:p14="http://schemas.microsoft.com/office/powerpoint/2010/main" val="23353722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37381" y="786576"/>
            <a:ext cx="11217897" cy="1689117"/>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   </a:t>
            </a:r>
            <a:r>
              <a:rPr kumimoji="0" lang="zh-CN" altLang="zh-TW"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 </a:t>
            </a:r>
            <a:r>
              <a:rPr kumimoji="0" lang="zh-CN"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高中教育包括普通高中教育和中等職業教育兩部分。</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根</a:t>
            </a:r>
            <a:r>
              <a:rPr kumimoji="0" lang="zh-CN"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據國家《高中階段教育普及攻堅計劃（2017-2020年）》，2020年，全國普及高中階段教育，同時重點解決貧困地區教育資源不足和職業教育招生比例持續下降等問題，使高中教育呈現多樣化發展趨勢。</a:t>
            </a:r>
          </a:p>
        </p:txBody>
      </p:sp>
      <p:pic>
        <p:nvPicPr>
          <p:cNvPr id="3" name="图片 2"/>
          <p:cNvPicPr>
            <a:picLocks noChangeAspect="1"/>
          </p:cNvPicPr>
          <p:nvPr/>
        </p:nvPicPr>
        <p:blipFill rotWithShape="1">
          <a:blip r:embed="rId3" cstate="screen">
            <a:extLst>
              <a:ext uri="{28A0092B-C50C-407E-A947-70E740481C1C}">
                <a14:useLocalDpi xmlns:a14="http://schemas.microsoft.com/office/drawing/2010/main"/>
              </a:ext>
            </a:extLst>
          </a:blip>
          <a:srcRect t="5943"/>
          <a:stretch/>
        </p:blipFill>
        <p:spPr>
          <a:xfrm>
            <a:off x="2799607" y="2289594"/>
            <a:ext cx="6148892" cy="3953233"/>
          </a:xfrm>
          <a:prstGeom prst="rect">
            <a:avLst/>
          </a:prstGeom>
          <a:ln w="28575">
            <a:solidFill>
              <a:schemeClr val="tx1"/>
            </a:solidFill>
          </a:ln>
        </p:spPr>
      </p:pic>
      <p:sp>
        <p:nvSpPr>
          <p:cNvPr id="13" name="文本框 12"/>
          <p:cNvSpPr txBox="1"/>
          <p:nvPr/>
        </p:nvSpPr>
        <p:spPr>
          <a:xfrm>
            <a:off x="4815703" y="130556"/>
            <a:ext cx="19012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高中教育</a:t>
            </a:r>
          </a:p>
        </p:txBody>
      </p:sp>
      <p:sp>
        <p:nvSpPr>
          <p:cNvPr id="15" name="矩形 14"/>
          <p:cNvSpPr/>
          <p:nvPr/>
        </p:nvSpPr>
        <p:spPr>
          <a:xfrm>
            <a:off x="3951974" y="2289594"/>
            <a:ext cx="4188710" cy="3173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高中階段在校生人數和毛入學率</a:t>
            </a:r>
            <a:endParaRPr kumimoji="0" lang="zh-HK"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p:txBody>
      </p:sp>
      <p:sp>
        <p:nvSpPr>
          <p:cNvPr id="16" name="文本框 6"/>
          <p:cNvSpPr txBox="1"/>
          <p:nvPr/>
        </p:nvSpPr>
        <p:spPr>
          <a:xfrm>
            <a:off x="3274961" y="6242827"/>
            <a:ext cx="57835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資料</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來源：</a:t>
            </a:r>
            <a:r>
              <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國家</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教育部網</a:t>
            </a:r>
            <a:r>
              <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頁</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《2019年全國教育事業發展統計公報》</a:t>
            </a:r>
            <a:endPar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http://www.moe.gov.cn/jyb_sjzl/sjzl_fztjgb/202005/t20200520_456751.html</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56051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75195" y="1425650"/>
            <a:ext cx="10841610" cy="4351338"/>
          </a:xfrm>
        </p:spPr>
        <p:txBody>
          <a:bodyPr/>
          <a:lstStyle/>
          <a:p>
            <a:pPr marL="285750" lvl="0" indent="-285750" algn="just" hangingPunct="0">
              <a:lnSpc>
                <a:spcPct val="110000"/>
              </a:lnSpc>
              <a:spcBef>
                <a:spcPts val="0"/>
              </a:spcBef>
              <a:defRPr/>
            </a:pP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2020</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年，全國高中階段共有學校</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2.44</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萬所。招生</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1</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504.00</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萬人，在校生</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4</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127.80</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萬人。高中階段毛入學率</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91.2%</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285750" lvl="0" indent="-285750" algn="just" hangingPunct="0">
              <a:lnSpc>
                <a:spcPct val="110000"/>
              </a:lnSpc>
              <a:spcBef>
                <a:spcPts val="0"/>
              </a:spcBef>
              <a:defRPr/>
            </a:pPr>
            <a:endPar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285750" lvl="0" indent="-285750" algn="just" hangingPunct="0">
              <a:lnSpc>
                <a:spcPct val="110000"/>
              </a:lnSpc>
              <a:spcBef>
                <a:spcPts val="0"/>
              </a:spcBef>
              <a:defRPr/>
            </a:pP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全國共有普通高中</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1.42</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萬所。招生</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876.44</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萬人，在校生</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2</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494.45</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萬人。普通高中共有專任教師</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193.32</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萬人。</a:t>
            </a:r>
            <a:endPar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285750" lvl="0" indent="-285750" algn="just" hangingPunct="0">
              <a:lnSpc>
                <a:spcPct val="110000"/>
              </a:lnSpc>
              <a:spcBef>
                <a:spcPts val="0"/>
              </a:spcBef>
              <a:defRPr/>
            </a:pPr>
            <a:endPar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285750" lvl="0" indent="-285750" algn="just" hangingPunct="0">
              <a:lnSpc>
                <a:spcPct val="110000"/>
              </a:lnSpc>
              <a:spcBef>
                <a:spcPts val="0"/>
              </a:spcBef>
              <a:defRPr/>
            </a:pP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全國共有中等職業學校</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9</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865</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所。招生</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627.56</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萬人，在校生</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1</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628.14</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萬人。中等職業學校共有專任教師</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84.95</a:t>
            </a:r>
            <a:r>
              <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萬人。</a:t>
            </a:r>
            <a:endParaRPr lang="zh-CN" alt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endParaRPr lang="zh-HK" altLang="en-US" dirty="0"/>
          </a:p>
        </p:txBody>
      </p:sp>
      <p:sp>
        <p:nvSpPr>
          <p:cNvPr id="4" name="文本框 12"/>
          <p:cNvSpPr txBox="1">
            <a:spLocks noGrp="1"/>
          </p:cNvSpPr>
          <p:nvPr>
            <p:ph type="title"/>
          </p:nvPr>
        </p:nvSpPr>
        <p:spPr>
          <a:xfrm>
            <a:off x="838200" y="428005"/>
            <a:ext cx="10515600" cy="535531"/>
          </a:xfrm>
          <a:prstGeom prst="rect">
            <a:avLst/>
          </a:prstGeom>
          <a:noFill/>
        </p:spPr>
        <p:txBody>
          <a:bodyPr wrap="square" rtlCol="0">
            <a:spAutoFit/>
          </a:bodyPr>
          <a:lstStyle/>
          <a:p>
            <a:pPr algn="ctr"/>
            <a:r>
              <a:rPr lang="zh-CN" altLang="en-US" sz="3200" b="1" dirty="0">
                <a:latin typeface="DFKai-SB" panose="03000509000000000000" pitchFamily="65" charset="-120"/>
                <a:ea typeface="DFKai-SB" panose="03000509000000000000" pitchFamily="65" charset="-120"/>
              </a:rPr>
              <a:t>高中教育</a:t>
            </a:r>
          </a:p>
        </p:txBody>
      </p:sp>
      <p:sp>
        <p:nvSpPr>
          <p:cNvPr id="10" name="矩形 9"/>
          <p:cNvSpPr/>
          <p:nvPr/>
        </p:nvSpPr>
        <p:spPr>
          <a:xfrm>
            <a:off x="936396" y="5712643"/>
            <a:ext cx="104174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資料</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來源</a:t>
            </a:r>
            <a:r>
              <a:rPr kumimoji="0" lang="zh-TW"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2020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年全國教育事業統計主要結果發</a:t>
            </a:r>
            <a:r>
              <a:rPr kumimoji="0" lang="zh-TW"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布</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TW"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，中華人民共和國教育部網頁，</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2021</a:t>
            </a:r>
            <a:r>
              <a:rPr kumimoji="0" lang="zh-TW"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3</a:t>
            </a:r>
            <a:r>
              <a:rPr kumimoji="0" lang="zh-TW"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月</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a:t>
            </a:r>
            <a:r>
              <a:rPr kumimoji="0" lang="zh-TW"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日。</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http://www.moe.gov.cn/jyb_xwfb/s5147/202103/t20210302_516416.html</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238786" y="209660"/>
            <a:ext cx="1594256" cy="580365"/>
          </a:xfrm>
          <a:prstGeom prst="rect">
            <a:avLst/>
          </a:prstGeom>
        </p:spPr>
      </p:pic>
    </p:spTree>
    <p:extLst>
      <p:ext uri="{BB962C8B-B14F-4D97-AF65-F5344CB8AC3E}">
        <p14:creationId xmlns:p14="http://schemas.microsoft.com/office/powerpoint/2010/main" val="2085444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4368" y="814400"/>
            <a:ext cx="10676094" cy="1600438"/>
          </a:xfrm>
          <a:prstGeom prst="rect">
            <a:avLst/>
          </a:prstGeom>
          <a:noFill/>
        </p:spPr>
        <p:txBody>
          <a:bodyPr wrap="square" rtlCol="0">
            <a:spAutoFit/>
          </a:bodyPr>
          <a:lstStyle/>
          <a:p>
            <a:pPr lvl="0" algn="just" hangingPunct="0">
              <a:defRPr/>
            </a:pPr>
            <a:r>
              <a:rPr kumimoji="0" lang="en-US" sz="26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    </a:t>
            </a:r>
            <a:r>
              <a:rPr kumimoji="0" 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特</a:t>
            </a:r>
            <a:r>
              <a:rPr kumimoji="0" lang="zh-TW"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殊</a:t>
            </a:r>
            <a:r>
              <a:rPr kumimoji="0" 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教</a:t>
            </a:r>
            <a:r>
              <a:rPr kumimoji="0" lang="zh-TW"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育</a:t>
            </a:r>
            <a:r>
              <a:rPr kumimoji="0" lang="en-US" sz="2400" b="0" i="0" u="none" strike="noStrike" kern="1200" cap="all"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事業是社會發展的一個重要</a:t>
            </a:r>
            <a:r>
              <a:rPr kumimoji="0" lang="zh-TW"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補</a:t>
            </a:r>
            <a:r>
              <a:rPr kumimoji="0" 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底</a:t>
            </a:r>
            <a:r>
              <a:rPr kumimoji="0" lang="zh-TW"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措施</a:t>
            </a:r>
            <a:r>
              <a:rPr kumimoji="0" 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強調</a:t>
            </a:r>
            <a:r>
              <a:rPr kumimoji="0" lang="en-US" sz="2400" b="0" i="0" u="none" strike="noStrike" kern="1200" cap="all"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尊重差異、突出特色</a:t>
            </a:r>
            <a:r>
              <a:rPr kumimoji="0" lang="zh-CN"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，實現教育的公平和普惠。改革開放以來，</a:t>
            </a:r>
            <a:r>
              <a:rPr kumimoji="0" lang="zh-TW"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特殊教育得到了</a:t>
            </a:r>
            <a:r>
              <a:rPr kumimoji="0" lang="zh-CN"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較大</a:t>
            </a:r>
            <a:r>
              <a:rPr kumimoji="0" 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發展。2019</a:t>
            </a:r>
            <a:r>
              <a:rPr kumimoji="0" lang="zh-TW"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全國共有特殊教育學校</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a:t>
            </a:r>
            <a:r>
              <a:rPr lang="en-US" altLang="zh-TW"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192</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所，比</a:t>
            </a:r>
            <a:r>
              <a:rPr lang="en-US" altLang="zh-TW"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年增加</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40</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所</a:t>
            </a:r>
            <a:r>
              <a:rPr lang="zh-TW"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增長</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1.86%</a:t>
            </a:r>
            <a:r>
              <a:rPr lang="zh-TW"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專任教師</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6.24</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萬人，</a:t>
            </a:r>
            <a:r>
              <a:rPr lang="zh-TW"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較</a:t>
            </a:r>
            <a:r>
              <a:rPr lang="en-US" altLang="zh-TW"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年增加</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0.37</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萬人，增長</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6.31%</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0" name="图片 99"/>
          <p:cNvPicPr/>
          <p:nvPr/>
        </p:nvPicPr>
        <p:blipFill rotWithShape="1">
          <a:blip r:embed="rId3" r:link="rId5"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84849" y="2572284"/>
            <a:ext cx="5177566" cy="3119711"/>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8" name="文本框 7"/>
          <p:cNvSpPr txBox="1"/>
          <p:nvPr/>
        </p:nvSpPr>
        <p:spPr>
          <a:xfrm>
            <a:off x="684849" y="5770718"/>
            <a:ext cx="1070669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資料來源：</a:t>
            </a:r>
            <a:endPar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教育部等</a:t>
            </a: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七</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部門下發的《第二期特殊教育提升計劃（2017</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2020年）》</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http://www.gov.cn/xinwen/2017-07/28/content_5214071.htm</a:t>
            </a:r>
          </a:p>
          <a:p>
            <a:pPr marL="342900" lvl="0" indent="-342900">
              <a:buFont typeface="Arial" panose="020B0604020202020204" pitchFamily="34" charset="0"/>
              <a:buChar char="•"/>
              <a:defRPr/>
            </a:pP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國家教育部網頁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http://www.moe.gov.cn/jyb_sjzl/sjzl_fztjgb/202005/t20200520_456751.html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p:cNvSpPr txBox="1"/>
          <p:nvPr/>
        </p:nvSpPr>
        <p:spPr>
          <a:xfrm>
            <a:off x="5219453" y="170294"/>
            <a:ext cx="20044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特殊教育</a:t>
            </a:r>
          </a:p>
        </p:txBody>
      </p:sp>
      <p:pic>
        <p:nvPicPr>
          <p:cNvPr id="12" name="图片 99"/>
          <p:cNvPicPr/>
          <p:nvPr/>
        </p:nvPicPr>
        <p:blipFill rotWithShape="1">
          <a:blip r:embed="rId6" r:link="rId5">
            <a:extLst>
              <a:ext uri="{BEBA8EAE-BF5A-486C-A8C5-ECC9F3942E4B}">
                <a14:imgProps xmlns:a14="http://schemas.microsoft.com/office/drawing/2010/main">
                  <a14:imgLayer r:embed="rId4">
                    <a14:imgEffect>
                      <a14:sharpenSoften amount="50000"/>
                    </a14:imgEffect>
                  </a14:imgLayer>
                </a14:imgProps>
              </a:ext>
            </a:extLst>
          </a:blip>
          <a:srcRect t="28252" r="3961" b="46373"/>
          <a:stretch>
            <a:fillRect/>
          </a:stretch>
        </p:blipFill>
        <p:spPr>
          <a:xfrm>
            <a:off x="6376307" y="2572284"/>
            <a:ext cx="4818683" cy="3040988"/>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Tree>
    <p:extLst>
      <p:ext uri="{BB962C8B-B14F-4D97-AF65-F5344CB8AC3E}">
        <p14:creationId xmlns:p14="http://schemas.microsoft.com/office/powerpoint/2010/main" val="2152257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41454" y="193116"/>
            <a:ext cx="10515600" cy="1325563"/>
          </a:xfrm>
        </p:spPr>
        <p:txBody>
          <a:bodyPr/>
          <a:lstStyle/>
          <a:p>
            <a:pPr algn="ctr"/>
            <a:r>
              <a:rPr lang="zh-TW" altLang="en-US" sz="4000" dirty="0">
                <a:solidFill>
                  <a:prstClr val="black"/>
                </a:solidFill>
                <a:latin typeface="標楷體" panose="03000509000000000000" pitchFamily="65" charset="-120"/>
                <a:ea typeface="標楷體" panose="03000509000000000000" pitchFamily="65" charset="-120"/>
              </a:rPr>
              <a:t>導論：綜合國力的含義</a:t>
            </a:r>
            <a:endParaRPr lang="zh-HK" altLang="en-US" dirty="0"/>
          </a:p>
        </p:txBody>
      </p:sp>
      <p:sp>
        <p:nvSpPr>
          <p:cNvPr id="3" name="內容版面配置區 2"/>
          <p:cNvSpPr>
            <a:spLocks noGrp="1"/>
          </p:cNvSpPr>
          <p:nvPr>
            <p:ph sz="half" idx="1"/>
          </p:nvPr>
        </p:nvSpPr>
        <p:spPr>
          <a:xfrm>
            <a:off x="394636" y="1518679"/>
            <a:ext cx="5422429" cy="5143065"/>
          </a:xfrm>
        </p:spPr>
        <p:txBody>
          <a:bodyPr>
            <a:noAutofit/>
          </a:bodyPr>
          <a:lstStyle/>
          <a:p>
            <a:pPr algn="just" hangingPunct="0"/>
            <a:r>
              <a:rPr lang="zh-TW" altLang="en-US" dirty="0">
                <a:latin typeface="Times New Roman" panose="02020603050405020304" pitchFamily="18" charset="0"/>
                <a:ea typeface="標楷體" panose="03000509000000000000" pitchFamily="65" charset="-120"/>
                <a:cs typeface="Times New Roman" panose="02020603050405020304" pitchFamily="18" charset="0"/>
              </a:rPr>
              <a:t>有學者提出可採用</a:t>
            </a:r>
            <a:r>
              <a:rPr lang="zh-HK" altLang="en-US" dirty="0">
                <a:latin typeface="Times New Roman" panose="02020603050405020304" pitchFamily="18" charset="0"/>
                <a:ea typeface="標楷體" panose="03000509000000000000" pitchFamily="65" charset="-120"/>
                <a:cs typeface="Times New Roman" panose="02020603050405020304" pitchFamily="18" charset="0"/>
              </a:rPr>
              <a:t>硬實力（</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hard power</a:t>
            </a:r>
            <a:r>
              <a:rPr lang="zh-HK"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和軟實力（</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soft power</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）來概括一個國家的國力，硬實力是指以經濟、國防、資源等有形的實力；而軟實力則是指無形、較抽象和難以量化的力量，包括政治、外交、文化等。</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just"/>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zh-TW" altLang="en-US" dirty="0">
                <a:latin typeface="Times New Roman" panose="02020603050405020304" pitchFamily="18" charset="0"/>
                <a:ea typeface="標楷體" panose="03000509000000000000" pitchFamily="65" charset="-120"/>
                <a:cs typeface="Times New Roman" panose="02020603050405020304" pitchFamily="18" charset="0"/>
              </a:rPr>
              <a:t>當衡量一個國家的綜合國力時，必須兼顧硬實力和軟實力，兩者相輔相成，同樣不可或缺。</a:t>
            </a:r>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圖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0686" y="2276718"/>
            <a:ext cx="5667529" cy="3111712"/>
          </a:xfrm>
          <a:prstGeom prst="rect">
            <a:avLst/>
          </a:prstGeom>
          <a:ln w="9525">
            <a:solidFill>
              <a:schemeClr val="tx1"/>
            </a:solidFill>
          </a:ln>
        </p:spPr>
      </p:pic>
      <p:sp>
        <p:nvSpPr>
          <p:cNvPr id="4" name="矩形 3"/>
          <p:cNvSpPr/>
          <p:nvPr/>
        </p:nvSpPr>
        <p:spPr>
          <a:xfrm>
            <a:off x="7217815" y="5504212"/>
            <a:ext cx="3775393"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圖片來源：中國文化研究院網頁</a:t>
            </a:r>
            <a:endParaRPr lang="en-US" altLang="zh-TW" sz="2000" dirty="0">
              <a:latin typeface="標楷體" panose="03000509000000000000" pitchFamily="65" charset="-120"/>
              <a:ea typeface="標楷體" panose="03000509000000000000" pitchFamily="65" charset="-120"/>
            </a:endParaRPr>
          </a:p>
        </p:txBody>
      </p:sp>
      <p:sp>
        <p:nvSpPr>
          <p:cNvPr id="8" name="矩形 7"/>
          <p:cNvSpPr/>
          <p:nvPr/>
        </p:nvSpPr>
        <p:spPr>
          <a:xfrm>
            <a:off x="7217815" y="1518679"/>
            <a:ext cx="3725618" cy="64225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國家的硬實力和軟實力舉隅</a:t>
            </a:r>
            <a:endParaRPr lang="zh-HK" altLang="en-US" sz="22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81501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46098" y="846126"/>
            <a:ext cx="11622280" cy="1292662"/>
          </a:xfrm>
          <a:prstGeom prst="rect">
            <a:avLst/>
          </a:prstGeom>
          <a:noFill/>
        </p:spPr>
        <p:txBody>
          <a:bodyPr wrap="square" rtlCol="0">
            <a:spAutoFit/>
          </a:bodyPr>
          <a:lstStyle/>
          <a:p>
            <a:pPr marL="0" marR="0" lvl="0" indent="0" algn="just" defTabSz="914400" rtl="0" eaLnBrk="1" fontAlgn="auto" latinLnBrk="0" hangingPunct="0">
              <a:spcBef>
                <a:spcPts val="0"/>
              </a:spcBef>
              <a:spcAft>
                <a:spcPts val="0"/>
              </a:spcAft>
              <a:buClrTx/>
              <a:buSzTx/>
              <a:buFontTx/>
              <a:buNone/>
              <a:tabLst/>
              <a:defRPr/>
            </a:pPr>
            <a:r>
              <a:rPr kumimoji="0" 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改革開放以來，高等教育發展迅速</a:t>
            </a:r>
            <a:r>
              <a:rPr kumimoji="0" lang="zh-TW" alt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en-US" sz="2600" b="0" i="0" u="none" strike="noStrike" kern="1200" cap="all"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目前已建成了規模</a:t>
            </a:r>
            <a:r>
              <a:rPr kumimoji="0" lang="zh-TW" alt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龐</a:t>
            </a:r>
            <a:r>
              <a:rPr kumimoji="0" lang="en-US" sz="2600" b="0" i="0" u="none" strike="noStrike" kern="1200" cap="all"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大的高等教育體系</a:t>
            </a:r>
            <a:r>
              <a:rPr kumimoji="0" lang="zh-TW" alt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1977年全國570多萬考生參加高考錄取了27.3萬人，錄取率為4.8%</a:t>
            </a:r>
            <a:r>
              <a:rPr lang="zh-TW" altLang="en-US" sz="2600" cap="all" noProof="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；到了</a:t>
            </a:r>
            <a:r>
              <a:rPr kumimoji="0" 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2020年</a:t>
            </a:r>
            <a:r>
              <a:rPr kumimoji="0" lang="zh-TW" alt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，錄取率已增至</a:t>
            </a:r>
            <a:r>
              <a:rPr kumimoji="0" 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54.4%，</a:t>
            </a:r>
            <a:r>
              <a:rPr kumimoji="0" lang="en-US" sz="2600" b="0" i="0" u="none" strike="noStrike" kern="1200" cap="all"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這標誌著我國高等教育從精英化到普及化階段邁進</a:t>
            </a:r>
            <a:r>
              <a:rPr kumimoji="0" 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p>
        </p:txBody>
      </p:sp>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71315" y="2292030"/>
            <a:ext cx="9152554" cy="3748353"/>
          </a:xfrm>
          <a:prstGeom prst="rect">
            <a:avLst/>
          </a:prstGeom>
          <a:ln w="12700">
            <a:solidFill>
              <a:schemeClr val="tx1"/>
            </a:solidFill>
          </a:ln>
        </p:spPr>
      </p:pic>
      <p:sp>
        <p:nvSpPr>
          <p:cNvPr id="8" name="文本框 7"/>
          <p:cNvSpPr txBox="1"/>
          <p:nvPr/>
        </p:nvSpPr>
        <p:spPr>
          <a:xfrm>
            <a:off x="4957347" y="124751"/>
            <a:ext cx="20044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高等教育</a:t>
            </a:r>
          </a:p>
        </p:txBody>
      </p:sp>
      <p:sp>
        <p:nvSpPr>
          <p:cNvPr id="11" name="矩形 10"/>
          <p:cNvSpPr/>
          <p:nvPr/>
        </p:nvSpPr>
        <p:spPr>
          <a:xfrm>
            <a:off x="4301051" y="2295046"/>
            <a:ext cx="4739255" cy="43703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高等教育在學總規模和毛入學率</a:t>
            </a:r>
          </a:p>
        </p:txBody>
      </p:sp>
      <p:sp>
        <p:nvSpPr>
          <p:cNvPr id="12" name="文本框 6"/>
          <p:cNvSpPr txBox="1"/>
          <p:nvPr/>
        </p:nvSpPr>
        <p:spPr>
          <a:xfrm>
            <a:off x="1935404" y="6193625"/>
            <a:ext cx="8272753" cy="307777"/>
          </a:xfrm>
          <a:prstGeom prst="rect">
            <a:avLst/>
          </a:prstGeom>
          <a:noFill/>
        </p:spPr>
        <p:txBody>
          <a:bodyPr wrap="square" rtlCol="0">
            <a:spAutoFit/>
          </a:bodyPr>
          <a:lstStyle/>
          <a:p>
            <a:pPr>
              <a:defRPr/>
            </a:pP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圖表</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lang="zh-CN"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國家</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教育部網</a:t>
            </a: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頁</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http://www.moe.gov.cn/jyb_sjzl/sjzl_fztjgb/202005/t20200520_456751.html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007129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4458" y="868625"/>
            <a:ext cx="10844841" cy="1311128"/>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2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    </a:t>
            </a:r>
            <a:r>
              <a:rPr kumimoji="0" lang="zh-CN"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據教育部201</a:t>
            </a:r>
            <a:r>
              <a:rPr kumimoji="0" lang="en-US" altLang="zh-CN"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7</a:t>
            </a:r>
            <a:r>
              <a:rPr kumimoji="0" lang="zh-CN"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年發</a:t>
            </a:r>
            <a:r>
              <a:rPr kumimoji="0" lang="zh-TW"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布</a:t>
            </a:r>
            <a:r>
              <a:rPr kumimoji="0" lang="zh-CN"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的《中國高等教育品質報告》顯示：中國本科教育在服務經濟社會發展、分層分類培養人才等方面發揮著積極作用。</a:t>
            </a:r>
            <a:r>
              <a:rPr kumimoji="0" lang="zh-TW"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該報告並</a:t>
            </a:r>
            <a:r>
              <a:rPr kumimoji="0" lang="zh-CN"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同時指出，本科教育在</a:t>
            </a:r>
            <a:r>
              <a:rPr kumimoji="0" lang="en-US" sz="2400" b="0" i="0" u="none" strike="noStrike" kern="1200" cap="all"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人才培養模式、體制等</a:t>
            </a:r>
            <a:r>
              <a:rPr kumimoji="0" lang="zh-CN"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方面</a:t>
            </a:r>
            <a:r>
              <a:rPr kumimoji="0" lang="zh-TW"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仍有</a:t>
            </a:r>
            <a:r>
              <a:rPr kumimoji="0" lang="en-US" sz="2400" b="0" i="0" u="none" strike="noStrike" kern="1200" cap="all"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繼續</a:t>
            </a:r>
            <a:r>
              <a:rPr kumimoji="0" lang="zh-TW"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改進的空間</a:t>
            </a:r>
            <a:r>
              <a:rPr kumimoji="0" 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8" name="文本框 7"/>
          <p:cNvSpPr txBox="1"/>
          <p:nvPr/>
        </p:nvSpPr>
        <p:spPr>
          <a:xfrm>
            <a:off x="354646" y="6096071"/>
            <a:ext cx="6922848" cy="523220"/>
          </a:xfrm>
          <a:prstGeom prst="rect">
            <a:avLst/>
          </a:prstGeom>
          <a:noFill/>
        </p:spPr>
        <p:txBody>
          <a:bodyPr wrap="square" rtlCol="0" anchor="t">
            <a:spAutoFit/>
          </a:bodyPr>
          <a:lstStyle/>
          <a:p>
            <a:pPr lvl="0">
              <a:defRPr/>
            </a:pP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資料</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來源：</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國家統計局，轉引</a:t>
            </a: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自騰訊網 </a:t>
            </a:r>
            <a:endPar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lvl="0">
              <a:defRPr/>
            </a:pP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 https://new.qq.com/omn/20210730/20210730A07LI300.html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3" name="组合 12"/>
          <p:cNvGrpSpPr/>
          <p:nvPr/>
        </p:nvGrpSpPr>
        <p:grpSpPr>
          <a:xfrm>
            <a:off x="7593407" y="2601771"/>
            <a:ext cx="4291494" cy="3730911"/>
            <a:chOff x="8035835" y="2844089"/>
            <a:chExt cx="4204841" cy="4248850"/>
          </a:xfrm>
        </p:grpSpPr>
        <p:sp>
          <p:nvSpPr>
            <p:cNvPr id="24" name="矩形: 圆角 23"/>
            <p:cNvSpPr/>
            <p:nvPr/>
          </p:nvSpPr>
          <p:spPr>
            <a:xfrm flipV="1">
              <a:off x="8035835" y="2844089"/>
              <a:ext cx="4204841" cy="4248850"/>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2" name="文本框 11"/>
            <p:cNvSpPr txBox="1"/>
            <p:nvPr/>
          </p:nvSpPr>
          <p:spPr>
            <a:xfrm>
              <a:off x="8190602" y="2968733"/>
              <a:ext cx="3784277" cy="3645234"/>
            </a:xfrm>
            <a:prstGeom prst="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2020</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年，全國共有普通高校</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2,738</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所。其中，本科院校</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1,270</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所。全國普通高等學校共有專任教師</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183.30</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萬人。</a:t>
              </a:r>
              <a:endPar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lvl="0" algn="just">
                <a:lnSpc>
                  <a:spcPct val="110000"/>
                </a:lnSpc>
                <a:defRPr/>
              </a:pPr>
              <a:endPar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a:defRPr/>
              </a:pPr>
              <a:r>
                <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資料</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來源：</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2020</a:t>
              </a:r>
              <a:r>
                <a:rPr lang="zh-CN"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年全國教育事業統計主要結果發布</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，國家教育部網頁 </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http://www.moe.gov.cn/jyb_xwfb/s5147/202103/t20210302_516416.html</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pic>
        <p:nvPicPr>
          <p:cNvPr id="2" name="图片 1"/>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354646" y="2838383"/>
            <a:ext cx="6922848" cy="3257688"/>
          </a:xfrm>
          <a:prstGeom prst="rect">
            <a:avLst/>
          </a:prstGeom>
          <a:ln w="12700">
            <a:solidFill>
              <a:schemeClr val="tx1"/>
            </a:solidFill>
          </a:ln>
        </p:spPr>
      </p:pic>
      <p:sp>
        <p:nvSpPr>
          <p:cNvPr id="9" name="文本框 7"/>
          <p:cNvSpPr txBox="1"/>
          <p:nvPr/>
        </p:nvSpPr>
        <p:spPr>
          <a:xfrm>
            <a:off x="5145354" y="261483"/>
            <a:ext cx="20044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高等教育</a:t>
            </a:r>
          </a:p>
        </p:txBody>
      </p:sp>
      <p:sp>
        <p:nvSpPr>
          <p:cNvPr id="10" name="矩形 9"/>
          <p:cNvSpPr/>
          <p:nvPr/>
        </p:nvSpPr>
        <p:spPr>
          <a:xfrm>
            <a:off x="1640684" y="2276414"/>
            <a:ext cx="4296194" cy="43703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1982-</a:t>
            </a:r>
            <a:r>
              <a:rPr kumimoji="0" lang="en-US" altLang="zh-TW" sz="22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2019</a:t>
            </a:r>
            <a:r>
              <a:rPr kumimoji="0" lang="zh-TW"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a:t>
            </a:r>
            <a:r>
              <a:rPr kumimoji="0"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普通本科畢業人數</a:t>
            </a:r>
          </a:p>
        </p:txBody>
      </p:sp>
    </p:spTree>
    <p:extLst>
      <p:ext uri="{BB962C8B-B14F-4D97-AF65-F5344CB8AC3E}">
        <p14:creationId xmlns:p14="http://schemas.microsoft.com/office/powerpoint/2010/main" val="2592750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02129" y="974726"/>
            <a:ext cx="11633796" cy="1311128"/>
          </a:xfrm>
          <a:prstGeom prst="rect">
            <a:avLst/>
          </a:prstGeom>
          <a:noFill/>
        </p:spPr>
        <p:txBody>
          <a:bodyPr wrap="square" rtlCol="0">
            <a:spAutoFit/>
          </a:bodyPr>
          <a:lstStyle/>
          <a:p>
            <a:pPr lvl="0" algn="just" hangingPunct="0">
              <a:lnSpc>
                <a:spcPct val="110000"/>
              </a:lnSpc>
              <a:defRPr/>
            </a:pP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從</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1978</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年到</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年的</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41</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年間，我國研究生畢業人數持續增長。尤其是在</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2002</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年後，增幅明顯上升。</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2003</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年，我國研究生畢業人數首次超過</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10</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萬，到</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2013</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年，研究生畢業人數超過</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50</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萬。從</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1978</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年到</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年研究生畢業人數累計達</a:t>
            </a:r>
            <a:r>
              <a:rPr lang="en-US" altLang="zh-CN"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776</a:t>
            </a:r>
            <a:r>
              <a:rPr lang="zh-CN" altLang="en-US" sz="2400" cap="all"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萬餘人。</a:t>
            </a:r>
            <a:endParaRPr kumimoji="0" 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p:cNvSpPr txBox="1"/>
          <p:nvPr/>
        </p:nvSpPr>
        <p:spPr>
          <a:xfrm>
            <a:off x="4307956" y="260080"/>
            <a:ext cx="36121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研究生</a:t>
            </a: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教育</a:t>
            </a:r>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40098" y="2415725"/>
            <a:ext cx="8253672" cy="4235332"/>
          </a:xfrm>
          <a:prstGeom prst="rect">
            <a:avLst/>
          </a:prstGeom>
          <a:ln w="12700">
            <a:solidFill>
              <a:schemeClr val="tx1"/>
            </a:solidFill>
          </a:ln>
        </p:spPr>
      </p:pic>
      <p:sp>
        <p:nvSpPr>
          <p:cNvPr id="11" name="矩形 10"/>
          <p:cNvSpPr/>
          <p:nvPr/>
        </p:nvSpPr>
        <p:spPr>
          <a:xfrm>
            <a:off x="2552503" y="2415725"/>
            <a:ext cx="5111015" cy="4677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1978</a:t>
            </a:r>
            <a:r>
              <a:rPr kumimoji="0" lang="en-US" altLang="zh-TW" sz="22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-2019 </a:t>
            </a:r>
            <a:r>
              <a:rPr kumimoji="0"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年</a:t>
            </a:r>
            <a:r>
              <a:rPr lang="zh-TW" altLang="en-US" sz="2200" b="1"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我國</a:t>
            </a:r>
            <a:r>
              <a:rPr kumimoji="0"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研究生累計畢業人數</a:t>
            </a:r>
          </a:p>
        </p:txBody>
      </p:sp>
      <p:sp>
        <p:nvSpPr>
          <p:cNvPr id="12" name="文本框 6"/>
          <p:cNvSpPr txBox="1"/>
          <p:nvPr/>
        </p:nvSpPr>
        <p:spPr>
          <a:xfrm>
            <a:off x="9721957" y="4788850"/>
            <a:ext cx="2238468" cy="1169551"/>
          </a:xfrm>
          <a:prstGeom prst="rect">
            <a:avLst/>
          </a:prstGeom>
          <a:noFill/>
        </p:spPr>
        <p:txBody>
          <a:bodyPr wrap="square" rtlCol="0">
            <a:spAutoFit/>
          </a:bodyPr>
          <a:lstStyle/>
          <a:p>
            <a:pPr>
              <a:defRPr/>
            </a:pP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來源</a:t>
            </a:r>
            <a:r>
              <a:rPr lang="zh-CN"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年全國研究生招生調查報告</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中國教育在線網</a:t>
            </a: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https://www.eol.cn/e_ky/zt/report/2020/content01.html</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5246152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93405" y="708328"/>
            <a:ext cx="11326843" cy="941925"/>
          </a:xfrm>
          <a:prstGeom prst="rect">
            <a:avLst/>
          </a:prstGeom>
          <a:noFill/>
        </p:spPr>
        <p:txBody>
          <a:bodyPr wrap="square" rtlCol="0">
            <a:spAutoFit/>
          </a:bodyPr>
          <a:lstStyle/>
          <a:p>
            <a:pPr marL="0" marR="0" lvl="0" indent="0" algn="l" defTabSz="914400" rtl="0" eaLnBrk="1" fontAlgn="auto" latinLnBrk="0" hangingPunct="0">
              <a:lnSpc>
                <a:spcPct val="110000"/>
              </a:lnSpc>
              <a:spcBef>
                <a:spcPts val="0"/>
              </a:spcBef>
              <a:spcAft>
                <a:spcPts val="0"/>
              </a:spcAft>
              <a:buClrTx/>
              <a:buSzTx/>
              <a:buFontTx/>
              <a:buNone/>
              <a:tabLst/>
              <a:defRPr/>
            </a:pPr>
            <a:r>
              <a:rPr kumimoji="0" lang="zh-CN" altLang="en-US" sz="2400" b="0" i="0" u="none" strike="noStrike" kern="1200" cap="all"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zh-CN" alt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國家先後實施</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211</a:t>
            </a:r>
            <a:r>
              <a:rPr kumimoji="0" lang="zh-CN" alt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工程</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985</a:t>
            </a:r>
            <a:r>
              <a:rPr kumimoji="0" lang="zh-CN" alt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工程</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雙一流</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6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等建設工程，都是為了提升高等教育在教育品質。</a:t>
            </a:r>
          </a:p>
        </p:txBody>
      </p:sp>
      <p:sp>
        <p:nvSpPr>
          <p:cNvPr id="12" name="文本框 11"/>
          <p:cNvSpPr txBox="1"/>
          <p:nvPr/>
        </p:nvSpPr>
        <p:spPr>
          <a:xfrm>
            <a:off x="4991072" y="1702228"/>
            <a:ext cx="1980486" cy="461665"/>
          </a:xfrm>
          <a:prstGeom prst="rect">
            <a:avLst/>
          </a:prstGeom>
          <a:solidFill>
            <a:schemeClr val="accent1">
              <a:lumMod val="20000"/>
              <a:lumOff val="80000"/>
            </a:schemeClr>
          </a:solidFill>
          <a:ln w="95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985</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工程</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文本框 12"/>
          <p:cNvSpPr txBox="1"/>
          <p:nvPr/>
        </p:nvSpPr>
        <p:spPr>
          <a:xfrm>
            <a:off x="1317195" y="1693260"/>
            <a:ext cx="1866024" cy="461665"/>
          </a:xfrm>
          <a:prstGeom prst="rect">
            <a:avLst/>
          </a:prstGeom>
          <a:solidFill>
            <a:schemeClr val="accent6">
              <a:lumMod val="20000"/>
              <a:lumOff val="80000"/>
            </a:schemeClr>
          </a:solidFill>
          <a:ln w="6350">
            <a:solidFill>
              <a:schemeClr val="tx1"/>
            </a:solidFill>
          </a:ln>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211</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工程</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0" name="图片 99"/>
          <p:cNvPicPr/>
          <p:nvPr/>
        </p:nvPicPr>
        <p:blipFill>
          <a:blip r:embed="rId3" r:link="rId5">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638684" y="2339591"/>
            <a:ext cx="3081564" cy="4123905"/>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2" name="文本框 1"/>
          <p:cNvSpPr txBox="1"/>
          <p:nvPr/>
        </p:nvSpPr>
        <p:spPr>
          <a:xfrm>
            <a:off x="9170695" y="1806963"/>
            <a:ext cx="2159566" cy="430887"/>
          </a:xfrm>
          <a:prstGeom prst="rect">
            <a:avLst/>
          </a:prstGeom>
          <a:solidFill>
            <a:schemeClr val="accent2">
              <a:lumMod val="20000"/>
              <a:lumOff val="80000"/>
            </a:schemeClr>
          </a:solidFill>
          <a:ln w="9525">
            <a:solidFill>
              <a:schemeClr val="tx1"/>
            </a:solidFill>
          </a:ln>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22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雙一流</a:t>
            </a:r>
            <a:r>
              <a:rPr kumimoji="0" lang="zh-TW"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建設</a:t>
            </a:r>
            <a:endParaRPr kumimoji="0" lang="zh-CN"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8" name="燕尾形 1"/>
          <p:cNvSpPr/>
          <p:nvPr/>
        </p:nvSpPr>
        <p:spPr>
          <a:xfrm flipV="1">
            <a:off x="7657201" y="3936015"/>
            <a:ext cx="838220" cy="483853"/>
          </a:xfrm>
          <a:prstGeom prst="chevron">
            <a:avLst>
              <a:gd name="adj" fmla="val 38311"/>
            </a:avLst>
          </a:prstGeom>
          <a:solidFill>
            <a:srgbClr val="21D0C2">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3" name="文本框 2"/>
          <p:cNvSpPr txBox="1"/>
          <p:nvPr/>
        </p:nvSpPr>
        <p:spPr>
          <a:xfrm>
            <a:off x="3147912" y="68525"/>
            <a:ext cx="6330950" cy="670568"/>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2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   </a:t>
            </a: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建設一流大學，提升國際競爭力</a:t>
            </a:r>
            <a:endParaRPr kumimoji="0" lang="zh-CN" altLang="en-US" sz="32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endParaRPr>
          </a:p>
        </p:txBody>
      </p:sp>
      <p:sp>
        <p:nvSpPr>
          <p:cNvPr id="6" name="圓角矩形 5"/>
          <p:cNvSpPr/>
          <p:nvPr/>
        </p:nvSpPr>
        <p:spPr>
          <a:xfrm>
            <a:off x="433895" y="2184450"/>
            <a:ext cx="3492521" cy="443418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hangingPunct="0">
              <a:defRPr/>
            </a:pP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211</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工程</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是指面向</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21</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世紀、重點建設</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100</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所左右的高等學校和一批重點學科的建設工程</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於</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1995</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11</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月經國務院批准後正式啟動。「</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211</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工程」</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旨在</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為了迎接世界新技術的挑戰</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，從而致力建立</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達到世界一流水</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平</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的高等教育。</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7" name="圓角矩形 6"/>
          <p:cNvSpPr/>
          <p:nvPr/>
        </p:nvSpPr>
        <p:spPr>
          <a:xfrm>
            <a:off x="4175230" y="2256765"/>
            <a:ext cx="3481971" cy="418844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hangingPunct="0">
              <a:defRPr/>
            </a:pPr>
            <a:r>
              <a:rPr kumimoji="0" lang="zh-CN" altLang="en-US" sz="2400" b="0" i="0"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1998年5月4日</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，時任國家主席江澤民代表中央宣告：</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為了實現現代化，我國要有若干所具有世界先進水</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平</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的一流大學。</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1999年，</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985</a:t>
            </a:r>
            <a:r>
              <a:rPr kumimoji="0" lang="zh-CN" altLang="en-US" sz="2400" b="0" i="0" u="none" strike="noStrike" kern="1200" cap="all"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工程</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正式啟動，全國共</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有</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39所</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學術水平處於領先地</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位</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的大學列入名單之內</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29331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清华北大最新排名"/>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54331"/>
          <a:stretch/>
        </p:blipFill>
        <p:spPr>
          <a:xfrm>
            <a:off x="546435" y="1017309"/>
            <a:ext cx="4052235" cy="5239176"/>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8" name="文本框 7"/>
          <p:cNvSpPr txBox="1"/>
          <p:nvPr/>
        </p:nvSpPr>
        <p:spPr>
          <a:xfrm>
            <a:off x="4802378" y="851055"/>
            <a:ext cx="6631805" cy="5783250"/>
          </a:xfrm>
          <a:prstGeom prst="rect">
            <a:avLst/>
          </a:prstGeom>
          <a:noFill/>
        </p:spPr>
        <p:txBody>
          <a:bodyPr wrap="square" rtlCol="0">
            <a:spAutoFit/>
          </a:bodyPr>
          <a:lstStyle/>
          <a:p>
            <a:pPr marL="0" marR="0" lvl="0" indent="0" algn="just" defTabSz="914400" rtl="0" eaLnBrk="1" fontAlgn="auto" latinLnBrk="0" hangingPunct="0">
              <a:lnSpc>
                <a:spcPct val="11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英國《泰晤士高等教育》（Times Higher Education，簡稱THE）公</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布</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2021年亞洲大學排名。清華大學蟬聯榜首，連續三年排名第一</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北京大學繼去年躍升三位至亞洲第二後，</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年繼續穩居第二</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新加坡國立大學排第三位</a:t>
            </a:r>
            <a:r>
              <a:rPr kumimoji="0" lang="zh-TW"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，香港大學排第四位。</a:t>
            </a:r>
            <a:endPar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auto" latinLnBrk="0" hangingPunct="0">
              <a:lnSpc>
                <a:spcPct val="11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p>
          <a:p>
            <a:pPr marL="0" marR="0" lvl="0" indent="0" algn="just" defTabSz="914400" rtl="0" eaLnBrk="1" fontAlgn="auto" latinLnBrk="0" hangingPunct="0">
              <a:lnSpc>
                <a:spcPct val="11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中國內地大學表現優異，共有31所內地大學打入亞洲前100名，15所更進入亞洲前50名，排在亞洲第一，韓國以12所上榜大學排在第二，日本則以11所上榜大學位居第三。另外，共有10所內地大學首次獲得排名，65所內地大學排名有所上升或保持不變。</a:t>
            </a:r>
          </a:p>
        </p:txBody>
      </p:sp>
      <p:pic>
        <p:nvPicPr>
          <p:cNvPr id="9" name="Picture 8"/>
          <p:cNvPicPr>
            <a:picLocks noChangeAspect="1"/>
          </p:cNvPicPr>
          <p:nvPr/>
        </p:nvPicPr>
        <p:blipFill>
          <a:blip r:embed="rId4"/>
          <a:stretch>
            <a:fillRect/>
          </a:stretch>
        </p:blipFill>
        <p:spPr>
          <a:xfrm>
            <a:off x="546435" y="270690"/>
            <a:ext cx="1594256" cy="580365"/>
          </a:xfrm>
          <a:prstGeom prst="rect">
            <a:avLst/>
          </a:prstGeom>
        </p:spPr>
      </p:pic>
    </p:spTree>
    <p:extLst>
      <p:ext uri="{BB962C8B-B14F-4D97-AF65-F5344CB8AC3E}">
        <p14:creationId xmlns:p14="http://schemas.microsoft.com/office/powerpoint/2010/main" val="1259955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02406" y="1245163"/>
            <a:ext cx="10512226" cy="5287445"/>
          </a:xfrm>
        </p:spPr>
        <p:txBody>
          <a:bodyPr>
            <a:normAutofit/>
          </a:bodyPr>
          <a:lstStyle/>
          <a:p>
            <a:pPr algn="just" hangingPunct="0">
              <a:lnSpc>
                <a:spcPct val="100000"/>
              </a:lnSpc>
            </a:pP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據國家教育部的數據，</a:t>
            </a:r>
            <a:r>
              <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2018</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年共有來自</a:t>
            </a:r>
            <a:r>
              <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196</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個國家和地區的</a:t>
            </a:r>
            <a:r>
              <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49.22</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萬名留學生來華留學，中國成為亞洲最大留學目的國</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pP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越來越多留學生來華攻讀學歷課程，</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以</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研究生</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為例，</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年有</a:t>
            </a:r>
            <a:r>
              <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8.5</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萬人，比</a:t>
            </a:r>
            <a:r>
              <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2017</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年增長</a:t>
            </a:r>
            <a:r>
              <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12.28%</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。留學生的專業結構</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亦</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不斷優化，學習工科、管理、理科、藝術、農學的學生數量增長明顯，顯示出我國自然學科專業教育越來越具有吸引力。</a:t>
            </a:r>
            <a:endPar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pPr>
            <a:r>
              <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2018</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年，共有來自</a:t>
            </a:r>
            <a:r>
              <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182</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個國家的</a:t>
            </a:r>
            <a:r>
              <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6.3</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萬名</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學生，獲取</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中國政府獎學金生在華學習。中國政府獎學金對高層次人才的吸引力不斷提升，引領來華留學向高層次、高品質發展。</a:t>
            </a:r>
            <a:endParaRPr lang="en-US" altLang="zh-CN"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文本框 2"/>
          <p:cNvSpPr txBox="1"/>
          <p:nvPr/>
        </p:nvSpPr>
        <p:spPr>
          <a:xfrm>
            <a:off x="1414914" y="287538"/>
            <a:ext cx="9644513" cy="732508"/>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2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   </a:t>
            </a: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來華留學人數增加，顯示中國的教育具吸引力</a:t>
            </a:r>
            <a:endParaRPr kumimoji="0" lang="zh-CN" altLang="en-US" sz="32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endParaRPr>
          </a:p>
        </p:txBody>
      </p:sp>
      <p:sp>
        <p:nvSpPr>
          <p:cNvPr id="7" name="圓角矩形 6"/>
          <p:cNvSpPr/>
          <p:nvPr/>
        </p:nvSpPr>
        <p:spPr>
          <a:xfrm>
            <a:off x="1058780" y="5469308"/>
            <a:ext cx="8814403" cy="1126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285750" lvl="0" indent="-285750">
              <a:buFont typeface="Arial" panose="020B0604020202020204" pitchFamily="34" charset="0"/>
              <a:buChar char="•"/>
              <a:defRPr/>
            </a:pP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人民網，</a:t>
            </a:r>
            <a:r>
              <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去年來華留學生超</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49</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萬</a:t>
            </a:r>
            <a:r>
              <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2019</a:t>
            </a:r>
            <a:r>
              <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6</a:t>
            </a:r>
            <a:r>
              <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日。</a:t>
            </a:r>
            <a:r>
              <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http://world.people.com.cn/n1/2019/0604/c1002-31118531.html</a:t>
            </a:r>
          </a:p>
          <a:p>
            <a:pPr marL="285750" lvl="0" indent="-285750">
              <a:buFont typeface="Arial" panose="020B0604020202020204" pitchFamily="34" charset="0"/>
              <a:buChar char="•"/>
              <a:defRPr/>
            </a:pP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中國政府獎學金資料見國家教育部網頁 </a:t>
            </a: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http://www.moe.gov.cn/s78/A20/gjs_left/moe_850/tnull_1205.html</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p>
        </p:txBody>
      </p:sp>
    </p:spTree>
    <p:extLst>
      <p:ext uri="{BB962C8B-B14F-4D97-AF65-F5344CB8AC3E}">
        <p14:creationId xmlns:p14="http://schemas.microsoft.com/office/powerpoint/2010/main" val="34265529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74952" y="2514319"/>
            <a:ext cx="5382490" cy="3332408"/>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6" name="文本框 5"/>
          <p:cNvSpPr txBox="1"/>
          <p:nvPr/>
        </p:nvSpPr>
        <p:spPr>
          <a:xfrm>
            <a:off x="466036" y="656959"/>
            <a:ext cx="11357610" cy="1717393"/>
          </a:xfrm>
          <a:prstGeom prst="rect">
            <a:avLst/>
          </a:prstGeom>
          <a:noFill/>
        </p:spPr>
        <p:txBody>
          <a:bodyPr wrap="square">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zh-CN" altLang="en-US" sz="22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    </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高等職業教育以社會需求為目標，努力培育高等技術應用性人才。</a:t>
            </a:r>
            <a:r>
              <a:rPr kumimoji="0" lang="en-US" sz="2400" b="0" i="0" u="none" strike="noStrike" kern="1200" cap="all"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改革開放以來，</a:t>
            </a:r>
            <a:r>
              <a:rPr kumimoji="0" lang="en-US" sz="2400" b="0" i="0" u="none" strike="noStrike" kern="1200" cap="all"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我國職業院校發展迅速，招生數量大幅增長</a:t>
            </a:r>
            <a:r>
              <a:rPr kumimoji="0" lang="en-US" sz="2400" b="0" i="0" u="none" strike="noStrike" kern="1200" cap="all"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，職業教育體系加速完善。</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產學研結合是高等職業教育發展的必由之路</a:t>
            </a:r>
            <a:r>
              <a:rPr kumimoji="0" lang="zh-TW"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通過共建、調整、合作、合併，使教育資源能與企業等充分有效地整合起來。</a:t>
            </a:r>
            <a:endParaRPr kumimoji="0" lang="en-US" sz="2400" b="0" i="0" u="none" strike="noStrike" kern="1200" cap="all"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endParaRPr>
          </a:p>
        </p:txBody>
      </p:sp>
      <p:sp>
        <p:nvSpPr>
          <p:cNvPr id="12" name="文本框 11"/>
          <p:cNvSpPr txBox="1"/>
          <p:nvPr/>
        </p:nvSpPr>
        <p:spPr>
          <a:xfrm>
            <a:off x="281305" y="2392680"/>
            <a:ext cx="184731"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DFKai-SB" panose="03000509000000000000" pitchFamily="65" charset="-120"/>
              <a:ea typeface="DFKai-SB" panose="03000509000000000000" pitchFamily="65" charset="-120"/>
              <a:cs typeface="+mn-cs"/>
            </a:endParaRPr>
          </a:p>
        </p:txBody>
      </p:sp>
      <p:grpSp>
        <p:nvGrpSpPr>
          <p:cNvPr id="3" name="组合 2"/>
          <p:cNvGrpSpPr/>
          <p:nvPr/>
        </p:nvGrpSpPr>
        <p:grpSpPr>
          <a:xfrm>
            <a:off x="6774410" y="2252312"/>
            <a:ext cx="4390895" cy="4214475"/>
            <a:chOff x="400091" y="2425101"/>
            <a:chExt cx="4655695" cy="4420810"/>
          </a:xfrm>
        </p:grpSpPr>
        <p:sp>
          <p:nvSpPr>
            <p:cNvPr id="2" name="任意多边形: 形状 11"/>
            <p:cNvSpPr/>
            <p:nvPr/>
          </p:nvSpPr>
          <p:spPr>
            <a:xfrm>
              <a:off x="1839194" y="2425101"/>
              <a:ext cx="1683476" cy="1683476"/>
            </a:xfrm>
            <a:custGeom>
              <a:avLst/>
              <a:gdLst>
                <a:gd name="connsiteX0" fmla="*/ 0 w 1934727"/>
                <a:gd name="connsiteY0" fmla="*/ 967364 h 1934727"/>
                <a:gd name="connsiteX1" fmla="*/ 967364 w 1934727"/>
                <a:gd name="connsiteY1" fmla="*/ 0 h 1934727"/>
                <a:gd name="connsiteX2" fmla="*/ 1934728 w 1934727"/>
                <a:gd name="connsiteY2" fmla="*/ 967364 h 1934727"/>
                <a:gd name="connsiteX3" fmla="*/ 967364 w 1934727"/>
                <a:gd name="connsiteY3" fmla="*/ 1934728 h 1934727"/>
                <a:gd name="connsiteX4" fmla="*/ 0 w 1934727"/>
                <a:gd name="connsiteY4" fmla="*/ 967364 h 193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727" h="1934727">
                  <a:moveTo>
                    <a:pt x="0" y="967364"/>
                  </a:moveTo>
                  <a:cubicBezTo>
                    <a:pt x="0" y="433104"/>
                    <a:pt x="433104" y="0"/>
                    <a:pt x="967364" y="0"/>
                  </a:cubicBezTo>
                  <a:cubicBezTo>
                    <a:pt x="1501624" y="0"/>
                    <a:pt x="1934728" y="433104"/>
                    <a:pt x="1934728" y="967364"/>
                  </a:cubicBezTo>
                  <a:cubicBezTo>
                    <a:pt x="1934728" y="1501624"/>
                    <a:pt x="1501624" y="1934728"/>
                    <a:pt x="967364" y="1934728"/>
                  </a:cubicBezTo>
                  <a:cubicBezTo>
                    <a:pt x="433104" y="1934728"/>
                    <a:pt x="0" y="1501624"/>
                    <a:pt x="0" y="967364"/>
                  </a:cubicBezTo>
                  <a:close/>
                </a:path>
              </a:pathLst>
            </a:custGeom>
            <a:solidFill>
              <a:schemeClr val="accent2">
                <a:hueOff val="0"/>
                <a:satOff val="0"/>
                <a:lumOff val="0"/>
                <a:alpha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12544" tIns="312544" rIns="312544" bIns="312544"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政府</a:t>
              </a:r>
            </a:p>
          </p:txBody>
        </p:sp>
        <p:sp>
          <p:nvSpPr>
            <p:cNvPr id="13" name="任意多边形: 形状 12"/>
            <p:cNvSpPr/>
            <p:nvPr/>
          </p:nvSpPr>
          <p:spPr>
            <a:xfrm>
              <a:off x="3372312" y="3503252"/>
              <a:ext cx="1683474" cy="1683476"/>
            </a:xfrm>
            <a:custGeom>
              <a:avLst/>
              <a:gdLst>
                <a:gd name="connsiteX0" fmla="*/ 0 w 1934727"/>
                <a:gd name="connsiteY0" fmla="*/ 967364 h 1934727"/>
                <a:gd name="connsiteX1" fmla="*/ 967364 w 1934727"/>
                <a:gd name="connsiteY1" fmla="*/ 0 h 1934727"/>
                <a:gd name="connsiteX2" fmla="*/ 1934728 w 1934727"/>
                <a:gd name="connsiteY2" fmla="*/ 967364 h 1934727"/>
                <a:gd name="connsiteX3" fmla="*/ 967364 w 1934727"/>
                <a:gd name="connsiteY3" fmla="*/ 1934728 h 1934727"/>
                <a:gd name="connsiteX4" fmla="*/ 0 w 1934727"/>
                <a:gd name="connsiteY4" fmla="*/ 967364 h 193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727" h="1934727">
                  <a:moveTo>
                    <a:pt x="0" y="967364"/>
                  </a:moveTo>
                  <a:cubicBezTo>
                    <a:pt x="0" y="433104"/>
                    <a:pt x="433104" y="0"/>
                    <a:pt x="967364" y="0"/>
                  </a:cubicBezTo>
                  <a:cubicBezTo>
                    <a:pt x="1501624" y="0"/>
                    <a:pt x="1934728" y="433104"/>
                    <a:pt x="1934728" y="967364"/>
                  </a:cubicBezTo>
                  <a:cubicBezTo>
                    <a:pt x="1934728" y="1501624"/>
                    <a:pt x="1501624" y="1934728"/>
                    <a:pt x="967364" y="1934728"/>
                  </a:cubicBezTo>
                  <a:cubicBezTo>
                    <a:pt x="433104" y="1934728"/>
                    <a:pt x="0" y="1501624"/>
                    <a:pt x="0" y="967364"/>
                  </a:cubicBezTo>
                  <a:close/>
                </a:path>
              </a:pathLst>
            </a:custGeom>
            <a:solidFill>
              <a:schemeClr val="accent3">
                <a:hueOff val="0"/>
                <a:satOff val="0"/>
                <a:lumOff val="0"/>
                <a:alpha val="4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12544" tIns="312544" rIns="312544" bIns="312544"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企業</a:t>
              </a:r>
            </a:p>
          </p:txBody>
        </p:sp>
        <p:sp>
          <p:nvSpPr>
            <p:cNvPr id="14" name="任意多边形: 形状 13"/>
            <p:cNvSpPr/>
            <p:nvPr/>
          </p:nvSpPr>
          <p:spPr>
            <a:xfrm>
              <a:off x="2728608" y="5162435"/>
              <a:ext cx="1683476" cy="1683476"/>
            </a:xfrm>
            <a:custGeom>
              <a:avLst/>
              <a:gdLst>
                <a:gd name="connsiteX0" fmla="*/ 0 w 1934727"/>
                <a:gd name="connsiteY0" fmla="*/ 967364 h 1934727"/>
                <a:gd name="connsiteX1" fmla="*/ 967364 w 1934727"/>
                <a:gd name="connsiteY1" fmla="*/ 0 h 1934727"/>
                <a:gd name="connsiteX2" fmla="*/ 1934728 w 1934727"/>
                <a:gd name="connsiteY2" fmla="*/ 967364 h 1934727"/>
                <a:gd name="connsiteX3" fmla="*/ 967364 w 1934727"/>
                <a:gd name="connsiteY3" fmla="*/ 1934728 h 1934727"/>
                <a:gd name="connsiteX4" fmla="*/ 0 w 1934727"/>
                <a:gd name="connsiteY4" fmla="*/ 967364 h 193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727" h="1934727">
                  <a:moveTo>
                    <a:pt x="0" y="967364"/>
                  </a:moveTo>
                  <a:cubicBezTo>
                    <a:pt x="0" y="433104"/>
                    <a:pt x="433104" y="0"/>
                    <a:pt x="967364" y="0"/>
                  </a:cubicBezTo>
                  <a:cubicBezTo>
                    <a:pt x="1501624" y="0"/>
                    <a:pt x="1934728" y="433104"/>
                    <a:pt x="1934728" y="967364"/>
                  </a:cubicBezTo>
                  <a:cubicBezTo>
                    <a:pt x="1934728" y="1501624"/>
                    <a:pt x="1501624" y="1934728"/>
                    <a:pt x="967364" y="1934728"/>
                  </a:cubicBezTo>
                  <a:cubicBezTo>
                    <a:pt x="433104" y="1934728"/>
                    <a:pt x="0" y="1501624"/>
                    <a:pt x="0" y="967364"/>
                  </a:cubicBezTo>
                  <a:close/>
                </a:path>
              </a:pathLst>
            </a:custGeom>
            <a:solidFill>
              <a:schemeClr val="accent4">
                <a:hueOff val="0"/>
                <a:satOff val="0"/>
                <a:lumOff val="0"/>
                <a:alpha val="4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12544" tIns="312544" rIns="312544" bIns="312544"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高等院校</a:t>
              </a:r>
            </a:p>
          </p:txBody>
        </p:sp>
        <p:sp>
          <p:nvSpPr>
            <p:cNvPr id="15" name="任意多边形: 形状 14"/>
            <p:cNvSpPr/>
            <p:nvPr/>
          </p:nvSpPr>
          <p:spPr>
            <a:xfrm>
              <a:off x="949780" y="5162435"/>
              <a:ext cx="1683476" cy="1683476"/>
            </a:xfrm>
            <a:custGeom>
              <a:avLst/>
              <a:gdLst>
                <a:gd name="connsiteX0" fmla="*/ 0 w 1934727"/>
                <a:gd name="connsiteY0" fmla="*/ 967364 h 1934727"/>
                <a:gd name="connsiteX1" fmla="*/ 967364 w 1934727"/>
                <a:gd name="connsiteY1" fmla="*/ 0 h 1934727"/>
                <a:gd name="connsiteX2" fmla="*/ 1934728 w 1934727"/>
                <a:gd name="connsiteY2" fmla="*/ 967364 h 1934727"/>
                <a:gd name="connsiteX3" fmla="*/ 967364 w 1934727"/>
                <a:gd name="connsiteY3" fmla="*/ 1934728 h 1934727"/>
                <a:gd name="connsiteX4" fmla="*/ 0 w 1934727"/>
                <a:gd name="connsiteY4" fmla="*/ 967364 h 193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727" h="1934727">
                  <a:moveTo>
                    <a:pt x="0" y="967364"/>
                  </a:moveTo>
                  <a:cubicBezTo>
                    <a:pt x="0" y="433104"/>
                    <a:pt x="433104" y="0"/>
                    <a:pt x="967364" y="0"/>
                  </a:cubicBezTo>
                  <a:cubicBezTo>
                    <a:pt x="1501624" y="0"/>
                    <a:pt x="1934728" y="433104"/>
                    <a:pt x="1934728" y="967364"/>
                  </a:cubicBezTo>
                  <a:cubicBezTo>
                    <a:pt x="1934728" y="1501624"/>
                    <a:pt x="1501624" y="1934728"/>
                    <a:pt x="967364" y="1934728"/>
                  </a:cubicBezTo>
                  <a:cubicBezTo>
                    <a:pt x="433104" y="1934728"/>
                    <a:pt x="0" y="1501624"/>
                    <a:pt x="0" y="967364"/>
                  </a:cubicBezTo>
                  <a:close/>
                </a:path>
              </a:pathLst>
            </a:custGeom>
            <a:solidFill>
              <a:srgbClr val="00B0F0">
                <a:alpha val="40000"/>
              </a:srgb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312544" tIns="312544" rIns="312544" bIns="312544"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公眾</a:t>
              </a:r>
            </a:p>
          </p:txBody>
        </p:sp>
        <p:sp>
          <p:nvSpPr>
            <p:cNvPr id="16" name="任意多边形: 形状 15"/>
            <p:cNvSpPr/>
            <p:nvPr/>
          </p:nvSpPr>
          <p:spPr>
            <a:xfrm>
              <a:off x="400091" y="3470669"/>
              <a:ext cx="1683476" cy="1683476"/>
            </a:xfrm>
            <a:custGeom>
              <a:avLst/>
              <a:gdLst>
                <a:gd name="connsiteX0" fmla="*/ 0 w 1934727"/>
                <a:gd name="connsiteY0" fmla="*/ 967364 h 1934727"/>
                <a:gd name="connsiteX1" fmla="*/ 967364 w 1934727"/>
                <a:gd name="connsiteY1" fmla="*/ 0 h 1934727"/>
                <a:gd name="connsiteX2" fmla="*/ 1934728 w 1934727"/>
                <a:gd name="connsiteY2" fmla="*/ 967364 h 1934727"/>
                <a:gd name="connsiteX3" fmla="*/ 967364 w 1934727"/>
                <a:gd name="connsiteY3" fmla="*/ 1934728 h 1934727"/>
                <a:gd name="connsiteX4" fmla="*/ 0 w 1934727"/>
                <a:gd name="connsiteY4" fmla="*/ 967364 h 193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727" h="1934727">
                  <a:moveTo>
                    <a:pt x="0" y="967364"/>
                  </a:moveTo>
                  <a:cubicBezTo>
                    <a:pt x="0" y="433104"/>
                    <a:pt x="433104" y="0"/>
                    <a:pt x="967364" y="0"/>
                  </a:cubicBezTo>
                  <a:cubicBezTo>
                    <a:pt x="1501624" y="0"/>
                    <a:pt x="1934728" y="433104"/>
                    <a:pt x="1934728" y="967364"/>
                  </a:cubicBezTo>
                  <a:cubicBezTo>
                    <a:pt x="1934728" y="1501624"/>
                    <a:pt x="1501624" y="1934728"/>
                    <a:pt x="967364" y="1934728"/>
                  </a:cubicBezTo>
                  <a:cubicBezTo>
                    <a:pt x="433104" y="1934728"/>
                    <a:pt x="0" y="1501624"/>
                    <a:pt x="0" y="967364"/>
                  </a:cubicBezTo>
                  <a:close/>
                </a:path>
              </a:pathLst>
            </a:custGeom>
            <a:solidFill>
              <a:schemeClr val="accent6">
                <a:hueOff val="0"/>
                <a:satOff val="0"/>
                <a:lumOff val="0"/>
                <a:alpha val="4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12544" tIns="312544" rIns="312544" bIns="312544"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科研機構</a:t>
              </a:r>
            </a:p>
          </p:txBody>
        </p:sp>
        <p:sp>
          <p:nvSpPr>
            <p:cNvPr id="11" name="任意多边形: 形状 10"/>
            <p:cNvSpPr/>
            <p:nvPr/>
          </p:nvSpPr>
          <p:spPr>
            <a:xfrm>
              <a:off x="1863687" y="3799138"/>
              <a:ext cx="1876256" cy="1710471"/>
            </a:xfrm>
            <a:custGeom>
              <a:avLst/>
              <a:gdLst>
                <a:gd name="connsiteX0" fmla="*/ 0 w 1478223"/>
                <a:gd name="connsiteY0" fmla="*/ 739112 h 1478223"/>
                <a:gd name="connsiteX1" fmla="*/ 739112 w 1478223"/>
                <a:gd name="connsiteY1" fmla="*/ 0 h 1478223"/>
                <a:gd name="connsiteX2" fmla="*/ 1478224 w 1478223"/>
                <a:gd name="connsiteY2" fmla="*/ 739112 h 1478223"/>
                <a:gd name="connsiteX3" fmla="*/ 739112 w 1478223"/>
                <a:gd name="connsiteY3" fmla="*/ 1478224 h 1478223"/>
                <a:gd name="connsiteX4" fmla="*/ 0 w 1478223"/>
                <a:gd name="connsiteY4" fmla="*/ 739112 h 1478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23" h="1478223">
                  <a:moveTo>
                    <a:pt x="0" y="739112"/>
                  </a:moveTo>
                  <a:cubicBezTo>
                    <a:pt x="0" y="330912"/>
                    <a:pt x="330912" y="0"/>
                    <a:pt x="739112" y="0"/>
                  </a:cubicBezTo>
                  <a:cubicBezTo>
                    <a:pt x="1147312" y="0"/>
                    <a:pt x="1478224" y="330912"/>
                    <a:pt x="1478224" y="739112"/>
                  </a:cubicBezTo>
                  <a:cubicBezTo>
                    <a:pt x="1478224" y="1147312"/>
                    <a:pt x="1147312" y="1478224"/>
                    <a:pt x="739112" y="1478224"/>
                  </a:cubicBezTo>
                  <a:cubicBezTo>
                    <a:pt x="330912" y="1478224"/>
                    <a:pt x="0" y="1147312"/>
                    <a:pt x="0" y="739112"/>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231" tIns="248231" rIns="248231" bIns="248231"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五位一體</a:t>
              </a:r>
              <a:r>
                <a:rPr kumimoji="0" lang="zh-TW"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發展</a:t>
              </a: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模式</a:t>
              </a:r>
            </a:p>
          </p:txBody>
        </p:sp>
      </p:grpSp>
      <p:sp>
        <p:nvSpPr>
          <p:cNvPr id="4" name="矩形 3"/>
          <p:cNvSpPr/>
          <p:nvPr/>
        </p:nvSpPr>
        <p:spPr>
          <a:xfrm>
            <a:off x="655311" y="5986694"/>
            <a:ext cx="550213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資料來源：中華人民共和國中央人民政府網頁</a:t>
            </a:r>
            <a:r>
              <a:rPr kumimoji="0" lang="en-US"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http://big5.www.gov.cn/gate/big5/www.gov.cn/xinwen/2019-05/08/content_5389812.htm</a:t>
            </a:r>
            <a:endParaRPr kumimoji="0" lang="zh-HK"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文本框 2"/>
          <p:cNvSpPr txBox="1"/>
          <p:nvPr/>
        </p:nvSpPr>
        <p:spPr>
          <a:xfrm>
            <a:off x="4284719" y="29219"/>
            <a:ext cx="3801979" cy="732508"/>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2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   </a:t>
            </a: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高等職業教育</a:t>
            </a:r>
            <a:endParaRPr kumimoji="0" lang="zh-CN" altLang="en-US" sz="32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endParaRPr>
          </a:p>
        </p:txBody>
      </p:sp>
    </p:spTree>
    <p:extLst>
      <p:ext uri="{BB962C8B-B14F-4D97-AF65-F5344CB8AC3E}">
        <p14:creationId xmlns:p14="http://schemas.microsoft.com/office/powerpoint/2010/main" val="8816526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14631" t="293" r="12779" b="-1709"/>
          <a:stretch>
            <a:fillRect/>
          </a:stretch>
        </p:blipFill>
        <p:spPr>
          <a:xfrm>
            <a:off x="4911875" y="2939426"/>
            <a:ext cx="2232240" cy="3196069"/>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pic>
        <p:nvPicPr>
          <p:cNvPr id="100" name="图片 99"/>
          <p:cNvPicPr/>
          <p:nvPr/>
        </p:nvPicPr>
        <p:blipFill rotWithShape="1">
          <a:blip r:embed="rId4" r:link="rId6"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15049" t="71" r="14272" b="47"/>
          <a:stretch>
            <a:fillRect/>
          </a:stretch>
        </p:blipFill>
        <p:spPr>
          <a:xfrm>
            <a:off x="1974041" y="3005414"/>
            <a:ext cx="2130459" cy="3149527"/>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pic>
        <p:nvPicPr>
          <p:cNvPr id="102" name="图片 101"/>
          <p:cNvPicPr/>
          <p:nvPr/>
        </p:nvPicPr>
        <p:blipFill rotWithShape="1">
          <a:blip r:embed="rId7" r:link="rId9"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l="14278" t="-512" r="13582" b="512"/>
          <a:stretch>
            <a:fillRect/>
          </a:stretch>
        </p:blipFill>
        <p:spPr>
          <a:xfrm>
            <a:off x="7828068" y="3005414"/>
            <a:ext cx="2007910" cy="3130081"/>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3" name="矩形 2"/>
          <p:cNvSpPr/>
          <p:nvPr/>
        </p:nvSpPr>
        <p:spPr>
          <a:xfrm>
            <a:off x="781336" y="1015509"/>
            <a:ext cx="10493319" cy="1707775"/>
          </a:xfrm>
          <a:prstGeom prst="rect">
            <a:avLst/>
          </a:prstGeom>
        </p:spPr>
        <p:txBody>
          <a:bodyPr wrap="square">
            <a:spAutoFit/>
          </a:body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    </a:t>
            </a:r>
            <a:r>
              <a:rPr kumimoji="0" lang="en-US" sz="3000" b="0" i="0" u="none" strike="noStrike" kern="1200" cap="all"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改革開放以來</a:t>
            </a:r>
            <a:r>
              <a:rPr kumimoji="0" lang="en-US" sz="30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zh-TW" altLang="en-US" sz="30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國家積極落實</a:t>
            </a:r>
            <a:r>
              <a:rPr kumimoji="0" lang="en-US" sz="30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《中華人民共和國教育法》等相關法律法規，堅持育人為本、德育為先，注重學生全面發展，實施素質教育，構建更高質量的教育體系。</a:t>
            </a:r>
            <a:endParaRPr kumimoji="0" lang="en-US" sz="30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endParaRPr>
          </a:p>
        </p:txBody>
      </p:sp>
      <p:sp>
        <p:nvSpPr>
          <p:cNvPr id="7" name="文本框 2"/>
          <p:cNvSpPr txBox="1"/>
          <p:nvPr/>
        </p:nvSpPr>
        <p:spPr>
          <a:xfrm>
            <a:off x="3678366" y="257065"/>
            <a:ext cx="4860758" cy="73250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中國的教育法規</a:t>
            </a:r>
            <a:endParaRPr kumimoji="0" lang="zh-CN" altLang="en-US" sz="32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endParaRPr>
          </a:p>
        </p:txBody>
      </p:sp>
    </p:spTree>
    <p:extLst>
      <p:ext uri="{BB962C8B-B14F-4D97-AF65-F5344CB8AC3E}">
        <p14:creationId xmlns:p14="http://schemas.microsoft.com/office/powerpoint/2010/main" val="5817178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19799" y="844419"/>
            <a:ext cx="11236898" cy="209563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    </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rPr>
              <a:t>近年來，各級各類學校</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一直致力於培養學生</a:t>
            </a:r>
            <a:r>
              <a:rPr kumimoji="0" lang="zh-TW"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的</a:t>
            </a:r>
            <a:r>
              <a:rPr kumimoji="0" lang="en-US" sz="2400" b="0" i="0" u="none" strike="noStrike" kern="1200" cap="all"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品德修養</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en-US" sz="2400" b="0" i="0" u="none" strike="noStrike" kern="1200" cap="all"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愛國情懷、奮鬥精神</a:t>
            </a:r>
            <a:r>
              <a:rPr kumimoji="0" 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積極</a:t>
            </a:r>
            <a:r>
              <a:rPr kumimoji="0" lang="en-US" sz="2400" b="0" i="0" u="none" strike="noStrike" kern="1200" cap="all"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開展與學生年齡相適應的社會實踐活動</a:t>
            </a:r>
            <a:r>
              <a:rPr kumimoji="0" 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促進學生養成良好的思想品德和行為習慣。</a:t>
            </a:r>
            <a:r>
              <a:rPr kumimoji="0" 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在重視知識教</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學</a:t>
            </a:r>
            <a:r>
              <a:rPr kumimoji="0" lang="en-US" sz="2400" b="0" i="0" u="none" strike="noStrike" kern="1200" cap="all"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的同時，注重學生創新精神和</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關鍵</a:t>
            </a:r>
            <a:r>
              <a:rPr kumimoji="0" lang="en-US" sz="2400" b="0" i="0" u="none" strike="noStrike" kern="1200" cap="all"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能力的培養</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。在學習中培養學生的問題意識，</a:t>
            </a:r>
            <a:r>
              <a:rPr kumimoji="0" lang="en-US" sz="2400" b="0" i="0" u="none" strike="noStrike" kern="1200" cap="all"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保護學生好奇心、想像力、求知</a:t>
            </a:r>
            <a:r>
              <a:rPr kumimoji="0" lang="zh-TW"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慾</a:t>
            </a:r>
            <a:r>
              <a:rPr kumimoji="0" 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zh-TW"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提升</a:t>
            </a:r>
            <a:r>
              <a:rPr kumimoji="0" lang="en-US" sz="2400" b="0" i="0" u="none" strike="noStrike" kern="1200" cap="all"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學習興趣，在循循善誘中激發學生的</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學習</a:t>
            </a:r>
            <a:r>
              <a:rPr kumimoji="0" 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潛</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能</a:t>
            </a:r>
            <a:r>
              <a:rPr kumimoji="0" 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a:t>
            </a:r>
            <a:r>
              <a:rPr kumimoji="0" lang="zh-CN" altLang="en-US" sz="24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sym typeface="+mn-ea"/>
              </a:rPr>
              <a:t>注重培養學生的綜合素養，強調學生全面發展。</a:t>
            </a:r>
          </a:p>
        </p:txBody>
      </p:sp>
      <p:sp>
        <p:nvSpPr>
          <p:cNvPr id="10" name="文本框 9"/>
          <p:cNvSpPr txBox="1"/>
          <p:nvPr/>
        </p:nvSpPr>
        <p:spPr>
          <a:xfrm>
            <a:off x="575310" y="4199890"/>
            <a:ext cx="4749800" cy="36830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p>
        </p:txBody>
      </p:sp>
      <p:sp>
        <p:nvSpPr>
          <p:cNvPr id="13" name="文本框 12"/>
          <p:cNvSpPr txBox="1"/>
          <p:nvPr/>
        </p:nvSpPr>
        <p:spPr>
          <a:xfrm>
            <a:off x="1028937" y="5736710"/>
            <a:ext cx="4134857" cy="738664"/>
          </a:xfrm>
          <a:prstGeom prst="rect">
            <a:avLst/>
          </a:prstGeom>
          <a:noFill/>
        </p:spPr>
        <p:txBody>
          <a:bodyPr wrap="square" rtlCol="0" anchor="t">
            <a:spAutoFit/>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山東青島通濟實驗學校將擊劍項目引入校園，列為校本課程，並聘請專業老師進行擊劍禮儀、基本步伐、實戰技能等內容的訓練</a:t>
            </a:r>
            <a:r>
              <a:rPr kumimoji="0" lang="zh-TW"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zh-CN"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7" name="文本框 16"/>
          <p:cNvSpPr txBox="1"/>
          <p:nvPr/>
        </p:nvSpPr>
        <p:spPr>
          <a:xfrm>
            <a:off x="5799715" y="5800555"/>
            <a:ext cx="4011028" cy="523220"/>
          </a:xfrm>
          <a:prstGeom prst="rect">
            <a:avLst/>
          </a:prstGeom>
          <a:noFill/>
        </p:spPr>
        <p:txBody>
          <a:bodyPr wrap="square" rtlCol="0">
            <a:spAutoFit/>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天津市北辰區舉行</a:t>
            </a:r>
            <a:r>
              <a:rPr kumimoji="0" lang="zh-TW"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戲曲進校園</a:t>
            </a:r>
            <a:r>
              <a:rPr kumimoji="0" lang="zh-TW"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r>
              <a:rPr kumimoji="0" lang="zh-CN"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活動，天津青年京劇團的演員為學生糾正動作</a:t>
            </a:r>
            <a:r>
              <a:rPr kumimoji="0" lang="zh-TW"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a:t>
            </a:r>
            <a:endParaRPr kumimoji="0" lang="zh-CN"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2" name="矩形 11"/>
          <p:cNvSpPr/>
          <p:nvPr/>
        </p:nvSpPr>
        <p:spPr>
          <a:xfrm>
            <a:off x="4764511" y="6548477"/>
            <a:ext cx="2284003" cy="276999"/>
          </a:xfrm>
          <a:prstGeom prst="rect">
            <a:avLst/>
          </a:prstGeom>
        </p:spPr>
        <p:txBody>
          <a:bodyPr wrap="square">
            <a:spAutoFit/>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文本框 2"/>
          <p:cNvSpPr txBox="1"/>
          <p:nvPr/>
        </p:nvSpPr>
        <p:spPr>
          <a:xfrm>
            <a:off x="3726492" y="131937"/>
            <a:ext cx="4860758" cy="73250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zh-TW" altLang="en-US" sz="3200" b="1" dirty="0">
                <a:solidFill>
                  <a:prstClr val="black"/>
                </a:solidFill>
                <a:latin typeface="DFKai-SB" panose="03000509000000000000" pitchFamily="65" charset="-120"/>
                <a:ea typeface="DFKai-SB" panose="03000509000000000000" pitchFamily="65" charset="-120"/>
              </a:rPr>
              <a:t>培養學生全面發展</a:t>
            </a:r>
            <a:endParaRPr kumimoji="0" lang="zh-CN" altLang="en-US" sz="3200" b="0" i="0" u="none" strike="noStrike" kern="1200" cap="all"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黑体" panose="02010609060101010101" charset="-122"/>
            </a:endParaRPr>
          </a:p>
        </p:txBody>
      </p:sp>
      <p:pic>
        <p:nvPicPr>
          <p:cNvPr id="9218" name="Picture 2" descr="E:\人民教育出版社工作\2020.8-教育部项目编写文件\2022.4.14-16五修改会议\修改相关内容\新华社购买\2022.5.6\20220506154558\XxjpsgC007605_20190613_PEPFN0A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5909" y="3396343"/>
            <a:ext cx="3628602" cy="217789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人民教育出版社工作\2020.8-教育部项目编写文件\2022.4.14-16五修改会议\修改相关内容\新华社购买\2022.5.6\20220506154558\XxjpsgC001233_20180927_TPPFN0A0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9715" y="3396343"/>
            <a:ext cx="3839041" cy="2177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4696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5452" y="1534581"/>
            <a:ext cx="9354953" cy="2981356"/>
          </a:xfrm>
        </p:spPr>
        <p:txBody>
          <a:bodyPr>
            <a:noAutofit/>
          </a:bodyPr>
          <a:lstStyle/>
          <a:p>
            <a:pPr algn="just" hangingPunct="0">
              <a:lnSpc>
                <a:spcPct val="150000"/>
              </a:lnSpc>
              <a:spcBef>
                <a:spcPts val="0"/>
              </a:spcBef>
            </a:pPr>
            <a:r>
              <a:rPr lang="zh-CN" sz="3200" dirty="0">
                <a:solidFill>
                  <a:schemeClr val="tx1"/>
                </a:solidFill>
                <a:uFillTx/>
                <a:latin typeface="DFKai-SB" panose="03000509000000000000" pitchFamily="65" charset="-120"/>
                <a:ea typeface="DFKai-SB" panose="03000509000000000000" pitchFamily="65" charset="-120"/>
                <a:sym typeface="+mn-ea"/>
              </a:rPr>
              <a:t>改革開放以來，我國堅持實施</a:t>
            </a:r>
            <a:r>
              <a:rPr lang="zh-TW" altLang="en-US" sz="3200" dirty="0">
                <a:solidFill>
                  <a:schemeClr val="tx1"/>
                </a:solidFill>
                <a:uFillTx/>
                <a:latin typeface="DFKai-SB" panose="03000509000000000000" pitchFamily="65" charset="-120"/>
                <a:ea typeface="DFKai-SB" panose="03000509000000000000" pitchFamily="65" charset="-120"/>
                <a:sym typeface="+mn-ea"/>
              </a:rPr>
              <a:t>「</a:t>
            </a:r>
            <a:r>
              <a:rPr lang="zh-CN" sz="3200" dirty="0">
                <a:solidFill>
                  <a:schemeClr val="tx1"/>
                </a:solidFill>
                <a:uFillTx/>
                <a:latin typeface="DFKai-SB" panose="03000509000000000000" pitchFamily="65" charset="-120"/>
                <a:ea typeface="DFKai-SB" panose="03000509000000000000" pitchFamily="65" charset="-120"/>
                <a:sym typeface="+mn-ea"/>
              </a:rPr>
              <a:t>科教興國</a:t>
            </a:r>
            <a:r>
              <a:rPr lang="zh-TW" altLang="en-US" sz="3200" dirty="0">
                <a:solidFill>
                  <a:schemeClr val="tx1"/>
                </a:solidFill>
                <a:uFillTx/>
                <a:latin typeface="DFKai-SB" panose="03000509000000000000" pitchFamily="65" charset="-120"/>
                <a:ea typeface="DFKai-SB" panose="03000509000000000000" pitchFamily="65" charset="-120"/>
                <a:sym typeface="+mn-ea"/>
              </a:rPr>
              <a:t>」</a:t>
            </a:r>
            <a:r>
              <a:rPr lang="zh-CN" sz="3200" dirty="0">
                <a:solidFill>
                  <a:schemeClr val="tx1"/>
                </a:solidFill>
                <a:uFillTx/>
                <a:latin typeface="DFKai-SB" panose="03000509000000000000" pitchFamily="65" charset="-120"/>
                <a:ea typeface="DFKai-SB" panose="03000509000000000000" pitchFamily="65" charset="-120"/>
                <a:sym typeface="+mn-ea"/>
              </a:rPr>
              <a:t>戰略，把教育擺在優先發展的戰略地位。</a:t>
            </a:r>
            <a:endParaRPr lang="en-US" altLang="zh-CN" sz="3200" dirty="0">
              <a:solidFill>
                <a:schemeClr val="tx1"/>
              </a:solidFill>
              <a:uFillTx/>
              <a:latin typeface="DFKai-SB" panose="03000509000000000000" pitchFamily="65" charset="-120"/>
              <a:ea typeface="DFKai-SB" panose="03000509000000000000" pitchFamily="65" charset="-120"/>
              <a:sym typeface="+mn-ea"/>
            </a:endParaRPr>
          </a:p>
          <a:p>
            <a:pPr algn="just" hangingPunct="0">
              <a:lnSpc>
                <a:spcPct val="150000"/>
              </a:lnSpc>
              <a:spcBef>
                <a:spcPts val="0"/>
              </a:spcBef>
            </a:pPr>
            <a:r>
              <a:rPr lang="zh-CN" sz="3200" dirty="0">
                <a:solidFill>
                  <a:schemeClr val="tx1"/>
                </a:solidFill>
                <a:uFillTx/>
                <a:latin typeface="DFKai-SB" panose="03000509000000000000" pitchFamily="65" charset="-120"/>
                <a:ea typeface="DFKai-SB" panose="03000509000000000000" pitchFamily="65" charset="-120"/>
                <a:sym typeface="+mn-ea"/>
              </a:rPr>
              <a:t>教育品質和水</a:t>
            </a:r>
            <a:r>
              <a:rPr lang="zh-CN" altLang="en-US" sz="3200" dirty="0">
                <a:latin typeface="DFKai-SB" panose="03000509000000000000" pitchFamily="65" charset="-120"/>
                <a:ea typeface="DFKai-SB" panose="03000509000000000000" pitchFamily="65" charset="-120"/>
                <a:sym typeface="宋体" panose="02010600030101010101" pitchFamily="2" charset="-122"/>
              </a:rPr>
              <a:t>平</a:t>
            </a:r>
            <a:r>
              <a:rPr lang="zh-CN" sz="3200" dirty="0">
                <a:solidFill>
                  <a:schemeClr val="tx1"/>
                </a:solidFill>
                <a:uFillTx/>
                <a:latin typeface="DFKai-SB" panose="03000509000000000000" pitchFamily="65" charset="-120"/>
                <a:ea typeface="DFKai-SB" panose="03000509000000000000" pitchFamily="65" charset="-120"/>
                <a:sym typeface="+mn-ea"/>
              </a:rPr>
              <a:t>不斷提高，為國家綜合國力提升提供了人才支援和智力支撐。</a:t>
            </a:r>
            <a:endParaRPr lang="en-US" altLang="zh-CN" sz="3200" dirty="0">
              <a:solidFill>
                <a:schemeClr val="tx1"/>
              </a:solidFill>
              <a:uFillTx/>
              <a:latin typeface="DFKai-SB" panose="03000509000000000000" pitchFamily="65" charset="-120"/>
              <a:ea typeface="DFKai-SB" panose="03000509000000000000" pitchFamily="65" charset="-120"/>
              <a:sym typeface="+mn-ea"/>
            </a:endParaRPr>
          </a:p>
          <a:p>
            <a:pPr algn="just" hangingPunct="0">
              <a:lnSpc>
                <a:spcPct val="150000"/>
              </a:lnSpc>
              <a:spcBef>
                <a:spcPts val="0"/>
              </a:spcBef>
            </a:pPr>
            <a:r>
              <a:rPr lang="zh-TW" altLang="en-US" sz="3200" dirty="0">
                <a:solidFill>
                  <a:schemeClr val="tx1"/>
                </a:solidFill>
                <a:uFillTx/>
                <a:latin typeface="DFKai-SB" panose="03000509000000000000" pitchFamily="65" charset="-120"/>
                <a:ea typeface="DFKai-SB" panose="03000509000000000000" pitchFamily="65" charset="-120"/>
                <a:sym typeface="+mn-ea"/>
              </a:rPr>
              <a:t>國家</a:t>
            </a:r>
            <a:r>
              <a:rPr lang="zh-TW" altLang="en-US" sz="3200" dirty="0">
                <a:latin typeface="DFKai-SB" panose="03000509000000000000" pitchFamily="65" charset="-120"/>
                <a:ea typeface="DFKai-SB" panose="03000509000000000000" pitchFamily="65" charset="-120"/>
                <a:sym typeface="+mn-ea"/>
              </a:rPr>
              <a:t>亦致力減少學生於在學期間的過度競爭和學習壓力，務求</a:t>
            </a:r>
            <a:r>
              <a:rPr lang="zh-TW" altLang="en-US" sz="3200" dirty="0">
                <a:solidFill>
                  <a:schemeClr val="tx1"/>
                </a:solidFill>
                <a:uFillTx/>
                <a:latin typeface="DFKai-SB" panose="03000509000000000000" pitchFamily="65" charset="-120"/>
                <a:ea typeface="DFKai-SB" panose="03000509000000000000" pitchFamily="65" charset="-120"/>
                <a:sym typeface="+mn-ea"/>
              </a:rPr>
              <a:t>培養學生全面發展。</a:t>
            </a:r>
            <a:endParaRPr lang="zh-CN" sz="3200" dirty="0">
              <a:solidFill>
                <a:schemeClr val="tx1"/>
              </a:solidFill>
              <a:uFillTx/>
              <a:latin typeface="DFKai-SB" panose="03000509000000000000" pitchFamily="65" charset="-120"/>
              <a:ea typeface="DFKai-SB" panose="03000509000000000000" pitchFamily="65" charset="-120"/>
              <a:sym typeface="+mn-ea"/>
            </a:endParaRPr>
          </a:p>
        </p:txBody>
      </p:sp>
      <p:sp>
        <p:nvSpPr>
          <p:cNvPr id="4" name="文本框 3"/>
          <p:cNvSpPr txBox="1"/>
          <p:nvPr/>
        </p:nvSpPr>
        <p:spPr>
          <a:xfrm>
            <a:off x="5413335" y="644520"/>
            <a:ext cx="1723549" cy="646331"/>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小  結</a:t>
            </a:r>
          </a:p>
        </p:txBody>
      </p:sp>
    </p:spTree>
    <p:extLst>
      <p:ext uri="{BB962C8B-B14F-4D97-AF65-F5344CB8AC3E}">
        <p14:creationId xmlns:p14="http://schemas.microsoft.com/office/powerpoint/2010/main" val="3531461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9060" y="317634"/>
            <a:ext cx="10515600" cy="1001027"/>
          </a:xfrm>
        </p:spPr>
        <p:txBody>
          <a:bodyPr/>
          <a:lstStyle/>
          <a:p>
            <a:pPr algn="ctr"/>
            <a:r>
              <a:rPr lang="zh-TW" altLang="en-US" sz="4000" dirty="0">
                <a:solidFill>
                  <a:prstClr val="black"/>
                </a:solidFill>
                <a:latin typeface="標楷體" panose="03000509000000000000" pitchFamily="65" charset="-120"/>
                <a:ea typeface="標楷體" panose="03000509000000000000" pitchFamily="65" charset="-120"/>
              </a:rPr>
              <a:t>導論：綜合國力的含義</a:t>
            </a:r>
            <a:endParaRPr lang="zh-HK" altLang="en-US" dirty="0"/>
          </a:p>
        </p:txBody>
      </p:sp>
      <p:sp>
        <p:nvSpPr>
          <p:cNvPr id="3" name="內容版面配置區 2"/>
          <p:cNvSpPr>
            <a:spLocks noGrp="1"/>
          </p:cNvSpPr>
          <p:nvPr>
            <p:ph idx="1"/>
          </p:nvPr>
        </p:nvSpPr>
        <p:spPr>
          <a:xfrm>
            <a:off x="1081666" y="1318661"/>
            <a:ext cx="9975975" cy="4815807"/>
          </a:xfrm>
        </p:spPr>
        <p:txBody>
          <a:bodyPr>
            <a:noAutofit/>
          </a:bodyPr>
          <a:lstStyle/>
          <a:p>
            <a:pPr algn="just" hangingPunct="0"/>
            <a:r>
              <a:rPr lang="zh-TW" altLang="en-US" sz="3200" dirty="0">
                <a:latin typeface="標楷體" panose="03000509000000000000" pitchFamily="65" charset="-120"/>
                <a:ea typeface="標楷體" panose="03000509000000000000" pitchFamily="65" charset="-120"/>
              </a:rPr>
              <a:t>綜合國力涉及眾多要素，但並非各項要素的簡單總和，也不是一個靜態的指標，在不同時期都有變化。學術界對於需要選取哪些因素來衡量，仍然未有共識，不同研究者即使選取了相同要素（例如教育），但其相關細項（例如教育之下應選取哪些細項）的定義及計算方式，亦可能各有不同。因此，不同研究者對某一國家綜合國力的衡量，自然亦有差異。</a:t>
            </a:r>
            <a:endParaRPr lang="en-US" altLang="zh-TW" sz="3200" dirty="0">
              <a:latin typeface="標楷體" panose="03000509000000000000" pitchFamily="65" charset="-120"/>
              <a:ea typeface="標楷體" panose="03000509000000000000" pitchFamily="65" charset="-120"/>
            </a:endParaRPr>
          </a:p>
          <a:p>
            <a:pPr marL="0" indent="0" algn="just" hangingPunct="0">
              <a:buNone/>
            </a:pPr>
            <a:endParaRPr lang="en-US" altLang="zh-TW" sz="3200" dirty="0">
              <a:latin typeface="標楷體" panose="03000509000000000000" pitchFamily="65" charset="-120"/>
              <a:ea typeface="標楷體" panose="03000509000000000000" pitchFamily="65" charset="-120"/>
            </a:endParaRPr>
          </a:p>
          <a:p>
            <a:pPr algn="just"/>
            <a:r>
              <a:rPr lang="zh-TW" altLang="en-US" sz="3200" dirty="0">
                <a:latin typeface="標楷體" panose="03000509000000000000" pitchFamily="65" charset="-120"/>
                <a:ea typeface="標楷體" panose="03000509000000000000" pitchFamily="65" charset="-120"/>
              </a:rPr>
              <a:t>根據學術界有關中國綜合國力的研究，普遍都同意中國自改革開放以來整體綜合國力都是處於上升趨</a:t>
            </a:r>
            <a:r>
              <a:rPr lang="zh-HK" altLang="en-US" sz="3200" dirty="0">
                <a:latin typeface="標楷體" panose="03000509000000000000" pitchFamily="65" charset="-120"/>
                <a:ea typeface="標楷體" panose="03000509000000000000" pitchFamily="65" charset="-120"/>
              </a:rPr>
              <a:t>勢。</a:t>
            </a:r>
          </a:p>
        </p:txBody>
      </p:sp>
    </p:spTree>
    <p:extLst>
      <p:ext uri="{BB962C8B-B14F-4D97-AF65-F5344CB8AC3E}">
        <p14:creationId xmlns:p14="http://schemas.microsoft.com/office/powerpoint/2010/main" val="40533259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672304" y="1962255"/>
            <a:ext cx="2895767" cy="492443"/>
          </a:xfrm>
          <a:prstGeom prst="rect">
            <a:avLst/>
          </a:prstGeom>
          <a:solidFill>
            <a:schemeClr val="accent2">
              <a:lumMod val="20000"/>
              <a:lumOff val="80000"/>
            </a:schemeClr>
          </a:solid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TW" altLang="en-US" sz="2600" dirty="0">
                <a:solidFill>
                  <a:prstClr val="black"/>
                </a:solidFill>
                <a:latin typeface="DFKai-SB" panose="03000509000000000000" pitchFamily="65" charset="-120"/>
                <a:ea typeface="DFKai-SB" panose="03000509000000000000" pitchFamily="65" charset="-120"/>
              </a:rPr>
              <a:t>自然</a:t>
            </a:r>
            <a:r>
              <a:rPr kumimoji="0" lang="zh-CN"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資源類型</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舉隅</a:t>
            </a:r>
            <a:endParaRPr kumimoji="0" lang="zh-CN"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grpSp>
        <p:nvGrpSpPr>
          <p:cNvPr id="17" name="组合 16"/>
          <p:cNvGrpSpPr/>
          <p:nvPr/>
        </p:nvGrpSpPr>
        <p:grpSpPr>
          <a:xfrm>
            <a:off x="208778" y="58183"/>
            <a:ext cx="2674938" cy="674687"/>
            <a:chOff x="977900" y="557213"/>
            <a:chExt cx="2674938" cy="674687"/>
          </a:xfrm>
        </p:grpSpPr>
        <p:sp>
          <p:nvSpPr>
            <p:cNvPr id="18" name="矩形 17"/>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矩形 18"/>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文本框 13"/>
            <p:cNvSpPr txBox="1">
              <a:spLocks noChangeArrowheads="1"/>
            </p:cNvSpPr>
            <p:nvPr/>
          </p:nvSpPr>
          <p:spPr bwMode="auto">
            <a:xfrm>
              <a:off x="1341438" y="557213"/>
              <a:ext cx="231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a:latin typeface="Microsoft JhengHei" panose="020B0604030504040204" pitchFamily="34" charset="-120"/>
                  <a:ea typeface="Microsoft JhengHei" panose="020B0604030504040204" pitchFamily="34" charset="-120"/>
                </a:rPr>
                <a:t> </a:t>
              </a:r>
              <a:r>
                <a:rPr lang="zh-TW" altLang="en-US" sz="3600" b="1" dirty="0">
                  <a:latin typeface="標楷體" panose="03000509000000000000" pitchFamily="65" charset="-120"/>
                  <a:ea typeface="標楷體" panose="03000509000000000000" pitchFamily="65" charset="-120"/>
                </a:rPr>
                <a:t>起步點</a:t>
              </a:r>
              <a:endParaRPr lang="zh-CN" altLang="en-US" sz="3600" b="1" dirty="0">
                <a:latin typeface="標楷體" panose="03000509000000000000" pitchFamily="65" charset="-120"/>
                <a:ea typeface="標楷體" panose="03000509000000000000" pitchFamily="65" charset="-120"/>
              </a:endParaRPr>
            </a:p>
          </p:txBody>
        </p:sp>
        <p:cxnSp>
          <p:nvCxnSpPr>
            <p:cNvPr id="21" name="直接连接符 20"/>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3" name="标题 1"/>
          <p:cNvSpPr txBox="1">
            <a:spLocks noChangeArrowheads="1"/>
          </p:cNvSpPr>
          <p:nvPr/>
        </p:nvSpPr>
        <p:spPr bwMode="auto">
          <a:xfrm>
            <a:off x="1937227" y="1402653"/>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b="1" dirty="0">
                <a:latin typeface="DFKai-SB" panose="03000509000000000000" pitchFamily="65" charset="-120"/>
                <a:ea typeface="DFKai-SB" panose="03000509000000000000" pitchFamily="65" charset="-120"/>
              </a:rPr>
              <a:t>我們</a:t>
            </a:r>
            <a:r>
              <a:rPr lang="zh-CN" altLang="en-US" sz="3600" b="1" dirty="0">
                <a:latin typeface="DFKai-SB" panose="03000509000000000000" pitchFamily="65" charset="-120"/>
                <a:ea typeface="DFKai-SB" panose="03000509000000000000" pitchFamily="65" charset="-120"/>
              </a:rPr>
              <a:t>身邊的自然資源</a:t>
            </a:r>
          </a:p>
        </p:txBody>
      </p:sp>
      <p:sp>
        <p:nvSpPr>
          <p:cNvPr id="24" name="文本框 23"/>
          <p:cNvSpPr txBox="1"/>
          <p:nvPr/>
        </p:nvSpPr>
        <p:spPr>
          <a:xfrm>
            <a:off x="1103329" y="2069383"/>
            <a:ext cx="5197649" cy="4028776"/>
          </a:xfrm>
          <a:prstGeom prst="rect">
            <a:avLst/>
          </a:prstGeom>
          <a:noFill/>
        </p:spPr>
        <p:txBody>
          <a:bodyPr wrap="square" rtlCol="0">
            <a:spAutoFit/>
          </a:bodyPr>
          <a:lstStyle/>
          <a:p>
            <a:pPr>
              <a:lnSpc>
                <a:spcPct val="150000"/>
              </a:lnSpc>
            </a:pPr>
            <a:r>
              <a:rPr lang="zh-TW" altLang="en-US" sz="2800" b="1" dirty="0">
                <a:latin typeface="DFKai-SB" panose="03000509000000000000" pitchFamily="65" charset="-120"/>
                <a:ea typeface="DFKai-SB" panose="03000509000000000000" pitchFamily="65" charset="-120"/>
              </a:rPr>
              <a:t>問題</a:t>
            </a:r>
            <a:r>
              <a:rPr lang="zh-CN" altLang="en-US" sz="2800" b="1" dirty="0">
                <a:latin typeface="DFKai-SB" panose="03000509000000000000" pitchFamily="65" charset="-120"/>
                <a:ea typeface="DFKai-SB" panose="03000509000000000000" pitchFamily="65" charset="-120"/>
              </a:rPr>
              <a:t>：</a:t>
            </a:r>
            <a:endParaRPr lang="en-US" altLang="zh-CN" sz="2800" b="1" dirty="0">
              <a:latin typeface="DFKai-SB" panose="03000509000000000000" pitchFamily="65" charset="-120"/>
              <a:ea typeface="DFKai-SB" panose="03000509000000000000" pitchFamily="65" charset="-12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我們身邊的物品包含哪些種類的自然資源？</a:t>
            </a:r>
            <a:endParaRPr kumimoji="0" lang="en-US" altLang="zh-CN"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2800" dirty="0">
                <a:solidFill>
                  <a:prstClr val="black"/>
                </a:solidFill>
                <a:latin typeface="DFKai-SB" panose="03000509000000000000" pitchFamily="65" charset="-120"/>
                <a:ea typeface="DFKai-SB" panose="03000509000000000000" pitchFamily="65" charset="-120"/>
              </a:rPr>
              <a:t>哪些是</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可再生的自然資源？</a:t>
            </a:r>
            <a:endParaRPr kumimoji="0" lang="en-US" altLang="zh-CN"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我國哪些自然資源需要從境外大量進口？</a:t>
            </a:r>
          </a:p>
        </p:txBody>
      </p:sp>
      <p:grpSp>
        <p:nvGrpSpPr>
          <p:cNvPr id="25" name="组合 24"/>
          <p:cNvGrpSpPr>
            <a:grpSpLocks noChangeAspect="1"/>
          </p:cNvGrpSpPr>
          <p:nvPr/>
        </p:nvGrpSpPr>
        <p:grpSpPr>
          <a:xfrm flipH="1">
            <a:off x="522272" y="2180909"/>
            <a:ext cx="540000" cy="540000"/>
            <a:chOff x="5195979" y="428797"/>
            <a:chExt cx="927463" cy="927463"/>
          </a:xfrm>
        </p:grpSpPr>
        <p:sp>
          <p:nvSpPr>
            <p:cNvPr id="26" name="椭圆 25"/>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7" name="组合 26"/>
            <p:cNvGrpSpPr/>
            <p:nvPr/>
          </p:nvGrpSpPr>
          <p:grpSpPr>
            <a:xfrm>
              <a:off x="5235042" y="460898"/>
              <a:ext cx="876427" cy="882962"/>
              <a:chOff x="6130069" y="1975983"/>
              <a:chExt cx="876427" cy="882962"/>
            </a:xfrm>
          </p:grpSpPr>
          <p:sp>
            <p:nvSpPr>
              <p:cNvPr id="30"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31"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28"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9"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sp>
        <p:nvSpPr>
          <p:cNvPr id="49" name="灯片编号占位符 1"/>
          <p:cNvSpPr txBox="1"/>
          <p:nvPr/>
        </p:nvSpPr>
        <p:spPr>
          <a:xfrm>
            <a:off x="9120188" y="63817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516AF7B-E9E2-410E-AD95-DFB2B63849F4}" type="slidenum">
              <a:rPr lang="en-US" altLang="en-US" smtClean="0">
                <a:solidFill>
                  <a:prstClr val="black">
                    <a:tint val="75000"/>
                  </a:prstClr>
                </a:solidFill>
                <a:latin typeface="DFKai-SB" panose="03000509000000000000" pitchFamily="65" charset="-120"/>
                <a:ea typeface="DFKai-SB" panose="03000509000000000000" pitchFamily="65" charset="-120"/>
              </a:rPr>
              <a:t>70</a:t>
            </a:fld>
            <a:endParaRPr lang="en-US" altLang="en-US" dirty="0">
              <a:solidFill>
                <a:prstClr val="black">
                  <a:tint val="75000"/>
                </a:prstClr>
              </a:solidFill>
              <a:latin typeface="DFKai-SB" panose="03000509000000000000" pitchFamily="65" charset="-120"/>
              <a:ea typeface="DFKai-SB" panose="03000509000000000000" pitchFamily="65" charset="-120"/>
            </a:endParaRPr>
          </a:p>
        </p:txBody>
      </p:sp>
      <p:pic>
        <p:nvPicPr>
          <p:cNvPr id="36" name="内容占位符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588" y="2457461"/>
            <a:ext cx="5402800" cy="3951211"/>
          </a:xfrm>
          <a:prstGeom prst="rect">
            <a:avLst/>
          </a:prstGeom>
          <a:ln w="9525">
            <a:solidFill>
              <a:schemeClr val="tx1"/>
            </a:solidFill>
          </a:ln>
        </p:spPr>
      </p:pic>
      <p:sp>
        <p:nvSpPr>
          <p:cNvPr id="38" name="文本框 4"/>
          <p:cNvSpPr txBox="1"/>
          <p:nvPr/>
        </p:nvSpPr>
        <p:spPr>
          <a:xfrm>
            <a:off x="7164481" y="3434855"/>
            <a:ext cx="748923" cy="43088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200" b="1" dirty="0">
                <a:latin typeface="標楷體" panose="03000509000000000000" pitchFamily="65" charset="-120"/>
                <a:ea typeface="標楷體" panose="03000509000000000000" pitchFamily="65" charset="-120"/>
              </a:rPr>
              <a:t>風能</a:t>
            </a:r>
          </a:p>
        </p:txBody>
      </p:sp>
      <p:sp>
        <p:nvSpPr>
          <p:cNvPr id="40" name="文本框 7"/>
          <p:cNvSpPr txBox="1"/>
          <p:nvPr/>
        </p:nvSpPr>
        <p:spPr>
          <a:xfrm>
            <a:off x="10117982" y="2720909"/>
            <a:ext cx="1031051" cy="43088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200" b="1" dirty="0">
                <a:latin typeface="標楷體" panose="03000509000000000000" pitchFamily="65" charset="-120"/>
                <a:ea typeface="標楷體" panose="03000509000000000000" pitchFamily="65" charset="-120"/>
              </a:rPr>
              <a:t>太陽能</a:t>
            </a:r>
          </a:p>
        </p:txBody>
      </p:sp>
      <p:sp>
        <p:nvSpPr>
          <p:cNvPr id="42" name="文本框 8"/>
          <p:cNvSpPr txBox="1"/>
          <p:nvPr/>
        </p:nvSpPr>
        <p:spPr>
          <a:xfrm>
            <a:off x="8843275" y="3557695"/>
            <a:ext cx="1313180" cy="43088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200" b="1" dirty="0">
                <a:latin typeface="標楷體" panose="03000509000000000000" pitchFamily="65" charset="-120"/>
                <a:ea typeface="標楷體" panose="03000509000000000000" pitchFamily="65" charset="-120"/>
              </a:rPr>
              <a:t>森林資源</a:t>
            </a:r>
          </a:p>
        </p:txBody>
      </p:sp>
      <p:sp>
        <p:nvSpPr>
          <p:cNvPr id="44" name="文本框 9"/>
          <p:cNvSpPr txBox="1"/>
          <p:nvPr/>
        </p:nvSpPr>
        <p:spPr>
          <a:xfrm>
            <a:off x="10004902" y="5779289"/>
            <a:ext cx="1313180" cy="43088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200" b="1" dirty="0">
                <a:latin typeface="標楷體" panose="03000509000000000000" pitchFamily="65" charset="-120"/>
                <a:ea typeface="標楷體" panose="03000509000000000000" pitchFamily="65" charset="-120"/>
              </a:rPr>
              <a:t>礦產資源</a:t>
            </a:r>
          </a:p>
        </p:txBody>
      </p:sp>
      <p:sp>
        <p:nvSpPr>
          <p:cNvPr id="46" name="文本框 10"/>
          <p:cNvSpPr txBox="1"/>
          <p:nvPr/>
        </p:nvSpPr>
        <p:spPr>
          <a:xfrm>
            <a:off x="6857589" y="5180946"/>
            <a:ext cx="1313180" cy="43088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200" b="1" dirty="0">
                <a:latin typeface="標楷體" panose="03000509000000000000" pitchFamily="65" charset="-120"/>
                <a:ea typeface="標楷體" panose="03000509000000000000" pitchFamily="65" charset="-120"/>
              </a:rPr>
              <a:t>農地資源</a:t>
            </a:r>
          </a:p>
        </p:txBody>
      </p:sp>
      <p:sp>
        <p:nvSpPr>
          <p:cNvPr id="50" name="文本框 11"/>
          <p:cNvSpPr txBox="1"/>
          <p:nvPr/>
        </p:nvSpPr>
        <p:spPr>
          <a:xfrm>
            <a:off x="10592539" y="4860795"/>
            <a:ext cx="1031051" cy="43088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200" b="1" dirty="0">
                <a:latin typeface="標楷體" panose="03000509000000000000" pitchFamily="65" charset="-120"/>
                <a:ea typeface="標楷體" panose="03000509000000000000" pitchFamily="65" charset="-120"/>
              </a:rPr>
              <a:t>水資源</a:t>
            </a:r>
          </a:p>
        </p:txBody>
      </p:sp>
      <p:sp>
        <p:nvSpPr>
          <p:cNvPr id="51" name="文本框 12"/>
          <p:cNvSpPr txBox="1"/>
          <p:nvPr/>
        </p:nvSpPr>
        <p:spPr>
          <a:xfrm>
            <a:off x="8707584" y="5244381"/>
            <a:ext cx="1313180" cy="43088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200" b="1" dirty="0">
                <a:latin typeface="標楷體" panose="03000509000000000000" pitchFamily="65" charset="-120"/>
                <a:ea typeface="標楷體" panose="03000509000000000000" pitchFamily="65" charset="-120"/>
              </a:rPr>
              <a:t>建設用地</a:t>
            </a:r>
          </a:p>
        </p:txBody>
      </p:sp>
      <p:sp>
        <p:nvSpPr>
          <p:cNvPr id="32" name="標題 3"/>
          <p:cNvSpPr txBox="1">
            <a:spLocks/>
          </p:cNvSpPr>
          <p:nvPr/>
        </p:nvSpPr>
        <p:spPr>
          <a:xfrm>
            <a:off x="748281" y="335135"/>
            <a:ext cx="10515600" cy="87923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zh-TW" altLang="en-US" sz="5400" b="1">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自 然 資 源 範  疇</a:t>
            </a:r>
            <a:endParaRPr lang="zh-HK" alt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p:cNvSpPr>
            <a:spLocks noGrp="1"/>
          </p:cNvSpPr>
          <p:nvPr>
            <p:ph type="title"/>
          </p:nvPr>
        </p:nvSpPr>
        <p:spPr>
          <a:xfrm>
            <a:off x="832763" y="283029"/>
            <a:ext cx="9910302" cy="899807"/>
          </a:xfrm>
        </p:spPr>
        <p:txBody>
          <a:bodyPr/>
          <a:lstStyle/>
          <a:p>
            <a:pPr algn="ctr"/>
            <a:r>
              <a:rPr lang="zh-TW" altLang="en-US" sz="3600" dirty="0">
                <a:solidFill>
                  <a:prstClr val="black"/>
                </a:solidFill>
                <a:latin typeface="標楷體" panose="03000509000000000000" pitchFamily="65" charset="-120"/>
                <a:ea typeface="標楷體" panose="03000509000000000000" pitchFamily="65" charset="-120"/>
              </a:rPr>
              <a:t>  </a:t>
            </a:r>
            <a:r>
              <a:rPr lang="zh-TW" altLang="en-US" sz="3600" dirty="0">
                <a:latin typeface="標楷體" panose="03000509000000000000" pitchFamily="65" charset="-120"/>
                <a:ea typeface="標楷體" panose="03000509000000000000" pitchFamily="65" charset="-120"/>
              </a:rPr>
              <a:t>自然資源在綜合國力當中的重要性</a:t>
            </a:r>
            <a:endParaRPr lang="zh-HK" altLang="en-US" dirty="0"/>
          </a:p>
        </p:txBody>
      </p:sp>
      <p:sp>
        <p:nvSpPr>
          <p:cNvPr id="12" name="內容版面配置區 11"/>
          <p:cNvSpPr>
            <a:spLocks noGrp="1"/>
          </p:cNvSpPr>
          <p:nvPr>
            <p:ph idx="1"/>
          </p:nvPr>
        </p:nvSpPr>
        <p:spPr>
          <a:xfrm>
            <a:off x="743484" y="1255369"/>
            <a:ext cx="10759155" cy="5098297"/>
          </a:xfrm>
        </p:spPr>
        <p:txBody>
          <a:bodyPr>
            <a:normAutofit fontScale="92500" lnSpcReduction="10000"/>
          </a:bodyPr>
          <a:lstStyle/>
          <a:p>
            <a:pPr algn="just" hangingPunct="0">
              <a:lnSpc>
                <a:spcPct val="100000"/>
              </a:lnSpc>
              <a:spcAft>
                <a:spcPts val="0"/>
              </a:spcAft>
            </a:pP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自然資源包括土地、水、森林、礦產、能源等</a:t>
            </a: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類別，</a:t>
            </a: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是一個國家賴以生存和發展的物質基礎和基本條件</a:t>
            </a: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a:t>
            </a: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如果擁有豐富的資源，就有發展和提升國力的實力的重要基礎。</a:t>
            </a:r>
          </a:p>
          <a:p>
            <a:pPr algn="just" hangingPunct="0">
              <a:lnSpc>
                <a:spcPct val="110000"/>
              </a:lnSpc>
              <a:spcAft>
                <a:spcPts val="0"/>
              </a:spcAft>
            </a:pP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自然</a:t>
            </a: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資源</a:t>
            </a: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同樣影響一個</a:t>
            </a: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國家的國際地位</a:t>
            </a: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，例如中國是稀土資源的大國，而</a:t>
            </a: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中東國家</a:t>
            </a: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則有</a:t>
            </a: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豐富的石油資源</a:t>
            </a: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。這些資源均</a:t>
            </a: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對世界經濟</a:t>
            </a: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發展有重大</a:t>
            </a: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影響</a:t>
            </a: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，足以顯示擁有這些資源的國家在國際社會的重要性及地位。</a:t>
            </a:r>
            <a:endParaRPr lang="en-US" altLang="zh-TW" sz="3000" kern="100" dirty="0">
              <a:latin typeface="標楷體" panose="03000509000000000000" pitchFamily="65" charset="-120"/>
              <a:ea typeface="標楷體" panose="03000509000000000000" pitchFamily="65" charset="-120"/>
              <a:cs typeface="Times New Roman" panose="02020603050405020304" pitchFamily="18" charset="0"/>
            </a:endParaRPr>
          </a:p>
          <a:p>
            <a:pPr algn="just" hangingPunct="0">
              <a:lnSpc>
                <a:spcPct val="110000"/>
              </a:lnSpc>
              <a:spcAft>
                <a:spcPts val="0"/>
              </a:spcAft>
            </a:pP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自然資源不能再生</a:t>
            </a: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a:t>
            </a: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但可以通過合理開</a:t>
            </a: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採，</a:t>
            </a: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提高本國自然資源的使用價值</a:t>
            </a: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。此外，從可持續發展的方向積極開發新能源，藉以配合國家發展的需要，都可以</a:t>
            </a: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提高自然資源在國家</a:t>
            </a: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綜合國</a:t>
            </a: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力</a:t>
            </a:r>
            <a:r>
              <a:rPr lang="zh-TW" altLang="en-US" sz="3000" kern="100" dirty="0">
                <a:latin typeface="標楷體" panose="03000509000000000000" pitchFamily="65" charset="-120"/>
                <a:ea typeface="標楷體" panose="03000509000000000000" pitchFamily="65" charset="-120"/>
                <a:cs typeface="Times New Roman" panose="02020603050405020304" pitchFamily="18" charset="0"/>
              </a:rPr>
              <a:t>當</a:t>
            </a:r>
            <a:r>
              <a:rPr lang="zh-CN" altLang="en-US" sz="3000" kern="100" dirty="0">
                <a:latin typeface="標楷體" panose="03000509000000000000" pitchFamily="65" charset="-120"/>
                <a:ea typeface="標楷體" panose="03000509000000000000" pitchFamily="65" charset="-120"/>
                <a:cs typeface="Times New Roman" panose="02020603050405020304" pitchFamily="18" charset="0"/>
              </a:rPr>
              <a:t>中的作用和價值。</a:t>
            </a:r>
          </a:p>
          <a:p>
            <a:pPr>
              <a:spcAft>
                <a:spcPts val="0"/>
              </a:spcAft>
            </a:pPr>
            <a:endParaRPr lang="en-US" altLang="zh-TW"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zh-CN" altLang="en-US" kern="100" dirty="0">
              <a:latin typeface="標楷體" panose="03000509000000000000" pitchFamily="65" charset="-120"/>
              <a:ea typeface="標楷體" panose="03000509000000000000" pitchFamily="65" charset="-120"/>
              <a:cs typeface="Times New Roman" panose="02020603050405020304" pitchFamily="18" charset="0"/>
            </a:endParaRPr>
          </a:p>
          <a:p>
            <a:pPr marL="0" indent="0">
              <a:spcAft>
                <a:spcPts val="0"/>
              </a:spcAft>
              <a:buNone/>
            </a:pPr>
            <a:endParaRPr lang="zh-CN" altLang="en-US"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en-US" altLang="zh-TW"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zh-TW" altLang="zh-HK"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zh-TW" altLang="zh-HK" kern="100" dirty="0">
              <a:latin typeface="標楷體" panose="03000509000000000000" pitchFamily="65" charset="-120"/>
              <a:ea typeface="標楷體" panose="03000509000000000000" pitchFamily="65" charset="-120"/>
              <a:cs typeface="Times New Roman" panose="02020603050405020304" pitchFamily="18" charset="0"/>
            </a:endParaRPr>
          </a:p>
          <a:p>
            <a:endParaRPr lang="zh-HK" altLang="en-US" dirty="0"/>
          </a:p>
        </p:txBody>
      </p:sp>
    </p:spTree>
    <p:extLst>
      <p:ext uri="{BB962C8B-B14F-4D97-AF65-F5344CB8AC3E}">
        <p14:creationId xmlns:p14="http://schemas.microsoft.com/office/powerpoint/2010/main" val="35553744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788867" y="1161649"/>
            <a:ext cx="10769239" cy="1643527"/>
          </a:xfrm>
          <a:prstGeom prst="rect">
            <a:avLst/>
          </a:prstGeom>
          <a:noFill/>
        </p:spPr>
        <p:txBody>
          <a:bodyPr wrap="square" rtlCol="0">
            <a:spAutoFit/>
          </a:bodyPr>
          <a:lstStyle/>
          <a:p>
            <a:pPr marL="0" marR="0" lvl="0" indent="0" algn="just" defTabSz="914400" rtl="0" eaLnBrk="1" fontAlgn="auto" latinLnBrk="0" hangingPunct="0">
              <a:lnSpc>
                <a:spcPct val="120000"/>
              </a:lnSpc>
              <a:spcBef>
                <a:spcPts val="0"/>
              </a:spcBef>
              <a:spcAft>
                <a:spcPts val="0"/>
              </a:spcAft>
              <a:buClrTx/>
              <a:buSzTx/>
              <a:buFontTx/>
              <a:buNone/>
              <a:defRPr/>
            </a:pPr>
            <a:r>
              <a:rPr kumimoji="0" lang="en-US" altLang="zh-CN"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    </a:t>
            </a:r>
            <a:r>
              <a:rPr kumimoji="0" lang="zh-CN" altLang="zh-CN"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廣義的土地資源既包括農地、園地、林地、牧草地、建設用地，也包括陸地水域和海洋</a:t>
            </a:r>
            <a:r>
              <a:rPr kumimoji="0" lang="zh-CN" altLang="en-US"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。海洋之所以納入到國土和自然資源管理之中，是因</a:t>
            </a:r>
            <a:r>
              <a:rPr kumimoji="0" lang="zh-TW" altLang="en-US"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為</a:t>
            </a:r>
            <a:r>
              <a:rPr kumimoji="0" lang="zh-CN" altLang="en-US" sz="28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當今的經濟與海洋有著深度聯繫。</a:t>
            </a:r>
            <a:endPar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7" name="标题 1"/>
          <p:cNvSpPr txBox="1"/>
          <p:nvPr/>
        </p:nvSpPr>
        <p:spPr>
          <a:xfrm>
            <a:off x="1919455" y="5702426"/>
            <a:ext cx="3153771" cy="46674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三江平原夏收之前的景象</a:t>
            </a:r>
          </a:p>
        </p:txBody>
      </p:sp>
      <p:sp>
        <p:nvSpPr>
          <p:cNvPr id="9" name="标题 1"/>
          <p:cNvSpPr txBox="1"/>
          <p:nvPr/>
        </p:nvSpPr>
        <p:spPr>
          <a:xfrm>
            <a:off x="7394222" y="5702426"/>
            <a:ext cx="3479459" cy="46674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上海城市高容量的建設用地</a:t>
            </a:r>
          </a:p>
        </p:txBody>
      </p:sp>
      <p:sp>
        <p:nvSpPr>
          <p:cNvPr id="10" name="任意多边形: 形状 9"/>
          <p:cNvSpPr/>
          <p:nvPr/>
        </p:nvSpPr>
        <p:spPr>
          <a:xfrm>
            <a:off x="4797778" y="506532"/>
            <a:ext cx="2596444"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0" fontAlgn="base" latinLnBrk="0" hangingPunct="0">
              <a:lnSpc>
                <a:spcPct val="90000"/>
              </a:lnSpc>
              <a:spcBef>
                <a:spcPct val="0"/>
              </a:spcBef>
              <a:spcAft>
                <a:spcPct val="35000"/>
              </a:spcAft>
              <a:buClrTx/>
              <a:buSzTx/>
              <a:buFontTx/>
              <a:buNone/>
              <a:defRPr/>
            </a:pPr>
            <a:r>
              <a:rPr lang="zh-CN" altLang="en-US" sz="3200" b="1" dirty="0">
                <a:solidFill>
                  <a:srgbClr val="FFFFFF"/>
                </a:solidFill>
                <a:latin typeface="DFKai-SB" panose="03000509000000000000" pitchFamily="65" charset="-120"/>
                <a:ea typeface="DFKai-SB" panose="03000509000000000000" pitchFamily="65" charset="-120"/>
              </a:rPr>
              <a:t>土地資源</a:t>
            </a:r>
          </a:p>
        </p:txBody>
      </p:sp>
      <p:sp>
        <p:nvSpPr>
          <p:cNvPr id="18" name="矩形 17"/>
          <p:cNvSpPr/>
          <p:nvPr/>
        </p:nvSpPr>
        <p:spPr>
          <a:xfrm>
            <a:off x="4249240" y="6317068"/>
            <a:ext cx="3848494" cy="307777"/>
          </a:xfrm>
          <a:prstGeom prst="rect">
            <a:avLst/>
          </a:prstGeom>
        </p:spPr>
        <p:txBody>
          <a:bodyPr wrap="square">
            <a:spAutoFit/>
          </a:bodyPr>
          <a:lstStyle/>
          <a:p>
            <a:pPr lvl="0" algn="just" hangingPunct="0"/>
            <a:r>
              <a:rPr lang="zh-TW" altLang="en-US"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圖片來源：新華社及教材製作者拍攝（右圖）</a:t>
            </a:r>
            <a:endParaRPr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 name="圖片 1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98" b="36165"/>
          <a:stretch/>
        </p:blipFill>
        <p:spPr>
          <a:xfrm>
            <a:off x="6555101" y="2999805"/>
            <a:ext cx="4714248" cy="2667130"/>
          </a:xfrm>
          <a:prstGeom prst="rect">
            <a:avLst/>
          </a:prstGeom>
          <a:ln w="9525">
            <a:solidFill>
              <a:schemeClr val="tx1"/>
            </a:solidFill>
          </a:ln>
        </p:spPr>
      </p:pic>
      <p:pic>
        <p:nvPicPr>
          <p:cNvPr id="7170" name="Picture 2" descr="E:\人民教育出版社工作\2020.8-教育部项目编写文件\2022.4.14-16五修改会议\修改相关内容\新华社购买\1-10\1-10\XxjpsgC007345_20201117_PEPFN0A00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04881" y="3013875"/>
            <a:ext cx="4672586" cy="2688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485919" y="481508"/>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zh-CN" altLang="en-US" sz="36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5" name="标题 1"/>
          <p:cNvSpPr txBox="1"/>
          <p:nvPr/>
        </p:nvSpPr>
        <p:spPr>
          <a:xfrm>
            <a:off x="744479" y="1601317"/>
            <a:ext cx="5141052" cy="435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0">
              <a:lnSpc>
                <a:spcPct val="120000"/>
              </a:lnSpc>
              <a:spcBef>
                <a:spcPts val="0"/>
              </a:spcBef>
              <a:spcAft>
                <a:spcPts val="0"/>
              </a:spcAft>
              <a:buClrTx/>
              <a:buSzTx/>
              <a:buFont typeface="Arial" panose="020B0604020202020204" pitchFamily="34" charset="0"/>
              <a:buNone/>
              <a:defRPr/>
            </a:pPr>
            <a:r>
              <a:rPr kumimoji="0" lang="en-US" altLang="zh-TW"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    </a:t>
            </a:r>
            <a:r>
              <a:rPr lang="zh-CN" altLang="en-US" dirty="0">
                <a:solidFill>
                  <a:prstClr val="black"/>
                </a:solidFill>
                <a:latin typeface="DFKai-SB" panose="03000509000000000000" pitchFamily="65" charset="-120"/>
                <a:ea typeface="DFKai-SB" panose="03000509000000000000" pitchFamily="65" charset="-120"/>
                <a:cs typeface="PMingLiU" panose="02020500000000000000" pitchFamily="18" charset="-120"/>
              </a:rPr>
              <a:t>我</a:t>
            </a:r>
            <a:r>
              <a:rPr kumimoji="0" lang="zh-TW"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國國土面積位居世界第四，但</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人口居世界第一位。</a:t>
            </a:r>
            <a:endParaRPr kumimoji="0" lang="en-US"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endParaRPr>
          </a:p>
          <a:p>
            <a:pPr marL="0" marR="0" lvl="0" indent="0" algn="just" defTabSz="914400" rtl="0" eaLnBrk="1" fontAlgn="auto" latinLnBrk="0" hangingPunct="0">
              <a:lnSpc>
                <a:spcPct val="120000"/>
              </a:lnSpc>
              <a:spcBef>
                <a:spcPts val="0"/>
              </a:spcBef>
              <a:spcAft>
                <a:spcPts val="0"/>
              </a:spcAft>
              <a:buClrTx/>
              <a:buSzTx/>
              <a:buFont typeface="Arial" panose="020B0604020202020204" pitchFamily="34" charset="0"/>
              <a:buNone/>
              <a:defRPr/>
            </a:pPr>
            <a:r>
              <a:rPr kumimoji="0" lang="en-US" altLang="zh-TW"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    </a:t>
            </a:r>
          </a:p>
          <a:p>
            <a:pPr marL="0" marR="0" lvl="0" indent="0" algn="just" defTabSz="914400" rtl="0" eaLnBrk="1" fontAlgn="auto" latinLnBrk="0" hangingPunct="0">
              <a:lnSpc>
                <a:spcPct val="120000"/>
              </a:lnSpc>
              <a:spcBef>
                <a:spcPts val="0"/>
              </a:spcBef>
              <a:spcAft>
                <a:spcPts val="0"/>
              </a:spcAft>
              <a:buClrTx/>
              <a:buSzTx/>
              <a:buFont typeface="Arial" panose="020B0604020202020204" pitchFamily="34" charset="0"/>
              <a:buNone/>
              <a:defRPr/>
            </a:pPr>
            <a:r>
              <a:rPr lang="en-US" altLang="zh-TW" dirty="0">
                <a:solidFill>
                  <a:prstClr val="black"/>
                </a:solidFill>
                <a:latin typeface="DFKai-SB" panose="03000509000000000000" pitchFamily="65" charset="-120"/>
                <a:ea typeface="DFKai-SB" panose="03000509000000000000" pitchFamily="65" charset="-120"/>
                <a:cs typeface="PMingLiU" panose="02020500000000000000" pitchFamily="18" charset="-120"/>
              </a:rPr>
              <a:t>    </a:t>
            </a:r>
            <a:r>
              <a:rPr kumimoji="0" lang="zh-TW"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由於氣候和地形因素，中國耕地面積</a:t>
            </a:r>
            <a:r>
              <a:rPr lang="zh-CN" altLang="en-US" dirty="0">
                <a:solidFill>
                  <a:prstClr val="black"/>
                </a:solidFill>
                <a:latin typeface="DFKai-SB" panose="03000509000000000000" pitchFamily="65" charset="-120"/>
                <a:ea typeface="DFKai-SB" panose="03000509000000000000" pitchFamily="65" charset="-120"/>
                <a:cs typeface="Times New Roman" panose="02020603050405020304" pitchFamily="18" charset="0"/>
                <a:sym typeface="宋体" panose="02010600030101010101" pitchFamily="2" charset="-122"/>
              </a:rPr>
              <a:t>佔</a:t>
            </a:r>
            <a:r>
              <a:rPr kumimoji="0" lang="zh-TW"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國土的比例相對小。耕地總量位於印度、美國、俄羅斯之後</a:t>
            </a: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，人均耕地少。中國西部有廣闊的牧場。</a:t>
            </a:r>
            <a:endParaRPr kumimoji="0" lang="zh-CN" altLang="zh-CN"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8" name="标题 1"/>
          <p:cNvSpPr txBox="1">
            <a:spLocks noChangeArrowheads="1"/>
          </p:cNvSpPr>
          <p:nvPr/>
        </p:nvSpPr>
        <p:spPr bwMode="auto">
          <a:xfrm>
            <a:off x="1946660" y="628353"/>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sz="3200" b="1" dirty="0">
                <a:latin typeface="DFKai-SB" panose="03000509000000000000" pitchFamily="65" charset="-120"/>
                <a:ea typeface="DFKai-SB" panose="03000509000000000000" pitchFamily="65" charset="-120"/>
              </a:rPr>
              <a:t>我國土地資源總量大，人均少</a:t>
            </a:r>
            <a:endParaRPr lang="en-US" altLang="zh-CN" sz="3200" b="1" dirty="0">
              <a:latin typeface="DFKai-SB" panose="03000509000000000000" pitchFamily="65" charset="-120"/>
              <a:ea typeface="DFKai-SB" panose="03000509000000000000" pitchFamily="65" charset="-120"/>
            </a:endParaRPr>
          </a:p>
        </p:txBody>
      </p:sp>
      <p:sp>
        <p:nvSpPr>
          <p:cNvPr id="9" name="文本框 8"/>
          <p:cNvSpPr txBox="1"/>
          <p:nvPr/>
        </p:nvSpPr>
        <p:spPr>
          <a:xfrm>
            <a:off x="6356809" y="4946904"/>
            <a:ext cx="4853093" cy="707886"/>
          </a:xfrm>
          <a:prstGeom prst="rect">
            <a:avLst/>
          </a:prstGeom>
          <a:noFill/>
        </p:spPr>
        <p:txBody>
          <a:bodyPr wrap="square">
            <a:spAutoFit/>
          </a:bodyPr>
          <a:lstStyle/>
          <a:p>
            <a:pPr algn="just"/>
            <a:r>
              <a:rPr lang="en-US" altLang="zh-CN" sz="20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0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0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4</a:t>
            </a:r>
            <a:r>
              <a:rPr lang="zh-CN" altLang="en-US" sz="20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月中，新疆福海縣牧民趕著牲畜穿過額爾齊斯河，向春秋</a:t>
            </a:r>
            <a:r>
              <a:rPr lang="zh-CN" altLang="en-US" sz="2000" i="0" dirty="0">
                <a:effectLst/>
                <a:latin typeface="Times New Roman" panose="02020603050405020304" pitchFamily="18" charset="0"/>
                <a:ea typeface="DFKai-SB" panose="03000509000000000000" pitchFamily="65" charset="-120"/>
                <a:cs typeface="Times New Roman" panose="02020603050405020304" pitchFamily="18" charset="0"/>
              </a:rPr>
              <a:t>牧場</a:t>
            </a:r>
            <a:r>
              <a:rPr lang="zh-CN" altLang="en-US" sz="20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進發。</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矩形 10"/>
          <p:cNvSpPr/>
          <p:nvPr/>
        </p:nvSpPr>
        <p:spPr>
          <a:xfrm>
            <a:off x="7574295" y="5952731"/>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194" name="Picture 2" descr="E:\人民教育出版社工作\2020.8-教育部项目编写文件\2022.4.14-16五修改会议\修改相关内容\新华社购买\11-20\XxjpsgC007478_20210417_PEPFN0A0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6809" y="1640382"/>
            <a:ext cx="4839698" cy="3228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a:spLocks noChangeArrowheads="1"/>
          </p:cNvSpPr>
          <p:nvPr/>
        </p:nvSpPr>
        <p:spPr bwMode="auto">
          <a:xfrm>
            <a:off x="4441769" y="369046"/>
            <a:ext cx="3652748"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zh-CN" altLang="en-US" sz="32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土地資源基本資訊</a:t>
            </a:r>
          </a:p>
        </p:txBody>
      </p:sp>
      <p:sp>
        <p:nvSpPr>
          <p:cNvPr id="6" name="內容版面配置區 5"/>
          <p:cNvSpPr>
            <a:spLocks noGrp="1"/>
          </p:cNvSpPr>
          <p:nvPr>
            <p:ph sz="half" idx="2"/>
          </p:nvPr>
        </p:nvSpPr>
        <p:spPr>
          <a:xfrm>
            <a:off x="894067" y="1116391"/>
            <a:ext cx="10371842" cy="5007371"/>
          </a:xfrm>
        </p:spPr>
        <p:txBody>
          <a:bodyPr>
            <a:normAutofit lnSpcReduction="10000"/>
          </a:bodyPr>
          <a:lstStyle/>
          <a:p>
            <a:pPr marL="0" lvl="0" indent="0" algn="just">
              <a:lnSpc>
                <a:spcPct val="120000"/>
              </a:lnSpc>
              <a:spcBef>
                <a:spcPts val="0"/>
              </a:spcBef>
              <a:buNone/>
            </a:pP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根據於</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日所公布的</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第三次全國國土調查主要數據</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，我國的土地資源簡介如下：（</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公頃</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=10,000</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平方米，約等於一個標準足球場面積）</a:t>
            </a:r>
            <a:endPar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just">
              <a:lnSpc>
                <a:spcPct val="100000"/>
              </a:lnSpc>
              <a:spcBef>
                <a:spcPts val="0"/>
              </a:spcBef>
              <a:buNone/>
            </a:pPr>
            <a:endPar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20000"/>
              </a:lnSpc>
              <a:spcBef>
                <a:spcPts val="0"/>
              </a:spcBef>
              <a:buClr>
                <a:schemeClr val="tx1"/>
              </a:buClr>
            </a:pPr>
            <a:r>
              <a:rPr lang="zh-CN" altLang="en-US" sz="2400" b="1" u="sng"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耕地</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12,786.19</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萬公頃（</a:t>
            </a:r>
            <a:r>
              <a:rPr lang="en-US" altLang="zh-CN"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191,792.79</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萬畝）。</a:t>
            </a:r>
            <a:r>
              <a:rPr lang="en-US" altLang="zh-CN"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64%</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的耕地分布在秦嶺－淮河以北。黑龍江、內蒙古、河南、吉林、新疆等</a:t>
            </a:r>
            <a:r>
              <a:rPr lang="en-US" altLang="zh-CN"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5</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個省份耕地面積較大，</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佔</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全國耕地的</a:t>
            </a:r>
            <a:r>
              <a:rPr lang="en-US" altLang="zh-CN"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40%</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spcBef>
                <a:spcPts val="0"/>
              </a:spcBef>
              <a:buClr>
                <a:schemeClr val="tx1"/>
              </a:buClr>
            </a:pPr>
            <a:endPar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20000"/>
              </a:lnSpc>
              <a:spcBef>
                <a:spcPts val="0"/>
              </a:spcBef>
              <a:buClr>
                <a:schemeClr val="tx1"/>
              </a:buClr>
            </a:pPr>
            <a:r>
              <a:rPr lang="zh-CN" altLang="en-US" sz="2400" b="1" u="sng"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園地</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2,017.16</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萬公頃（</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30,257.33</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萬畝）</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主要分布在秦嶺－淮河以南地區，</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佔</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全國園地的</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66%</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00000"/>
              </a:lnSpc>
              <a:spcBef>
                <a:spcPts val="0"/>
              </a:spcBef>
              <a:buClr>
                <a:schemeClr val="tx1"/>
              </a:buClr>
            </a:pPr>
            <a:endPar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20000"/>
              </a:lnSpc>
              <a:spcBef>
                <a:spcPts val="0"/>
              </a:spcBef>
              <a:buClr>
                <a:schemeClr val="tx1"/>
              </a:buClr>
            </a:pPr>
            <a:r>
              <a:rPr lang="zh-CN" altLang="en-US" sz="2400" b="1" u="sng"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林地</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28,412.59</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萬公頃（</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426,188.82</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萬畝）</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四川、雲南、內蒙古、黑龍江等</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4</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個省份林地面積較大，</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佔</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全國林地的</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34%</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hangingPunct="0">
              <a:lnSpc>
                <a:spcPct val="120000"/>
              </a:lnSpc>
              <a:spcBef>
                <a:spcPts val="0"/>
              </a:spcBef>
              <a:buClr>
                <a:schemeClr val="tx1"/>
              </a:buClr>
              <a:buNone/>
            </a:pPr>
            <a:endParaRPr lang="zh-HK"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dirty="0"/>
          </a:p>
        </p:txBody>
      </p:sp>
      <p:sp>
        <p:nvSpPr>
          <p:cNvPr id="8" name="圓角矩形 7"/>
          <p:cNvSpPr/>
          <p:nvPr/>
        </p:nvSpPr>
        <p:spPr>
          <a:xfrm>
            <a:off x="10753353" y="5800468"/>
            <a:ext cx="1078029" cy="4908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續後頁</a:t>
            </a:r>
            <a:endParaRPr lang="zh-HK" altLang="en-US" dirty="0">
              <a:solidFill>
                <a:schemeClr val="tx1"/>
              </a:solidFill>
              <a:latin typeface="標楷體" panose="03000509000000000000" pitchFamily="65" charset="-120"/>
              <a:ea typeface="標楷體" panose="03000509000000000000" pitchFamily="65" charset="-120"/>
            </a:endParaRPr>
          </a:p>
        </p:txBody>
      </p:sp>
      <p:sp>
        <p:nvSpPr>
          <p:cNvPr id="10" name="矩形 9"/>
          <p:cNvSpPr/>
          <p:nvPr/>
        </p:nvSpPr>
        <p:spPr>
          <a:xfrm>
            <a:off x="678151" y="5918001"/>
            <a:ext cx="9509730" cy="523220"/>
          </a:xfrm>
          <a:prstGeom prst="rect">
            <a:avLst/>
          </a:prstGeom>
        </p:spPr>
        <p:txBody>
          <a:bodyPr wrap="square">
            <a:spAutoFit/>
          </a:bodyPr>
          <a:lstStyle/>
          <a:p>
            <a:pPr hangingPunct="0"/>
            <a:r>
              <a:rPr lang="zh-TW" altLang="en-US"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第三次全國國土調查主要資料公报</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，中華人民共和國國土資源部網頁，</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http://www.mnr.gov.cn/dt/ywbb/202108/t20210826_2678340.html</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546435" y="270690"/>
            <a:ext cx="1594256" cy="58036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a:spLocks noChangeArrowheads="1"/>
          </p:cNvSpPr>
          <p:nvPr/>
        </p:nvSpPr>
        <p:spPr bwMode="auto">
          <a:xfrm>
            <a:off x="4468697" y="381635"/>
            <a:ext cx="3652748"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prstClr val="black"/>
                </a:solidFill>
                <a:latin typeface="DFKai-SB" panose="03000509000000000000" pitchFamily="65" charset="-120"/>
                <a:ea typeface="DFKai-SB" panose="03000509000000000000" pitchFamily="65" charset="-120"/>
              </a:rPr>
              <a:t>土地資源基本資訊</a:t>
            </a:r>
          </a:p>
        </p:txBody>
      </p:sp>
      <p:sp>
        <p:nvSpPr>
          <p:cNvPr id="6" name="內容版面配置區 5"/>
          <p:cNvSpPr>
            <a:spLocks noGrp="1"/>
          </p:cNvSpPr>
          <p:nvPr>
            <p:ph sz="half" idx="2"/>
          </p:nvPr>
        </p:nvSpPr>
        <p:spPr>
          <a:xfrm>
            <a:off x="859084" y="1124551"/>
            <a:ext cx="10371842" cy="4691024"/>
          </a:xfrm>
        </p:spPr>
        <p:txBody>
          <a:bodyPr>
            <a:normAutofit lnSpcReduction="10000"/>
          </a:bodyPr>
          <a:lstStyle/>
          <a:p>
            <a:pPr algn="just" hangingPunct="0">
              <a:lnSpc>
                <a:spcPct val="110000"/>
              </a:lnSpc>
              <a:spcBef>
                <a:spcPts val="0"/>
              </a:spcBef>
              <a:buClr>
                <a:schemeClr val="tx1"/>
              </a:buClr>
            </a:pPr>
            <a:r>
              <a:rPr lang="zh-CN" altLang="en-US" sz="2400" b="1" u="sng"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草地</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26,453.01</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萬公頃（</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396,795.21</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萬畝）</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主要分</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布</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在西藏、內蒙古、新疆、青海、甘肅、四川等</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6</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個省份，</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佔</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全國草地的</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94%</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spcBef>
                <a:spcPts val="0"/>
              </a:spcBef>
              <a:buClr>
                <a:schemeClr val="tx1"/>
              </a:buClr>
            </a:pPr>
            <a:endParaRPr lang="en-US" altLang="zh-TW" sz="2400" b="1" u="sng"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spcBef>
                <a:spcPts val="0"/>
              </a:spcBef>
              <a:buClr>
                <a:schemeClr val="tx1"/>
              </a:buClr>
            </a:pPr>
            <a:r>
              <a:rPr lang="zh-TW" altLang="en-US" sz="2400" b="1" u="sng"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濕</a:t>
            </a:r>
            <a:r>
              <a:rPr lang="zh-CN" altLang="en-US" sz="2400" b="1" u="sng"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地</a:t>
            </a:r>
            <a:r>
              <a:rPr lang="zh-CN" altLang="en-US" sz="2400" b="1"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2,346.93</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萬公頃（</a:t>
            </a:r>
            <a:r>
              <a:rPr lang="en-US" altLang="zh-CN"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35,203.99</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萬畝）</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主要分</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布</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在青海、西藏、內蒙古、黑龍江、新疆、四川、甘肅等</a:t>
            </a:r>
            <a:r>
              <a:rPr lang="en-US" altLang="zh-CN"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7</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個省份，</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佔</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全國濕地的</a:t>
            </a:r>
            <a:r>
              <a:rPr lang="en-US" altLang="zh-CN"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88%</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spcBef>
                <a:spcPts val="0"/>
              </a:spcBef>
              <a:buClr>
                <a:schemeClr val="tx1"/>
              </a:buClr>
            </a:pPr>
            <a:endPar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spcBef>
                <a:spcPts val="0"/>
              </a:spcBef>
              <a:buClr>
                <a:schemeClr val="tx1"/>
              </a:buClr>
            </a:pPr>
            <a:r>
              <a:rPr lang="zh-CN" altLang="en-US" sz="2400" b="1" u="sng"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城鎮村及工礦用地 </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35,30.64</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萬公頃（</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52,959.53</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萬畝）。</a:t>
            </a:r>
            <a:endPar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spcBef>
                <a:spcPts val="0"/>
              </a:spcBef>
              <a:buClr>
                <a:schemeClr val="tx1"/>
              </a:buClr>
            </a:pPr>
            <a:endPar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spcBef>
                <a:spcPts val="0"/>
              </a:spcBef>
              <a:buClr>
                <a:schemeClr val="tx1"/>
              </a:buClr>
            </a:pPr>
            <a:r>
              <a:rPr lang="zh-CN" altLang="en-US" sz="2400" b="1" u="sng"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交通運輸用地 </a:t>
            </a:r>
            <a:r>
              <a:rPr lang="zh-CN" altLang="en-US" sz="24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955.31</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萬公頃（</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14,329.61</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萬畝）</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spcBef>
                <a:spcPts val="0"/>
              </a:spcBef>
              <a:buClr>
                <a:schemeClr val="tx1"/>
              </a:buClr>
            </a:pP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lnSpc>
                <a:spcPct val="110000"/>
              </a:lnSpc>
              <a:spcBef>
                <a:spcPts val="0"/>
              </a:spcBef>
              <a:buClr>
                <a:schemeClr val="tx1"/>
              </a:buClr>
            </a:pPr>
            <a:r>
              <a:rPr lang="zh-CN" altLang="en-US" sz="2400" b="1" u="sng"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水域及水利設施用地 </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3,628.79</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萬公頃（</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54,431.78</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萬畝）</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，以</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西藏、新疆、青海、江蘇等</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4</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個省份水域面積較大，</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佔</a:t>
            </a:r>
            <a:r>
              <a:rPr lang="zh-CN"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全國水域的</a:t>
            </a:r>
            <a:r>
              <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45%</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dirty="0"/>
          </a:p>
        </p:txBody>
      </p:sp>
      <p:sp>
        <p:nvSpPr>
          <p:cNvPr id="10" name="矩形 9"/>
          <p:cNvSpPr/>
          <p:nvPr/>
        </p:nvSpPr>
        <p:spPr>
          <a:xfrm>
            <a:off x="938302" y="5931460"/>
            <a:ext cx="9572755" cy="523220"/>
          </a:xfrm>
          <a:prstGeom prst="rect">
            <a:avLst/>
          </a:prstGeom>
        </p:spPr>
        <p:txBody>
          <a:bodyPr wrap="square">
            <a:spAutoFit/>
          </a:bodyPr>
          <a:lstStyle/>
          <a:p>
            <a:pPr hangingPunct="0"/>
            <a:r>
              <a:rPr lang="zh-TW" altLang="en-US"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第三次全國國土調查主要資料公报</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，中華人民共和國國土資源部網頁，</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http://www.mnr.gov.cn/dt/ywbb/202108/t20210826_2678340.html</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圓角矩形 10"/>
          <p:cNvSpPr/>
          <p:nvPr/>
        </p:nvSpPr>
        <p:spPr>
          <a:xfrm>
            <a:off x="10281084" y="639604"/>
            <a:ext cx="1078029" cy="4908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接前頁</a:t>
            </a:r>
            <a:endParaRPr lang="zh-HK" altLang="en-US" dirty="0">
              <a:solidFill>
                <a:schemeClr val="tx1"/>
              </a:solidFill>
              <a:latin typeface="標楷體" panose="03000509000000000000" pitchFamily="65" charset="-120"/>
              <a:ea typeface="標楷體" panose="03000509000000000000" pitchFamily="65" charset="-120"/>
            </a:endParaRPr>
          </a:p>
        </p:txBody>
      </p:sp>
      <p:pic>
        <p:nvPicPr>
          <p:cNvPr id="12" name="Picture 11"/>
          <p:cNvPicPr>
            <a:picLocks noChangeAspect="1"/>
          </p:cNvPicPr>
          <p:nvPr/>
        </p:nvPicPr>
        <p:blipFill>
          <a:blip r:embed="rId2"/>
          <a:stretch>
            <a:fillRect/>
          </a:stretch>
        </p:blipFill>
        <p:spPr>
          <a:xfrm>
            <a:off x="546435" y="270690"/>
            <a:ext cx="1594256" cy="580365"/>
          </a:xfrm>
          <a:prstGeom prst="rect">
            <a:avLst/>
          </a:prstGeom>
        </p:spPr>
      </p:pic>
    </p:spTree>
    <p:extLst>
      <p:ext uri="{BB962C8B-B14F-4D97-AF65-F5344CB8AC3E}">
        <p14:creationId xmlns:p14="http://schemas.microsoft.com/office/powerpoint/2010/main" val="13709523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474450" y="969579"/>
            <a:ext cx="11413252" cy="17140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20000"/>
              </a:lnSpc>
              <a:buNone/>
              <a:defRPr/>
            </a:pPr>
            <a:r>
              <a:rPr kumimoji="0" lang="zh-CN" altLang="en-US" sz="2400" b="0" i="0" u="none" strike="noStrike" kern="1200" cap="none" spc="0" normalizeH="0" baseline="0" noProof="0" dirty="0">
                <a:ln>
                  <a:noFill/>
                </a:ln>
                <a:solidFill>
                  <a:srgbClr val="191919"/>
                </a:solidFill>
                <a:effectLst/>
                <a:uLnTx/>
                <a:uFillTx/>
                <a:latin typeface="DFKai-SB" panose="03000509000000000000" pitchFamily="65" charset="-120"/>
                <a:ea typeface="DFKai-SB" panose="03000509000000000000" pitchFamily="65" charset="-120"/>
              </a:rPr>
              <a:t>    </a:t>
            </a:r>
            <a:r>
              <a:rPr kumimoji="0" lang="en-US" altLang="zh-CN" sz="2600" b="0" i="0" u="none" strike="noStrike" kern="1200" cap="none" spc="0" normalizeH="0" baseline="0" noProof="0" dirty="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1978</a:t>
            </a:r>
            <a:r>
              <a:rPr kumimoji="0" lang="zh-CN" altLang="en-US" sz="2600" b="0" i="0" u="none" strike="noStrike" kern="1200" cap="none" spc="0" normalizeH="0" baseline="0" noProof="0" dirty="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年以來，我國陸續頒布了多部有關土地資源保護的法律，</a:t>
            </a:r>
            <a:r>
              <a:rPr lang="zh-TW" altLang="en-US" sz="2600" dirty="0">
                <a:solidFill>
                  <a:srgbClr val="191919"/>
                </a:solidFill>
                <a:latin typeface="Times New Roman" panose="02020603050405020304" pitchFamily="18" charset="0"/>
                <a:ea typeface="DFKai-SB" panose="03000509000000000000" pitchFamily="65" charset="-120"/>
                <a:cs typeface="Times New Roman" panose="02020603050405020304" pitchFamily="18" charset="0"/>
              </a:rPr>
              <a:t>例</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如</a:t>
            </a:r>
            <a:r>
              <a:rPr kumimoji="0" lang="en-US" altLang="zh-CN"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中華人民共和國土地管理法</a:t>
            </a:r>
            <a:r>
              <a:rPr kumimoji="0" lang="en-US" altLang="zh-CN"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srgbClr val="191919"/>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solidFill>
                  <a:srgbClr val="191919"/>
                </a:solidFill>
                <a:latin typeface="Times New Roman" panose="02020603050405020304" pitchFamily="18" charset="0"/>
                <a:ea typeface="DFKai-SB" panose="03000509000000000000" pitchFamily="65" charset="-120"/>
                <a:cs typeface="Times New Roman" panose="02020603050405020304" pitchFamily="18" charset="0"/>
              </a:rPr>
              <a:t>即使在高速城市化過程中，這些</a:t>
            </a:r>
            <a:r>
              <a:rPr kumimoji="0" lang="zh-CN" altLang="en-US" sz="2600" b="0" i="0" u="none" strike="noStrike" kern="1200" cap="none" spc="0" normalizeH="0" baseline="0" noProof="0" dirty="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法律和政策也保持</a:t>
            </a:r>
            <a:r>
              <a:rPr lang="zh-CN" altLang="en-US" sz="2600" dirty="0">
                <a:solidFill>
                  <a:srgbClr val="191919"/>
                </a:solidFill>
                <a:latin typeface="Times New Roman" panose="02020603050405020304" pitchFamily="18" charset="0"/>
                <a:ea typeface="DFKai-SB" panose="03000509000000000000" pitchFamily="65" charset="-120"/>
                <a:cs typeface="Times New Roman" panose="02020603050405020304" pitchFamily="18" charset="0"/>
              </a:rPr>
              <a:t>了</a:t>
            </a:r>
            <a:r>
              <a:rPr kumimoji="0" lang="zh-CN" altLang="en-US" sz="2600" b="0" i="0" u="none" strike="noStrike" kern="1200" cap="none" spc="0" normalizeH="0" baseline="0" noProof="0" dirty="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耕地的總量，同時還通過工程、退耕等</a:t>
            </a:r>
            <a:r>
              <a:rPr lang="zh-CN" altLang="en-US" sz="2600" dirty="0">
                <a:solidFill>
                  <a:srgbClr val="191919"/>
                </a:solidFill>
                <a:latin typeface="Times New Roman" panose="02020603050405020304" pitchFamily="18" charset="0"/>
                <a:ea typeface="DFKai-SB" panose="03000509000000000000" pitchFamily="65" charset="-120"/>
                <a:cs typeface="Times New Roman" panose="02020603050405020304" pitchFamily="18" charset="0"/>
              </a:rPr>
              <a:t>途徑改善了</a:t>
            </a:r>
            <a:r>
              <a:rPr kumimoji="0" lang="zh-CN" altLang="en-US" sz="2600" b="0" i="0" u="none" strike="noStrike" kern="1200" cap="none" spc="0" normalizeH="0" baseline="0" noProof="0" dirty="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國土生態環境。</a:t>
            </a:r>
            <a:endParaRPr kumimoji="0" lang="en-US" altLang="zh-CN" sz="2600" b="0" i="0" u="none" strike="noStrike" kern="1200" cap="none" spc="0" normalizeH="0" baseline="0" noProof="0" dirty="0">
              <a:ln>
                <a:noFill/>
              </a:ln>
              <a:solidFill>
                <a:srgbClr val="191919"/>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p:cNvSpPr txBox="1"/>
          <p:nvPr/>
        </p:nvSpPr>
        <p:spPr>
          <a:xfrm>
            <a:off x="8655964" y="5367096"/>
            <a:ext cx="2749471" cy="707886"/>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uLnTx/>
                <a:uFillTx/>
                <a:latin typeface="DFKai-SB" panose="03000509000000000000" pitchFamily="65" charset="-120"/>
                <a:ea typeface="DFKai-SB" panose="03000509000000000000" pitchFamily="65" charset="-120"/>
              </a:rPr>
              <a:t>廣西合浦沿海的紅樹林</a:t>
            </a: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uLnTx/>
                <a:uFillTx/>
                <a:latin typeface="DFKai-SB" panose="03000509000000000000" pitchFamily="65" charset="-120"/>
                <a:ea typeface="DFKai-SB" panose="03000509000000000000" pitchFamily="65" charset="-120"/>
              </a:rPr>
              <a:t>濕地減少</a:t>
            </a:r>
            <a:r>
              <a:rPr kumimoji="0" lang="en-US" altLang="zh-CN" sz="2000" b="0" i="0" u="none" strike="noStrike" kern="1200" cap="none" spc="0" normalizeH="0" baseline="0" noProof="0" dirty="0">
                <a:ln>
                  <a:noFill/>
                </a:ln>
                <a:uLnTx/>
                <a:uFillTx/>
                <a:latin typeface="DFKai-SB" panose="03000509000000000000" pitchFamily="65" charset="-120"/>
                <a:ea typeface="DFKai-SB" panose="03000509000000000000" pitchFamily="65" charset="-120"/>
              </a:rPr>
              <a:t>/</a:t>
            </a:r>
            <a:r>
              <a:rPr kumimoji="0" lang="zh-CN" altLang="en-US" sz="2000" b="0" i="0" u="none" strike="noStrike" kern="1200" cap="none" spc="0" normalizeH="0" baseline="0" noProof="0" dirty="0">
                <a:ln>
                  <a:noFill/>
                </a:ln>
                <a:uLnTx/>
                <a:uFillTx/>
                <a:latin typeface="DFKai-SB" panose="03000509000000000000" pitchFamily="65" charset="-120"/>
                <a:ea typeface="DFKai-SB" panose="03000509000000000000" pitchFamily="65" charset="-120"/>
              </a:rPr>
              <a:t>濕地保護法</a:t>
            </a:r>
            <a:endParaRPr kumimoji="0" lang="en-US" altLang="zh-CN" sz="2000" b="0" i="0" u="none" strike="noStrike" kern="1200" cap="none" spc="0" normalizeH="0" baseline="0" noProof="0" dirty="0">
              <a:ln>
                <a:noFill/>
              </a:ln>
              <a:uLnTx/>
              <a:uFillTx/>
              <a:latin typeface="DFKai-SB" panose="03000509000000000000" pitchFamily="65" charset="-120"/>
              <a:ea typeface="DFKai-SB" panose="03000509000000000000" pitchFamily="65" charset="-120"/>
            </a:endParaRPr>
          </a:p>
        </p:txBody>
      </p:sp>
      <p:sp>
        <p:nvSpPr>
          <p:cNvPr id="8" name="文本框 7"/>
          <p:cNvSpPr txBox="1"/>
          <p:nvPr/>
        </p:nvSpPr>
        <p:spPr>
          <a:xfrm>
            <a:off x="758730" y="5367096"/>
            <a:ext cx="3262433" cy="707886"/>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2000" dirty="0">
                <a:latin typeface="DFKai-SB" panose="03000509000000000000" pitchFamily="65" charset="-120"/>
                <a:ea typeface="DFKai-SB" panose="03000509000000000000" pitchFamily="65" charset="-120"/>
              </a:rPr>
              <a:t>河南濟源山上的</a:t>
            </a:r>
            <a:r>
              <a:rPr lang="zh-TW" altLang="en-US" sz="2000" dirty="0">
                <a:latin typeface="DFKai-SB" panose="03000509000000000000" pitchFamily="65" charset="-120"/>
                <a:ea typeface="DFKai-SB" panose="03000509000000000000" pitchFamily="65" charset="-120"/>
                <a:sym typeface="宋体" panose="02010600030101010101" pitchFamily="2" charset="-122"/>
              </a:rPr>
              <a:t>「</a:t>
            </a:r>
            <a:r>
              <a:rPr lang="zh-CN" altLang="en-US" sz="2000" dirty="0">
                <a:latin typeface="DFKai-SB" panose="03000509000000000000" pitchFamily="65" charset="-120"/>
                <a:ea typeface="DFKai-SB" panose="03000509000000000000" pitchFamily="65" charset="-120"/>
              </a:rPr>
              <a:t>魚鱗坑</a:t>
            </a:r>
            <a:r>
              <a:rPr lang="zh-TW" altLang="en-US" sz="2000" dirty="0">
                <a:latin typeface="DFKai-SB" panose="03000509000000000000" pitchFamily="65" charset="-120"/>
                <a:ea typeface="DFKai-SB" panose="03000509000000000000" pitchFamily="65" charset="-120"/>
                <a:sym typeface="宋体" panose="02010600030101010101" pitchFamily="2" charset="-122"/>
              </a:rPr>
              <a:t>」</a:t>
            </a:r>
            <a:endParaRPr kumimoji="0" lang="en-US" altLang="zh-CN" sz="2000" b="0" i="0" u="none" strike="noStrike" kern="1200" cap="none" spc="0" normalizeH="0" baseline="0" noProof="0" dirty="0">
              <a:ln>
                <a:noFill/>
              </a:ln>
              <a:uLnTx/>
              <a:uFillTx/>
              <a:latin typeface="DFKai-SB" panose="03000509000000000000" pitchFamily="65" charset="-120"/>
              <a:ea typeface="DFKai-SB" panose="03000509000000000000" pitchFamily="65" charset="-12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uLnTx/>
                <a:uFillTx/>
                <a:latin typeface="DFKai-SB" panose="03000509000000000000" pitchFamily="65" charset="-120"/>
                <a:ea typeface="DFKai-SB" panose="03000509000000000000" pitchFamily="65" charset="-120"/>
              </a:rPr>
              <a:t>水土流失</a:t>
            </a:r>
            <a:r>
              <a:rPr kumimoji="0" lang="en-US" altLang="zh-CN" sz="2000" b="0" i="0" u="none" strike="noStrike" kern="1200" cap="none" spc="0" normalizeH="0" baseline="0" noProof="0" dirty="0">
                <a:ln>
                  <a:noFill/>
                </a:ln>
                <a:uLnTx/>
                <a:uFillTx/>
                <a:latin typeface="DFKai-SB" panose="03000509000000000000" pitchFamily="65" charset="-120"/>
                <a:ea typeface="DFKai-SB" panose="03000509000000000000" pitchFamily="65" charset="-120"/>
              </a:rPr>
              <a:t>/</a:t>
            </a:r>
            <a:r>
              <a:rPr kumimoji="0" lang="zh-CN" altLang="en-US" sz="2000" b="0" i="0" u="none" strike="noStrike" kern="1200" cap="none" spc="0" normalizeH="0" baseline="0" noProof="0" dirty="0">
                <a:ln>
                  <a:noFill/>
                </a:ln>
                <a:uLnTx/>
                <a:uFillTx/>
                <a:latin typeface="DFKai-SB" panose="03000509000000000000" pitchFamily="65" charset="-120"/>
                <a:ea typeface="DFKai-SB" panose="03000509000000000000" pitchFamily="65" charset="-120"/>
              </a:rPr>
              <a:t>工程治理</a:t>
            </a:r>
          </a:p>
        </p:txBody>
      </p:sp>
      <p:sp>
        <p:nvSpPr>
          <p:cNvPr id="9" name="文本框 8"/>
          <p:cNvSpPr txBox="1"/>
          <p:nvPr/>
        </p:nvSpPr>
        <p:spPr>
          <a:xfrm>
            <a:off x="4784640" y="5367096"/>
            <a:ext cx="2877712" cy="707886"/>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uLnTx/>
                <a:uFillTx/>
                <a:latin typeface="DFKai-SB" panose="03000509000000000000" pitchFamily="65" charset="-120"/>
                <a:ea typeface="DFKai-SB" panose="03000509000000000000" pitchFamily="65" charset="-120"/>
              </a:rPr>
              <a:t>貴州威寧草海的湖畔</a:t>
            </a:r>
            <a:endParaRPr kumimoji="0" lang="en-US" altLang="zh-CN" sz="2000" b="0" i="0" u="none" strike="noStrike" kern="1200" cap="none" spc="0" normalizeH="0" baseline="0" noProof="0" dirty="0">
              <a:ln>
                <a:noFill/>
              </a:ln>
              <a:uLnTx/>
              <a:uFillTx/>
              <a:latin typeface="DFKai-SB" panose="03000509000000000000" pitchFamily="65" charset="-120"/>
              <a:ea typeface="DFKai-SB" panose="03000509000000000000" pitchFamily="65" charset="-12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uLnTx/>
                <a:uFillTx/>
                <a:latin typeface="DFKai-SB" panose="03000509000000000000" pitchFamily="65" charset="-120"/>
                <a:ea typeface="DFKai-SB" panose="03000509000000000000" pitchFamily="65" charset="-120"/>
              </a:rPr>
              <a:t>湖泊生態惡化</a:t>
            </a:r>
            <a:r>
              <a:rPr kumimoji="0" lang="en-US" altLang="zh-CN" sz="2000" b="0" i="0" u="none" strike="noStrike" kern="1200" cap="none" spc="0" normalizeH="0" baseline="0" noProof="0" dirty="0">
                <a:ln>
                  <a:noFill/>
                </a:ln>
                <a:uLnTx/>
                <a:uFillTx/>
                <a:latin typeface="DFKai-SB" panose="03000509000000000000" pitchFamily="65" charset="-120"/>
                <a:ea typeface="DFKai-SB" panose="03000509000000000000" pitchFamily="65" charset="-120"/>
              </a:rPr>
              <a:t>/</a:t>
            </a:r>
            <a:r>
              <a:rPr kumimoji="0" lang="zh-CN" altLang="en-US" sz="2000" b="0" i="0" u="none" strike="noStrike" kern="1200" cap="none" spc="0" normalizeH="0" baseline="0" noProof="0" dirty="0">
                <a:ln>
                  <a:noFill/>
                </a:ln>
                <a:uLnTx/>
                <a:uFillTx/>
                <a:latin typeface="DFKai-SB" panose="03000509000000000000" pitchFamily="65" charset="-120"/>
                <a:ea typeface="DFKai-SB" panose="03000509000000000000" pitchFamily="65" charset="-120"/>
              </a:rPr>
              <a:t>退耕還湖</a:t>
            </a:r>
          </a:p>
        </p:txBody>
      </p:sp>
      <p:sp>
        <p:nvSpPr>
          <p:cNvPr id="11" name="标题 1"/>
          <p:cNvSpPr txBox="1">
            <a:spLocks noChangeArrowheads="1"/>
          </p:cNvSpPr>
          <p:nvPr/>
        </p:nvSpPr>
        <p:spPr bwMode="auto">
          <a:xfrm>
            <a:off x="1963025" y="363977"/>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土地資源保護有成效</a:t>
            </a:r>
            <a:endParaRPr kumimoji="0" lang="en-US" altLang="zh-CN"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2" name="灯片编号占位符 1"/>
          <p:cNvSpPr txBox="1"/>
          <p:nvPr/>
        </p:nvSpPr>
        <p:spPr>
          <a:xfrm>
            <a:off x="9120188" y="63817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516AF7B-E9E2-410E-AD95-DFB2B63849F4}" type="slidenum">
              <a:rPr lang="en-US" altLang="en-US" smtClean="0">
                <a:solidFill>
                  <a:prstClr val="black">
                    <a:tint val="75000"/>
                  </a:prstClr>
                </a:solidFill>
                <a:latin typeface="DFKai-SB" panose="03000509000000000000" pitchFamily="65" charset="-120"/>
                <a:ea typeface="DFKai-SB" panose="03000509000000000000" pitchFamily="65" charset="-120"/>
              </a:rPr>
              <a:t>76</a:t>
            </a:fld>
            <a:endParaRPr lang="en-US" altLang="en-US" dirty="0">
              <a:solidFill>
                <a:prstClr val="black">
                  <a:tint val="75000"/>
                </a:prstClr>
              </a:solidFill>
              <a:latin typeface="DFKai-SB" panose="03000509000000000000" pitchFamily="65" charset="-120"/>
              <a:ea typeface="DFKai-SB" panose="03000509000000000000" pitchFamily="65" charset="-120"/>
            </a:endParaRPr>
          </a:p>
        </p:txBody>
      </p:sp>
      <p:sp>
        <p:nvSpPr>
          <p:cNvPr id="18" name="矩形 17"/>
          <p:cNvSpPr/>
          <p:nvPr/>
        </p:nvSpPr>
        <p:spPr>
          <a:xfrm>
            <a:off x="5187527" y="6230276"/>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218" name="Picture 2" descr="E:\人民教育出版社工作\2020.8-教育部项目编写文件\2022.4.14-16五修改会议\修改相关内容\新华社购买\11-20\XxjpsgC007470_20200623_PEPFN0A0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197" y="3098210"/>
            <a:ext cx="3256700" cy="223616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人民教育出版社工作\2020.8-教育部项目编写文件\2022.4.14-16五修改会议\修改相关内容\新华社购买\11-20\XxjpsgC007483_20190622_PEPFN0A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4022" y="3098210"/>
            <a:ext cx="3978947" cy="223616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人民教育出版社工作\2020.8-教育部项目编写文件\2022.4.14-16五修改会议\修改相关内容\新华社购买\11-20\Xxjeb0C452816_20170506_DBPSN0A0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01513" y="3156648"/>
            <a:ext cx="3361875" cy="2210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17"/>
          <p:cNvSpPr/>
          <p:nvPr/>
        </p:nvSpPr>
        <p:spPr>
          <a:xfrm>
            <a:off x="4752833" y="190346"/>
            <a:ext cx="2122312"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0" fontAlgn="base" latinLnBrk="0" hangingPunct="0">
              <a:lnSpc>
                <a:spcPct val="90000"/>
              </a:lnSpc>
              <a:spcBef>
                <a:spcPct val="0"/>
              </a:spcBef>
              <a:spcAft>
                <a:spcPct val="35000"/>
              </a:spcAft>
              <a:buClrTx/>
              <a:buSzTx/>
              <a:buFontTx/>
              <a:buNone/>
              <a:defRPr/>
            </a:pPr>
            <a:r>
              <a:rPr lang="zh-CN" altLang="en-US" sz="3200" b="1" dirty="0">
                <a:solidFill>
                  <a:srgbClr val="FFFFFF"/>
                </a:solidFill>
                <a:latin typeface="DFKai-SB" panose="03000509000000000000" pitchFamily="65" charset="-120"/>
                <a:ea typeface="DFKai-SB" panose="03000509000000000000" pitchFamily="65" charset="-120"/>
              </a:rPr>
              <a:t>水資源</a:t>
            </a:r>
          </a:p>
        </p:txBody>
      </p:sp>
      <p:sp>
        <p:nvSpPr>
          <p:cNvPr id="19" name="标题 1"/>
          <p:cNvSpPr txBox="1">
            <a:spLocks noChangeArrowheads="1"/>
          </p:cNvSpPr>
          <p:nvPr/>
        </p:nvSpPr>
        <p:spPr bwMode="auto">
          <a:xfrm>
            <a:off x="511390" y="882206"/>
            <a:ext cx="10965561" cy="13111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hangingPunct="0">
              <a:lnSpc>
                <a:spcPct val="110000"/>
              </a:lnSpc>
              <a:spcBef>
                <a:spcPts val="1000"/>
              </a:spcBef>
              <a:defRPr/>
            </a:pP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水資源主要是指陸地淡水資源</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，以及用於發電的</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水能資源</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。人類生産生活與</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淡水密切相關，但是淡水只</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佔</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地球水體總量的</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，且多數都以冰川的形式存在。</a:t>
            </a:r>
            <a:r>
              <a:rPr lang="zh-CN" altLang="en-US" sz="2400" dirty="0">
                <a:solidFill>
                  <a:prstClr val="black"/>
                </a:solidFill>
                <a:latin typeface="DFKai-SB" panose="03000509000000000000" pitchFamily="65" charset="-120"/>
                <a:ea typeface="DFKai-SB" panose="03000509000000000000" pitchFamily="65" charset="-120"/>
              </a:rPr>
              <a:t>多數地區主要使用河湖等地表水，而這部分淡水的數量比例很少</a:t>
            </a:r>
            <a:r>
              <a:rPr lang="zh-TW" altLang="en-US" sz="2400" dirty="0">
                <a:solidFill>
                  <a:prstClr val="black"/>
                </a:solidFill>
                <a:latin typeface="DFKai-SB" panose="03000509000000000000" pitchFamily="65" charset="-120"/>
                <a:ea typeface="DFKai-SB" panose="03000509000000000000" pitchFamily="65" charset="-120"/>
              </a:rPr>
              <a:t>。</a:t>
            </a:r>
            <a:endParaRPr lang="zh-TW" altLang="en-US" sz="24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标题 1"/>
          <p:cNvSpPr txBox="1"/>
          <p:nvPr/>
        </p:nvSpPr>
        <p:spPr>
          <a:xfrm>
            <a:off x="490716" y="2963700"/>
            <a:ext cx="11123019" cy="243656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lvl="0" indent="0" algn="just" hangingPunct="0">
              <a:lnSpc>
                <a:spcPct val="100000"/>
              </a:lnSpc>
              <a:buNone/>
              <a:defRPr/>
            </a:pP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我</a:t>
            </a:r>
            <a:r>
              <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國多年平均的水資源總量約</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佔</a:t>
            </a:r>
            <a:r>
              <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全球水資源</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6%</a:t>
            </a:r>
            <a:r>
              <a:rPr kumimoji="0" lang="zh-C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排名位於世界前列；</a:t>
            </a:r>
            <a:r>
              <a:rPr kumimoji="0" lang="zh-TW"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但中國人口眾多，人均水資源量少。北方</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地區</a:t>
            </a:r>
            <a:r>
              <a:rPr kumimoji="0" lang="zh-TW"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人均水資源更少。</a:t>
            </a:r>
            <a:endPar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marL="45720" lvl="0" indent="0" algn="just" hangingPunct="0">
              <a:lnSpc>
                <a:spcPct val="100000"/>
              </a:lnSpc>
              <a:buNone/>
              <a:defRPr/>
            </a:pP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為了</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提高水資源利用效率，</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促進</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水資源的可持續</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發展，以及</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形成全社會節</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約用</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水的風尚，</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國家於</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年發布</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國家節水行動方案</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，期望</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到</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2035</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可以將</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全國用水總量控制在</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7,000</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億立方米以內</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年為</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5812.9</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億立方米）</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，水資源節約和</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循環</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利用</a:t>
            </a: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亦</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達到世界先進水準。</a:t>
            </a:r>
            <a:endPar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标题 1"/>
          <p:cNvSpPr txBox="1">
            <a:spLocks noChangeArrowheads="1"/>
          </p:cNvSpPr>
          <p:nvPr/>
        </p:nvSpPr>
        <p:spPr bwMode="auto">
          <a:xfrm>
            <a:off x="1874154" y="2377972"/>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水資源總量大，南多北少</a:t>
            </a:r>
            <a:endParaRPr kumimoji="0" lang="en-US" altLang="zh-CN"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6" name="矩形 6"/>
          <p:cNvSpPr/>
          <p:nvPr/>
        </p:nvSpPr>
        <p:spPr>
          <a:xfrm>
            <a:off x="607445" y="5590680"/>
            <a:ext cx="10413088" cy="1015663"/>
          </a:xfrm>
          <a:prstGeom prst="rect">
            <a:avLst/>
          </a:prstGeom>
        </p:spPr>
        <p:txBody>
          <a:bodyPr wrap="square">
            <a:spAutoFit/>
          </a:bodyPr>
          <a:lstStyle/>
          <a:p>
            <a:pPr algn="just" hangingPunct="0"/>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a:t>
            </a:r>
            <a:endPar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hangingPunct="0">
              <a:buFont typeface="Arial" panose="020B0604020202020204" pitchFamily="34" charset="0"/>
              <a:buChar char="•"/>
            </a:pPr>
            <a:r>
              <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發展改革委 水利部聯合印發</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國家節水行動方案</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，中華人民共和國中央人民政府網頁，</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日。</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http://big5.www.gov.cn/gate/big5/www.gov.cn/xinwen/2019-04/19/content_5384418.htm</a:t>
            </a:r>
          </a:p>
          <a:p>
            <a:pPr marL="342900" indent="-342900" algn="just" hangingPunct="0">
              <a:buFont typeface="Arial" panose="020B0604020202020204" pitchFamily="34" charset="0"/>
              <a:buChar char="•"/>
            </a:pP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年度</a:t>
            </a: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中國水資源公報</a:t>
            </a: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發布</a:t>
            </a: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，人民網，</a:t>
            </a: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日。</a:t>
            </a:r>
            <a:endPar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http://finance.people.com.cn/BIG5/n1/2021/0712/c1004-32155643.html</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srcRect l="16308" t="16555" r="18423" b="33903"/>
          <a:stretch>
            <a:fillRect/>
          </a:stretch>
        </p:blipFill>
        <p:spPr>
          <a:xfrm>
            <a:off x="5713847" y="1945571"/>
            <a:ext cx="5877793" cy="3130787"/>
          </a:xfrm>
          <a:prstGeom prst="rect">
            <a:avLst/>
          </a:prstGeom>
          <a:ln w="9525">
            <a:solidFill>
              <a:schemeClr val="tx1"/>
            </a:solidFill>
          </a:ln>
        </p:spPr>
      </p:pic>
      <p:sp>
        <p:nvSpPr>
          <p:cNvPr id="4" name="内容占位符 2"/>
          <p:cNvSpPr txBox="1"/>
          <p:nvPr/>
        </p:nvSpPr>
        <p:spPr>
          <a:xfrm>
            <a:off x="459393" y="285649"/>
            <a:ext cx="11132247" cy="141269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gn="just" hangingPunct="0">
              <a:lnSpc>
                <a:spcPct val="110000"/>
              </a:lnSpc>
              <a:buFont typeface="Arial" panose="020B0604020202020204" pitchFamily="34" charset="0"/>
              <a:buNone/>
            </a:pP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我國</a:t>
            </a:r>
            <a:r>
              <a:rPr kumimoji="0" lang="zh-CN"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的人均</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zh-CN"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水資源量只有</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2300</a:t>
            </a:r>
            <a:r>
              <a:rPr kumimoji="0" lang="zh-CN"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立方米，僅為世界平均水</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平</a:t>
            </a:r>
            <a:r>
              <a:rPr kumimoji="0" lang="zh-CN"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的</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1/4</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。因此，</a:t>
            </a:r>
            <a:r>
              <a:rPr kumimoji="0" lang="zh-CN"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中國是全</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世界</a:t>
            </a:r>
            <a:r>
              <a:rPr kumimoji="0" lang="zh-CN"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人均水資源最貧乏的國家之一。</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中國水能資源豐富，長江、黃河、珠江蘊藏的水能位於前三位。</a:t>
            </a:r>
            <a:endParaRPr lang="en-US" altLang="zh-CN" sz="2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p:cNvSpPr txBox="1"/>
          <p:nvPr/>
        </p:nvSpPr>
        <p:spPr>
          <a:xfrm>
            <a:off x="5713847" y="5181190"/>
            <a:ext cx="5697601" cy="738664"/>
          </a:xfrm>
          <a:prstGeom prst="rect">
            <a:avLst/>
          </a:prstGeom>
          <a:noFill/>
        </p:spPr>
        <p:txBody>
          <a:bodyPr wrap="square" rtlCol="0">
            <a:spAutoFit/>
          </a:bodyPr>
          <a:lstStyle/>
          <a:p>
            <a:pPr algn="just"/>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聯合國水發展報告</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中的用水壓力圖顯示</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中國北方</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的</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用水壓力大</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CN" sz="1400" b="0" i="0" dirty="0">
                <a:effectLst/>
                <a:latin typeface="Times New Roman" panose="02020603050405020304" pitchFamily="18" charset="0"/>
                <a:ea typeface="DFKai-SB" panose="03000509000000000000" pitchFamily="65" charset="-120"/>
                <a:cs typeface="Times New Roman" panose="02020603050405020304" pitchFamily="18" charset="0"/>
              </a:rPr>
              <a:t>www.unesco.org/reports/wwdr/2020/en</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文本框 8"/>
          <p:cNvSpPr txBox="1"/>
          <p:nvPr/>
        </p:nvSpPr>
        <p:spPr>
          <a:xfrm>
            <a:off x="367469" y="5209615"/>
            <a:ext cx="4843214" cy="1015663"/>
          </a:xfrm>
          <a:prstGeom prst="rect">
            <a:avLst/>
          </a:prstGeom>
          <a:noFill/>
        </p:spPr>
        <p:txBody>
          <a:bodyPr wrap="square" rtlCol="0">
            <a:spAutoFit/>
          </a:bodyPr>
          <a:lstStyle/>
          <a:p>
            <a:pPr algn="just"/>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長江三峽電站</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，於</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年全年累計生産清潔電能</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1,118</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億千瓦時。</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（教師可瀏覽長江三峽集團總公司網址，了建三峽發電惰況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https://www.ctg.com.cn/</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a:p>
            <a:endParaRPr lang="zh-CN" altLang="en-US" dirty="0">
              <a:latin typeface="DFKai-SB" panose="03000509000000000000" pitchFamily="65" charset="-120"/>
              <a:ea typeface="DFKai-SB" panose="03000509000000000000" pitchFamily="65" charset="-120"/>
            </a:endParaRPr>
          </a:p>
        </p:txBody>
      </p:sp>
      <p:pic>
        <p:nvPicPr>
          <p:cNvPr id="10242" name="Picture 2" descr="E:\人民教育出版社工作\2020.8-教育部项目编写文件\2022.4.14-16五修改会议\修改相关内容\新华社购买\11-20\XxjpsgC007159_20210104_PEPFN0A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9393" y="1904940"/>
            <a:ext cx="4820514" cy="3189574"/>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10"/>
          <p:cNvSpPr/>
          <p:nvPr/>
        </p:nvSpPr>
        <p:spPr>
          <a:xfrm>
            <a:off x="4429443" y="6167082"/>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594142" y="1213176"/>
            <a:ext cx="5082764" cy="824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12700" lvl="0" indent="0" algn="just" defTabSz="914400" rtl="0" eaLnBrk="1" fontAlgn="auto" latinLnBrk="0" hangingPunct="1">
              <a:lnSpc>
                <a:spcPct val="150000"/>
              </a:lnSpc>
              <a:spcBef>
                <a:spcPts val="425"/>
              </a:spcBef>
              <a:spcAft>
                <a:spcPts val="0"/>
              </a:spcAft>
              <a:buClrTx/>
              <a:buSzTx/>
              <a:buFont typeface="Arial" panose="020B0604020202020204" pitchFamily="34" charset="0"/>
              <a:buNone/>
              <a:defRPr/>
            </a:pPr>
            <a:r>
              <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   </a:t>
            </a:r>
            <a:endPar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0" name="标题 1"/>
          <p:cNvSpPr txBox="1"/>
          <p:nvPr/>
        </p:nvSpPr>
        <p:spPr>
          <a:xfrm>
            <a:off x="517942" y="927790"/>
            <a:ext cx="1066479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12700" lvl="0" indent="0" algn="just" defTabSz="914400" rtl="0" eaLnBrk="1" fontAlgn="auto" latinLnBrk="0" hangingPunct="0">
              <a:lnSpc>
                <a:spcPct val="110000"/>
              </a:lnSpc>
              <a:spcBef>
                <a:spcPts val="425"/>
              </a:spcBef>
              <a:spcAft>
                <a:spcPts val="0"/>
              </a:spcAft>
              <a:buClrTx/>
              <a:buSzTx/>
              <a:buFont typeface="Arial" panose="020B0604020202020204" pitchFamily="34" charset="0"/>
              <a:buNone/>
              <a:defRPr/>
            </a:pPr>
            <a:r>
              <a:rPr kumimoji="0" lang="en-US" altLang="zh-TW" sz="23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    </a:t>
            </a:r>
            <a:r>
              <a:rPr lang="zh-CN" altLang="en-US" sz="2600" dirty="0">
                <a:solidFill>
                  <a:prstClr val="black"/>
                </a:solidFill>
                <a:latin typeface="DFKai-SB" panose="03000509000000000000" pitchFamily="65" charset="-120"/>
                <a:ea typeface="DFKai-SB" panose="03000509000000000000" pitchFamily="65" charset="-120"/>
                <a:cs typeface="PMingLiU" panose="02020500000000000000" pitchFamily="18" charset="-120"/>
              </a:rPr>
              <a:t>我</a:t>
            </a:r>
            <a:r>
              <a:rPr kumimoji="0" lang="zh-TW" altLang="zh-CN"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國淡水資源不但有區域差異，還有季節性差異。</a:t>
            </a:r>
            <a:r>
              <a:rPr kumimoji="0" lang="zh-CN"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我</a:t>
            </a:r>
            <a:r>
              <a:rPr kumimoji="0" lang="zh-TW" altLang="zh-CN"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國位於亞洲季風區，一年內的降水季節分配極為不均，因此旱澇災害頻發。</a:t>
            </a:r>
            <a:endParaRPr kumimoji="0" lang="en-US" altLang="zh-TW"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endParaRPr>
          </a:p>
          <a:p>
            <a:pPr marL="171450" marR="12700" lvl="0" indent="0" algn="just" defTabSz="914400" rtl="0" eaLnBrk="1" fontAlgn="auto" latinLnBrk="0" hangingPunct="0">
              <a:lnSpc>
                <a:spcPct val="110000"/>
              </a:lnSpc>
              <a:spcBef>
                <a:spcPts val="425"/>
              </a:spcBef>
              <a:spcAft>
                <a:spcPts val="0"/>
              </a:spcAft>
              <a:buClrTx/>
              <a:buSzTx/>
              <a:buFont typeface="Arial" panose="020B0604020202020204" pitchFamily="34" charset="0"/>
              <a:buNone/>
              <a:defRPr/>
            </a:pPr>
            <a:r>
              <a:rPr lang="en-US" altLang="zh-TW" sz="2600" dirty="0">
                <a:solidFill>
                  <a:prstClr val="black"/>
                </a:solidFill>
                <a:latin typeface="DFKai-SB" panose="03000509000000000000" pitchFamily="65" charset="-120"/>
                <a:ea typeface="DFKai-SB" panose="03000509000000000000" pitchFamily="65" charset="-120"/>
                <a:cs typeface="PMingLiU" panose="02020500000000000000" pitchFamily="18" charset="-120"/>
              </a:rPr>
              <a:t>    </a:t>
            </a:r>
            <a:r>
              <a:rPr kumimoji="0" lang="zh-TW" altLang="zh-CN"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改革開放以來，新建、修建了大量水利工程設施，</a:t>
            </a:r>
            <a:r>
              <a:rPr lang="zh-TW" altLang="en-US" sz="2600" dirty="0">
                <a:solidFill>
                  <a:prstClr val="black"/>
                </a:solidFill>
                <a:latin typeface="DFKai-SB" panose="03000509000000000000" pitchFamily="65" charset="-120"/>
                <a:ea typeface="DFKai-SB" panose="03000509000000000000" pitchFamily="65" charset="-120"/>
                <a:cs typeface="PMingLiU" panose="02020500000000000000" pitchFamily="18" charset="-120"/>
              </a:rPr>
              <a:t>例</a:t>
            </a:r>
            <a:r>
              <a:rPr kumimoji="0" lang="zh-TW" altLang="zh-CN"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如水庫、堤壩、揚水站、泵站、引水渠。最著名的是</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a:t>
            </a:r>
            <a:r>
              <a:rPr kumimoji="0" lang="zh-TW" altLang="zh-CN"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南水北調</a:t>
            </a:r>
            <a:r>
              <a:rPr lang="zh-TW" altLang="en-US" sz="2600" dirty="0">
                <a:solidFill>
                  <a:prstClr val="black"/>
                </a:solidFill>
                <a:latin typeface="DFKai-SB" panose="03000509000000000000" pitchFamily="65" charset="-120"/>
                <a:ea typeface="DFKai-SB" panose="03000509000000000000" pitchFamily="65" charset="-120"/>
                <a:cs typeface="PMingLiU" panose="02020500000000000000" pitchFamily="18" charset="-120"/>
              </a:rPr>
              <a:t>」</a:t>
            </a:r>
            <a:r>
              <a:rPr kumimoji="0" lang="zh-TW" altLang="zh-CN"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工程。這些水利設施在城市生活、經濟發展、生態保護</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等各</a:t>
            </a:r>
            <a:r>
              <a:rPr kumimoji="0" lang="zh-TW" altLang="zh-CN"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方面</a:t>
            </a:r>
            <a:r>
              <a:rPr kumimoji="0" lang="zh-TW"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，都</a:t>
            </a:r>
            <a:r>
              <a:rPr kumimoji="0" lang="zh-TW" altLang="zh-CN"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發揮</a:t>
            </a:r>
            <a:r>
              <a:rPr lang="zh-TW" altLang="en-US" sz="2600" dirty="0">
                <a:solidFill>
                  <a:prstClr val="black"/>
                </a:solidFill>
                <a:latin typeface="DFKai-SB" panose="03000509000000000000" pitchFamily="65" charset="-120"/>
                <a:ea typeface="DFKai-SB" panose="03000509000000000000" pitchFamily="65" charset="-120"/>
                <a:cs typeface="PMingLiU" panose="02020500000000000000" pitchFamily="18" charset="-120"/>
              </a:rPr>
              <a:t>了</a:t>
            </a:r>
            <a:r>
              <a:rPr kumimoji="0" lang="zh-TW" altLang="zh-CN"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PMingLiU" panose="02020500000000000000" pitchFamily="18" charset="-120"/>
              </a:rPr>
              <a:t>重要作用。</a:t>
            </a:r>
            <a:endParaRPr kumimoji="0" lang="zh-CN" altLang="en-US" sz="23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zh-CN" altLang="en-US" sz="23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20" name="标题 1"/>
          <p:cNvSpPr txBox="1">
            <a:spLocks noChangeArrowheads="1"/>
          </p:cNvSpPr>
          <p:nvPr/>
        </p:nvSpPr>
        <p:spPr bwMode="auto">
          <a:xfrm>
            <a:off x="2055058" y="314632"/>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04190" marR="0" lvl="0" indent="0" algn="ctr" defTabSz="914400" rtl="0" eaLnBrk="1" fontAlgn="auto" latinLnBrk="0" hangingPunct="1">
              <a:lnSpc>
                <a:spcPct val="90000"/>
              </a:lnSpc>
              <a:spcBef>
                <a:spcPts val="975"/>
              </a:spcBef>
              <a:spcAft>
                <a:spcPts val="0"/>
              </a:spcAft>
              <a:buClrTx/>
              <a:buSzTx/>
              <a:buFont typeface="Arial" panose="020B0604020202020204" pitchFamily="34" charset="0"/>
              <a:buNone/>
              <a:tabLst>
                <a:tab pos="495300" algn="l"/>
              </a:tabLst>
              <a:defRPr/>
            </a:pPr>
            <a:r>
              <a:rPr kumimoji="0" lang="zh-TW" altLang="zh-CN"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水利工程發揮巨大作用</a:t>
            </a:r>
            <a:endParaRPr kumimoji="0" lang="zh-CN"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pic>
        <p:nvPicPr>
          <p:cNvPr id="2" name="圖片 1">
            <a:hlinkClick r:id="rId3"/>
          </p:cNvPr>
          <p:cNvPicPr>
            <a:picLocks noChangeAspect="1"/>
          </p:cNvPicPr>
          <p:nvPr/>
        </p:nvPicPr>
        <p:blipFill>
          <a:blip r:embed="rId4"/>
          <a:stretch>
            <a:fillRect/>
          </a:stretch>
        </p:blipFill>
        <p:spPr>
          <a:xfrm>
            <a:off x="796892" y="4078237"/>
            <a:ext cx="3790013" cy="1866196"/>
          </a:xfrm>
          <a:prstGeom prst="rect">
            <a:avLst/>
          </a:prstGeom>
          <a:ln w="9525">
            <a:solidFill>
              <a:schemeClr val="tx1"/>
            </a:solidFill>
          </a:ln>
        </p:spPr>
      </p:pic>
      <p:sp>
        <p:nvSpPr>
          <p:cNvPr id="4" name="矩形 3"/>
          <p:cNvSpPr/>
          <p:nvPr/>
        </p:nvSpPr>
        <p:spPr>
          <a:xfrm>
            <a:off x="4865854" y="3974890"/>
            <a:ext cx="5695866" cy="892552"/>
          </a:xfrm>
          <a:prstGeom prst="rect">
            <a:avLst/>
          </a:prstGeom>
        </p:spPr>
        <p:txBody>
          <a:bodyPr wrap="square">
            <a:spAutoFit/>
          </a:bodyPr>
          <a:lstStyle/>
          <a:p>
            <a:pPr algn="just"/>
            <a:r>
              <a:rPr lang="zh-TW" altLang="en-US" sz="2600" dirty="0">
                <a:solidFill>
                  <a:prstClr val="black"/>
                </a:solidFill>
                <a:latin typeface="DFKai-SB" panose="03000509000000000000" pitchFamily="65" charset="-120"/>
                <a:ea typeface="DFKai-SB" panose="03000509000000000000" pitchFamily="65" charset="-120"/>
                <a:cs typeface="PMingLiU" panose="02020500000000000000" pitchFamily="18" charset="-120"/>
              </a:rPr>
              <a:t>觀看以下視頻，了解「南水北調」工程的建設及實施情況。</a:t>
            </a:r>
          </a:p>
        </p:txBody>
      </p:sp>
      <p:sp>
        <p:nvSpPr>
          <p:cNvPr id="18" name="文本框 3"/>
          <p:cNvSpPr txBox="1"/>
          <p:nvPr/>
        </p:nvSpPr>
        <p:spPr>
          <a:xfrm>
            <a:off x="4865854" y="5011335"/>
            <a:ext cx="6252225" cy="430887"/>
          </a:xfrm>
          <a:prstGeom prst="rect">
            <a:avLst/>
          </a:prstGeom>
          <a:solidFill>
            <a:schemeClr val="accent1">
              <a:lumMod val="20000"/>
              <a:lumOff val="80000"/>
            </a:schemeClr>
          </a:solidFill>
          <a:ln w="9525">
            <a:solidFill>
              <a:schemeClr val="tx1"/>
            </a:solidFill>
          </a:ln>
        </p:spPr>
        <p:txBody>
          <a:bodyPr wrap="square" rtlCol="0">
            <a:spAutoFit/>
          </a:bodyPr>
          <a:lstStyle/>
          <a:p>
            <a:pPr algn="just"/>
            <a:r>
              <a:rPr lang="zh-TW" altLang="en-US" sz="2200" dirty="0">
                <a:latin typeface="Times New Roman" panose="02020603050405020304" pitchFamily="18" charset="0"/>
                <a:ea typeface="DFKai-SB" panose="03000509000000000000" pitchFamily="65" charset="-120"/>
                <a:cs typeface="Times New Roman" panose="02020603050405020304" pitchFamily="18" charset="0"/>
                <a:sym typeface="+mn-ea"/>
              </a:rPr>
              <a:t>視頻名稱：「水資源</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sym typeface="+mn-ea"/>
              </a:rPr>
              <a:t>南豐北缺</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sym typeface="+mn-ea"/>
              </a:rPr>
              <a:t>：南水北調」</a:t>
            </a:r>
            <a:endParaRPr lang="en-US" altLang="zh-TW" sz="22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9" name="矩形 18"/>
          <p:cNvSpPr/>
          <p:nvPr/>
        </p:nvSpPr>
        <p:spPr>
          <a:xfrm>
            <a:off x="4789062" y="5859478"/>
            <a:ext cx="6393671"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該</a:t>
            </a:r>
            <a:r>
              <a:rPr lang="zh-HK" altLang="en-US" sz="1400" dirty="0">
                <a:latin typeface="標楷體" panose="03000509000000000000" pitchFamily="65" charset="-120"/>
                <a:ea typeface="標楷體" panose="03000509000000000000" pitchFamily="65" charset="-120"/>
                <a:cs typeface="Times New Roman" panose="02020603050405020304" pitchFamily="18" charset="0"/>
              </a:rPr>
              <a:t>段視頻取自 </a:t>
            </a:r>
            <a:r>
              <a:rPr lang="en-US" altLang="zh-HK" sz="1400" dirty="0">
                <a:latin typeface="Times New Roman" panose="02020603050405020304" pitchFamily="18" charset="0"/>
                <a:cs typeface="Times New Roman" panose="02020603050405020304" pitchFamily="18" charset="0"/>
              </a:rPr>
              <a:t>The China Current </a:t>
            </a:r>
            <a:r>
              <a:rPr lang="zh-HK" altLang="en-US" sz="1400" dirty="0">
                <a:latin typeface="標楷體" panose="03000509000000000000" pitchFamily="65" charset="-120"/>
                <a:ea typeface="標楷體" panose="03000509000000000000" pitchFamily="65" charset="-120"/>
                <a:cs typeface="Times New Roman" panose="02020603050405020304" pitchFamily="18" charset="0"/>
              </a:rPr>
              <a:t>網頁</a:t>
            </a:r>
            <a:endParaRPr lang="en-US" altLang="zh-HK" sz="1400"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HK" sz="1400" dirty="0">
                <a:latin typeface="Times New Roman" panose="02020603050405020304" pitchFamily="18" charset="0"/>
                <a:cs typeface="Times New Roman" panose="02020603050405020304" pitchFamily="18" charset="0"/>
              </a:rPr>
              <a:t>https://chinacurrent.com/story/21046/china-south-to-north-water-diversion-project</a:t>
            </a:r>
          </a:p>
        </p:txBody>
      </p:sp>
      <p:pic>
        <p:nvPicPr>
          <p:cNvPr id="21" name="Picture 20"/>
          <p:cNvPicPr>
            <a:picLocks noChangeAspect="1"/>
          </p:cNvPicPr>
          <p:nvPr/>
        </p:nvPicPr>
        <p:blipFill>
          <a:blip r:embed="rId5"/>
          <a:stretch>
            <a:fillRect/>
          </a:stretch>
        </p:blipFill>
        <p:spPr>
          <a:xfrm>
            <a:off x="789180" y="3368153"/>
            <a:ext cx="1594256" cy="580365"/>
          </a:xfrm>
          <a:prstGeom prst="rect">
            <a:avLst/>
          </a:prstGeom>
        </p:spPr>
      </p:pic>
      <p:sp>
        <p:nvSpPr>
          <p:cNvPr id="22" name="文本框 9">
            <a:extLst>
              <a:ext uri="{FF2B5EF4-FFF2-40B4-BE49-F238E27FC236}">
                <a16:creationId xmlns:a16="http://schemas.microsoft.com/office/drawing/2014/main" id="{84B5B49D-7406-45D7-BD08-51E471687D35}"/>
              </a:ext>
            </a:extLst>
          </p:cNvPr>
          <p:cNvSpPr txBox="1"/>
          <p:nvPr/>
        </p:nvSpPr>
        <p:spPr>
          <a:xfrm>
            <a:off x="789179" y="5944433"/>
            <a:ext cx="3797725" cy="646331"/>
          </a:xfrm>
          <a:prstGeom prst="rect">
            <a:avLst/>
          </a:prstGeom>
          <a:noFill/>
          <a:ln w="38100">
            <a:solidFill>
              <a:srgbClr val="7030A0"/>
            </a:solidFill>
          </a:ln>
        </p:spPr>
        <p:txBody>
          <a:bodyPr wrap="square" rtlCol="0">
            <a:spAutoFit/>
          </a:bodyPr>
          <a:lstStyle/>
          <a:p>
            <a:pPr algn="ctr">
              <a:lnSpc>
                <a:spcPct val="150000"/>
              </a:lnSpc>
            </a:pPr>
            <a:r>
              <a:rPr lang="zh-TW" altLang="en-US" sz="2400" dirty="0">
                <a:latin typeface="DFKai-SB" panose="03000509000000000000" pitchFamily="65" charset="-120"/>
                <a:ea typeface="DFKai-SB" panose="03000509000000000000" pitchFamily="65" charset="-120"/>
              </a:rPr>
              <a:t>點擊圖片</a:t>
            </a:r>
            <a:r>
              <a:rPr lang="zh-CN" altLang="en-US" sz="2400" dirty="0">
                <a:latin typeface="DFKai-SB" panose="03000509000000000000" pitchFamily="65" charset="-120"/>
                <a:ea typeface="DFKai-SB" panose="03000509000000000000" pitchFamily="65" charset="-120"/>
              </a:rPr>
              <a:t>觀看視頻</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55320" y="0"/>
            <a:ext cx="10515600" cy="1325563"/>
          </a:xfrm>
        </p:spPr>
        <p:txBody>
          <a:bodyPr/>
          <a:lstStyle/>
          <a:p>
            <a:pPr algn="ctr"/>
            <a:r>
              <a:rPr lang="zh-TW" altLang="en-US" sz="4000" dirty="0">
                <a:solidFill>
                  <a:prstClr val="black"/>
                </a:solidFill>
                <a:latin typeface="標楷體" panose="03000509000000000000" pitchFamily="65" charset="-120"/>
                <a:ea typeface="標楷體" panose="03000509000000000000" pitchFamily="65" charset="-120"/>
              </a:rPr>
              <a:t>導論：綜合國力的含義</a:t>
            </a:r>
            <a:endParaRPr lang="zh-HK" altLang="en-US" dirty="0"/>
          </a:p>
        </p:txBody>
      </p:sp>
      <p:sp>
        <p:nvSpPr>
          <p:cNvPr id="3" name="內容版面配置區 2"/>
          <p:cNvSpPr>
            <a:spLocks noGrp="1"/>
          </p:cNvSpPr>
          <p:nvPr>
            <p:ph idx="1"/>
          </p:nvPr>
        </p:nvSpPr>
        <p:spPr>
          <a:xfrm>
            <a:off x="444382" y="1147042"/>
            <a:ext cx="11288994" cy="5151208"/>
          </a:xfrm>
        </p:spPr>
        <p:txBody>
          <a:bodyPr>
            <a:normAutofit/>
          </a:bodyPr>
          <a:lstStyle/>
          <a:p>
            <a:pPr marL="0" indent="0" algn="just" hangingPunct="0">
              <a:lnSpc>
                <a:spcPct val="100000"/>
              </a:lnSpc>
              <a:spcBef>
                <a:spcPts val="0"/>
              </a:spcBef>
              <a:buNone/>
            </a:pPr>
            <a:r>
              <a:rPr lang="zh-CN" altLang="en-US" sz="29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1978年，我國實行改革開放</a:t>
            </a:r>
            <a:r>
              <a:rPr lang="zh-CN"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以來，經濟、文化、自然資源保護和利用、教育、科技、軍事等各項指標顯著提升</a:t>
            </a:r>
            <a:r>
              <a:rPr lang="zh-TW"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，令</a:t>
            </a:r>
            <a:r>
              <a:rPr lang="zh-CN" altLang="en-US" sz="2900" dirty="0">
                <a:latin typeface="標楷體" panose="03000509000000000000" pitchFamily="65" charset="-120"/>
                <a:ea typeface="標楷體" panose="03000509000000000000" pitchFamily="65" charset="-120"/>
                <a:sym typeface="+mn-ea"/>
              </a:rPr>
              <a:t>我國的</a:t>
            </a:r>
            <a:r>
              <a:rPr lang="zh-TW" altLang="en-US" sz="2900" dirty="0">
                <a:latin typeface="標楷體" panose="03000509000000000000" pitchFamily="65" charset="-120"/>
                <a:ea typeface="標楷體" panose="03000509000000000000" pitchFamily="65" charset="-120"/>
                <a:sym typeface="+mn-ea"/>
              </a:rPr>
              <a:t>整體</a:t>
            </a:r>
            <a:r>
              <a:rPr lang="zh-CN" altLang="en-US" sz="2900" dirty="0">
                <a:latin typeface="標楷體" panose="03000509000000000000" pitchFamily="65" charset="-120"/>
                <a:ea typeface="標楷體" panose="03000509000000000000" pitchFamily="65" charset="-120"/>
                <a:sym typeface="+mn-ea"/>
              </a:rPr>
              <a:t>綜合國力</a:t>
            </a:r>
            <a:r>
              <a:rPr lang="zh-TW" altLang="en-US" sz="2900" dirty="0">
                <a:latin typeface="標楷體" panose="03000509000000000000" pitchFamily="65" charset="-120"/>
                <a:ea typeface="標楷體" panose="03000509000000000000" pitchFamily="65" charset="-120"/>
                <a:sym typeface="+mn-ea"/>
              </a:rPr>
              <a:t>因而穩步上揚</a:t>
            </a:r>
            <a:r>
              <a:rPr lang="zh-TW"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a:t>
            </a:r>
            <a:endParaRPr lang="en-US" altLang="zh-TW" sz="2900" dirty="0">
              <a:latin typeface="Times New Roman" panose="02020603050405020304" pitchFamily="18" charset="0"/>
              <a:ea typeface="標楷體" panose="03000509000000000000" pitchFamily="65" charset="-120"/>
              <a:cs typeface="Times New Roman" panose="02020603050405020304" pitchFamily="18" charset="0"/>
              <a:sym typeface="+mn-ea"/>
            </a:endParaRPr>
          </a:p>
          <a:p>
            <a:pPr lvl="1" algn="just" hangingPunct="0">
              <a:lnSpc>
                <a:spcPct val="100000"/>
              </a:lnSpc>
              <a:spcBef>
                <a:spcPts val="0"/>
              </a:spcBef>
            </a:pPr>
            <a:r>
              <a:rPr lang="zh-TW"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經濟方面，</a:t>
            </a:r>
            <a:r>
              <a:rPr lang="zh-CN"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具有世界第二的經濟總量、健全而獨立的工業體系</a:t>
            </a:r>
            <a:r>
              <a:rPr lang="zh-TW"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 ；</a:t>
            </a:r>
            <a:endParaRPr lang="en-US" altLang="zh-CN" sz="2900" dirty="0">
              <a:latin typeface="Times New Roman" panose="02020603050405020304" pitchFamily="18" charset="0"/>
              <a:ea typeface="標楷體" panose="03000509000000000000" pitchFamily="65" charset="-120"/>
              <a:cs typeface="Times New Roman" panose="02020603050405020304" pitchFamily="18" charset="0"/>
              <a:sym typeface="+mn-ea"/>
            </a:endParaRPr>
          </a:p>
          <a:p>
            <a:pPr lvl="1" algn="just" hangingPunct="0">
              <a:lnSpc>
                <a:spcPct val="100000"/>
              </a:lnSpc>
              <a:spcBef>
                <a:spcPts val="0"/>
              </a:spcBef>
            </a:pPr>
            <a:r>
              <a:rPr lang="zh-TW"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文化方面，</a:t>
            </a:r>
            <a:r>
              <a:rPr lang="zh-CN"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讓中華文化更好</a:t>
            </a:r>
            <a:r>
              <a:rPr lang="zh-TW"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地</a:t>
            </a:r>
            <a:r>
              <a:rPr lang="zh-CN"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走向世界，讓世界更</a:t>
            </a:r>
            <a:r>
              <a:rPr lang="zh-TW"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加了</a:t>
            </a:r>
            <a:r>
              <a:rPr lang="zh-CN"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解中國，文化影響力不斷提升；</a:t>
            </a:r>
            <a:endParaRPr lang="en-US" altLang="zh-CN" sz="2900" dirty="0">
              <a:latin typeface="Times New Roman" panose="02020603050405020304" pitchFamily="18" charset="0"/>
              <a:ea typeface="標楷體" panose="03000509000000000000" pitchFamily="65" charset="-120"/>
              <a:cs typeface="Times New Roman" panose="02020603050405020304" pitchFamily="18" charset="0"/>
              <a:sym typeface="+mn-ea"/>
            </a:endParaRPr>
          </a:p>
          <a:p>
            <a:pPr lvl="1" algn="just" hangingPunct="0">
              <a:lnSpc>
                <a:spcPct val="100000"/>
              </a:lnSpc>
              <a:spcBef>
                <a:spcPts val="0"/>
              </a:spcBef>
            </a:pPr>
            <a:r>
              <a:rPr lang="zh-TW"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自然資源方面，</a:t>
            </a:r>
            <a:r>
              <a:rPr lang="zh-CN"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豐富的自然資源得到了較好的保護和利用；</a:t>
            </a:r>
            <a:endParaRPr lang="en-US" altLang="zh-CN" sz="2900" dirty="0">
              <a:latin typeface="Times New Roman" panose="02020603050405020304" pitchFamily="18" charset="0"/>
              <a:ea typeface="標楷體" panose="03000509000000000000" pitchFamily="65" charset="-120"/>
              <a:cs typeface="Times New Roman" panose="02020603050405020304" pitchFamily="18" charset="0"/>
              <a:sym typeface="+mn-ea"/>
            </a:endParaRPr>
          </a:p>
          <a:p>
            <a:pPr lvl="1" algn="just" hangingPunct="0">
              <a:lnSpc>
                <a:spcPct val="100000"/>
              </a:lnSpc>
              <a:spcBef>
                <a:spcPts val="0"/>
              </a:spcBef>
            </a:pPr>
            <a:r>
              <a:rPr lang="zh-TW"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教育方面，</a:t>
            </a:r>
            <a:r>
              <a:rPr lang="zh-CN"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教育的規模和品質得到了較大提高；</a:t>
            </a:r>
            <a:endParaRPr lang="en-US" altLang="zh-CN" sz="2900" dirty="0">
              <a:latin typeface="Times New Roman" panose="02020603050405020304" pitchFamily="18" charset="0"/>
              <a:ea typeface="標楷體" panose="03000509000000000000" pitchFamily="65" charset="-120"/>
              <a:cs typeface="Times New Roman" panose="02020603050405020304" pitchFamily="18" charset="0"/>
              <a:sym typeface="+mn-ea"/>
            </a:endParaRPr>
          </a:p>
          <a:p>
            <a:pPr lvl="1" algn="just" hangingPunct="0">
              <a:lnSpc>
                <a:spcPct val="100000"/>
              </a:lnSpc>
              <a:spcBef>
                <a:spcPts val="0"/>
              </a:spcBef>
            </a:pPr>
            <a:r>
              <a:rPr lang="zh-TW"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科技方面，</a:t>
            </a:r>
            <a:r>
              <a:rPr lang="zh-CN"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我國科技實力正處於從量向質、從點邁向系統能力提升方面發展；</a:t>
            </a:r>
            <a:endParaRPr lang="en-US" altLang="zh-CN" sz="2900" dirty="0">
              <a:latin typeface="Times New Roman" panose="02020603050405020304" pitchFamily="18" charset="0"/>
              <a:ea typeface="標楷體" panose="03000509000000000000" pitchFamily="65" charset="-120"/>
              <a:cs typeface="Times New Roman" panose="02020603050405020304" pitchFamily="18" charset="0"/>
              <a:sym typeface="+mn-ea"/>
            </a:endParaRPr>
          </a:p>
          <a:p>
            <a:pPr lvl="1" hangingPunct="0">
              <a:lnSpc>
                <a:spcPct val="100000"/>
              </a:lnSpc>
              <a:spcBef>
                <a:spcPts val="0"/>
              </a:spcBef>
            </a:pPr>
            <a:r>
              <a:rPr lang="zh-TW"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國防方面，</a:t>
            </a:r>
            <a:r>
              <a:rPr lang="zh-CN" altLang="en-US" sz="2900" dirty="0">
                <a:latin typeface="Times New Roman" panose="02020603050405020304" pitchFamily="18" charset="0"/>
                <a:ea typeface="標楷體" panose="03000509000000000000" pitchFamily="65" charset="-120"/>
                <a:cs typeface="Times New Roman" panose="02020603050405020304" pitchFamily="18" charset="0"/>
                <a:sym typeface="+mn-ea"/>
              </a:rPr>
              <a:t>軍事實力上得到大幅攀升。</a:t>
            </a:r>
            <a:endParaRPr lang="en-US" altLang="zh-CN" sz="2900" dirty="0">
              <a:latin typeface="Times New Roman" panose="02020603050405020304" pitchFamily="18" charset="0"/>
              <a:ea typeface="標楷體" panose="03000509000000000000" pitchFamily="65" charset="-120"/>
              <a:cs typeface="Times New Roman" panose="02020603050405020304" pitchFamily="18" charset="0"/>
              <a:sym typeface="+mn-ea"/>
            </a:endParaRPr>
          </a:p>
        </p:txBody>
      </p:sp>
    </p:spTree>
    <p:extLst>
      <p:ext uri="{BB962C8B-B14F-4D97-AF65-F5344CB8AC3E}">
        <p14:creationId xmlns:p14="http://schemas.microsoft.com/office/powerpoint/2010/main" val="893982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p:nvPr/>
        </p:nvSpPr>
        <p:spPr>
          <a:xfrm>
            <a:off x="6153449" y="5026023"/>
            <a:ext cx="4926967" cy="500735"/>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lang="zh-CN" altLang="en-US" sz="2200" dirty="0">
                <a:solidFill>
                  <a:prstClr val="black"/>
                </a:solidFill>
                <a:latin typeface="DFKai-SB" panose="03000509000000000000" pitchFamily="65" charset="-120"/>
                <a:ea typeface="DFKai-SB" panose="03000509000000000000" pitchFamily="65" charset="-120"/>
              </a:rPr>
              <a:t>黑龍江伊春</a:t>
            </a:r>
            <a:r>
              <a:rPr kumimoji="0" lang="zh-CN"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上甘嶺溪水國家森林公園</a:t>
            </a:r>
          </a:p>
        </p:txBody>
      </p:sp>
      <p:sp>
        <p:nvSpPr>
          <p:cNvPr id="11" name="标题 1"/>
          <p:cNvSpPr txBox="1"/>
          <p:nvPr/>
        </p:nvSpPr>
        <p:spPr>
          <a:xfrm>
            <a:off x="1319836" y="5030651"/>
            <a:ext cx="4024453" cy="3651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lang="zh-CN" altLang="en-US" sz="2200" dirty="0">
                <a:solidFill>
                  <a:prstClr val="black"/>
                </a:solidFill>
                <a:latin typeface="DFKai-SB" panose="03000509000000000000" pitchFamily="65" charset="-120"/>
                <a:ea typeface="DFKai-SB" panose="03000509000000000000" pitchFamily="65" charset="-120"/>
              </a:rPr>
              <a:t>榆林市快速幹道防護林</a:t>
            </a:r>
            <a:endParaRPr kumimoji="0" lang="zh-CN" altLang="en-US" sz="22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21" name="任意多边形: 形状 20"/>
          <p:cNvSpPr/>
          <p:nvPr/>
        </p:nvSpPr>
        <p:spPr>
          <a:xfrm>
            <a:off x="4604903" y="459695"/>
            <a:ext cx="2619022"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0" fontAlgn="base" latinLnBrk="0" hangingPunct="0">
              <a:lnSpc>
                <a:spcPct val="90000"/>
              </a:lnSpc>
              <a:spcBef>
                <a:spcPct val="0"/>
              </a:spcBef>
              <a:spcAft>
                <a:spcPct val="3500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森林</a:t>
            </a:r>
            <a:r>
              <a:rPr lang="zh-CN" altLang="en-US" sz="3200" b="1" dirty="0">
                <a:solidFill>
                  <a:srgbClr val="FFFFFF"/>
                </a:solidFill>
                <a:latin typeface="DFKai-SB" panose="03000509000000000000" pitchFamily="65" charset="-120"/>
                <a:ea typeface="DFKai-SB" panose="03000509000000000000" pitchFamily="65" charset="-120"/>
              </a:rPr>
              <a:t>資源</a:t>
            </a:r>
          </a:p>
        </p:txBody>
      </p:sp>
      <p:sp>
        <p:nvSpPr>
          <p:cNvPr id="23" name="标题 1"/>
          <p:cNvSpPr txBox="1">
            <a:spLocks noChangeArrowheads="1"/>
          </p:cNvSpPr>
          <p:nvPr/>
        </p:nvSpPr>
        <p:spPr bwMode="auto">
          <a:xfrm>
            <a:off x="2562906" y="1260871"/>
            <a:ext cx="727841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04190" algn="ctr">
              <a:spcBef>
                <a:spcPts val="975"/>
              </a:spcBef>
              <a:tabLst>
                <a:tab pos="495300" algn="l"/>
              </a:tabLst>
              <a:defRPr/>
            </a:pPr>
            <a:r>
              <a:rPr lang="zh-CN" altLang="en-US" sz="3200" b="1" dirty="0">
                <a:latin typeface="DFKai-SB" panose="03000509000000000000" pitchFamily="65" charset="-120"/>
                <a:ea typeface="DFKai-SB" panose="03000509000000000000" pitchFamily="65" charset="-120"/>
              </a:rPr>
              <a:t>森林資源是天然林和人工林的總和</a:t>
            </a:r>
          </a:p>
        </p:txBody>
      </p:sp>
      <p:sp>
        <p:nvSpPr>
          <p:cNvPr id="24" name="燕尾形 1"/>
          <p:cNvSpPr/>
          <p:nvPr/>
        </p:nvSpPr>
        <p:spPr>
          <a:xfrm flipV="1">
            <a:off x="324096" y="5677452"/>
            <a:ext cx="454401" cy="262298"/>
          </a:xfrm>
          <a:prstGeom prst="chevron">
            <a:avLst>
              <a:gd name="adj" fmla="val 38311"/>
            </a:avLst>
          </a:prstGeom>
          <a:solidFill>
            <a:srgbClr val="21D0C2">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latin typeface="DFKai-SB" panose="03000509000000000000" pitchFamily="65" charset="-120"/>
              <a:ea typeface="DFKai-SB" panose="03000509000000000000" pitchFamily="65" charset="-120"/>
            </a:endParaRPr>
          </a:p>
        </p:txBody>
      </p:sp>
      <p:sp>
        <p:nvSpPr>
          <p:cNvPr id="25" name="文本框 24"/>
          <p:cNvSpPr txBox="1"/>
          <p:nvPr/>
        </p:nvSpPr>
        <p:spPr>
          <a:xfrm>
            <a:off x="931797" y="5553212"/>
            <a:ext cx="4894360" cy="510778"/>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rPr>
              <a:t>對比兩張照片，說出它們的差別。</a:t>
            </a:r>
          </a:p>
        </p:txBody>
      </p:sp>
      <p:sp>
        <p:nvSpPr>
          <p:cNvPr id="22" name="文本框 21"/>
          <p:cNvSpPr txBox="1"/>
          <p:nvPr/>
        </p:nvSpPr>
        <p:spPr>
          <a:xfrm>
            <a:off x="6693635" y="5688611"/>
            <a:ext cx="5004847" cy="430887"/>
          </a:xfrm>
          <a:prstGeom prst="rect">
            <a:avLst/>
          </a:prstGeom>
          <a:noFill/>
        </p:spPr>
        <p:txBody>
          <a:bodyPr wrap="square">
            <a:spAutoFit/>
          </a:bodyPr>
          <a:lstStyle/>
          <a:p>
            <a:r>
              <a:rPr lang="zh-CN" altLang="en-US" sz="2200" dirty="0">
                <a:latin typeface="DFKai-SB" panose="03000509000000000000" pitchFamily="65" charset="-120"/>
                <a:ea typeface="DFKai-SB" panose="03000509000000000000" pitchFamily="65" charset="-120"/>
              </a:rPr>
              <a:t>答案：人工林</a:t>
            </a:r>
            <a:r>
              <a:rPr lang="en-US" altLang="zh-CN" sz="2200" dirty="0">
                <a:latin typeface="DFKai-SB" panose="03000509000000000000" pitchFamily="65" charset="-120"/>
                <a:ea typeface="DFKai-SB" panose="03000509000000000000" pitchFamily="65" charset="-120"/>
              </a:rPr>
              <a:t>/</a:t>
            </a:r>
            <a:r>
              <a:rPr lang="zh-CN" altLang="en-US" sz="2200" dirty="0">
                <a:latin typeface="DFKai-SB" panose="03000509000000000000" pitchFamily="65" charset="-120"/>
                <a:ea typeface="DFKai-SB" panose="03000509000000000000" pitchFamily="65" charset="-120"/>
              </a:rPr>
              <a:t>天然林、密度小</a:t>
            </a:r>
            <a:r>
              <a:rPr lang="en-US" altLang="zh-CN" sz="2200" dirty="0">
                <a:latin typeface="DFKai-SB" panose="03000509000000000000" pitchFamily="65" charset="-120"/>
                <a:ea typeface="DFKai-SB" panose="03000509000000000000" pitchFamily="65" charset="-120"/>
              </a:rPr>
              <a:t>/</a:t>
            </a:r>
            <a:r>
              <a:rPr lang="zh-CN" altLang="en-US" sz="2200" dirty="0">
                <a:latin typeface="DFKai-SB" panose="03000509000000000000" pitchFamily="65" charset="-120"/>
                <a:ea typeface="DFKai-SB" panose="03000509000000000000" pitchFamily="65" charset="-120"/>
              </a:rPr>
              <a:t>密度大</a:t>
            </a:r>
          </a:p>
        </p:txBody>
      </p:sp>
      <p:grpSp>
        <p:nvGrpSpPr>
          <p:cNvPr id="26" name="组合 25"/>
          <p:cNvGrpSpPr>
            <a:grpSpLocks noChangeAspect="1"/>
          </p:cNvGrpSpPr>
          <p:nvPr/>
        </p:nvGrpSpPr>
        <p:grpSpPr>
          <a:xfrm>
            <a:off x="6116902" y="5584520"/>
            <a:ext cx="493472" cy="540000"/>
            <a:chOff x="6523756" y="488141"/>
            <a:chExt cx="883270" cy="966551"/>
          </a:xfrm>
        </p:grpSpPr>
        <p:sp>
          <p:nvSpPr>
            <p:cNvPr id="27" name="流程图: 离页连接符 2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28" name="流程图: 离页连接符 2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29" name="流程图: 离页连接符 2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grpSp>
          <p:nvGrpSpPr>
            <p:cNvPr id="30" name="组合 29"/>
            <p:cNvGrpSpPr/>
            <p:nvPr/>
          </p:nvGrpSpPr>
          <p:grpSpPr>
            <a:xfrm>
              <a:off x="6676279" y="647264"/>
              <a:ext cx="600075" cy="568325"/>
              <a:chOff x="5991226" y="2949576"/>
              <a:chExt cx="600075" cy="568325"/>
            </a:xfrm>
          </p:grpSpPr>
          <p:sp>
            <p:nvSpPr>
              <p:cNvPr id="31"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32"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33"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grpSp>
      <p:grpSp>
        <p:nvGrpSpPr>
          <p:cNvPr id="34" name="组合 33"/>
          <p:cNvGrpSpPr/>
          <p:nvPr/>
        </p:nvGrpSpPr>
        <p:grpSpPr>
          <a:xfrm>
            <a:off x="412798" y="246527"/>
            <a:ext cx="2674938" cy="674687"/>
            <a:chOff x="977900" y="557213"/>
            <a:chExt cx="2674938" cy="674687"/>
          </a:xfrm>
        </p:grpSpPr>
        <p:sp>
          <p:nvSpPr>
            <p:cNvPr id="35" name="矩形 34"/>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矩形 35"/>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文本框 13"/>
            <p:cNvSpPr txBox="1">
              <a:spLocks noChangeArrowheads="1"/>
            </p:cNvSpPr>
            <p:nvPr/>
          </p:nvSpPr>
          <p:spPr bwMode="auto">
            <a:xfrm>
              <a:off x="1341438" y="557213"/>
              <a:ext cx="231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a:latin typeface="Microsoft JhengHei" panose="020B0604030504040204" pitchFamily="34" charset="-120"/>
                  <a:ea typeface="Microsoft JhengHei" panose="020B0604030504040204" pitchFamily="34" charset="-120"/>
                </a:rPr>
                <a:t> 起步點</a:t>
              </a:r>
              <a:endParaRPr lang="zh-CN" altLang="en-US" sz="3600" b="1" dirty="0">
                <a:latin typeface="Microsoft JhengHei" panose="020B0604030504040204" pitchFamily="34" charset="-120"/>
                <a:ea typeface="Microsoft JhengHei" panose="020B0604030504040204" pitchFamily="34" charset="-120"/>
              </a:endParaRPr>
            </a:p>
          </p:txBody>
        </p:sp>
        <p:cxnSp>
          <p:nvCxnSpPr>
            <p:cNvPr id="38" name="直接连接符 37"/>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1266" name="Picture 2" descr="E:\人民教育出版社工作\2020.8-教育部项目编写文件\2022.4.14-16五修改会议\修改相关内容\新华社购买\11-20\XxjpsgC007229_20200525_PEPFN0A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2100" y="2137457"/>
            <a:ext cx="4822314" cy="288856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人民教育出版社工作\2020.8-教育部项目编写文件\2022.4.14-16五修改会议\修改相关内容\新华社购买\11-20\XxjpsgC007059_20210603_PEPFN0A0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95346" y="2082775"/>
            <a:ext cx="4425054" cy="294787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10"/>
          <p:cNvSpPr/>
          <p:nvPr/>
        </p:nvSpPr>
        <p:spPr>
          <a:xfrm>
            <a:off x="4497809" y="6391124"/>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483662" y="1489861"/>
            <a:ext cx="5313955" cy="662617"/>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标题 1"/>
          <p:cNvSpPr txBox="1">
            <a:spLocks noChangeArrowheads="1"/>
          </p:cNvSpPr>
          <p:nvPr/>
        </p:nvSpPr>
        <p:spPr bwMode="auto">
          <a:xfrm>
            <a:off x="1763779" y="297566"/>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森林面積大，蓄積量低</a:t>
            </a:r>
            <a:endParaRPr kumimoji="0" lang="en-US" altLang="zh-CN"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2" name="矩形 1"/>
          <p:cNvSpPr/>
          <p:nvPr/>
        </p:nvSpPr>
        <p:spPr>
          <a:xfrm>
            <a:off x="452303" y="1027073"/>
            <a:ext cx="5376672" cy="5232202"/>
          </a:xfrm>
          <a:prstGeom prst="rect">
            <a:avLst/>
          </a:prstGeom>
        </p:spPr>
        <p:txBody>
          <a:bodyPr wrap="square">
            <a:spAutoFit/>
          </a:bodyPr>
          <a:lstStyle/>
          <a:p>
            <a:pPr algn="just" hangingPunct="0"/>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中華人民共和國</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成立之初，我國森林覆蓋率僅有</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8.6%</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到</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年底全國森林覆蓋率達到</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23.04%</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，森林蓄積量達到</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175</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億立方米，森林面積達到</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2.2</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億公頃。</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另一方面，</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目前我國森林覆蓋率仍然低於全球</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32%</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的平均水準，人均森林面積僅為世界人均水準的</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，必須</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持續推進國土綠化，改善生態環境。</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endParaRPr>
          </a:p>
          <a:p>
            <a:pPr hangingPunct="0"/>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（教師可瀏覽「中國林業網」，進一步了解國家的森林資訊</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http://www.forestry.gov.cn/gjslzyqc.html</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2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93951" y="1322669"/>
            <a:ext cx="5582893" cy="3625685"/>
          </a:xfrm>
          <a:prstGeom prst="rect">
            <a:avLst/>
          </a:prstGeom>
          <a:ln w="12700">
            <a:solidFill>
              <a:schemeClr val="tx1"/>
            </a:solidFill>
          </a:ln>
        </p:spPr>
      </p:pic>
      <p:sp>
        <p:nvSpPr>
          <p:cNvPr id="9" name="矩形 8"/>
          <p:cNvSpPr/>
          <p:nvPr/>
        </p:nvSpPr>
        <p:spPr>
          <a:xfrm>
            <a:off x="6193951" y="5080480"/>
            <a:ext cx="5582893" cy="830997"/>
          </a:xfrm>
          <a:prstGeom prst="rect">
            <a:avLst/>
          </a:prstGeom>
        </p:spPr>
        <p:txBody>
          <a:bodyPr wrap="square">
            <a:spAutoFit/>
          </a:bodyPr>
          <a:lstStyle/>
          <a:p>
            <a:pPr hangingPunct="0"/>
            <a:r>
              <a:rPr lang="zh-TW" altLang="en-US"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新華網</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pPr hangingPunct="0"/>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(http://www.xinhuanet.com/politics/2021-08/06/c_1127734985.htm)</a:t>
            </a:r>
          </a:p>
          <a:p>
            <a:pPr algn="just" hangingPunct="0"/>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476714" y="960911"/>
            <a:ext cx="10892063" cy="12392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0">
              <a:lnSpc>
                <a:spcPct val="120000"/>
              </a:lnSpc>
              <a:spcBef>
                <a:spcPts val="100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r>
              <a:rPr kumimoji="0" lang="zh-CN"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改革開放以來，我國通過制定一系列法律，推行退耕還林、植樹造林、封山育林等措施，遏制了亂砍亂伐，逐漸擴大了森林面積，恢復了森林生態環境，實現了綠化為民。</a:t>
            </a:r>
            <a:endParaRPr kumimoji="0" lang="en-US" altLang="zh-CN"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4" name="文本框 3"/>
          <p:cNvSpPr txBox="1"/>
          <p:nvPr/>
        </p:nvSpPr>
        <p:spPr>
          <a:xfrm>
            <a:off x="730629" y="5780780"/>
            <a:ext cx="5043638"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塞罕壩國家森林公園（北方植樹造林）</a:t>
            </a:r>
          </a:p>
        </p:txBody>
      </p:sp>
      <p:sp>
        <p:nvSpPr>
          <p:cNvPr id="7" name="文本框 6"/>
          <p:cNvSpPr txBox="1"/>
          <p:nvPr/>
        </p:nvSpPr>
        <p:spPr>
          <a:xfrm>
            <a:off x="5922745" y="5780779"/>
            <a:ext cx="5351646" cy="430887"/>
          </a:xfrm>
          <a:prstGeom prst="rect">
            <a:avLst/>
          </a:prstGeom>
          <a:noFill/>
        </p:spPr>
        <p:txBody>
          <a:bodyPr wrap="square" rtlCol="0">
            <a:spAutoFit/>
          </a:bodyPr>
          <a:lstStyle/>
          <a:p>
            <a:pPr algn="ctr"/>
            <a:r>
              <a:rPr lang="zh-CN" altLang="en-US" sz="2200" dirty="0">
                <a:latin typeface="DFKai-SB" panose="03000509000000000000" pitchFamily="65" charset="-120"/>
                <a:ea typeface="DFKai-SB" panose="03000509000000000000" pitchFamily="65" charset="-120"/>
              </a:rPr>
              <a:t>福建三明的水杉大道（南方封山育林</a:t>
            </a:r>
            <a:r>
              <a:rPr lang="zh-CN" altLang="en-US" dirty="0">
                <a:latin typeface="DFKai-SB" panose="03000509000000000000" pitchFamily="65" charset="-120"/>
                <a:ea typeface="DFKai-SB" panose="03000509000000000000" pitchFamily="65" charset="-120"/>
              </a:rPr>
              <a:t>）</a:t>
            </a:r>
          </a:p>
        </p:txBody>
      </p:sp>
      <p:sp>
        <p:nvSpPr>
          <p:cNvPr id="8" name="标题 1"/>
          <p:cNvSpPr txBox="1">
            <a:spLocks noChangeArrowheads="1"/>
          </p:cNvSpPr>
          <p:nvPr/>
        </p:nvSpPr>
        <p:spPr bwMode="auto">
          <a:xfrm>
            <a:off x="2062162" y="418287"/>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多措並舉，還青山原貌</a:t>
            </a:r>
            <a:endParaRPr kumimoji="0" lang="en-US" altLang="zh-CN"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0" name="矩形 9"/>
          <p:cNvSpPr/>
          <p:nvPr/>
        </p:nvSpPr>
        <p:spPr>
          <a:xfrm>
            <a:off x="8845616" y="6287410"/>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290" name="Picture 2" descr="E:\人民教育出版社工作\2020.8-教育部项目编写文件\2022.4.14-16五修改会议\修改相关内容\新华社购买\11-20\XxjpsgC007155_20201217_PEPFN0A001.JPG"/>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285277" y="2706827"/>
            <a:ext cx="4542552" cy="2932869"/>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E:\人民教育出版社工作\2020.8-教育部项目编写文件\2022.4.14-16五修改会议\修改相关内容\新华社购买\11-20\XxjpsgC007508_20200927_PEPFN0A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311" y="2742283"/>
            <a:ext cx="5150956" cy="2897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882417" y="772244"/>
            <a:ext cx="10747954"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zh-CN" altLang="en-US" sz="2350" dirty="0">
                <a:latin typeface="DFKai-SB" panose="03000509000000000000" pitchFamily="65" charset="-120"/>
                <a:ea typeface="DFKai-SB" panose="03000509000000000000" pitchFamily="65" charset="-120"/>
              </a:rPr>
              <a:t>觀察</a:t>
            </a:r>
            <a:r>
              <a:rPr lang="zh-TW" altLang="en-US" sz="2350" dirty="0">
                <a:latin typeface="DFKai-SB" panose="03000509000000000000" pitchFamily="65" charset="-120"/>
                <a:ea typeface="DFKai-SB" panose="03000509000000000000" pitchFamily="65" charset="-120"/>
              </a:rPr>
              <a:t>左方</a:t>
            </a:r>
            <a:r>
              <a:rPr lang="zh-CN" altLang="en-US" sz="2350" dirty="0">
                <a:latin typeface="DFKai-SB" panose="03000509000000000000" pitchFamily="65" charset="-120"/>
                <a:ea typeface="DFKai-SB" panose="03000509000000000000" pitchFamily="65" charset="-120"/>
              </a:rPr>
              <a:t>動畫圖展示的中國森林面積擴大趨勢，</a:t>
            </a:r>
            <a:r>
              <a:rPr lang="zh-TW" altLang="en-US" sz="2350" dirty="0">
                <a:latin typeface="DFKai-SB" panose="03000509000000000000" pitchFamily="65" charset="-120"/>
                <a:ea typeface="DFKai-SB" panose="03000509000000000000" pitchFamily="65" charset="-120"/>
              </a:rPr>
              <a:t>並</a:t>
            </a:r>
            <a:r>
              <a:rPr lang="zh-CN" altLang="en-US" sz="2350" dirty="0">
                <a:latin typeface="DFKai-SB" panose="03000509000000000000" pitchFamily="65" charset="-120"/>
                <a:ea typeface="DFKai-SB" panose="03000509000000000000" pitchFamily="65" charset="-120"/>
              </a:rPr>
              <a:t>結合</a:t>
            </a:r>
            <a:r>
              <a:rPr lang="zh-TW" altLang="en-US" sz="2350" dirty="0">
                <a:latin typeface="DFKai-SB" panose="03000509000000000000" pitchFamily="65" charset="-120"/>
                <a:ea typeface="DFKai-SB" panose="03000509000000000000" pitchFamily="65" charset="-120"/>
              </a:rPr>
              <a:t>右方</a:t>
            </a:r>
            <a:r>
              <a:rPr lang="zh-CN" altLang="en-US" sz="2350" dirty="0">
                <a:latin typeface="DFKai-SB" panose="03000509000000000000" pitchFamily="65" charset="-120"/>
                <a:ea typeface="DFKai-SB" panose="03000509000000000000" pitchFamily="65" charset="-120"/>
              </a:rPr>
              <a:t>世界森林分</a:t>
            </a:r>
            <a:r>
              <a:rPr lang="zh-TW" altLang="en-US" sz="2350" dirty="0">
                <a:latin typeface="DFKai-SB" panose="03000509000000000000" pitchFamily="65" charset="-120"/>
                <a:ea typeface="DFKai-SB" panose="03000509000000000000" pitchFamily="65" charset="-120"/>
              </a:rPr>
              <a:t>布</a:t>
            </a:r>
            <a:r>
              <a:rPr lang="zh-CN" altLang="en-US" sz="2350" dirty="0">
                <a:latin typeface="DFKai-SB" panose="03000509000000000000" pitchFamily="65" charset="-120"/>
                <a:ea typeface="DFKai-SB" panose="03000509000000000000" pitchFamily="65" charset="-120"/>
              </a:rPr>
              <a:t>圖，思考中國森林主要分</a:t>
            </a:r>
            <a:r>
              <a:rPr lang="zh-TW" altLang="en-US" sz="2350" dirty="0">
                <a:latin typeface="DFKai-SB" panose="03000509000000000000" pitchFamily="65" charset="-120"/>
                <a:ea typeface="DFKai-SB" panose="03000509000000000000" pitchFamily="65" charset="-120"/>
              </a:rPr>
              <a:t>布</a:t>
            </a:r>
            <a:r>
              <a:rPr lang="zh-CN" altLang="en-US" sz="2350" dirty="0">
                <a:latin typeface="DFKai-SB" panose="03000509000000000000" pitchFamily="65" charset="-120"/>
                <a:ea typeface="DFKai-SB" panose="03000509000000000000" pitchFamily="65" charset="-120"/>
              </a:rPr>
              <a:t>地區在哪裏，保護森林壓力最大的地區在哪裏。</a:t>
            </a:r>
            <a:endParaRPr lang="en-US" altLang="zh-CN" sz="2350" dirty="0">
              <a:latin typeface="DFKai-SB" panose="03000509000000000000" pitchFamily="65" charset="-120"/>
              <a:ea typeface="DFKai-SB" panose="03000509000000000000" pitchFamily="65" charset="-120"/>
            </a:endParaRPr>
          </a:p>
        </p:txBody>
      </p:sp>
      <p:pic>
        <p:nvPicPr>
          <p:cNvPr id="4" name="世界银行森林资源数据">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4191" y="1980347"/>
            <a:ext cx="5916546" cy="2892811"/>
          </a:xfrm>
          <a:prstGeom prst="rect">
            <a:avLst/>
          </a:prstGeom>
          <a:ln w="9525">
            <a:solidFill>
              <a:schemeClr val="tx1"/>
            </a:solidFill>
          </a:ln>
        </p:spPr>
      </p:pic>
      <p:sp>
        <p:nvSpPr>
          <p:cNvPr id="5" name="矩形 4"/>
          <p:cNvSpPr/>
          <p:nvPr/>
        </p:nvSpPr>
        <p:spPr>
          <a:xfrm>
            <a:off x="280654" y="200566"/>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p:cNvSpPr/>
          <p:nvPr/>
        </p:nvSpPr>
        <p:spPr>
          <a:xfrm>
            <a:off x="421302" y="317643"/>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文本框 13"/>
          <p:cNvSpPr txBox="1">
            <a:spLocks noChangeArrowheads="1"/>
          </p:cNvSpPr>
          <p:nvPr/>
        </p:nvSpPr>
        <p:spPr bwMode="auto">
          <a:xfrm>
            <a:off x="884040" y="23485"/>
            <a:ext cx="18495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a:latin typeface="Microsoft JhengHei" panose="020B0604030504040204" pitchFamily="34" charset="-120"/>
                <a:ea typeface="Microsoft JhengHei" panose="020B0604030504040204" pitchFamily="34" charset="-120"/>
              </a:rPr>
              <a:t> 問 題</a:t>
            </a:r>
            <a:endParaRPr lang="zh-CN" altLang="en-US" sz="3600" b="1" dirty="0">
              <a:latin typeface="Microsoft JhengHei" panose="020B0604030504040204" pitchFamily="34" charset="-120"/>
              <a:ea typeface="Microsoft JhengHei" panose="020B0604030504040204" pitchFamily="34" charset="-120"/>
            </a:endParaRPr>
          </a:p>
        </p:txBody>
      </p:sp>
      <p:cxnSp>
        <p:nvCxnSpPr>
          <p:cNvPr id="8" name="直接连接符 7"/>
          <p:cNvCxnSpPr/>
          <p:nvPr/>
        </p:nvCxnSpPr>
        <p:spPr>
          <a:xfrm>
            <a:off x="720952" y="599575"/>
            <a:ext cx="23844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6795629" y="1988718"/>
            <a:ext cx="4599850" cy="2914086"/>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6795628" y="4945231"/>
            <a:ext cx="4599851" cy="738664"/>
          </a:xfrm>
          <a:prstGeom prst="rect">
            <a:avLst/>
          </a:prstGeom>
          <a:noFill/>
        </p:spPr>
        <p:txBody>
          <a:bodyPr wrap="square" rtlCol="0">
            <a:spAutoFit/>
          </a:bodyPr>
          <a:lstStyle/>
          <a:p>
            <a:pPr algn="just"/>
            <a:r>
              <a:rPr lang="zh-CN" altLang="en-US" sz="1400" b="0" i="0" dirty="0">
                <a:effectLst/>
                <a:latin typeface="Times New Roman" panose="02020603050405020304" pitchFamily="18" charset="0"/>
                <a:ea typeface="DFKai-SB" panose="03000509000000000000" pitchFamily="65" charset="-120"/>
                <a:cs typeface="Times New Roman" panose="02020603050405020304" pitchFamily="18" charset="0"/>
              </a:rPr>
              <a:t>中國科學院空天資訊創新研究院</a:t>
            </a:r>
            <a:r>
              <a:rPr lang="zh-TW" altLang="en-US" sz="1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b="0" i="0" dirty="0">
                <a:effectLst/>
                <a:latin typeface="Times New Roman" panose="02020603050405020304" pitchFamily="18" charset="0"/>
                <a:ea typeface="DFKai-SB" panose="03000509000000000000" pitchFamily="65" charset="-120"/>
                <a:cs typeface="Times New Roman" panose="02020603050405020304" pitchFamily="18" charset="0"/>
              </a:rPr>
              <a:t>基於國外和中國衛星的影像</a:t>
            </a:r>
            <a:r>
              <a:rPr lang="zh-TW" altLang="en-US" sz="1400" b="0" i="0" dirty="0">
                <a:effectLst/>
                <a:latin typeface="Times New Roman" panose="02020603050405020304" pitchFamily="18" charset="0"/>
                <a:ea typeface="DFKai-SB" panose="03000509000000000000" pitchFamily="65" charset="-120"/>
                <a:cs typeface="Times New Roman" panose="02020603050405020304" pitchFamily="18" charset="0"/>
              </a:rPr>
              <a:t>而</a:t>
            </a:r>
            <a:r>
              <a:rPr lang="zh-CN" altLang="en-US" sz="1400" b="0" i="0" dirty="0">
                <a:effectLst/>
                <a:latin typeface="Times New Roman" panose="02020603050405020304" pitchFamily="18" charset="0"/>
                <a:ea typeface="DFKai-SB" panose="03000509000000000000" pitchFamily="65" charset="-120"/>
                <a:cs typeface="Times New Roman" panose="02020603050405020304" pitchFamily="18" charset="0"/>
              </a:rPr>
              <a:t>生成的</a:t>
            </a:r>
            <a:r>
              <a:rPr lang="en-US" altLang="zh-CN" sz="1400" b="0" i="0" dirty="0">
                <a:effectLst/>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1400" b="0" i="0" dirty="0">
                <a:effectLst/>
                <a:latin typeface="Times New Roman" panose="02020603050405020304" pitchFamily="18" charset="0"/>
                <a:ea typeface="DFKai-SB" panose="03000509000000000000" pitchFamily="65" charset="-120"/>
                <a:cs typeface="Times New Roman" panose="02020603050405020304" pitchFamily="18" charset="0"/>
              </a:rPr>
              <a:t>年全球</a:t>
            </a:r>
            <a:r>
              <a:rPr lang="en-US" altLang="zh-CN" sz="1400" b="0" i="0" dirty="0">
                <a:effectLst/>
                <a:latin typeface="Times New Roman" panose="02020603050405020304" pitchFamily="18" charset="0"/>
                <a:ea typeface="DFKai-SB" panose="03000509000000000000" pitchFamily="65" charset="-120"/>
                <a:cs typeface="Times New Roman" panose="02020603050405020304" pitchFamily="18" charset="0"/>
              </a:rPr>
              <a:t>30</a:t>
            </a:r>
            <a:r>
              <a:rPr lang="zh-CN" altLang="en-US" sz="1400" b="0" i="0" dirty="0">
                <a:effectLst/>
                <a:latin typeface="Times New Roman" panose="02020603050405020304" pitchFamily="18" charset="0"/>
                <a:ea typeface="DFKai-SB" panose="03000509000000000000" pitchFamily="65" charset="-120"/>
                <a:cs typeface="Times New Roman" panose="02020603050405020304" pitchFamily="18" charset="0"/>
              </a:rPr>
              <a:t>米解析度森林覆蓋圖</a:t>
            </a:r>
            <a:endParaRPr lang="en-US" altLang="zh-CN" sz="1400" b="0" i="0" dirty="0">
              <a:effectLst/>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1" name="组合 10"/>
          <p:cNvGrpSpPr>
            <a:grpSpLocks noChangeAspect="1"/>
          </p:cNvGrpSpPr>
          <p:nvPr/>
        </p:nvGrpSpPr>
        <p:grpSpPr>
          <a:xfrm>
            <a:off x="211196" y="4964993"/>
            <a:ext cx="414487" cy="453568"/>
            <a:chOff x="6523756" y="488141"/>
            <a:chExt cx="883270" cy="966551"/>
          </a:xfrm>
        </p:grpSpPr>
        <p:sp>
          <p:nvSpPr>
            <p:cNvPr id="12" name="流程图: 离页连接符 11"/>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离页连接符 12"/>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离页连接符 13"/>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6676279" y="647264"/>
              <a:ext cx="600075" cy="568325"/>
              <a:chOff x="5991226" y="2949576"/>
              <a:chExt cx="600075" cy="568325"/>
            </a:xfrm>
          </p:grpSpPr>
          <p:sp>
            <p:nvSpPr>
              <p:cNvPr id="16"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8"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9" name="组合 18"/>
          <p:cNvGrpSpPr>
            <a:grpSpLocks noChangeAspect="1"/>
          </p:cNvGrpSpPr>
          <p:nvPr/>
        </p:nvGrpSpPr>
        <p:grpSpPr>
          <a:xfrm flipH="1">
            <a:off x="334411" y="852802"/>
            <a:ext cx="525058" cy="525058"/>
            <a:chOff x="5195979" y="428797"/>
            <a:chExt cx="927463" cy="927463"/>
          </a:xfrm>
        </p:grpSpPr>
        <p:sp>
          <p:nvSpPr>
            <p:cNvPr id="20" name="椭圆 19"/>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1" name="组合 20"/>
            <p:cNvGrpSpPr/>
            <p:nvPr/>
          </p:nvGrpSpPr>
          <p:grpSpPr>
            <a:xfrm>
              <a:off x="5235042" y="460898"/>
              <a:ext cx="876427" cy="882962"/>
              <a:chOff x="6130069" y="1975983"/>
              <a:chExt cx="876427" cy="882962"/>
            </a:xfrm>
          </p:grpSpPr>
          <p:sp>
            <p:nvSpPr>
              <p:cNvPr id="24"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25"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22"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265939" y="1631086"/>
            <a:ext cx="611572" cy="600552"/>
            <a:chOff x="8956942" y="3371688"/>
            <a:chExt cx="783725" cy="769603"/>
          </a:xfrm>
        </p:grpSpPr>
        <p:grpSp>
          <p:nvGrpSpPr>
            <p:cNvPr id="27" name="组合 26"/>
            <p:cNvGrpSpPr/>
            <p:nvPr/>
          </p:nvGrpSpPr>
          <p:grpSpPr>
            <a:xfrm>
              <a:off x="8956942" y="3371688"/>
              <a:ext cx="783725" cy="769603"/>
              <a:chOff x="8575498" y="2572853"/>
              <a:chExt cx="718729" cy="905135"/>
            </a:xfrm>
          </p:grpSpPr>
          <p:sp>
            <p:nvSpPr>
              <p:cNvPr id="34" name="Freeform 217"/>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lstStyle/>
              <a:p>
                <a:endParaRPr lang="zh-CN" altLang="en-US" dirty="0"/>
              </a:p>
            </p:txBody>
          </p:sp>
          <p:sp>
            <p:nvSpPr>
              <p:cNvPr id="35" name="Freeform 217"/>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lstStyle/>
              <a:p>
                <a:endParaRPr lang="zh-CN" altLang="en-US"/>
              </a:p>
            </p:txBody>
          </p:sp>
          <p:sp>
            <p:nvSpPr>
              <p:cNvPr id="36" name="Freeform 217"/>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lstStyle/>
              <a:p>
                <a:endParaRPr lang="zh-CN" altLang="en-US"/>
              </a:p>
            </p:txBody>
          </p:sp>
          <p:sp>
            <p:nvSpPr>
              <p:cNvPr id="37" name="Freeform 218"/>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lstStyle/>
              <a:p>
                <a:endParaRPr lang="zh-CN" altLang="en-US"/>
              </a:p>
            </p:txBody>
          </p:sp>
        </p:grpSp>
        <p:grpSp>
          <p:nvGrpSpPr>
            <p:cNvPr id="28" name="组合 27"/>
            <p:cNvGrpSpPr/>
            <p:nvPr/>
          </p:nvGrpSpPr>
          <p:grpSpPr>
            <a:xfrm>
              <a:off x="9163801" y="3580795"/>
              <a:ext cx="417426" cy="417425"/>
              <a:chOff x="8440738" y="3594100"/>
              <a:chExt cx="554038" cy="554037"/>
            </a:xfrm>
          </p:grpSpPr>
          <p:sp>
            <p:nvSpPr>
              <p:cNvPr id="29" name="Freeform 5"/>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0" name="Freeform 6"/>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ln>
            </p:spPr>
            <p:txBody>
              <a:bodyPr vert="horz" wrap="square" lIns="91440" tIns="45720" rIns="91440" bIns="45720" numCol="1" anchor="t" anchorCtr="0" compatLnSpc="1"/>
              <a:lstStyle/>
              <a:p>
                <a:endParaRPr lang="zh-CN" altLang="en-US"/>
              </a:p>
            </p:txBody>
          </p:sp>
          <p:sp>
            <p:nvSpPr>
              <p:cNvPr id="31" name="Line 7"/>
              <p:cNvSpPr>
                <a:spLocks noChangeShapeType="1"/>
              </p:cNvSpPr>
              <p:nvPr/>
            </p:nvSpPr>
            <p:spPr bwMode="auto">
              <a:xfrm>
                <a:off x="8440738" y="3732213"/>
                <a:ext cx="554038" cy="0"/>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2" name="Line 8"/>
              <p:cNvSpPr>
                <a:spLocks noChangeShapeType="1"/>
              </p:cNvSpPr>
              <p:nvPr/>
            </p:nvSpPr>
            <p:spPr bwMode="auto">
              <a:xfrm flipH="1">
                <a:off x="8764588" y="3594100"/>
                <a:ext cx="92075"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3" name="Line 9"/>
              <p:cNvSpPr>
                <a:spLocks noChangeShapeType="1"/>
              </p:cNvSpPr>
              <p:nvPr/>
            </p:nvSpPr>
            <p:spPr bwMode="auto">
              <a:xfrm flipH="1">
                <a:off x="8578850" y="3594100"/>
                <a:ext cx="93663"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38" name="标题 1"/>
          <p:cNvSpPr txBox="1"/>
          <p:nvPr/>
        </p:nvSpPr>
        <p:spPr>
          <a:xfrm>
            <a:off x="653482" y="4964993"/>
            <a:ext cx="6039989"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zh-CN" altLang="en-US" sz="2400" dirty="0">
                <a:latin typeface="DFKai-SB" panose="03000509000000000000" pitchFamily="65" charset="-120"/>
                <a:ea typeface="DFKai-SB" panose="03000509000000000000" pitchFamily="65" charset="-120"/>
              </a:rPr>
              <a:t>答案：中國降水分</a:t>
            </a:r>
            <a:r>
              <a:rPr lang="zh-TW" altLang="en-US" sz="2400" dirty="0">
                <a:latin typeface="DFKai-SB" panose="03000509000000000000" pitchFamily="65" charset="-120"/>
                <a:ea typeface="DFKai-SB" panose="03000509000000000000" pitchFamily="65" charset="-120"/>
              </a:rPr>
              <a:t>布</a:t>
            </a:r>
            <a:r>
              <a:rPr lang="zh-CN" altLang="en-US" sz="2400" dirty="0">
                <a:latin typeface="DFKai-SB" panose="03000509000000000000" pitchFamily="65" charset="-120"/>
                <a:ea typeface="DFKai-SB" panose="03000509000000000000" pitchFamily="65" charset="-120"/>
              </a:rPr>
              <a:t>決定中國森林主要分</a:t>
            </a:r>
            <a:r>
              <a:rPr lang="zh-TW" altLang="en-US" sz="2400" dirty="0">
                <a:latin typeface="DFKai-SB" panose="03000509000000000000" pitchFamily="65" charset="-120"/>
                <a:ea typeface="DFKai-SB" panose="03000509000000000000" pitchFamily="65" charset="-120"/>
              </a:rPr>
              <a:t>布</a:t>
            </a:r>
            <a:r>
              <a:rPr lang="zh-CN" altLang="en-US" sz="2400" dirty="0">
                <a:latin typeface="DFKai-SB" panose="03000509000000000000" pitchFamily="65" charset="-120"/>
                <a:ea typeface="DFKai-SB" panose="03000509000000000000" pitchFamily="65" charset="-120"/>
              </a:rPr>
              <a:t>在東部，那</a:t>
            </a:r>
            <a:r>
              <a:rPr lang="zh-TW" altLang="en-US" sz="2400" dirty="0">
                <a:latin typeface="DFKai-SB" panose="03000509000000000000" pitchFamily="65" charset="-120"/>
                <a:ea typeface="DFKai-SB" panose="03000509000000000000" pitchFamily="65" charset="-120"/>
              </a:rPr>
              <a:t>裏</a:t>
            </a:r>
            <a:r>
              <a:rPr lang="zh-CN" altLang="en-US" sz="2400" dirty="0">
                <a:latin typeface="DFKai-SB" panose="03000509000000000000" pitchFamily="65" charset="-120"/>
                <a:ea typeface="DFKai-SB" panose="03000509000000000000" pitchFamily="65" charset="-120"/>
              </a:rPr>
              <a:t>人口密集，森林保護壓力大。</a:t>
            </a:r>
          </a:p>
        </p:txBody>
      </p:sp>
      <p:sp>
        <p:nvSpPr>
          <p:cNvPr id="39" name="矩形 38"/>
          <p:cNvSpPr/>
          <p:nvPr/>
        </p:nvSpPr>
        <p:spPr>
          <a:xfrm>
            <a:off x="1347852" y="1882844"/>
            <a:ext cx="4509224" cy="31739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世界各國森林面積變化圖（平方公里）</a:t>
            </a:r>
            <a:endParaRPr lang="zh-HK" altLang="en-US" sz="20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2" name="Rectangle 1"/>
          <p:cNvSpPr/>
          <p:nvPr/>
        </p:nvSpPr>
        <p:spPr>
          <a:xfrm>
            <a:off x="2630530" y="5966892"/>
            <a:ext cx="6453091" cy="830997"/>
          </a:xfrm>
          <a:prstGeom prst="rect">
            <a:avLst/>
          </a:prstGeom>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地圖</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中國科學院空天信息創新研究院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(http://www.aircas.cas.cn/dtxw/tpxw/201911/t20191120_5439409.html)</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影片</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https://www.bilibili.com/s/video/BV1dE411L7dz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81690" y="1248036"/>
            <a:ext cx="11024510" cy="1852815"/>
          </a:xfrm>
          <a:prstGeom prst="rect">
            <a:avLst/>
          </a:prstGeom>
          <a:noFill/>
        </p:spPr>
        <p:txBody>
          <a:bodyPr wrap="square">
            <a:spAutoFit/>
          </a:bodyPr>
          <a:lstStyle/>
          <a:p>
            <a:pPr algn="just">
              <a:lnSpc>
                <a:spcPct val="110000"/>
              </a:lnSpc>
            </a:pPr>
            <a:r>
              <a:rPr lang="zh-CN" altLang="en-US" sz="2200" b="0" i="0" dirty="0">
                <a:solidFill>
                  <a:srgbClr val="191919"/>
                </a:solidFill>
                <a:effectLst/>
                <a:latin typeface="DFKai-SB" panose="03000509000000000000" pitchFamily="65" charset="-120"/>
                <a:ea typeface="DFKai-SB" panose="03000509000000000000" pitchFamily="65" charset="-120"/>
              </a:rPr>
              <a:t>    </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美國國家航空航天局</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於</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2</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月在英國</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自然</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可持續發展</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上發表一份報告，指出</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2017</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年地球上被綠葉覆蓋的區域面積比</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2000</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年增加了</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5%</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，主要貢獻來自中國和印度，中國貢獻率為</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25%</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中國綠葉覆蓋區域面積增加主要是森林和農田面積增加，分別貢獻</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42%</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和</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32%</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p:cNvSpPr txBox="1"/>
          <p:nvPr/>
        </p:nvSpPr>
        <p:spPr>
          <a:xfrm>
            <a:off x="4786714" y="508533"/>
            <a:ext cx="3056422" cy="584775"/>
          </a:xfrm>
          <a:prstGeom prst="rect">
            <a:avLst/>
          </a:prstGeom>
          <a:noFill/>
        </p:spPr>
        <p:txBody>
          <a:bodyPr wrap="square" rtlCol="0">
            <a:spAutoFit/>
          </a:bodyPr>
          <a:lstStyle/>
          <a:p>
            <a:r>
              <a:rPr lang="zh-CN" altLang="en-US" sz="3200" b="1" dirty="0">
                <a:latin typeface="DFKai-SB" panose="03000509000000000000" pitchFamily="65" charset="-120"/>
                <a:ea typeface="DFKai-SB" panose="03000509000000000000" pitchFamily="65" charset="-120"/>
              </a:rPr>
              <a:t>綠葉覆蓋區域</a:t>
            </a:r>
          </a:p>
        </p:txBody>
      </p:sp>
      <p:sp>
        <p:nvSpPr>
          <p:cNvPr id="17" name="矩形 16"/>
          <p:cNvSpPr/>
          <p:nvPr/>
        </p:nvSpPr>
        <p:spPr>
          <a:xfrm>
            <a:off x="481690" y="3100851"/>
            <a:ext cx="10066567" cy="523220"/>
          </a:xfrm>
          <a:prstGeom prst="rect">
            <a:avLst/>
          </a:prstGeom>
        </p:spPr>
        <p:txBody>
          <a:bodyPr wrap="square">
            <a:spAutoFit/>
          </a:bodyPr>
          <a:lstStyle/>
          <a:p>
            <a:pPr algn="just" hangingPunct="0"/>
            <a:r>
              <a:rPr lang="zh-TW" altLang="en-US"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人民網</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(http://scitech.people.com.cn/BIG5/n1/2019/0214/c1007-30671090.html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p>
        </p:txBody>
      </p:sp>
      <p:pic>
        <p:nvPicPr>
          <p:cNvPr id="3" name="圖片 2">
            <a:hlinkClick r:id="rId2"/>
          </p:cNvPr>
          <p:cNvPicPr>
            <a:picLocks noChangeAspect="1"/>
          </p:cNvPicPr>
          <p:nvPr/>
        </p:nvPicPr>
        <p:blipFill>
          <a:blip r:embed="rId3"/>
          <a:stretch>
            <a:fillRect/>
          </a:stretch>
        </p:blipFill>
        <p:spPr>
          <a:xfrm>
            <a:off x="644976" y="4319100"/>
            <a:ext cx="3294521" cy="1647261"/>
          </a:xfrm>
          <a:prstGeom prst="rect">
            <a:avLst/>
          </a:prstGeom>
          <a:ln w="12700">
            <a:solidFill>
              <a:schemeClr val="tx1"/>
            </a:solidFill>
          </a:ln>
        </p:spPr>
      </p:pic>
      <p:sp>
        <p:nvSpPr>
          <p:cNvPr id="5" name="矩形 4"/>
          <p:cNvSpPr/>
          <p:nvPr/>
        </p:nvSpPr>
        <p:spPr>
          <a:xfrm>
            <a:off x="2054784" y="3723589"/>
            <a:ext cx="8520281" cy="492443"/>
          </a:xfrm>
          <a:prstGeom prst="rect">
            <a:avLst/>
          </a:prstGeom>
        </p:spPr>
        <p:txBody>
          <a:bodyPr wrap="none">
            <a:spAutoFit/>
          </a:bodyPr>
          <a:lstStyle/>
          <a:p>
            <a:r>
              <a:rPr lang="zh-TW" altLang="en-US" sz="2600" dirty="0">
                <a:solidFill>
                  <a:srgbClr val="191919"/>
                </a:solidFill>
                <a:latin typeface="Times New Roman" panose="02020603050405020304" pitchFamily="18" charset="0"/>
                <a:ea typeface="DFKai-SB" panose="03000509000000000000" pitchFamily="65" charset="-120"/>
                <a:cs typeface="Times New Roman" panose="02020603050405020304" pitchFamily="18" charset="0"/>
              </a:rPr>
              <a:t>觀看以下視頻，了解中國為地球變得更綠做了甚麼工作。</a:t>
            </a:r>
          </a:p>
        </p:txBody>
      </p:sp>
      <p:sp>
        <p:nvSpPr>
          <p:cNvPr id="18" name="文本框 3"/>
          <p:cNvSpPr txBox="1"/>
          <p:nvPr/>
        </p:nvSpPr>
        <p:spPr>
          <a:xfrm>
            <a:off x="4167235" y="4536217"/>
            <a:ext cx="6250088" cy="738664"/>
          </a:xfrm>
          <a:prstGeom prst="rect">
            <a:avLst/>
          </a:prstGeom>
          <a:solidFill>
            <a:schemeClr val="accent1">
              <a:lumMod val="20000"/>
              <a:lumOff val="80000"/>
            </a:schemeClr>
          </a:solidFill>
          <a:ln w="9525">
            <a:solidFill>
              <a:schemeClr val="tx1"/>
            </a:solidFill>
          </a:ln>
        </p:spPr>
        <p:txBody>
          <a:bodyPr wrap="square" rtlCol="0">
            <a:spAutoFit/>
          </a:bodyPr>
          <a:lstStyle/>
          <a:p>
            <a:pPr algn="just"/>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視頻名稱：為全世界增添更多綠色</a:t>
            </a:r>
            <a:r>
              <a:rPr lang="en-US" altLang="zh-CN" dirty="0">
                <a:latin typeface="Times New Roman" panose="02020603050405020304" pitchFamily="18" charset="0"/>
                <a:ea typeface="DFKai-SB" panose="03000509000000000000" pitchFamily="65" charset="-120"/>
                <a:cs typeface="Times New Roman" panose="02020603050405020304" pitchFamily="18" charset="0"/>
                <a:sym typeface="+mn-ea"/>
              </a:rPr>
              <a:t>https://chinacurrent.com/education/article/2020/04/21966.html</a:t>
            </a:r>
            <a:endPar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21" name="矩形 20"/>
          <p:cNvSpPr/>
          <p:nvPr/>
        </p:nvSpPr>
        <p:spPr>
          <a:xfrm>
            <a:off x="4555661" y="5966361"/>
            <a:ext cx="4282134" cy="400110"/>
          </a:xfrm>
          <a:prstGeom prst="rect">
            <a:avLst/>
          </a:prstGeom>
        </p:spPr>
        <p:txBody>
          <a:bodyPr wrap="none">
            <a:spAutoFi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該</a:t>
            </a:r>
            <a:r>
              <a:rPr lang="zh-HK" altLang="en-US" sz="2000" dirty="0">
                <a:latin typeface="Times New Roman" panose="02020603050405020304" pitchFamily="18" charset="0"/>
                <a:ea typeface="標楷體" panose="03000509000000000000" pitchFamily="65" charset="-120"/>
                <a:cs typeface="Times New Roman" panose="02020603050405020304" pitchFamily="18" charset="0"/>
              </a:rPr>
              <a:t>段視頻取自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a:t>
            </a:r>
            <a:r>
              <a:rPr lang="en-US" altLang="zh-HK" sz="2000" dirty="0">
                <a:latin typeface="Times New Roman" panose="02020603050405020304" pitchFamily="18" charset="0"/>
                <a:ea typeface="標楷體" panose="03000509000000000000" pitchFamily="65" charset="-120"/>
                <a:cs typeface="Times New Roman" panose="02020603050405020304" pitchFamily="18" charset="0"/>
              </a:rPr>
              <a:t>China Current </a:t>
            </a:r>
            <a:r>
              <a:rPr lang="zh-HK" altLang="en-US" sz="2000" dirty="0">
                <a:latin typeface="Times New Roman" panose="02020603050405020304" pitchFamily="18" charset="0"/>
                <a:ea typeface="標楷體" panose="03000509000000000000" pitchFamily="65" charset="-120"/>
                <a:cs typeface="Times New Roman" panose="02020603050405020304" pitchFamily="18" charset="0"/>
              </a:rPr>
              <a:t>網頁</a:t>
            </a:r>
          </a:p>
        </p:txBody>
      </p:sp>
      <p:pic>
        <p:nvPicPr>
          <p:cNvPr id="19" name="Picture 18"/>
          <p:cNvPicPr>
            <a:picLocks noChangeAspect="1"/>
          </p:cNvPicPr>
          <p:nvPr/>
        </p:nvPicPr>
        <p:blipFill>
          <a:blip r:embed="rId4"/>
          <a:stretch>
            <a:fillRect/>
          </a:stretch>
        </p:blipFill>
        <p:spPr>
          <a:xfrm>
            <a:off x="546435" y="270690"/>
            <a:ext cx="1594256" cy="580365"/>
          </a:xfrm>
          <a:prstGeom prst="rect">
            <a:avLst/>
          </a:prstGeom>
        </p:spPr>
      </p:pic>
      <p:sp>
        <p:nvSpPr>
          <p:cNvPr id="20" name="文本框 9">
            <a:extLst>
              <a:ext uri="{FF2B5EF4-FFF2-40B4-BE49-F238E27FC236}">
                <a16:creationId xmlns:a16="http://schemas.microsoft.com/office/drawing/2014/main" id="{84B5B49D-7406-45D7-BD08-51E471687D35}"/>
              </a:ext>
            </a:extLst>
          </p:cNvPr>
          <p:cNvSpPr txBox="1"/>
          <p:nvPr/>
        </p:nvSpPr>
        <p:spPr>
          <a:xfrm>
            <a:off x="644976" y="6005851"/>
            <a:ext cx="3294521" cy="646331"/>
          </a:xfrm>
          <a:prstGeom prst="rect">
            <a:avLst/>
          </a:prstGeom>
          <a:noFill/>
          <a:ln w="38100">
            <a:solidFill>
              <a:srgbClr val="7030A0"/>
            </a:solidFill>
          </a:ln>
        </p:spPr>
        <p:txBody>
          <a:bodyPr wrap="square" rtlCol="0">
            <a:spAutoFit/>
          </a:bodyPr>
          <a:lstStyle/>
          <a:p>
            <a:pPr algn="ctr">
              <a:lnSpc>
                <a:spcPct val="150000"/>
              </a:lnSpc>
            </a:pPr>
            <a:r>
              <a:rPr lang="zh-TW" altLang="en-US" sz="2400" dirty="0">
                <a:latin typeface="DFKai-SB" panose="03000509000000000000" pitchFamily="65" charset="-120"/>
                <a:ea typeface="DFKai-SB" panose="03000509000000000000" pitchFamily="65" charset="-120"/>
              </a:rPr>
              <a:t>點擊圖片</a:t>
            </a:r>
            <a:r>
              <a:rPr lang="zh-CN" altLang="en-US" sz="2400" dirty="0">
                <a:latin typeface="DFKai-SB" panose="03000509000000000000" pitchFamily="65" charset="-120"/>
                <a:ea typeface="DFKai-SB" panose="03000509000000000000" pitchFamily="65" charset="-120"/>
              </a:rPr>
              <a:t>觀看視頻</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5876657" y="1678036"/>
            <a:ext cx="5357973" cy="37588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0">
              <a:lnSpc>
                <a:spcPct val="120000"/>
              </a:lnSpc>
              <a:spcBef>
                <a:spcPts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rPr>
              <a:t>    </a:t>
            </a:r>
            <a:r>
              <a:rPr kumimoji="0" lang="zh-CN"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秦嶺地處溫帶和亞熱帶分界線上，</a:t>
            </a:r>
            <a:r>
              <a:rPr kumimoji="0" lang="zh-TW"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該處</a:t>
            </a:r>
            <a:r>
              <a:rPr kumimoji="0" lang="zh-CN"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分布著許多林場，自</a:t>
            </a:r>
            <a:r>
              <a:rPr kumimoji="0" lang="en-US" altLang="zh-CN"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1998</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年國家實施</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天然林保護工程</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後，這裏許多林場成為禁伐區，</a:t>
            </a:r>
            <a:r>
              <a:rPr kumimoji="0" lang="zh-CN"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原來林場的伐木工</a:t>
            </a:r>
            <a:r>
              <a:rPr lang="zh-TW" altLang="en-US" sz="2600" dirty="0">
                <a:latin typeface="DFKai-SB" panose="03000509000000000000" pitchFamily="65" charset="-120"/>
                <a:ea typeface="DFKai-SB" panose="03000509000000000000" pitchFamily="65" charset="-120"/>
              </a:rPr>
              <a:t>並</a:t>
            </a:r>
            <a:r>
              <a:rPr kumimoji="0" lang="zh-CN"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沒有失業，而是轉變</a:t>
            </a:r>
            <a:r>
              <a:rPr kumimoji="0" lang="zh-TW"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成</a:t>
            </a:r>
            <a:r>
              <a:rPr kumimoji="0" lang="zh-CN"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為了護林員。目前，我國許多林場的伐木工都轉變為護林員。</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3253" y="1819732"/>
            <a:ext cx="4574323" cy="3156920"/>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687612" y="5006022"/>
            <a:ext cx="47699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TW" altLang="en-US" sz="20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護林員</a:t>
            </a:r>
            <a:r>
              <a:rPr kumimoji="0" lang="zh-CN" altLang="en-US" sz="20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rPr>
              <a:t>在林中</a:t>
            </a: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巡邏中，用儀器定位，記錄所在地點的森林資訊。</a:t>
            </a:r>
          </a:p>
        </p:txBody>
      </p:sp>
      <p:sp>
        <p:nvSpPr>
          <p:cNvPr id="10" name="文本框 9"/>
          <p:cNvSpPr txBox="1"/>
          <p:nvPr/>
        </p:nvSpPr>
        <p:spPr>
          <a:xfrm>
            <a:off x="5716941" y="5436909"/>
            <a:ext cx="5677407" cy="276999"/>
          </a:xfrm>
          <a:prstGeom prst="rect">
            <a:avLst/>
          </a:prstGeom>
          <a:noFill/>
        </p:spPr>
        <p:txBody>
          <a:bodyPr wrap="square" rtlCol="0">
            <a:spAutoFit/>
          </a:bodyPr>
          <a:lstStyle/>
          <a:p>
            <a:pPr lvl="0">
              <a:defRPr/>
            </a:pP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新京報</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https://www.bjnews.com.cn/detail/157676526815856.html</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标题 1"/>
          <p:cNvSpPr txBox="1">
            <a:spLocks noChangeArrowheads="1"/>
          </p:cNvSpPr>
          <p:nvPr/>
        </p:nvSpPr>
        <p:spPr bwMode="auto">
          <a:xfrm>
            <a:off x="2049927" y="703845"/>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000"/>
              </a:spcBef>
              <a:defRPr/>
            </a:pPr>
            <a:r>
              <a:rPr lang="zh-CN" altLang="en-US" sz="3200" b="1" dirty="0">
                <a:solidFill>
                  <a:prstClr val="black"/>
                </a:solidFill>
                <a:latin typeface="DFKai-SB" panose="03000509000000000000" pitchFamily="65" charset="-120"/>
                <a:ea typeface="DFKai-SB" panose="03000509000000000000" pitchFamily="65" charset="-120"/>
              </a:rPr>
              <a:t>秦嶺伐木工變為護林員</a:t>
            </a:r>
          </a:p>
        </p:txBody>
      </p:sp>
      <p:pic>
        <p:nvPicPr>
          <p:cNvPr id="11" name="Picture 10"/>
          <p:cNvPicPr>
            <a:picLocks noChangeAspect="1"/>
          </p:cNvPicPr>
          <p:nvPr/>
        </p:nvPicPr>
        <p:blipFill>
          <a:blip r:embed="rId3"/>
          <a:stretch>
            <a:fillRect/>
          </a:stretch>
        </p:blipFill>
        <p:spPr>
          <a:xfrm>
            <a:off x="546435" y="270690"/>
            <a:ext cx="1594256" cy="58036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838200" y="68784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4" name="内容占位符 2"/>
          <p:cNvSpPr txBox="1"/>
          <p:nvPr/>
        </p:nvSpPr>
        <p:spPr>
          <a:xfrm>
            <a:off x="478875" y="1747841"/>
            <a:ext cx="10798823" cy="9544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30000"/>
              </a:lnSpc>
              <a:spcBef>
                <a:spcPts val="1000"/>
              </a:spcBef>
              <a:spcAft>
                <a:spcPts val="0"/>
              </a:spcAft>
              <a:buClrTx/>
              <a:buSzTx/>
              <a:buNone/>
              <a:defRPr/>
            </a:pPr>
            <a:r>
              <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r>
              <a:rPr lang="zh-CN" altLang="en-US" sz="3200" dirty="0">
                <a:solidFill>
                  <a:prstClr val="black"/>
                </a:solidFill>
                <a:latin typeface="DFKai-SB" panose="03000509000000000000" pitchFamily="65" charset="-120"/>
                <a:ea typeface="DFKai-SB" panose="03000509000000000000" pitchFamily="65" charset="-120"/>
              </a:rPr>
              <a:t>我</a:t>
            </a:r>
            <a:r>
              <a:rPr kumimoji="0" lang="zh-CN"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國國土遼闊，礦產資源種類多</a:t>
            </a:r>
            <a:r>
              <a:rPr lang="zh-TW" altLang="en-US" sz="3200" dirty="0">
                <a:solidFill>
                  <a:prstClr val="black"/>
                </a:solidFill>
                <a:latin typeface="DFKai-SB" panose="03000509000000000000" pitchFamily="65" charset="-120"/>
                <a:ea typeface="DFKai-SB" panose="03000509000000000000" pitchFamily="65" charset="-120"/>
              </a:rPr>
              <a:t>，以下為其中數類礦產。</a:t>
            </a:r>
            <a:endPar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6788" y="2653136"/>
            <a:ext cx="2162173" cy="2713528"/>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1378285" y="5387227"/>
            <a:ext cx="103105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i="0" u="none" strike="noStrike" kern="1200" cap="none" spc="0" normalizeH="0" baseline="0" noProof="0" dirty="0">
                <a:ln>
                  <a:noFill/>
                </a:ln>
                <a:uLnTx/>
                <a:uFillTx/>
                <a:latin typeface="DFKai-SB" panose="03000509000000000000" pitchFamily="65" charset="-120"/>
                <a:ea typeface="DFKai-SB" panose="03000509000000000000" pitchFamily="65" charset="-120"/>
              </a:rPr>
              <a:t>赤鐵礦</a:t>
            </a:r>
          </a:p>
        </p:txBody>
      </p:sp>
      <p:pic>
        <p:nvPicPr>
          <p:cNvPr id="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5829" y="2653135"/>
            <a:ext cx="2242458" cy="2705887"/>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4088586" y="5359023"/>
            <a:ext cx="131318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i="0" u="none" strike="noStrike" kern="1200" cap="none" spc="0" normalizeH="0" baseline="0" noProof="0" dirty="0">
                <a:ln>
                  <a:noFill/>
                </a:ln>
                <a:uLnTx/>
                <a:uFillTx/>
                <a:latin typeface="DFKai-SB" panose="03000509000000000000" pitchFamily="65" charset="-120"/>
                <a:ea typeface="DFKai-SB" panose="03000509000000000000" pitchFamily="65" charset="-120"/>
              </a:rPr>
              <a:t>硫銻鉛礦</a:t>
            </a:r>
          </a:p>
        </p:txBody>
      </p:sp>
      <p:pic>
        <p:nvPicPr>
          <p:cNvPr id="10"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5639" y="2624210"/>
            <a:ext cx="2153447" cy="2772150"/>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6995420" y="5378273"/>
            <a:ext cx="131318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i="0" u="none" strike="noStrike" kern="1200" cap="none" spc="0" normalizeH="0" baseline="0" noProof="0" dirty="0">
                <a:ln>
                  <a:noFill/>
                </a:ln>
                <a:uLnTx/>
                <a:uFillTx/>
                <a:latin typeface="DFKai-SB" panose="03000509000000000000" pitchFamily="65" charset="-120"/>
                <a:ea typeface="DFKai-SB" panose="03000509000000000000" pitchFamily="65" charset="-120"/>
              </a:rPr>
              <a:t>磷氯鉛礦</a:t>
            </a:r>
          </a:p>
        </p:txBody>
      </p:sp>
      <p:pic>
        <p:nvPicPr>
          <p:cNvPr id="12"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03870" y="2653135"/>
            <a:ext cx="2185837" cy="2743225"/>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9050518" y="5366664"/>
            <a:ext cx="244169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i="0" u="none" strike="noStrike" kern="1200" cap="none" spc="0" normalizeH="0" baseline="0" noProof="0" dirty="0">
                <a:ln>
                  <a:noFill/>
                </a:ln>
                <a:uLnTx/>
                <a:uFillTx/>
                <a:latin typeface="DFKai-SB" panose="03000509000000000000" pitchFamily="65" charset="-120"/>
                <a:ea typeface="DFKai-SB" panose="03000509000000000000" pitchFamily="65" charset="-120"/>
              </a:rPr>
              <a:t>螢石與方解石晶簇</a:t>
            </a:r>
          </a:p>
        </p:txBody>
      </p:sp>
      <p:sp>
        <p:nvSpPr>
          <p:cNvPr id="14" name="标题 1"/>
          <p:cNvSpPr txBox="1">
            <a:spLocks noChangeArrowheads="1"/>
          </p:cNvSpPr>
          <p:nvPr/>
        </p:nvSpPr>
        <p:spPr bwMode="auto">
          <a:xfrm>
            <a:off x="1844448" y="1176617"/>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000"/>
              </a:spcBef>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礦產種類豐富</a:t>
            </a:r>
          </a:p>
        </p:txBody>
      </p:sp>
      <p:sp>
        <p:nvSpPr>
          <p:cNvPr id="15" name="燕尾形 1"/>
          <p:cNvSpPr/>
          <p:nvPr/>
        </p:nvSpPr>
        <p:spPr>
          <a:xfrm flipV="1">
            <a:off x="1036426" y="6029782"/>
            <a:ext cx="454401" cy="262298"/>
          </a:xfrm>
          <a:prstGeom prst="chevron">
            <a:avLst>
              <a:gd name="adj" fmla="val 38311"/>
            </a:avLst>
          </a:prstGeom>
          <a:solidFill>
            <a:srgbClr val="21D0C2">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latin typeface="Avant GardeBook" pitchFamily="50" charset="0"/>
              <a:ea typeface="微软雅黑" panose="020B0503020204020204" pitchFamily="34" charset="-122"/>
            </a:endParaRPr>
          </a:p>
        </p:txBody>
      </p:sp>
      <p:sp>
        <p:nvSpPr>
          <p:cNvPr id="16" name="文本框 15"/>
          <p:cNvSpPr txBox="1"/>
          <p:nvPr/>
        </p:nvSpPr>
        <p:spPr>
          <a:xfrm>
            <a:off x="1597181" y="5900484"/>
            <a:ext cx="6765849" cy="851297"/>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rPr>
              <a:t>點擊中國地質博物館網站，可以看到豐富的礦石介紹  </a:t>
            </a:r>
            <a:r>
              <a:rPr kumimoji="0" lang="en-US" altLang="zh-C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http://www.gmc.org.cn/mineral.html</a:t>
            </a:r>
            <a:endParaRPr kumimoji="0" lang="zh-CN" alt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任意多边形: 形状 16"/>
          <p:cNvSpPr/>
          <p:nvPr/>
        </p:nvSpPr>
        <p:spPr>
          <a:xfrm>
            <a:off x="4342266" y="415782"/>
            <a:ext cx="2854325"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0" fontAlgn="base" latinLnBrk="0" hangingPunct="0">
              <a:lnSpc>
                <a:spcPct val="90000"/>
              </a:lnSpc>
              <a:spcBef>
                <a:spcPct val="0"/>
              </a:spcBef>
              <a:spcAft>
                <a:spcPct val="35000"/>
              </a:spcAft>
              <a:buClrTx/>
              <a:buSzTx/>
              <a:buFontTx/>
              <a:buNone/>
              <a:defRPr/>
            </a:pPr>
            <a:r>
              <a:rPr lang="zh-CN" altLang="en-US" sz="3200" b="1" dirty="0">
                <a:solidFill>
                  <a:srgbClr val="FFFFFF"/>
                </a:solidFill>
                <a:latin typeface="DFKai-SB" panose="03000509000000000000" pitchFamily="65" charset="-120"/>
                <a:ea typeface="DFKai-SB" panose="03000509000000000000" pitchFamily="65" charset="-120"/>
              </a:rPr>
              <a:t>礦產資源</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noChangeArrowheads="1"/>
          </p:cNvSpPr>
          <p:nvPr/>
        </p:nvSpPr>
        <p:spPr bwMode="auto">
          <a:xfrm>
            <a:off x="2092076" y="414968"/>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中國是稀土資源大國</a:t>
            </a:r>
            <a:endPar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8" name="矩形 7"/>
          <p:cNvSpPr/>
          <p:nvPr/>
        </p:nvSpPr>
        <p:spPr>
          <a:xfrm>
            <a:off x="521293" y="1081327"/>
            <a:ext cx="11057701" cy="1988237"/>
          </a:xfrm>
          <a:prstGeom prst="rect">
            <a:avLst/>
          </a:prstGeom>
        </p:spPr>
        <p:txBody>
          <a:bodyPr wrap="square">
            <a:spAutoFit/>
          </a:bodyPr>
          <a:lstStyle/>
          <a:p>
            <a:pPr algn="just" hangingPunct="0">
              <a:lnSpc>
                <a:spcPct val="110000"/>
              </a:lnSpc>
            </a:pPr>
            <a:r>
              <a:rPr lang="zh-TW" altLang="en-US" sz="2200" dirty="0">
                <a:solidFill>
                  <a:prstClr val="black"/>
                </a:solidFill>
                <a:latin typeface="DFKai-SB" panose="03000509000000000000" pitchFamily="65" charset="-120"/>
                <a:ea typeface="DFKai-SB" panose="03000509000000000000" pitchFamily="65" charset="-120"/>
              </a:rPr>
              <a:t>     </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稀土不是土，是鈧、釔以及鑭系元素等</a:t>
            </a:r>
            <a:r>
              <a:rPr lang="en-US" altLang="zh-TW"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17</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種化學元素的總稱，並且</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是冶金、石化、電子、陶瓷</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玻璃製造等工業部門的重要原料</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中國是稀土</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資源</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大國</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不僅儲</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存</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量豐富，</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而</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且具有礦種和稀土元素齊全、稀土</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質量</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高及礦點分</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布</a:t>
            </a:r>
            <a:r>
              <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合理等優勢。</a:t>
            </a:r>
            <a:endParaRPr lang="zh-HK" altLang="en-US" sz="2800" dirty="0">
              <a:latin typeface="Times New Roman" panose="02020603050405020304" pitchFamily="18" charset="0"/>
              <a:cs typeface="Times New Roman" panose="02020603050405020304" pitchFamily="18" charset="0"/>
            </a:endParaRPr>
          </a:p>
        </p:txBody>
      </p:sp>
      <p:sp>
        <p:nvSpPr>
          <p:cNvPr id="10" name="文本框 3"/>
          <p:cNvSpPr txBox="1"/>
          <p:nvPr/>
        </p:nvSpPr>
        <p:spPr>
          <a:xfrm>
            <a:off x="4657014" y="4192311"/>
            <a:ext cx="5991046" cy="1107996"/>
          </a:xfrm>
          <a:prstGeom prst="rect">
            <a:avLst/>
          </a:prstGeom>
          <a:solidFill>
            <a:schemeClr val="accent1">
              <a:lumMod val="20000"/>
              <a:lumOff val="80000"/>
            </a:schemeClr>
          </a:solidFill>
          <a:ln w="9525">
            <a:solidFill>
              <a:schemeClr val="tx1"/>
            </a:solidFill>
          </a:ln>
        </p:spPr>
        <p:txBody>
          <a:bodyPr wrap="square" rtlCol="0">
            <a:spAutoFit/>
          </a:bodyPr>
          <a:lstStyle/>
          <a:p>
            <a:pPr algn="just"/>
            <a:r>
              <a:rPr lang="zh-TW" altLang="en-US" sz="2200" dirty="0">
                <a:latin typeface="Times New Roman" panose="02020603050405020304" pitchFamily="18" charset="0"/>
                <a:ea typeface="DFKai-SB" panose="03000509000000000000" pitchFamily="65" charset="-120"/>
                <a:cs typeface="Times New Roman" panose="02020603050405020304" pitchFamily="18" charset="0"/>
                <a:sym typeface="+mn-ea"/>
              </a:rPr>
              <a:t>視頻名稱：「稀土是土？它很稀有？人類對稀土元素的認識經過了怎樣的歷史進程？」</a:t>
            </a:r>
            <a:endParaRPr lang="en-US" altLang="zh-TW" sz="2200" dirty="0">
              <a:latin typeface="Times New Roman" panose="02020603050405020304" pitchFamily="18" charset="0"/>
              <a:ea typeface="DFKai-SB" panose="03000509000000000000" pitchFamily="65" charset="-120"/>
              <a:cs typeface="Times New Roman" panose="02020603050405020304" pitchFamily="18" charset="0"/>
              <a:sym typeface="+mn-ea"/>
            </a:endParaRPr>
          </a:p>
          <a:p>
            <a:pPr algn="just"/>
            <a:r>
              <a:rPr lang="en-US" altLang="zh-CN" sz="2200" dirty="0">
                <a:latin typeface="Times New Roman" panose="02020603050405020304" pitchFamily="18" charset="0"/>
                <a:ea typeface="DFKai-SB" panose="03000509000000000000" pitchFamily="65" charset="-120"/>
                <a:cs typeface="Times New Roman" panose="02020603050405020304" pitchFamily="18" charset="0"/>
                <a:sym typeface="+mn-ea"/>
              </a:rPr>
              <a:t>https://www.youtube.com/watch?v=gG_JoxKPGao</a:t>
            </a:r>
            <a:endParaRPr lang="zh-CN" altLang="en-US" sz="22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8" name="矩形 17"/>
          <p:cNvSpPr/>
          <p:nvPr/>
        </p:nvSpPr>
        <p:spPr>
          <a:xfrm>
            <a:off x="2378071" y="3358011"/>
            <a:ext cx="6096000" cy="566309"/>
          </a:xfrm>
          <a:prstGeom prst="rect">
            <a:avLst/>
          </a:prstGeom>
        </p:spPr>
        <p:txBody>
          <a:bodyPr>
            <a:spAutoFit/>
          </a:bodyPr>
          <a:lstStyle/>
          <a:p>
            <a:pPr lvl="0" algn="just">
              <a:lnSpc>
                <a:spcPct val="110000"/>
              </a:lnSpc>
            </a:pP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觀看以下視頻，增加對稀土的認識。</a:t>
            </a:r>
            <a:endParaRPr lang="zh-HK" altLang="en-US" sz="2800" dirty="0">
              <a:solidFill>
                <a:prstClr val="black"/>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2"/>
          <a:stretch>
            <a:fillRect/>
          </a:stretch>
        </p:blipFill>
        <p:spPr>
          <a:xfrm>
            <a:off x="589164" y="3343955"/>
            <a:ext cx="1594256" cy="580365"/>
          </a:xfrm>
          <a:prstGeom prst="rect">
            <a:avLst/>
          </a:prstGeom>
        </p:spPr>
      </p:pic>
      <p:sp>
        <p:nvSpPr>
          <p:cNvPr id="20" name="文本框 9">
            <a:extLst>
              <a:ext uri="{FF2B5EF4-FFF2-40B4-BE49-F238E27FC236}">
                <a16:creationId xmlns:a16="http://schemas.microsoft.com/office/drawing/2014/main" id="{84B5B49D-7406-45D7-BD08-51E471687D35}"/>
              </a:ext>
            </a:extLst>
          </p:cNvPr>
          <p:cNvSpPr txBox="1"/>
          <p:nvPr/>
        </p:nvSpPr>
        <p:spPr>
          <a:xfrm>
            <a:off x="589164" y="5910526"/>
            <a:ext cx="3595878" cy="646331"/>
          </a:xfrm>
          <a:prstGeom prst="rect">
            <a:avLst/>
          </a:prstGeom>
          <a:noFill/>
          <a:ln w="38100">
            <a:solidFill>
              <a:srgbClr val="7030A0"/>
            </a:solidFill>
          </a:ln>
        </p:spPr>
        <p:txBody>
          <a:bodyPr wrap="square" rtlCol="0">
            <a:spAutoFit/>
          </a:bodyPr>
          <a:lstStyle/>
          <a:p>
            <a:pPr algn="ctr">
              <a:lnSpc>
                <a:spcPct val="150000"/>
              </a:lnSpc>
            </a:pPr>
            <a:r>
              <a:rPr lang="zh-TW" altLang="en-US" sz="2400" dirty="0">
                <a:latin typeface="DFKai-SB" panose="03000509000000000000" pitchFamily="65" charset="-120"/>
                <a:ea typeface="DFKai-SB" panose="03000509000000000000" pitchFamily="65" charset="-120"/>
              </a:rPr>
              <a:t>點擊圖片</a:t>
            </a:r>
            <a:r>
              <a:rPr lang="zh-CN" altLang="en-US" sz="2400" dirty="0">
                <a:latin typeface="DFKai-SB" panose="03000509000000000000" pitchFamily="65" charset="-120"/>
                <a:ea typeface="DFKai-SB" panose="03000509000000000000" pitchFamily="65" charset="-120"/>
              </a:rPr>
              <a:t>觀看視頻</a:t>
            </a:r>
          </a:p>
        </p:txBody>
      </p:sp>
      <p:pic>
        <p:nvPicPr>
          <p:cNvPr id="9" name="圖片 8">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9164" y="4055168"/>
            <a:ext cx="3595878" cy="1855358"/>
          </a:xfrm>
          <a:prstGeom prst="rect">
            <a:avLst/>
          </a:prstGeom>
        </p:spPr>
      </p:pic>
    </p:spTree>
    <p:extLst>
      <p:ext uri="{BB962C8B-B14F-4D97-AF65-F5344CB8AC3E}">
        <p14:creationId xmlns:p14="http://schemas.microsoft.com/office/powerpoint/2010/main" val="22962937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noChangeArrowheads="1"/>
          </p:cNvSpPr>
          <p:nvPr/>
        </p:nvSpPr>
        <p:spPr bwMode="auto">
          <a:xfrm>
            <a:off x="1872201" y="497346"/>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TW"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稀土資源的應用</a:t>
            </a:r>
            <a:endParaRPr kumimoji="0" lang="zh-CN" altLang="en-US" sz="40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9" name="矩形 8"/>
          <p:cNvSpPr/>
          <p:nvPr/>
        </p:nvSpPr>
        <p:spPr>
          <a:xfrm>
            <a:off x="4170246" y="1750818"/>
            <a:ext cx="7212752" cy="892552"/>
          </a:xfrm>
          <a:prstGeom prst="rect">
            <a:avLst/>
          </a:prstGeom>
        </p:spPr>
        <p:txBody>
          <a:bodyPr wrap="square">
            <a:spAutoFit/>
          </a:bodyPr>
          <a:lstStyle/>
          <a:p>
            <a:pPr lvl="0" algn="just" hangingPunct="0"/>
            <a:r>
              <a:rPr lang="zh-CN" altLang="en-US" sz="2600" dirty="0">
                <a:solidFill>
                  <a:prstClr val="black"/>
                </a:solidFill>
                <a:latin typeface="DFKai-SB" panose="03000509000000000000" pitchFamily="65" charset="-120"/>
                <a:ea typeface="DFKai-SB" panose="03000509000000000000" pitchFamily="65" charset="-120"/>
              </a:rPr>
              <a:t>上海最早擁有磁懸浮列車，其關鍵性材料之一是超抗磁陶瓷，製造這種材料</a:t>
            </a:r>
            <a:r>
              <a:rPr lang="zh-TW" altLang="en-US" sz="2600" dirty="0">
                <a:solidFill>
                  <a:prstClr val="black"/>
                </a:solidFill>
                <a:latin typeface="DFKai-SB" panose="03000509000000000000" pitchFamily="65" charset="-120"/>
                <a:ea typeface="DFKai-SB" panose="03000509000000000000" pitchFamily="65" charset="-120"/>
              </a:rPr>
              <a:t>就</a:t>
            </a:r>
            <a:r>
              <a:rPr lang="zh-CN" altLang="en-US" sz="2600" dirty="0">
                <a:solidFill>
                  <a:prstClr val="black"/>
                </a:solidFill>
                <a:latin typeface="DFKai-SB" panose="03000509000000000000" pitchFamily="65" charset="-120"/>
                <a:ea typeface="DFKai-SB" panose="03000509000000000000" pitchFamily="65" charset="-120"/>
              </a:rPr>
              <a:t>需要</a:t>
            </a:r>
            <a:r>
              <a:rPr lang="zh-TW" altLang="en-US" sz="2600" dirty="0">
                <a:solidFill>
                  <a:prstClr val="black"/>
                </a:solidFill>
                <a:latin typeface="DFKai-SB" panose="03000509000000000000" pitchFamily="65" charset="-120"/>
                <a:ea typeface="DFKai-SB" panose="03000509000000000000" pitchFamily="65" charset="-120"/>
              </a:rPr>
              <a:t>使用</a:t>
            </a:r>
            <a:r>
              <a:rPr lang="zh-CN" altLang="en-US" sz="2600" dirty="0">
                <a:solidFill>
                  <a:prstClr val="black"/>
                </a:solidFill>
                <a:latin typeface="DFKai-SB" panose="03000509000000000000" pitchFamily="65" charset="-120"/>
                <a:ea typeface="DFKai-SB" panose="03000509000000000000" pitchFamily="65" charset="-120"/>
              </a:rPr>
              <a:t>稀土。</a:t>
            </a:r>
            <a:endParaRPr lang="en-US" altLang="zh-CN" sz="2600" dirty="0">
              <a:solidFill>
                <a:prstClr val="black"/>
              </a:solidFill>
              <a:latin typeface="DFKai-SB" panose="03000509000000000000" pitchFamily="65" charset="-120"/>
              <a:ea typeface="DFKai-SB" panose="03000509000000000000" pitchFamily="65" charset="-120"/>
            </a:endParaRPr>
          </a:p>
        </p:txBody>
      </p:sp>
      <p:sp>
        <p:nvSpPr>
          <p:cNvPr id="10" name="矩形 9"/>
          <p:cNvSpPr/>
          <p:nvPr/>
        </p:nvSpPr>
        <p:spPr>
          <a:xfrm>
            <a:off x="8321824" y="3067481"/>
            <a:ext cx="2854844" cy="2893100"/>
          </a:xfrm>
          <a:prstGeom prst="rect">
            <a:avLst/>
          </a:prstGeom>
        </p:spPr>
        <p:txBody>
          <a:bodyPr wrap="square">
            <a:spAutoFit/>
          </a:bodyPr>
          <a:lstStyle/>
          <a:p>
            <a:pPr algn="just" hangingPunct="0"/>
            <a:r>
              <a:rPr lang="zh-TW" altLang="en-US" sz="2600" dirty="0">
                <a:latin typeface="標楷體" panose="03000509000000000000" pitchFamily="65" charset="-120"/>
                <a:ea typeface="標楷體" panose="03000509000000000000" pitchFamily="65" charset="-120"/>
              </a:rPr>
              <a:t>智能手機包括電池、熒幕、內部電路與外殼，運用的材質包括</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70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多種化學元素，其中製造手機熒幕表面就需要</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種稀土元素。</a:t>
            </a:r>
            <a:endParaRPr lang="zh-HK" alt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圖片 10"/>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61" t="19736" r="8571" b="22065"/>
          <a:stretch/>
        </p:blipFill>
        <p:spPr>
          <a:xfrm rot="5400000">
            <a:off x="6182944" y="3829229"/>
            <a:ext cx="2634624" cy="1369605"/>
          </a:xfrm>
          <a:prstGeom prst="rect">
            <a:avLst/>
          </a:prstGeom>
        </p:spPr>
      </p:pic>
      <p:sp>
        <p:nvSpPr>
          <p:cNvPr id="13" name="矩形 12"/>
          <p:cNvSpPr/>
          <p:nvPr/>
        </p:nvSpPr>
        <p:spPr>
          <a:xfrm>
            <a:off x="3429922" y="3579472"/>
            <a:ext cx="3107252" cy="2893100"/>
          </a:xfrm>
          <a:prstGeom prst="rect">
            <a:avLst/>
          </a:prstGeom>
        </p:spPr>
        <p:txBody>
          <a:bodyPr wrap="square">
            <a:spAutoFit/>
          </a:bodyPr>
          <a:lstStyle/>
          <a:p>
            <a:pPr lvl="0" algn="just" hangingPunct="0"/>
            <a:r>
              <a:rPr lang="zh-CN" altLang="en-US" sz="2600" dirty="0">
                <a:solidFill>
                  <a:prstClr val="black"/>
                </a:solidFill>
                <a:latin typeface="DFKai-SB" panose="03000509000000000000" pitchFamily="65" charset="-120"/>
                <a:ea typeface="DFKai-SB" panose="03000509000000000000" pitchFamily="65" charset="-120"/>
              </a:rPr>
              <a:t>稀土合金有硬度大、耐腐蝕、耐磨等優點</a:t>
            </a:r>
            <a:r>
              <a:rPr lang="zh-TW" altLang="en-US" sz="2600" dirty="0">
                <a:solidFill>
                  <a:prstClr val="black"/>
                </a:solidFill>
                <a:latin typeface="DFKai-SB" panose="03000509000000000000" pitchFamily="65" charset="-120"/>
                <a:ea typeface="DFKai-SB" panose="03000509000000000000" pitchFamily="65" charset="-120"/>
              </a:rPr>
              <a:t>。稀土</a:t>
            </a:r>
            <a:r>
              <a:rPr lang="zh-CN" altLang="en-US" sz="2600" dirty="0">
                <a:solidFill>
                  <a:prstClr val="black"/>
                </a:solidFill>
                <a:latin typeface="DFKai-SB" panose="03000509000000000000" pitchFamily="65" charset="-120"/>
                <a:ea typeface="DFKai-SB" panose="03000509000000000000" pitchFamily="65" charset="-120"/>
              </a:rPr>
              <a:t>除</a:t>
            </a:r>
            <a:r>
              <a:rPr lang="zh-TW" altLang="en-US" sz="2600" dirty="0">
                <a:solidFill>
                  <a:prstClr val="black"/>
                </a:solidFill>
                <a:latin typeface="DFKai-SB" panose="03000509000000000000" pitchFamily="65" charset="-120"/>
                <a:ea typeface="DFKai-SB" panose="03000509000000000000" pitchFamily="65" charset="-120"/>
              </a:rPr>
              <a:t>了可</a:t>
            </a:r>
            <a:r>
              <a:rPr lang="zh-CN" altLang="en-US" sz="2600" dirty="0">
                <a:solidFill>
                  <a:prstClr val="black"/>
                </a:solidFill>
                <a:latin typeface="DFKai-SB" panose="03000509000000000000" pitchFamily="65" charset="-120"/>
                <a:ea typeface="DFKai-SB" panose="03000509000000000000" pitchFamily="65" charset="-120"/>
              </a:rPr>
              <a:t>應用在高精尖的産品上，還應用於日常産品上，如打火機上的打火石。</a:t>
            </a:r>
            <a:endParaRPr lang="en-US" altLang="zh-CN" sz="2600" dirty="0">
              <a:solidFill>
                <a:prstClr val="black"/>
              </a:solidFill>
              <a:latin typeface="DFKai-SB" panose="03000509000000000000" pitchFamily="65" charset="-120"/>
              <a:ea typeface="DFKai-SB" panose="03000509000000000000" pitchFamily="65" charset="-120"/>
            </a:endParaRPr>
          </a:p>
        </p:txBody>
      </p:sp>
      <p:pic>
        <p:nvPicPr>
          <p:cNvPr id="14" name="圖片 13"/>
          <p:cNvPicPr>
            <a:picLocks noChangeAspect="1"/>
          </p:cNvPicPr>
          <p:nvPr/>
        </p:nvPicPr>
        <p:blipFill>
          <a:blip r:embed="rId4"/>
          <a:stretch>
            <a:fillRect/>
          </a:stretch>
        </p:blipFill>
        <p:spPr>
          <a:xfrm>
            <a:off x="341832" y="2337453"/>
            <a:ext cx="597947" cy="2688569"/>
          </a:xfrm>
          <a:prstGeom prst="rect">
            <a:avLst/>
          </a:prstGeom>
        </p:spPr>
      </p:pic>
      <p:sp>
        <p:nvSpPr>
          <p:cNvPr id="15" name="矩形 14"/>
          <p:cNvSpPr/>
          <p:nvPr/>
        </p:nvSpPr>
        <p:spPr>
          <a:xfrm>
            <a:off x="7212479" y="6174728"/>
            <a:ext cx="3814749"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圖片來源：教材製作者拍攝</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314" name="Picture 2" descr="E:\人民教育出版社工作\2020.8-教育部项目编写文件\2022.4.14-16五修改会议\修改相关内容\新华社购买\11-20\XxjbjsC007067_20090427_NDPFN0A00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9779" y="1397111"/>
            <a:ext cx="3025092" cy="1997412"/>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E:\人民教育出版社工作\2020.8-教育部项目编写文件\2022.4.14-16五修改会议\修改相关内容\视觉中国\VCG21gic71957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982" y="3822175"/>
            <a:ext cx="2357175" cy="18902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a:stretch>
            <a:fillRect/>
          </a:stretch>
        </p:blipFill>
        <p:spPr>
          <a:xfrm>
            <a:off x="546435" y="270690"/>
            <a:ext cx="1594256" cy="580365"/>
          </a:xfrm>
          <a:prstGeom prst="rect">
            <a:avLst/>
          </a:prstGeom>
        </p:spPr>
      </p:pic>
    </p:spTree>
    <p:extLst>
      <p:ext uri="{BB962C8B-B14F-4D97-AF65-F5344CB8AC3E}">
        <p14:creationId xmlns:p14="http://schemas.microsoft.com/office/powerpoint/2010/main" val="35854172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521294" y="1229717"/>
            <a:ext cx="5501862" cy="24791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hangingPunct="0">
              <a:lnSpc>
                <a:spcPct val="120000"/>
              </a:lnSpc>
              <a:buNone/>
              <a:defRPr/>
            </a:pPr>
            <a:r>
              <a:rPr kumimoji="0" lang="zh-CN" altLang="zh-CN" sz="26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改革開放以來</a:t>
            </a:r>
            <a:r>
              <a:rPr kumimoji="0" lang="zh-CN" altLang="en-US" sz="26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，我國</a:t>
            </a:r>
            <a:r>
              <a:rPr kumimoji="0" lang="zh-CN" altLang="zh-CN" sz="26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地質工作者</a:t>
            </a:r>
            <a:r>
              <a:rPr kumimoji="0" lang="zh-CN" altLang="en-US" sz="26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不斷</a:t>
            </a:r>
            <a:r>
              <a:rPr kumimoji="0" lang="zh-TW" altLang="en-US" sz="26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勘</a:t>
            </a:r>
            <a:r>
              <a:rPr kumimoji="0" lang="zh-CN" altLang="en-US" sz="26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探出大規模的、重要的礦産蘊藏地。這一時期，</a:t>
            </a:r>
            <a:r>
              <a:rPr kumimoji="0" lang="zh-CN" altLang="zh-CN" sz="26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礦石生産基本保障了</a:t>
            </a:r>
            <a:r>
              <a:rPr kumimoji="0" lang="zh-CN" altLang="en-US" sz="26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一半以上</a:t>
            </a:r>
            <a:r>
              <a:rPr kumimoji="0" lang="zh-CN" altLang="zh-CN" sz="26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大宗礦產</a:t>
            </a:r>
            <a:r>
              <a:rPr kumimoji="0" lang="zh-CN" altLang="en-US" sz="26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的</a:t>
            </a:r>
            <a:r>
              <a:rPr kumimoji="0" lang="zh-CN" altLang="zh-CN" sz="26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rPr>
              <a:t>累計消費需求。</a:t>
            </a:r>
            <a:endParaRPr kumimoji="0" lang="en-US" altLang="zh-CN" sz="26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50000"/>
              </a:lnSpc>
              <a:spcBef>
                <a:spcPts val="1000"/>
              </a:spcBef>
              <a:spcAft>
                <a:spcPts val="0"/>
              </a:spcAft>
              <a:buClrTx/>
              <a:buSzTx/>
              <a:buNone/>
              <a:defRPr/>
            </a:pPr>
            <a:endParaRPr kumimoji="0" lang="en-US" altLang="zh-CN" sz="2200" b="0" i="0" u="none" strike="noStrike" kern="1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文本框 3"/>
          <p:cNvSpPr txBox="1"/>
          <p:nvPr/>
        </p:nvSpPr>
        <p:spPr>
          <a:xfrm>
            <a:off x="7310088" y="4850778"/>
            <a:ext cx="385233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位於羅布泊的中國最大鉀鹽礦</a:t>
            </a:r>
          </a:p>
        </p:txBody>
      </p:sp>
      <p:sp>
        <p:nvSpPr>
          <p:cNvPr id="16" name="标题 1"/>
          <p:cNvSpPr txBox="1">
            <a:spLocks noChangeArrowheads="1"/>
          </p:cNvSpPr>
          <p:nvPr/>
        </p:nvSpPr>
        <p:spPr bwMode="auto">
          <a:xfrm>
            <a:off x="1989317" y="460926"/>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勘探推進與礦山修復治理</a:t>
            </a:r>
            <a:r>
              <a:rPr lang="zh-TW" altLang="en-US" sz="3200" b="1" dirty="0">
                <a:solidFill>
                  <a:prstClr val="black"/>
                </a:solidFill>
                <a:latin typeface="DFKai-SB" panose="03000509000000000000" pitchFamily="65" charset="-120"/>
                <a:ea typeface="DFKai-SB" panose="03000509000000000000" pitchFamily="65" charset="-120"/>
              </a:rPr>
              <a:t>並</a:t>
            </a: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舉</a:t>
            </a:r>
          </a:p>
        </p:txBody>
      </p:sp>
      <p:sp>
        <p:nvSpPr>
          <p:cNvPr id="17" name="文本框 16"/>
          <p:cNvSpPr txBox="1"/>
          <p:nvPr/>
        </p:nvSpPr>
        <p:spPr>
          <a:xfrm>
            <a:off x="439052" y="3809885"/>
            <a:ext cx="5584102" cy="2553891"/>
          </a:xfrm>
          <a:prstGeom prst="round2DiagRect">
            <a:avLst/>
          </a:prstGeom>
          <a:solidFill>
            <a:srgbClr val="0070C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just" defTabSz="914400" rtl="0" eaLnBrk="1" fontAlgn="auto" latinLnBrk="0" hangingPunct="0">
              <a:spcBef>
                <a:spcPts val="1000"/>
              </a:spcBef>
              <a:spcAft>
                <a:spcPts val="0"/>
              </a:spcAft>
              <a:buClrTx/>
              <a:buSzTx/>
              <a:buNone/>
              <a:defRPr/>
            </a:pPr>
            <a:r>
              <a:rPr kumimoji="0" lang="zh-CN" altLang="en-US" sz="2200" b="0" i="0" u="none" strike="noStrike" kern="100" cap="none" spc="0" normalizeH="0" baseline="0" noProof="0" dirty="0">
                <a:ln>
                  <a:noFill/>
                </a:ln>
                <a:effectLst/>
                <a:uLnTx/>
                <a:uFillTx/>
                <a:latin typeface="DFKai-SB" panose="03000509000000000000" pitchFamily="65" charset="-120"/>
                <a:ea typeface="DFKai-SB" panose="03000509000000000000" pitchFamily="65" charset="-120"/>
                <a:cs typeface="Times New Roman" panose="02020603050405020304" pitchFamily="18" charset="0"/>
              </a:rPr>
              <a:t>    </a:t>
            </a:r>
            <a:r>
              <a:rPr kumimoji="0" lang="zh-CN" altLang="en-US" sz="2400" b="0" i="0" u="none" strike="noStrike" kern="100" cap="none" spc="0" normalizeH="0" baseline="0" noProof="0" dirty="0">
                <a:ln>
                  <a:noFill/>
                </a:ln>
                <a:effectLst/>
                <a:uLnTx/>
                <a:uFillTx/>
                <a:latin typeface="DFKai-SB" panose="03000509000000000000" pitchFamily="65" charset="-120"/>
                <a:ea typeface="DFKai-SB" panose="03000509000000000000" pitchFamily="65" charset="-120"/>
                <a:cs typeface="Times New Roman" panose="02020603050405020304" pitchFamily="18" charset="0"/>
              </a:rPr>
              <a:t>以鉀礦為例，我國是農業大國，鉀肥</a:t>
            </a:r>
            <a:r>
              <a:rPr kumimoji="0" lang="zh-TW" altLang="en-US" sz="2400" b="0" i="0" u="none" strike="noStrike" kern="100" cap="none" spc="0" normalizeH="0" baseline="0" noProof="0" dirty="0">
                <a:ln>
                  <a:noFill/>
                </a:ln>
                <a:effectLst/>
                <a:uLnTx/>
                <a:uFillTx/>
                <a:latin typeface="DFKai-SB" panose="03000509000000000000" pitchFamily="65" charset="-120"/>
                <a:ea typeface="DFKai-SB" panose="03000509000000000000" pitchFamily="65" charset="-120"/>
                <a:cs typeface="Times New Roman" panose="02020603050405020304" pitchFamily="18" charset="0"/>
              </a:rPr>
              <a:t>料</a:t>
            </a:r>
            <a:r>
              <a:rPr kumimoji="0" lang="zh-CN" altLang="en-US" sz="2400" b="0" i="0" u="none" strike="noStrike" kern="100" cap="none" spc="0" normalizeH="0" baseline="0" noProof="0" dirty="0">
                <a:ln>
                  <a:noFill/>
                </a:ln>
                <a:effectLst/>
                <a:uLnTx/>
                <a:uFillTx/>
                <a:latin typeface="DFKai-SB" panose="03000509000000000000" pitchFamily="65" charset="-120"/>
                <a:ea typeface="DFKai-SB" panose="03000509000000000000" pitchFamily="65" charset="-120"/>
                <a:cs typeface="Times New Roman" panose="02020603050405020304" pitchFamily="18" charset="0"/>
              </a:rPr>
              <a:t>需</a:t>
            </a:r>
            <a:r>
              <a:rPr kumimoji="0" lang="zh-TW" altLang="en-US" sz="2400" b="0" i="0" u="none" strike="noStrike" kern="100" cap="none" spc="0" normalizeH="0" baseline="0" noProof="0" dirty="0">
                <a:ln>
                  <a:noFill/>
                </a:ln>
                <a:effectLst/>
                <a:uLnTx/>
                <a:uFillTx/>
                <a:latin typeface="DFKai-SB" panose="03000509000000000000" pitchFamily="65" charset="-120"/>
                <a:ea typeface="DFKai-SB" panose="03000509000000000000" pitchFamily="65" charset="-120"/>
                <a:cs typeface="Times New Roman" panose="02020603050405020304" pitchFamily="18" charset="0"/>
              </a:rPr>
              <a:t>求</a:t>
            </a:r>
            <a:r>
              <a:rPr kumimoji="0" lang="zh-CN" altLang="en-US" sz="2400" b="0" i="0" u="none" strike="noStrike" kern="100" cap="none" spc="0" normalizeH="0" baseline="0" noProof="0" dirty="0">
                <a:ln>
                  <a:noFill/>
                </a:ln>
                <a:effectLst/>
                <a:uLnTx/>
                <a:uFillTx/>
                <a:latin typeface="DFKai-SB" panose="03000509000000000000" pitchFamily="65" charset="-120"/>
                <a:ea typeface="DFKai-SB" panose="03000509000000000000" pitchFamily="65" charset="-120"/>
                <a:cs typeface="Times New Roman" panose="02020603050405020304" pitchFamily="18" charset="0"/>
              </a:rPr>
              <a:t>量大，但是長期需要進口。地質學家陸續勘探出來的大型鉀礦，為國産鉀肥</a:t>
            </a:r>
            <a:r>
              <a:rPr kumimoji="0" lang="zh-TW" altLang="en-US" sz="2400" b="0" i="0" u="none" strike="noStrike" kern="100" cap="none" spc="0" normalizeH="0" baseline="0" noProof="0" dirty="0">
                <a:ln>
                  <a:noFill/>
                </a:ln>
                <a:effectLst/>
                <a:uLnTx/>
                <a:uFillTx/>
                <a:latin typeface="DFKai-SB" panose="03000509000000000000" pitchFamily="65" charset="-120"/>
                <a:ea typeface="DFKai-SB" panose="03000509000000000000" pitchFamily="65" charset="-120"/>
                <a:cs typeface="Times New Roman" panose="02020603050405020304" pitchFamily="18" charset="0"/>
              </a:rPr>
              <a:t>料</a:t>
            </a:r>
            <a:r>
              <a:rPr kumimoji="0" lang="zh-CN" altLang="en-US" sz="2400" b="0" i="0" u="none" strike="noStrike" kern="100" cap="none" spc="0" normalizeH="0" baseline="0" noProof="0" dirty="0">
                <a:ln>
                  <a:noFill/>
                </a:ln>
                <a:effectLst/>
                <a:uLnTx/>
                <a:uFillTx/>
                <a:latin typeface="DFKai-SB" panose="03000509000000000000" pitchFamily="65" charset="-120"/>
                <a:ea typeface="DFKai-SB" panose="03000509000000000000" pitchFamily="65" charset="-120"/>
                <a:cs typeface="Times New Roman" panose="02020603050405020304" pitchFamily="18" charset="0"/>
              </a:rPr>
              <a:t>生産提供了原料</a:t>
            </a:r>
            <a:r>
              <a:rPr kumimoji="0" lang="zh-TW" altLang="en-US" sz="2400" b="0" i="0" u="none" strike="noStrike" kern="100" cap="none" spc="0" normalizeH="0" baseline="0" noProof="0" dirty="0">
                <a:ln>
                  <a:noFill/>
                </a:ln>
                <a:effectLst/>
                <a:uLnTx/>
                <a:uFillTx/>
                <a:latin typeface="DFKai-SB" panose="03000509000000000000" pitchFamily="65" charset="-120"/>
                <a:ea typeface="DFKai-SB" panose="03000509000000000000" pitchFamily="65" charset="-120"/>
                <a:cs typeface="Times New Roman" panose="02020603050405020304" pitchFamily="18" charset="0"/>
              </a:rPr>
              <a:t>，有助促進中國農業發展。</a:t>
            </a:r>
            <a:endPar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8" name="矩形 7"/>
          <p:cNvSpPr/>
          <p:nvPr/>
        </p:nvSpPr>
        <p:spPr>
          <a:xfrm>
            <a:off x="9069400" y="5513953"/>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4338" name="Picture 2" descr="E:\人民教育出版社工作\2020.8-教育部项目编写文件\2022.4.14-16五修改会议\修改相关内容\新华社购买\21-30\XxjpsgC007438_20190819_PEPFN0A0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86635" y="1509761"/>
            <a:ext cx="4965530" cy="33103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334707" y="6447884"/>
            <a:ext cx="7470426"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TW"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資料來源</a:t>
            </a:r>
            <a:r>
              <a:rPr kumimoji="0" lang="en-US" altLang="zh-TW"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TW"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央視網 </a:t>
            </a:r>
            <a:r>
              <a:rPr kumimoji="0" lang="en-US" altLang="zh-TW"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http://v.cctv.com/2018/12/18/VIDEHPJVMWLlBZs28ts5dVT0181218.shtml</a:t>
            </a:r>
            <a:r>
              <a:rPr kumimoji="0" lang="en-US" altLang="zh-TW"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图片 2" descr="捕获">
            <a:hlinkClick r:id="rId2"/>
          </p:cNvPr>
          <p:cNvPicPr>
            <a:picLocks noChangeAspect="1"/>
          </p:cNvPicPr>
          <p:nvPr/>
        </p:nvPicPr>
        <p:blipFill>
          <a:blip r:embed="rId3"/>
          <a:stretch>
            <a:fillRect/>
          </a:stretch>
        </p:blipFill>
        <p:spPr>
          <a:xfrm>
            <a:off x="3401226" y="2105114"/>
            <a:ext cx="5014965" cy="2849948"/>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grpSp>
        <p:nvGrpSpPr>
          <p:cNvPr id="7" name="组合 6"/>
          <p:cNvGrpSpPr/>
          <p:nvPr/>
        </p:nvGrpSpPr>
        <p:grpSpPr>
          <a:xfrm>
            <a:off x="473698" y="196737"/>
            <a:ext cx="2674938" cy="674687"/>
            <a:chOff x="977900" y="557213"/>
            <a:chExt cx="2674938" cy="674687"/>
          </a:xfrm>
        </p:grpSpPr>
        <p:sp>
          <p:nvSpPr>
            <p:cNvPr id="8" name="矩形 7"/>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文本框 13"/>
            <p:cNvSpPr txBox="1">
              <a:spLocks noChangeArrowheads="1"/>
            </p:cNvSpPr>
            <p:nvPr/>
          </p:nvSpPr>
          <p:spPr bwMode="auto">
            <a:xfrm>
              <a:off x="1341438" y="557213"/>
              <a:ext cx="231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600" b="1" dirty="0">
                  <a:latin typeface="Microsoft JhengHei" panose="020B0604030504040204" pitchFamily="34" charset="-120"/>
                  <a:ea typeface="Microsoft JhengHei" panose="020B0604030504040204" pitchFamily="34" charset="-120"/>
                </a:rPr>
                <a:t> </a:t>
              </a:r>
              <a:r>
                <a:rPr lang="zh-TW" altLang="en-US" sz="3600" b="1" dirty="0">
                  <a:latin typeface="Microsoft JhengHei" panose="020B0604030504040204" pitchFamily="34" charset="-120"/>
                  <a:ea typeface="Microsoft JhengHei" panose="020B0604030504040204" pitchFamily="34" charset="-120"/>
                </a:rPr>
                <a:t>起步點</a:t>
              </a:r>
              <a:endParaRPr lang="zh-CN" altLang="en-US" sz="3600" b="1" dirty="0">
                <a:latin typeface="Microsoft JhengHei" panose="020B0604030504040204" pitchFamily="34" charset="-120"/>
                <a:ea typeface="Microsoft JhengHei" panose="020B0604030504040204" pitchFamily="34" charset="-120"/>
              </a:endParaRPr>
            </a:p>
          </p:txBody>
        </p:sp>
        <p:cxnSp>
          <p:nvCxnSpPr>
            <p:cNvPr id="11" name="直接连接符 10"/>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3" name="标题 1"/>
          <p:cNvSpPr txBox="1">
            <a:spLocks noChangeArrowheads="1"/>
          </p:cNvSpPr>
          <p:nvPr/>
        </p:nvSpPr>
        <p:spPr bwMode="auto">
          <a:xfrm>
            <a:off x="1805347" y="1521328"/>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a:latin typeface="DFKai-SB" panose="03000509000000000000" pitchFamily="65" charset="-120"/>
                <a:ea typeface="DFKai-SB" panose="03000509000000000000" pitchFamily="65" charset="-120"/>
              </a:rPr>
              <a:t>觀看以下影片並回答問題</a:t>
            </a:r>
          </a:p>
        </p:txBody>
      </p:sp>
      <p:pic>
        <p:nvPicPr>
          <p:cNvPr id="14" name="圖片 13"/>
          <p:cNvPicPr>
            <a:picLocks noChangeAspect="1"/>
          </p:cNvPicPr>
          <p:nvPr/>
        </p:nvPicPr>
        <p:blipFill>
          <a:blip r:embed="rId4"/>
          <a:stretch>
            <a:fillRect/>
          </a:stretch>
        </p:blipFill>
        <p:spPr>
          <a:xfrm>
            <a:off x="748398" y="5769596"/>
            <a:ext cx="542591" cy="542591"/>
          </a:xfrm>
          <a:prstGeom prst="rect">
            <a:avLst/>
          </a:prstGeom>
        </p:spPr>
      </p:pic>
      <p:sp>
        <p:nvSpPr>
          <p:cNvPr id="15" name="文本框 14"/>
          <p:cNvSpPr txBox="1"/>
          <p:nvPr/>
        </p:nvSpPr>
        <p:spPr>
          <a:xfrm>
            <a:off x="1341438" y="5835133"/>
            <a:ext cx="10680516" cy="477054"/>
          </a:xfrm>
          <a:prstGeom prst="rect">
            <a:avLst/>
          </a:prstGeom>
          <a:noFill/>
        </p:spPr>
        <p:txBody>
          <a:bodyPr wrap="square" rtlCol="0">
            <a:spAutoFit/>
          </a:bodyPr>
          <a:lstStyle/>
          <a:p>
            <a:r>
              <a:rPr lang="zh-TW" altLang="en-US" sz="2500" b="1" dirty="0">
                <a:latin typeface="Times New Roman" panose="02020603050405020304" pitchFamily="18" charset="0"/>
                <a:ea typeface="DFKai-SB" panose="03000509000000000000" pitchFamily="65" charset="-120"/>
                <a:cs typeface="Times New Roman" panose="02020603050405020304" pitchFamily="18" charset="0"/>
              </a:rPr>
              <a:t>問題</a:t>
            </a:r>
            <a:r>
              <a:rPr lang="zh-CN" altLang="en-US" sz="2500" b="1"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500" dirty="0">
                <a:latin typeface="Times New Roman" panose="02020603050405020304" pitchFamily="18" charset="0"/>
                <a:ea typeface="DFKai-SB" panose="03000509000000000000" pitchFamily="65" charset="-120"/>
                <a:cs typeface="Times New Roman" panose="02020603050405020304" pitchFamily="18" charset="0"/>
              </a:rPr>
              <a:t>視頻中我國改革開放以來所取得的成就，你印象最深刻的是甚麼？</a:t>
            </a:r>
            <a:endParaRPr lang="zh-CN" altLang="en-US" sz="25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文本框 9">
            <a:extLst>
              <a:ext uri="{FF2B5EF4-FFF2-40B4-BE49-F238E27FC236}">
                <a16:creationId xmlns:a16="http://schemas.microsoft.com/office/drawing/2014/main" id="{84B5B49D-7406-45D7-BD08-51E471687D35}"/>
              </a:ext>
            </a:extLst>
          </p:cNvPr>
          <p:cNvSpPr txBox="1"/>
          <p:nvPr/>
        </p:nvSpPr>
        <p:spPr>
          <a:xfrm>
            <a:off x="3401226" y="4955062"/>
            <a:ext cx="5014965" cy="646331"/>
          </a:xfrm>
          <a:prstGeom prst="rect">
            <a:avLst/>
          </a:prstGeom>
          <a:noFill/>
          <a:ln w="38100">
            <a:solidFill>
              <a:srgbClr val="7030A0"/>
            </a:solidFill>
          </a:ln>
        </p:spPr>
        <p:txBody>
          <a:bodyPr wrap="square" rtlCol="0">
            <a:spAutoFit/>
          </a:bodyPr>
          <a:lstStyle/>
          <a:p>
            <a:pPr algn="ctr">
              <a:lnSpc>
                <a:spcPct val="150000"/>
              </a:lnSpc>
            </a:pPr>
            <a:r>
              <a:rPr lang="zh-TW" altLang="en-US" sz="2400" dirty="0">
                <a:latin typeface="DFKai-SB" panose="03000509000000000000" pitchFamily="65" charset="-120"/>
                <a:ea typeface="DFKai-SB" panose="03000509000000000000" pitchFamily="65" charset="-120"/>
              </a:rPr>
              <a:t>點擊圖片</a:t>
            </a:r>
            <a:r>
              <a:rPr lang="zh-CN" altLang="en-US" sz="2400" dirty="0">
                <a:latin typeface="DFKai-SB" panose="03000509000000000000" pitchFamily="65" charset="-120"/>
                <a:ea typeface="DFKai-SB" panose="03000509000000000000" pitchFamily="65" charset="-120"/>
              </a:rPr>
              <a:t>觀看視頻</a:t>
            </a:r>
          </a:p>
        </p:txBody>
      </p:sp>
      <p:sp>
        <p:nvSpPr>
          <p:cNvPr id="17" name="標題 3"/>
          <p:cNvSpPr txBox="1">
            <a:spLocks/>
          </p:cNvSpPr>
          <p:nvPr/>
        </p:nvSpPr>
        <p:spPr>
          <a:xfrm>
            <a:off x="3067940" y="321180"/>
            <a:ext cx="6217244" cy="845054"/>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zh-CN" altLang="en-US" sz="5400" b="1">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經  濟  </a:t>
            </a:r>
            <a:r>
              <a:rPr lang="zh-TW" altLang="en-US" sz="5400" b="1">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範  疇</a:t>
            </a:r>
            <a:endParaRPr lang="zh-HK"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p:cNvSpPr/>
          <p:nvPr/>
        </p:nvSpPr>
        <p:spPr bwMode="auto">
          <a:xfrm>
            <a:off x="6838435" y="2599863"/>
            <a:ext cx="4221729" cy="3049661"/>
          </a:xfrm>
          <a:prstGeom prst="roundRect">
            <a:avLst>
              <a:gd name="adj" fmla="val 787"/>
            </a:avLst>
          </a:prstGeom>
          <a:solidFill>
            <a:srgbClr val="00B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矩形 20"/>
          <p:cNvSpPr/>
          <p:nvPr/>
        </p:nvSpPr>
        <p:spPr>
          <a:xfrm>
            <a:off x="6842253" y="4248473"/>
            <a:ext cx="4221729" cy="198354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8" name="矩形: 圆角 17"/>
          <p:cNvSpPr/>
          <p:nvPr/>
        </p:nvSpPr>
        <p:spPr bwMode="auto">
          <a:xfrm>
            <a:off x="903568" y="2132725"/>
            <a:ext cx="4448078" cy="3614352"/>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矩形 18"/>
          <p:cNvSpPr/>
          <p:nvPr/>
        </p:nvSpPr>
        <p:spPr>
          <a:xfrm>
            <a:off x="758036" y="2229812"/>
            <a:ext cx="4438801" cy="2104122"/>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3" name="标题 1"/>
          <p:cNvSpPr txBox="1"/>
          <p:nvPr/>
        </p:nvSpPr>
        <p:spPr>
          <a:xfrm>
            <a:off x="801752" y="2248881"/>
            <a:ext cx="4293269" cy="120933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河北武安的九龍山原來曾有</a:t>
            </a:r>
            <a:r>
              <a:rPr kumimoji="0" lang="en-US" altLang="zh-CN" sz="2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a:t>
            </a:r>
            <a:r>
              <a:rPr kumimoji="0" lang="zh-CN"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多處廢棄礦場，礦山生態修復工程將這裏變為生態公園。</a:t>
            </a:r>
          </a:p>
        </p:txBody>
      </p:sp>
      <p:sp>
        <p:nvSpPr>
          <p:cNvPr id="4" name="内容占位符 2"/>
          <p:cNvSpPr txBox="1"/>
          <p:nvPr/>
        </p:nvSpPr>
        <p:spPr>
          <a:xfrm>
            <a:off x="6911201" y="4991764"/>
            <a:ext cx="4076196" cy="1260203"/>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0">
              <a:lnSpc>
                <a:spcPct val="100000"/>
              </a:lnSpc>
              <a:spcBef>
                <a:spcPts val="1000"/>
              </a:spcBef>
              <a:spcAft>
                <a:spcPts val="0"/>
              </a:spcAft>
              <a:buClrTx/>
              <a:buSzTx/>
              <a:buFont typeface="Arial" panose="020B0604020202020204" pitchFamily="34" charset="0"/>
              <a:buNone/>
              <a:defRPr/>
            </a:pPr>
            <a:r>
              <a:rPr lang="zh-CN" altLang="en-US" sz="2000" dirty="0">
                <a:solidFill>
                  <a:prstClr val="black"/>
                </a:solidFill>
                <a:latin typeface="DFKai-SB" panose="03000509000000000000" pitchFamily="65" charset="-120"/>
                <a:ea typeface="DFKai-SB" panose="03000509000000000000" pitchFamily="65" charset="-120"/>
                <a:cs typeface="+mj-cs"/>
              </a:rPr>
              <a:t>   </a:t>
            </a:r>
            <a:r>
              <a:rPr lang="zh-CN" altLang="en-US" sz="2200" dirty="0">
                <a:solidFill>
                  <a:prstClr val="black"/>
                </a:solidFill>
                <a:latin typeface="DFKai-SB" panose="03000509000000000000" pitchFamily="65" charset="-120"/>
                <a:ea typeface="DFKai-SB" panose="03000509000000000000" pitchFamily="65" charset="-120"/>
                <a:cs typeface="+mj-cs"/>
              </a:rPr>
              <a:t>寧夏志輝源石酒莊曾</a:t>
            </a:r>
            <a:r>
              <a:rPr lang="zh-TW" altLang="en-US" sz="2200" dirty="0">
                <a:solidFill>
                  <a:prstClr val="black"/>
                </a:solidFill>
                <a:latin typeface="DFKai-SB" panose="03000509000000000000" pitchFamily="65" charset="-120"/>
                <a:ea typeface="DFKai-SB" panose="03000509000000000000" pitchFamily="65" charset="-120"/>
                <a:cs typeface="+mj-cs"/>
              </a:rPr>
              <a:t>是</a:t>
            </a:r>
            <a:r>
              <a:rPr lang="zh-CN" altLang="en-US" sz="2200" dirty="0">
                <a:solidFill>
                  <a:prstClr val="black"/>
                </a:solidFill>
                <a:latin typeface="DFKai-SB" panose="03000509000000000000" pitchFamily="65" charset="-120"/>
                <a:ea typeface="DFKai-SB" panose="03000509000000000000" pitchFamily="65" charset="-120"/>
                <a:cs typeface="+mj-cs"/>
              </a:rPr>
              <a:t>砂石場，修復後成為集葡萄種植、釀酒和旅遊一體化的企業。</a:t>
            </a:r>
          </a:p>
        </p:txBody>
      </p:sp>
      <p:sp>
        <p:nvSpPr>
          <p:cNvPr id="11" name="文本框 10"/>
          <p:cNvSpPr txBox="1"/>
          <p:nvPr/>
        </p:nvSpPr>
        <p:spPr>
          <a:xfrm>
            <a:off x="439199" y="982895"/>
            <a:ext cx="11321669" cy="1007327"/>
          </a:xfrm>
          <a:prstGeom prst="rect">
            <a:avLst/>
          </a:prstGeom>
          <a:noFill/>
        </p:spPr>
        <p:txBody>
          <a:bodyPr wrap="square" rtlCol="0">
            <a:spAutoFit/>
          </a:bodyPr>
          <a:lstStyle/>
          <a:p>
            <a:pPr marL="0" marR="0" lvl="0" indent="0" algn="just" defTabSz="914400" rtl="0" eaLnBrk="1" fontAlgn="auto" latinLnBrk="0" hangingPunct="0">
              <a:lnSpc>
                <a:spcPct val="11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中國自</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1990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年代開始，大力開展礦山廢棄地生態修復，</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並</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鼓勵重新開發利用</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，以下</a:t>
            </a:r>
            <a:r>
              <a:rPr lang="zh-TW"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兩</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圖</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就</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是</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其中</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兩種重新</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開發</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利用的形式</a:t>
            </a:r>
            <a:r>
              <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3" name="矩形 22"/>
          <p:cNvSpPr/>
          <p:nvPr/>
        </p:nvSpPr>
        <p:spPr>
          <a:xfrm>
            <a:off x="4627198" y="6292288"/>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5362" name="Picture 2" descr="E:\人民教育出版社工作\2020.8-教育部项目编写文件\2022.4.14-16五修改会议\修改相关内容\新华社购买\21-30\XxjpsgC007090_20210604_PEPFN0A0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74554" y="2229812"/>
            <a:ext cx="3753846" cy="2604528"/>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E:\人民教育出版社工作\2020.8-教育部项目编写文件\2022.4.14-16五修改会议\修改相关内容\新华社购买\21-30\XxjpsgC007657_20190926_PEPFN0A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6668" y="3564566"/>
            <a:ext cx="3818162" cy="24427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stretch>
            <a:fillRect/>
          </a:stretch>
        </p:blipFill>
        <p:spPr>
          <a:xfrm>
            <a:off x="546435" y="270690"/>
            <a:ext cx="1594256" cy="580365"/>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855119" y="1100309"/>
            <a:ext cx="10140696" cy="1599797"/>
          </a:xfrm>
          <a:prstGeom prst="rect">
            <a:avLst/>
          </a:prstGeom>
          <a:noFill/>
        </p:spPr>
        <p:txBody>
          <a:bodyPr wrap="square" rtlCol="0">
            <a:spAutoFit/>
          </a:bodyPr>
          <a:lstStyle/>
          <a:p>
            <a:pPr lvl="0" algn="just" hangingPunct="0">
              <a:lnSpc>
                <a:spcPct val="120000"/>
              </a:lnSpc>
              <a:defRPr/>
            </a:pPr>
            <a:r>
              <a:rPr kumimoji="0" lang="zh-CN" altLang="en-US" sz="24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    </a:t>
            </a:r>
            <a:r>
              <a:rPr kumimoji="0" lang="zh-CN" altLang="en-US" sz="2800" b="0"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綠色能源是指排放污染物很少</a:t>
            </a:r>
            <a:r>
              <a:rPr kumimoji="0" lang="zh-TW" altLang="en-US" sz="2800" b="0"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而</a:t>
            </a:r>
            <a:r>
              <a:rPr kumimoji="0" lang="zh-CN" altLang="en-US" sz="2800" b="0"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且能夠直接用於生産生活的能源</a:t>
            </a:r>
            <a:r>
              <a:rPr lang="zh-CN" altLang="en-US" sz="28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。除</a:t>
            </a:r>
            <a:r>
              <a:rPr lang="zh-TW" altLang="en-US" sz="28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了</a:t>
            </a:r>
            <a:r>
              <a:rPr lang="zh-CN" altLang="en-US" sz="28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水能外，還有核能、</a:t>
            </a:r>
            <a:r>
              <a:rPr kumimoji="0" lang="zh-CN" altLang="en-US" sz="2800" b="0"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風能、太陽能、地熱能、氫能、潮汐能、波浪能、海流能等。</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任意多边形: 形状 9"/>
          <p:cNvSpPr/>
          <p:nvPr/>
        </p:nvSpPr>
        <p:spPr>
          <a:xfrm>
            <a:off x="4786488" y="459389"/>
            <a:ext cx="2619022"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0" fontAlgn="base" latinLnBrk="0" hangingPunct="0">
              <a:lnSpc>
                <a:spcPct val="90000"/>
              </a:lnSpc>
              <a:spcBef>
                <a:spcPct val="0"/>
              </a:spcBef>
              <a:spcAft>
                <a:spcPct val="3500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綠色能源</a:t>
            </a:r>
            <a:endParaRPr lang="zh-CN" altLang="en-US" sz="3200" b="1" dirty="0">
              <a:solidFill>
                <a:srgbClr val="FFFFFF"/>
              </a:solidFill>
              <a:latin typeface="DFKai-SB" panose="03000509000000000000" pitchFamily="65" charset="-120"/>
              <a:ea typeface="DFKai-SB" panose="03000509000000000000" pitchFamily="65" charset="-120"/>
            </a:endParaRPr>
          </a:p>
        </p:txBody>
      </p:sp>
      <p:sp>
        <p:nvSpPr>
          <p:cNvPr id="2" name="矩形 1"/>
          <p:cNvSpPr/>
          <p:nvPr/>
        </p:nvSpPr>
        <p:spPr>
          <a:xfrm>
            <a:off x="817018" y="3547519"/>
            <a:ext cx="10273285" cy="2292935"/>
          </a:xfrm>
          <a:prstGeom prst="rect">
            <a:avLst/>
          </a:prstGeom>
        </p:spPr>
        <p:txBody>
          <a:bodyPr wrap="square">
            <a:spAutoFit/>
          </a:bodyPr>
          <a:lstStyle/>
          <a:p>
            <a:pPr algn="just" hangingPunct="0">
              <a:lnSpc>
                <a:spcPct val="110000"/>
              </a:lnSpc>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        根據國家能源局的數據顯示，</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年我國煤炭消費佔能源消費總量比重為</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57.7%</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，比</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2012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年降低</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個百分點。天然氣、水電、核電、風電等綠色能源消費量佔能源消費總量比重為</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23.4%</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，比</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2012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年提高</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8.9%</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。綠色能源發展對碳排放強度下降起到重要作用，</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年碳排放強度比</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2005</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年下降</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48.1%</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矩形 14"/>
          <p:cNvSpPr/>
          <p:nvPr/>
        </p:nvSpPr>
        <p:spPr>
          <a:xfrm>
            <a:off x="855119" y="5962340"/>
            <a:ext cx="10235184" cy="523220"/>
          </a:xfrm>
          <a:prstGeom prst="rect">
            <a:avLst/>
          </a:prstGeom>
        </p:spPr>
        <p:txBody>
          <a:bodyPr wrap="square">
            <a:spAutoFit/>
          </a:bodyPr>
          <a:lstStyle/>
          <a:p>
            <a:pPr algn="just" hangingPunct="0"/>
            <a:r>
              <a:rPr lang="zh-TW" altLang="en-US"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人民網</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(http://finance.people.com.cn/BIG5/n1/2021/0615/c1004-32130107.html)</a:t>
            </a:r>
          </a:p>
        </p:txBody>
      </p:sp>
      <p:pic>
        <p:nvPicPr>
          <p:cNvPr id="11" name="Picture 10"/>
          <p:cNvPicPr>
            <a:picLocks noChangeAspect="1"/>
          </p:cNvPicPr>
          <p:nvPr/>
        </p:nvPicPr>
        <p:blipFill>
          <a:blip r:embed="rId3"/>
          <a:stretch>
            <a:fillRect/>
          </a:stretch>
        </p:blipFill>
        <p:spPr>
          <a:xfrm>
            <a:off x="817018" y="2800095"/>
            <a:ext cx="1594256" cy="580365"/>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15"/>
          <p:cNvSpPr/>
          <p:nvPr/>
        </p:nvSpPr>
        <p:spPr bwMode="auto">
          <a:xfrm>
            <a:off x="6651057" y="2200234"/>
            <a:ext cx="4221729" cy="3106053"/>
          </a:xfrm>
          <a:prstGeom prst="roundRect">
            <a:avLst>
              <a:gd name="adj" fmla="val 787"/>
            </a:avLst>
          </a:prstGeom>
          <a:solidFill>
            <a:srgbClr val="00B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矩形 16"/>
          <p:cNvSpPr/>
          <p:nvPr/>
        </p:nvSpPr>
        <p:spPr>
          <a:xfrm>
            <a:off x="6651057" y="4614859"/>
            <a:ext cx="4716379" cy="1456344"/>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3" name="矩形: 圆角 12"/>
          <p:cNvSpPr/>
          <p:nvPr/>
        </p:nvSpPr>
        <p:spPr bwMode="auto">
          <a:xfrm>
            <a:off x="503715" y="2208507"/>
            <a:ext cx="5025947" cy="3901435"/>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14"/>
          <p:cNvSpPr/>
          <p:nvPr/>
        </p:nvSpPr>
        <p:spPr>
          <a:xfrm>
            <a:off x="503715" y="2249844"/>
            <a:ext cx="4963433" cy="2164214"/>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5" name="文本框 4"/>
          <p:cNvSpPr txBox="1"/>
          <p:nvPr/>
        </p:nvSpPr>
        <p:spPr>
          <a:xfrm>
            <a:off x="610345" y="2270808"/>
            <a:ext cx="4888060" cy="2205551"/>
          </a:xfrm>
          <a:prstGeom prst="rect">
            <a:avLst/>
          </a:prstGeom>
          <a:noFill/>
        </p:spPr>
        <p:txBody>
          <a:bodyPr wrap="square" rtlCol="0">
            <a:spAutoFit/>
          </a:bodyPr>
          <a:lstStyle/>
          <a:p>
            <a:pPr algn="just" hangingPunct="0"/>
            <a:r>
              <a:rPr lang="zh-CN" altLang="en-US" sz="2200" dirty="0">
                <a:latin typeface="DFKai-SB" panose="03000509000000000000" pitchFamily="65" charset="-120"/>
                <a:ea typeface="DFKai-SB" panose="03000509000000000000" pitchFamily="65" charset="-120"/>
              </a:rPr>
              <a:t>    內蒙古庫布齊沙漠生態太陽能發電綜合示範等基地</a:t>
            </a:r>
            <a:r>
              <a:rPr lang="zh-TW" altLang="en-US" sz="2200" dirty="0">
                <a:latin typeface="DFKai-SB" panose="03000509000000000000" pitchFamily="65" charset="-120"/>
                <a:ea typeface="DFKai-SB" panose="03000509000000000000" pitchFamily="65" charset="-120"/>
              </a:rPr>
              <a:t>，</a:t>
            </a:r>
            <a:r>
              <a:rPr lang="zh-CN" altLang="en-US" sz="2200" dirty="0">
                <a:latin typeface="DFKai-SB" panose="03000509000000000000" pitchFamily="65" charset="-120"/>
                <a:ea typeface="DFKai-SB" panose="03000509000000000000" pitchFamily="65" charset="-120"/>
              </a:rPr>
              <a:t>位於</a:t>
            </a:r>
            <a:r>
              <a:rPr lang="zh-CN" altLang="en-US" sz="2200" b="0" i="0" dirty="0">
                <a:solidFill>
                  <a:srgbClr val="000000"/>
                </a:solidFill>
                <a:effectLst/>
                <a:latin typeface="DFKai-SB" panose="03000509000000000000" pitchFamily="65" charset="-120"/>
                <a:ea typeface="DFKai-SB" panose="03000509000000000000" pitchFamily="65" charset="-120"/>
              </a:rPr>
              <a:t>我國第七大沙漠中，這裏曾經寸草不生，風沙肆虐</a:t>
            </a:r>
            <a:r>
              <a:rPr lang="zh-CN" altLang="en-US" sz="2200" dirty="0">
                <a:solidFill>
                  <a:srgbClr val="000000"/>
                </a:solidFill>
                <a:latin typeface="DFKai-SB" panose="03000509000000000000" pitchFamily="65" charset="-120"/>
                <a:ea typeface="DFKai-SB" panose="03000509000000000000" pitchFamily="65" charset="-120"/>
              </a:rPr>
              <a:t>。鋪設大量</a:t>
            </a:r>
            <a:r>
              <a:rPr lang="zh-CN" altLang="en-US" sz="2200" b="0" i="0">
                <a:solidFill>
                  <a:srgbClr val="000000"/>
                </a:solidFill>
                <a:effectLst/>
                <a:latin typeface="DFKai-SB" panose="03000509000000000000" pitchFamily="65" charset="-120"/>
                <a:ea typeface="DFKai-SB" panose="03000509000000000000" pitchFamily="65" charset="-120"/>
              </a:rPr>
              <a:t>太陽能板，</a:t>
            </a:r>
            <a:r>
              <a:rPr lang="zh-CN" altLang="en-US" sz="2200" b="0" i="0" dirty="0">
                <a:solidFill>
                  <a:srgbClr val="000000"/>
                </a:solidFill>
                <a:effectLst/>
                <a:latin typeface="DFKai-SB" panose="03000509000000000000" pitchFamily="65" charset="-120"/>
                <a:ea typeface="DFKai-SB" panose="03000509000000000000" pitchFamily="65" charset="-120"/>
              </a:rPr>
              <a:t>減少了地表光照量，進而減少水分蒸發，改善了草被生態。</a:t>
            </a:r>
            <a:endParaRPr lang="zh-CN" altLang="en-US" sz="2200" dirty="0">
              <a:latin typeface="DFKai-SB" panose="03000509000000000000" pitchFamily="65" charset="-120"/>
              <a:ea typeface="DFKai-SB" panose="03000509000000000000" pitchFamily="65" charset="-120"/>
            </a:endParaRPr>
          </a:p>
        </p:txBody>
      </p:sp>
      <p:sp>
        <p:nvSpPr>
          <p:cNvPr id="9" name="标题 1"/>
          <p:cNvSpPr txBox="1">
            <a:spLocks noChangeArrowheads="1"/>
          </p:cNvSpPr>
          <p:nvPr/>
        </p:nvSpPr>
        <p:spPr bwMode="auto">
          <a:xfrm>
            <a:off x="2016796" y="334096"/>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優化</a:t>
            </a:r>
            <a:r>
              <a:rPr kumimoji="0" lang="zh-TW"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布</a:t>
            </a: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局，</a:t>
            </a:r>
            <a:r>
              <a:rPr lang="zh-TW" altLang="en-US" sz="3200" b="1" noProof="0" dirty="0">
                <a:solidFill>
                  <a:prstClr val="black"/>
                </a:solidFill>
                <a:latin typeface="DFKai-SB" panose="03000509000000000000" pitchFamily="65" charset="-120"/>
                <a:ea typeface="DFKai-SB" panose="03000509000000000000" pitchFamily="65" charset="-120"/>
              </a:rPr>
              <a:t>促進</a:t>
            </a:r>
            <a:r>
              <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效益</a:t>
            </a:r>
          </a:p>
        </p:txBody>
      </p:sp>
      <p:sp>
        <p:nvSpPr>
          <p:cNvPr id="12" name="文本框 11"/>
          <p:cNvSpPr txBox="1"/>
          <p:nvPr/>
        </p:nvSpPr>
        <p:spPr>
          <a:xfrm>
            <a:off x="259644" y="1043806"/>
            <a:ext cx="11581980" cy="105259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6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Times New Roman" panose="02020603050405020304" pitchFamily="18" charset="0"/>
              </a:rPr>
              <a:t>中國優化綠色能源基地的選址，除開發了清潔能源外，還改善了生態環境，節約了土地資源。</a:t>
            </a:r>
            <a:r>
              <a:rPr lang="zh-CN" altLang="en-US" sz="2600" kern="100" dirty="0">
                <a:solidFill>
                  <a:prstClr val="black"/>
                </a:solidFill>
                <a:latin typeface="DFKai-SB" panose="03000509000000000000" pitchFamily="65" charset="-120"/>
                <a:ea typeface="DFKai-SB" panose="03000509000000000000" pitchFamily="65" charset="-120"/>
                <a:cs typeface="Times New Roman" panose="02020603050405020304" pitchFamily="18" charset="0"/>
              </a:rPr>
              <a:t>       </a:t>
            </a:r>
            <a:endParaRPr kumimoji="0" lang="zh-CN"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0" name="矩形: 圆角 9"/>
          <p:cNvSpPr/>
          <p:nvPr/>
        </p:nvSpPr>
        <p:spPr bwMode="auto">
          <a:xfrm>
            <a:off x="6651057" y="4905408"/>
            <a:ext cx="4519106" cy="1642426"/>
          </a:xfrm>
          <a:prstGeom prst="roundRect">
            <a:avLst>
              <a:gd name="adj" fmla="val 78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DFKai-SB" panose="03000509000000000000" pitchFamily="65" charset="-120"/>
              <a:ea typeface="DFKai-SB" panose="03000509000000000000" pitchFamily="65" charset="-120"/>
            </a:endParaRPr>
          </a:p>
        </p:txBody>
      </p:sp>
      <p:sp>
        <p:nvSpPr>
          <p:cNvPr id="11" name="矩形: 圆角 10"/>
          <p:cNvSpPr/>
          <p:nvPr/>
        </p:nvSpPr>
        <p:spPr bwMode="auto">
          <a:xfrm>
            <a:off x="503715" y="4538660"/>
            <a:ext cx="4658544" cy="2016145"/>
          </a:xfrm>
          <a:prstGeom prst="roundRect">
            <a:avLst>
              <a:gd name="adj" fmla="val 78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DFKai-SB" panose="03000509000000000000" pitchFamily="65" charset="-120"/>
              <a:ea typeface="DFKai-SB" panose="03000509000000000000" pitchFamily="65" charset="-120"/>
            </a:endParaRPr>
          </a:p>
        </p:txBody>
      </p:sp>
      <p:sp>
        <p:nvSpPr>
          <p:cNvPr id="8" name="文本框 7"/>
          <p:cNvSpPr txBox="1"/>
          <p:nvPr/>
        </p:nvSpPr>
        <p:spPr>
          <a:xfrm>
            <a:off x="6707848" y="4775079"/>
            <a:ext cx="4560951" cy="1107996"/>
          </a:xfrm>
          <a:prstGeom prst="rect">
            <a:avLst/>
          </a:prstGeom>
          <a:noFill/>
        </p:spPr>
        <p:txBody>
          <a:bodyPr wrap="square" rtlCol="0">
            <a:spAutoFit/>
          </a:bodyPr>
          <a:lstStyle/>
          <a:p>
            <a:pPr algn="just" hangingPunct="0"/>
            <a:r>
              <a:rPr lang="zh-CN" altLang="en-US" sz="1800" dirty="0">
                <a:solidFill>
                  <a:srgbClr val="000000"/>
                </a:solidFill>
                <a:effectLst/>
                <a:latin typeface="DFKai-SB" panose="03000509000000000000" pitchFamily="65" charset="-120"/>
                <a:ea typeface="DFKai-SB" panose="03000509000000000000" pitchFamily="65" charset="-120"/>
                <a:cs typeface="Times New Roman" panose="02020603050405020304" pitchFamily="18" charset="0"/>
              </a:rPr>
              <a:t>    </a:t>
            </a:r>
            <a:r>
              <a:rPr lang="zh-CN" altLang="en-US"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浙江</a:t>
            </a:r>
            <a:r>
              <a:rPr lang="zh-TW" altLang="en-US"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省</a:t>
            </a:r>
            <a:r>
              <a:rPr lang="zh-CN" altLang="en-US"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人口稠密</a:t>
            </a:r>
            <a:r>
              <a:rPr lang="zh-TW" altLang="en-US"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城市化水</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平</a:t>
            </a:r>
            <a:r>
              <a:rPr lang="zh-CN" altLang="en-US"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高，對土地需要量大</a:t>
            </a:r>
            <a:r>
              <a:rPr lang="zh-TW" altLang="en-US"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該</a:t>
            </a:r>
            <a:r>
              <a:rPr lang="zh-CN" altLang="zh-CN"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省</a:t>
            </a:r>
            <a:r>
              <a:rPr lang="zh-TW" altLang="en-US"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所</a:t>
            </a:r>
            <a:r>
              <a:rPr lang="zh-CN" altLang="en-US"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建立的</a:t>
            </a:r>
            <a:r>
              <a:rPr lang="zh-CN" altLang="zh-CN"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風電場</a:t>
            </a:r>
            <a:r>
              <a:rPr lang="zh-TW" altLang="en-US"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，不少都</a:t>
            </a:r>
            <a:r>
              <a:rPr lang="zh-CN" altLang="en-US" sz="22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在</a:t>
            </a:r>
            <a:r>
              <a:rPr lang="zh-CN" altLang="en-US" sz="2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海上選址。</a:t>
            </a:r>
            <a:endParaRPr lang="zh-CN" altLang="en-US" sz="2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矩形 17"/>
          <p:cNvSpPr/>
          <p:nvPr/>
        </p:nvSpPr>
        <p:spPr>
          <a:xfrm>
            <a:off x="6050634" y="6354750"/>
            <a:ext cx="2284003" cy="400110"/>
          </a:xfrm>
          <a:prstGeom prst="rect">
            <a:avLst/>
          </a:prstGeom>
        </p:spPr>
        <p:txBody>
          <a:bodyPr wrap="square">
            <a:spAutoFit/>
          </a:bodyPr>
          <a:lstStyle/>
          <a:p>
            <a:pPr lvl="0" algn="just" hangingPunct="0"/>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圖片來源：新華社</a:t>
            </a:r>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6386" name="Picture 2" descr="E:\人民教育出版社工作\2020.8-教育部项目编写文件\2022.4.14-16五修改会议\修改相关内容\新华社购买\21-30\XxjpsgC007605_20210516_PEPFN0A00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7979798" y="2051074"/>
            <a:ext cx="3387638" cy="2539903"/>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E:\人民教育出版社工作\2020.8-教育部项目编写文件\2022.4.14-16五修改会议\修改相关内容\新华社购买\21-30\XxjpsgC000986_20180806_TPPFN0A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V="1">
            <a:off x="2845376" y="4159224"/>
            <a:ext cx="3058834" cy="22941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bwMode="auto">
          <a:xfrm>
            <a:off x="3012915" y="151910"/>
            <a:ext cx="6058044" cy="89126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矩形 7"/>
          <p:cNvSpPr/>
          <p:nvPr/>
        </p:nvSpPr>
        <p:spPr>
          <a:xfrm>
            <a:off x="3012915" y="154632"/>
            <a:ext cx="6154032" cy="861774"/>
          </a:xfrm>
          <a:prstGeom prst="rect">
            <a:avLst/>
          </a:prstGeom>
        </p:spPr>
        <p:txBody>
          <a:bodyPr wrap="square">
            <a:spAutoFit/>
          </a:bodyPr>
          <a:lstStyle/>
          <a:p>
            <a:r>
              <a:rPr lang="zh-TW" altLang="en-US" sz="2800" dirty="0">
                <a:latin typeface="標楷體" panose="03000509000000000000" pitchFamily="65" charset="-120"/>
                <a:ea typeface="標楷體" panose="03000509000000000000" pitchFamily="65" charset="-120"/>
              </a:rPr>
              <a:t>參考資料：中國發展綠色能源的案例</a:t>
            </a:r>
            <a:endParaRPr lang="en-US" altLang="zh-TW" sz="28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（按圖片觀看視頻）</a:t>
            </a:r>
          </a:p>
        </p:txBody>
      </p:sp>
      <p:sp>
        <p:nvSpPr>
          <p:cNvPr id="9" name="矩形 8"/>
          <p:cNvSpPr/>
          <p:nvPr/>
        </p:nvSpPr>
        <p:spPr>
          <a:xfrm>
            <a:off x="6555772" y="3108736"/>
            <a:ext cx="2492990"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世界最大風力發電場</a:t>
            </a:r>
            <a:endParaRPr lang="zh-HK" altLang="en-US" sz="2000" dirty="0">
              <a:latin typeface="標楷體" panose="03000509000000000000" pitchFamily="65" charset="-120"/>
              <a:ea typeface="標楷體" panose="03000509000000000000" pitchFamily="65" charset="-120"/>
            </a:endParaRPr>
          </a:p>
        </p:txBody>
      </p:sp>
      <p:sp>
        <p:nvSpPr>
          <p:cNvPr id="10" name="矩形 9"/>
          <p:cNvSpPr/>
          <p:nvPr/>
        </p:nvSpPr>
        <p:spPr>
          <a:xfrm>
            <a:off x="2066144" y="5336660"/>
            <a:ext cx="2877711"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人造太陽 用之不盡能源</a:t>
            </a:r>
            <a:endParaRPr lang="zh-HK" altLang="en-US" sz="2000" dirty="0">
              <a:latin typeface="標楷體" panose="03000509000000000000" pitchFamily="65" charset="-120"/>
              <a:ea typeface="標楷體" panose="03000509000000000000" pitchFamily="65" charset="-120"/>
            </a:endParaRPr>
          </a:p>
        </p:txBody>
      </p:sp>
      <p:sp>
        <p:nvSpPr>
          <p:cNvPr id="11" name="矩形 10"/>
          <p:cNvSpPr/>
          <p:nvPr/>
        </p:nvSpPr>
        <p:spPr>
          <a:xfrm>
            <a:off x="1681424" y="3093009"/>
            <a:ext cx="3647152"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六個世界第一 ：白鶴灘水電站</a:t>
            </a:r>
            <a:endParaRPr lang="zh-HK" altLang="en-US" sz="2000" dirty="0">
              <a:latin typeface="標楷體" panose="03000509000000000000" pitchFamily="65" charset="-120"/>
              <a:ea typeface="標楷體" panose="03000509000000000000" pitchFamily="65" charset="-120"/>
            </a:endParaRPr>
          </a:p>
        </p:txBody>
      </p:sp>
      <p:sp>
        <p:nvSpPr>
          <p:cNvPr id="12" name="矩形 11"/>
          <p:cNvSpPr/>
          <p:nvPr/>
        </p:nvSpPr>
        <p:spPr>
          <a:xfrm>
            <a:off x="6089931" y="5336661"/>
            <a:ext cx="3518912"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沙漠上的向日葵：光熱發電站</a:t>
            </a:r>
            <a:endParaRPr lang="zh-HK" altLang="en-US" sz="2000" dirty="0">
              <a:latin typeface="標楷體" panose="03000509000000000000" pitchFamily="65" charset="-120"/>
              <a:ea typeface="標楷體" panose="03000509000000000000" pitchFamily="65" charset="-120"/>
            </a:endParaRPr>
          </a:p>
        </p:txBody>
      </p:sp>
      <p:pic>
        <p:nvPicPr>
          <p:cNvPr id="2" name="圖片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0414" y="1238153"/>
            <a:ext cx="3758641" cy="1864472"/>
          </a:xfrm>
          <a:prstGeom prst="rect">
            <a:avLst/>
          </a:prstGeom>
          <a:ln w="12700">
            <a:solidFill>
              <a:schemeClr val="tx1"/>
            </a:solidFill>
          </a:ln>
        </p:spPr>
      </p:pic>
      <p:pic>
        <p:nvPicPr>
          <p:cNvPr id="4" name="圖片 3">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6402" y="3540475"/>
            <a:ext cx="3686664" cy="1762556"/>
          </a:xfrm>
          <a:prstGeom prst="rect">
            <a:avLst/>
          </a:prstGeom>
          <a:ln w="19050">
            <a:solidFill>
              <a:schemeClr val="tx1"/>
            </a:solidFill>
          </a:ln>
        </p:spPr>
      </p:pic>
      <p:pic>
        <p:nvPicPr>
          <p:cNvPr id="5" name="圖片 4">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4846" y="1230783"/>
            <a:ext cx="3554842" cy="1881171"/>
          </a:xfrm>
          <a:prstGeom prst="rect">
            <a:avLst/>
          </a:prstGeom>
          <a:ln w="19050">
            <a:solidFill>
              <a:schemeClr val="tx1"/>
            </a:solidFill>
          </a:ln>
        </p:spPr>
      </p:pic>
      <p:pic>
        <p:nvPicPr>
          <p:cNvPr id="6" name="圖片 5">
            <a:hlinkClick r:id="rId8"/>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41937" y="3530150"/>
            <a:ext cx="3554842" cy="1777422"/>
          </a:xfrm>
          <a:prstGeom prst="rect">
            <a:avLst/>
          </a:prstGeom>
          <a:ln w="19050">
            <a:solidFill>
              <a:schemeClr val="tx1"/>
            </a:solidFill>
          </a:ln>
        </p:spPr>
      </p:pic>
      <p:sp>
        <p:nvSpPr>
          <p:cNvPr id="13" name="Rectangle 12"/>
          <p:cNvSpPr/>
          <p:nvPr/>
        </p:nvSpPr>
        <p:spPr>
          <a:xfrm>
            <a:off x="1681424" y="5765859"/>
            <a:ext cx="6599451" cy="1015663"/>
          </a:xfrm>
          <a:prstGeom prst="rect">
            <a:avLst/>
          </a:prstGeom>
        </p:spPr>
        <p:txBody>
          <a:bodyPr wrap="square">
            <a:spAutoFit/>
          </a:bodyPr>
          <a:lstStyle/>
          <a:p>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 </a:t>
            </a:r>
            <a:r>
              <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:The China Current </a:t>
            </a:r>
            <a:endParaRPr lang="en-US" sz="1200" dirty="0">
              <a:latin typeface="Times New Roman" panose="02020603050405020304" pitchFamily="18" charset="0"/>
              <a:cs typeface="Times New Roman" panose="02020603050405020304" pitchFamily="18" charset="0"/>
              <a:hlinkClick r:id="rId2"/>
            </a:endParaRP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https://chinacurrent.com/education/article/2021/08/22442.html</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https://chinacurrent.com/education/article/2020/08/21982.html</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https://chinacurrent.com/hk/story/20704/next-generation-nuclear-plant</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https://chinacurrent.com/hk/story/20544/desert-clean-energy</a:t>
            </a:r>
          </a:p>
        </p:txBody>
      </p:sp>
    </p:spTree>
    <p:extLst>
      <p:ext uri="{BB962C8B-B14F-4D97-AF65-F5344CB8AC3E}">
        <p14:creationId xmlns:p14="http://schemas.microsoft.com/office/powerpoint/2010/main" val="8608593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28854" y="1681411"/>
            <a:ext cx="9557991" cy="4031873"/>
          </a:xfrm>
          <a:prstGeom prst="rect">
            <a:avLst/>
          </a:prstGeom>
          <a:noFill/>
        </p:spPr>
        <p:txBody>
          <a:bodyPr wrap="square" rtlCol="0">
            <a:spAutoFit/>
          </a:bodyPr>
          <a:lstStyle/>
          <a:p>
            <a:pPr marL="457200" lvl="0" indent="-457200" algn="just" hangingPunct="0">
              <a:buFont typeface="Arial" panose="020B0604020202020204" pitchFamily="34" charset="0"/>
              <a:buChar char="•"/>
              <a:defRPr/>
            </a:pP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我國</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幅員遼闊，</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自然資源種類豐富，但是人均自然資源數量少</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，而且</a:t>
            </a:r>
            <a:r>
              <a:rPr lang="zh-CN" altLang="en-US" sz="3200" dirty="0">
                <a:solidFill>
                  <a:prstClr val="black"/>
                </a:solidFill>
                <a:latin typeface="DFKai-SB" panose="03000509000000000000" pitchFamily="65" charset="-120"/>
                <a:ea typeface="DFKai-SB" panose="03000509000000000000" pitchFamily="65" charset="-120"/>
              </a:rPr>
              <a:t>經濟發展需要大量自然資源</a:t>
            </a:r>
            <a:r>
              <a:rPr lang="zh-TW" altLang="en-US" sz="3200" dirty="0">
                <a:solidFill>
                  <a:prstClr val="black"/>
                </a:solidFill>
                <a:latin typeface="DFKai-SB" panose="03000509000000000000" pitchFamily="65" charset="-120"/>
                <a:ea typeface="DFKai-SB" panose="03000509000000000000" pitchFamily="65" charset="-120"/>
              </a:rPr>
              <a:t>，必須合理開發和</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有效利用，國家在這些方面已做了大量</a:t>
            </a:r>
            <a:r>
              <a:rPr lang="zh-TW" altLang="en-US" sz="3200" dirty="0">
                <a:solidFill>
                  <a:prstClr val="black"/>
                </a:solidFill>
                <a:latin typeface="DFKai-SB" panose="03000509000000000000" pitchFamily="65" charset="-120"/>
                <a:ea typeface="DFKai-SB" panose="03000509000000000000" pitchFamily="65" charset="-120"/>
              </a:rPr>
              <a:t>工作，務求充分發揮資源的效能</a:t>
            </a:r>
            <a:r>
              <a:rPr lang="zh-CN" altLang="en-US" sz="3200" dirty="0">
                <a:solidFill>
                  <a:prstClr val="black"/>
                </a:solidFill>
                <a:latin typeface="DFKai-SB" panose="03000509000000000000" pitchFamily="65" charset="-120"/>
                <a:ea typeface="DFKai-SB" panose="03000509000000000000" pitchFamily="65" charset="-120"/>
              </a:rPr>
              <a:t>。</a:t>
            </a:r>
            <a:endParaRPr lang="en-US" altLang="zh-CN" sz="3200" dirty="0">
              <a:solidFill>
                <a:prstClr val="black"/>
              </a:solidFill>
              <a:latin typeface="DFKai-SB" panose="03000509000000000000" pitchFamily="65" charset="-120"/>
              <a:ea typeface="DFKai-SB" panose="03000509000000000000" pitchFamily="65" charset="-120"/>
            </a:endParaRPr>
          </a:p>
          <a:p>
            <a:pPr lvl="0">
              <a:defRPr/>
            </a:pPr>
            <a:endParaRPr kumimoji="0" lang="en-US" altLang="zh-CN"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457200" lvl="0" indent="-457200" algn="just">
              <a:buFont typeface="Arial" panose="020B0604020202020204" pitchFamily="34" charset="0"/>
              <a:buChar char="•"/>
              <a:defRPr/>
            </a:pP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節約資源、提高利用率、保護生態環境</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，都</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是</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促進</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我國可持續</a:t>
            </a:r>
            <a:r>
              <a:rPr lang="zh-CN" altLang="en-US" sz="3200" dirty="0">
                <a:solidFill>
                  <a:prstClr val="black"/>
                </a:solidFill>
                <a:latin typeface="DFKai-SB" panose="03000509000000000000" pitchFamily="65" charset="-120"/>
                <a:ea typeface="DFKai-SB" panose="03000509000000000000" pitchFamily="65" charset="-120"/>
              </a:rPr>
              <a:t>發展</a:t>
            </a:r>
            <a:r>
              <a:rPr lang="zh-TW" altLang="en-US" sz="3200" dirty="0">
                <a:solidFill>
                  <a:prstClr val="black"/>
                </a:solidFill>
                <a:latin typeface="DFKai-SB" panose="03000509000000000000" pitchFamily="65" charset="-120"/>
                <a:ea typeface="DFKai-SB" panose="03000509000000000000" pitchFamily="65" charset="-120"/>
              </a:rPr>
              <a:t>所</a:t>
            </a:r>
            <a:r>
              <a:rPr lang="zh-CN" altLang="en-US" sz="3200" dirty="0">
                <a:solidFill>
                  <a:prstClr val="black"/>
                </a:solidFill>
                <a:latin typeface="DFKai-SB" panose="03000509000000000000" pitchFamily="65" charset="-120"/>
                <a:ea typeface="DFKai-SB" panose="03000509000000000000" pitchFamily="65" charset="-120"/>
              </a:rPr>
              <a:t>必須遵循的途徑</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，亦是維護國家生態安全及資源安全的關鍵</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endParaRPr kumimoji="0" lang="zh-CN" altLang="en-US" sz="32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5" name="文本框 4"/>
          <p:cNvSpPr txBox="1"/>
          <p:nvPr/>
        </p:nvSpPr>
        <p:spPr>
          <a:xfrm>
            <a:off x="5165718" y="633729"/>
            <a:ext cx="1723549" cy="646331"/>
          </a:xfrm>
          <a:prstGeom prst="rect">
            <a:avLst/>
          </a:prstGeom>
          <a:noFill/>
        </p:spPr>
        <p:txBody>
          <a:bodyPr wrap="none" rtlCol="0">
            <a:spAutoFit/>
          </a:bodyPr>
          <a:lstStyle/>
          <a:p>
            <a:pPr>
              <a:lnSpc>
                <a:spcPct val="90000"/>
              </a:lnSpc>
            </a:pPr>
            <a:r>
              <a:rPr lang="zh-CN" altLang="en-US" sz="4000" b="1" dirty="0">
                <a:latin typeface="DFKai-SB" panose="03000509000000000000" pitchFamily="65" charset="-120"/>
                <a:ea typeface="DFKai-SB" panose="03000509000000000000" pitchFamily="65" charset="-120"/>
              </a:rPr>
              <a:t>小  結</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228600" y="136344"/>
            <a:ext cx="11320145" cy="5388610"/>
          </a:xfrm>
        </p:spPr>
        <p:txBody>
          <a:bodyPr/>
          <a:lstStyle/>
          <a:p>
            <a:pPr marL="0" indent="0">
              <a:buNone/>
            </a:pPr>
            <a:r>
              <a:rPr lang="en-US" altLang="zh-CN" sz="3200" b="1" dirty="0">
                <a:solidFill>
                  <a:srgbClr val="002060"/>
                </a:solidFill>
                <a:latin typeface="DFKai-SB" panose="03000509000000000000" pitchFamily="65" charset="-120"/>
                <a:ea typeface="DFKai-SB" panose="03000509000000000000" pitchFamily="65" charset="-120"/>
                <a:cs typeface="华文楷体" panose="02010600040101010101" pitchFamily="2" charset="-122"/>
                <a:sym typeface="+mn-ea"/>
              </a:rPr>
              <a:t>                     </a:t>
            </a:r>
            <a:endParaRPr altLang="zh-CN" sz="3200" b="1" dirty="0">
              <a:solidFill>
                <a:srgbClr val="002060"/>
              </a:solidFill>
              <a:latin typeface="DFKai-SB" panose="03000509000000000000" pitchFamily="65" charset="-120"/>
              <a:ea typeface="DFKai-SB" panose="03000509000000000000" pitchFamily="65" charset="-120"/>
              <a:cs typeface="华文楷体" panose="02010600040101010101" pitchFamily="2" charset="-122"/>
              <a:sym typeface="+mn-ea"/>
            </a:endParaRPr>
          </a:p>
        </p:txBody>
      </p:sp>
      <p:grpSp>
        <p:nvGrpSpPr>
          <p:cNvPr id="8" name="组合 7"/>
          <p:cNvGrpSpPr/>
          <p:nvPr/>
        </p:nvGrpSpPr>
        <p:grpSpPr>
          <a:xfrm>
            <a:off x="228600" y="114896"/>
            <a:ext cx="2674938" cy="674687"/>
            <a:chOff x="977900" y="557213"/>
            <a:chExt cx="2674938" cy="674687"/>
          </a:xfrm>
        </p:grpSpPr>
        <p:sp>
          <p:nvSpPr>
            <p:cNvPr id="9" name="矩形 8"/>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文本框 13"/>
            <p:cNvSpPr txBox="1">
              <a:spLocks noChangeArrowheads="1"/>
            </p:cNvSpPr>
            <p:nvPr/>
          </p:nvSpPr>
          <p:spPr bwMode="auto">
            <a:xfrm>
              <a:off x="1341438" y="557213"/>
              <a:ext cx="231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a:latin typeface="Microsoft JhengHei" panose="020B0604030504040204" pitchFamily="34" charset="-120"/>
                  <a:ea typeface="Microsoft JhengHei" panose="020B0604030504040204" pitchFamily="34" charset="-120"/>
                </a:rPr>
                <a:t> </a:t>
              </a:r>
              <a:r>
                <a:rPr lang="zh-TW" altLang="en-US" sz="3600" b="1" dirty="0">
                  <a:latin typeface="標楷體" panose="03000509000000000000" pitchFamily="65" charset="-120"/>
                  <a:ea typeface="標楷體" panose="03000509000000000000" pitchFamily="65" charset="-120"/>
                </a:rPr>
                <a:t>起步點</a:t>
              </a:r>
              <a:endParaRPr lang="zh-CN" altLang="en-US" sz="3600" b="1" dirty="0">
                <a:latin typeface="標楷體" panose="03000509000000000000" pitchFamily="65" charset="-120"/>
                <a:ea typeface="標楷體" panose="03000509000000000000" pitchFamily="65" charset="-120"/>
              </a:endParaRPr>
            </a:p>
          </p:txBody>
        </p:sp>
        <p:cxnSp>
          <p:nvCxnSpPr>
            <p:cNvPr id="12" name="直接连接符 11"/>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1059865" y="1591810"/>
            <a:ext cx="5311775" cy="2012859"/>
          </a:xfrm>
          <a:prstGeom prst="rect">
            <a:avLst/>
          </a:prstGeom>
          <a:noFill/>
        </p:spPr>
        <p:txBody>
          <a:bodyPr wrap="square" rtlCol="0">
            <a:spAutoFit/>
          </a:bodyPr>
          <a:lstStyle/>
          <a:p>
            <a:pPr>
              <a:lnSpc>
                <a:spcPct val="130000"/>
              </a:lnSpc>
            </a:pPr>
            <a:r>
              <a:rPr lang="zh-CN" altLang="en-US" sz="2400" b="1" dirty="0">
                <a:latin typeface="Times New Roman" panose="02020603050405020304" pitchFamily="18" charset="0"/>
                <a:ea typeface="DFKai-SB" panose="03000509000000000000" pitchFamily="65" charset="-120"/>
                <a:cs typeface="Times New Roman" panose="02020603050405020304" pitchFamily="18" charset="0"/>
              </a:rPr>
              <a:t>問題：</a:t>
            </a:r>
            <a:endParaRPr lang="en-US" altLang="zh-CN" sz="2400" b="1"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fontAlgn="auto">
              <a:lnSpc>
                <a:spcPct val="130000"/>
              </a:lnSpc>
              <a:buFont typeface="+mj-lt"/>
              <a:buAutoNum type="arabicPeriod"/>
            </a:pPr>
            <a:r>
              <a:rPr lang="zh-CN" altLang="en-US" sz="24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視頻中提到了哪些</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大國重器</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與國家科技發展有甚麼關係</a:t>
            </a:r>
            <a:r>
              <a:rPr lang="zh-CN" altLang="en-US" sz="2400" dirty="0">
                <a:uFillTx/>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CN" altLang="en-US" sz="2400" dirty="0">
              <a:uFillTx/>
              <a:latin typeface="Times New Roman" panose="02020603050405020304" pitchFamily="18" charset="0"/>
              <a:ea typeface="DFKai-SB" panose="03000509000000000000" pitchFamily="65" charset="-120"/>
              <a:cs typeface="Times New Roman" panose="02020603050405020304" pitchFamily="18" charset="0"/>
            </a:endParaRPr>
          </a:p>
          <a:p>
            <a:pPr marL="457200" indent="-457200" fontAlgn="auto">
              <a:lnSpc>
                <a:spcPct val="130000"/>
              </a:lnSpc>
              <a:buFont typeface="+mj-lt"/>
              <a:buAutoNum type="arabicPeriod"/>
            </a:pPr>
            <a:r>
              <a:rPr lang="zh-CN" altLang="en-US" sz="24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國家為何如此重視</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大國重器</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rPr>
              <a:t>？</a:t>
            </a:r>
          </a:p>
        </p:txBody>
      </p:sp>
      <p:grpSp>
        <p:nvGrpSpPr>
          <p:cNvPr id="14" name="组合 13"/>
          <p:cNvGrpSpPr>
            <a:grpSpLocks noChangeAspect="1"/>
          </p:cNvGrpSpPr>
          <p:nvPr/>
        </p:nvGrpSpPr>
        <p:grpSpPr>
          <a:xfrm flipH="1">
            <a:off x="510419" y="1667796"/>
            <a:ext cx="540000" cy="540000"/>
            <a:chOff x="5195979" y="428797"/>
            <a:chExt cx="927463" cy="927463"/>
          </a:xfrm>
        </p:grpSpPr>
        <p:sp>
          <p:nvSpPr>
            <p:cNvPr id="15" name="椭圆 14"/>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5235042" y="460898"/>
              <a:ext cx="876427" cy="882962"/>
              <a:chOff x="6130069" y="1975983"/>
              <a:chExt cx="876427" cy="882962"/>
            </a:xfrm>
          </p:grpSpPr>
          <p:sp>
            <p:nvSpPr>
              <p:cNvPr id="20"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21"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18"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sp>
        <p:nvSpPr>
          <p:cNvPr id="22" name="文本框 21"/>
          <p:cNvSpPr txBox="1"/>
          <p:nvPr/>
        </p:nvSpPr>
        <p:spPr>
          <a:xfrm>
            <a:off x="6811838" y="4955567"/>
            <a:ext cx="4947263" cy="954107"/>
          </a:xfrm>
          <a:prstGeom prst="rect">
            <a:avLst/>
          </a:prstGeom>
          <a:noFill/>
        </p:spPr>
        <p:txBody>
          <a:bodyPr wrap="square">
            <a:spAutoFit/>
          </a:bodyPr>
          <a:lstStyle/>
          <a:p>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視頻名稱：「這五年中國創新成就」</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sym typeface="+mn-ea"/>
            </a:endParaRPr>
          </a:p>
          <a:p>
            <a:r>
              <a:rPr lang="en-US" altLang="zh-CN" sz="1600" dirty="0">
                <a:latin typeface="Times New Roman" panose="02020603050405020304" pitchFamily="18" charset="0"/>
                <a:ea typeface="DFKai-SB" panose="03000509000000000000" pitchFamily="65" charset="-120"/>
                <a:cs typeface="Times New Roman" panose="02020603050405020304" pitchFamily="18" charset="0"/>
                <a:sym typeface="+mn-ea"/>
              </a:rPr>
              <a:t>https://www.chinanews.com/gn/shipin/2020/10-27/news871278.shtml</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p:cNvSpPr txBox="1"/>
          <p:nvPr/>
        </p:nvSpPr>
        <p:spPr>
          <a:xfrm>
            <a:off x="961190" y="3861126"/>
            <a:ext cx="5615481" cy="2345257"/>
          </a:xfrm>
          <a:prstGeom prst="rect">
            <a:avLst/>
          </a:prstGeom>
          <a:noFill/>
        </p:spPr>
        <p:txBody>
          <a:bodyPr wrap="square" rtlCol="0" anchor="t">
            <a:spAutoFit/>
          </a:bodyPr>
          <a:lstStyle/>
          <a:p>
            <a:pPr>
              <a:lnSpc>
                <a:spcPct val="130000"/>
              </a:lnSpc>
            </a:pPr>
            <a:r>
              <a:rPr lang="zh-CN" altLang="en-US" sz="2400" b="1" dirty="0">
                <a:latin typeface="DFKai-SB" panose="03000509000000000000" pitchFamily="65" charset="-120"/>
                <a:ea typeface="DFKai-SB" panose="03000509000000000000" pitchFamily="65" charset="-120"/>
                <a:sym typeface="+mn-ea"/>
              </a:rPr>
              <a:t>參考答案</a:t>
            </a:r>
            <a:r>
              <a:rPr lang="zh-CN" altLang="en-US" sz="2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400" b="1" dirty="0">
              <a:latin typeface="DFKai-SB" panose="03000509000000000000" pitchFamily="65" charset="-120"/>
              <a:ea typeface="DFKai-SB" panose="03000509000000000000" pitchFamily="65" charset="-120"/>
              <a:sym typeface="+mn-ea"/>
            </a:endParaRPr>
          </a:p>
          <a:p>
            <a:pPr>
              <a:lnSpc>
                <a:spcPct val="110000"/>
              </a:lnSpc>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1. </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000" dirty="0">
                <a:uFillTx/>
                <a:latin typeface="Times New Roman" panose="02020603050405020304" pitchFamily="18" charset="0"/>
                <a:ea typeface="DFKai-SB" panose="03000509000000000000" pitchFamily="65" charset="-120"/>
                <a:cs typeface="Times New Roman" panose="02020603050405020304" pitchFamily="18" charset="0"/>
                <a:sym typeface="+mn-ea"/>
              </a:rPr>
              <a:t>墨子號</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000" dirty="0">
                <a:uFillTx/>
                <a:latin typeface="Times New Roman" panose="02020603050405020304" pitchFamily="18" charset="0"/>
                <a:ea typeface="DFKai-SB" panose="03000509000000000000" pitchFamily="65" charset="-120"/>
                <a:cs typeface="Times New Roman" panose="02020603050405020304" pitchFamily="18" charset="0"/>
                <a:sym typeface="+mn-ea"/>
              </a:rPr>
              <a:t>量子衛星、中國</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000" dirty="0">
                <a:uFillTx/>
                <a:latin typeface="Times New Roman" panose="02020603050405020304" pitchFamily="18" charset="0"/>
                <a:ea typeface="DFKai-SB" panose="03000509000000000000" pitchFamily="65" charset="-120"/>
                <a:cs typeface="Times New Roman" panose="02020603050405020304" pitchFamily="18" charset="0"/>
                <a:sym typeface="+mn-ea"/>
              </a:rPr>
              <a:t>天眼</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000" dirty="0">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000" dirty="0">
                <a:uFillTx/>
                <a:latin typeface="Times New Roman" panose="02020603050405020304" pitchFamily="18" charset="0"/>
                <a:ea typeface="DFKai-SB" panose="03000509000000000000" pitchFamily="65" charset="-120"/>
                <a:cs typeface="Times New Roman" panose="02020603050405020304" pitchFamily="18" charset="0"/>
                <a:sym typeface="+mn-ea"/>
              </a:rPr>
              <a:t>復興號</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000" dirty="0">
                <a:uFillTx/>
                <a:latin typeface="Times New Roman" panose="02020603050405020304" pitchFamily="18" charset="0"/>
                <a:ea typeface="DFKai-SB" panose="03000509000000000000" pitchFamily="65" charset="-120"/>
                <a:cs typeface="Times New Roman" panose="02020603050405020304" pitchFamily="18" charset="0"/>
                <a:sym typeface="+mn-ea"/>
              </a:rPr>
              <a:t>動車組、長征五號運載火箭、北斗衛星</a:t>
            </a:r>
            <a:r>
              <a:rPr lang="en-US" altLang="zh-CN" sz="2000" dirty="0">
                <a:uFillTx/>
                <a:latin typeface="Times New Roman" panose="02020603050405020304" pitchFamily="18" charset="0"/>
                <a:ea typeface="DFKai-SB" panose="03000509000000000000" pitchFamily="65" charset="-120"/>
                <a:cs typeface="Times New Roman" panose="02020603050405020304" pitchFamily="18" charset="0"/>
                <a:sym typeface="+mn-ea"/>
              </a:rPr>
              <a:t>……</a:t>
            </a:r>
          </a:p>
          <a:p>
            <a:pPr>
              <a:lnSpc>
                <a:spcPct val="110000"/>
              </a:lnSpc>
            </a:pPr>
            <a:endParaRPr lang="zh-CN" altLang="en-US" sz="2000" dirty="0">
              <a:solidFill>
                <a:schemeClr val="tx1"/>
              </a:solidFill>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fontAlgn="auto">
              <a:lnSpc>
                <a:spcPct val="110000"/>
              </a:lnSpc>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2. </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000" dirty="0">
                <a:uFillTx/>
                <a:latin typeface="Times New Roman" panose="02020603050405020304" pitchFamily="18" charset="0"/>
                <a:ea typeface="DFKai-SB" panose="03000509000000000000" pitchFamily="65" charset="-120"/>
                <a:cs typeface="Times New Roman" panose="02020603050405020304" pitchFamily="18" charset="0"/>
                <a:sym typeface="+mn-ea"/>
              </a:rPr>
              <a:t>國之重器</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000" dirty="0">
                <a:uFillTx/>
                <a:latin typeface="Times New Roman" panose="02020603050405020304" pitchFamily="18" charset="0"/>
                <a:ea typeface="DFKai-SB" panose="03000509000000000000" pitchFamily="65" charset="-120"/>
                <a:cs typeface="Times New Roman" panose="02020603050405020304" pitchFamily="18" charset="0"/>
                <a:sym typeface="+mn-ea"/>
              </a:rPr>
              <a:t>是一國科技水</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平</a:t>
            </a:r>
            <a:r>
              <a:rPr lang="zh-CN" altLang="en-US" sz="2000" dirty="0">
                <a:uFillTx/>
                <a:latin typeface="Times New Roman" panose="02020603050405020304" pitchFamily="18" charset="0"/>
                <a:ea typeface="DFKai-SB" panose="03000509000000000000" pitchFamily="65" charset="-120"/>
                <a:cs typeface="Times New Roman" panose="02020603050405020304" pitchFamily="18" charset="0"/>
                <a:sym typeface="+mn-ea"/>
              </a:rPr>
              <a:t>和科技能力的體現，科技</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sym typeface="+mn-ea"/>
              </a:rPr>
              <a:t>是提升國家競爭力的</a:t>
            </a:r>
            <a:r>
              <a:rPr lang="zh-CN" altLang="en-US" sz="2000" dirty="0">
                <a:uFillTx/>
                <a:latin typeface="Times New Roman" panose="02020603050405020304" pitchFamily="18" charset="0"/>
                <a:ea typeface="DFKai-SB" panose="03000509000000000000" pitchFamily="65" charset="-120"/>
                <a:cs typeface="Times New Roman" panose="02020603050405020304" pitchFamily="18" charset="0"/>
                <a:sym typeface="+mn-ea"/>
              </a:rPr>
              <a:t>關鍵。</a:t>
            </a:r>
            <a:endParaRPr lang="zh-CN" altLang="en-US" sz="2000" dirty="0">
              <a:latin typeface="Times New Roman" panose="02020603050405020304" pitchFamily="18" charset="0"/>
              <a:cs typeface="Times New Roman" panose="02020603050405020304" pitchFamily="18" charset="0"/>
            </a:endParaRPr>
          </a:p>
        </p:txBody>
      </p:sp>
      <p:grpSp>
        <p:nvGrpSpPr>
          <p:cNvPr id="3" name="组合 2"/>
          <p:cNvGrpSpPr>
            <a:grpSpLocks noChangeAspect="1"/>
          </p:cNvGrpSpPr>
          <p:nvPr/>
        </p:nvGrpSpPr>
        <p:grpSpPr>
          <a:xfrm>
            <a:off x="455296" y="3941300"/>
            <a:ext cx="493472" cy="540000"/>
            <a:chOff x="6523756" y="488141"/>
            <a:chExt cx="883270" cy="966551"/>
          </a:xfrm>
        </p:grpSpPr>
        <p:sp>
          <p:nvSpPr>
            <p:cNvPr id="7" name="流程图: 离页连接符 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4" name="流程图: 离页连接符 3"/>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16" name="流程图: 离页连接符 15"/>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grpSp>
          <p:nvGrpSpPr>
            <p:cNvPr id="23" name="组合 22"/>
            <p:cNvGrpSpPr/>
            <p:nvPr/>
          </p:nvGrpSpPr>
          <p:grpSpPr>
            <a:xfrm>
              <a:off x="6676279" y="647264"/>
              <a:ext cx="600075" cy="568325"/>
              <a:chOff x="5991226" y="2949576"/>
              <a:chExt cx="600075" cy="568325"/>
            </a:xfrm>
          </p:grpSpPr>
          <p:sp>
            <p:nvSpPr>
              <p:cNvPr id="24"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25"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26"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grpSp>
      <p:pic>
        <p:nvPicPr>
          <p:cNvPr id="27" name="Picture 26">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1372" y="1603731"/>
            <a:ext cx="3962672" cy="2646424"/>
          </a:xfrm>
          <a:prstGeom prst="rect">
            <a:avLst/>
          </a:prstGeom>
        </p:spPr>
      </p:pic>
      <p:sp>
        <p:nvSpPr>
          <p:cNvPr id="28" name="文本框 9">
            <a:extLst>
              <a:ext uri="{FF2B5EF4-FFF2-40B4-BE49-F238E27FC236}">
                <a16:creationId xmlns:a16="http://schemas.microsoft.com/office/drawing/2014/main" id="{84B5B49D-7406-45D7-BD08-51E471687D35}"/>
              </a:ext>
            </a:extLst>
          </p:cNvPr>
          <p:cNvSpPr txBox="1"/>
          <p:nvPr/>
        </p:nvSpPr>
        <p:spPr>
          <a:xfrm>
            <a:off x="7081372" y="4274138"/>
            <a:ext cx="3962672" cy="646331"/>
          </a:xfrm>
          <a:prstGeom prst="rect">
            <a:avLst/>
          </a:prstGeom>
          <a:noFill/>
          <a:ln w="38100">
            <a:solidFill>
              <a:srgbClr val="7030A0"/>
            </a:solidFill>
          </a:ln>
        </p:spPr>
        <p:txBody>
          <a:bodyPr wrap="square" rtlCol="0">
            <a:spAutoFit/>
          </a:bodyPr>
          <a:lstStyle/>
          <a:p>
            <a:pPr algn="ctr">
              <a:lnSpc>
                <a:spcPct val="150000"/>
              </a:lnSpc>
            </a:pPr>
            <a:r>
              <a:rPr lang="zh-TW" altLang="en-US" sz="2400" dirty="0">
                <a:latin typeface="DFKai-SB" panose="03000509000000000000" pitchFamily="65" charset="-120"/>
                <a:ea typeface="DFKai-SB" panose="03000509000000000000" pitchFamily="65" charset="-120"/>
              </a:rPr>
              <a:t>點擊圖片</a:t>
            </a:r>
            <a:r>
              <a:rPr lang="zh-CN" altLang="en-US" sz="2400" dirty="0">
                <a:latin typeface="DFKai-SB" panose="03000509000000000000" pitchFamily="65" charset="-120"/>
                <a:ea typeface="DFKai-SB" panose="03000509000000000000" pitchFamily="65" charset="-120"/>
              </a:rPr>
              <a:t>觀看視頻</a:t>
            </a:r>
          </a:p>
        </p:txBody>
      </p:sp>
      <p:sp>
        <p:nvSpPr>
          <p:cNvPr id="29" name="標題 3"/>
          <p:cNvSpPr>
            <a:spLocks noGrp="1"/>
          </p:cNvSpPr>
          <p:nvPr>
            <p:ph type="title"/>
          </p:nvPr>
        </p:nvSpPr>
        <p:spPr>
          <a:xfrm>
            <a:off x="875763" y="347863"/>
            <a:ext cx="10515600" cy="810871"/>
          </a:xfrm>
        </p:spPr>
        <p:txBody>
          <a:bodyPr>
            <a:normAutofit fontScale="90000"/>
          </a:bodyPr>
          <a:lstStyle/>
          <a:p>
            <a:pPr lvl="0" algn="ctr">
              <a:lnSpc>
                <a:spcPct val="100000"/>
              </a:lnSpc>
              <a:spcBef>
                <a:spcPts val="0"/>
              </a:spcBef>
              <a:defRPr/>
            </a:pPr>
            <a:r>
              <a:rPr lang="zh-TW" altLang="en-US" sz="5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科 技 範  疇</a:t>
            </a:r>
            <a:endParaRPr lang="zh-HK" alt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p:cNvSpPr>
            <a:spLocks noGrp="1"/>
          </p:cNvSpPr>
          <p:nvPr>
            <p:ph type="title"/>
          </p:nvPr>
        </p:nvSpPr>
        <p:spPr>
          <a:xfrm>
            <a:off x="503000" y="0"/>
            <a:ext cx="10515600" cy="1325563"/>
          </a:xfrm>
        </p:spPr>
        <p:txBody>
          <a:bodyPr/>
          <a:lstStyle/>
          <a:p>
            <a:pPr algn="ctr"/>
            <a:r>
              <a:rPr lang="zh-TW" altLang="en-US" sz="3600" kern="100" dirty="0">
                <a:latin typeface="標楷體" panose="03000509000000000000" pitchFamily="65" charset="-120"/>
                <a:ea typeface="標楷體" panose="03000509000000000000" pitchFamily="65" charset="-120"/>
                <a:cs typeface="Times New Roman" panose="02020603050405020304" pitchFamily="18" charset="0"/>
              </a:rPr>
              <a:t>科學</a:t>
            </a:r>
            <a:r>
              <a:rPr lang="zh-CN" altLang="en-US" sz="3600" kern="100" dirty="0">
                <a:latin typeface="標楷體" panose="03000509000000000000" pitchFamily="65" charset="-120"/>
                <a:ea typeface="標楷體" panose="03000509000000000000" pitchFamily="65" charset="-120"/>
                <a:cs typeface="Times New Roman" panose="02020603050405020304" pitchFamily="18" charset="0"/>
              </a:rPr>
              <a:t>技術</a:t>
            </a:r>
            <a:r>
              <a:rPr lang="zh-TW" altLang="en-US" sz="3600" dirty="0">
                <a:latin typeface="標楷體" panose="03000509000000000000" pitchFamily="65" charset="-120"/>
                <a:ea typeface="標楷體" panose="03000509000000000000" pitchFamily="65" charset="-120"/>
              </a:rPr>
              <a:t>在綜合國力當中的重要性</a:t>
            </a:r>
            <a:endParaRPr lang="zh-HK" altLang="en-US" dirty="0"/>
          </a:p>
        </p:txBody>
      </p:sp>
      <p:sp>
        <p:nvSpPr>
          <p:cNvPr id="12" name="內容版面配置區 11"/>
          <p:cNvSpPr>
            <a:spLocks noGrp="1"/>
          </p:cNvSpPr>
          <p:nvPr>
            <p:ph idx="1"/>
          </p:nvPr>
        </p:nvSpPr>
        <p:spPr>
          <a:xfrm>
            <a:off x="675118" y="1061612"/>
            <a:ext cx="10784792" cy="5386322"/>
          </a:xfrm>
        </p:spPr>
        <p:txBody>
          <a:bodyPr>
            <a:normAutofit fontScale="92500"/>
          </a:bodyPr>
          <a:lstStyle/>
          <a:p>
            <a:pPr algn="just" hangingPunct="0">
              <a:lnSpc>
                <a:spcPct val="110000"/>
              </a:lnSpc>
              <a:spcAft>
                <a:spcPts val="0"/>
              </a:spcAft>
            </a:pP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科學技術的發展水</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平</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，反映一個國家的現代化程度，保持科學技術</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處於國際社會的前列位置，</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是</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提升國家</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綜合國力的必然</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要</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求，亦與國家安全息息相關。</a:t>
            </a:r>
          </a:p>
          <a:p>
            <a:pPr algn="just" hangingPunct="0">
              <a:lnSpc>
                <a:spcPct val="110000"/>
              </a:lnSpc>
              <a:spcAft>
                <a:spcPts val="0"/>
              </a:spcAft>
            </a:pP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科學技術的範疇不限於尖端的高新科技和國防項目，</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還</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包括基礎科技研究和促進民生的技術。共同發展尖端和基礎科技，才可以更大程度地</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增強綜合國力</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，並提升人民的生活素質</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a:t>
            </a:r>
          </a:p>
          <a:p>
            <a:pPr algn="just" hangingPunct="0">
              <a:lnSpc>
                <a:spcPct val="110000"/>
              </a:lnSpc>
              <a:spcAft>
                <a:spcPts val="0"/>
              </a:spcAft>
            </a:pP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科技</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與綜合國力的其他要素亦需互相配合，例如研究開採及使用自然資源的技術，</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可以增加自然資源的效用</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。國家的</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科技的發展</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及所取得的成就，</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也</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可以</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提高國家</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在</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國際</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社會的影響力和</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地位，</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有助爭取</a:t>
            </a:r>
            <a:r>
              <a:rPr lang="zh-CN" altLang="en-US" sz="3200" kern="100" dirty="0">
                <a:latin typeface="標楷體" panose="03000509000000000000" pitchFamily="65" charset="-120"/>
                <a:ea typeface="標楷體" panose="03000509000000000000" pitchFamily="65" charset="-120"/>
                <a:cs typeface="Times New Roman" panose="02020603050405020304" pitchFamily="18" charset="0"/>
              </a:rPr>
              <a:t>外交主動權</a:t>
            </a:r>
            <a:r>
              <a:rPr lang="zh-TW" altLang="en-US" sz="3200" kern="100" dirty="0">
                <a:latin typeface="標楷體" panose="03000509000000000000" pitchFamily="65" charset="-120"/>
                <a:ea typeface="標楷體" panose="03000509000000000000" pitchFamily="65" charset="-120"/>
                <a:cs typeface="Times New Roman" panose="02020603050405020304" pitchFamily="18" charset="0"/>
              </a:rPr>
              <a:t>。</a:t>
            </a:r>
            <a:endParaRPr lang="zh-CN" altLang="en-US" sz="3200"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en-US" altLang="zh-TW"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zh-CN" altLang="en-US" kern="100" dirty="0">
              <a:latin typeface="標楷體" panose="03000509000000000000" pitchFamily="65" charset="-120"/>
              <a:ea typeface="標楷體" panose="03000509000000000000" pitchFamily="65" charset="-120"/>
              <a:cs typeface="Times New Roman" panose="02020603050405020304" pitchFamily="18" charset="0"/>
            </a:endParaRPr>
          </a:p>
          <a:p>
            <a:pPr marL="0" indent="0">
              <a:spcAft>
                <a:spcPts val="0"/>
              </a:spcAft>
              <a:buNone/>
            </a:pPr>
            <a:endParaRPr lang="zh-CN" altLang="en-US"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en-US" altLang="zh-TW"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zh-TW" altLang="zh-HK"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endParaRPr lang="zh-TW" altLang="zh-HK" kern="100" dirty="0">
              <a:latin typeface="標楷體" panose="03000509000000000000" pitchFamily="65" charset="-120"/>
              <a:ea typeface="標楷體" panose="03000509000000000000" pitchFamily="65" charset="-120"/>
              <a:cs typeface="Times New Roman" panose="02020603050405020304" pitchFamily="18" charset="0"/>
            </a:endParaRPr>
          </a:p>
          <a:p>
            <a:endParaRPr lang="zh-HK" altLang="en-US" dirty="0"/>
          </a:p>
        </p:txBody>
      </p:sp>
    </p:spTree>
    <p:extLst>
      <p:ext uri="{BB962C8B-B14F-4D97-AF65-F5344CB8AC3E}">
        <p14:creationId xmlns:p14="http://schemas.microsoft.com/office/powerpoint/2010/main" val="6025854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7939" y="1064344"/>
            <a:ext cx="10919498" cy="2292935"/>
          </a:xfrm>
          <a:prstGeom prst="rect">
            <a:avLst/>
          </a:prstGeom>
          <a:noFill/>
        </p:spPr>
        <p:txBody>
          <a:bodyPr wrap="square" rtlCol="0">
            <a:spAutoFit/>
          </a:bodyPr>
          <a:lstStyle/>
          <a:p>
            <a:pPr algn="just" fontAlgn="auto" hangingPunct="0">
              <a:lnSpc>
                <a:spcPct val="110000"/>
              </a:lnSpc>
            </a:pP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1978年，鄧小平在全國科學大會上明確提出</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600" dirty="0" err="1">
                <a:latin typeface="Times New Roman" panose="02020603050405020304" pitchFamily="18" charset="0"/>
                <a:ea typeface="DFKai-SB" panose="03000509000000000000" pitchFamily="65" charset="-120"/>
                <a:cs typeface="Times New Roman" panose="02020603050405020304" pitchFamily="18" charset="0"/>
                <a:sym typeface="+mn-ea"/>
              </a:rPr>
              <a:t>科學技術是生產力</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；1988年，鄧小平進一步強調</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科學技術是第一生產力</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。從實施科教興國、人才強國戰略到深入實施創新驅動發展戰略，從增強自主創新能力到建設創新型國家，一系列與時俱進地促進科技發展的戰略和政策措施，推動了科技事業的發展。</a:t>
            </a:r>
            <a:endParaRPr lang="zh-CN" altLang="en-US" sz="26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9" name="组合 18"/>
          <p:cNvGrpSpPr/>
          <p:nvPr/>
        </p:nvGrpSpPr>
        <p:grpSpPr>
          <a:xfrm>
            <a:off x="569378" y="2887599"/>
            <a:ext cx="10986775" cy="3494210"/>
            <a:chOff x="1739466" y="2385410"/>
            <a:chExt cx="9177886" cy="3055875"/>
          </a:xfrm>
        </p:grpSpPr>
        <p:grpSp>
          <p:nvGrpSpPr>
            <p:cNvPr id="2" name="组合 1"/>
            <p:cNvGrpSpPr/>
            <p:nvPr/>
          </p:nvGrpSpPr>
          <p:grpSpPr>
            <a:xfrm>
              <a:off x="1739466" y="2385410"/>
              <a:ext cx="9177886" cy="3055875"/>
              <a:chOff x="1739466" y="2385410"/>
              <a:chExt cx="9177886" cy="3055875"/>
            </a:xfrm>
          </p:grpSpPr>
          <p:sp>
            <p:nvSpPr>
              <p:cNvPr id="3" name="L 形 2"/>
              <p:cNvSpPr/>
              <p:nvPr/>
            </p:nvSpPr>
            <p:spPr>
              <a:xfrm rot="5400000">
                <a:off x="2163570" y="3705328"/>
                <a:ext cx="1277465" cy="2125674"/>
              </a:xfrm>
              <a:prstGeom prst="corner">
                <a:avLst>
                  <a:gd name="adj1" fmla="val 16120"/>
                  <a:gd name="adj2" fmla="val 16110"/>
                </a:avLst>
              </a:prstGeom>
            </p:spPr>
            <p:style>
              <a:lnRef idx="1">
                <a:schemeClr val="accent2">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6" name="任意多边形: 形状 5"/>
              <p:cNvSpPr/>
              <p:nvPr/>
            </p:nvSpPr>
            <p:spPr bwMode="white">
              <a:xfrm>
                <a:off x="1950329" y="4340447"/>
                <a:ext cx="1919070" cy="1100838"/>
              </a:xfrm>
              <a:custGeom>
                <a:avLst/>
                <a:gdLst>
                  <a:gd name="connsiteX0" fmla="*/ 0 w 1919070"/>
                  <a:gd name="connsiteY0" fmla="*/ 0 h 1682178"/>
                  <a:gd name="connsiteX1" fmla="*/ 1919070 w 1919070"/>
                  <a:gd name="connsiteY1" fmla="*/ 0 h 1682178"/>
                  <a:gd name="connsiteX2" fmla="*/ 1919070 w 1919070"/>
                  <a:gd name="connsiteY2" fmla="*/ 1682178 h 1682178"/>
                  <a:gd name="connsiteX3" fmla="*/ 0 w 1919070"/>
                  <a:gd name="connsiteY3" fmla="*/ 1682178 h 1682178"/>
                  <a:gd name="connsiteX4" fmla="*/ 0 w 1919070"/>
                  <a:gd name="connsiteY4" fmla="*/ 0 h 168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070" h="1682178">
                    <a:moveTo>
                      <a:pt x="0" y="0"/>
                    </a:moveTo>
                    <a:lnTo>
                      <a:pt x="1919070" y="0"/>
                    </a:lnTo>
                    <a:lnTo>
                      <a:pt x="1919070" y="1682178"/>
                    </a:lnTo>
                    <a:lnTo>
                      <a:pt x="0" y="16821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lvl="0" indent="0" defTabSz="1066800">
                  <a:lnSpc>
                    <a:spcPct val="100000"/>
                  </a:lnSpc>
                  <a:spcBef>
                    <a:spcPct val="0"/>
                  </a:spcBef>
                  <a:spcAft>
                    <a:spcPct val="35000"/>
                  </a:spcAft>
                  <a:buNone/>
                </a:pPr>
                <a:r>
                  <a:rPr lang="zh-TW" altLang="en-US" sz="2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科學技術是生產力</a:t>
                </a:r>
                <a:r>
                  <a:rPr lang="zh-TW" altLang="en-US" sz="2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2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的論斷（</a:t>
                </a:r>
                <a:r>
                  <a:rPr lang="en-US" altLang="zh-CN" sz="22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1978</a:t>
                </a:r>
                <a:r>
                  <a:rPr lang="zh-CN" altLang="en-US" sz="22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年）</a:t>
                </a:r>
              </a:p>
            </p:txBody>
          </p:sp>
          <p:sp>
            <p:nvSpPr>
              <p:cNvPr id="8" name="等腰三角形 7"/>
              <p:cNvSpPr/>
              <p:nvPr/>
            </p:nvSpPr>
            <p:spPr>
              <a:xfrm>
                <a:off x="3507311" y="3548833"/>
                <a:ext cx="362088" cy="362088"/>
              </a:xfrm>
              <a:prstGeom prst="triangle">
                <a:avLst>
                  <a:gd name="adj" fmla="val 100000"/>
                </a:avLst>
              </a:prstGeom>
            </p:spPr>
            <p:style>
              <a:lnRef idx="1">
                <a:schemeClr val="accent3">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10" name="L 形 9"/>
              <p:cNvSpPr/>
              <p:nvPr/>
            </p:nvSpPr>
            <p:spPr>
              <a:xfrm rot="5400000">
                <a:off x="4512888" y="3123987"/>
                <a:ext cx="1277465" cy="2125674"/>
              </a:xfrm>
              <a:prstGeom prst="corner">
                <a:avLst>
                  <a:gd name="adj1" fmla="val 16120"/>
                  <a:gd name="adj2" fmla="val 16110"/>
                </a:avLst>
              </a:prstGeom>
            </p:spPr>
            <p:style>
              <a:lnRef idx="1">
                <a:schemeClr val="accent4">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12" name="任意多边形: 形状 11"/>
              <p:cNvSpPr/>
              <p:nvPr/>
            </p:nvSpPr>
            <p:spPr bwMode="white">
              <a:xfrm>
                <a:off x="4299647" y="3759106"/>
                <a:ext cx="1919070" cy="1682178"/>
              </a:xfrm>
              <a:custGeom>
                <a:avLst/>
                <a:gdLst>
                  <a:gd name="connsiteX0" fmla="*/ 0 w 1919070"/>
                  <a:gd name="connsiteY0" fmla="*/ 0 h 1682178"/>
                  <a:gd name="connsiteX1" fmla="*/ 1919070 w 1919070"/>
                  <a:gd name="connsiteY1" fmla="*/ 0 h 1682178"/>
                  <a:gd name="connsiteX2" fmla="*/ 1919070 w 1919070"/>
                  <a:gd name="connsiteY2" fmla="*/ 1682178 h 1682178"/>
                  <a:gd name="connsiteX3" fmla="*/ 0 w 1919070"/>
                  <a:gd name="connsiteY3" fmla="*/ 1682178 h 1682178"/>
                  <a:gd name="connsiteX4" fmla="*/ 0 w 1919070"/>
                  <a:gd name="connsiteY4" fmla="*/ 0 h 168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070" h="1682178">
                    <a:moveTo>
                      <a:pt x="0" y="0"/>
                    </a:moveTo>
                    <a:lnTo>
                      <a:pt x="1919070" y="0"/>
                    </a:lnTo>
                    <a:lnTo>
                      <a:pt x="1919070" y="1682178"/>
                    </a:lnTo>
                    <a:lnTo>
                      <a:pt x="0" y="16821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altLang="en-US" sz="6500" kern="1200">
                  <a:solidFill>
                    <a:schemeClr val="tx1"/>
                  </a:solidFill>
                  <a:latin typeface="DFKai-SB" panose="03000509000000000000" pitchFamily="65" charset="-120"/>
                  <a:ea typeface="DFKai-SB" panose="03000509000000000000" pitchFamily="65" charset="-120"/>
                </a:endParaRPr>
              </a:p>
            </p:txBody>
          </p:sp>
          <p:sp>
            <p:nvSpPr>
              <p:cNvPr id="13" name="等腰三角形 12"/>
              <p:cNvSpPr/>
              <p:nvPr/>
            </p:nvSpPr>
            <p:spPr>
              <a:xfrm>
                <a:off x="5856629" y="2967492"/>
                <a:ext cx="362088" cy="362088"/>
              </a:xfrm>
              <a:prstGeom prst="triangle">
                <a:avLst>
                  <a:gd name="adj" fmla="val 100000"/>
                </a:avLst>
              </a:prstGeom>
            </p:spPr>
            <p:style>
              <a:lnRef idx="1">
                <a:schemeClr val="accent5">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4" name="L 形 13"/>
              <p:cNvSpPr/>
              <p:nvPr/>
            </p:nvSpPr>
            <p:spPr>
              <a:xfrm rot="5400000">
                <a:off x="6858395" y="2543916"/>
                <a:ext cx="1277465" cy="2125674"/>
              </a:xfrm>
              <a:prstGeom prst="corner">
                <a:avLst>
                  <a:gd name="adj1" fmla="val 16120"/>
                  <a:gd name="adj2" fmla="val 16110"/>
                </a:avLst>
              </a:prstGeom>
            </p:spPr>
            <p:style>
              <a:lnRef idx="1">
                <a:schemeClr val="accent6">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15" name="任意多边形: 形状 14"/>
              <p:cNvSpPr/>
              <p:nvPr/>
            </p:nvSpPr>
            <p:spPr bwMode="white">
              <a:xfrm>
                <a:off x="6648965" y="3177765"/>
                <a:ext cx="1993509" cy="1682178"/>
              </a:xfrm>
              <a:custGeom>
                <a:avLst/>
                <a:gdLst>
                  <a:gd name="connsiteX0" fmla="*/ 0 w 1919070"/>
                  <a:gd name="connsiteY0" fmla="*/ 0 h 1682178"/>
                  <a:gd name="connsiteX1" fmla="*/ 1919070 w 1919070"/>
                  <a:gd name="connsiteY1" fmla="*/ 0 h 1682178"/>
                  <a:gd name="connsiteX2" fmla="*/ 1919070 w 1919070"/>
                  <a:gd name="connsiteY2" fmla="*/ 1682178 h 1682178"/>
                  <a:gd name="connsiteX3" fmla="*/ 0 w 1919070"/>
                  <a:gd name="connsiteY3" fmla="*/ 1682178 h 1682178"/>
                  <a:gd name="connsiteX4" fmla="*/ 0 w 1919070"/>
                  <a:gd name="connsiteY4" fmla="*/ 0 h 168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070" h="1682178">
                    <a:moveTo>
                      <a:pt x="0" y="0"/>
                    </a:moveTo>
                    <a:lnTo>
                      <a:pt x="1919070" y="0"/>
                    </a:lnTo>
                    <a:lnTo>
                      <a:pt x="1919070" y="1682178"/>
                    </a:lnTo>
                    <a:lnTo>
                      <a:pt x="0" y="16821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0" indent="0" defTabSz="800100">
                  <a:lnSpc>
                    <a:spcPct val="100000"/>
                  </a:lnSpc>
                  <a:spcBef>
                    <a:spcPct val="0"/>
                  </a:spcBef>
                  <a:spcAft>
                    <a:spcPct val="35000"/>
                  </a:spcAft>
                  <a:buNone/>
                </a:pPr>
                <a:r>
                  <a:rPr lang="zh-TW" altLang="en-US" sz="2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sz="22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建設創新型國家</a:t>
                </a:r>
                <a:r>
                  <a:rPr lang="zh-TW" altLang="en-US" sz="2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sz="22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戰略（</a:t>
                </a:r>
                <a:r>
                  <a:rPr lang="en-US" altLang="zh-CN" sz="22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2006</a:t>
                </a:r>
                <a:r>
                  <a:rPr lang="zh-CN" altLang="en-US" sz="22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年）</a:t>
                </a:r>
              </a:p>
            </p:txBody>
          </p:sp>
          <p:sp>
            <p:nvSpPr>
              <p:cNvPr id="16" name="等腰三角形 15"/>
              <p:cNvSpPr/>
              <p:nvPr/>
            </p:nvSpPr>
            <p:spPr>
              <a:xfrm>
                <a:off x="8205947" y="2386151"/>
                <a:ext cx="362088" cy="362088"/>
              </a:xfrm>
              <a:prstGeom prst="triangle">
                <a:avLst>
                  <a:gd name="adj" fmla="val 100000"/>
                </a:avLst>
              </a:prstGeom>
            </p:spPr>
            <p:style>
              <a:lnRef idx="1">
                <a:schemeClr val="accent2">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7" name="L 形 16"/>
              <p:cNvSpPr/>
              <p:nvPr/>
            </p:nvSpPr>
            <p:spPr>
              <a:xfrm rot="5400000">
                <a:off x="9211523" y="1961306"/>
                <a:ext cx="1277465" cy="2125674"/>
              </a:xfrm>
              <a:prstGeom prst="corner">
                <a:avLst>
                  <a:gd name="adj1" fmla="val 16120"/>
                  <a:gd name="adj2" fmla="val 16110"/>
                </a:avLst>
              </a:prstGeom>
            </p:spPr>
            <p:style>
              <a:lnRef idx="1">
                <a:schemeClr val="accent3">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18" name="任意多边形: 形状 17"/>
              <p:cNvSpPr/>
              <p:nvPr/>
            </p:nvSpPr>
            <p:spPr>
              <a:xfrm>
                <a:off x="8998282" y="2596424"/>
                <a:ext cx="1919070" cy="1682178"/>
              </a:xfrm>
              <a:custGeom>
                <a:avLst/>
                <a:gdLst>
                  <a:gd name="connsiteX0" fmla="*/ 0 w 1919070"/>
                  <a:gd name="connsiteY0" fmla="*/ 0 h 1682178"/>
                  <a:gd name="connsiteX1" fmla="*/ 1919070 w 1919070"/>
                  <a:gd name="connsiteY1" fmla="*/ 0 h 1682178"/>
                  <a:gd name="connsiteX2" fmla="*/ 1919070 w 1919070"/>
                  <a:gd name="connsiteY2" fmla="*/ 1682178 h 1682178"/>
                  <a:gd name="connsiteX3" fmla="*/ 0 w 1919070"/>
                  <a:gd name="connsiteY3" fmla="*/ 1682178 h 1682178"/>
                  <a:gd name="connsiteX4" fmla="*/ 0 w 1919070"/>
                  <a:gd name="connsiteY4" fmla="*/ 0 h 168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070" h="1682178">
                    <a:moveTo>
                      <a:pt x="0" y="0"/>
                    </a:moveTo>
                    <a:lnTo>
                      <a:pt x="1919070" y="0"/>
                    </a:lnTo>
                    <a:lnTo>
                      <a:pt x="1919070" y="1682178"/>
                    </a:lnTo>
                    <a:lnTo>
                      <a:pt x="0" y="16821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lvl="0" indent="0" defTabSz="800100">
                  <a:lnSpc>
                    <a:spcPct val="100000"/>
                  </a:lnSpc>
                  <a:spcBef>
                    <a:spcPct val="0"/>
                  </a:spcBef>
                  <a:spcAft>
                    <a:spcPct val="35000"/>
                  </a:spcAft>
                  <a:buNone/>
                </a:pPr>
                <a:r>
                  <a:rPr lang="zh-TW" altLang="en-US" sz="2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sz="22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創新驅動發展</a:t>
                </a:r>
                <a:r>
                  <a:rPr lang="zh-TW" altLang="en-US" sz="2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sz="22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戰略</a:t>
                </a:r>
                <a:r>
                  <a:rPr lang="zh-CN" altLang="en-US" sz="22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22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2016</a:t>
                </a:r>
                <a:r>
                  <a:rPr lang="zh-CN" altLang="en-US" sz="22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年）</a:t>
                </a:r>
              </a:p>
            </p:txBody>
          </p:sp>
        </p:grpSp>
        <p:sp>
          <p:nvSpPr>
            <p:cNvPr id="100" name="文本框 99"/>
            <p:cNvSpPr txBox="1"/>
            <p:nvPr/>
          </p:nvSpPr>
          <p:spPr>
            <a:xfrm>
              <a:off x="4342551" y="3850365"/>
              <a:ext cx="1845945" cy="672918"/>
            </a:xfrm>
            <a:prstGeom prst="rect">
              <a:avLst/>
            </a:prstGeom>
            <a:noFill/>
            <a:ln w="9525">
              <a:noFill/>
            </a:ln>
          </p:spPr>
          <p:txBody>
            <a:bodyPr wrap="square">
              <a:spAutoFit/>
            </a:bodyPr>
            <a:lstStyle/>
            <a:p>
              <a:r>
                <a:rPr lang="zh-TW" altLang="en-US" sz="2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sz="2200" b="1" dirty="0">
                  <a:latin typeface="Times New Roman" panose="02020603050405020304" pitchFamily="18" charset="0"/>
                  <a:ea typeface="DFKai-SB" panose="03000509000000000000" pitchFamily="65" charset="-120"/>
                  <a:cs typeface="Times New Roman" panose="02020603050405020304" pitchFamily="18" charset="0"/>
                </a:rPr>
                <a:t>科教興國</a:t>
              </a:r>
              <a:r>
                <a:rPr lang="zh-TW" altLang="en-US" sz="2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sz="2200" b="1" dirty="0">
                  <a:latin typeface="Times New Roman" panose="02020603050405020304" pitchFamily="18" charset="0"/>
                  <a:ea typeface="DFKai-SB" panose="03000509000000000000" pitchFamily="65" charset="-120"/>
                  <a:cs typeface="Times New Roman" panose="02020603050405020304" pitchFamily="18" charset="0"/>
                </a:rPr>
                <a:t>戰略</a:t>
              </a:r>
              <a:r>
                <a:rPr lang="zh-CN" altLang="en-US" sz="2200" b="1"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200" b="1" dirty="0">
                  <a:latin typeface="Times New Roman" panose="02020603050405020304" pitchFamily="18" charset="0"/>
                  <a:ea typeface="DFKai-SB" panose="03000509000000000000" pitchFamily="65" charset="-120"/>
                  <a:cs typeface="Times New Roman" panose="02020603050405020304" pitchFamily="18" charset="0"/>
                </a:rPr>
                <a:t>1995</a:t>
              </a:r>
              <a:r>
                <a:rPr lang="zh-CN" altLang="en-US" sz="2200" b="1" dirty="0">
                  <a:latin typeface="Times New Roman" panose="02020603050405020304" pitchFamily="18" charset="0"/>
                  <a:ea typeface="DFKai-SB" panose="03000509000000000000" pitchFamily="65" charset="-120"/>
                  <a:cs typeface="Times New Roman" panose="02020603050405020304" pitchFamily="18" charset="0"/>
                </a:rPr>
                <a:t>年）</a:t>
              </a:r>
            </a:p>
          </p:txBody>
        </p:sp>
      </p:grpSp>
      <p:sp>
        <p:nvSpPr>
          <p:cNvPr id="7" name="任意多边形: 形状 6"/>
          <p:cNvSpPr/>
          <p:nvPr/>
        </p:nvSpPr>
        <p:spPr>
          <a:xfrm>
            <a:off x="870403" y="422982"/>
            <a:ext cx="10384727"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kumimoji="0" lang="zh-CN" altLang="en-US" sz="32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從</a:t>
            </a:r>
            <a:r>
              <a:rPr lang="zh-TW" altLang="en-US" sz="3200" b="1" dirty="0">
                <a:solidFill>
                  <a:srgbClr val="FFFFFF"/>
                </a:solidFill>
                <a:latin typeface="DFKai-SB" panose="03000509000000000000" pitchFamily="65" charset="-120"/>
                <a:ea typeface="DFKai-SB" panose="03000509000000000000" pitchFamily="65" charset="-120"/>
              </a:rPr>
              <a:t>「</a:t>
            </a:r>
            <a:r>
              <a:rPr lang="zh-CN" altLang="en-US" sz="3200" b="1" dirty="0">
                <a:solidFill>
                  <a:srgbClr val="FFFFFF"/>
                </a:solidFill>
                <a:latin typeface="DFKai-SB" panose="03000509000000000000" pitchFamily="65" charset="-120"/>
                <a:ea typeface="DFKai-SB" panose="03000509000000000000" pitchFamily="65" charset="-120"/>
              </a:rPr>
              <a:t>科學技術是第一生產力</a:t>
            </a:r>
            <a:r>
              <a:rPr lang="zh-TW" altLang="en-US" sz="3200" b="1" dirty="0">
                <a:solidFill>
                  <a:srgbClr val="FFFFFF"/>
                </a:solidFill>
                <a:latin typeface="DFKai-SB" panose="03000509000000000000" pitchFamily="65" charset="-120"/>
                <a:ea typeface="DFKai-SB" panose="03000509000000000000" pitchFamily="65" charset="-120"/>
              </a:rPr>
              <a:t>」</a:t>
            </a:r>
            <a:r>
              <a:rPr lang="zh-CN" altLang="en-US" sz="3200" b="1" dirty="0">
                <a:solidFill>
                  <a:srgbClr val="FFFFFF"/>
                </a:solidFill>
                <a:latin typeface="DFKai-SB" panose="03000509000000000000" pitchFamily="65" charset="-120"/>
                <a:ea typeface="DFKai-SB" panose="03000509000000000000" pitchFamily="65" charset="-120"/>
              </a:rPr>
              <a:t>到</a:t>
            </a:r>
            <a:r>
              <a:rPr lang="zh-TW" altLang="en-US" sz="3200" b="1" dirty="0">
                <a:solidFill>
                  <a:srgbClr val="FFFFFF"/>
                </a:solidFill>
                <a:latin typeface="DFKai-SB" panose="03000509000000000000" pitchFamily="65" charset="-120"/>
                <a:ea typeface="DFKai-SB" panose="03000509000000000000" pitchFamily="65" charset="-120"/>
              </a:rPr>
              <a:t>「</a:t>
            </a:r>
            <a:r>
              <a:rPr lang="zh-CN" altLang="en-US" sz="3200" b="1" dirty="0">
                <a:solidFill>
                  <a:srgbClr val="FFFFFF"/>
                </a:solidFill>
                <a:latin typeface="DFKai-SB" panose="03000509000000000000" pitchFamily="65" charset="-120"/>
                <a:ea typeface="DFKai-SB" panose="03000509000000000000" pitchFamily="65" charset="-120"/>
              </a:rPr>
              <a:t>創新驅動發展戰略</a:t>
            </a:r>
            <a:r>
              <a:rPr lang="zh-TW" altLang="en-US" sz="3200" b="1" dirty="0">
                <a:solidFill>
                  <a:srgbClr val="FFFFFF"/>
                </a:solidFill>
                <a:latin typeface="DFKai-SB" panose="03000509000000000000" pitchFamily="65" charset="-120"/>
                <a:ea typeface="DFKai-SB" panose="03000509000000000000" pitchFamily="65" charset="-120"/>
              </a:rPr>
              <a:t>」</a:t>
            </a:r>
            <a:endParaRPr lang="zh-CN" altLang="en-US" sz="3200" b="1" dirty="0">
              <a:solidFill>
                <a:srgbClr val="FFFFFF"/>
              </a:solidFill>
              <a:latin typeface="DFKai-SB" panose="03000509000000000000" pitchFamily="65" charset="-120"/>
              <a:ea typeface="DFKai-SB" panose="03000509000000000000" pitchFamily="65" charset="-12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flipV="1">
            <a:off x="3916180" y="4380142"/>
            <a:ext cx="7721012" cy="2228045"/>
          </a:xfrm>
          <a:prstGeom prst="roundRect">
            <a:avLst>
              <a:gd name="adj" fmla="val 10000"/>
            </a:avLst>
          </a:prstGeom>
          <a:solidFill>
            <a:srgbClr val="00B05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2" name="矩形: 圆角 21"/>
          <p:cNvSpPr/>
          <p:nvPr/>
        </p:nvSpPr>
        <p:spPr>
          <a:xfrm flipV="1">
            <a:off x="3883285" y="2109669"/>
            <a:ext cx="7753906" cy="1890346"/>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5842" name="文本框 4"/>
          <p:cNvSpPr txBox="1"/>
          <p:nvPr/>
        </p:nvSpPr>
        <p:spPr>
          <a:xfrm>
            <a:off x="565121" y="397646"/>
            <a:ext cx="11203940" cy="131112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10000"/>
              </a:lnSpc>
              <a:spcBef>
                <a:spcPct val="0"/>
              </a:spcBef>
              <a:buFontTx/>
              <a:buNone/>
            </a:pPr>
            <a:r>
              <a:rPr lang="zh-CN" altLang="en-US" sz="2400" dirty="0">
                <a:latin typeface="DFKai-SB" panose="03000509000000000000" pitchFamily="65" charset="-120"/>
                <a:ea typeface="DFKai-SB" panose="03000509000000000000" pitchFamily="65" charset="-120"/>
                <a:cs typeface="黑体" panose="02010609060101010101" charset="-122"/>
              </a:rPr>
              <a:t>國家在基礎科學研究、高技術研究、科技基礎條件建設、科技成果轉化等方面提出並實施一系列發展計劃。這些</a:t>
            </a:r>
            <a:r>
              <a:rPr lang="zh-CN" altLang="en-US" sz="2400" dirty="0">
                <a:latin typeface="DFKai-SB" panose="03000509000000000000" pitchFamily="65" charset="-120"/>
                <a:ea typeface="DFKai-SB" panose="03000509000000000000" pitchFamily="65" charset="-120"/>
                <a:cs typeface="黑体" panose="02010609060101010101" charset="-122"/>
                <a:sym typeface="+mn-ea"/>
              </a:rPr>
              <a:t>重大計劃舉措</a:t>
            </a:r>
            <a:r>
              <a:rPr lang="zh-CN" altLang="en-US" sz="2400" dirty="0">
                <a:latin typeface="DFKai-SB" panose="03000509000000000000" pitchFamily="65" charset="-120"/>
                <a:ea typeface="DFKai-SB" panose="03000509000000000000" pitchFamily="65" charset="-120"/>
                <a:cs typeface="黑体" panose="02010609060101010101" charset="-122"/>
              </a:rPr>
              <a:t>推動了我國在高科技、基礎性研究</a:t>
            </a:r>
            <a:r>
              <a:rPr lang="zh-CN" altLang="en-US" sz="2400" dirty="0">
                <a:latin typeface="DFKai-SB" panose="03000509000000000000" pitchFamily="65" charset="-120"/>
                <a:ea typeface="DFKai-SB" panose="03000509000000000000" pitchFamily="65" charset="-120"/>
                <a:cs typeface="黑体" panose="02010609060101010101" charset="-122"/>
                <a:sym typeface="+mn-ea"/>
              </a:rPr>
              <a:t>等</a:t>
            </a:r>
            <a:r>
              <a:rPr lang="zh-CN" altLang="en-US" sz="2400" dirty="0">
                <a:latin typeface="DFKai-SB" panose="03000509000000000000" pitchFamily="65" charset="-120"/>
                <a:ea typeface="DFKai-SB" panose="03000509000000000000" pitchFamily="65" charset="-120"/>
                <a:cs typeface="黑体" panose="02010609060101010101" charset="-122"/>
              </a:rPr>
              <a:t>領域的突破和提升。</a:t>
            </a:r>
          </a:p>
        </p:txBody>
      </p:sp>
      <p:pic>
        <p:nvPicPr>
          <p:cNvPr id="35844" name="图片 6"/>
          <p:cNvPicPr>
            <a:picLocks noChangeAspect="1"/>
          </p:cNvPicPr>
          <p:nvPr/>
        </p:nvPicPr>
        <p:blipFill>
          <a:blip r:embed="rId2"/>
          <a:stretch>
            <a:fillRect/>
          </a:stretch>
        </p:blipFill>
        <p:spPr>
          <a:xfrm>
            <a:off x="711144" y="2219126"/>
            <a:ext cx="3031298" cy="1760759"/>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6" name="文本框 5"/>
          <p:cNvSpPr txBox="1"/>
          <p:nvPr/>
        </p:nvSpPr>
        <p:spPr>
          <a:xfrm>
            <a:off x="3883285" y="4484529"/>
            <a:ext cx="7721011" cy="2123658"/>
          </a:xfrm>
          <a:prstGeom prst="rect">
            <a:avLst/>
          </a:prstGeom>
          <a:noFill/>
        </p:spPr>
        <p:txBody>
          <a:bodyPr wrap="square" rtlCol="0">
            <a:spAutoFit/>
          </a:bodyPr>
          <a:lstStyle/>
          <a:p>
            <a:pPr algn="just" hangingPunct="0"/>
            <a:r>
              <a:rPr lang="zh-TW" altLang="en-US" sz="2200" b="1" u="sng"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b="1" u="sng"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973計劃</a:t>
            </a:r>
            <a:r>
              <a:rPr lang="zh-TW" altLang="en-US" sz="2200" b="1" u="sng"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1997年</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6</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月</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，國家科技領導小組第三次會議決定，採納科學家的建議，決定制定國家重點基礎研究發展規劃，開展面向國家重大需求的重點基礎研究。</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973計劃</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的實施，實現了國家需求導向的基礎研究的部署，建立了自由探索和國家需求導向</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雙力驅動</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的基礎研究資助體系，完善了基礎研究</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布</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局。</a:t>
            </a:r>
          </a:p>
        </p:txBody>
      </p:sp>
      <p:sp>
        <p:nvSpPr>
          <p:cNvPr id="4" name="文本框 3"/>
          <p:cNvSpPr txBox="1"/>
          <p:nvPr/>
        </p:nvSpPr>
        <p:spPr>
          <a:xfrm>
            <a:off x="3916180" y="2169405"/>
            <a:ext cx="7688116" cy="1785104"/>
          </a:xfrm>
          <a:prstGeom prst="rect">
            <a:avLst/>
          </a:prstGeom>
          <a:solidFill>
            <a:schemeClr val="accent1">
              <a:lumMod val="20000"/>
              <a:lumOff val="80000"/>
            </a:schemeClr>
          </a:solidFill>
        </p:spPr>
        <p:txBody>
          <a:bodyPr wrap="square" rtlCol="0">
            <a:spAutoFit/>
          </a:bodyPr>
          <a:lstStyle/>
          <a:p>
            <a:pPr algn="just" hangingPunct="0"/>
            <a:r>
              <a:rPr lang="zh-TW" altLang="en-US" sz="2200" b="1" u="sng"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200" b="1" u="sng"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863</a:t>
            </a:r>
            <a:r>
              <a:rPr lang="zh-CN" altLang="en-US" sz="2200" b="1" u="sng"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計劃</a:t>
            </a:r>
            <a:r>
              <a:rPr lang="zh-TW" altLang="en-US" sz="2200" b="1" u="sng"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b="1"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1986年3月3日，王大珩、王淦昌、楊嘉墀、陳芳允四位科學家向國家提出要跟蹤世界先進水</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平</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，發展中國高技術的建議。經過鄧小平批示，國務院批准了《高技術研究發展計劃（</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863</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計劃</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）綱要》。這項戰略性計劃，經過</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3</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0多年的實施，有力地促進了中國高技術及其產業發展。</a:t>
            </a:r>
          </a:p>
        </p:txBody>
      </p:sp>
      <p:pic>
        <p:nvPicPr>
          <p:cNvPr id="10242" name="Picture 2" descr="E:\人民教育出版社工作\2020.8-教育部项目编写文件\2022.4.14-16五修改会议\修改相关内容\973\微信图片_20220506160531.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17" t="15565" r="28050" b="42218"/>
          <a:stretch/>
        </p:blipFill>
        <p:spPr bwMode="auto">
          <a:xfrm>
            <a:off x="711144" y="4484529"/>
            <a:ext cx="3031298" cy="19300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stretch>
            <a:fillRect/>
          </a:stretch>
        </p:blipFill>
        <p:spPr>
          <a:xfrm>
            <a:off x="3916180" y="1522978"/>
            <a:ext cx="1594256" cy="580365"/>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矩形 1"/>
          <p:cNvSpPr/>
          <p:nvPr/>
        </p:nvSpPr>
        <p:spPr>
          <a:xfrm>
            <a:off x="611397" y="1189077"/>
            <a:ext cx="5419289" cy="388414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eaLnBrk="1">
              <a:lnSpc>
                <a:spcPct val="110000"/>
              </a:lnSpc>
              <a:spcBef>
                <a:spcPct val="0"/>
              </a:spcBef>
              <a:buFontTx/>
              <a:buNone/>
            </a:pPr>
            <a:r>
              <a:rPr lang="zh-CN" altLang="en-US" sz="3200" dirty="0">
                <a:solidFill>
                  <a:srgbClr val="333333"/>
                </a:solidFill>
                <a:latin typeface="DFKai-SB" panose="03000509000000000000" pitchFamily="65" charset="-120"/>
                <a:ea typeface="DFKai-SB" panose="03000509000000000000" pitchFamily="65" charset="-120"/>
                <a:cs typeface="黑体" panose="02010609060101010101" charset="-122"/>
              </a:rPr>
              <a:t>    </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我國研發經費投入持續快速增長。</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sym typeface="+mn-ea"/>
              </a:rPr>
              <a:t>2020年，我國研究與試驗發展（R&amp;D）經費支出24</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sym typeface="+mn-ea"/>
              </a:rPr>
              <a:t>426億元，比</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sym typeface="+mn-ea"/>
              </a:rPr>
              <a:t>上</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sym typeface="+mn-ea"/>
              </a:rPr>
              <a:t>年增長10.3%。其中，基礎研究經費1</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sym typeface="+mn-ea"/>
              </a:rPr>
              <a:t>504億元，比上年增長12.6%，持續保持較快增長。</a:t>
            </a:r>
          </a:p>
        </p:txBody>
      </p:sp>
      <p:pic>
        <p:nvPicPr>
          <p:cNvPr id="5" name="图片 4"/>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b="4680"/>
          <a:stretch/>
        </p:blipFill>
        <p:spPr>
          <a:xfrm>
            <a:off x="6749385" y="850862"/>
            <a:ext cx="4687140" cy="4929962"/>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3" name="文本框 2"/>
          <p:cNvSpPr txBox="1"/>
          <p:nvPr/>
        </p:nvSpPr>
        <p:spPr>
          <a:xfrm>
            <a:off x="6644811" y="5864738"/>
            <a:ext cx="5050112" cy="523220"/>
          </a:xfrm>
          <a:prstGeom prst="rect">
            <a:avLst/>
          </a:prstGeom>
          <a:noFill/>
        </p:spPr>
        <p:txBody>
          <a:bodyPr wrap="square" rtlCol="0">
            <a:spAutoFit/>
          </a:bodyPr>
          <a:lstStyle/>
          <a:p>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中華人民共和國中央人民政府網頁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http://www.gov.cn/xinwen/2018-09/23/content_5325200.htm</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文本框 2"/>
          <p:cNvSpPr txBox="1"/>
          <p:nvPr/>
        </p:nvSpPr>
        <p:spPr>
          <a:xfrm>
            <a:off x="441590" y="5603128"/>
            <a:ext cx="5780689" cy="523220"/>
          </a:xfrm>
          <a:prstGeom prst="rect">
            <a:avLst/>
          </a:prstGeom>
          <a:noFill/>
        </p:spPr>
        <p:txBody>
          <a:bodyPr wrap="square" rtlCol="0">
            <a:spAutoFit/>
          </a:bodyPr>
          <a:lstStyle/>
          <a:p>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國家統計局網頁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http://www.stats.gov.cn/tjsj/zxfb/202109/t20210922_1822342.html</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标题 1"/>
          <p:cNvSpPr txBox="1">
            <a:spLocks noChangeArrowheads="1"/>
          </p:cNvSpPr>
          <p:nvPr/>
        </p:nvSpPr>
        <p:spPr bwMode="auto">
          <a:xfrm>
            <a:off x="404699" y="305670"/>
            <a:ext cx="5854472" cy="6888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TW" altLang="en-US" sz="4000" b="1" dirty="0">
                <a:latin typeface="DFKai-SB" panose="03000509000000000000" pitchFamily="65" charset="-120"/>
                <a:ea typeface="DFKai-SB" panose="03000509000000000000" pitchFamily="65" charset="-120"/>
                <a:cs typeface="黑体" panose="02010609060101010101" charset="-122"/>
              </a:rPr>
              <a:t>研發經費的投入</a:t>
            </a:r>
            <a:endParaRPr lang="zh-CN" altLang="en-US" sz="4000" b="1" dirty="0">
              <a:solidFill>
                <a:schemeClr val="tx1"/>
              </a:solidFill>
              <a:latin typeface="DFKai-SB" panose="03000509000000000000" pitchFamily="65" charset="-120"/>
              <a:ea typeface="DFKai-SB" panose="03000509000000000000" pitchFamily="65" charset="-120"/>
              <a:cs typeface="黑体" panose="02010609060101010101"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b3762bee-ecb4-4c30-bcc1-00060db43384}"/>
  <p:tag name="TABLE_ENDDRAG_ORIGIN_RECT" val="364*212"/>
  <p:tag name="TABLE_ENDDRAG_RECT" val="545*280*364*212"/>
</p:tagLst>
</file>

<file path=ppt/tags/tag10.xml><?xml version="1.0" encoding="utf-8"?>
<p:tagLst xmlns:a="http://schemas.openxmlformats.org/drawingml/2006/main" xmlns:r="http://schemas.openxmlformats.org/officeDocument/2006/relationships" xmlns:p="http://schemas.openxmlformats.org/presentationml/2006/main">
  <p:tag name="PA" val="v5.2.7"/>
</p:tagLst>
</file>

<file path=ppt/tags/tag11.xml><?xml version="1.0" encoding="utf-8"?>
<p:tagLst xmlns:a="http://schemas.openxmlformats.org/drawingml/2006/main" xmlns:r="http://schemas.openxmlformats.org/officeDocument/2006/relationships" xmlns:p="http://schemas.openxmlformats.org/presentationml/2006/main">
  <p:tag name="PA" val="v5.2.7"/>
</p:tagLst>
</file>

<file path=ppt/tags/tag12.xml><?xml version="1.0" encoding="utf-8"?>
<p:tagLst xmlns:a="http://schemas.openxmlformats.org/drawingml/2006/main" xmlns:r="http://schemas.openxmlformats.org/officeDocument/2006/relationships" xmlns:p="http://schemas.openxmlformats.org/presentationml/2006/main">
  <p:tag name="PA" val="v5.2.7"/>
</p:tagLst>
</file>

<file path=ppt/tags/tag13.xml><?xml version="1.0" encoding="utf-8"?>
<p:tagLst xmlns:a="http://schemas.openxmlformats.org/drawingml/2006/main" xmlns:r="http://schemas.openxmlformats.org/officeDocument/2006/relationships" xmlns:p="http://schemas.openxmlformats.org/presentationml/2006/main">
  <p:tag name="PA" val="v5.2.7"/>
</p:tagLst>
</file>

<file path=ppt/tags/tag14.xml><?xml version="1.0" encoding="utf-8"?>
<p:tagLst xmlns:a="http://schemas.openxmlformats.org/drawingml/2006/main" xmlns:r="http://schemas.openxmlformats.org/officeDocument/2006/relationships" xmlns:p="http://schemas.openxmlformats.org/presentationml/2006/main">
  <p:tag name="PA" val="v5.2.7"/>
</p:tagLst>
</file>

<file path=ppt/tags/tag15.xml><?xml version="1.0" encoding="utf-8"?>
<p:tagLst xmlns:a="http://schemas.openxmlformats.org/drawingml/2006/main" xmlns:r="http://schemas.openxmlformats.org/officeDocument/2006/relationships" xmlns:p="http://schemas.openxmlformats.org/presentationml/2006/main">
  <p:tag name="PA" val="v5.2.7"/>
</p:tagLst>
</file>

<file path=ppt/tags/tag16.xml><?xml version="1.0" encoding="utf-8"?>
<p:tagLst xmlns:a="http://schemas.openxmlformats.org/drawingml/2006/main" xmlns:r="http://schemas.openxmlformats.org/officeDocument/2006/relationships" xmlns:p="http://schemas.openxmlformats.org/presentationml/2006/main">
  <p:tag name="PA" val="v5.2.7"/>
</p:tagLst>
</file>

<file path=ppt/tags/tag17.xml><?xml version="1.0" encoding="utf-8"?>
<p:tagLst xmlns:a="http://schemas.openxmlformats.org/drawingml/2006/main" xmlns:r="http://schemas.openxmlformats.org/officeDocument/2006/relationships" xmlns:p="http://schemas.openxmlformats.org/presentationml/2006/main">
  <p:tag name="PA" val="v5.2.7"/>
</p:tagLst>
</file>

<file path=ppt/tags/tag18.xml><?xml version="1.0" encoding="utf-8"?>
<p:tagLst xmlns:a="http://schemas.openxmlformats.org/drawingml/2006/main" xmlns:r="http://schemas.openxmlformats.org/officeDocument/2006/relationships" xmlns:p="http://schemas.openxmlformats.org/presentationml/2006/main">
  <p:tag name="PA" val="v5.2.7"/>
</p:tagLst>
</file>

<file path=ppt/tags/tag19.xml><?xml version="1.0" encoding="utf-8"?>
<p:tagLst xmlns:a="http://schemas.openxmlformats.org/drawingml/2006/main" xmlns:r="http://schemas.openxmlformats.org/officeDocument/2006/relationships" xmlns:p="http://schemas.openxmlformats.org/presentationml/2006/main">
  <p:tag name="PA" val="v5.2.7"/>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160366_4*l_i*1_1"/>
  <p:tag name="KSO_WM_TEMPLATE_CATEGORY" val="diagram"/>
  <p:tag name="KSO_WM_TEMPLATE_INDEX" val="160366"/>
  <p:tag name="KSO_WM_UNIT_LAYERLEVEL" val="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PA" val="v5.2.7"/>
</p:tagLst>
</file>

<file path=ppt/tags/tag21.xml><?xml version="1.0" encoding="utf-8"?>
<p:tagLst xmlns:a="http://schemas.openxmlformats.org/drawingml/2006/main" xmlns:r="http://schemas.openxmlformats.org/officeDocument/2006/relationships" xmlns:p="http://schemas.openxmlformats.org/presentationml/2006/main">
  <p:tag name="PA" val="v5.2.7"/>
</p:tagLst>
</file>

<file path=ppt/tags/tag22.xml><?xml version="1.0" encoding="utf-8"?>
<p:tagLst xmlns:a="http://schemas.openxmlformats.org/drawingml/2006/main" xmlns:r="http://schemas.openxmlformats.org/officeDocument/2006/relationships" xmlns:p="http://schemas.openxmlformats.org/presentationml/2006/main">
  <p:tag name="PA" val="v5.2.7"/>
</p:tagLst>
</file>

<file path=ppt/tags/tag23.xml><?xml version="1.0" encoding="utf-8"?>
<p:tagLst xmlns:a="http://schemas.openxmlformats.org/drawingml/2006/main" xmlns:r="http://schemas.openxmlformats.org/officeDocument/2006/relationships" xmlns:p="http://schemas.openxmlformats.org/presentationml/2006/main">
  <p:tag name="PA" val="v5.2.7"/>
</p:tagLst>
</file>

<file path=ppt/tags/tag24.xml><?xml version="1.0" encoding="utf-8"?>
<p:tagLst xmlns:a="http://schemas.openxmlformats.org/drawingml/2006/main" xmlns:r="http://schemas.openxmlformats.org/officeDocument/2006/relationships" xmlns:p="http://schemas.openxmlformats.org/presentationml/2006/main">
  <p:tag name="PA" val="v5.2.7"/>
</p:tagLst>
</file>

<file path=ppt/tags/tag25.xml><?xml version="1.0" encoding="utf-8"?>
<p:tagLst xmlns:a="http://schemas.openxmlformats.org/drawingml/2006/main" xmlns:r="http://schemas.openxmlformats.org/officeDocument/2006/relationships" xmlns:p="http://schemas.openxmlformats.org/presentationml/2006/main">
  <p:tag name="PA" val="v5.2.7"/>
</p:tagLst>
</file>

<file path=ppt/tags/tag26.xml><?xml version="1.0" encoding="utf-8"?>
<p:tagLst xmlns:a="http://schemas.openxmlformats.org/drawingml/2006/main" xmlns:r="http://schemas.openxmlformats.org/officeDocument/2006/relationships" xmlns:p="http://schemas.openxmlformats.org/presentationml/2006/main">
  <p:tag name="PA" val="v5.2.7"/>
</p:tagLst>
</file>

<file path=ppt/tags/tag27.xml><?xml version="1.0" encoding="utf-8"?>
<p:tagLst xmlns:a="http://schemas.openxmlformats.org/drawingml/2006/main" xmlns:r="http://schemas.openxmlformats.org/officeDocument/2006/relationships" xmlns:p="http://schemas.openxmlformats.org/presentationml/2006/main">
  <p:tag name="PA" val="v5.2.7"/>
</p:tagLst>
</file>

<file path=ppt/tags/tag28.xml><?xml version="1.0" encoding="utf-8"?>
<p:tagLst xmlns:a="http://schemas.openxmlformats.org/drawingml/2006/main" xmlns:r="http://schemas.openxmlformats.org/officeDocument/2006/relationships" xmlns:p="http://schemas.openxmlformats.org/presentationml/2006/main">
  <p:tag name="PA" val="v5.2.7"/>
</p:tagLst>
</file>

<file path=ppt/tags/tag29.xml><?xml version="1.0" encoding="utf-8"?>
<p:tagLst xmlns:a="http://schemas.openxmlformats.org/drawingml/2006/main" xmlns:r="http://schemas.openxmlformats.org/officeDocument/2006/relationships" xmlns:p="http://schemas.openxmlformats.org/presentationml/2006/main">
  <p:tag name="PA" val="v5.2.7"/>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160366_4*l_h_i*1_1_3"/>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PA" val="v5.2.7"/>
</p:tagLst>
</file>

<file path=ppt/tags/tag31.xml><?xml version="1.0" encoding="utf-8"?>
<p:tagLst xmlns:a="http://schemas.openxmlformats.org/drawingml/2006/main" xmlns:r="http://schemas.openxmlformats.org/officeDocument/2006/relationships" xmlns:p="http://schemas.openxmlformats.org/presentationml/2006/main">
  <p:tag name="PA" val="v5.2.7"/>
</p:tagLst>
</file>

<file path=ppt/tags/tag32.xml><?xml version="1.0" encoding="utf-8"?>
<p:tagLst xmlns:a="http://schemas.openxmlformats.org/drawingml/2006/main" xmlns:r="http://schemas.openxmlformats.org/officeDocument/2006/relationships" xmlns:p="http://schemas.openxmlformats.org/presentationml/2006/main">
  <p:tag name="PA" val="v5.2.7"/>
</p:tagLst>
</file>

<file path=ppt/tags/tag33.xml><?xml version="1.0" encoding="utf-8"?>
<p:tagLst xmlns:a="http://schemas.openxmlformats.org/drawingml/2006/main" xmlns:r="http://schemas.openxmlformats.org/officeDocument/2006/relationships" xmlns:p="http://schemas.openxmlformats.org/presentationml/2006/main">
  <p:tag name="PA" val="v5.2.7"/>
</p:tagLst>
</file>

<file path=ppt/tags/tag34.xml><?xml version="1.0" encoding="utf-8"?>
<p:tagLst xmlns:a="http://schemas.openxmlformats.org/drawingml/2006/main" xmlns:r="http://schemas.openxmlformats.org/officeDocument/2006/relationships" xmlns:p="http://schemas.openxmlformats.org/presentationml/2006/main">
  <p:tag name="PA" val="v5.2.7"/>
</p:tagLst>
</file>

<file path=ppt/tags/tag35.xml><?xml version="1.0" encoding="utf-8"?>
<p:tagLst xmlns:a="http://schemas.openxmlformats.org/drawingml/2006/main" xmlns:r="http://schemas.openxmlformats.org/officeDocument/2006/relationships" xmlns:p="http://schemas.openxmlformats.org/presentationml/2006/main">
  <p:tag name="PA" val="v5.2.7"/>
</p:tagLst>
</file>

<file path=ppt/tags/tag36.xml><?xml version="1.0" encoding="utf-8"?>
<p:tagLst xmlns:a="http://schemas.openxmlformats.org/drawingml/2006/main" xmlns:r="http://schemas.openxmlformats.org/officeDocument/2006/relationships" xmlns:p="http://schemas.openxmlformats.org/presentationml/2006/main">
  <p:tag name="PA" val="v5.2.7"/>
</p:tagLst>
</file>

<file path=ppt/tags/tag37.xml><?xml version="1.0" encoding="utf-8"?>
<p:tagLst xmlns:a="http://schemas.openxmlformats.org/drawingml/2006/main" xmlns:r="http://schemas.openxmlformats.org/officeDocument/2006/relationships" xmlns:p="http://schemas.openxmlformats.org/presentationml/2006/main">
  <p:tag name="PA" val="v5.2.7"/>
</p:tagLst>
</file>

<file path=ppt/tags/tag38.xml><?xml version="1.0" encoding="utf-8"?>
<p:tagLst xmlns:a="http://schemas.openxmlformats.org/drawingml/2006/main" xmlns:r="http://schemas.openxmlformats.org/officeDocument/2006/relationships" xmlns:p="http://schemas.openxmlformats.org/presentationml/2006/main">
  <p:tag name="PA" val="v5.2.7"/>
</p:tagLst>
</file>

<file path=ppt/tags/tag39.xml><?xml version="1.0" encoding="utf-8"?>
<p:tagLst xmlns:a="http://schemas.openxmlformats.org/drawingml/2006/main" xmlns:r="http://schemas.openxmlformats.org/officeDocument/2006/relationships" xmlns:p="http://schemas.openxmlformats.org/presentationml/2006/main">
  <p:tag name="PA" val="v5.2.7"/>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160366_4*l_h_i*1_2_3"/>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40.xml><?xml version="1.0" encoding="utf-8"?>
<p:tagLst xmlns:a="http://schemas.openxmlformats.org/drawingml/2006/main" xmlns:r="http://schemas.openxmlformats.org/officeDocument/2006/relationships" xmlns:p="http://schemas.openxmlformats.org/presentationml/2006/main">
  <p:tag name="PA" val="v5.2.7"/>
</p:tagLst>
</file>

<file path=ppt/tags/tag41.xml><?xml version="1.0" encoding="utf-8"?>
<p:tagLst xmlns:a="http://schemas.openxmlformats.org/drawingml/2006/main" xmlns:r="http://schemas.openxmlformats.org/officeDocument/2006/relationships" xmlns:p="http://schemas.openxmlformats.org/presentationml/2006/main">
  <p:tag name="PA" val="v5.2.7"/>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160366_4*l_h_i*1_5_3"/>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160366_4*l_h_i*1_4_3"/>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160366_4*l_h_i*1_3_3"/>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PA" val="v5.2.7"/>
</p:tagLst>
</file>

<file path=ppt/tags/tag9.xml><?xml version="1.0" encoding="utf-8"?>
<p:tagLst xmlns:a="http://schemas.openxmlformats.org/drawingml/2006/main" xmlns:r="http://schemas.openxmlformats.org/officeDocument/2006/relationships" xmlns:p="http://schemas.openxmlformats.org/presentationml/2006/main">
  <p:tag name="PA" val="v5.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17136</Words>
  <Application>Microsoft Office PowerPoint</Application>
  <PresentationFormat>寬螢幕</PresentationFormat>
  <Paragraphs>987</Paragraphs>
  <Slides>138</Slides>
  <Notes>50</Notes>
  <HiddenSlides>0</HiddenSlides>
  <MMClips>1</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138</vt:i4>
      </vt:variant>
    </vt:vector>
  </HeadingPairs>
  <TitlesOfParts>
    <vt:vector size="154" baseType="lpstr">
      <vt:lpstr>Avant GardeBook</vt:lpstr>
      <vt:lpstr>B5+SimSun</vt:lpstr>
      <vt:lpstr>DengXian</vt:lpstr>
      <vt:lpstr>仿宋</vt:lpstr>
      <vt:lpstr>PingFang SC</vt:lpstr>
      <vt:lpstr>SimSun</vt:lpstr>
      <vt:lpstr>微軟正黑體</vt:lpstr>
      <vt:lpstr>標楷體</vt:lpstr>
      <vt:lpstr>標楷體</vt:lpstr>
      <vt:lpstr>Agency FB</vt:lpstr>
      <vt:lpstr>Arial</vt:lpstr>
      <vt:lpstr>Calibri</vt:lpstr>
      <vt:lpstr>Calibri Light</vt:lpstr>
      <vt:lpstr>Times New Roman</vt:lpstr>
      <vt:lpstr>Wingdings</vt:lpstr>
      <vt:lpstr>Office Theme</vt:lpstr>
      <vt:lpstr>PowerPoint 簡報</vt:lpstr>
      <vt:lpstr>PowerPoint 簡報</vt:lpstr>
      <vt:lpstr>PowerPoint 簡報</vt:lpstr>
      <vt:lpstr>導論：綜合國力的含義</vt:lpstr>
      <vt:lpstr>導論：綜合國力的含義</vt:lpstr>
      <vt:lpstr>導論：綜合國力的含義</vt:lpstr>
      <vt:lpstr>導論：綜合國力的含義</vt:lpstr>
      <vt:lpstr>導論：綜合國力的含義</vt:lpstr>
      <vt:lpstr>PowerPoint 簡報</vt:lpstr>
      <vt:lpstr>經濟在綜合國力當中的重要性</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文  化  範  疇</vt:lpstr>
      <vt:lpstr>  文化在綜合國力當中的重要性</vt:lpstr>
      <vt:lpstr>PowerPoint 簡報</vt:lpstr>
      <vt:lpstr>PowerPoint 簡報</vt:lpstr>
      <vt:lpstr>PowerPoint 簡報</vt:lpstr>
      <vt:lpstr>PowerPoint 簡報</vt:lpstr>
      <vt:lpstr>PowerPoint 簡報</vt:lpstr>
      <vt:lpstr>PowerPoint 簡報</vt:lpstr>
      <vt:lpstr>PowerPoint 簡報</vt:lpstr>
      <vt:lpstr>PowerPoint 簡報</vt:lpstr>
      <vt:lpstr>據國家統計局數據，至2018年底，全國共有10個國家級文化産業示範園區，10個國家級文化産業實驗園區和335個國家級文化産業示範基地，標誌著我國文化産業進一步向規模化、集約化、專業化的方向發展。</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教育在綜合國力當中的重要性</vt:lpstr>
      <vt:lpstr>PowerPoint 簡報</vt:lpstr>
      <vt:lpstr>PowerPoint 簡報</vt:lpstr>
      <vt:lpstr>PowerPoint 簡報</vt:lpstr>
      <vt:lpstr>PowerPoint 簡報</vt:lpstr>
      <vt:lpstr>高中教育</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自然資源在綜合國力當中的重要性</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科 技 範  疇</vt:lpstr>
      <vt:lpstr>科學技術在綜合國力當中的重要性</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國防在綜合國力當中的重要性</vt:lpstr>
      <vt:lpstr>PowerPoint 簡報</vt:lpstr>
      <vt:lpstr>PowerPoint 簡報</vt:lpstr>
      <vt:lpstr>PowerPoint 簡報</vt:lpstr>
      <vt:lpstr>PowerPoint 簡報</vt:lpstr>
      <vt:lpstr>PowerPoint 簡報</vt:lpstr>
      <vt:lpstr>PowerPoint 簡報</vt:lpstr>
      <vt:lpstr>國家於2020年至本世紀中葉的國防發展目標</vt:lpstr>
      <vt:lpstr>PowerPoint 簡報</vt:lpstr>
      <vt:lpstr>    優化規模結構和力量編成。改革軍隊的規模結構和力量編成，是推進軍隊組織形態現代化、構建中國特色現代軍事力量體系的關鍵一步。按照調整優化結構、發展新型力量、理順重大比例關係、壓減數量規模的要求，推動軍隊由數量規模型向品質效能型，以及從人力密集型向科技密集型等方面的轉變。</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延伸參考網址</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2022-05-19T07:41:27Z</dcterms:created>
  <dcterms:modified xsi:type="dcterms:W3CDTF">2026-01-21T08:22:47Z</dcterms:modified>
</cp:coreProperties>
</file>