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92"/>
  </p:notesMasterIdLst>
  <p:handoutMasterIdLst>
    <p:handoutMasterId r:id="rId93"/>
  </p:handoutMasterIdLst>
  <p:sldIdLst>
    <p:sldId id="2711" r:id="rId2"/>
    <p:sldId id="3338" r:id="rId3"/>
    <p:sldId id="2461" r:id="rId4"/>
    <p:sldId id="3345" r:id="rId5"/>
    <p:sldId id="3386" r:id="rId6"/>
    <p:sldId id="3346" r:id="rId7"/>
    <p:sldId id="3347" r:id="rId8"/>
    <p:sldId id="3387" r:id="rId9"/>
    <p:sldId id="3348" r:id="rId10"/>
    <p:sldId id="3370" r:id="rId11"/>
    <p:sldId id="3371" r:id="rId12"/>
    <p:sldId id="3341" r:id="rId13"/>
    <p:sldId id="3342" r:id="rId14"/>
    <p:sldId id="3339" r:id="rId15"/>
    <p:sldId id="3380" r:id="rId16"/>
    <p:sldId id="3388" r:id="rId17"/>
    <p:sldId id="3097" r:id="rId18"/>
    <p:sldId id="2858" r:id="rId19"/>
    <p:sldId id="2504" r:id="rId20"/>
    <p:sldId id="2505" r:id="rId21"/>
    <p:sldId id="3100" r:id="rId22"/>
    <p:sldId id="3119" r:id="rId23"/>
    <p:sldId id="3120" r:id="rId24"/>
    <p:sldId id="3121" r:id="rId25"/>
    <p:sldId id="3349" r:id="rId26"/>
    <p:sldId id="3223" r:id="rId27"/>
    <p:sldId id="3350" r:id="rId28"/>
    <p:sldId id="3389" r:id="rId29"/>
    <p:sldId id="3351" r:id="rId30"/>
    <p:sldId id="3224" r:id="rId31"/>
    <p:sldId id="3390" r:id="rId32"/>
    <p:sldId id="3353" r:id="rId33"/>
    <p:sldId id="3354" r:id="rId34"/>
    <p:sldId id="3355" r:id="rId35"/>
    <p:sldId id="3356" r:id="rId36"/>
    <p:sldId id="3369" r:id="rId37"/>
    <p:sldId id="3362" r:id="rId38"/>
    <p:sldId id="3337" r:id="rId39"/>
    <p:sldId id="3227" r:id="rId40"/>
    <p:sldId id="3228" r:id="rId41"/>
    <p:sldId id="3357" r:id="rId42"/>
    <p:sldId id="3358" r:id="rId43"/>
    <p:sldId id="3396" r:id="rId44"/>
    <p:sldId id="3397" r:id="rId45"/>
    <p:sldId id="3361" r:id="rId46"/>
    <p:sldId id="3233" r:id="rId47"/>
    <p:sldId id="3237" r:id="rId48"/>
    <p:sldId id="3235" r:id="rId49"/>
    <p:sldId id="3392" r:id="rId50"/>
    <p:sldId id="3239" r:id="rId51"/>
    <p:sldId id="3391" r:id="rId52"/>
    <p:sldId id="3364" r:id="rId53"/>
    <p:sldId id="3367" r:id="rId54"/>
    <p:sldId id="3368" r:id="rId55"/>
    <p:sldId id="3394" r:id="rId56"/>
    <p:sldId id="3363" r:id="rId57"/>
    <p:sldId id="3400" r:id="rId58"/>
    <p:sldId id="3238" r:id="rId59"/>
    <p:sldId id="3263" r:id="rId60"/>
    <p:sldId id="3395" r:id="rId61"/>
    <p:sldId id="3266" r:id="rId62"/>
    <p:sldId id="3267" r:id="rId63"/>
    <p:sldId id="3268" r:id="rId64"/>
    <p:sldId id="3270" r:id="rId65"/>
    <p:sldId id="2921" r:id="rId66"/>
    <p:sldId id="3252" r:id="rId67"/>
    <p:sldId id="3373" r:id="rId68"/>
    <p:sldId id="3250" r:id="rId69"/>
    <p:sldId id="3374" r:id="rId70"/>
    <p:sldId id="3102" r:id="rId71"/>
    <p:sldId id="3106" r:id="rId72"/>
    <p:sldId id="3105" r:id="rId73"/>
    <p:sldId id="3398" r:id="rId74"/>
    <p:sldId id="2556" r:id="rId75"/>
    <p:sldId id="2560" r:id="rId76"/>
    <p:sldId id="2561" r:id="rId77"/>
    <p:sldId id="2563" r:id="rId78"/>
    <p:sldId id="3280" r:id="rId79"/>
    <p:sldId id="2568" r:id="rId80"/>
    <p:sldId id="2569" r:id="rId81"/>
    <p:sldId id="2571" r:id="rId82"/>
    <p:sldId id="2576" r:id="rId83"/>
    <p:sldId id="3277" r:id="rId84"/>
    <p:sldId id="3383" r:id="rId85"/>
    <p:sldId id="3330" r:id="rId86"/>
    <p:sldId id="3385" r:id="rId87"/>
    <p:sldId id="3381" r:id="rId88"/>
    <p:sldId id="2580" r:id="rId89"/>
    <p:sldId id="2585" r:id="rId90"/>
    <p:sldId id="3401" r:id="rId91"/>
  </p:sldIdLst>
  <p:sldSz cx="12192000" cy="6858000"/>
  <p:notesSz cx="6797675" cy="99266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9" name="作者" initials="A"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FE00"/>
    <a:srgbClr val="F1F1B1"/>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33" autoAdjust="0"/>
    <p:restoredTop sz="96395" autoAdjust="0"/>
  </p:normalViewPr>
  <p:slideViewPr>
    <p:cSldViewPr snapToGrid="0">
      <p:cViewPr varScale="1">
        <p:scale>
          <a:sx n="77" d="100"/>
          <a:sy n="77" d="100"/>
        </p:scale>
        <p:origin x="114" y="798"/>
      </p:cViewPr>
      <p:guideLst>
        <p:guide orient="horz" pos="2090"/>
        <p:guide pos="3840"/>
      </p:guideLst>
    </p:cSldViewPr>
  </p:slideViewPr>
  <p:notesTextViewPr>
    <p:cViewPr>
      <p:scale>
        <a:sx n="3" d="2"/>
        <a:sy n="3" d="2"/>
      </p:scale>
      <p:origin x="0" y="0"/>
    </p:cViewPr>
  </p:notesTextViewPr>
  <p:sorterViewPr>
    <p:cViewPr>
      <p:scale>
        <a:sx n="100" d="100"/>
        <a:sy n="100" d="100"/>
      </p:scale>
      <p:origin x="0" y="-6156"/>
    </p:cViewPr>
  </p:sorter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2022/8/2</a:t>
            </a:fld>
            <a:endParaRPr lang="zh-CN" altLang="en-US"/>
          </a:p>
        </p:txBody>
      </p:sp>
      <p:sp>
        <p:nvSpPr>
          <p:cNvPr id="4" name="页脚占位符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2022/8/2</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latin typeface="黑体" panose="02010609060101010101" charset="-122"/>
              <a:ea typeface="黑体" panose="02010609060101010101" charset="-122"/>
              <a:cs typeface="黑体" panose="02010609060101010101" charset="-122"/>
              <a:sym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281462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47</a:t>
            </a:fld>
            <a:endParaRPr lang="zh-CN" alt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HK"/>
              <a:t>Click to edit Master title style</a:t>
            </a:r>
            <a:endParaRPr lang="zh-HK"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HK"/>
              <a:t>Click to edit Master subtitle style</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Vertical Text Placeholder 2"/>
          <p:cNvSpPr>
            <a:spLocks noGrp="1"/>
          </p:cNvSpPr>
          <p:nvPr>
            <p:ph type="body" orient="vert" idx="1"/>
          </p:nvPr>
        </p:nvSpPr>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HK"/>
              <a:t>Click to edit Master title style</a:t>
            </a:r>
            <a:endParaRPr lang="zh-HK"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3"/>
          <p:cNvSpPr>
            <a:spLocks noGrp="1" noChangeArrowheads="1"/>
          </p:cNvSpPr>
          <p:nvPr>
            <p:ph type="dt" sz="half" idx="10"/>
          </p:nvPr>
        </p:nvSpPr>
        <p:spPr/>
        <p:txBody>
          <a:bodyPr/>
          <a:lstStyle>
            <a:lvl1pPr>
              <a:defRPr/>
            </a:lvl1pPr>
          </a:lstStyle>
          <a:p>
            <a:pPr>
              <a:defRPr/>
            </a:pPr>
            <a:endParaRPr lang="zh-CN" altLang="en-US" sz="1800">
              <a:solidFill>
                <a:schemeClr val="tx1"/>
              </a:solidFill>
            </a:endParaRPr>
          </a:p>
        </p:txBody>
      </p:sp>
      <p:sp>
        <p:nvSpPr>
          <p:cNvPr id="4" name="页脚占位符 4"/>
          <p:cNvSpPr>
            <a:spLocks noGrp="1" noChangeArrowheads="1"/>
          </p:cNvSpPr>
          <p:nvPr>
            <p:ph type="ftr" sz="quarter" idx="11"/>
          </p:nvPr>
        </p:nvSpPr>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p:txBody>
          <a:bodyPr/>
          <a:lstStyle>
            <a:lvl1pPr>
              <a:defRPr/>
            </a:lvl1pPr>
          </a:lstStyle>
          <a:p>
            <a:fld id="{370578D4-5534-4341-B0FE-2B8D061E9453}" type="slidenum">
              <a:rPr lang="zh-CN" altLang="en-US"/>
              <a:t>‹#›</a:t>
            </a:fld>
            <a:endParaRPr lang="zh-CN" altLang="en-US" sz="1800">
              <a:solidFill>
                <a:schemeClr val="tx1"/>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灯片编号占位符 3"/>
          <p:cNvSpPr>
            <a:spLocks noGrp="1"/>
          </p:cNvSpPr>
          <p:nvPr>
            <p:ph type="sldNum" sz="quarter" idx="10"/>
          </p:nvPr>
        </p:nvSpPr>
        <p:spPr>
          <a:xfrm>
            <a:off x="9120188" y="6381750"/>
            <a:ext cx="2743200" cy="365125"/>
          </a:xfrm>
        </p:spPr>
        <p:txBody>
          <a:bodyPr/>
          <a:lstStyle>
            <a:lvl1pPr>
              <a:defRPr/>
            </a:lvl1pPr>
          </a:lstStyle>
          <a:p>
            <a:pPr>
              <a:defRPr/>
            </a:pPr>
            <a:fld id="{D516AF7B-E9E2-410E-AD95-DFB2B63849F4}"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HK"/>
              <a:t>Click to edit Master title style</a:t>
            </a:r>
            <a:endParaRPr lang="zh-HK"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p>
            <a:endParaRPr lang="zh-HK" altLang="en-US"/>
          </a:p>
        </p:txBody>
      </p:sp>
      <p:sp>
        <p:nvSpPr>
          <p:cNvPr id="5" name="Footer Placeholder 4"/>
          <p:cNvSpPr>
            <a:spLocks noGrp="1"/>
          </p:cNvSpPr>
          <p:nvPr>
            <p:ph type="ftr" sz="quarter" idx="11"/>
          </p:nvPr>
        </p:nvSpPr>
        <p:spPr/>
        <p:txBody>
          <a:bodyPr/>
          <a:lstStyle/>
          <a:p>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HK"/>
              <a:t>Click to edit Master title style</a:t>
            </a:r>
            <a:endParaRPr lang="zh-HK"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7" name="Date Placeholder 6"/>
          <p:cNvSpPr>
            <a:spLocks noGrp="1"/>
          </p:cNvSpPr>
          <p:nvPr>
            <p:ph type="dt" sz="half" idx="10"/>
          </p:nvPr>
        </p:nvSpPr>
        <p:spPr/>
        <p:txBody>
          <a:bodyPr/>
          <a:lstStyle/>
          <a:p>
            <a:endParaRPr lang="zh-HK" altLang="en-US"/>
          </a:p>
        </p:txBody>
      </p:sp>
      <p:sp>
        <p:nvSpPr>
          <p:cNvPr id="8" name="Footer Placeholder 7"/>
          <p:cNvSpPr>
            <a:spLocks noGrp="1"/>
          </p:cNvSpPr>
          <p:nvPr>
            <p:ph type="ftr" sz="quarter" idx="11"/>
          </p:nvPr>
        </p:nvSpPr>
        <p:spPr/>
        <p:txBody>
          <a:bodyPr/>
          <a:lstStyle/>
          <a:p>
            <a:endParaRPr lang="zh-HK" altLang="en-US"/>
          </a:p>
        </p:txBody>
      </p:sp>
      <p:sp>
        <p:nvSpPr>
          <p:cNvPr id="9" name="Slide Number Placeholder 8"/>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zh-HK" altLang="en-US"/>
          </a:p>
        </p:txBody>
      </p:sp>
      <p:sp>
        <p:nvSpPr>
          <p:cNvPr id="3" name="Date Placeholder 2"/>
          <p:cNvSpPr>
            <a:spLocks noGrp="1"/>
          </p:cNvSpPr>
          <p:nvPr>
            <p:ph type="dt" sz="half" idx="10"/>
          </p:nvPr>
        </p:nvSpPr>
        <p:spPr/>
        <p:txBody>
          <a:bodyPr/>
          <a:lstStyle/>
          <a:p>
            <a:endParaRPr lang="zh-HK" altLang="en-US"/>
          </a:p>
        </p:txBody>
      </p:sp>
      <p:sp>
        <p:nvSpPr>
          <p:cNvPr id="4" name="Footer Placeholder 3"/>
          <p:cNvSpPr>
            <a:spLocks noGrp="1"/>
          </p:cNvSpPr>
          <p:nvPr>
            <p:ph type="ftr" sz="quarter" idx="11"/>
          </p:nvPr>
        </p:nvSpPr>
        <p:spPr/>
        <p:txBody>
          <a:bodyPr/>
          <a:lstStyle/>
          <a:p>
            <a:endParaRPr lang="zh-HK" altLang="en-US"/>
          </a:p>
        </p:txBody>
      </p:sp>
      <p:sp>
        <p:nvSpPr>
          <p:cNvPr id="5" name="Slide Number Placeholder 4"/>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HK" altLang="en-US"/>
          </a:p>
        </p:txBody>
      </p:sp>
      <p:sp>
        <p:nvSpPr>
          <p:cNvPr id="3" name="Footer Placeholder 2"/>
          <p:cNvSpPr>
            <a:spLocks noGrp="1"/>
          </p:cNvSpPr>
          <p:nvPr>
            <p:ph type="ftr" sz="quarter" idx="11"/>
          </p:nvPr>
        </p:nvSpPr>
        <p:spPr/>
        <p:txBody>
          <a:bodyPr/>
          <a:lstStyle/>
          <a:p>
            <a:endParaRPr lang="zh-HK" altLang="en-US"/>
          </a:p>
        </p:txBody>
      </p:sp>
      <p:sp>
        <p:nvSpPr>
          <p:cNvPr id="4" name="Slide Number Placeholder 3"/>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HK"/>
              <a:t>Click to edit Master title style</a:t>
            </a:r>
            <a:endParaRPr lang="zh-HK"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endParaRPr lang="zh-HK" altLang="en-US"/>
          </a:p>
        </p:txBody>
      </p:sp>
      <p:sp>
        <p:nvSpPr>
          <p:cNvPr id="6" name="Footer Placeholder 5"/>
          <p:cNvSpPr>
            <a:spLocks noGrp="1"/>
          </p:cNvSpPr>
          <p:nvPr>
            <p:ph type="ftr" sz="quarter" idx="11"/>
          </p:nvPr>
        </p:nvSpPr>
        <p:spPr/>
        <p:txBody>
          <a:bodyPr/>
          <a:lstStyle/>
          <a:p>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t>‹#›</a:t>
            </a:fld>
            <a:endParaRPr lang="zh-HK"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HK"/>
              <a:t>Click to edit Master title style</a:t>
            </a:r>
            <a:endParaRPr lang="zh-HK"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zh-HK"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HK"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61004-B791-4E74-9F12-3DDC1644C5D2}" type="slidenum">
              <a:rPr lang="zh-HK" altLang="en-US" smtClean="0"/>
              <a:t>‹#›</a:t>
            </a:fld>
            <a:endParaRPr lang="zh-HK" altLang="en-US"/>
          </a:p>
        </p:txBody>
      </p:sp>
      <p:sp>
        <p:nvSpPr>
          <p:cNvPr id="7" name="矩形 6"/>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灯片编号占位符 2"/>
          <p:cNvSpPr txBox="1"/>
          <p:nvPr userDrawn="1"/>
        </p:nvSpPr>
        <p:spPr>
          <a:xfrm>
            <a:off x="9118800" y="6382800"/>
            <a:ext cx="2743200" cy="365125"/>
          </a:xfrm>
          <a:prstGeom prst="rect">
            <a:avLst/>
          </a:prstGeom>
        </p:spPr>
        <p:txBody>
          <a:bodyPr vert="horz" lIns="91440" tIns="45720" rIns="91440" bIns="45720" rtlCol="0" anchor="ctr"/>
          <a:lstStyle>
            <a:defPPr>
              <a:defRPr lang="zh-CN"/>
            </a:defPPr>
            <a:lvl1pPr marL="0" algn="r" defTabSz="914400" rtl="0" eaLnBrk="0" fontAlgn="base" latinLnBrk="0" hangingPunct="0">
              <a:spcBef>
                <a:spcPct val="0"/>
              </a:spcBef>
              <a:spcAft>
                <a:spcPct val="0"/>
              </a:spcAft>
              <a:defRPr sz="1200" kern="1200">
                <a:solidFill>
                  <a:schemeClr val="tx1">
                    <a:tint val="75000"/>
                  </a:schemeClr>
                </a:solidFill>
                <a:latin typeface="Arial" panose="020B0604020202020204" pitchFamily="34" charset="0"/>
                <a:ea typeface="宋体" panose="02010600030101010101" pitchFamily="2" charset="-122"/>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9pPr>
          </a:lstStyle>
          <a:p>
            <a:pPr>
              <a:defRPr/>
            </a:pPr>
            <a:fld id="{C6F83518-E373-4996-BE94-47308CC4F57E}" type="slidenum">
              <a:rPr lang="en-US" altLang="en-US" smtClean="0"/>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cnbayarea.org.cn/news/rdbd/gddykc/ttxw/content/post_274550.html"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politics.people.com.cn/BIG5/n1/2020/1014/c1024-31891731.html"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ndrc.gov.cn/xxgk/zcfb/ghwb/202103/t20210323_1270124.html?code=&amp;state=123"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ndrc.gov.cn/xxgk/zcfb/ghwb/202103/t20210323_1270124.html?code=&amp;state=123"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hyperlink" Target="https://www.ndrc.gov.cn/xxgk/zcfb/ghwb/202103/t20210323_1270124.html?code=&amp;state=123" TargetMode="Externa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news.gov.hk/chi/2021/03/20210319/20210319_140450_739.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news.gov.hk/chi/2021/03/20210319/20210319_140450_739.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cnbayarea.org.cn/introduction/content/post_165071.html" TargetMode="External"/><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hyperlink" Target="http://www.dili360.com/cng/article/p5fb1efcae19ba61.htm" TargetMode="Externa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hyperlink" Target="https://www.bayarea.gov.hk/tc/focus/bayarea-cities.html" TargetMode="External"/><Relationship Id="rId1" Type="http://schemas.openxmlformats.org/officeDocument/2006/relationships/slideLayout" Target="../slideLayouts/slideLayout2.xml"/><Relationship Id="rId6" Type="http://schemas.openxmlformats.org/officeDocument/2006/relationships/hyperlink" Target="http://www.cnbayarea.org.cn/city/index.html" TargetMode="External"/><Relationship Id="rId5" Type="http://schemas.openxmlformats.org/officeDocument/2006/relationships/image" Target="../media/image5.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tags" Target="../tags/tag13.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12.png"/><Relationship Id="rId5" Type="http://schemas.openxmlformats.org/officeDocument/2006/relationships/tags" Target="../tags/tag10.xml"/><Relationship Id="rId10" Type="http://schemas.openxmlformats.org/officeDocument/2006/relationships/hyperlink" Target="https://www.bayarea.gov.hk/filemanager/tc/share/pdf/Outline_Development_Plan.pdf" TargetMode="External"/><Relationship Id="rId4" Type="http://schemas.openxmlformats.org/officeDocument/2006/relationships/tags" Target="../tags/tag9.xml"/><Relationship Id="rId9"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info.gov.hk/gia/general/202105/05/P2021050500289.htm"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hyperlink" Target="https://www.sztv.com.cn/ysz/zx/rd/78494119.shtml" TargetMode="Externa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s://www.bayarea.gov.hk/tc/stories/videos.html" TargetMode="Externa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emf"/><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hyperlink" Target="https://hkmb.hktdc.com/tc/1X0AJSM2/%E7%87%9F%E5%95%86%E6%9C%89%E6%B3%95/%E5%A4%A7%E7%81%A3%E5%8D%80%E6%8E%A8%E7%A7%91%E7%A0%94%E8%B3%87%E9%87%91%E9%81%8E%E6%B2%B3-%E4%BE%BF%E5%88%A9%E7%B2%B5%E6%B8%AF%E5%A4%A7%E5%B0%88%E9%99%A2%E6%A0%A1%E5%90%88%E4%BD%9C" TargetMode="External"/><Relationship Id="rId2" Type="http://schemas.openxmlformats.org/officeDocument/2006/relationships/image" Target="../media/image34.emf"/><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bayarea.gov.hk/filemanager/tc/share/pdf/Outline_Development_Plan.pdf"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bayarea.gov.hk/filemanager/tc/share/pdf/Outline_Development_Plan.pdf"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hyperlink" Target="https://www.bayarea.gov.hk/tc/stories/videos.html" TargetMode="Externa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s://chinacurrent.com/hk/story/22627/shenzhen-zhongshan-bridg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drc.gd.gov.cn/zcjd5635/content/post_3272021.html" TargetMode="Externa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hyperlink" Target="http://td.gd.gov.cn/gkmlpt/content/3/3270/post_3270497.html?jump=false#1479"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gd.people.com.cn/BIG5/n2/2021/0118/c123932-34533061.html" TargetMode="Externa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hyperlink" Target="http://td.gd.gov.cn/dtxw_n/tpxw/content/post_3140625.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www.hzmb.org/" TargetMode="External"/><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55.png"/><Relationship Id="rId11" Type="http://schemas.openxmlformats.org/officeDocument/2006/relationships/image" Target="../media/image59.png"/><Relationship Id="rId5" Type="http://schemas.openxmlformats.org/officeDocument/2006/relationships/hyperlink" Target="https://www.ndrc.gov.cn/xxgk/zcfb/tz/202008/P020200804381038186602_r75.jpg" TargetMode="External"/><Relationship Id="rId10" Type="http://schemas.openxmlformats.org/officeDocument/2006/relationships/image" Target="../media/image58.png"/><Relationship Id="rId4" Type="http://schemas.openxmlformats.org/officeDocument/2006/relationships/image" Target="../media/image54.jpeg"/><Relationship Id="rId9" Type="http://schemas.openxmlformats.org/officeDocument/2006/relationships/hyperlink" Target="http://www.cnbayarea.org.c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policyaddress.gov.hk/2021/chi/policy.html"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policyaddress.gov.hk/2021/chi/policy.html"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bayarea.gov.hk/filemanager/tc/share/pdf/Outline_Development_Plan.pdf"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bayarea.gov.hk/filemanager/tc/share/pdf/Outline_Development_Plan.pdf"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hyperlink" Target="https://www.bayarea.gov.hk/filemanager/tc/share/pdf/Outline_Development_Plan.pdf"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tv.cctv.com/2017/06/30/VIDEaEehP311kZ4oJnrGrbXB170630.shtml"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edb.gov.hk/attachment/tc/edu-system/postsecondary/policy-doc/pilot-scheme/scheme_2021/booklet_2021.pdf"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65.png"/><Relationship Id="rId4" Type="http://schemas.openxmlformats.org/officeDocument/2006/relationships/hyperlink" Target="https://www.edb.gov.hk/tc/edu-system/postsecondary/policy-doc/Scheme_2021/Scheme_2021.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lwb.gov.hk/tc/blog/post_25102020.html"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info.gov.hk/gia/general/202006/17/P2020061700285.htm"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9.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8.png"/><Relationship Id="rId2" Type="http://schemas.openxmlformats.org/officeDocument/2006/relationships/hyperlink" Target="https://www.bayarea.gov.hk/tc/stories/videos.html" TargetMode="Externa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hyperlink" Target="https://app7.rthk.hk/elearning/gba/related_forum.php" TargetMode="Externa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4.png"/><Relationship Id="rId7" Type="http://schemas.openxmlformats.org/officeDocument/2006/relationships/image" Target="../media/image47.png"/><Relationship Id="rId2" Type="http://schemas.openxmlformats.org/officeDocument/2006/relationships/hyperlink" Target="https://chinacurrent.com/hk/story/21183/what-is-greater-bay-area-youth-employment-scheme" TargetMode="External"/><Relationship Id="rId1" Type="http://schemas.openxmlformats.org/officeDocument/2006/relationships/slideLayout" Target="../slideLayouts/slideLayout7.xml"/><Relationship Id="rId6" Type="http://schemas.openxmlformats.org/officeDocument/2006/relationships/hyperlink" Target="https://chinacurrent.com/hk/story/22317/funding-scheme-for-youth-entrepreneurship" TargetMode="External"/><Relationship Id="rId5" Type="http://schemas.openxmlformats.org/officeDocument/2006/relationships/image" Target="../media/image85.png"/><Relationship Id="rId4" Type="http://schemas.openxmlformats.org/officeDocument/2006/relationships/hyperlink" Target="https://chinacurrent.com/hk/story/21187/greater-bay-area-youth-employment-scheme-education-pathways"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gzns.gov.cn/tzns/zmq/zmdt/content/post_7197269.html"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87.jpeg"/><Relationship Id="rId4" Type="http://schemas.openxmlformats.org/officeDocument/2006/relationships/hyperlink" Target="http://hmo.gd.gov.cn/ygahz/content/post_3244050.html"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cppcc.china.com.cn/2019-02/20/content_74483286.htm" TargetMode="External"/><Relationship Id="rId3" Type="http://schemas.openxmlformats.org/officeDocument/2006/relationships/notesSlide" Target="../notesSlides/notesSlide9.xml"/><Relationship Id="rId7"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hyperlink" Target="http://sw.gz.gov.cn/ztzl/tzgz/zxzx/content/post_2433576.html" TargetMode="External"/><Relationship Id="rId5" Type="http://schemas.openxmlformats.org/officeDocument/2006/relationships/image" Target="../media/image88.png"/><Relationship Id="rId4" Type="http://schemas.openxmlformats.org/officeDocument/2006/relationships/hyperlink" Target="https://www.ndrc.gov.cn/fzggw/wld/hlf/lddt/202106/t20210601_1282402.html?code=&amp;state=123" TargetMode="External"/><Relationship Id="rId9" Type="http://schemas.openxmlformats.org/officeDocument/2006/relationships/image" Target="../media/image9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92.png"/><Relationship Id="rId4" Type="http://schemas.openxmlformats.org/officeDocument/2006/relationships/hyperlink" Target="http://zhs.mofcom.gov.cn/article/xxfb/201503/20150300926644.shtml"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7.png"/><Relationship Id="rId2" Type="http://schemas.openxmlformats.org/officeDocument/2006/relationships/image" Target="../media/image93.jpe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hyperlink" Target="http://www.cnbayarea.org.cn/news/special/views/index.html" TargetMode="External"/><Relationship Id="rId4" Type="http://schemas.openxmlformats.org/officeDocument/2006/relationships/image" Target="../media/image95.png"/></Relationships>
</file>

<file path=ppt/slides/_rels/slide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99.jpeg"/><Relationship Id="rId4" Type="http://schemas.openxmlformats.org/officeDocument/2006/relationships/image" Target="../media/image98.jpeg"/></Relationships>
</file>

<file path=ppt/slides/_rels/slide6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hyperlink" Target="https://www.brandhk.gov.hk/zh-hk/%E9%A6%99%E6%B8%AF%E7%8D%A8%E7%89%B9%E4%B9%8B%E8%99%95/%E7%8D%A8%E7%89%B9%E5%84%AA%E5%8B%A2#%E5%9C%8B%E9%9A%9B%E4%BA%BA%E6%89%8D%E8%96%88%E8%90%83"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04.pn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www.hkeconomy.gov.hk/tc/pdf/Business_report_c_2021.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hkma.gov.hk/chi/key-functions/international-financial-centre/hong-kong-as-an-international-financial-centre/dominant-gateway-to-china/" TargetMode="External"/><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107.png"/><Relationship Id="rId5" Type="http://schemas.openxmlformats.org/officeDocument/2006/relationships/hyperlink" Target="https://research.hktdc.com/tc/article/MzEzOTI4MDY3" TargetMode="External"/><Relationship Id="rId4" Type="http://schemas.openxmlformats.org/officeDocument/2006/relationships/image" Target="../media/image106.png"/></Relationships>
</file>

<file path=ppt/slides/_rels/slide71.xml.rels><?xml version="1.0" encoding="UTF-8" standalone="yes"?>
<Relationships xmlns="http://schemas.openxmlformats.org/package/2006/relationships"><Relationship Id="rId3" Type="http://schemas.openxmlformats.org/officeDocument/2006/relationships/hyperlink" Target="https://www.news.gov.hk/chi/2020/10/20201031/20201031_103642_696.html" TargetMode="Externa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108.png"/></Relationships>
</file>

<file path=ppt/slides/_rels/slide72.xml.rels><?xml version="1.0" encoding="UTF-8" standalone="yes"?>
<Relationships xmlns="http://schemas.openxmlformats.org/package/2006/relationships"><Relationship Id="rId3" Type="http://schemas.openxmlformats.org/officeDocument/2006/relationships/hyperlink" Target="https://research.hktdc.com/tc/article/NTgxNzEzMjk1" TargetMode="External"/><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110.png"/><Relationship Id="rId4" Type="http://schemas.openxmlformats.org/officeDocument/2006/relationships/image" Target="../media/image109.png"/></Relationships>
</file>

<file path=ppt/slides/_rels/slide73.xml.rels><?xml version="1.0" encoding="UTF-8" standalone="yes"?>
<Relationships xmlns="http://schemas.openxmlformats.org/package/2006/relationships"><Relationship Id="rId8" Type="http://schemas.openxmlformats.org/officeDocument/2006/relationships/hyperlink" Target="https://www.rthk.hk/tv/dtt31/programme/gbalifestyle" TargetMode="External"/><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hyperlink" Target="https://www.rthk.hk/" TargetMode="External"/><Relationship Id="rId1" Type="http://schemas.openxmlformats.org/officeDocument/2006/relationships/slideLayout" Target="../slideLayouts/slideLayout2.xml"/><Relationship Id="rId6" Type="http://schemas.openxmlformats.org/officeDocument/2006/relationships/hyperlink" Target="https://www.rthk.hk/tv/dtt31/programme/reallifedocumentariesongba" TargetMode="External"/><Relationship Id="rId11" Type="http://schemas.openxmlformats.org/officeDocument/2006/relationships/image" Target="../media/image115.png"/><Relationship Id="rId5" Type="http://schemas.openxmlformats.org/officeDocument/2006/relationships/image" Target="../media/image112.png"/><Relationship Id="rId10" Type="http://schemas.openxmlformats.org/officeDocument/2006/relationships/hyperlink" Target="https://www.rthk.hk/radio/radio5/programme/greater_bay_area_tco" TargetMode="External"/><Relationship Id="rId4" Type="http://schemas.openxmlformats.org/officeDocument/2006/relationships/hyperlink" Target="https://www.rthk.hk/tv/dtt31/programme/weaveyourdream" TargetMode="External"/><Relationship Id="rId9" Type="http://schemas.openxmlformats.org/officeDocument/2006/relationships/image" Target="../media/image114.png"/></Relationships>
</file>

<file path=ppt/slides/_rels/slide74.xml.rels><?xml version="1.0" encoding="UTF-8" standalone="yes"?>
<Relationships xmlns="http://schemas.openxmlformats.org/package/2006/relationships"><Relationship Id="rId8" Type="http://schemas.openxmlformats.org/officeDocument/2006/relationships/tags" Target="../tags/tag33.xml"/><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117.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116.png"/><Relationship Id="rId5" Type="http://schemas.openxmlformats.org/officeDocument/2006/relationships/tags" Target="../tags/tag30.xml"/><Relationship Id="rId10" Type="http://schemas.openxmlformats.org/officeDocument/2006/relationships/hyperlink" Target="https://www.tid.gov.hk/tc_chi/cepa/webcast/cepa_201904.html" TargetMode="External"/><Relationship Id="rId4" Type="http://schemas.openxmlformats.org/officeDocument/2006/relationships/tags" Target="../tags/tag29.xml"/><Relationship Id="rId9"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8.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34.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9.png"/><Relationship Id="rId5" Type="http://schemas.openxmlformats.org/officeDocument/2006/relationships/image" Target="../media/image119.png"/><Relationship Id="rId4" Type="http://schemas.openxmlformats.org/officeDocument/2006/relationships/hyperlink" Target="https://www.tid.gov.hk/tc_chi/cepa/press/files/CEPA_leaflet.pdf"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www.tid.gov.hk/tc_chi/cepa/press/files/CEPA_leaflet.pdf" TargetMode="Externa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hyperlink" Target="https://www.tid.gov.hk/tc_chi/cepa/press/files/CEPA_promotional_leaflet.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ndrc.gov.cn/xxgk/jd/wsdwhfz/202105/t20210507_1279334.html?code=&amp;state=123"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tv.cctv.com/2017/06/29/VIDEcoZRJdWhjSOh8DNhnU0X170629.shtml" TargetMode="Externa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hyperlink" Target="http://tga.mofcom.gov.cn/article/sjzl/cepa/201903/20190302844200.shtml" TargetMode="External"/><Relationship Id="rId4" Type="http://schemas.openxmlformats.org/officeDocument/2006/relationships/image" Target="../media/image12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s://www.tid.gov.hk/tc_chi/cepa/press/files/CEPA_success.pdf" TargetMode="Externa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131.png"/><Relationship Id="rId4" Type="http://schemas.openxmlformats.org/officeDocument/2006/relationships/image" Target="../media/image34.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bayarea.gov.hk/filemanager/tc/share/pdf/Outline_Development_Plan.pdf"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hyperlink" Target="https://www.bayarea.gov.hk/filemanager/tc/share/pdf/Framework_Agreement.pdf"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341" y="84221"/>
            <a:ext cx="8024819" cy="1568450"/>
          </a:xfrm>
          <a:prstGeom prst="rect">
            <a:avLst/>
          </a:prstGeom>
        </p:spPr>
        <p:txBody>
          <a:bodyPr wrap="square">
            <a:spAutoFit/>
          </a:bodyPr>
          <a:lstStyle/>
          <a:p>
            <a:r>
              <a:rPr lang="zh-TW" altLang="en-US" sz="3200" dirty="0">
                <a:latin typeface="DFKai-SB" panose="03000509000000000000" pitchFamily="65" charset="-120"/>
                <a:ea typeface="DFKai-SB" panose="03000509000000000000" pitchFamily="65" charset="-120"/>
              </a:rPr>
              <a:t>公民與社會發展科</a:t>
            </a:r>
            <a:r>
              <a:rPr lang="zh-CN" altLang="en-US" sz="3200" dirty="0">
                <a:latin typeface="DFKai-SB" panose="03000509000000000000" pitchFamily="65" charset="-120"/>
                <a:ea typeface="DFKai-SB" panose="03000509000000000000" pitchFamily="65" charset="-120"/>
              </a:rPr>
              <a:t>：</a:t>
            </a:r>
            <a:endParaRPr lang="en-US" altLang="zh-TW" sz="3200" dirty="0">
              <a:latin typeface="DFKai-SB" panose="03000509000000000000" pitchFamily="65" charset="-120"/>
              <a:ea typeface="DFKai-SB" panose="03000509000000000000" pitchFamily="65" charset="-120"/>
            </a:endParaRPr>
          </a:p>
          <a:p>
            <a:r>
              <a:rPr lang="zh-TW" altLang="en-US" sz="3200" dirty="0">
                <a:latin typeface="DFKai-SB" panose="03000509000000000000" pitchFamily="65" charset="-120"/>
                <a:ea typeface="DFKai-SB" panose="03000509000000000000" pitchFamily="65" charset="-120"/>
              </a:rPr>
              <a:t>主題二</a:t>
            </a:r>
            <a:r>
              <a:rPr lang="zh-CN" altLang="en-US"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改革開放以來的</a:t>
            </a:r>
            <a:r>
              <a:rPr lang="zh-TW" altLang="en-US" sz="3200" dirty="0">
                <a:latin typeface="DFKai-SB" panose="03000509000000000000" pitchFamily="65" charset="-120"/>
                <a:ea typeface="DFKai-SB" panose="03000509000000000000" pitchFamily="65" charset="-120"/>
                <a:sym typeface="+mn-ea"/>
              </a:rPr>
              <a:t>國家</a:t>
            </a:r>
            <a:endParaRPr lang="zh-TW" altLang="en-US" sz="3200" dirty="0">
              <a:latin typeface="DFKai-SB" panose="03000509000000000000" pitchFamily="65" charset="-120"/>
              <a:ea typeface="DFKai-SB" panose="03000509000000000000" pitchFamily="65" charset="-120"/>
            </a:endParaRPr>
          </a:p>
          <a:p>
            <a:r>
              <a:rPr lang="zh-TW" altLang="en-US" sz="3200" dirty="0">
                <a:latin typeface="DFKai-SB" panose="03000509000000000000" pitchFamily="65" charset="-120"/>
                <a:ea typeface="DFKai-SB" panose="03000509000000000000" pitchFamily="65" charset="-120"/>
              </a:rPr>
              <a:t>課題</a:t>
            </a:r>
            <a:r>
              <a:rPr lang="zh-CN" altLang="en-US"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國家的發展與香港融入國家發展大局</a:t>
            </a:r>
            <a:endParaRPr lang="zh-CN" altLang="zh-TW" sz="3200" dirty="0">
              <a:latin typeface="DFKai-SB" panose="03000509000000000000" pitchFamily="65" charset="-120"/>
              <a:ea typeface="宋体" panose="02010600030101010101" pitchFamily="2" charset="-122"/>
            </a:endParaRPr>
          </a:p>
        </p:txBody>
      </p:sp>
      <p:sp>
        <p:nvSpPr>
          <p:cNvPr id="5" name="Content Placeholder 2"/>
          <p:cNvSpPr txBox="1">
            <a:spLocks noChangeArrowheads="1"/>
          </p:cNvSpPr>
          <p:nvPr/>
        </p:nvSpPr>
        <p:spPr bwMode="auto">
          <a:xfrm>
            <a:off x="1133557" y="2404123"/>
            <a:ext cx="968355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buFont typeface="Arial" panose="020B0604020202020204" pitchFamily="34" charset="0"/>
              <a:buNone/>
            </a:pPr>
            <a:r>
              <a:rPr lang="zh-TW" altLang="en-US" sz="32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學習重點</a:t>
            </a:r>
            <a:r>
              <a:rPr lang="en-US" altLang="zh-TW" sz="32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p>
          <a:p>
            <a:pPr marL="0" indent="0" eaLnBrk="1" hangingPunct="1">
              <a:lnSpc>
                <a:spcPct val="150000"/>
              </a:lnSpc>
              <a:buFont typeface="Arial" panose="020B0604020202020204" pitchFamily="34" charset="0"/>
              <a:buNone/>
            </a:pPr>
            <a:r>
              <a:rPr lang="zh-TW" altLang="en-US"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涉及香港的發展規劃和政策（粵港澳大灣區建設、</a:t>
            </a:r>
            <a:r>
              <a:rPr lang="en-US" altLang="zh-TW"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r>
              <a:rPr lang="zh-TW" altLang="en-US"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內地與香港關於建立更緊密經貿關係的安排</a:t>
            </a:r>
            <a:r>
              <a:rPr lang="en-US" altLang="zh-TW"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r>
              <a:rPr lang="zh-TW" altLang="en-US"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）與促進香港發展的關係</a:t>
            </a:r>
            <a:endParaRPr lang="en-US" altLang="zh-TW"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p:txBody>
      </p:sp>
      <p:sp>
        <p:nvSpPr>
          <p:cNvPr id="2" name="Rectangle 1"/>
          <p:cNvSpPr/>
          <p:nvPr/>
        </p:nvSpPr>
        <p:spPr>
          <a:xfrm>
            <a:off x="4968241" y="5760412"/>
            <a:ext cx="2488276" cy="584775"/>
          </a:xfrm>
          <a:prstGeom prst="rect">
            <a:avLst/>
          </a:prstGeom>
        </p:spPr>
        <p:txBody>
          <a:bodyPr wrap="square">
            <a:spAutoFit/>
          </a:bodyPr>
          <a:lstStyle/>
          <a:p>
            <a:r>
              <a:rPr lang="en-US" altLang="zh-TW" sz="3200" spc="150" dirty="0" smtClean="0">
                <a:latin typeface="Times New Roman" panose="02020603050405020304" pitchFamily="18" charset="0"/>
                <a:ea typeface="DFKai-SB" panose="03000509000000000000" pitchFamily="65" charset="-120"/>
                <a:cs typeface="Times New Roman" panose="02020603050405020304" pitchFamily="18" charset="0"/>
              </a:rPr>
              <a:t>202</a:t>
            </a:r>
            <a:r>
              <a:rPr lang="en-US" altLang="zh-CN" sz="3200" spc="150" dirty="0" smtClean="0">
                <a:latin typeface="Times New Roman" panose="02020603050405020304" pitchFamily="18" charset="0"/>
                <a:ea typeface="DFKai-SB" panose="03000509000000000000" pitchFamily="65" charset="-120"/>
                <a:cs typeface="Times New Roman" panose="02020603050405020304" pitchFamily="18" charset="0"/>
              </a:rPr>
              <a:t>2</a:t>
            </a:r>
            <a:r>
              <a:rPr lang="zh-TW" altLang="en-US" sz="3200" spc="150" dirty="0" smtClean="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3200" spc="150" dirty="0">
                <a:latin typeface="Times New Roman" panose="02020603050405020304" pitchFamily="18" charset="0"/>
                <a:ea typeface="DFKai-SB" panose="03000509000000000000" pitchFamily="65" charset="-120"/>
                <a:cs typeface="Times New Roman" panose="02020603050405020304" pitchFamily="18" charset="0"/>
              </a:rPr>
              <a:t>5</a:t>
            </a:r>
            <a:r>
              <a:rPr lang="zh-TW" altLang="en-US" sz="3200" spc="150" dirty="0" smtClean="0">
                <a:latin typeface="Times New Roman" panose="02020603050405020304" pitchFamily="18" charset="0"/>
                <a:ea typeface="DFKai-SB" panose="03000509000000000000" pitchFamily="65" charset="-120"/>
                <a:cs typeface="Times New Roman" panose="02020603050405020304" pitchFamily="18" charset="0"/>
              </a:rPr>
              <a:t>月</a:t>
            </a:r>
            <a:endParaRPr lang="zh-CN" altLang="en-US" sz="3200" spc="150" dirty="0">
              <a:latin typeface="Times New Roman" panose="02020603050405020304" pitchFamily="18" charset="0"/>
              <a:ea typeface="DFKai-SB"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278866" y="1147215"/>
            <a:ext cx="11375578" cy="4247745"/>
          </a:xfrm>
        </p:spPr>
        <p:txBody>
          <a:bodyPr>
            <a:normAutofit/>
          </a:bodyPr>
          <a:lstStyle/>
          <a:p>
            <a:pPr fontAlgn="auto">
              <a:lnSpc>
                <a:spcPts val="2840"/>
              </a:lnSpc>
            </a:pPr>
            <a:r>
              <a:rPr lang="zh-CN" altLang="en-US" sz="2600" dirty="0">
                <a:latin typeface="DFKai-SB" panose="03000509000000000000" pitchFamily="65" charset="-120"/>
                <a:ea typeface="DFKai-SB" panose="03000509000000000000" pitchFamily="65" charset="-120"/>
              </a:rPr>
              <a:t>到</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2022年，粵港澳大灣區綜合實力顯著增強，粵港澳合作更加深入廣泛，區域內</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發</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展動力進一步提升，發展活力充沛、創新能力突出</a:t>
            </a:r>
            <a:r>
              <a:rPr lang="zh-CN" altLang="en-US" sz="2600" dirty="0" smtClean="0">
                <a:latin typeface="Times New Roman" panose="02020603050405020304" pitchFamily="18" charset="0"/>
                <a:ea typeface="DFKai-SB" panose="03000509000000000000" pitchFamily="65" charset="-120"/>
                <a:cs typeface="Times New Roman" panose="02020603050405020304" pitchFamily="18" charset="0"/>
              </a:rPr>
              <a:t>、產業</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結構優化、各類資源要素流動順暢、生態環境優美的國際一流灣區和世界級城市群框架基本形成。</a:t>
            </a:r>
          </a:p>
          <a:p>
            <a:pPr fontAlgn="auto">
              <a:lnSpc>
                <a:spcPts val="2840"/>
              </a:lnSpc>
            </a:pP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到2035年，粵港澳大灣區形成以創新為主要支撑的經濟體系和發展模式，經濟實力、科技實力大幅躍升，國際競爭力、影響力進一步增強；粵港澳大灣區內市場高水平互聯互通基本實現，各類資源要素高效便捷流動；區域發展協調性顯著增強，對周邊地區的引領帶動能力進一步提升；人民生活更加富裕；社會文明程度達到新高度，文化軟實力顯著增強，中華文化影響更加廣泛深入，多元文化進一步交流融合；資源節約集約的利用水平顯著提高，生態環境得到有效保護，宜居宜業宜遊的國際一流</a:t>
            </a:r>
            <a:r>
              <a:rPr lang="zh-CN" altLang="en-US" sz="2600" dirty="0">
                <a:latin typeface="DFKai-SB" panose="03000509000000000000" pitchFamily="65" charset="-120"/>
                <a:ea typeface="DFKai-SB" panose="03000509000000000000" pitchFamily="65" charset="-120"/>
              </a:rPr>
              <a:t>灣區全面建成</a:t>
            </a:r>
            <a:r>
              <a:rPr lang="zh-CN" altLang="en-US" sz="2600" dirty="0" smtClean="0">
                <a:latin typeface="DFKai-SB" panose="03000509000000000000" pitchFamily="65" charset="-120"/>
                <a:ea typeface="DFKai-SB" panose="03000509000000000000" pitchFamily="65" charset="-120"/>
              </a:rPr>
              <a:t>。</a:t>
            </a:r>
            <a:endParaRPr lang="zh-CN" altLang="en-US" sz="2600" dirty="0">
              <a:latin typeface="DFKai-SB" panose="03000509000000000000" pitchFamily="65" charset="-120"/>
              <a:ea typeface="DFKai-SB" panose="03000509000000000000" pitchFamily="65" charset="-120"/>
            </a:endParaRPr>
          </a:p>
        </p:txBody>
      </p:sp>
      <p:sp>
        <p:nvSpPr>
          <p:cNvPr id="4" name="文本框 3"/>
          <p:cNvSpPr txBox="1"/>
          <p:nvPr/>
        </p:nvSpPr>
        <p:spPr>
          <a:xfrm>
            <a:off x="2058526" y="124344"/>
            <a:ext cx="7908434" cy="707886"/>
          </a:xfrm>
          <a:prstGeom prst="rect">
            <a:avLst/>
          </a:prstGeom>
          <a:noFill/>
        </p:spPr>
        <p:txBody>
          <a:bodyPr wrap="square" rtlCol="0">
            <a:spAutoFit/>
          </a:bodyPr>
          <a:lstStyle/>
          <a:p>
            <a:pPr algn="ctr"/>
            <a:r>
              <a:rPr lang="zh-TW" altLang="en-US" sz="4000" b="1" dirty="0">
                <a:latin typeface="DFKai-SB" panose="03000509000000000000" pitchFamily="65" charset="-120"/>
                <a:ea typeface="DFKai-SB" panose="03000509000000000000" pitchFamily="65" charset="-120"/>
              </a:rPr>
              <a:t>粵港澳大灣區</a:t>
            </a:r>
            <a:r>
              <a:rPr lang="zh-TW" altLang="en-US" sz="4000" b="1" dirty="0" smtClean="0">
                <a:latin typeface="DFKai-SB" panose="03000509000000000000" pitchFamily="65" charset="-120"/>
                <a:ea typeface="DFKai-SB" panose="03000509000000000000" pitchFamily="65" charset="-120"/>
              </a:rPr>
              <a:t>規劃</a:t>
            </a:r>
            <a:r>
              <a:rPr lang="zh-TW" altLang="en-US" sz="4000" b="1" dirty="0">
                <a:latin typeface="DFKai-SB" panose="03000509000000000000" pitchFamily="65" charset="-120"/>
                <a:ea typeface="DFKai-SB" panose="03000509000000000000" pitchFamily="65" charset="-120"/>
              </a:rPr>
              <a:t>的</a:t>
            </a:r>
            <a:r>
              <a:rPr lang="zh-TW" altLang="zh-HK" sz="4000" b="1" dirty="0" smtClean="0">
                <a:latin typeface="DFKai-SB" panose="03000509000000000000" pitchFamily="65" charset="-120"/>
                <a:ea typeface="DFKai-SB" panose="03000509000000000000" pitchFamily="65" charset="-120"/>
              </a:rPr>
              <a:t>發展</a:t>
            </a:r>
            <a:r>
              <a:rPr lang="zh-TW" altLang="zh-HK" sz="4000" b="1" dirty="0">
                <a:latin typeface="DFKai-SB" panose="03000509000000000000" pitchFamily="65" charset="-120"/>
                <a:ea typeface="DFKai-SB" panose="03000509000000000000" pitchFamily="65" charset="-120"/>
              </a:rPr>
              <a:t>目標</a:t>
            </a:r>
          </a:p>
        </p:txBody>
      </p:sp>
      <p:sp>
        <p:nvSpPr>
          <p:cNvPr id="5" name="Rectangle 4"/>
          <p:cNvSpPr/>
          <p:nvPr/>
        </p:nvSpPr>
        <p:spPr>
          <a:xfrm>
            <a:off x="1121962" y="6016618"/>
            <a:ext cx="7721325" cy="584775"/>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參考</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粵港澳大灣區發展規劃綱要</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頁</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8-9</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(https://www.bayarea.gov.hk/filemanager/tc/share/pdf/Outline_Development_Plan.pdf)</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58081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2716" y="1449594"/>
            <a:ext cx="7367848" cy="3108543"/>
          </a:xfrm>
          <a:prstGeom prst="rect">
            <a:avLst/>
          </a:prstGeom>
        </p:spPr>
        <p:txBody>
          <a:bodyPr wrap="square">
            <a:spAutoFit/>
          </a:bodyPr>
          <a:lstStyle/>
          <a:p>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年國家主席</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習近平</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提出</a:t>
            </a:r>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，粵港澳大灣區建設是國家重大發展戰略，深圳是粵港澳大灣區建設的重要引擎。</a:t>
            </a:r>
            <a:endParaRPr lang="en-US" altLang="zh-CN" sz="2800" dirty="0">
              <a:latin typeface="Times New Roman" panose="02020603050405020304" pitchFamily="18" charset="0"/>
              <a:ea typeface="標楷體" panose="03000509000000000000" pitchFamily="65" charset="-120"/>
              <a:cs typeface="Times New Roman" panose="02020603050405020304" pitchFamily="18" charset="0"/>
            </a:endParaRPr>
          </a:p>
          <a:p>
            <a:r>
              <a:rPr lang="zh-CN" altLang="en-US" sz="2800" dirty="0">
                <a:latin typeface="Times New Roman" panose="02020603050405020304" pitchFamily="18" charset="0"/>
                <a:ea typeface="標楷體" panose="03000509000000000000" pitchFamily="65" charset="-120"/>
                <a:cs typeface="Times New Roman" panose="02020603050405020304" pitchFamily="18" charset="0"/>
              </a:rPr>
              <a:t>要抓住粵港澳大灣區建設重大歷史機遇，推動三地經濟運行的規則銜接、機制對接，加快粵港澳大灣區城際鐵路建設，促進人員、貨物等各類要素高效便捷流動，提升市場一體化水平。</a:t>
            </a:r>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73265" y="1720422"/>
            <a:ext cx="2986539" cy="2566885"/>
          </a:xfrm>
          <a:prstGeom prst="rect">
            <a:avLst/>
          </a:prstGeom>
        </p:spPr>
      </p:pic>
      <p:sp>
        <p:nvSpPr>
          <p:cNvPr id="5" name="Rectangle 4"/>
          <p:cNvSpPr/>
          <p:nvPr/>
        </p:nvSpPr>
        <p:spPr>
          <a:xfrm>
            <a:off x="3930496" y="4736373"/>
            <a:ext cx="6481403" cy="1169551"/>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資料與圖片來源</a:t>
            </a:r>
            <a:r>
              <a:rPr lang="en-US" altLang="zh-TW" sz="1400" dirty="0">
                <a:latin typeface="標楷體" panose="03000509000000000000" pitchFamily="65" charset="-120"/>
                <a:ea typeface="標楷體" panose="03000509000000000000" pitchFamily="65" charset="-120"/>
              </a:rPr>
              <a:t>: </a:t>
            </a:r>
          </a:p>
          <a:p>
            <a:pPr marL="285750" indent="-285750">
              <a:buFont typeface="Arial" panose="020B0604020202020204" pitchFamily="34" charset="0"/>
              <a:buChar char="•"/>
            </a:pPr>
            <a:r>
              <a:rPr lang="zh-CN" altLang="en-US" sz="1400" dirty="0">
                <a:latin typeface="標楷體" panose="03000509000000000000" pitchFamily="65" charset="-120"/>
                <a:ea typeface="標楷體" panose="03000509000000000000" pitchFamily="65" charset="-120"/>
              </a:rPr>
              <a:t>廣東省推進粵港澳大灣區建設領導小組辦公室</a:t>
            </a:r>
            <a:r>
              <a:rPr lang="zh-TW" altLang="en-US" sz="1400" dirty="0">
                <a:latin typeface="標楷體" panose="03000509000000000000" pitchFamily="65" charset="-120"/>
                <a:ea typeface="標楷體" panose="03000509000000000000" pitchFamily="65" charset="-120"/>
              </a:rPr>
              <a:t>網頁</a:t>
            </a:r>
            <a:r>
              <a:rPr lang="en-US" altLang="zh-TW" sz="1400" dirty="0">
                <a:latin typeface="標楷體" panose="03000509000000000000" pitchFamily="65" charset="-120"/>
                <a:ea typeface="標楷體" panose="03000509000000000000" pitchFamily="65" charset="-120"/>
              </a:rPr>
              <a:t>(</a:t>
            </a:r>
            <a:r>
              <a:rPr lang="en-US" sz="1400" dirty="0">
                <a:latin typeface="Times New Roman" panose="02020603050405020304" pitchFamily="18" charset="0"/>
                <a:cs typeface="Times New Roman" panose="02020603050405020304" pitchFamily="18" charset="0"/>
              </a:rPr>
              <a:t>http://www.cnbayarea.org.cn/news/rdbd/gddykc/ttxw/content/post_274550.html</a:t>
            </a:r>
            <a:r>
              <a:rPr lang="en-US" altLang="zh-TW" sz="1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人民網</a:t>
            </a:r>
            <a:r>
              <a:rPr lang="en-US" altLang="zh-TW" sz="1400" dirty="0">
                <a:latin typeface="Times New Roman" panose="02020603050405020304" pitchFamily="18" charset="0"/>
                <a:cs typeface="Times New Roman" panose="02020603050405020304" pitchFamily="18" charset="0"/>
              </a:rPr>
              <a:t> </a:t>
            </a:r>
          </a:p>
          <a:p>
            <a:r>
              <a:rPr lang="en-US" altLang="zh-TW"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http://politics.people.com.cn/BIG5/n1/2020/1014/c1024-31891731.html</a:t>
            </a:r>
            <a:r>
              <a:rPr lang="en-US" altLang="zh-TW"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6" name="Rectangle 5"/>
          <p:cNvSpPr/>
          <p:nvPr/>
        </p:nvSpPr>
        <p:spPr>
          <a:xfrm>
            <a:off x="966287" y="4400989"/>
            <a:ext cx="1800493"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國家主席習近平</a:t>
            </a:r>
            <a:endParaRPr lang="en-US" dirty="0">
              <a:latin typeface="標楷體" panose="03000509000000000000" pitchFamily="65" charset="-120"/>
              <a:ea typeface="標楷體" panose="03000509000000000000" pitchFamily="65" charset="-120"/>
            </a:endParaRPr>
          </a:p>
        </p:txBody>
      </p:sp>
      <p:sp>
        <p:nvSpPr>
          <p:cNvPr id="7" name="Rectangle 6"/>
          <p:cNvSpPr/>
          <p:nvPr/>
        </p:nvSpPr>
        <p:spPr>
          <a:xfrm>
            <a:off x="2927544" y="519328"/>
            <a:ext cx="5827236"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粵港澳大灣區發展的概要</a:t>
            </a:r>
            <a:endParaRPr lang="en-US" sz="4000" b="1" dirty="0"/>
          </a:p>
        </p:txBody>
      </p:sp>
      <p:pic>
        <p:nvPicPr>
          <p:cNvPr id="9" name="Picture 8">
            <a:hlinkClick r:id="rId3"/>
          </p:cNvPr>
          <p:cNvPicPr>
            <a:picLocks noChangeAspect="1"/>
          </p:cNvPicPr>
          <p:nvPr/>
        </p:nvPicPr>
        <p:blipFill>
          <a:blip r:embed="rId4"/>
          <a:stretch>
            <a:fillRect/>
          </a:stretch>
        </p:blipFill>
        <p:spPr>
          <a:xfrm>
            <a:off x="4123112" y="6128304"/>
            <a:ext cx="3283528" cy="559374"/>
          </a:xfrm>
          <a:prstGeom prst="rect">
            <a:avLst/>
          </a:prstGeom>
        </p:spPr>
      </p:pic>
      <p:pic>
        <p:nvPicPr>
          <p:cNvPr id="3" name="Picture 2">
            <a:hlinkClick r:id="rId5"/>
          </p:cNvPr>
          <p:cNvPicPr>
            <a:picLocks noChangeAspect="1"/>
          </p:cNvPicPr>
          <p:nvPr/>
        </p:nvPicPr>
        <p:blipFill>
          <a:blip r:embed="rId6"/>
          <a:stretch>
            <a:fillRect/>
          </a:stretch>
        </p:blipFill>
        <p:spPr>
          <a:xfrm>
            <a:off x="7966034" y="5983440"/>
            <a:ext cx="1577492" cy="704238"/>
          </a:xfrm>
          <a:prstGeom prst="rect">
            <a:avLst/>
          </a:prstGeom>
        </p:spPr>
      </p:pic>
    </p:spTree>
    <p:extLst>
      <p:ext uri="{BB962C8B-B14F-4D97-AF65-F5344CB8AC3E}">
        <p14:creationId xmlns:p14="http://schemas.microsoft.com/office/powerpoint/2010/main" val="34296084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340" y="2073556"/>
            <a:ext cx="10020648" cy="3811300"/>
          </a:xfrm>
          <a:prstGeom prst="rect">
            <a:avLst/>
          </a:prstGeom>
          <a:ln w="28575">
            <a:solidFill>
              <a:srgbClr val="0070C0"/>
            </a:solidFill>
          </a:ln>
        </p:spPr>
        <p:txBody>
          <a:bodyPr wrap="square">
            <a:spAutoFit/>
          </a:bodyPr>
          <a:lstStyle/>
          <a:p>
            <a:pPr>
              <a:lnSpc>
                <a:spcPts val="2940"/>
              </a:lnSpc>
              <a:spcAft>
                <a:spcPts val="0"/>
              </a:spcAft>
            </a:pPr>
            <a:r>
              <a:rPr lang="zh-CN" altLang="en-US" sz="2400" b="1" dirty="0">
                <a:latin typeface="標楷體" panose="03000509000000000000" pitchFamily="65" charset="-120"/>
                <a:ea typeface="標楷體" panose="03000509000000000000" pitchFamily="65" charset="-120"/>
              </a:rPr>
              <a:t>第三十一章  深入實施區域重大戰略</a:t>
            </a:r>
            <a:endParaRPr lang="en-US" altLang="zh-CN" sz="2400" b="1" dirty="0">
              <a:latin typeface="標楷體" panose="03000509000000000000" pitchFamily="65" charset="-120"/>
              <a:ea typeface="標楷體" panose="03000509000000000000" pitchFamily="65" charset="-120"/>
            </a:endParaRPr>
          </a:p>
          <a:p>
            <a:pPr>
              <a:lnSpc>
                <a:spcPts val="2940"/>
              </a:lnSpc>
              <a:spcAft>
                <a:spcPts val="0"/>
              </a:spcAft>
            </a:pPr>
            <a:r>
              <a:rPr lang="zh-CN" altLang="en-US" sz="2400" b="1" dirty="0">
                <a:latin typeface="標楷體" panose="03000509000000000000" pitchFamily="65" charset="-120"/>
                <a:ea typeface="標楷體" panose="03000509000000000000" pitchFamily="65" charset="-120"/>
              </a:rPr>
              <a:t>第三節</a:t>
            </a:r>
            <a:r>
              <a:rPr lang="en-US" sz="2400" b="1" dirty="0">
                <a:latin typeface="標楷體" panose="03000509000000000000" pitchFamily="65" charset="-120"/>
                <a:ea typeface="標楷體" panose="03000509000000000000" pitchFamily="65" charset="-120"/>
              </a:rPr>
              <a:t>  </a:t>
            </a:r>
            <a:r>
              <a:rPr lang="zh-CN" altLang="en-US" sz="2400" b="1" dirty="0">
                <a:latin typeface="標楷體" panose="03000509000000000000" pitchFamily="65" charset="-120"/>
                <a:ea typeface="標楷體" panose="03000509000000000000" pitchFamily="65" charset="-120"/>
              </a:rPr>
              <a:t>積極穩妥推進粵港澳大灣區建設</a:t>
            </a:r>
            <a:endParaRPr lang="en-US" altLang="zh-CN" sz="2400" b="1" dirty="0">
              <a:latin typeface="標楷體" panose="03000509000000000000" pitchFamily="65" charset="-120"/>
              <a:ea typeface="標楷體" panose="03000509000000000000" pitchFamily="65" charset="-120"/>
            </a:endParaRPr>
          </a:p>
          <a:p>
            <a:pPr>
              <a:lnSpc>
                <a:spcPts val="2940"/>
              </a:lnSpc>
              <a:spcAft>
                <a:spcPts val="0"/>
              </a:spcAft>
            </a:pPr>
            <a:endParaRPr lang="en-US" altLang="zh-CN" sz="2400" b="1" kern="0" dirty="0">
              <a:solidFill>
                <a:srgbClr val="000000"/>
              </a:solidFill>
              <a:latin typeface="標楷體" panose="03000509000000000000" pitchFamily="65" charset="-120"/>
              <a:ea typeface="標楷體" panose="03000509000000000000" pitchFamily="65" charset="-120"/>
            </a:endParaRPr>
          </a:p>
          <a:p>
            <a:pPr>
              <a:lnSpc>
                <a:spcPts val="2940"/>
              </a:lnSpc>
              <a:spcAft>
                <a:spcPts val="0"/>
              </a:spcAft>
            </a:pPr>
            <a:r>
              <a:rPr lang="zh-CN" altLang="en-US" sz="2400" kern="0" dirty="0">
                <a:solidFill>
                  <a:srgbClr val="000000"/>
                </a:solidFill>
                <a:latin typeface="標楷體" panose="03000509000000000000" pitchFamily="65" charset="-120"/>
                <a:ea typeface="標楷體" panose="03000509000000000000" pitchFamily="65" charset="-120"/>
              </a:rPr>
              <a:t>加強粵港澳產學研協同發展，完善廣深港、廣珠澳科技創新走廊和深港河套、粵澳橫琴科技創新極</a:t>
            </a:r>
            <a:r>
              <a:rPr lang="zh-CN" altLang="en-US" sz="2400" kern="0" dirty="0">
                <a:solidFill>
                  <a:srgbClr val="000000"/>
                </a:solidFill>
                <a:latin typeface="標楷體" panose="03000509000000000000" pitchFamily="65" charset="-120"/>
                <a:ea typeface="標楷體" panose="03000509000000000000" pitchFamily="65" charset="-120"/>
                <a:cs typeface="方正仿宋_GBK"/>
              </a:rPr>
              <a:t>點「兩廊兩點」</a:t>
            </a:r>
            <a:r>
              <a:rPr lang="zh-CN" altLang="en-US" sz="2400" kern="0" dirty="0">
                <a:solidFill>
                  <a:srgbClr val="000000"/>
                </a:solidFill>
                <a:latin typeface="標楷體" panose="03000509000000000000" pitchFamily="65" charset="-120"/>
                <a:ea typeface="標楷體" panose="03000509000000000000" pitchFamily="65" charset="-120"/>
              </a:rPr>
              <a:t>架構體系，推進綜合性國家科學中心建設，便利創新要素跨境流動。加快城際鐵路建設，統籌港口和機場功能布局，優化航運和航空資源配置。深化通關模式改革，促進人員、貨物、車輛便捷高效流動。擴大內地與港澳專業資格互認範圍，深入推進重點領域規則銜接、機制對接。便利港澳青年到大灣區內地城市就學就業創業，打造粵港澳青少年交流精品品牌。</a:t>
            </a:r>
            <a:endParaRPr lang="en-US" sz="2400" kern="100" dirty="0">
              <a:latin typeface="標楷體" panose="03000509000000000000" pitchFamily="65" charset="-120"/>
              <a:ea typeface="標楷體" panose="03000509000000000000" pitchFamily="65" charset="-120"/>
            </a:endParaRPr>
          </a:p>
        </p:txBody>
      </p:sp>
      <p:sp>
        <p:nvSpPr>
          <p:cNvPr id="3" name="标题 1"/>
          <p:cNvSpPr txBox="1">
            <a:spLocks noChangeArrowheads="1"/>
          </p:cNvSpPr>
          <p:nvPr/>
        </p:nvSpPr>
        <p:spPr bwMode="auto">
          <a:xfrm>
            <a:off x="1041340" y="1106334"/>
            <a:ext cx="10020648" cy="805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zh-CN" altLang="en-US" sz="2400" b="1" kern="100" dirty="0">
                <a:latin typeface="DFKai-SB" panose="03000509000000000000" pitchFamily="65" charset="-120"/>
                <a:ea typeface="DFKai-SB" panose="03000509000000000000" pitchFamily="65" charset="-120"/>
                <a:cs typeface="Times New Roman" panose="02020603050405020304" charset="0"/>
              </a:rPr>
              <a:t>《</a:t>
            </a:r>
            <a:r>
              <a:rPr lang="zh-CN" altLang="en-US" sz="2400" b="1" kern="100" dirty="0">
                <a:latin typeface="Times New Roman" panose="02020603050405020304" pitchFamily="18" charset="0"/>
                <a:ea typeface="DFKai-SB" panose="03000509000000000000" pitchFamily="65" charset="-120"/>
                <a:cs typeface="Times New Roman" panose="02020603050405020304" pitchFamily="18" charset="0"/>
              </a:rPr>
              <a:t>中華人民共和國國民經濟和社會發展第十四個五年規劃和2035年遠景目標綱要》</a:t>
            </a:r>
            <a:r>
              <a:rPr lang="zh-TW" altLang="en-US" sz="2400" b="1" kern="100" dirty="0">
                <a:latin typeface="Times New Roman" panose="02020603050405020304" pitchFamily="18" charset="0"/>
                <a:ea typeface="DFKai-SB" panose="03000509000000000000" pitchFamily="65" charset="-120"/>
                <a:cs typeface="Times New Roman" panose="02020603050405020304" pitchFamily="18" charset="0"/>
              </a:rPr>
              <a:t>有關粵港澳大灣區建設的章節</a:t>
            </a:r>
            <a:endParaRPr lang="zh-TW" altLang="zh-HK" sz="2400" b="1" kern="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Rectangle 8"/>
          <p:cNvSpPr/>
          <p:nvPr/>
        </p:nvSpPr>
        <p:spPr>
          <a:xfrm>
            <a:off x="2368604" y="254809"/>
            <a:ext cx="7366119"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十四五規劃與粵港澳大灣區建設</a:t>
            </a:r>
            <a:endParaRPr lang="en-US" sz="4000" b="1" dirty="0">
              <a:latin typeface="標楷體" panose="03000509000000000000" pitchFamily="65" charset="-120"/>
              <a:ea typeface="標楷體" panose="03000509000000000000" pitchFamily="65" charset="-120"/>
            </a:endParaRPr>
          </a:p>
        </p:txBody>
      </p:sp>
      <p:pic>
        <p:nvPicPr>
          <p:cNvPr id="5" name="Picture 4">
            <a:hlinkClick r:id="rId2"/>
          </p:cNvPr>
          <p:cNvPicPr>
            <a:picLocks noChangeAspect="1"/>
          </p:cNvPicPr>
          <p:nvPr/>
        </p:nvPicPr>
        <p:blipFill>
          <a:blip r:embed="rId3"/>
          <a:stretch>
            <a:fillRect/>
          </a:stretch>
        </p:blipFill>
        <p:spPr>
          <a:xfrm>
            <a:off x="1157718" y="6016484"/>
            <a:ext cx="3988621" cy="605066"/>
          </a:xfrm>
          <a:prstGeom prst="rect">
            <a:avLst/>
          </a:prstGeom>
        </p:spPr>
      </p:pic>
      <p:sp>
        <p:nvSpPr>
          <p:cNvPr id="6" name="Rectangle 5"/>
          <p:cNvSpPr/>
          <p:nvPr/>
        </p:nvSpPr>
        <p:spPr>
          <a:xfrm>
            <a:off x="5267498" y="5974082"/>
            <a:ext cx="5794490"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https://www.ndrc.gov.cn/xxgk/zcfb/ghwb/202103/t20210323_1270124.html?code=&amp;state=123</a:t>
            </a:r>
          </a:p>
        </p:txBody>
      </p:sp>
      <p:pic>
        <p:nvPicPr>
          <p:cNvPr id="4" name="Picture 3"/>
          <p:cNvPicPr>
            <a:picLocks noChangeAspect="1"/>
          </p:cNvPicPr>
          <p:nvPr/>
        </p:nvPicPr>
        <p:blipFill>
          <a:blip r:embed="rId4"/>
          <a:stretch>
            <a:fillRect/>
          </a:stretch>
        </p:blipFill>
        <p:spPr>
          <a:xfrm>
            <a:off x="71716" y="0"/>
            <a:ext cx="2172003" cy="790685"/>
          </a:xfrm>
          <a:prstGeom prst="rect">
            <a:avLst/>
          </a:prstGeom>
        </p:spPr>
      </p:pic>
    </p:spTree>
    <p:extLst>
      <p:ext uri="{BB962C8B-B14F-4D97-AF65-F5344CB8AC3E}">
        <p14:creationId xmlns:p14="http://schemas.microsoft.com/office/powerpoint/2010/main" val="35948852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4238" y="2176745"/>
            <a:ext cx="10091651" cy="3054682"/>
          </a:xfrm>
          <a:prstGeom prst="rect">
            <a:avLst/>
          </a:prstGeom>
          <a:ln w="28575">
            <a:solidFill>
              <a:srgbClr val="0070C0"/>
            </a:solidFill>
          </a:ln>
        </p:spPr>
        <p:txBody>
          <a:bodyPr wrap="square">
            <a:spAutoFit/>
          </a:bodyPr>
          <a:lstStyle/>
          <a:p>
            <a:pPr>
              <a:lnSpc>
                <a:spcPts val="2940"/>
              </a:lnSpc>
              <a:spcAft>
                <a:spcPts val="0"/>
              </a:spcAft>
            </a:pPr>
            <a:r>
              <a:rPr lang="zh-TW" altLang="en-US" sz="2400" b="1" dirty="0">
                <a:latin typeface="標楷體" panose="03000509000000000000" pitchFamily="65" charset="-120"/>
                <a:ea typeface="標楷體" panose="03000509000000000000" pitchFamily="65" charset="-120"/>
              </a:rPr>
              <a:t>第六十一章：保持香港、澳門長期繁榮穩定</a:t>
            </a:r>
          </a:p>
          <a:p>
            <a:pPr>
              <a:lnSpc>
                <a:spcPts val="2940"/>
              </a:lnSpc>
              <a:spcAft>
                <a:spcPts val="0"/>
              </a:spcAft>
            </a:pPr>
            <a:endParaRPr lang="en-US" altLang="zh-CN" sz="2400" b="1" dirty="0">
              <a:latin typeface="標楷體" panose="03000509000000000000" pitchFamily="65" charset="-120"/>
              <a:ea typeface="標楷體" panose="03000509000000000000" pitchFamily="65" charset="-120"/>
            </a:endParaRPr>
          </a:p>
          <a:p>
            <a:pPr>
              <a:lnSpc>
                <a:spcPts val="2940"/>
              </a:lnSpc>
              <a:spcAft>
                <a:spcPts val="0"/>
              </a:spcAft>
            </a:pPr>
            <a:r>
              <a:rPr lang="zh-CN" altLang="en-US" sz="2400" b="1" dirty="0">
                <a:latin typeface="標楷體" panose="03000509000000000000" pitchFamily="65" charset="-120"/>
                <a:ea typeface="標楷體" panose="03000509000000000000" pitchFamily="65" charset="-120"/>
              </a:rPr>
              <a:t>第一節</a:t>
            </a:r>
            <a:r>
              <a:rPr lang="en-US" sz="2400" b="1" dirty="0">
                <a:latin typeface="標楷體" panose="03000509000000000000" pitchFamily="65" charset="-120"/>
                <a:ea typeface="標楷體" panose="03000509000000000000" pitchFamily="65" charset="-120"/>
              </a:rPr>
              <a:t>  </a:t>
            </a:r>
            <a:r>
              <a:rPr lang="zh-CN" altLang="en-US" sz="2400" b="1" dirty="0">
                <a:latin typeface="標楷體" panose="03000509000000000000" pitchFamily="65" charset="-120"/>
                <a:ea typeface="標楷體" panose="03000509000000000000" pitchFamily="65" charset="-120"/>
              </a:rPr>
              <a:t>支持港澳鞏固提升競爭優勢</a:t>
            </a:r>
            <a:endParaRPr lang="en-US" sz="2400" b="1" dirty="0">
              <a:latin typeface="標楷體" panose="03000509000000000000" pitchFamily="65" charset="-120"/>
              <a:ea typeface="標楷體" panose="03000509000000000000" pitchFamily="65" charset="-120"/>
            </a:endParaRPr>
          </a:p>
          <a:p>
            <a:r>
              <a:rPr lang="en-US" sz="2400" kern="100" dirty="0">
                <a:latin typeface="標楷體" panose="03000509000000000000" pitchFamily="65" charset="-120"/>
                <a:ea typeface="標楷體" panose="03000509000000000000" pitchFamily="65" charset="-120"/>
              </a:rPr>
              <a:t>    </a:t>
            </a:r>
            <a:r>
              <a:rPr lang="zh-CN" altLang="en-US" sz="2400" kern="100" dirty="0">
                <a:latin typeface="標楷體" panose="03000509000000000000" pitchFamily="65" charset="-120"/>
                <a:ea typeface="標楷體" panose="03000509000000000000" pitchFamily="65" charset="-120"/>
                <a:cs typeface="Times New Roman" panose="02020603050405020304" pitchFamily="18" charset="0"/>
              </a:rPr>
              <a:t>支持香港提升國際金融、航運、貿易中心和國際航空樞紐地位，強化全球離岸人民幣業務樞紐、國際資產管理中心及風險管理中心功能。支持香港建設國際創新科技中心、亞太區國際法律及解決爭議服務中心、區域知識產權貿易中心，支持香港服務業向高端高增值方向發展，支持香港發展中外文化藝術交流中心。</a:t>
            </a:r>
            <a:endParaRPr lang="en-US" sz="2400" dirty="0">
              <a:latin typeface="標楷體" panose="03000509000000000000" pitchFamily="65" charset="-120"/>
              <a:ea typeface="標楷體" panose="03000509000000000000" pitchFamily="65" charset="-120"/>
            </a:endParaRPr>
          </a:p>
        </p:txBody>
      </p:sp>
      <p:sp>
        <p:nvSpPr>
          <p:cNvPr id="10" name="Rectangle 9"/>
          <p:cNvSpPr/>
          <p:nvPr/>
        </p:nvSpPr>
        <p:spPr>
          <a:xfrm>
            <a:off x="2477005" y="333030"/>
            <a:ext cx="7366119"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十四五規劃與粵港澳大灣區建設</a:t>
            </a:r>
            <a:endParaRPr lang="en-US" sz="4000" b="1" dirty="0">
              <a:latin typeface="標楷體" panose="03000509000000000000" pitchFamily="65" charset="-120"/>
              <a:ea typeface="標楷體" panose="03000509000000000000" pitchFamily="65" charset="-120"/>
            </a:endParaRPr>
          </a:p>
        </p:txBody>
      </p:sp>
      <p:pic>
        <p:nvPicPr>
          <p:cNvPr id="6" name="Picture 5">
            <a:hlinkClick r:id="rId2"/>
          </p:cNvPr>
          <p:cNvPicPr>
            <a:picLocks noChangeAspect="1"/>
          </p:cNvPicPr>
          <p:nvPr/>
        </p:nvPicPr>
        <p:blipFill>
          <a:blip r:embed="rId3"/>
          <a:stretch>
            <a:fillRect/>
          </a:stretch>
        </p:blipFill>
        <p:spPr>
          <a:xfrm>
            <a:off x="972589" y="5675661"/>
            <a:ext cx="3988621" cy="605066"/>
          </a:xfrm>
          <a:prstGeom prst="rect">
            <a:avLst/>
          </a:prstGeom>
        </p:spPr>
      </p:pic>
      <p:sp>
        <p:nvSpPr>
          <p:cNvPr id="7" name="Rectangle 6"/>
          <p:cNvSpPr/>
          <p:nvPr/>
        </p:nvSpPr>
        <p:spPr>
          <a:xfrm>
            <a:off x="5269750" y="5608862"/>
            <a:ext cx="5794490"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https://www.ndrc.gov.cn/xxgk/zcfb/ghwb/202103/t20210323_1270124.html?code=&amp;state=123</a:t>
            </a:r>
          </a:p>
        </p:txBody>
      </p:sp>
      <p:sp>
        <p:nvSpPr>
          <p:cNvPr id="8" name="标题 1"/>
          <p:cNvSpPr txBox="1">
            <a:spLocks noChangeArrowheads="1"/>
          </p:cNvSpPr>
          <p:nvPr/>
        </p:nvSpPr>
        <p:spPr bwMode="auto">
          <a:xfrm>
            <a:off x="972589" y="1206088"/>
            <a:ext cx="10091651" cy="805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zh-CN" altLang="en-US" sz="2400" b="1" kern="100" dirty="0">
                <a:latin typeface="DFKai-SB" panose="03000509000000000000" pitchFamily="65" charset="-120"/>
                <a:ea typeface="DFKai-SB" panose="03000509000000000000" pitchFamily="65" charset="-120"/>
                <a:cs typeface="Times New Roman" panose="02020603050405020304" charset="0"/>
              </a:rPr>
              <a:t>《中華人民共和國國民經濟和社會發展</a:t>
            </a:r>
            <a:r>
              <a:rPr lang="zh-CN" altLang="en-US" sz="2400" b="1" kern="100" dirty="0">
                <a:latin typeface="Times New Roman" panose="02020603050405020304" pitchFamily="18" charset="0"/>
                <a:ea typeface="DFKai-SB" panose="03000509000000000000" pitchFamily="65" charset="-120"/>
                <a:cs typeface="Times New Roman" panose="02020603050405020304" pitchFamily="18" charset="0"/>
              </a:rPr>
              <a:t>第十四個五年規劃和2035年遠景</a:t>
            </a:r>
            <a:r>
              <a:rPr lang="zh-CN" altLang="en-US" sz="2400" b="1" kern="100" dirty="0">
                <a:latin typeface="DFKai-SB" panose="03000509000000000000" pitchFamily="65" charset="-120"/>
                <a:ea typeface="DFKai-SB" panose="03000509000000000000" pitchFamily="65" charset="-120"/>
                <a:cs typeface="Times New Roman" panose="02020603050405020304" charset="0"/>
              </a:rPr>
              <a:t>目標綱要》</a:t>
            </a:r>
            <a:r>
              <a:rPr lang="zh-TW" altLang="en-US" sz="2400" b="1" kern="100" dirty="0">
                <a:latin typeface="DFKai-SB" panose="03000509000000000000" pitchFamily="65" charset="-120"/>
                <a:ea typeface="DFKai-SB" panose="03000509000000000000" pitchFamily="65" charset="-120"/>
                <a:cs typeface="Times New Roman" panose="02020603050405020304" charset="0"/>
              </a:rPr>
              <a:t>有關粵港澳大灣區建設的章節</a:t>
            </a:r>
            <a:endParaRPr lang="zh-TW" altLang="zh-HK" sz="2400" b="1" kern="100" dirty="0">
              <a:latin typeface="DFKai-SB" panose="03000509000000000000" pitchFamily="65" charset="-120"/>
              <a:ea typeface="DFKai-SB" panose="03000509000000000000" pitchFamily="65" charset="-120"/>
              <a:cs typeface="Times New Roman" panose="02020603050405020304" charset="0"/>
            </a:endParaRPr>
          </a:p>
        </p:txBody>
      </p:sp>
      <p:pic>
        <p:nvPicPr>
          <p:cNvPr id="3" name="Picture 2"/>
          <p:cNvPicPr>
            <a:picLocks noChangeAspect="1"/>
          </p:cNvPicPr>
          <p:nvPr/>
        </p:nvPicPr>
        <p:blipFill>
          <a:blip r:embed="rId4"/>
          <a:stretch>
            <a:fillRect/>
          </a:stretch>
        </p:blipFill>
        <p:spPr>
          <a:xfrm>
            <a:off x="28236" y="107577"/>
            <a:ext cx="2172003" cy="790685"/>
          </a:xfrm>
          <a:prstGeom prst="rect">
            <a:avLst/>
          </a:prstGeom>
        </p:spPr>
      </p:pic>
    </p:spTree>
    <p:extLst>
      <p:ext uri="{BB962C8B-B14F-4D97-AF65-F5344CB8AC3E}">
        <p14:creationId xmlns:p14="http://schemas.microsoft.com/office/powerpoint/2010/main" val="2656860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51742" y="1861745"/>
            <a:ext cx="10010428" cy="3785652"/>
          </a:xfrm>
          <a:prstGeom prst="rect">
            <a:avLst/>
          </a:prstGeom>
          <a:noFill/>
          <a:ln w="28575">
            <a:solidFill>
              <a:srgbClr val="0070C0"/>
            </a:solidFill>
          </a:ln>
        </p:spPr>
        <p:txBody>
          <a:bodyPr wrap="square">
            <a:spAutoFit/>
          </a:bodyPr>
          <a:lstStyle/>
          <a:p>
            <a:pPr>
              <a:lnSpc>
                <a:spcPts val="3600"/>
              </a:lnSpc>
            </a:pPr>
            <a:r>
              <a:rPr lang="zh-TW" altLang="en-US" sz="2200" b="1" dirty="0">
                <a:latin typeface="Times New Roman" panose="02020603050405020304" charset="0"/>
                <a:ea typeface="DFKai-SB" panose="03000509000000000000" pitchFamily="65" charset="-120"/>
                <a:cs typeface="Times New Roman" panose="02020603050405020304" charset="0"/>
              </a:rPr>
              <a:t>第六十一章：保持香港、澳門長期繁榮穩定</a:t>
            </a:r>
            <a:endParaRPr lang="en-US" altLang="zh-TW" sz="2200" b="1" dirty="0">
              <a:latin typeface="Times New Roman" panose="02020603050405020304" charset="0"/>
              <a:ea typeface="DFKai-SB" panose="03000509000000000000" pitchFamily="65" charset="-120"/>
              <a:cs typeface="Times New Roman" panose="02020603050405020304" charset="0"/>
            </a:endParaRPr>
          </a:p>
          <a:p>
            <a:pPr>
              <a:lnSpc>
                <a:spcPts val="3600"/>
              </a:lnSpc>
            </a:pPr>
            <a:r>
              <a:rPr lang="zh-TW" altLang="en-US" sz="2200" b="1" dirty="0">
                <a:latin typeface="Times New Roman" panose="02020603050405020304" charset="0"/>
                <a:ea typeface="DFKai-SB" panose="03000509000000000000" pitchFamily="65" charset="-120"/>
                <a:cs typeface="Times New Roman" panose="02020603050405020304" charset="0"/>
              </a:rPr>
              <a:t>第二節 支持港澳更好融入國家發展大局</a:t>
            </a:r>
            <a:r>
              <a:rPr lang="zh-TW" altLang="en-US" sz="2200" b="1" dirty="0">
                <a:latin typeface="Times New Roman" panose="02020603050405020304" charset="0"/>
                <a:ea typeface="宋体" panose="02010600030101010101" pitchFamily="2" charset="-122"/>
                <a:cs typeface="Times New Roman" panose="02020603050405020304" charset="0"/>
              </a:rPr>
              <a:t>：</a:t>
            </a:r>
          </a:p>
          <a:p>
            <a:pPr marL="342900" indent="-342900">
              <a:lnSpc>
                <a:spcPts val="3600"/>
              </a:lnSpc>
              <a:buFont typeface="Wingdings" panose="05000000000000000000" pitchFamily="2" charset="2"/>
              <a:buChar char="Ø"/>
            </a:pPr>
            <a:r>
              <a:rPr lang="zh-TW" altLang="en-US" sz="2200" dirty="0">
                <a:latin typeface="Times New Roman" panose="02020603050405020304" charset="0"/>
                <a:ea typeface="DFKai-SB" panose="03000509000000000000" pitchFamily="65" charset="-120"/>
                <a:cs typeface="Times New Roman" panose="02020603050405020304" charset="0"/>
              </a:rPr>
              <a:t>高質量建設粵港澳大灣區，深化粵港澳合作、泛珠三角區域合作，推進深圳前海、珠海橫琴、廣州南沙、深港河套等粵港澳重大合作平台建設。</a:t>
            </a:r>
          </a:p>
          <a:p>
            <a:pPr marL="342900" indent="-342900">
              <a:lnSpc>
                <a:spcPts val="3600"/>
              </a:lnSpc>
              <a:buFont typeface="Wingdings" panose="05000000000000000000" pitchFamily="2" charset="2"/>
              <a:buChar char="Ø"/>
            </a:pPr>
            <a:r>
              <a:rPr lang="zh-TW" altLang="en-US" sz="2200" dirty="0">
                <a:latin typeface="Times New Roman" panose="02020603050405020304" charset="0"/>
                <a:ea typeface="DFKai-SB" panose="03000509000000000000" pitchFamily="65" charset="-120"/>
                <a:cs typeface="Times New Roman" panose="02020603050405020304" charset="0"/>
              </a:rPr>
              <a:t>加強內地與港澳各領域交流合作，完善便利港澳居民在內地發展和生活居住的政策措施</a:t>
            </a:r>
            <a:r>
              <a:rPr lang="zh-TW" altLang="en-US" sz="2200" dirty="0">
                <a:latin typeface="Times New Roman" panose="02020603050405020304" charset="0"/>
                <a:cs typeface="Times New Roman" panose="02020603050405020304" charset="0"/>
              </a:rPr>
              <a:t>，</a:t>
            </a:r>
            <a:r>
              <a:rPr lang="zh-TW" altLang="en-US" sz="2200" dirty="0">
                <a:latin typeface="Times New Roman" panose="02020603050405020304" charset="0"/>
                <a:ea typeface="DFKai-SB" panose="03000509000000000000" pitchFamily="65" charset="-120"/>
                <a:cs typeface="Times New Roman" panose="02020603050405020304" charset="0"/>
              </a:rPr>
              <a:t>加強憲法和基本法教育、國情教育，增強港澳同胞國家意識和愛國精神</a:t>
            </a:r>
            <a:r>
              <a:rPr lang="zh-TW" altLang="en-US" sz="2200" dirty="0" smtClean="0">
                <a:latin typeface="Times New Roman" panose="02020603050405020304" charset="0"/>
                <a:ea typeface="DFKai-SB" panose="03000509000000000000" pitchFamily="65" charset="-120"/>
                <a:cs typeface="Times New Roman" panose="02020603050405020304" charset="0"/>
              </a:rPr>
              <a:t>。</a:t>
            </a:r>
            <a:endParaRPr lang="en-US" altLang="zh-TW" sz="2200" dirty="0" smtClean="0">
              <a:latin typeface="Times New Roman" panose="02020603050405020304" charset="0"/>
              <a:ea typeface="DFKai-SB" panose="03000509000000000000" pitchFamily="65" charset="-120"/>
              <a:cs typeface="Times New Roman" panose="02020603050405020304" charset="0"/>
            </a:endParaRPr>
          </a:p>
          <a:p>
            <a:pPr>
              <a:lnSpc>
                <a:spcPts val="3600"/>
              </a:lnSpc>
            </a:pPr>
            <a:endParaRPr lang="zh-TW" altLang="en-US" sz="2200" dirty="0">
              <a:latin typeface="Times New Roman" panose="02020603050405020304" charset="0"/>
              <a:ea typeface="DFKai-SB" panose="03000509000000000000" pitchFamily="65" charset="-120"/>
              <a:cs typeface="Times New Roman" panose="02020603050405020304" charset="0"/>
            </a:endParaRPr>
          </a:p>
        </p:txBody>
      </p:sp>
      <p:sp>
        <p:nvSpPr>
          <p:cNvPr id="10" name="Rectangle 9"/>
          <p:cNvSpPr/>
          <p:nvPr/>
        </p:nvSpPr>
        <p:spPr>
          <a:xfrm>
            <a:off x="2314509" y="150148"/>
            <a:ext cx="7366119"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十四五規劃與粵港澳大灣區建設</a:t>
            </a:r>
            <a:endParaRPr lang="en-US" sz="4000" b="1" dirty="0">
              <a:latin typeface="標楷體" panose="03000509000000000000" pitchFamily="65" charset="-120"/>
              <a:ea typeface="標楷體" panose="03000509000000000000" pitchFamily="65" charset="-120"/>
            </a:endParaRPr>
          </a:p>
        </p:txBody>
      </p:sp>
      <p:sp>
        <p:nvSpPr>
          <p:cNvPr id="7" name="标题 1"/>
          <p:cNvSpPr txBox="1">
            <a:spLocks noChangeArrowheads="1"/>
          </p:cNvSpPr>
          <p:nvPr/>
        </p:nvSpPr>
        <p:spPr bwMode="auto">
          <a:xfrm>
            <a:off x="911130" y="982876"/>
            <a:ext cx="10091651" cy="8054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zh-CN" altLang="en-US" sz="2400" b="1" kern="100" dirty="0">
                <a:latin typeface="DFKai-SB" panose="03000509000000000000" pitchFamily="65" charset="-120"/>
                <a:ea typeface="DFKai-SB" panose="03000509000000000000" pitchFamily="65" charset="-120"/>
                <a:cs typeface="Times New Roman" panose="02020603050405020304" charset="0"/>
              </a:rPr>
              <a:t>《中華人民共和國國民經濟和社會發展</a:t>
            </a:r>
            <a:r>
              <a:rPr lang="zh-CN" altLang="en-US" sz="2400" b="1" kern="100" dirty="0">
                <a:latin typeface="Times New Roman" panose="02020603050405020304" pitchFamily="18" charset="0"/>
                <a:ea typeface="DFKai-SB" panose="03000509000000000000" pitchFamily="65" charset="-120"/>
                <a:cs typeface="Times New Roman" panose="02020603050405020304" pitchFamily="18" charset="0"/>
              </a:rPr>
              <a:t>第十四個五年規劃和2035年遠景目標</a:t>
            </a:r>
            <a:r>
              <a:rPr lang="zh-CN" altLang="en-US" sz="2400" b="1" kern="100" dirty="0">
                <a:latin typeface="DFKai-SB" panose="03000509000000000000" pitchFamily="65" charset="-120"/>
                <a:ea typeface="DFKai-SB" panose="03000509000000000000" pitchFamily="65" charset="-120"/>
                <a:cs typeface="Times New Roman" panose="02020603050405020304" charset="0"/>
              </a:rPr>
              <a:t>綱要》</a:t>
            </a:r>
            <a:r>
              <a:rPr lang="zh-TW" altLang="en-US" sz="2400" b="1" kern="100" dirty="0">
                <a:latin typeface="DFKai-SB" panose="03000509000000000000" pitchFamily="65" charset="-120"/>
                <a:ea typeface="DFKai-SB" panose="03000509000000000000" pitchFamily="65" charset="-120"/>
                <a:cs typeface="Times New Roman" panose="02020603050405020304" charset="0"/>
              </a:rPr>
              <a:t>有關粵港澳大灣區建設的章節</a:t>
            </a:r>
            <a:endParaRPr lang="zh-TW" altLang="zh-HK" sz="2400" b="1" kern="100" dirty="0">
              <a:latin typeface="DFKai-SB" panose="03000509000000000000" pitchFamily="65" charset="-120"/>
              <a:ea typeface="DFKai-SB" panose="03000509000000000000" pitchFamily="65" charset="-120"/>
              <a:cs typeface="Times New Roman" panose="02020603050405020304" charset="0"/>
            </a:endParaRPr>
          </a:p>
        </p:txBody>
      </p:sp>
      <p:pic>
        <p:nvPicPr>
          <p:cNvPr id="8" name="Picture 7">
            <a:hlinkClick r:id="rId3"/>
          </p:cNvPr>
          <p:cNvPicPr>
            <a:picLocks noChangeAspect="1"/>
          </p:cNvPicPr>
          <p:nvPr/>
        </p:nvPicPr>
        <p:blipFill>
          <a:blip r:embed="rId4"/>
          <a:stretch>
            <a:fillRect/>
          </a:stretch>
        </p:blipFill>
        <p:spPr>
          <a:xfrm>
            <a:off x="1155469" y="5113358"/>
            <a:ext cx="3102964" cy="470714"/>
          </a:xfrm>
          <a:prstGeom prst="rect">
            <a:avLst/>
          </a:prstGeom>
        </p:spPr>
      </p:pic>
      <p:sp>
        <p:nvSpPr>
          <p:cNvPr id="9" name="Rectangle 8"/>
          <p:cNvSpPr/>
          <p:nvPr/>
        </p:nvSpPr>
        <p:spPr>
          <a:xfrm>
            <a:off x="4258433" y="5142343"/>
            <a:ext cx="6085435" cy="461665"/>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來源</a:t>
            </a: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https://www.ndrc.gov.cn/xxgk/zcfb/ghwb/202103/t20210323_1270124.html?code=&amp;state=123</a:t>
            </a:r>
          </a:p>
        </p:txBody>
      </p:sp>
      <p:pic>
        <p:nvPicPr>
          <p:cNvPr id="3" name="Picture 2"/>
          <p:cNvPicPr>
            <a:picLocks noChangeAspect="1"/>
          </p:cNvPicPr>
          <p:nvPr/>
        </p:nvPicPr>
        <p:blipFill>
          <a:blip r:embed="rId5"/>
          <a:stretch>
            <a:fillRect/>
          </a:stretch>
        </p:blipFill>
        <p:spPr>
          <a:xfrm>
            <a:off x="9374" y="13745"/>
            <a:ext cx="2172003" cy="790685"/>
          </a:xfrm>
          <a:prstGeom prst="rect">
            <a:avLst/>
          </a:prstGeom>
        </p:spPr>
      </p:pic>
      <p:sp>
        <p:nvSpPr>
          <p:cNvPr id="11" name="Rectangle 10"/>
          <p:cNvSpPr/>
          <p:nvPr/>
        </p:nvSpPr>
        <p:spPr>
          <a:xfrm>
            <a:off x="951742" y="5779013"/>
            <a:ext cx="4709225" cy="584775"/>
          </a:xfrm>
          <a:prstGeom prst="rect">
            <a:avLst/>
          </a:prstGeom>
          <a:ln w="19050">
            <a:solidFill>
              <a:srgbClr val="0070C0"/>
            </a:solidFill>
          </a:ln>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點擊下圖</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參看</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600" dirty="0" smtClean="0">
                <a:latin typeface="Times New Roman" panose="02020603050405020304" pitchFamily="18" charset="0"/>
                <a:ea typeface="標楷體" panose="03000509000000000000" pitchFamily="65" charset="-120"/>
                <a:cs typeface="Times New Roman" panose="02020603050405020304" pitchFamily="18" charset="0"/>
              </a:rPr>
              <a:t>中華人民共和國</a:t>
            </a:r>
            <a:r>
              <a:rPr lang="zh-CN" altLang="en-US" sz="1600" dirty="0">
                <a:latin typeface="Times New Roman" panose="02020603050405020304" pitchFamily="18" charset="0"/>
                <a:ea typeface="標楷體" panose="03000509000000000000" pitchFamily="65" charset="-120"/>
                <a:cs typeface="Times New Roman" panose="02020603050405020304" pitchFamily="18" charset="0"/>
              </a:rPr>
              <a:t>國民經濟和社會發展第十四個五年規劃和</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2035</a:t>
            </a:r>
            <a:r>
              <a:rPr lang="zh-CN" altLang="en-US" sz="1600" dirty="0">
                <a:latin typeface="Times New Roman" panose="02020603050405020304" pitchFamily="18" charset="0"/>
                <a:ea typeface="標楷體" panose="03000509000000000000" pitchFamily="65" charset="-120"/>
                <a:cs typeface="Times New Roman" panose="02020603050405020304" pitchFamily="18" charset="0"/>
              </a:rPr>
              <a:t>年遠景目標</a:t>
            </a:r>
            <a:r>
              <a:rPr lang="zh-CN" altLang="en-US" sz="1600" dirty="0" smtClean="0">
                <a:latin typeface="Times New Roman" panose="02020603050405020304" pitchFamily="18" charset="0"/>
                <a:ea typeface="標楷體" panose="03000509000000000000" pitchFamily="65" charset="-120"/>
                <a:cs typeface="Times New Roman" panose="02020603050405020304" pitchFamily="18" charset="0"/>
              </a:rPr>
              <a:t>綱要</a:t>
            </a:r>
            <a:r>
              <a:rPr lang="en-US" altLang="zh-CN" sz="16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Picture 11">
            <a:hlinkClick r:id="rId3"/>
          </p:cNvPr>
          <p:cNvPicPr>
            <a:picLocks noChangeAspect="1"/>
          </p:cNvPicPr>
          <p:nvPr/>
        </p:nvPicPr>
        <p:blipFill>
          <a:blip r:embed="rId4"/>
          <a:stretch>
            <a:fillRect/>
          </a:stretch>
        </p:blipFill>
        <p:spPr>
          <a:xfrm>
            <a:off x="5997567" y="5818395"/>
            <a:ext cx="3734711" cy="545393"/>
          </a:xfrm>
          <a:prstGeom prst="rect">
            <a:avLst/>
          </a:prstGeom>
        </p:spPr>
      </p:pic>
      <p:sp>
        <p:nvSpPr>
          <p:cNvPr id="13" name="Rectangle 12"/>
          <p:cNvSpPr/>
          <p:nvPr/>
        </p:nvSpPr>
        <p:spPr>
          <a:xfrm>
            <a:off x="951742" y="6363788"/>
            <a:ext cx="9061712" cy="430887"/>
          </a:xfrm>
          <a:prstGeom prst="rect">
            <a:avLst/>
          </a:prstGeom>
        </p:spPr>
        <p:txBody>
          <a:bodyPr wrap="square">
            <a:spAutoFit/>
          </a:bodyPr>
          <a:lstStyle/>
          <a:p>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100" dirty="0">
                <a:latin typeface="標楷體" panose="03000509000000000000" pitchFamily="65" charset="-120"/>
                <a:ea typeface="標楷體" panose="03000509000000000000" pitchFamily="65" charset="-120"/>
                <a:cs typeface="Times New Roman" panose="02020603050405020304" pitchFamily="18" charset="0"/>
              </a:rPr>
              <a:t>: </a:t>
            </a:r>
            <a:endParaRPr lang="en-US" altLang="zh-TW" sz="1100" dirty="0" smtClean="0">
              <a:latin typeface="標楷體" panose="03000509000000000000" pitchFamily="65" charset="-12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100" dirty="0" smtClean="0">
                <a:latin typeface="Times New Roman" panose="02020603050405020304" pitchFamily="18" charset="0"/>
                <a:ea typeface="標楷體" panose="03000509000000000000" pitchFamily="65" charset="-120"/>
                <a:cs typeface="Times New Roman" panose="02020603050405020304" pitchFamily="18" charset="0"/>
              </a:rPr>
              <a:t>中華人民共和國國家發展和改革委員會</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1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100" dirty="0">
                <a:latin typeface="Times New Roman" panose="02020603050405020304" pitchFamily="18" charset="0"/>
                <a:ea typeface="標楷體" panose="03000509000000000000" pitchFamily="65" charset="-120"/>
                <a:cs typeface="Times New Roman" panose="02020603050405020304" pitchFamily="18" charset="0"/>
              </a:rPr>
              <a:t>://www.ndrc.gov.cn/xxgk/zcfb/ghwb/202103/t20210323_1270124.html?code=&amp;</a:t>
            </a:r>
            <a:r>
              <a:rPr lang="en-US" sz="1100" dirty="0" smtClean="0">
                <a:latin typeface="Times New Roman" panose="02020603050405020304" pitchFamily="18" charset="0"/>
                <a:ea typeface="標楷體" panose="03000509000000000000" pitchFamily="65" charset="-120"/>
                <a:cs typeface="Times New Roman" panose="02020603050405020304" pitchFamily="18" charset="0"/>
              </a:rPr>
              <a:t>state=123</a:t>
            </a:r>
            <a:r>
              <a:rPr lang="en-US" altLang="zh-TW" sz="1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100" dirty="0" smtClean="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ight Arrow 3"/>
          <p:cNvSpPr/>
          <p:nvPr/>
        </p:nvSpPr>
        <p:spPr>
          <a:xfrm>
            <a:off x="5660967" y="5941462"/>
            <a:ext cx="306114" cy="299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5666" y="1665819"/>
            <a:ext cx="8017934" cy="3662541"/>
          </a:xfrm>
          <a:prstGeom prst="rect">
            <a:avLst/>
          </a:prstGeom>
        </p:spPr>
        <p:txBody>
          <a:bodyPr wrap="square">
            <a:spAutoFit/>
          </a:bodyPr>
          <a:lstStyle/>
          <a:p>
            <a:r>
              <a:rPr lang="zh-TW" altLang="en-US" sz="3600" b="1" u="sng" dirty="0">
                <a:latin typeface="標楷體" panose="03000509000000000000" pitchFamily="65" charset="-120"/>
                <a:ea typeface="標楷體" panose="03000509000000000000" pitchFamily="65" charset="-120"/>
              </a:rPr>
              <a:t>報導</a:t>
            </a:r>
            <a:r>
              <a:rPr lang="en-US" altLang="zh-TW" sz="3600" b="1" u="sng" dirty="0">
                <a:latin typeface="標楷體" panose="03000509000000000000" pitchFamily="65" charset="-120"/>
                <a:ea typeface="標楷體" panose="03000509000000000000" pitchFamily="65" charset="-120"/>
              </a:rPr>
              <a:t>: </a:t>
            </a:r>
            <a:r>
              <a:rPr lang="zh-TW" altLang="en-US" sz="3600" b="1" u="sng" dirty="0">
                <a:latin typeface="標楷體" panose="03000509000000000000" pitchFamily="65" charset="-120"/>
                <a:ea typeface="標楷體" panose="03000509000000000000" pitchFamily="65" charset="-120"/>
              </a:rPr>
              <a:t>運用優勢 抓緊大灣區建設時機</a:t>
            </a:r>
            <a:endParaRPr lang="en-US" altLang="zh-TW" sz="3600" b="1" u="sng" dirty="0">
              <a:latin typeface="標楷體" panose="03000509000000000000" pitchFamily="65" charset="-120"/>
              <a:ea typeface="標楷體" panose="03000509000000000000" pitchFamily="65" charset="-120"/>
            </a:endParaRPr>
          </a:p>
          <a:p>
            <a:endParaRPr lang="en-US" altLang="zh-TW" sz="2800" b="1" i="0" dirty="0">
              <a:effectLst/>
              <a:latin typeface="標楷體" panose="03000509000000000000" pitchFamily="65" charset="-120"/>
              <a:ea typeface="標楷體" panose="03000509000000000000" pitchFamily="65" charset="-120"/>
            </a:endParaRPr>
          </a:p>
          <a:p>
            <a:r>
              <a:rPr lang="zh-TW" altLang="en-US" sz="2800" b="1" dirty="0">
                <a:latin typeface="標楷體" panose="03000509000000000000" pitchFamily="65" charset="-120"/>
                <a:ea typeface="標楷體" panose="03000509000000000000" pitchFamily="65" charset="-120"/>
              </a:rPr>
              <a:t>閱讀報導了解以下各項</a:t>
            </a:r>
            <a:r>
              <a:rPr lang="en-US" altLang="zh-TW" sz="2800" b="1" dirty="0">
                <a:latin typeface="標楷體" panose="03000509000000000000" pitchFamily="65" charset="-120"/>
                <a:ea typeface="標楷體" panose="03000509000000000000" pitchFamily="65" charset="-120"/>
              </a:rPr>
              <a:t>:</a:t>
            </a:r>
          </a:p>
          <a:p>
            <a:endParaRPr lang="en-US" altLang="zh-TW" sz="2800" b="1"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2800" b="1" dirty="0">
                <a:latin typeface="標楷體" panose="03000509000000000000" pitchFamily="65" charset="-120"/>
                <a:ea typeface="標楷體" panose="03000509000000000000" pitchFamily="65" charset="-120"/>
              </a:rPr>
              <a:t>香港特區政府如何配合粵港澳大灣區建設</a:t>
            </a:r>
            <a:r>
              <a:rPr lang="en-US" altLang="zh-TW" sz="2800" b="1" dirty="0">
                <a:latin typeface="標楷體" panose="03000509000000000000" pitchFamily="65" charset="-120"/>
                <a:ea typeface="標楷體" panose="03000509000000000000" pitchFamily="65" charset="-120"/>
              </a:rPr>
              <a:t>?</a:t>
            </a:r>
          </a:p>
          <a:p>
            <a:pPr marL="457200" indent="-457200">
              <a:buFont typeface="Arial" panose="020B0604020202020204" pitchFamily="34" charset="0"/>
              <a:buChar char="•"/>
            </a:pPr>
            <a:r>
              <a:rPr lang="zh-TW" altLang="en-US" sz="2800" b="1" i="0" dirty="0">
                <a:effectLst/>
                <a:latin typeface="標楷體" panose="03000509000000000000" pitchFamily="65" charset="-120"/>
                <a:ea typeface="標楷體" panose="03000509000000000000" pitchFamily="65" charset="-120"/>
              </a:rPr>
              <a:t>香港特區本身有甚麼優勢</a:t>
            </a:r>
            <a:r>
              <a:rPr lang="en-US" altLang="zh-TW" sz="2800" b="1" i="0" dirty="0">
                <a:effectLst/>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 又在粵港澳大灣區建設中有甚麼機遇</a:t>
            </a:r>
            <a:r>
              <a:rPr lang="en-US" altLang="zh-TW" sz="2800" b="1" dirty="0">
                <a:latin typeface="標楷體" panose="03000509000000000000" pitchFamily="65" charset="-120"/>
                <a:ea typeface="標楷體" panose="03000509000000000000" pitchFamily="65" charset="-120"/>
              </a:rPr>
              <a:t>?</a:t>
            </a:r>
          </a:p>
          <a:p>
            <a:pPr marL="457200" indent="-457200">
              <a:buFont typeface="Arial" panose="020B0604020202020204" pitchFamily="34" charset="0"/>
              <a:buChar char="•"/>
            </a:pPr>
            <a:r>
              <a:rPr lang="zh-TW" altLang="en-US" sz="2800" b="1" i="0" dirty="0" smtClean="0">
                <a:effectLst/>
                <a:latin typeface="標楷體" panose="03000509000000000000" pitchFamily="65" charset="-120"/>
                <a:ea typeface="標楷體" panose="03000509000000000000" pitchFamily="65" charset="-120"/>
              </a:rPr>
              <a:t>香港可以</a:t>
            </a:r>
            <a:r>
              <a:rPr lang="zh-TW" altLang="en-US" sz="2800" b="1" i="0" dirty="0">
                <a:effectLst/>
                <a:latin typeface="標楷體" panose="03000509000000000000" pitchFamily="65" charset="-120"/>
                <a:ea typeface="標楷體" panose="03000509000000000000" pitchFamily="65" charset="-120"/>
              </a:rPr>
              <a:t>擔任甚麼角色</a:t>
            </a:r>
            <a:r>
              <a:rPr lang="en-US" altLang="zh-TW" sz="2800" b="1" i="0" dirty="0">
                <a:effectLst/>
                <a:latin typeface="標楷體" panose="03000509000000000000" pitchFamily="65" charset="-120"/>
                <a:ea typeface="標楷體" panose="03000509000000000000" pitchFamily="65" charset="-120"/>
              </a:rPr>
              <a:t>?</a:t>
            </a:r>
          </a:p>
        </p:txBody>
      </p:sp>
      <p:pic>
        <p:nvPicPr>
          <p:cNvPr id="4" name="Picture 3">
            <a:hlinkClick r:id="rId2"/>
          </p:cNvPr>
          <p:cNvPicPr>
            <a:picLocks noChangeAspect="1"/>
          </p:cNvPicPr>
          <p:nvPr/>
        </p:nvPicPr>
        <p:blipFill>
          <a:blip r:embed="rId3"/>
          <a:stretch>
            <a:fillRect/>
          </a:stretch>
        </p:blipFill>
        <p:spPr>
          <a:xfrm>
            <a:off x="587160" y="2788889"/>
            <a:ext cx="2249642" cy="2114325"/>
          </a:xfrm>
          <a:prstGeom prst="rect">
            <a:avLst/>
          </a:prstGeom>
          <a:ln cmpd="sng">
            <a:solidFill>
              <a:schemeClr val="tx1"/>
            </a:solidFill>
          </a:ln>
        </p:spPr>
      </p:pic>
      <p:sp>
        <p:nvSpPr>
          <p:cNvPr id="6" name="Rectangle 5"/>
          <p:cNvSpPr/>
          <p:nvPr/>
        </p:nvSpPr>
        <p:spPr>
          <a:xfrm>
            <a:off x="2366441" y="461618"/>
            <a:ext cx="7366119"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粵港澳大灣區建設與香港的融入</a:t>
            </a:r>
            <a:endParaRPr lang="en-US" sz="4000" b="1" dirty="0">
              <a:latin typeface="標楷體" panose="03000509000000000000" pitchFamily="65" charset="-120"/>
              <a:ea typeface="標楷體" panose="03000509000000000000" pitchFamily="65" charset="-120"/>
            </a:endParaRPr>
          </a:p>
        </p:txBody>
      </p:sp>
      <p:sp>
        <p:nvSpPr>
          <p:cNvPr id="7" name="Rectangle 6"/>
          <p:cNvSpPr/>
          <p:nvPr/>
        </p:nvSpPr>
        <p:spPr>
          <a:xfrm>
            <a:off x="593726" y="4903214"/>
            <a:ext cx="2236510" cy="400110"/>
          </a:xfrm>
          <a:prstGeom prst="rect">
            <a:avLst/>
          </a:prstGeom>
          <a:ln w="28575">
            <a:solidFill>
              <a:schemeClr val="tx1"/>
            </a:solidFill>
          </a:ln>
        </p:spPr>
        <p:txBody>
          <a:bodyPr wrap="none">
            <a:spAutoFit/>
          </a:bodyPr>
          <a:lstStyle/>
          <a:p>
            <a:r>
              <a:rPr lang="zh-TW" altLang="en-US" sz="2000" b="1" dirty="0">
                <a:latin typeface="DFKai-SB" panose="03000509000000000000" pitchFamily="65" charset="-120"/>
                <a:ea typeface="DFKai-SB" panose="03000509000000000000" pitchFamily="65" charset="-120"/>
              </a:rPr>
              <a:t>點擊圖像閱讀報導</a:t>
            </a:r>
            <a:endParaRPr lang="en-US" sz="2000" dirty="0">
              <a:latin typeface="DFKai-SB" panose="03000509000000000000" pitchFamily="65" charset="-120"/>
              <a:ea typeface="DFKai-SB" panose="03000509000000000000" pitchFamily="65" charset="-120"/>
            </a:endParaRPr>
          </a:p>
        </p:txBody>
      </p:sp>
      <p:sp>
        <p:nvSpPr>
          <p:cNvPr id="5" name="Rectangle 4"/>
          <p:cNvSpPr/>
          <p:nvPr/>
        </p:nvSpPr>
        <p:spPr>
          <a:xfrm>
            <a:off x="2956645" y="5892208"/>
            <a:ext cx="7468370" cy="523220"/>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r>
              <a:rPr lang="en-US" altLang="zh-TW" sz="1400" dirty="0">
                <a:latin typeface="標楷體" panose="03000509000000000000" pitchFamily="65" charset="-120"/>
                <a:ea typeface="標楷體" panose="03000509000000000000" pitchFamily="65" charset="-120"/>
              </a:rPr>
              <a:t>: </a:t>
            </a:r>
            <a:r>
              <a:rPr lang="zh-TW" altLang="en-US" sz="1400" dirty="0">
                <a:latin typeface="標楷體" panose="03000509000000000000" pitchFamily="65" charset="-120"/>
                <a:ea typeface="標楷體" panose="03000509000000000000" pitchFamily="65" charset="-120"/>
              </a:rPr>
              <a:t>政府新聞網</a:t>
            </a:r>
            <a:r>
              <a:rPr lang="en-US" sz="1400" dirty="0">
                <a:latin typeface="Times New Roman" panose="02020603050405020304" pitchFamily="18" charset="0"/>
                <a:cs typeface="Times New Roman" panose="02020603050405020304" pitchFamily="18" charset="0"/>
              </a:rPr>
              <a:t>https://www.news.gov.hk/chi/2021/03/20210319/20210319_140450_739.html</a:t>
            </a:r>
          </a:p>
        </p:txBody>
      </p:sp>
      <p:grpSp>
        <p:nvGrpSpPr>
          <p:cNvPr id="8" name="组合 13"/>
          <p:cNvGrpSpPr>
            <a:grpSpLocks noChangeAspect="1"/>
          </p:cNvGrpSpPr>
          <p:nvPr/>
        </p:nvGrpSpPr>
        <p:grpSpPr>
          <a:xfrm flipH="1">
            <a:off x="2377951" y="2118779"/>
            <a:ext cx="540000" cy="540000"/>
            <a:chOff x="5195979" y="428797"/>
            <a:chExt cx="927463" cy="927463"/>
          </a:xfrm>
        </p:grpSpPr>
        <p:sp>
          <p:nvSpPr>
            <p:cNvPr id="9" name="椭圆 14"/>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0" name="组合 15"/>
            <p:cNvGrpSpPr/>
            <p:nvPr/>
          </p:nvGrpSpPr>
          <p:grpSpPr>
            <a:xfrm>
              <a:off x="5235042" y="460898"/>
              <a:ext cx="876427" cy="882962"/>
              <a:chOff x="6130069" y="1975983"/>
              <a:chExt cx="876427" cy="882962"/>
            </a:xfrm>
          </p:grpSpPr>
          <p:sp>
            <p:nvSpPr>
              <p:cNvPr id="13"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14"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11"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26945692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7172" y="1275623"/>
            <a:ext cx="8961119" cy="1200329"/>
          </a:xfrm>
          <a:prstGeom prst="rect">
            <a:avLst/>
          </a:prstGeom>
        </p:spPr>
        <p:txBody>
          <a:bodyPr wrap="square">
            <a:spAutoFit/>
          </a:bodyPr>
          <a:lstStyle/>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自</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粵港澳大灣區發展規劃綱要</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頒布以來</a:t>
            </a:r>
            <a:r>
              <a:rPr lang="zh-TW" altLang="en-US" sz="2400" dirty="0" smtClean="0">
                <a:latin typeface="標楷體" panose="03000509000000000000" pitchFamily="65" charset="-120"/>
                <a:ea typeface="標楷體" panose="03000509000000000000" pitchFamily="65" charset="-120"/>
              </a:rPr>
              <a:t>，香港特區</a:t>
            </a:r>
            <a:r>
              <a:rPr lang="zh-TW" altLang="en-US" sz="2400" dirty="0">
                <a:latin typeface="標楷體" panose="03000509000000000000" pitchFamily="65" charset="-120"/>
                <a:ea typeface="標楷體" panose="03000509000000000000" pitchFamily="65" charset="-120"/>
              </a:rPr>
              <a:t>政府一直是高度重視，行政長官親自主持政府內部跨部門的高層委員會，大力推進大灣區的建設，並積極鼓勵社會各界。</a:t>
            </a:r>
            <a:endParaRPr lang="en-US" sz="2400" dirty="0">
              <a:latin typeface="標楷體" panose="03000509000000000000" pitchFamily="65" charset="-120"/>
              <a:ea typeface="標楷體" panose="03000509000000000000" pitchFamily="65" charset="-120"/>
            </a:endParaRPr>
          </a:p>
        </p:txBody>
      </p:sp>
      <p:sp>
        <p:nvSpPr>
          <p:cNvPr id="3" name="Rectangle 2"/>
          <p:cNvSpPr/>
          <p:nvPr/>
        </p:nvSpPr>
        <p:spPr>
          <a:xfrm>
            <a:off x="2597172" y="2719009"/>
            <a:ext cx="8902928" cy="1569660"/>
          </a:xfrm>
          <a:prstGeom prst="rect">
            <a:avLst/>
          </a:prstGeom>
        </p:spPr>
        <p:txBody>
          <a:bodyPr wrap="square">
            <a:spAutoFit/>
          </a:bodyPr>
          <a:lstStyle/>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香港是國家的國際金融中心，一方面受惠於內地的龐大市場，另外一方面能協助國家深化金融市場的改革開放。香港可善用與內地及國際的連通優勢，發揮好香港作為進出內地市場的門戶、中介人和首選平台的多重角色。</a:t>
            </a:r>
            <a:endParaRPr lang="en-US" sz="2400" dirty="0">
              <a:latin typeface="標楷體" panose="03000509000000000000" pitchFamily="65" charset="-120"/>
              <a:ea typeface="標楷體" panose="03000509000000000000" pitchFamily="65" charset="-120"/>
            </a:endParaRPr>
          </a:p>
        </p:txBody>
      </p:sp>
      <p:sp>
        <p:nvSpPr>
          <p:cNvPr id="4" name="Rectangle 3"/>
          <p:cNvSpPr/>
          <p:nvPr/>
        </p:nvSpPr>
        <p:spPr>
          <a:xfrm>
            <a:off x="2597172" y="4465930"/>
            <a:ext cx="8857209" cy="1938992"/>
          </a:xfrm>
          <a:prstGeom prst="rect">
            <a:avLst/>
          </a:prstGeom>
        </p:spPr>
        <p:txBody>
          <a:bodyPr wrap="square">
            <a:spAutoFit/>
          </a:bodyPr>
          <a:lstStyle/>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香港作為一個高度法治化、市場化、國際化的經濟體，發展機遇是明顯的。香港可以利用「一國兩制」的優勢，進一步強化在國際循環中的中介角色。另一方面，香港可以聚焦內地市場的商機，更好地融入國家的發展大局，積極成為國內大循環的參與者和國際循環的促成者。</a:t>
            </a:r>
            <a:endParaRPr lang="en-US" sz="2400" dirty="0">
              <a:latin typeface="標楷體" panose="03000509000000000000" pitchFamily="65" charset="-120"/>
              <a:ea typeface="標楷體" panose="03000509000000000000" pitchFamily="65" charset="-120"/>
            </a:endParaRPr>
          </a:p>
        </p:txBody>
      </p:sp>
      <p:pic>
        <p:nvPicPr>
          <p:cNvPr id="5" name="Picture 4">
            <a:hlinkClick r:id="rId2"/>
          </p:cNvPr>
          <p:cNvPicPr>
            <a:picLocks noChangeAspect="1"/>
          </p:cNvPicPr>
          <p:nvPr/>
        </p:nvPicPr>
        <p:blipFill>
          <a:blip r:embed="rId3"/>
          <a:stretch>
            <a:fillRect/>
          </a:stretch>
        </p:blipFill>
        <p:spPr>
          <a:xfrm>
            <a:off x="387255" y="2463088"/>
            <a:ext cx="1826141" cy="1716298"/>
          </a:xfrm>
          <a:prstGeom prst="rect">
            <a:avLst/>
          </a:prstGeom>
          <a:ln cmpd="sng">
            <a:solidFill>
              <a:schemeClr val="tx1"/>
            </a:solidFill>
          </a:ln>
        </p:spPr>
      </p:pic>
      <p:sp>
        <p:nvSpPr>
          <p:cNvPr id="6" name="Rectangle 5"/>
          <p:cNvSpPr/>
          <p:nvPr/>
        </p:nvSpPr>
        <p:spPr>
          <a:xfrm>
            <a:off x="387254" y="4179386"/>
            <a:ext cx="1826141" cy="338554"/>
          </a:xfrm>
          <a:prstGeom prst="rect">
            <a:avLst/>
          </a:prstGeom>
          <a:ln w="28575">
            <a:solidFill>
              <a:schemeClr val="tx1"/>
            </a:solidFill>
          </a:ln>
        </p:spPr>
        <p:txBody>
          <a:bodyPr wrap="none">
            <a:spAutoFit/>
          </a:bodyPr>
          <a:lstStyle/>
          <a:p>
            <a:r>
              <a:rPr lang="zh-TW" altLang="en-US" sz="1600" b="1" dirty="0">
                <a:latin typeface="DFKai-SB" panose="03000509000000000000" pitchFamily="65" charset="-120"/>
                <a:ea typeface="DFKai-SB" panose="03000509000000000000" pitchFamily="65" charset="-120"/>
              </a:rPr>
              <a:t>點擊圖像閱讀報導</a:t>
            </a:r>
            <a:endParaRPr lang="en-US" sz="1600" dirty="0">
              <a:latin typeface="DFKai-SB" panose="03000509000000000000" pitchFamily="65" charset="-120"/>
              <a:ea typeface="DFKai-SB" panose="03000509000000000000" pitchFamily="65" charset="-120"/>
            </a:endParaRPr>
          </a:p>
        </p:txBody>
      </p:sp>
      <p:sp>
        <p:nvSpPr>
          <p:cNvPr id="8" name="Rectangle 7"/>
          <p:cNvSpPr/>
          <p:nvPr/>
        </p:nvSpPr>
        <p:spPr>
          <a:xfrm>
            <a:off x="271634" y="4678549"/>
            <a:ext cx="2213872" cy="954107"/>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r>
              <a:rPr lang="en-US" altLang="zh-TW" sz="1400" dirty="0">
                <a:latin typeface="標楷體" panose="03000509000000000000" pitchFamily="65" charset="-120"/>
                <a:ea typeface="標楷體" panose="03000509000000000000" pitchFamily="65" charset="-120"/>
              </a:rPr>
              <a:t>: </a:t>
            </a:r>
            <a:r>
              <a:rPr lang="zh-TW" altLang="en-US" sz="1400" dirty="0">
                <a:latin typeface="標楷體" panose="03000509000000000000" pitchFamily="65" charset="-120"/>
                <a:ea typeface="標楷體" panose="03000509000000000000" pitchFamily="65" charset="-120"/>
              </a:rPr>
              <a:t>政府新聞網</a:t>
            </a:r>
            <a:r>
              <a:rPr lang="en-US" sz="1400" dirty="0">
                <a:latin typeface="Times New Roman" panose="02020603050405020304" pitchFamily="18" charset="0"/>
                <a:cs typeface="Times New Roman" panose="02020603050405020304" pitchFamily="18" charset="0"/>
              </a:rPr>
              <a:t>https://www.news.gov.hk/chi/2021/03/20210319/20210319_140450_739.html</a:t>
            </a:r>
          </a:p>
        </p:txBody>
      </p:sp>
      <p:sp>
        <p:nvSpPr>
          <p:cNvPr id="9" name="Rectangle 8"/>
          <p:cNvSpPr/>
          <p:nvPr/>
        </p:nvSpPr>
        <p:spPr>
          <a:xfrm>
            <a:off x="2213395" y="318156"/>
            <a:ext cx="7366119"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粵港澳大灣區建設與香港的融入</a:t>
            </a:r>
            <a:endParaRPr lang="en-US" sz="4000" b="1" dirty="0">
              <a:latin typeface="標楷體" panose="03000509000000000000" pitchFamily="65" charset="-120"/>
              <a:ea typeface="標楷體" panose="03000509000000000000" pitchFamily="65" charset="-120"/>
            </a:endParaRPr>
          </a:p>
        </p:txBody>
      </p:sp>
      <p:grpSp>
        <p:nvGrpSpPr>
          <p:cNvPr id="10" name="组合 9"/>
          <p:cNvGrpSpPr>
            <a:grpSpLocks noChangeAspect="1"/>
          </p:cNvGrpSpPr>
          <p:nvPr/>
        </p:nvGrpSpPr>
        <p:grpSpPr>
          <a:xfrm>
            <a:off x="1357502" y="1186651"/>
            <a:ext cx="855893" cy="936593"/>
            <a:chOff x="6523756" y="488141"/>
            <a:chExt cx="883270" cy="966551"/>
          </a:xfrm>
        </p:grpSpPr>
        <p:sp>
          <p:nvSpPr>
            <p:cNvPr id="11" name="流程图: 离页连接符 11"/>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流程图: 离页连接符 12"/>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离页连接符 13"/>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4"/>
            <p:cNvGrpSpPr/>
            <p:nvPr/>
          </p:nvGrpSpPr>
          <p:grpSpPr>
            <a:xfrm>
              <a:off x="6676279" y="647264"/>
              <a:ext cx="600075" cy="568325"/>
              <a:chOff x="5991226" y="2949576"/>
              <a:chExt cx="600075" cy="568325"/>
            </a:xfrm>
          </p:grpSpPr>
          <p:sp>
            <p:nvSpPr>
              <p:cNvPr id="15"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6"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7"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Tree>
    <p:extLst>
      <p:ext uri="{BB962C8B-B14F-4D97-AF65-F5344CB8AC3E}">
        <p14:creationId xmlns:p14="http://schemas.microsoft.com/office/powerpoint/2010/main" val="37773709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4" descr="地图&#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122" y="885228"/>
            <a:ext cx="3120561" cy="236455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9" name="文本框 8"/>
          <p:cNvSpPr txBox="1"/>
          <p:nvPr/>
        </p:nvSpPr>
        <p:spPr>
          <a:xfrm>
            <a:off x="131616" y="3332672"/>
            <a:ext cx="3394946" cy="1077218"/>
          </a:xfrm>
          <a:prstGeom prst="rect">
            <a:avLst/>
          </a:prstGeom>
          <a:noFill/>
        </p:spPr>
        <p:txBody>
          <a:bodyPr wrap="square" rtlCol="0">
            <a:spAutoFit/>
          </a:bodyPr>
          <a:lstStyle/>
          <a:p>
            <a:r>
              <a:rPr lang="zh-HK" altLang="en-US" sz="1600" dirty="0">
                <a:latin typeface="DFKai-SB" panose="03000509000000000000" pitchFamily="65" charset="-120"/>
                <a:ea typeface="DFKai-SB" panose="03000509000000000000" pitchFamily="65" charset="-120"/>
                <a:sym typeface="+mn-ea"/>
              </a:rPr>
              <a:t>粵港澳大灣區包括香港、澳門兩個特別行政區，和廣東省廣州、深圳、珠海、佛山、惠州、東莞、中山、江門、肇慶九市</a:t>
            </a:r>
            <a:r>
              <a:rPr lang="zh-CN" altLang="zh-HK" sz="1600" dirty="0">
                <a:latin typeface="DFKai-SB" panose="03000509000000000000" pitchFamily="65" charset="-120"/>
                <a:ea typeface="DFKai-SB" panose="03000509000000000000" pitchFamily="65" charset="-120"/>
                <a:sym typeface="+mn-ea"/>
              </a:rPr>
              <a:t>。</a:t>
            </a:r>
          </a:p>
        </p:txBody>
      </p:sp>
      <p:grpSp>
        <p:nvGrpSpPr>
          <p:cNvPr id="10" name="组合 9"/>
          <p:cNvGrpSpPr>
            <a:grpSpLocks noChangeAspect="1"/>
          </p:cNvGrpSpPr>
          <p:nvPr/>
        </p:nvGrpSpPr>
        <p:grpSpPr>
          <a:xfrm>
            <a:off x="540430" y="5616079"/>
            <a:ext cx="855893" cy="936593"/>
            <a:chOff x="6523756" y="488141"/>
            <a:chExt cx="883270" cy="966551"/>
          </a:xfrm>
        </p:grpSpPr>
        <p:sp>
          <p:nvSpPr>
            <p:cNvPr id="12" name="流程图: 离页连接符 11"/>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流程图: 离页连接符 12"/>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流程图: 离页连接符 13"/>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6676279" y="647264"/>
              <a:ext cx="600075" cy="568325"/>
              <a:chOff x="5991226" y="2949576"/>
              <a:chExt cx="600075" cy="568325"/>
            </a:xfrm>
          </p:grpSpPr>
          <p:sp>
            <p:nvSpPr>
              <p:cNvPr id="16"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8"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2" name="Rectangle 1"/>
          <p:cNvSpPr/>
          <p:nvPr/>
        </p:nvSpPr>
        <p:spPr>
          <a:xfrm>
            <a:off x="224546" y="4491747"/>
            <a:ext cx="2530535" cy="600164"/>
          </a:xfrm>
          <a:prstGeom prst="rect">
            <a:avLst/>
          </a:prstGeom>
        </p:spPr>
        <p:txBody>
          <a:bodyPr wrap="square">
            <a:spAutoFit/>
          </a:bodyPr>
          <a:lstStyle/>
          <a:p>
            <a:r>
              <a:rPr lang="zh-TW" altLang="en-US" sz="1100" dirty="0">
                <a:latin typeface="標楷體" panose="03000509000000000000" pitchFamily="65" charset="-120"/>
                <a:ea typeface="標楷體" panose="03000509000000000000" pitchFamily="65" charset="-120"/>
                <a:cs typeface="Times New Roman" panose="02020603050405020304" pitchFamily="18" charset="0"/>
              </a:rPr>
              <a:t>資料來源：香港商報 </a:t>
            </a:r>
            <a:r>
              <a:rPr lang="en-US" altLang="zh-TW" sz="1100" dirty="0" smtClean="0">
                <a:latin typeface="Times New Roman" panose="02020603050405020304" pitchFamily="18" charset="0"/>
                <a:cs typeface="Times New Roman" panose="02020603050405020304" pitchFamily="18" charset="0"/>
              </a:rPr>
              <a:t>(</a:t>
            </a:r>
            <a:r>
              <a:rPr lang="en-US" altLang="zh-TW" sz="1100" dirty="0">
                <a:latin typeface="Times New Roman" panose="02020603050405020304" pitchFamily="18" charset="0"/>
                <a:cs typeface="Times New Roman" panose="02020603050405020304" pitchFamily="18" charset="0"/>
              </a:rPr>
              <a:t>https://www.hkcd.com/content/2019-02/25/content_1125364.html)</a:t>
            </a:r>
          </a:p>
        </p:txBody>
      </p:sp>
      <p:sp>
        <p:nvSpPr>
          <p:cNvPr id="19" name="标题 1"/>
          <p:cNvSpPr txBox="1">
            <a:spLocks noChangeArrowheads="1"/>
          </p:cNvSpPr>
          <p:nvPr/>
        </p:nvSpPr>
        <p:spPr bwMode="auto">
          <a:xfrm>
            <a:off x="1696403" y="85334"/>
            <a:ext cx="8067675" cy="6858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kern="100" dirty="0">
                <a:latin typeface="DFKai-SB" panose="03000509000000000000" pitchFamily="65" charset="-120"/>
                <a:ea typeface="DFKai-SB" panose="03000509000000000000" pitchFamily="65" charset="-120"/>
                <a:cs typeface="Times New Roman" panose="02020603050405020304" charset="0"/>
              </a:rPr>
              <a:t>粵港澳</a:t>
            </a:r>
            <a:r>
              <a:rPr lang="zh-TW" altLang="zh-HK" sz="4000" b="1" kern="100" dirty="0">
                <a:latin typeface="DFKai-SB" panose="03000509000000000000" pitchFamily="65" charset="-120"/>
                <a:ea typeface="DFKai-SB" panose="03000509000000000000" pitchFamily="65" charset="-120"/>
                <a:cs typeface="Times New Roman" panose="02020603050405020304" charset="0"/>
              </a:rPr>
              <a:t>大灣區概況</a:t>
            </a:r>
            <a:endParaRPr lang="zh-CN" altLang="zh-TW" sz="4000" b="1" kern="100" dirty="0">
              <a:latin typeface="DFKai-SB" panose="03000509000000000000" pitchFamily="65" charset="-120"/>
              <a:ea typeface="宋体" panose="02010600030101010101" pitchFamily="2" charset="-122"/>
              <a:cs typeface="Times New Roman" panose="02020603050405020304" charset="0"/>
            </a:endParaRPr>
          </a:p>
        </p:txBody>
      </p:sp>
      <p:pic>
        <p:nvPicPr>
          <p:cNvPr id="20" name="图片 1" descr="大湾区地图">
            <a:hlinkClick r:id="rId3"/>
          </p:cNvPr>
          <p:cNvPicPr>
            <a:picLocks noChangeAspect="1"/>
          </p:cNvPicPr>
          <p:nvPr/>
        </p:nvPicPr>
        <p:blipFill>
          <a:blip r:embed="rId4"/>
          <a:stretch>
            <a:fillRect/>
          </a:stretch>
        </p:blipFill>
        <p:spPr>
          <a:xfrm>
            <a:off x="8622092" y="868430"/>
            <a:ext cx="3220349" cy="2747481"/>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21" name="文本框 9"/>
          <p:cNvSpPr txBox="1"/>
          <p:nvPr/>
        </p:nvSpPr>
        <p:spPr>
          <a:xfrm>
            <a:off x="8622092" y="3678095"/>
            <a:ext cx="3526682" cy="584775"/>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600" dirty="0">
                <a:latin typeface="DFKai-SB" panose="03000509000000000000" pitchFamily="65" charset="-120"/>
                <a:ea typeface="DFKai-SB" panose="03000509000000000000" pitchFamily="65" charset="-120"/>
              </a:rPr>
              <a:t>點擊地圖從地理上了解粵港澳</a:t>
            </a:r>
            <a:r>
              <a:rPr lang="zh-HK" altLang="en-US" sz="1600" dirty="0">
                <a:latin typeface="DFKai-SB" panose="03000509000000000000" pitchFamily="65" charset="-120"/>
                <a:ea typeface="DFKai-SB" panose="03000509000000000000" pitchFamily="65" charset="-120"/>
              </a:rPr>
              <a:t>大灣區</a:t>
            </a:r>
            <a:r>
              <a:rPr lang="zh-HK" altLang="en-US" sz="1600" dirty="0">
                <a:latin typeface="Times New Roman" panose="02020603050405020304" pitchFamily="18" charset="0"/>
                <a:ea typeface="DFKai-SB" panose="03000509000000000000" pitchFamily="65" charset="-120"/>
                <a:cs typeface="Times New Roman" panose="02020603050405020304" pitchFamily="18" charset="0"/>
              </a:rPr>
              <a:t>11</a:t>
            </a:r>
            <a:r>
              <a:rPr lang="zh-HK" altLang="en-US" sz="1600" dirty="0">
                <a:latin typeface="DFKai-SB" panose="03000509000000000000" pitchFamily="65" charset="-120"/>
                <a:ea typeface="DFKai-SB" panose="03000509000000000000" pitchFamily="65" charset="-120"/>
              </a:rPr>
              <a:t>個城市</a:t>
            </a:r>
            <a:r>
              <a:rPr lang="zh-TW" altLang="en-US" sz="1600" dirty="0">
                <a:latin typeface="DFKai-SB" panose="03000509000000000000" pitchFamily="65" charset="-120"/>
                <a:ea typeface="DFKai-SB" panose="03000509000000000000" pitchFamily="65" charset="-120"/>
              </a:rPr>
              <a:t>更仔細的地理位置</a:t>
            </a:r>
            <a:r>
              <a:rPr lang="zh-HK" altLang="en-US" sz="1600" dirty="0">
                <a:latin typeface="DFKai-SB" panose="03000509000000000000" pitchFamily="65" charset="-120"/>
                <a:ea typeface="DFKai-SB" panose="03000509000000000000" pitchFamily="65" charset="-120"/>
              </a:rPr>
              <a:t>。</a:t>
            </a:r>
          </a:p>
        </p:txBody>
      </p:sp>
      <p:sp>
        <p:nvSpPr>
          <p:cNvPr id="23" name="Rectangle 22"/>
          <p:cNvSpPr/>
          <p:nvPr/>
        </p:nvSpPr>
        <p:spPr>
          <a:xfrm>
            <a:off x="8622092" y="4328239"/>
            <a:ext cx="3444174" cy="600164"/>
          </a:xfrm>
          <a:prstGeom prst="rect">
            <a:avLst/>
          </a:prstGeom>
        </p:spPr>
        <p:txBody>
          <a:bodyPr wrap="square">
            <a:spAutoFit/>
          </a:bodyPr>
          <a:lstStyle/>
          <a:p>
            <a:r>
              <a:rPr lang="zh-TW" altLang="en-US" sz="1100" dirty="0">
                <a:latin typeface="標楷體" panose="03000509000000000000" pitchFamily="65" charset="-120"/>
                <a:ea typeface="標楷體" panose="03000509000000000000" pitchFamily="65" charset="-120"/>
              </a:rPr>
              <a:t>資料</a:t>
            </a:r>
            <a:r>
              <a:rPr lang="zh-CN" altLang="en-US" sz="1100" dirty="0">
                <a:latin typeface="標楷體" panose="03000509000000000000" pitchFamily="65" charset="-120"/>
                <a:ea typeface="標楷體" panose="03000509000000000000" pitchFamily="65" charset="-120"/>
              </a:rPr>
              <a:t>來源：廣東省粵</a:t>
            </a:r>
            <a:r>
              <a:rPr lang="zh-CN" altLang="en-US" sz="1100" dirty="0">
                <a:latin typeface="Times New Roman" panose="02020603050405020304" pitchFamily="18" charset="0"/>
                <a:ea typeface="標楷體" panose="03000509000000000000" pitchFamily="65" charset="-120"/>
                <a:cs typeface="Times New Roman" panose="02020603050405020304" pitchFamily="18" charset="0"/>
              </a:rPr>
              <a:t>港澳大灣區門戶網 </a:t>
            </a:r>
            <a:r>
              <a:rPr lang="en-US" altLang="zh-TW" sz="1100" dirty="0" smtClean="0">
                <a:latin typeface="Times New Roman" panose="02020603050405020304" pitchFamily="18" charset="0"/>
                <a:cs typeface="Times New Roman" panose="02020603050405020304" pitchFamily="18" charset="0"/>
              </a:rPr>
              <a:t>(</a:t>
            </a:r>
            <a:r>
              <a:rPr lang="en-US" sz="1100" dirty="0" smtClean="0">
                <a:latin typeface="Times New Roman" panose="02020603050405020304" pitchFamily="18" charset="0"/>
                <a:cs typeface="Times New Roman" panose="02020603050405020304" pitchFamily="18" charset="0"/>
              </a:rPr>
              <a:t>http</a:t>
            </a:r>
            <a:r>
              <a:rPr lang="en-US" sz="1100" dirty="0">
                <a:latin typeface="Times New Roman" panose="02020603050405020304" pitchFamily="18" charset="0"/>
                <a:cs typeface="Times New Roman" panose="02020603050405020304" pitchFamily="18" charset="0"/>
              </a:rPr>
              <a:t>://www.cnbayarea.org.cn/introduction/content/post_165071.html</a:t>
            </a:r>
            <a:r>
              <a:rPr lang="en-US" altLang="zh-TW" sz="1100" dirty="0"/>
              <a:t>)</a:t>
            </a:r>
            <a:endParaRPr lang="en-US" sz="1100" dirty="0"/>
          </a:p>
        </p:txBody>
      </p:sp>
      <p:sp>
        <p:nvSpPr>
          <p:cNvPr id="25" name="Rectangle 24"/>
          <p:cNvSpPr/>
          <p:nvPr/>
        </p:nvSpPr>
        <p:spPr>
          <a:xfrm>
            <a:off x="1582134" y="5668878"/>
            <a:ext cx="9543010" cy="830997"/>
          </a:xfrm>
          <a:prstGeom prst="rect">
            <a:avLst/>
          </a:prstGeom>
          <a:ln w="28575">
            <a:solidFill>
              <a:srgbClr val="0070C0"/>
            </a:solidFill>
          </a:ln>
        </p:spPr>
        <p:txBody>
          <a:bodyPr wrap="square">
            <a:spAutoFit/>
          </a:bodyPr>
          <a:lstStyle/>
          <a:p>
            <a:pPr algn="ctr"/>
            <a:r>
              <a:rPr lang="zh-TW" altLang="en-US" sz="2400" dirty="0">
                <a:latin typeface="標楷體" panose="03000509000000000000" pitchFamily="65" charset="-120"/>
                <a:ea typeface="標楷體" panose="03000509000000000000" pitchFamily="65" charset="-120"/>
              </a:rPr>
              <a:t>活動</a:t>
            </a:r>
            <a:r>
              <a:rPr lang="en-US" altLang="zh-TW" sz="2400" dirty="0">
                <a:latin typeface="標楷體" panose="03000509000000000000" pitchFamily="65" charset="-120"/>
                <a:ea typeface="標楷體" panose="03000509000000000000" pitchFamily="65" charset="-120"/>
              </a:rPr>
              <a:t>: </a:t>
            </a:r>
          </a:p>
          <a:p>
            <a:r>
              <a:rPr lang="zh-CN" altLang="en-US" sz="2400" dirty="0">
                <a:latin typeface="標楷體" panose="03000509000000000000" pitchFamily="65" charset="-120"/>
                <a:ea typeface="標楷體" panose="03000509000000000000" pitchFamily="65" charset="-120"/>
              </a:rPr>
              <a:t>如</a:t>
            </a:r>
            <a:r>
              <a:rPr lang="zh-TW" altLang="en-US" sz="2400" dirty="0">
                <a:latin typeface="標楷體" panose="03000509000000000000" pitchFamily="65" charset="-120"/>
                <a:ea typeface="標楷體" panose="03000509000000000000" pitchFamily="65" charset="-120"/>
              </a:rPr>
              <a:t>班上同學的籍貫</a:t>
            </a:r>
            <a:r>
              <a:rPr lang="zh-CN" altLang="en-US" sz="2400" dirty="0">
                <a:latin typeface="標楷體" panose="03000509000000000000" pitchFamily="65" charset="-120"/>
                <a:ea typeface="標楷體" panose="03000509000000000000" pitchFamily="65" charset="-120"/>
              </a:rPr>
              <a:t>在</a:t>
            </a:r>
            <a:r>
              <a:rPr lang="zh-TW" altLang="en-US" sz="2400" dirty="0">
                <a:latin typeface="標楷體" panose="03000509000000000000" pitchFamily="65" charset="-120"/>
                <a:ea typeface="標楷體" panose="03000509000000000000" pitchFamily="65" charset="-120"/>
              </a:rPr>
              <a:t>大灣區</a:t>
            </a:r>
            <a:r>
              <a:rPr lang="zh-CN" altLang="en-US" sz="2400" dirty="0">
                <a:latin typeface="標楷體" panose="03000509000000000000" pitchFamily="65" charset="-120"/>
                <a:ea typeface="標楷體" panose="03000509000000000000" pitchFamily="65" charset="-120"/>
              </a:rPr>
              <a:t>内，可</a:t>
            </a:r>
            <a:r>
              <a:rPr lang="zh-TW" altLang="en-US" sz="2400" dirty="0">
                <a:latin typeface="標楷體" panose="03000509000000000000" pitchFamily="65" charset="-120"/>
                <a:ea typeface="標楷體" panose="03000509000000000000" pitchFamily="65" charset="-120"/>
              </a:rPr>
              <a:t>與</a:t>
            </a:r>
            <a:r>
              <a:rPr lang="zh-CN" altLang="en-US" sz="2400" dirty="0">
                <a:latin typeface="標楷體" panose="03000509000000000000" pitchFamily="65" charset="-120"/>
                <a:ea typeface="標楷體" panose="03000509000000000000" pitchFamily="65" charset="-120"/>
              </a:rPr>
              <a:t>同學分享一下</a:t>
            </a:r>
            <a:r>
              <a:rPr lang="zh-TW" altLang="en-US" sz="2400" dirty="0">
                <a:latin typeface="標楷體" panose="03000509000000000000" pitchFamily="65" charset="-120"/>
                <a:ea typeface="標楷體" panose="03000509000000000000" pitchFamily="65" charset="-120"/>
              </a:rPr>
              <a:t>。</a:t>
            </a:r>
            <a:endParaRPr lang="en-US" sz="2400" dirty="0"/>
          </a:p>
        </p:txBody>
      </p:sp>
      <p:sp>
        <p:nvSpPr>
          <p:cNvPr id="22" name="文本框 8"/>
          <p:cNvSpPr txBox="1"/>
          <p:nvPr/>
        </p:nvSpPr>
        <p:spPr>
          <a:xfrm>
            <a:off x="3526562" y="885228"/>
            <a:ext cx="4825651" cy="3539430"/>
          </a:xfrm>
          <a:prstGeom prst="rect">
            <a:avLst/>
          </a:prstGeom>
          <a:solidFill>
            <a:schemeClr val="accent6">
              <a:lumMod val="20000"/>
              <a:lumOff val="80000"/>
            </a:schemeClr>
          </a:solidFill>
          <a:ln w="28575">
            <a:solidFill>
              <a:srgbClr val="FF0000"/>
            </a:solidFill>
          </a:ln>
        </p:spPr>
        <p:txBody>
          <a:bodyPr wrap="square" rtlCol="0">
            <a:spAutoFit/>
          </a:bodyPr>
          <a:lstStyle/>
          <a:p>
            <a:r>
              <a:rPr lang="zh-HK" altLang="en-US" sz="2800" dirty="0">
                <a:latin typeface="DFKai-SB" panose="03000509000000000000" pitchFamily="65" charset="-120"/>
                <a:ea typeface="DFKai-SB" panose="03000509000000000000" pitchFamily="65" charset="-120"/>
              </a:rPr>
              <a:t>灣區經濟是以海港為依托、以灣區自然地理條件為基礎，</a:t>
            </a:r>
            <a:r>
              <a:rPr lang="zh-HK" altLang="en-US" sz="2800" dirty="0" smtClean="0">
                <a:latin typeface="DFKai-SB" panose="03000509000000000000" pitchFamily="65" charset="-120"/>
                <a:ea typeface="DFKai-SB" panose="03000509000000000000" pitchFamily="65" charset="-120"/>
              </a:rPr>
              <a:t>經過產業</a:t>
            </a:r>
            <a:r>
              <a:rPr lang="zh-HK" altLang="en-US" sz="2800" dirty="0">
                <a:latin typeface="DFKai-SB" panose="03000509000000000000" pitchFamily="65" charset="-120"/>
                <a:ea typeface="DFKai-SB" panose="03000509000000000000" pitchFamily="65" charset="-120"/>
              </a:rPr>
              <a:t>結構的演進</a:t>
            </a:r>
            <a:r>
              <a:rPr lang="zh-CN" altLang="zh-HK" sz="2800" dirty="0">
                <a:latin typeface="DFKai-SB" panose="03000509000000000000" pitchFamily="65" charset="-120"/>
                <a:ea typeface="DFKai-SB" panose="03000509000000000000" pitchFamily="65" charset="-120"/>
              </a:rPr>
              <a:t>和</a:t>
            </a:r>
            <a:r>
              <a:rPr lang="zh-HK" altLang="en-US" sz="2800" dirty="0">
                <a:latin typeface="DFKai-SB" panose="03000509000000000000" pitchFamily="65" charset="-120"/>
                <a:ea typeface="DFKai-SB" panose="03000509000000000000" pitchFamily="65" charset="-120"/>
                <a:sym typeface="+mn-ea"/>
              </a:rPr>
              <a:t>發展所</a:t>
            </a:r>
            <a:r>
              <a:rPr lang="zh-HK" altLang="en-US" sz="2800" dirty="0">
                <a:latin typeface="DFKai-SB" panose="03000509000000000000" pitchFamily="65" charset="-120"/>
                <a:ea typeface="DFKai-SB" panose="03000509000000000000" pitchFamily="65" charset="-120"/>
              </a:rPr>
              <a:t>形成的一種區域經濟形態，具有開放的經濟結構、高效的資源配置能力、強大的</a:t>
            </a:r>
            <a:r>
              <a:rPr lang="zh-TW" altLang="en-US" sz="2800" dirty="0">
                <a:latin typeface="DFKai-SB" panose="03000509000000000000" pitchFamily="65" charset="-120"/>
                <a:ea typeface="DFKai-SB" panose="03000509000000000000" pitchFamily="65" charset="-120"/>
              </a:rPr>
              <a:t>匯集與向外輸出</a:t>
            </a:r>
            <a:r>
              <a:rPr lang="zh-HK" altLang="en-US" sz="2800" dirty="0">
                <a:latin typeface="DFKai-SB" panose="03000509000000000000" pitchFamily="65" charset="-120"/>
                <a:ea typeface="DFKai-SB" panose="03000509000000000000" pitchFamily="65" charset="-120"/>
              </a:rPr>
              <a:t>功能和發達的國際交往</a:t>
            </a:r>
            <a:r>
              <a:rPr lang="zh-CN" altLang="en-US" sz="2800" dirty="0">
                <a:latin typeface="DFKai-SB" panose="03000509000000000000" pitchFamily="65" charset="-120"/>
                <a:ea typeface="DFKai-SB" panose="03000509000000000000" pitchFamily="65" charset="-120"/>
                <a:sym typeface="宋体" panose="02010600030101010101" pitchFamily="2" charset="-122"/>
              </a:rPr>
              <a:t>網絡</a:t>
            </a:r>
            <a:r>
              <a:rPr lang="zh-HK" altLang="en-US" sz="2800" dirty="0">
                <a:latin typeface="DFKai-SB" panose="03000509000000000000" pitchFamily="65" charset="-120"/>
                <a:ea typeface="DFKai-SB" panose="03000509000000000000" pitchFamily="65" charset="-120"/>
              </a:rPr>
              <a:t>等突出</a:t>
            </a:r>
            <a:r>
              <a:rPr lang="zh-CN" altLang="en-US" sz="2800" dirty="0">
                <a:latin typeface="DFKai-SB" panose="03000509000000000000" pitchFamily="65" charset="-120"/>
                <a:ea typeface="DFKai-SB" panose="03000509000000000000" pitchFamily="65" charset="-120"/>
              </a:rPr>
              <a:t>的</a:t>
            </a:r>
            <a:r>
              <a:rPr lang="zh-HK" altLang="en-US" sz="2800" dirty="0">
                <a:latin typeface="DFKai-SB" panose="03000509000000000000" pitchFamily="65" charset="-120"/>
                <a:ea typeface="DFKai-SB" panose="03000509000000000000" pitchFamily="65" charset="-120"/>
              </a:rPr>
              <a:t>優點。</a:t>
            </a:r>
          </a:p>
        </p:txBody>
      </p:sp>
      <p:sp>
        <p:nvSpPr>
          <p:cNvPr id="26" name="文本框 99"/>
          <p:cNvSpPr txBox="1"/>
          <p:nvPr/>
        </p:nvSpPr>
        <p:spPr>
          <a:xfrm>
            <a:off x="3689142" y="4478226"/>
            <a:ext cx="4500490" cy="938719"/>
          </a:xfrm>
          <a:prstGeom prst="rect">
            <a:avLst/>
          </a:prstGeom>
          <a:noFill/>
          <a:ln w="9525">
            <a:noFill/>
          </a:ln>
        </p:spPr>
        <p:txBody>
          <a:bodyPr wrap="square">
            <a:spAutoFit/>
          </a:bodyPr>
          <a:lstStyle/>
          <a:p>
            <a:pPr indent="0"/>
            <a:r>
              <a:rPr lang="zh-CN" altLang="en-US" sz="1100" dirty="0">
                <a:latin typeface="DFKai-SB" panose="03000509000000000000" pitchFamily="65" charset="-120"/>
                <a:ea typeface="DFKai-SB" panose="03000509000000000000" pitchFamily="65" charset="-120"/>
              </a:rPr>
              <a:t>資料來</a:t>
            </a:r>
            <a:r>
              <a:rPr lang="zh-CN" sz="1100" b="0" dirty="0">
                <a:latin typeface="DFKai-SB" panose="03000509000000000000" pitchFamily="65" charset="-120"/>
                <a:ea typeface="DFKai-SB" panose="03000509000000000000" pitchFamily="65" charset="-120"/>
              </a:rPr>
              <a:t>源：</a:t>
            </a:r>
            <a:endParaRPr lang="en-US" altLang="zh-CN" sz="1100" b="0" dirty="0">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zh-CN" sz="1100" b="0" dirty="0">
                <a:latin typeface="Times New Roman" panose="02020603050405020304" pitchFamily="18" charset="0"/>
                <a:ea typeface="DFKai-SB" panose="03000509000000000000" pitchFamily="65" charset="-120"/>
                <a:cs typeface="Times New Roman" panose="02020603050405020304" pitchFamily="18" charset="0"/>
              </a:rPr>
              <a:t>中國國家地理2020年第11期：《數說世界四大灣區》</a:t>
            </a:r>
            <a:r>
              <a:rPr lang="en-US" sz="1100" dirty="0">
                <a:latin typeface="Times New Roman" panose="02020603050405020304" pitchFamily="18" charset="0"/>
                <a:ea typeface="DFKai-SB" panose="03000509000000000000" pitchFamily="65" charset="-120"/>
                <a:cs typeface="Times New Roman" panose="02020603050405020304" pitchFamily="18" charset="0"/>
              </a:rPr>
              <a:t>http://www.dili360.com/cng/article/p5fb1efcae19ba61.htm</a:t>
            </a:r>
          </a:p>
          <a:p>
            <a:pPr marL="285750" indent="-285750">
              <a:buFont typeface="Arial" panose="020B0604020202020204" pitchFamily="34" charset="0"/>
              <a:buChar char="•"/>
            </a:pPr>
            <a:r>
              <a:rPr lang="zh-CN" altLang="en-US" sz="1100" b="0" i="0" dirty="0">
                <a:effectLst/>
                <a:latin typeface="Times New Roman" panose="02020603050405020304" pitchFamily="18" charset="0"/>
                <a:ea typeface="DFKai-SB" panose="03000509000000000000" pitchFamily="65" charset="-120"/>
                <a:cs typeface="Times New Roman" panose="02020603050405020304" pitchFamily="18" charset="0"/>
              </a:rPr>
              <a:t>國資報告：對標三大灣區 打造世界灣區最新增長極</a:t>
            </a:r>
            <a:r>
              <a:rPr lang="en-US" altLang="zh-CN" sz="1100" b="0" i="0" dirty="0">
                <a:effectLst/>
                <a:latin typeface="Times New Roman" panose="02020603050405020304" pitchFamily="18" charset="0"/>
                <a:ea typeface="DFKai-SB" panose="03000509000000000000" pitchFamily="65" charset="-120"/>
                <a:cs typeface="Times New Roman" panose="02020603050405020304" pitchFamily="18" charset="0"/>
              </a:rPr>
              <a:t>http://www.sasac.gov.cn/n2588025/n2588139/c12425009/content.html </a:t>
            </a:r>
            <a:endParaRPr lang="en-US" altLang="en-US" sz="1100" b="0" dirty="0">
              <a:latin typeface="Times New Roman" panose="02020603050405020304" pitchFamily="18" charset="0"/>
              <a:ea typeface="DFKai-SB" panose="03000509000000000000" pitchFamily="65" charset="-120"/>
              <a:cs typeface="Times New Roman" panose="02020603050405020304" pitchFamily="18" charset="0"/>
              <a:hlinkClick r:id="rId5"/>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91068" y="1189936"/>
            <a:ext cx="11209866" cy="4154984"/>
          </a:xfrm>
          <a:prstGeom prst="rect">
            <a:avLst/>
          </a:prstGeom>
          <a:noFill/>
          <a:ln w="28575">
            <a:solidFill>
              <a:srgbClr val="0070C0"/>
            </a:solidFill>
          </a:ln>
        </p:spPr>
        <p:txBody>
          <a:bodyPr wrap="square">
            <a:spAutoFit/>
          </a:bodyPr>
          <a:lstStyle/>
          <a:p>
            <a:pPr marL="685800" indent="-342900">
              <a:lnSpc>
                <a:spcPct val="150000"/>
              </a:lnSpc>
              <a:buFont typeface="Wingdings" panose="05000000000000000000" pitchFamily="2" charset="2"/>
              <a:buChar char="Ø"/>
            </a:pPr>
            <a:r>
              <a:rPr lang="zh-TW" altLang="en-US" sz="3200" dirty="0">
                <a:latin typeface="DFKai-SB" panose="03000509000000000000" pitchFamily="65" charset="-120"/>
                <a:ea typeface="DFKai-SB" panose="03000509000000000000" pitchFamily="65" charset="-120"/>
              </a:rPr>
              <a:t>世界三大灣區一般指</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紐約灣區、三藩市灣區和東京灣區。</a:t>
            </a:r>
            <a:endParaRPr lang="en-US" altLang="zh-TW" sz="3200" dirty="0">
              <a:latin typeface="Times New Roman" panose="02020603050405020304" pitchFamily="18" charset="0"/>
              <a:ea typeface="DFKai-SB" panose="03000509000000000000" pitchFamily="65" charset="-120"/>
              <a:cs typeface="Times New Roman" panose="02020603050405020304" pitchFamily="18" charset="0"/>
            </a:endParaRPr>
          </a:p>
          <a:p>
            <a:pPr marL="685800" indent="-342900">
              <a:lnSpc>
                <a:spcPct val="150000"/>
              </a:lnSpc>
              <a:buFont typeface="Wingdings" panose="05000000000000000000" pitchFamily="2" charset="2"/>
              <a:buChar char="Ø"/>
            </a:pP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世界銀行資料顯示，世界上</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60%</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的大城市坐落在灣區，</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75%</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的經濟總量集中於灣區。</a:t>
            </a:r>
            <a:endParaRPr lang="en-US" altLang="zh-CN" sz="3200" dirty="0">
              <a:latin typeface="Times New Roman" panose="02020603050405020304" pitchFamily="18" charset="0"/>
              <a:ea typeface="DFKai-SB" panose="03000509000000000000" pitchFamily="65" charset="-120"/>
              <a:cs typeface="Times New Roman" panose="02020603050405020304" pitchFamily="18" charset="0"/>
            </a:endParaRPr>
          </a:p>
          <a:p>
            <a:pPr marL="685800" indent="-342900">
              <a:lnSpc>
                <a:spcPct val="150000"/>
              </a:lnSpc>
              <a:buFont typeface="Wingdings" panose="05000000000000000000" pitchFamily="2" charset="2"/>
              <a:buChar char="Ø"/>
            </a:pP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粵港澳大灣區是在一個國家、兩種制度、三個關稅區、三種貨幣的條件下建設的，國際上沒有先例。</a:t>
            </a:r>
            <a:endParaRPr lang="en-US" altLang="zh-CN" sz="3200" dirty="0">
              <a:latin typeface="Times New Roman" panose="02020603050405020304" pitchFamily="18" charset="0"/>
              <a:ea typeface="DFKai-SB" panose="03000509000000000000" pitchFamily="65" charset="-120"/>
              <a:cs typeface="Times New Roman" panose="02020603050405020304" pitchFamily="18" charset="0"/>
            </a:endParaRPr>
          </a:p>
          <a:p>
            <a:pPr marL="342900">
              <a:lnSpc>
                <a:spcPct val="150000"/>
              </a:lnSpc>
            </a:pP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資料來源：</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人民網</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http://finance.people.com.cn/n1/2019/0318/c1004-30980277.html</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标题 1"/>
          <p:cNvSpPr txBox="1">
            <a:spLocks noChangeArrowheads="1"/>
          </p:cNvSpPr>
          <p:nvPr/>
        </p:nvSpPr>
        <p:spPr bwMode="auto">
          <a:xfrm>
            <a:off x="3291685" y="308602"/>
            <a:ext cx="4977601" cy="6858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kern="100" dirty="0">
                <a:latin typeface="DFKai-SB" panose="03000509000000000000" pitchFamily="65" charset="-120"/>
                <a:ea typeface="DFKai-SB" panose="03000509000000000000" pitchFamily="65" charset="-120"/>
                <a:cs typeface="Times New Roman" panose="02020603050405020304" charset="0"/>
              </a:rPr>
              <a:t>粵港澳</a:t>
            </a:r>
            <a:r>
              <a:rPr lang="zh-TW" altLang="zh-HK" sz="4000" b="1" kern="100" dirty="0">
                <a:latin typeface="DFKai-SB" panose="03000509000000000000" pitchFamily="65" charset="-120"/>
                <a:ea typeface="DFKai-SB" panose="03000509000000000000" pitchFamily="65" charset="-120"/>
                <a:cs typeface="Times New Roman" panose="02020603050405020304" charset="0"/>
              </a:rPr>
              <a:t>大灣區概況</a:t>
            </a:r>
            <a:endParaRPr lang="zh-CN" altLang="zh-TW" sz="4000" b="1" kern="100" dirty="0">
              <a:latin typeface="DFKai-SB" panose="03000509000000000000" pitchFamily="65" charset="-120"/>
              <a:ea typeface="宋体" panose="02010600030101010101" pitchFamily="2" charset="-122"/>
              <a:cs typeface="Times New Roman" panose="02020603050405020304" charset="0"/>
            </a:endParaRPr>
          </a:p>
        </p:txBody>
      </p:sp>
      <p:sp>
        <p:nvSpPr>
          <p:cNvPr id="2" name="Rectangle 1"/>
          <p:cNvSpPr/>
          <p:nvPr/>
        </p:nvSpPr>
        <p:spPr>
          <a:xfrm>
            <a:off x="727086" y="5438920"/>
            <a:ext cx="6885526" cy="1200329"/>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註</a:t>
            </a:r>
            <a:endParaRPr lang="en-US" altLang="zh-TW"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兩種制度指有中國特色的社會主義和港澳特區的資本主義；</a:t>
            </a:r>
            <a:endParaRPr lang="en-US" altLang="zh-TW"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三個關稅區指內地、香港與澳門</a:t>
            </a:r>
            <a:r>
              <a:rPr lang="en-US" altLang="zh-TW" dirty="0">
                <a:latin typeface="標楷體" panose="03000509000000000000" pitchFamily="65" charset="-120"/>
                <a:ea typeface="標楷體" panose="03000509000000000000" pitchFamily="65" charset="-120"/>
              </a:rPr>
              <a:t>; </a:t>
            </a:r>
          </a:p>
          <a:p>
            <a:pPr marL="285750" indent="-285750">
              <a:buFont typeface="Arial" panose="020B0604020202020204" pitchFamily="34" charset="0"/>
              <a:buChar char="•"/>
            </a:pPr>
            <a:r>
              <a:rPr lang="zh-TW" altLang="en-US" dirty="0">
                <a:latin typeface="標楷體" panose="03000509000000000000" pitchFamily="65" charset="-120"/>
                <a:ea typeface="標楷體" panose="03000509000000000000" pitchFamily="65" charset="-120"/>
              </a:rPr>
              <a:t>三種貨幣指人民幣、港幣與澳門幣。</a:t>
            </a:r>
            <a:endParaRPr lang="en-US"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56545" y="1087921"/>
            <a:ext cx="10140945" cy="3970318"/>
          </a:xfrm>
          <a:prstGeom prst="rect">
            <a:avLst/>
          </a:prstGeom>
          <a:noFill/>
        </p:spPr>
        <p:txBody>
          <a:bodyPr wrap="square">
            <a:spAutoFit/>
          </a:bodyPr>
          <a:lstStyle/>
          <a:p>
            <a:pPr marL="342900" indent="-342900">
              <a:buFont typeface="Arial" panose="020B0604020202020204" pitchFamily="34" charset="0"/>
              <a:buChar char="•"/>
            </a:pPr>
            <a:r>
              <a:rPr lang="zh-TW" altLang="en-US" sz="2800" dirty="0">
                <a:latin typeface="Times New Roman" panose="02020603050405020304" charset="0"/>
                <a:ea typeface="DFKai-SB" panose="03000509000000000000" pitchFamily="65" charset="-120"/>
                <a:cs typeface="Times New Roman" panose="02020603050405020304" charset="0"/>
                <a:sym typeface="+mn-ea"/>
              </a:rPr>
              <a:t>粵港澳大灣區的</a:t>
            </a:r>
            <a:r>
              <a:rPr lang="en-US" altLang="zh-TW" sz="2800" dirty="0">
                <a:latin typeface="Times New Roman" panose="02020603050405020304" charset="0"/>
                <a:ea typeface="DFKai-SB" panose="03000509000000000000" pitchFamily="65" charset="-120"/>
                <a:cs typeface="Times New Roman" panose="02020603050405020304" charset="0"/>
                <a:sym typeface="+mn-ea"/>
              </a:rPr>
              <a:t>11</a:t>
            </a:r>
            <a:r>
              <a:rPr lang="zh-TW" altLang="en-US" sz="2800" dirty="0">
                <a:latin typeface="Times New Roman" panose="02020603050405020304" charset="0"/>
                <a:ea typeface="DFKai-SB" panose="03000509000000000000" pitchFamily="65" charset="-120"/>
                <a:cs typeface="Times New Roman" panose="02020603050405020304" charset="0"/>
                <a:sym typeface="+mn-ea"/>
              </a:rPr>
              <a:t>個城市有著</a:t>
            </a:r>
            <a:r>
              <a:rPr lang="zh-CN" altLang="en-US" sz="2800" dirty="0">
                <a:latin typeface="Times New Roman" panose="02020603050405020304" charset="0"/>
                <a:ea typeface="DFKai-SB" panose="03000509000000000000" pitchFamily="65" charset="-120"/>
                <a:cs typeface="Times New Roman" panose="02020603050405020304" charset="0"/>
                <a:sym typeface="+mn-ea"/>
              </a:rPr>
              <a:t>不同</a:t>
            </a:r>
            <a:r>
              <a:rPr lang="zh-TW" altLang="en-US" sz="2800" dirty="0">
                <a:latin typeface="Times New Roman" panose="02020603050405020304" charset="0"/>
                <a:ea typeface="DFKai-SB" panose="03000509000000000000" pitchFamily="65" charset="-120"/>
                <a:cs typeface="Times New Roman" panose="02020603050405020304" charset="0"/>
                <a:sym typeface="+mn-ea"/>
              </a:rPr>
              <a:t>的</a:t>
            </a:r>
            <a:r>
              <a:rPr lang="zh-CN" altLang="en-US" sz="2800" dirty="0">
                <a:latin typeface="Times New Roman" panose="02020603050405020304" charset="0"/>
                <a:ea typeface="DFKai-SB" panose="03000509000000000000" pitchFamily="65" charset="-120"/>
                <a:cs typeface="Times New Roman" panose="02020603050405020304" charset="0"/>
                <a:sym typeface="+mn-ea"/>
              </a:rPr>
              <a:t>定位</a:t>
            </a:r>
            <a:r>
              <a:rPr lang="zh-TW" altLang="en-US" sz="2800" dirty="0">
                <a:latin typeface="Times New Roman" panose="02020603050405020304" charset="0"/>
                <a:ea typeface="DFKai-SB" panose="03000509000000000000" pitchFamily="65" charset="-120"/>
                <a:cs typeface="Times New Roman" panose="02020603050405020304" charset="0"/>
                <a:sym typeface="+mn-ea"/>
              </a:rPr>
              <a:t>：香港是國際金融中心，深圳是科技創新中心，廣州是全球商貿中心，東莞等地是製造業中心。</a:t>
            </a:r>
            <a:endParaRPr lang="en-US" altLang="zh-TW" sz="2800" dirty="0">
              <a:latin typeface="Times New Roman" panose="02020603050405020304" charset="0"/>
              <a:ea typeface="DFKai-SB" panose="03000509000000000000" pitchFamily="65" charset="-120"/>
              <a:cs typeface="Times New Roman" panose="02020603050405020304" charset="0"/>
              <a:sym typeface="+mn-ea"/>
            </a:endParaRPr>
          </a:p>
          <a:p>
            <a:pPr marL="342900" indent="-342900">
              <a:buFont typeface="Arial" panose="020B0604020202020204" pitchFamily="34" charset="0"/>
              <a:buChar char="•"/>
            </a:pPr>
            <a:r>
              <a:rPr lang="zh-TW" altLang="en-US" sz="2800" dirty="0">
                <a:latin typeface="Times New Roman" panose="02020603050405020304" charset="0"/>
                <a:ea typeface="DFKai-SB" panose="03000509000000000000" pitchFamily="65" charset="-120"/>
                <a:cs typeface="Times New Roman" panose="02020603050405020304" charset="0"/>
              </a:rPr>
              <a:t>是</a:t>
            </a:r>
            <a:r>
              <a:rPr lang="zh-HK" altLang="en-US" sz="2800" dirty="0">
                <a:latin typeface="Times New Roman" panose="02020603050405020304" charset="0"/>
                <a:ea typeface="DFKai-SB" panose="03000509000000000000" pitchFamily="65" charset="-120"/>
                <a:cs typeface="Times New Roman" panose="02020603050405020304" charset="0"/>
              </a:rPr>
              <a:t>國</a:t>
            </a:r>
            <a:r>
              <a:rPr lang="zh-TW" altLang="en-US" sz="2800" dirty="0">
                <a:latin typeface="Times New Roman" panose="02020603050405020304" charset="0"/>
                <a:ea typeface="DFKai-SB" panose="03000509000000000000" pitchFamily="65" charset="-120"/>
                <a:cs typeface="Times New Roman" panose="02020603050405020304" charset="0"/>
              </a:rPr>
              <a:t>家</a:t>
            </a:r>
            <a:r>
              <a:rPr lang="zh-HK" altLang="en-US" sz="2800" dirty="0">
                <a:latin typeface="Times New Roman" panose="02020603050405020304" charset="0"/>
                <a:ea typeface="DFKai-SB" panose="03000509000000000000" pitchFamily="65" charset="-120"/>
                <a:cs typeface="Times New Roman" panose="02020603050405020304" charset="0"/>
              </a:rPr>
              <a:t>經濟發展最具活力的地區之一，擁有廣闊的腹地和市場空間。</a:t>
            </a:r>
            <a:endParaRPr lang="en-US" altLang="zh-HK" sz="2800" dirty="0">
              <a:latin typeface="Times New Roman" panose="02020603050405020304" charset="0"/>
              <a:ea typeface="DFKai-SB" panose="03000509000000000000" pitchFamily="65" charset="-120"/>
              <a:cs typeface="Times New Roman" panose="02020603050405020304" charset="0"/>
            </a:endParaRPr>
          </a:p>
          <a:p>
            <a:pPr marL="342900" indent="-342900">
              <a:buFont typeface="Arial" panose="020B0604020202020204" pitchFamily="34" charset="0"/>
              <a:buChar char="•"/>
            </a:pPr>
            <a:r>
              <a:rPr lang="zh-TW" altLang="en-US" sz="2800" dirty="0">
                <a:latin typeface="Times New Roman" panose="02020603050405020304" charset="0"/>
                <a:ea typeface="DFKai-SB" panose="03000509000000000000" pitchFamily="65" charset="-120"/>
                <a:cs typeface="Times New Roman" panose="02020603050405020304" charset="0"/>
              </a:rPr>
              <a:t>粵港澳大灣區建設是國家重大發展戰略。</a:t>
            </a:r>
          </a:p>
          <a:p>
            <a:pPr marL="342900" indent="-342900">
              <a:buFont typeface="Arial" panose="020B0604020202020204" pitchFamily="34" charset="0"/>
              <a:buChar char="•"/>
            </a:pPr>
            <a:r>
              <a:rPr lang="zh-TW" altLang="en-US" sz="2800" dirty="0">
                <a:latin typeface="Times New Roman" panose="02020603050405020304" charset="0"/>
                <a:ea typeface="DFKai-SB" panose="03000509000000000000" pitchFamily="65" charset="-120"/>
                <a:cs typeface="Times New Roman" panose="02020603050405020304" charset="0"/>
              </a:rPr>
              <a:t>目標是進一步深化粵港澳合作，充分發揮三地綜合優勢，促成區內的深度融合，推動區域經濟協同發展，建設宜居、宜業、宜遊的國際一流灣區。</a:t>
            </a:r>
          </a:p>
        </p:txBody>
      </p:sp>
      <p:sp>
        <p:nvSpPr>
          <p:cNvPr id="2" name="文本框 1"/>
          <p:cNvSpPr txBox="1"/>
          <p:nvPr/>
        </p:nvSpPr>
        <p:spPr>
          <a:xfrm>
            <a:off x="849109" y="4979502"/>
            <a:ext cx="10597517" cy="1600438"/>
          </a:xfrm>
          <a:prstGeom prst="rect">
            <a:avLst/>
          </a:prstGeom>
          <a:noFill/>
        </p:spPr>
        <p:txBody>
          <a:bodyPr wrap="square" rtlCol="0" anchor="t">
            <a:spAutoFit/>
          </a:bodyPr>
          <a:lstStyle/>
          <a:p>
            <a:endParaRPr lang="en-US" altLang="zh-CN" dirty="0">
              <a:latin typeface="DFKai-SB" panose="03000509000000000000" pitchFamily="65" charset="-120"/>
              <a:ea typeface="DFKai-SB" panose="03000509000000000000" pitchFamily="65" charset="-120"/>
              <a:cs typeface="Times New Roman" panose="02020603050405020304" charset="0"/>
              <a:sym typeface="+mn-ea"/>
            </a:endParaRPr>
          </a:p>
          <a:p>
            <a:r>
              <a:rPr lang="zh-CN" altLang="en-US" dirty="0">
                <a:latin typeface="DFKai-SB" panose="03000509000000000000" pitchFamily="65" charset="-120"/>
                <a:ea typeface="DFKai-SB" panose="03000509000000000000" pitchFamily="65" charset="-120"/>
                <a:cs typeface="Times New Roman" panose="02020603050405020304" charset="0"/>
                <a:sym typeface="+mn-ea"/>
              </a:rPr>
              <a:t>資料來源：</a:t>
            </a:r>
          </a:p>
          <a:p>
            <a:pPr marL="285750" indent="-285750">
              <a:buFont typeface="Arial" panose="020B0604020202020204" pitchFamily="34" charset="0"/>
              <a:buChar char="•"/>
            </a:pPr>
            <a:r>
              <a:rPr lang="en-US" altLang="zh-TW" sz="1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sym typeface="+mn-ea"/>
              </a:rPr>
              <a:t>粵港澳大灣區發展規劃綱要</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https://www.bayarea.gov.hk/filemanager/tc/share/pdf/Outline_Development_Plan.pdf)</a:t>
            </a:r>
          </a:p>
          <a:p>
            <a:pPr marL="285750" indent="-285750">
              <a:buFont typeface="Arial" panose="020B0604020202020204" pitchFamily="34" charset="0"/>
              <a:buChar char="•"/>
            </a:pPr>
            <a:r>
              <a:rPr lang="zh-CN" altLang="en-US" sz="1600" dirty="0">
                <a:latin typeface="Times New Roman" panose="02020603050405020304" pitchFamily="18" charset="0"/>
                <a:ea typeface="DFKai-SB" panose="03000509000000000000" pitchFamily="65" charset="-120"/>
                <a:cs typeface="Times New Roman" panose="02020603050405020304" pitchFamily="18" charset="0"/>
                <a:sym typeface="+mn-ea"/>
              </a:rPr>
              <a:t>粵港澳大灣區：打造世界級經濟平</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臺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https://news.cctv.com/2021/05/29/ARTIC6OVriRZ9ykQCJpyPrWN210529.shtml</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endParaRPr>
          </a:p>
          <a:p>
            <a:pPr marL="285750" indent="-285750">
              <a:buFont typeface="Arial" panose="020B0604020202020204" pitchFamily="34" charset="0"/>
              <a:buChar char="•"/>
            </a:pPr>
            <a:r>
              <a:rPr lang="zh-TW" altLang="en-US" sz="1600" dirty="0">
                <a:latin typeface="Times New Roman" panose="02020603050405020304" pitchFamily="18" charset="0"/>
                <a:ea typeface="DFKai-SB" panose="03000509000000000000" pitchFamily="65" charset="-120"/>
                <a:cs typeface="Times New Roman" panose="02020603050405020304" pitchFamily="18" charset="0"/>
                <a:sym typeface="+mn-ea"/>
              </a:rPr>
              <a:t>立法會秘書處粵港澳大灣區概況</a:t>
            </a:r>
            <a:endParaRPr lang="en-US" altLang="zh-TW" sz="1600" dirty="0">
              <a:latin typeface="Times New Roman" panose="02020603050405020304" pitchFamily="18" charset="0"/>
              <a:ea typeface="DFKai-SB" panose="03000509000000000000" pitchFamily="65" charset="-120"/>
              <a:cs typeface="Times New Roman" panose="02020603050405020304" pitchFamily="18" charset="0"/>
              <a:sym typeface="+mn-ea"/>
            </a:endParaRP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https://www.legco.gov.hk/research-publications/chinese/1718fs03-overview-of-guangdong-hong-kong-macao-bay-area-20180223-c.pdf</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5" name="标题 1"/>
          <p:cNvSpPr txBox="1">
            <a:spLocks noChangeArrowheads="1"/>
          </p:cNvSpPr>
          <p:nvPr/>
        </p:nvSpPr>
        <p:spPr bwMode="auto">
          <a:xfrm>
            <a:off x="3499659" y="232757"/>
            <a:ext cx="4318205" cy="8979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kern="100" dirty="0">
                <a:latin typeface="DFKai-SB" panose="03000509000000000000" pitchFamily="65" charset="-120"/>
                <a:ea typeface="DFKai-SB" panose="03000509000000000000" pitchFamily="65" charset="-120"/>
                <a:cs typeface="Times New Roman" panose="02020603050405020304" charset="0"/>
              </a:rPr>
              <a:t>粵港澳</a:t>
            </a:r>
            <a:r>
              <a:rPr lang="zh-TW" altLang="zh-HK" sz="4000" b="1" kern="100" dirty="0">
                <a:latin typeface="DFKai-SB" panose="03000509000000000000" pitchFamily="65" charset="-120"/>
                <a:ea typeface="DFKai-SB" panose="03000509000000000000" pitchFamily="65" charset="-120"/>
                <a:cs typeface="Times New Roman" panose="02020603050405020304" charset="0"/>
              </a:rPr>
              <a:t>大灣區概況</a:t>
            </a:r>
            <a:endParaRPr lang="zh-CN" altLang="zh-TW" sz="4000" b="1" kern="100" dirty="0">
              <a:latin typeface="DFKai-SB" panose="03000509000000000000" pitchFamily="65" charset="-120"/>
              <a:ea typeface="宋体" panose="02010600030101010101" pitchFamily="2" charset="-122"/>
              <a:cs typeface="Times New Roman" panose="0202060305040502030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bwMode="auto">
          <a:xfrm>
            <a:off x="4667036" y="142257"/>
            <a:ext cx="2354263"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HK" altLang="en-US" sz="3600" b="1" spc="400" dirty="0">
                <a:latin typeface="標楷體" panose="03000509000000000000" pitchFamily="65" charset="-120"/>
                <a:ea typeface="標楷體" panose="03000509000000000000" pitchFamily="65" charset="-120"/>
              </a:rPr>
              <a:t>學習目標</a:t>
            </a:r>
            <a:endParaRPr lang="zh-CN" altLang="en-US" sz="3600" b="1" spc="400" dirty="0">
              <a:latin typeface="標楷體" panose="03000509000000000000" pitchFamily="65" charset="-120"/>
              <a:ea typeface="標楷體" panose="03000509000000000000" pitchFamily="65" charset="-120"/>
            </a:endParaRPr>
          </a:p>
        </p:txBody>
      </p:sp>
      <p:sp>
        <p:nvSpPr>
          <p:cNvPr id="5" name="直接连接符 8"/>
          <p:cNvSpPr>
            <a:spLocks noChangeShapeType="1"/>
          </p:cNvSpPr>
          <p:nvPr/>
        </p:nvSpPr>
        <p:spPr bwMode="auto">
          <a:xfrm flipV="1">
            <a:off x="7580140" y="484953"/>
            <a:ext cx="1485900"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6" name="直接连接符 10"/>
          <p:cNvSpPr>
            <a:spLocks noChangeShapeType="1"/>
          </p:cNvSpPr>
          <p:nvPr/>
        </p:nvSpPr>
        <p:spPr bwMode="auto">
          <a:xfrm flipV="1">
            <a:off x="2336252" y="499444"/>
            <a:ext cx="1590675" cy="0"/>
          </a:xfrm>
          <a:prstGeom prst="line">
            <a:avLst/>
          </a:prstGeom>
          <a:noFill/>
          <a:ln w="6350">
            <a:solidFill>
              <a:srgbClr val="2F2637"/>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7" name="椭圆 13"/>
          <p:cNvSpPr>
            <a:spLocks noChangeArrowheads="1"/>
          </p:cNvSpPr>
          <p:nvPr/>
        </p:nvSpPr>
        <p:spPr bwMode="auto">
          <a:xfrm>
            <a:off x="4513049" y="422450"/>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8" name="椭圆 17"/>
          <p:cNvSpPr>
            <a:spLocks noChangeArrowheads="1"/>
          </p:cNvSpPr>
          <p:nvPr/>
        </p:nvSpPr>
        <p:spPr bwMode="auto">
          <a:xfrm>
            <a:off x="7113481" y="415205"/>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9" name="内容占位符 2"/>
          <p:cNvSpPr txBox="1">
            <a:spLocks noChangeArrowheads="1"/>
          </p:cNvSpPr>
          <p:nvPr/>
        </p:nvSpPr>
        <p:spPr bwMode="auto">
          <a:xfrm>
            <a:off x="507075" y="1136824"/>
            <a:ext cx="11263747" cy="50810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HK" altLang="en-US" b="1" dirty="0">
                <a:latin typeface="DFKai-SB" panose="03000509000000000000" pitchFamily="65" charset="-120"/>
                <a:ea typeface="DFKai-SB" panose="03000509000000000000" pitchFamily="65" charset="-120"/>
              </a:rPr>
              <a:t>知識</a:t>
            </a:r>
            <a:endParaRPr lang="en-US" altLang="zh-HK" b="1" dirty="0">
              <a:latin typeface="DFKai-SB" panose="03000509000000000000" pitchFamily="65" charset="-120"/>
              <a:ea typeface="DFKai-SB" panose="03000509000000000000" pitchFamily="65" charset="-120"/>
            </a:endParaRPr>
          </a:p>
          <a:p>
            <a:pPr>
              <a:lnSpc>
                <a:spcPct val="100000"/>
              </a:lnSpc>
              <a:spcBef>
                <a:spcPts val="0"/>
              </a:spcBef>
            </a:pPr>
            <a:r>
              <a:rPr lang="zh-TW" altLang="en-US" sz="2600" dirty="0">
                <a:latin typeface="DFKai-SB" panose="03000509000000000000" pitchFamily="65" charset="-120"/>
                <a:ea typeface="DFKai-SB" panose="03000509000000000000" pitchFamily="65" charset="-120"/>
              </a:rPr>
              <a:t>認識國家有關香港的發展規劃及政策內涵的重點。</a:t>
            </a:r>
            <a:endParaRPr lang="en-US" altLang="zh-TW" sz="2600" dirty="0">
              <a:latin typeface="DFKai-SB" panose="03000509000000000000" pitchFamily="65" charset="-120"/>
              <a:ea typeface="DFKai-SB" panose="03000509000000000000" pitchFamily="65" charset="-120"/>
            </a:endParaRPr>
          </a:p>
          <a:p>
            <a:pPr>
              <a:lnSpc>
                <a:spcPct val="100000"/>
              </a:lnSpc>
              <a:spcBef>
                <a:spcPts val="0"/>
              </a:spcBef>
            </a:pPr>
            <a:r>
              <a:rPr lang="zh-TW" altLang="en-US" sz="2600" dirty="0">
                <a:latin typeface="DFKai-SB" panose="03000509000000000000" pitchFamily="65" charset="-120"/>
                <a:ea typeface="DFKai-SB" panose="03000509000000000000" pitchFamily="65" charset="-120"/>
              </a:rPr>
              <a:t>認識香港融入國家發展大局的趨勢及</a:t>
            </a:r>
            <a:r>
              <a:rPr lang="zh-TW" altLang="en-US" sz="2600" dirty="0" smtClean="0">
                <a:latin typeface="DFKai-SB" panose="03000509000000000000" pitchFamily="65" charset="-120"/>
                <a:ea typeface="DFKai-SB" panose="03000509000000000000" pitchFamily="65" charset="-120"/>
              </a:rPr>
              <a:t>意義</a:t>
            </a:r>
            <a:endParaRPr lang="en-US" altLang="zh-TW" sz="2600" b="1" dirty="0" smtClean="0">
              <a:latin typeface="DFKai-SB" panose="03000509000000000000" pitchFamily="65" charset="-120"/>
              <a:ea typeface="DFKai-SB" panose="03000509000000000000" pitchFamily="65" charset="-120"/>
            </a:endParaRPr>
          </a:p>
          <a:p>
            <a:pPr marL="0" indent="0">
              <a:lnSpc>
                <a:spcPct val="100000"/>
              </a:lnSpc>
              <a:buFont typeface="Arial" panose="020B0604020202020204" pitchFamily="34" charset="0"/>
              <a:buNone/>
            </a:pPr>
            <a:r>
              <a:rPr lang="zh-TW" altLang="en-US" b="1" dirty="0" smtClean="0">
                <a:latin typeface="DFKai-SB" panose="03000509000000000000" pitchFamily="65" charset="-120"/>
                <a:ea typeface="DFKai-SB" panose="03000509000000000000" pitchFamily="65" charset="-120"/>
              </a:rPr>
              <a:t>技能</a:t>
            </a:r>
            <a:endParaRPr lang="en-US" altLang="zh-TW" b="1" dirty="0">
              <a:latin typeface="DFKai-SB" panose="03000509000000000000" pitchFamily="65" charset="-120"/>
              <a:ea typeface="DFKai-SB" panose="03000509000000000000" pitchFamily="65" charset="-120"/>
            </a:endParaRPr>
          </a:p>
          <a:p>
            <a:pPr>
              <a:lnSpc>
                <a:spcPct val="100000"/>
              </a:lnSpc>
              <a:spcBef>
                <a:spcPts val="0"/>
              </a:spcBef>
            </a:pPr>
            <a:r>
              <a:rPr lang="zh-TW" altLang="en-US" sz="2600" dirty="0">
                <a:latin typeface="DFKai-SB" panose="03000509000000000000" pitchFamily="65" charset="-120"/>
                <a:ea typeface="DFKai-SB" panose="03000509000000000000" pitchFamily="65" charset="-120"/>
              </a:rPr>
              <a:t>能夠建基客觀證據，從多角度分析香港融入國家發展的格局，提升慎思明辨能力。</a:t>
            </a:r>
            <a:endParaRPr lang="en-US" altLang="zh-TW" sz="2600" dirty="0">
              <a:latin typeface="DFKai-SB" panose="03000509000000000000" pitchFamily="65" charset="-120"/>
              <a:ea typeface="DFKai-SB" panose="03000509000000000000" pitchFamily="65" charset="-120"/>
            </a:endParaRPr>
          </a:p>
          <a:p>
            <a:pPr>
              <a:lnSpc>
                <a:spcPct val="100000"/>
              </a:lnSpc>
              <a:spcBef>
                <a:spcPts val="0"/>
              </a:spcBef>
            </a:pPr>
            <a:r>
              <a:rPr lang="zh-TW" altLang="en-US" sz="2600" dirty="0">
                <a:latin typeface="DFKai-SB" panose="03000509000000000000" pitchFamily="65" charset="-120"/>
                <a:ea typeface="DFKai-SB" panose="03000509000000000000" pitchFamily="65" charset="-120"/>
              </a:rPr>
              <a:t>能夠分析相關政策規劃對促進香港長遠發展的意義</a:t>
            </a:r>
            <a:r>
              <a:rPr lang="zh-TW" altLang="en-US" sz="2600" dirty="0" smtClean="0">
                <a:latin typeface="DFKai-SB" panose="03000509000000000000" pitchFamily="65" charset="-120"/>
                <a:ea typeface="DFKai-SB" panose="03000509000000000000" pitchFamily="65" charset="-120"/>
              </a:rPr>
              <a:t>。</a:t>
            </a:r>
            <a:endParaRPr lang="en-US" altLang="zh-TW" sz="2600" b="1" dirty="0" smtClean="0">
              <a:latin typeface="DFKai-SB" panose="03000509000000000000" pitchFamily="65" charset="-120"/>
              <a:ea typeface="DFKai-SB" panose="03000509000000000000" pitchFamily="65" charset="-120"/>
            </a:endParaRPr>
          </a:p>
          <a:p>
            <a:pPr marL="0" indent="0">
              <a:lnSpc>
                <a:spcPct val="100000"/>
              </a:lnSpc>
              <a:buFont typeface="Arial" panose="020B0604020202020204" pitchFamily="34" charset="0"/>
              <a:buNone/>
            </a:pPr>
            <a:r>
              <a:rPr lang="zh-TW" altLang="en-US" b="1" dirty="0" smtClean="0">
                <a:latin typeface="DFKai-SB" panose="03000509000000000000" pitchFamily="65" charset="-120"/>
                <a:ea typeface="DFKai-SB" panose="03000509000000000000" pitchFamily="65" charset="-120"/>
              </a:rPr>
              <a:t>價值觀</a:t>
            </a:r>
            <a:endParaRPr lang="en-US" altLang="zh-TW" b="1" dirty="0">
              <a:latin typeface="DFKai-SB" panose="03000509000000000000" pitchFamily="65" charset="-120"/>
              <a:ea typeface="DFKai-SB" panose="03000509000000000000" pitchFamily="65" charset="-120"/>
            </a:endParaRPr>
          </a:p>
          <a:p>
            <a:pPr>
              <a:lnSpc>
                <a:spcPct val="100000"/>
              </a:lnSpc>
              <a:spcBef>
                <a:spcPts val="0"/>
              </a:spcBef>
            </a:pPr>
            <a:r>
              <a:rPr lang="zh-TW" altLang="en-US" sz="2600" dirty="0">
                <a:latin typeface="DFKai-SB" panose="03000509000000000000" pitchFamily="65" charset="-120"/>
                <a:ea typeface="DFKai-SB" panose="03000509000000000000" pitchFamily="65" charset="-120"/>
              </a:rPr>
              <a:t>關心國家發展，增強國民身份認同，培養愛國情懷。</a:t>
            </a:r>
          </a:p>
          <a:p>
            <a:pPr>
              <a:lnSpc>
                <a:spcPct val="100000"/>
              </a:lnSpc>
              <a:spcBef>
                <a:spcPts val="0"/>
              </a:spcBef>
            </a:pPr>
            <a:r>
              <a:rPr lang="zh-TW" altLang="en-US" sz="2600" dirty="0">
                <a:latin typeface="DFKai-SB" panose="03000509000000000000" pitchFamily="65" charset="-120"/>
                <a:ea typeface="DFKai-SB" panose="03000509000000000000" pitchFamily="65" charset="-120"/>
              </a:rPr>
              <a:t>以客觀、持平和具同理心的態度來看待其他人所持的意見和觀點，建立正面價值觀和態度。</a:t>
            </a:r>
            <a:r>
              <a:rPr lang="zh-CN" altLang="en-US" sz="2600" dirty="0">
                <a:latin typeface="DFKai-SB" panose="03000509000000000000" pitchFamily="65" charset="-120"/>
                <a:ea typeface="DFKai-SB" panose="03000509000000000000" pitchFamily="65" charset="-120"/>
              </a:rPr>
              <a:t> </a:t>
            </a:r>
            <a:r>
              <a:rPr lang="en-US" altLang="zh-CN" sz="2600" dirty="0">
                <a:latin typeface="DFKai-SB" panose="03000509000000000000" pitchFamily="65" charset="-120"/>
                <a:ea typeface="DFKai-SB" panose="03000509000000000000" pitchFamily="65" charset="-120"/>
              </a:rPr>
              <a:t>    </a:t>
            </a:r>
            <a:endParaRPr lang="zh-CN" altLang="en-US" sz="2600" dirty="0">
              <a:latin typeface="DFKai-SB" panose="03000509000000000000" pitchFamily="65" charset="-120"/>
              <a:ea typeface="DFKai-SB" panose="03000509000000000000" pitchFamily="65"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a:spLocks noChangeArrowheads="1"/>
          </p:cNvSpPr>
          <p:nvPr/>
        </p:nvSpPr>
        <p:spPr bwMode="auto">
          <a:xfrm>
            <a:off x="1829408" y="391363"/>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kern="100" dirty="0">
                <a:latin typeface="DFKai-SB" panose="03000509000000000000" pitchFamily="65" charset="-120"/>
                <a:ea typeface="DFKai-SB" panose="03000509000000000000" pitchFamily="65" charset="-120"/>
                <a:cs typeface="Times New Roman" panose="02020603050405020304" charset="0"/>
              </a:rPr>
              <a:t>粵港澳大灣區的</a:t>
            </a:r>
            <a:r>
              <a:rPr lang="zh-CN" altLang="en-US" sz="4000" b="1" kern="100" dirty="0">
                <a:latin typeface="DFKai-SB" panose="03000509000000000000" pitchFamily="65" charset="-120"/>
                <a:ea typeface="DFKai-SB" panose="03000509000000000000" pitchFamily="65" charset="-120"/>
                <a:cs typeface="Times New Roman" panose="02020603050405020304" charset="0"/>
              </a:rPr>
              <a:t>空間布局</a:t>
            </a:r>
            <a:endParaRPr lang="zh-TW" altLang="zh-HK" sz="4000" b="1" kern="100" dirty="0">
              <a:latin typeface="DFKai-SB" panose="03000509000000000000" pitchFamily="65" charset="-120"/>
              <a:ea typeface="DFKai-SB" panose="03000509000000000000" pitchFamily="65" charset="-120"/>
              <a:cs typeface="Times New Roman" panose="02020603050405020304" charset="0"/>
            </a:endParaRPr>
          </a:p>
        </p:txBody>
      </p:sp>
      <p:sp>
        <p:nvSpPr>
          <p:cNvPr id="8" name="文本框 7"/>
          <p:cNvSpPr txBox="1"/>
          <p:nvPr/>
        </p:nvSpPr>
        <p:spPr>
          <a:xfrm>
            <a:off x="344359" y="1455958"/>
            <a:ext cx="6588456" cy="3970318"/>
          </a:xfrm>
          <a:prstGeom prst="rect">
            <a:avLst/>
          </a:prstGeom>
          <a:noFill/>
        </p:spPr>
        <p:txBody>
          <a:bodyPr wrap="square" rtlCol="0"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fontAlgn="auto">
              <a:buFont typeface="Arial" panose="020B0604020202020204" pitchFamily="34" charset="0"/>
              <a:buChar char="•"/>
            </a:pPr>
            <a:r>
              <a:rPr lang="zh-CN" altLang="en-US" sz="2800" dirty="0">
                <a:latin typeface="DFKai-SB" panose="03000509000000000000" pitchFamily="65" charset="-120"/>
                <a:ea typeface="DFKai-SB" panose="03000509000000000000" pitchFamily="65" charset="-120"/>
                <a:sym typeface="+mn-ea"/>
              </a:rPr>
              <a:t>中心城市：以香港、澳門、廣州</a:t>
            </a:r>
            <a:r>
              <a:rPr lang="zh-TW" altLang="en-US" sz="2800" dirty="0">
                <a:latin typeface="DFKai-SB" panose="03000509000000000000" pitchFamily="65" charset="-120"/>
                <a:ea typeface="DFKai-SB" panose="03000509000000000000" pitchFamily="65" charset="-120"/>
                <a:sym typeface="+mn-ea"/>
              </a:rPr>
              <a:t>及</a:t>
            </a:r>
            <a:r>
              <a:rPr lang="zh-CN" altLang="en-US" sz="2800" dirty="0">
                <a:latin typeface="DFKai-SB" panose="03000509000000000000" pitchFamily="65" charset="-120"/>
                <a:ea typeface="DFKai-SB" panose="03000509000000000000" pitchFamily="65" charset="-120"/>
                <a:sym typeface="+mn-ea"/>
              </a:rPr>
              <a:t>深圳四大中心城市作為區域發展的核心，</a:t>
            </a:r>
            <a:r>
              <a:rPr lang="zh-TW" altLang="en-US" sz="2800" dirty="0">
                <a:latin typeface="DFKai-SB" panose="03000509000000000000" pitchFamily="65" charset="-120"/>
                <a:ea typeface="DFKai-SB" panose="03000509000000000000" pitchFamily="65" charset="-120"/>
                <a:sym typeface="+mn-ea"/>
              </a:rPr>
              <a:t>帶動</a:t>
            </a:r>
            <a:r>
              <a:rPr lang="zh-CN" altLang="en-US" sz="2800" dirty="0">
                <a:latin typeface="DFKai-SB" panose="03000509000000000000" pitchFamily="65" charset="-120"/>
                <a:ea typeface="DFKai-SB" panose="03000509000000000000" pitchFamily="65" charset="-120"/>
                <a:sym typeface="+mn-ea"/>
              </a:rPr>
              <a:t>周邊區域發展。</a:t>
            </a:r>
            <a:endParaRPr lang="en-US" altLang="zh-CN" sz="2800" dirty="0">
              <a:latin typeface="DFKai-SB" panose="03000509000000000000" pitchFamily="65" charset="-120"/>
              <a:ea typeface="DFKai-SB" panose="03000509000000000000" pitchFamily="65" charset="-120"/>
              <a:sym typeface="+mn-ea"/>
            </a:endParaRPr>
          </a:p>
          <a:p>
            <a:pPr marL="342900" indent="-342900" fontAlgn="auto">
              <a:buFont typeface="Arial" panose="020B0604020202020204" pitchFamily="34" charset="0"/>
              <a:buChar char="•"/>
            </a:pPr>
            <a:endParaRPr lang="en-US" altLang="zh-CN" sz="2800" dirty="0">
              <a:latin typeface="DFKai-SB" panose="03000509000000000000" pitchFamily="65" charset="-120"/>
              <a:ea typeface="DFKai-SB" panose="03000509000000000000" pitchFamily="65" charset="-120"/>
              <a:sym typeface="+mn-ea"/>
            </a:endParaRPr>
          </a:p>
          <a:p>
            <a:pPr marL="342900" indent="-342900" fontAlgn="auto">
              <a:buFont typeface="Arial" panose="020B0604020202020204" pitchFamily="34" charset="0"/>
              <a:buChar char="•"/>
            </a:pPr>
            <a:r>
              <a:rPr lang="zh-TW" altLang="en-US" sz="2800" dirty="0">
                <a:latin typeface="DFKai-SB" panose="03000509000000000000" pitchFamily="65" charset="-120"/>
                <a:ea typeface="DFKai-SB" panose="03000509000000000000" pitchFamily="65" charset="-120"/>
              </a:rPr>
              <a:t>重要節點城市：支持珠海、佛山、惠州、東莞、中山、江門、肇慶等城市發揮自身優勢，深化改革創新，增強城市綜合實力，形成特色鮮明、功能互補、具有競爭力的重要節點城市。</a:t>
            </a:r>
          </a:p>
        </p:txBody>
      </p:sp>
      <p:pic>
        <p:nvPicPr>
          <p:cNvPr id="4" name="Picture 3"/>
          <p:cNvPicPr>
            <a:picLocks noChangeAspect="1"/>
          </p:cNvPicPr>
          <p:nvPr/>
        </p:nvPicPr>
        <p:blipFill>
          <a:blip r:embed="rId3"/>
          <a:stretch>
            <a:fillRect/>
          </a:stretch>
        </p:blipFill>
        <p:spPr>
          <a:xfrm>
            <a:off x="7065541" y="1554480"/>
            <a:ext cx="4898312" cy="3710619"/>
          </a:xfrm>
          <a:prstGeom prst="rect">
            <a:avLst/>
          </a:prstGeom>
        </p:spPr>
      </p:pic>
      <p:sp>
        <p:nvSpPr>
          <p:cNvPr id="5" name="Rectangle 4"/>
          <p:cNvSpPr/>
          <p:nvPr/>
        </p:nvSpPr>
        <p:spPr>
          <a:xfrm>
            <a:off x="7120220" y="5380109"/>
            <a:ext cx="4497644" cy="954107"/>
          </a:xfrm>
          <a:prstGeom prst="rect">
            <a:avLst/>
          </a:prstGeom>
        </p:spPr>
        <p:txBody>
          <a:bodyPr wrap="square">
            <a:spAutoFit/>
          </a:bodyPr>
          <a:lstStyle/>
          <a:p>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參考資料</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 </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立法會秘書處粵港澳大灣區概況</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endParaRP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https://www.legco.gov.hk/research-publications/chinese/1718fs03-overview-of-guangdong-hong-kong-macao-bay-area-20180223-c.pdf</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6" name="Rectangle 5"/>
          <p:cNvSpPr/>
          <p:nvPr/>
        </p:nvSpPr>
        <p:spPr>
          <a:xfrm>
            <a:off x="533214" y="5675686"/>
            <a:ext cx="6210745" cy="830997"/>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參考</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粵港澳大灣區發展規劃綱要</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頁</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10-11</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(https://www.bayarea.gov.hk/filemanager/tc/share/pdf/Outline_Development_Plan.pdf)</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09883" y="794163"/>
            <a:ext cx="11572234" cy="2862322"/>
          </a:xfrm>
          <a:prstGeom prst="rect">
            <a:avLst/>
          </a:prstGeom>
          <a:noFill/>
          <a:ln w="9525">
            <a:noFill/>
          </a:ln>
        </p:spPr>
        <p:txBody>
          <a:bodyPr wrap="square">
            <a:spAutoFit/>
          </a:bodyPr>
          <a:lstStyle/>
          <a:p>
            <a:pPr marL="342900" indent="0" fontAlgn="auto">
              <a:lnSpc>
                <a:spcPct val="150000"/>
              </a:lnSpc>
              <a:buFont typeface="Wingdings" panose="05000000000000000000" charset="0"/>
              <a:buNone/>
            </a:pPr>
            <a:r>
              <a:rPr lang="zh-CN" sz="2400" b="1" dirty="0">
                <a:solidFill>
                  <a:schemeClr val="tx1"/>
                </a:solidFill>
                <a:latin typeface="DFKai-SB" panose="03000509000000000000" pitchFamily="65" charset="-120"/>
                <a:ea typeface="DFKai-SB" panose="03000509000000000000" pitchFamily="65" charset="-120"/>
                <a:cs typeface="黑体" panose="02010609060101010101" charset="-122"/>
              </a:rPr>
              <a:t>發展重點：</a:t>
            </a:r>
            <a:endParaRPr lang="zh-CN" sz="2400" b="1" dirty="0">
              <a:latin typeface="DFKai-SB" panose="03000509000000000000" pitchFamily="65" charset="-120"/>
              <a:ea typeface="DFKai-SB" panose="03000509000000000000" pitchFamily="65" charset="-120"/>
              <a:cs typeface="黑体" panose="02010609060101010101" charset="-122"/>
            </a:endParaRPr>
          </a:p>
          <a:p>
            <a:pPr marL="342900" indent="0" fontAlgn="auto">
              <a:lnSpc>
                <a:spcPct val="150000"/>
              </a:lnSpc>
              <a:buFont typeface="Wingdings" panose="05000000000000000000" charset="0"/>
              <a:buNone/>
            </a:pPr>
            <a:r>
              <a:rPr lang="zh-CN" sz="2400" b="0" dirty="0">
                <a:latin typeface="DFKai-SB" panose="03000509000000000000" pitchFamily="65" charset="-120"/>
                <a:ea typeface="DFKai-SB" panose="03000509000000000000" pitchFamily="65" charset="-120"/>
                <a:cs typeface="黑体" panose="02010609060101010101" charset="-122"/>
              </a:rPr>
              <a:t>鞏固和提升國際金融、航運、貿易中心和國際航空樞紐地位，</a:t>
            </a:r>
            <a:r>
              <a:rPr lang="zh-CN" altLang="en-US" sz="2400" b="0" dirty="0">
                <a:latin typeface="DFKai-SB" panose="03000509000000000000" pitchFamily="65" charset="-120"/>
                <a:ea typeface="DFKai-SB" panose="03000509000000000000" pitchFamily="65" charset="-120"/>
                <a:cs typeface="黑体" panose="02010609060101010101" charset="-122"/>
              </a:rPr>
              <a:t>強</a:t>
            </a:r>
            <a:r>
              <a:rPr lang="zh-CN" sz="2400" b="0" dirty="0">
                <a:latin typeface="DFKai-SB" panose="03000509000000000000" pitchFamily="65" charset="-120"/>
                <a:ea typeface="DFKai-SB" panose="03000509000000000000" pitchFamily="65" charset="-120"/>
                <a:cs typeface="黑体" panose="02010609060101010101" charset="-122"/>
              </a:rPr>
              <a:t>化全球離岸人民幣業務樞紐地位、國際</a:t>
            </a:r>
            <a:r>
              <a:rPr lang="zh-CN" sz="2400" b="0" dirty="0" smtClean="0">
                <a:latin typeface="DFKai-SB" panose="03000509000000000000" pitchFamily="65" charset="-120"/>
                <a:ea typeface="DFKai-SB" panose="03000509000000000000" pitchFamily="65" charset="-120"/>
                <a:cs typeface="黑体" panose="02010609060101010101" charset="-122"/>
              </a:rPr>
              <a:t>資</a:t>
            </a:r>
            <a:r>
              <a:rPr lang="zh-CN" altLang="en-US" sz="2400" b="0" dirty="0" smtClean="0">
                <a:latin typeface="DFKai-SB" panose="03000509000000000000" pitchFamily="65" charset="-120"/>
                <a:ea typeface="DFKai-SB" panose="03000509000000000000" pitchFamily="65" charset="-120"/>
                <a:cs typeface="黑体" panose="02010609060101010101" charset="-122"/>
              </a:rPr>
              <a:t>產</a:t>
            </a:r>
            <a:r>
              <a:rPr lang="zh-CN" sz="2400" b="0" dirty="0" smtClean="0">
                <a:latin typeface="DFKai-SB" panose="03000509000000000000" pitchFamily="65" charset="-120"/>
                <a:ea typeface="DFKai-SB" panose="03000509000000000000" pitchFamily="65" charset="-120"/>
                <a:cs typeface="黑体" panose="02010609060101010101" charset="-122"/>
              </a:rPr>
              <a:t>管理</a:t>
            </a:r>
            <a:r>
              <a:rPr lang="zh-CN" sz="2400" b="0" dirty="0">
                <a:latin typeface="DFKai-SB" panose="03000509000000000000" pitchFamily="65" charset="-120"/>
                <a:ea typeface="DFKai-SB" panose="03000509000000000000" pitchFamily="65" charset="-120"/>
                <a:cs typeface="黑体" panose="02010609060101010101" charset="-122"/>
              </a:rPr>
              <a:t>中心及風險管理中心功能，推動金融、商貿、物流、專業服務等向高端高增值方向發展，發展創新及科技事業，培育</a:t>
            </a:r>
            <a:r>
              <a:rPr lang="zh-CN" sz="2400" b="0" dirty="0" smtClean="0">
                <a:latin typeface="DFKai-SB" panose="03000509000000000000" pitchFamily="65" charset="-120"/>
                <a:ea typeface="DFKai-SB" panose="03000509000000000000" pitchFamily="65" charset="-120"/>
                <a:cs typeface="黑体" panose="02010609060101010101" charset="-122"/>
              </a:rPr>
              <a:t>新興</a:t>
            </a:r>
            <a:r>
              <a:rPr lang="zh-CN" altLang="en-US" sz="2400" b="0" dirty="0" smtClean="0">
                <a:latin typeface="DFKai-SB" panose="03000509000000000000" pitchFamily="65" charset="-120"/>
                <a:ea typeface="DFKai-SB" panose="03000509000000000000" pitchFamily="65" charset="-120"/>
                <a:cs typeface="黑体" panose="02010609060101010101" charset="-122"/>
              </a:rPr>
              <a:t>產</a:t>
            </a:r>
            <a:r>
              <a:rPr lang="zh-CN" sz="2400" b="0" dirty="0" smtClean="0">
                <a:latin typeface="DFKai-SB" panose="03000509000000000000" pitchFamily="65" charset="-120"/>
                <a:ea typeface="DFKai-SB" panose="03000509000000000000" pitchFamily="65" charset="-120"/>
                <a:cs typeface="黑体" panose="02010609060101010101" charset="-122"/>
              </a:rPr>
              <a:t>業</a:t>
            </a:r>
            <a:r>
              <a:rPr lang="zh-CN" sz="2400" b="0" dirty="0">
                <a:latin typeface="DFKai-SB" panose="03000509000000000000" pitchFamily="65" charset="-120"/>
                <a:ea typeface="DFKai-SB" panose="03000509000000000000" pitchFamily="65" charset="-120"/>
                <a:cs typeface="黑体" panose="02010609060101010101" charset="-122"/>
              </a:rPr>
              <a:t>，建設亞太區國際法律及爭議</a:t>
            </a:r>
            <a:r>
              <a:rPr lang="zh-CN" altLang="en-US" sz="2400" dirty="0">
                <a:latin typeface="DFKai-SB" panose="03000509000000000000" pitchFamily="65" charset="-120"/>
                <a:ea typeface="DFKai-SB" panose="03000509000000000000" pitchFamily="65" charset="-120"/>
              </a:rPr>
              <a:t>解決服</a:t>
            </a:r>
            <a:r>
              <a:rPr lang="zh-CN" sz="2400" b="0" dirty="0">
                <a:latin typeface="DFKai-SB" panose="03000509000000000000" pitchFamily="65" charset="-120"/>
                <a:ea typeface="DFKai-SB" panose="03000509000000000000" pitchFamily="65" charset="-120"/>
                <a:cs typeface="黑体" panose="02010609060101010101" charset="-122"/>
              </a:rPr>
              <a:t>務中心，打造更具競爭力的國際大都會。</a:t>
            </a:r>
            <a:endParaRPr lang="zh-CN" altLang="en-US" sz="2400" b="0" dirty="0">
              <a:latin typeface="DFKai-SB" panose="03000509000000000000" pitchFamily="65" charset="-120"/>
              <a:ea typeface="DFKai-SB" panose="03000509000000000000" pitchFamily="65" charset="-120"/>
              <a:cs typeface="黑体" panose="02010609060101010101" charset="-122"/>
            </a:endParaRPr>
          </a:p>
        </p:txBody>
      </p:sp>
      <p:sp>
        <p:nvSpPr>
          <p:cNvPr id="10" name="文本框 9"/>
          <p:cNvSpPr txBox="1"/>
          <p:nvPr/>
        </p:nvSpPr>
        <p:spPr>
          <a:xfrm>
            <a:off x="7492259" y="5771775"/>
            <a:ext cx="1800493" cy="369332"/>
          </a:xfrm>
          <a:prstGeom prst="rect">
            <a:avLst/>
          </a:prstGeom>
          <a:noFill/>
        </p:spPr>
        <p:txBody>
          <a:bodyPr wrap="none" rtlCol="0" anchor="t">
            <a:spAutoFit/>
          </a:bodyPr>
          <a:lstStyle/>
          <a:p>
            <a:r>
              <a:rPr lang="zh-CN" altLang="en-US" dirty="0">
                <a:latin typeface="DFKai-SB" panose="03000509000000000000" pitchFamily="65" charset="-120"/>
                <a:ea typeface="DFKai-SB" panose="03000509000000000000" pitchFamily="65" charset="-120"/>
                <a:cs typeface="黑体" panose="02010609060101010101" charset="-122"/>
                <a:sym typeface="+mn-ea"/>
              </a:rPr>
              <a:t>香港維多利亞港</a:t>
            </a:r>
            <a:endParaRPr lang="en-US" altLang="zh-CN" dirty="0">
              <a:latin typeface="DFKai-SB" panose="03000509000000000000" pitchFamily="65" charset="-120"/>
              <a:ea typeface="DFKai-SB" panose="03000509000000000000" pitchFamily="65" charset="-120"/>
              <a:cs typeface="黑体" panose="02010609060101010101" charset="-122"/>
              <a:sym typeface="+mn-ea"/>
            </a:endParaRPr>
          </a:p>
        </p:txBody>
      </p:sp>
      <p:sp>
        <p:nvSpPr>
          <p:cNvPr id="2" name="标题 1"/>
          <p:cNvSpPr txBox="1">
            <a:spLocks noChangeArrowheads="1"/>
          </p:cNvSpPr>
          <p:nvPr/>
        </p:nvSpPr>
        <p:spPr bwMode="auto">
          <a:xfrm>
            <a:off x="1584229" y="278226"/>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latin typeface="DFKai-SB" panose="03000509000000000000" pitchFamily="65" charset="-120"/>
                <a:ea typeface="DFKai-SB" panose="03000509000000000000" pitchFamily="65" charset="-120"/>
              </a:rPr>
              <a:t>粵港澳大灣區的空間布局</a:t>
            </a:r>
            <a:r>
              <a:rPr lang="en-US" altLang="zh-TW" sz="4000" b="1" dirty="0">
                <a:latin typeface="DFKai-SB" panose="03000509000000000000" pitchFamily="65" charset="-120"/>
                <a:ea typeface="DFKai-SB" panose="03000509000000000000" pitchFamily="65" charset="-120"/>
              </a:rPr>
              <a:t>-</a:t>
            </a:r>
            <a:r>
              <a:rPr lang="zh-CN" altLang="zh-CN" sz="4000" b="1" dirty="0">
                <a:latin typeface="DFKai-SB" panose="03000509000000000000" pitchFamily="65" charset="-120"/>
                <a:ea typeface="DFKai-SB" panose="03000509000000000000" pitchFamily="65" charset="-120"/>
              </a:rPr>
              <a:t>香港</a:t>
            </a:r>
            <a:endParaRPr lang="zh-CN" altLang="zh-CN" sz="4000" b="1" dirty="0">
              <a:latin typeface="DFKai-SB" panose="03000509000000000000" pitchFamily="65" charset="-120"/>
              <a:ea typeface="DFKai-SB" panose="03000509000000000000" pitchFamily="65" charset="-120"/>
              <a:sym typeface="+mn-ea"/>
            </a:endParaRPr>
          </a:p>
        </p:txBody>
      </p:sp>
      <p:pic>
        <p:nvPicPr>
          <p:cNvPr id="3" name="Picture 2"/>
          <p:cNvPicPr>
            <a:picLocks noChangeAspect="1"/>
          </p:cNvPicPr>
          <p:nvPr/>
        </p:nvPicPr>
        <p:blipFill>
          <a:blip r:embed="rId4"/>
          <a:stretch>
            <a:fillRect/>
          </a:stretch>
        </p:blipFill>
        <p:spPr>
          <a:xfrm>
            <a:off x="6613582" y="3656915"/>
            <a:ext cx="3235217" cy="2034667"/>
          </a:xfrm>
          <a:prstGeom prst="rect">
            <a:avLst/>
          </a:prstGeom>
        </p:spPr>
      </p:pic>
      <p:pic>
        <p:nvPicPr>
          <p:cNvPr id="8" name="Picture 7"/>
          <p:cNvPicPr>
            <a:picLocks noChangeAspect="1"/>
          </p:cNvPicPr>
          <p:nvPr/>
        </p:nvPicPr>
        <p:blipFill>
          <a:blip r:embed="rId5"/>
          <a:stretch>
            <a:fillRect/>
          </a:stretch>
        </p:blipFill>
        <p:spPr>
          <a:xfrm>
            <a:off x="1926522" y="3660132"/>
            <a:ext cx="3352713" cy="2007040"/>
          </a:xfrm>
          <a:prstGeom prst="rect">
            <a:avLst/>
          </a:prstGeom>
        </p:spPr>
      </p:pic>
      <p:sp>
        <p:nvSpPr>
          <p:cNvPr id="11" name="文本框 9"/>
          <p:cNvSpPr txBox="1"/>
          <p:nvPr/>
        </p:nvSpPr>
        <p:spPr>
          <a:xfrm>
            <a:off x="1348470" y="5653220"/>
            <a:ext cx="4801314" cy="369332"/>
          </a:xfrm>
          <a:prstGeom prst="rect">
            <a:avLst/>
          </a:prstGeom>
          <a:noFill/>
        </p:spPr>
        <p:txBody>
          <a:bodyPr wrap="none" rtlCol="0" anchor="t">
            <a:spAutoFit/>
          </a:bodyPr>
          <a:lstStyle/>
          <a:p>
            <a:r>
              <a:rPr lang="zh-TW" altLang="en-US" dirty="0">
                <a:latin typeface="DFKai-SB" panose="03000509000000000000" pitchFamily="65" charset="-120"/>
                <a:ea typeface="DFKai-SB" panose="03000509000000000000" pitchFamily="65" charset="-120"/>
                <a:cs typeface="黑体" panose="02010609060101010101" charset="-122"/>
                <a:sym typeface="+mn-ea"/>
              </a:rPr>
              <a:t>粵港澳大灣區大力推進基礎設施建設互聯互通</a:t>
            </a:r>
            <a:endParaRPr lang="en-US" altLang="zh-CN" dirty="0">
              <a:latin typeface="DFKai-SB" panose="03000509000000000000" pitchFamily="65" charset="-120"/>
              <a:ea typeface="DFKai-SB" panose="03000509000000000000" pitchFamily="65" charset="-120"/>
              <a:cs typeface="黑体" panose="02010609060101010101" charset="-122"/>
              <a:sym typeface="+mn-ea"/>
            </a:endParaRPr>
          </a:p>
        </p:txBody>
      </p:sp>
      <p:sp>
        <p:nvSpPr>
          <p:cNvPr id="12" name="Rectangle 11"/>
          <p:cNvSpPr/>
          <p:nvPr/>
        </p:nvSpPr>
        <p:spPr>
          <a:xfrm>
            <a:off x="1678915" y="6141038"/>
            <a:ext cx="7721325" cy="584775"/>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參考</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粵港澳大灣區發展規劃綱要</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頁</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(https://www.bayarea.gov.hk/filemanager/tc/share/pdf/Outline_Development_Plan.pdf)</a:t>
            </a:r>
            <a:endParaRPr lang="en-US" sz="16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51504" y="1170708"/>
            <a:ext cx="9801679" cy="1532727"/>
          </a:xfrm>
          <a:prstGeom prst="rect">
            <a:avLst/>
          </a:prstGeom>
          <a:noFill/>
          <a:ln w="9525">
            <a:noFill/>
          </a:ln>
        </p:spPr>
        <p:txBody>
          <a:bodyPr wrap="square">
            <a:spAutoFit/>
          </a:bodyPr>
          <a:lstStyle/>
          <a:p>
            <a:pPr fontAlgn="auto">
              <a:lnSpc>
                <a:spcPct val="130000"/>
              </a:lnSpc>
              <a:buFont typeface="Wingdings" panose="05000000000000000000" charset="0"/>
              <a:buNone/>
            </a:pPr>
            <a:r>
              <a:rPr lang="zh-CN" sz="2400" b="1" dirty="0">
                <a:latin typeface="DFKai-SB" panose="03000509000000000000" pitchFamily="65" charset="-120"/>
                <a:ea typeface="DFKai-SB" panose="03000509000000000000" pitchFamily="65" charset="-120"/>
                <a:cs typeface="黑体" panose="02010609060101010101" charset="-122"/>
              </a:rPr>
              <a:t>發展重點：</a:t>
            </a:r>
          </a:p>
          <a:p>
            <a:pPr fontAlgn="auto">
              <a:lnSpc>
                <a:spcPct val="130000"/>
              </a:lnSpc>
              <a:buFont typeface="Wingdings" panose="05000000000000000000" charset="0"/>
              <a:buNone/>
            </a:pPr>
            <a:r>
              <a:rPr lang="zh-CN" sz="2400" b="0" dirty="0" smtClean="0">
                <a:latin typeface="DFKai-SB" panose="03000509000000000000" pitchFamily="65" charset="-120"/>
                <a:ea typeface="DFKai-SB" panose="03000509000000000000" pitchFamily="65" charset="-120"/>
                <a:cs typeface="黑体" panose="02010609060101010101" charset="-122"/>
              </a:rPr>
              <a:t>建設</a:t>
            </a:r>
            <a:r>
              <a:rPr lang="zh-CN" sz="2400" b="0" dirty="0">
                <a:latin typeface="DFKai-SB" panose="03000509000000000000" pitchFamily="65" charset="-120"/>
                <a:ea typeface="DFKai-SB" panose="03000509000000000000" pitchFamily="65" charset="-120"/>
                <a:cs typeface="黑体" panose="02010609060101010101" charset="-122"/>
              </a:rPr>
              <a:t>世界旅</a:t>
            </a:r>
            <a:r>
              <a:rPr lang="zh-CN" altLang="en-US" sz="2400" b="0" dirty="0">
                <a:latin typeface="DFKai-SB" panose="03000509000000000000" pitchFamily="65" charset="-120"/>
                <a:ea typeface="DFKai-SB" panose="03000509000000000000" pitchFamily="65" charset="-120"/>
                <a:cs typeface="黑体" panose="02010609060101010101" charset="-122"/>
              </a:rPr>
              <a:t>遊</a:t>
            </a:r>
            <a:r>
              <a:rPr lang="zh-CN" sz="2400" b="0" dirty="0">
                <a:latin typeface="DFKai-SB" panose="03000509000000000000" pitchFamily="65" charset="-120"/>
                <a:ea typeface="DFKai-SB" panose="03000509000000000000" pitchFamily="65" charset="-120"/>
                <a:cs typeface="黑体" panose="02010609060101010101" charset="-122"/>
              </a:rPr>
              <a:t>休閑中心、中國與葡語國家商貿合作服務平</a:t>
            </a:r>
            <a:r>
              <a:rPr lang="zh-CN" altLang="en-US" sz="2400" dirty="0">
                <a:latin typeface="DFKai-SB" panose="03000509000000000000" pitchFamily="65" charset="-120"/>
                <a:ea typeface="DFKai-SB" panose="03000509000000000000" pitchFamily="65" charset="-120"/>
              </a:rPr>
              <a:t>台</a:t>
            </a:r>
            <a:r>
              <a:rPr lang="zh-CN" sz="2400" b="0" dirty="0">
                <a:latin typeface="DFKai-SB" panose="03000509000000000000" pitchFamily="65" charset="-120"/>
                <a:ea typeface="DFKai-SB" panose="03000509000000000000" pitchFamily="65" charset="-120"/>
                <a:cs typeface="黑体" panose="02010609060101010101" charset="-122"/>
              </a:rPr>
              <a:t>，促進經濟適度多元發展，打造以中華文化</a:t>
            </a:r>
            <a:r>
              <a:rPr lang="zh-CN" altLang="en-US" sz="2400" b="0" dirty="0">
                <a:latin typeface="DFKai-SB" panose="03000509000000000000" pitchFamily="65" charset="-120"/>
                <a:ea typeface="DFKai-SB" panose="03000509000000000000" pitchFamily="65" charset="-120"/>
                <a:cs typeface="黑体" panose="02010609060101010101" charset="-122"/>
              </a:rPr>
              <a:t>為</a:t>
            </a:r>
            <a:r>
              <a:rPr lang="zh-CN" sz="2400" b="0" dirty="0">
                <a:latin typeface="DFKai-SB" panose="03000509000000000000" pitchFamily="65" charset="-120"/>
                <a:ea typeface="DFKai-SB" panose="03000509000000000000" pitchFamily="65" charset="-120"/>
                <a:cs typeface="黑体" panose="02010609060101010101" charset="-122"/>
              </a:rPr>
              <a:t>主流、多元文化共存的交流合作基地。</a:t>
            </a:r>
          </a:p>
        </p:txBody>
      </p:sp>
      <p:sp>
        <p:nvSpPr>
          <p:cNvPr id="7" name="文本框 6"/>
          <p:cNvSpPr txBox="1"/>
          <p:nvPr/>
        </p:nvSpPr>
        <p:spPr>
          <a:xfrm>
            <a:off x="1702598" y="5444559"/>
            <a:ext cx="4063352" cy="369332"/>
          </a:xfrm>
          <a:prstGeom prst="rect">
            <a:avLst/>
          </a:prstGeom>
          <a:noFill/>
        </p:spPr>
        <p:txBody>
          <a:bodyPr wrap="square" rtlCol="0" anchor="t">
            <a:spAutoFit/>
          </a:bodyPr>
          <a:lstStyle/>
          <a:p>
            <a:pPr algn="ctr"/>
            <a:r>
              <a:rPr lang="zh-CN" altLang="en-US" b="0" i="0" dirty="0">
                <a:solidFill>
                  <a:srgbClr val="000000"/>
                </a:solidFill>
                <a:effectLst/>
                <a:latin typeface="DFKai-SB" panose="03000509000000000000" pitchFamily="65" charset="-120"/>
                <a:ea typeface="DFKai-SB" panose="03000509000000000000" pitchFamily="65" charset="-120"/>
              </a:rPr>
              <a:t>澳門旅遊塔</a:t>
            </a:r>
            <a:endParaRPr lang="en-US" altLang="zh-CN" b="0" i="0" dirty="0">
              <a:solidFill>
                <a:srgbClr val="000000"/>
              </a:solidFill>
              <a:effectLst/>
              <a:latin typeface="DFKai-SB" panose="03000509000000000000" pitchFamily="65" charset="-120"/>
              <a:ea typeface="DFKai-SB" panose="03000509000000000000" pitchFamily="65" charset="-120"/>
            </a:endParaRPr>
          </a:p>
        </p:txBody>
      </p:sp>
      <p:sp>
        <p:nvSpPr>
          <p:cNvPr id="9" name="文本框 8"/>
          <p:cNvSpPr txBox="1"/>
          <p:nvPr/>
        </p:nvSpPr>
        <p:spPr>
          <a:xfrm>
            <a:off x="6602027" y="5416986"/>
            <a:ext cx="2795905" cy="369332"/>
          </a:xfrm>
          <a:prstGeom prst="rect">
            <a:avLst/>
          </a:prstGeom>
          <a:noFill/>
        </p:spPr>
        <p:txBody>
          <a:bodyPr wrap="square" rtlCol="0" anchor="t">
            <a:spAutoFit/>
          </a:bodyPr>
          <a:lstStyle/>
          <a:p>
            <a:pPr algn="ctr">
              <a:buClrTx/>
              <a:buSzTx/>
              <a:buFontTx/>
            </a:pPr>
            <a:r>
              <a:rPr lang="zh-CN" altLang="en-US" dirty="0">
                <a:latin typeface="DFKai-SB" panose="03000509000000000000" pitchFamily="65" charset="-120"/>
                <a:ea typeface="DFKai-SB" panose="03000509000000000000" pitchFamily="65" charset="-120"/>
              </a:rPr>
              <a:t>澳門大三巴</a:t>
            </a:r>
            <a:endParaRPr lang="en-US" altLang="zh-CN" dirty="0">
              <a:latin typeface="DFKai-SB" panose="03000509000000000000" pitchFamily="65" charset="-120"/>
              <a:ea typeface="DFKai-SB" panose="03000509000000000000" pitchFamily="65" charset="-120"/>
            </a:endParaRPr>
          </a:p>
        </p:txBody>
      </p:sp>
      <p:sp>
        <p:nvSpPr>
          <p:cNvPr id="12" name="标题 1"/>
          <p:cNvSpPr txBox="1">
            <a:spLocks noChangeArrowheads="1"/>
          </p:cNvSpPr>
          <p:nvPr/>
        </p:nvSpPr>
        <p:spPr bwMode="auto">
          <a:xfrm>
            <a:off x="2383054" y="378683"/>
            <a:ext cx="74142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latin typeface="DFKai-SB" panose="03000509000000000000" pitchFamily="65" charset="-120"/>
                <a:ea typeface="DFKai-SB" panose="03000509000000000000" pitchFamily="65" charset="-120"/>
                <a:sym typeface="+mn-ea"/>
              </a:rPr>
              <a:t>粵港澳大灣區的空間布局</a:t>
            </a:r>
            <a:r>
              <a:rPr lang="en-US" altLang="zh-TW" sz="4000" b="1" dirty="0">
                <a:latin typeface="DFKai-SB" panose="03000509000000000000" pitchFamily="65" charset="-120"/>
                <a:ea typeface="DFKai-SB" panose="03000509000000000000" pitchFamily="65" charset="-120"/>
                <a:sym typeface="+mn-ea"/>
              </a:rPr>
              <a:t>-</a:t>
            </a:r>
            <a:r>
              <a:rPr lang="zh-CN" altLang="zh-CN" sz="4000" b="1" dirty="0">
                <a:latin typeface="DFKai-SB" panose="03000509000000000000" pitchFamily="65" charset="-120"/>
                <a:ea typeface="DFKai-SB" panose="03000509000000000000" pitchFamily="65" charset="-120"/>
                <a:sym typeface="+mn-ea"/>
              </a:rPr>
              <a:t>澳門</a:t>
            </a:r>
          </a:p>
        </p:txBody>
      </p:sp>
      <p:pic>
        <p:nvPicPr>
          <p:cNvPr id="2" name="Picture 1"/>
          <p:cNvPicPr>
            <a:picLocks noChangeAspect="1"/>
          </p:cNvPicPr>
          <p:nvPr/>
        </p:nvPicPr>
        <p:blipFill>
          <a:blip r:embed="rId4"/>
          <a:stretch>
            <a:fillRect/>
          </a:stretch>
        </p:blipFill>
        <p:spPr>
          <a:xfrm>
            <a:off x="6393089" y="3025403"/>
            <a:ext cx="3213782" cy="2310419"/>
          </a:xfrm>
          <a:prstGeom prst="rect">
            <a:avLst/>
          </a:prstGeom>
        </p:spPr>
      </p:pic>
      <p:pic>
        <p:nvPicPr>
          <p:cNvPr id="6" name="Picture 5"/>
          <p:cNvPicPr>
            <a:picLocks noChangeAspect="1"/>
          </p:cNvPicPr>
          <p:nvPr/>
        </p:nvPicPr>
        <p:blipFill>
          <a:blip r:embed="rId5"/>
          <a:stretch>
            <a:fillRect/>
          </a:stretch>
        </p:blipFill>
        <p:spPr>
          <a:xfrm>
            <a:off x="2314658" y="3090591"/>
            <a:ext cx="2839233" cy="2326395"/>
          </a:xfrm>
          <a:prstGeom prst="rect">
            <a:avLst/>
          </a:prstGeom>
        </p:spPr>
      </p:pic>
      <p:sp>
        <p:nvSpPr>
          <p:cNvPr id="13" name="Rectangle 12"/>
          <p:cNvSpPr/>
          <p:nvPr/>
        </p:nvSpPr>
        <p:spPr>
          <a:xfrm>
            <a:off x="1446159" y="6092310"/>
            <a:ext cx="7721325" cy="584775"/>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參考</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粵港澳大灣區發展規劃綱要</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頁</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(https://www.bayarea.gov.hk/filemanager/tc/share/pdf/Outline_Development_Plan.pdf)</a:t>
            </a:r>
            <a:endParaRPr lang="en-US" sz="16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77066" y="1141383"/>
            <a:ext cx="10455482" cy="1532727"/>
          </a:xfrm>
          <a:prstGeom prst="rect">
            <a:avLst/>
          </a:prstGeom>
          <a:noFill/>
          <a:ln w="9525">
            <a:noFill/>
          </a:ln>
        </p:spPr>
        <p:txBody>
          <a:bodyPr wrap="square">
            <a:spAutoFit/>
          </a:bodyPr>
          <a:lstStyle/>
          <a:p>
            <a:pPr indent="0">
              <a:lnSpc>
                <a:spcPct val="130000"/>
              </a:lnSpc>
            </a:pPr>
            <a:r>
              <a:rPr lang="zh-CN" altLang="en-US" sz="2400" b="1" dirty="0">
                <a:latin typeface="DFKai-SB" panose="03000509000000000000" pitchFamily="65" charset="-120"/>
                <a:ea typeface="DFKai-SB" panose="03000509000000000000" pitchFamily="65" charset="-120"/>
              </a:rPr>
              <a:t>發展重點：</a:t>
            </a:r>
          </a:p>
          <a:p>
            <a:pPr indent="0">
              <a:lnSpc>
                <a:spcPct val="130000"/>
              </a:lnSpc>
            </a:pPr>
            <a:r>
              <a:rPr lang="zh-CN" altLang="en-US" sz="2400" dirty="0">
                <a:latin typeface="DFKai-SB" panose="03000509000000000000" pitchFamily="65" charset="-120"/>
                <a:ea typeface="DFKai-SB" panose="03000509000000000000" pitchFamily="65" charset="-120"/>
              </a:rPr>
              <a:t>充分發揮國家中心城市和綜合性門戶城市引領作用，全面增強國際商貿中心、綜合交通樞紐功能，培育提升科技教育文化中心功能，著力建設國際大都市。</a:t>
            </a:r>
          </a:p>
        </p:txBody>
      </p:sp>
      <p:sp>
        <p:nvSpPr>
          <p:cNvPr id="11" name="文本框 10"/>
          <p:cNvSpPr txBox="1"/>
          <p:nvPr/>
        </p:nvSpPr>
        <p:spPr>
          <a:xfrm>
            <a:off x="2343588" y="5538914"/>
            <a:ext cx="3013690" cy="369332"/>
          </a:xfrm>
          <a:prstGeom prst="rect">
            <a:avLst/>
          </a:prstGeom>
          <a:noFill/>
        </p:spPr>
        <p:txBody>
          <a:bodyPr wrap="square" rtlCol="0" anchor="t">
            <a:spAutoFit/>
          </a:bodyPr>
          <a:lstStyle/>
          <a:p>
            <a:pPr algn="ctr"/>
            <a:r>
              <a:rPr lang="zh-CN" altLang="en-US" dirty="0">
                <a:latin typeface="DFKai-SB" panose="03000509000000000000" pitchFamily="65" charset="-120"/>
                <a:ea typeface="DFKai-SB" panose="03000509000000000000" pitchFamily="65" charset="-120"/>
                <a:sym typeface="+mn-ea"/>
              </a:rPr>
              <a:t>廣州塔</a:t>
            </a:r>
            <a:endParaRPr lang="en-US" altLang="zh-CN" dirty="0">
              <a:latin typeface="DFKai-SB" panose="03000509000000000000" pitchFamily="65" charset="-120"/>
              <a:ea typeface="DFKai-SB" panose="03000509000000000000" pitchFamily="65" charset="-120"/>
              <a:sym typeface="+mn-ea"/>
            </a:endParaRPr>
          </a:p>
        </p:txBody>
      </p:sp>
      <p:sp>
        <p:nvSpPr>
          <p:cNvPr id="9" name="标题 1"/>
          <p:cNvSpPr txBox="1">
            <a:spLocks noChangeArrowheads="1"/>
          </p:cNvSpPr>
          <p:nvPr/>
        </p:nvSpPr>
        <p:spPr bwMode="auto">
          <a:xfrm>
            <a:off x="1779530" y="352173"/>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latin typeface="DFKai-SB" panose="03000509000000000000" pitchFamily="65" charset="-120"/>
                <a:ea typeface="DFKai-SB" panose="03000509000000000000" pitchFamily="65" charset="-120"/>
                <a:sym typeface="+mn-ea"/>
              </a:rPr>
              <a:t>粵港澳大灣區的空間布局</a:t>
            </a:r>
            <a:r>
              <a:rPr lang="en-US" altLang="zh-TW" sz="4000" b="1" dirty="0">
                <a:latin typeface="DFKai-SB" panose="03000509000000000000" pitchFamily="65" charset="-120"/>
                <a:ea typeface="DFKai-SB" panose="03000509000000000000" pitchFamily="65" charset="-120"/>
                <a:sym typeface="+mn-ea"/>
              </a:rPr>
              <a:t>-</a:t>
            </a:r>
            <a:r>
              <a:rPr lang="zh-CN" altLang="zh-CN" sz="4000" b="1" dirty="0">
                <a:latin typeface="DFKai-SB" panose="03000509000000000000" pitchFamily="65" charset="-120"/>
                <a:ea typeface="DFKai-SB" panose="03000509000000000000" pitchFamily="65" charset="-120"/>
                <a:sym typeface="+mn-ea"/>
              </a:rPr>
              <a:t>廣州</a:t>
            </a:r>
          </a:p>
        </p:txBody>
      </p:sp>
      <p:pic>
        <p:nvPicPr>
          <p:cNvPr id="3" name="Picture 2"/>
          <p:cNvPicPr>
            <a:picLocks noChangeAspect="1"/>
          </p:cNvPicPr>
          <p:nvPr/>
        </p:nvPicPr>
        <p:blipFill>
          <a:blip r:embed="rId4"/>
          <a:stretch>
            <a:fillRect/>
          </a:stretch>
        </p:blipFill>
        <p:spPr>
          <a:xfrm>
            <a:off x="2060676" y="2788154"/>
            <a:ext cx="3579515" cy="2750760"/>
          </a:xfrm>
          <a:prstGeom prst="rect">
            <a:avLst/>
          </a:prstGeom>
        </p:spPr>
      </p:pic>
      <p:sp>
        <p:nvSpPr>
          <p:cNvPr id="12" name="Rectangle 11"/>
          <p:cNvSpPr/>
          <p:nvPr/>
        </p:nvSpPr>
        <p:spPr>
          <a:xfrm>
            <a:off x="1779530" y="6083579"/>
            <a:ext cx="7721325" cy="584775"/>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參考</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粵港澳大灣區發展規劃綱要</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頁</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(https://www.bayarea.gov.hk/filemanager/tc/share/pdf/Outline_Development_Plan.pdf)</a:t>
            </a:r>
            <a:endParaRPr lang="en-US" sz="1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6757449" y="2788154"/>
            <a:ext cx="3201197" cy="2765834"/>
          </a:xfrm>
          <a:prstGeom prst="rect">
            <a:avLst/>
          </a:prstGeom>
        </p:spPr>
      </p:pic>
      <p:sp>
        <p:nvSpPr>
          <p:cNvPr id="7" name="Rectangle 6"/>
          <p:cNvSpPr/>
          <p:nvPr/>
        </p:nvSpPr>
        <p:spPr>
          <a:xfrm>
            <a:off x="6889971" y="5574999"/>
            <a:ext cx="2954655" cy="369332"/>
          </a:xfrm>
          <a:prstGeom prst="rect">
            <a:avLst/>
          </a:prstGeom>
        </p:spPr>
        <p:txBody>
          <a:bodyPr wrap="none">
            <a:spAutoFit/>
          </a:bodyPr>
          <a:lstStyle/>
          <a:p>
            <a:r>
              <a:rPr lang="zh-CN" altLang="en-US" dirty="0">
                <a:latin typeface="標楷體" panose="03000509000000000000" pitchFamily="65" charset="-120"/>
                <a:ea typeface="標楷體" panose="03000509000000000000" pitchFamily="65" charset="-120"/>
              </a:rPr>
              <a:t>廣州市越秀公園的五羊石像</a:t>
            </a:r>
            <a:endParaRPr lang="en-US" dirty="0">
              <a:latin typeface="標楷體" panose="03000509000000000000" pitchFamily="65" charset="-120"/>
              <a:ea typeface="標楷體" panose="03000509000000000000" pitchFamily="65" charset="-120"/>
            </a:endParaRPr>
          </a:p>
        </p:txBody>
      </p:sp>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90445" y="961663"/>
            <a:ext cx="10832841" cy="1532727"/>
          </a:xfrm>
          <a:prstGeom prst="rect">
            <a:avLst/>
          </a:prstGeom>
          <a:noFill/>
          <a:ln w="9525">
            <a:noFill/>
          </a:ln>
        </p:spPr>
        <p:txBody>
          <a:bodyPr wrap="square">
            <a:spAutoFit/>
          </a:bodyPr>
          <a:lstStyle/>
          <a:p>
            <a:pPr indent="0">
              <a:lnSpc>
                <a:spcPct val="130000"/>
              </a:lnSpc>
            </a:pPr>
            <a:r>
              <a:rPr lang="zh-CN" altLang="en-US" sz="2400" b="1" dirty="0">
                <a:latin typeface="DFKai-SB" panose="03000509000000000000" pitchFamily="65" charset="-120"/>
                <a:ea typeface="DFKai-SB" panose="03000509000000000000" pitchFamily="65" charset="-120"/>
              </a:rPr>
              <a:t>發展重點：</a:t>
            </a:r>
          </a:p>
          <a:p>
            <a:pPr fontAlgn="auto">
              <a:lnSpc>
                <a:spcPct val="130000"/>
              </a:lnSpc>
              <a:buFont typeface="Wingdings" panose="05000000000000000000" charset="0"/>
              <a:buNone/>
            </a:pPr>
            <a:r>
              <a:rPr lang="zh-CN" altLang="en-US" sz="2400" dirty="0" smtClean="0">
                <a:latin typeface="DFKai-SB" panose="03000509000000000000" pitchFamily="65" charset="-120"/>
                <a:ea typeface="DFKai-SB" panose="03000509000000000000" pitchFamily="65" charset="-120"/>
              </a:rPr>
              <a:t>發揮</a:t>
            </a:r>
            <a:r>
              <a:rPr lang="zh-CN" altLang="en-US" sz="2400" dirty="0">
                <a:latin typeface="DFKai-SB" panose="03000509000000000000" pitchFamily="65" charset="-120"/>
                <a:ea typeface="DFKai-SB" panose="03000509000000000000" pitchFamily="65" charset="-120"/>
              </a:rPr>
              <a:t>作為經濟特區、全國性經濟中心城市和國家創新型城市的引領作用，加快建成現代化國際化城市，努力成為具有世界影響力的創新創意之都。</a:t>
            </a:r>
          </a:p>
        </p:txBody>
      </p:sp>
      <p:sp>
        <p:nvSpPr>
          <p:cNvPr id="7" name="文本框 6"/>
          <p:cNvSpPr txBox="1"/>
          <p:nvPr/>
        </p:nvSpPr>
        <p:spPr>
          <a:xfrm>
            <a:off x="1756121" y="5180851"/>
            <a:ext cx="3345012" cy="369332"/>
          </a:xfrm>
          <a:prstGeom prst="rect">
            <a:avLst/>
          </a:prstGeom>
          <a:noFill/>
        </p:spPr>
        <p:txBody>
          <a:bodyPr wrap="square" rtlCol="0" anchor="t">
            <a:spAutoFit/>
          </a:bodyPr>
          <a:lstStyle/>
          <a:p>
            <a:pPr algn="ctr"/>
            <a:r>
              <a:rPr lang="zh-CN" altLang="en-US" dirty="0">
                <a:latin typeface="DFKai-SB" panose="03000509000000000000" pitchFamily="65" charset="-120"/>
                <a:ea typeface="DFKai-SB" panose="03000509000000000000" pitchFamily="65" charset="-120"/>
              </a:rPr>
              <a:t>深圳</a:t>
            </a:r>
            <a:r>
              <a:rPr lang="zh-TW" altLang="en-US" dirty="0">
                <a:latin typeface="DFKai-SB" panose="03000509000000000000" pitchFamily="65" charset="-120"/>
                <a:ea typeface="DFKai-SB" panose="03000509000000000000" pitchFamily="65" charset="-120"/>
              </a:rPr>
              <a:t>北站</a:t>
            </a:r>
            <a:endParaRPr lang="zh-CN" altLang="en-US" dirty="0">
              <a:latin typeface="DFKai-SB" panose="03000509000000000000" pitchFamily="65" charset="-120"/>
              <a:ea typeface="DFKai-SB" panose="03000509000000000000" pitchFamily="65" charset="-120"/>
            </a:endParaRPr>
          </a:p>
        </p:txBody>
      </p:sp>
      <p:sp>
        <p:nvSpPr>
          <p:cNvPr id="9" name="文本框 8"/>
          <p:cNvSpPr txBox="1"/>
          <p:nvPr/>
        </p:nvSpPr>
        <p:spPr>
          <a:xfrm>
            <a:off x="6238189" y="5341138"/>
            <a:ext cx="4564471" cy="369332"/>
          </a:xfrm>
          <a:prstGeom prst="rect">
            <a:avLst/>
          </a:prstGeom>
          <a:noFill/>
        </p:spPr>
        <p:txBody>
          <a:bodyPr wrap="square" rtlCol="0" anchor="t">
            <a:spAutoFit/>
          </a:bodyPr>
          <a:lstStyle/>
          <a:p>
            <a:pPr algn="ctr">
              <a:buClrTx/>
              <a:buSzTx/>
              <a:buFontTx/>
            </a:pPr>
            <a:r>
              <a:rPr lang="zh-CN" altLang="en-US" dirty="0">
                <a:latin typeface="DFKai-SB" panose="03000509000000000000" pitchFamily="65" charset="-120"/>
                <a:ea typeface="DFKai-SB" panose="03000509000000000000" pitchFamily="65" charset="-120"/>
              </a:rPr>
              <a:t>深圳市</a:t>
            </a:r>
            <a:r>
              <a:rPr lang="zh-TW" altLang="en-US" dirty="0">
                <a:latin typeface="DFKai-SB" panose="03000509000000000000" pitchFamily="65" charset="-120"/>
                <a:ea typeface="DFKai-SB" panose="03000509000000000000" pitchFamily="65" charset="-120"/>
              </a:rPr>
              <a:t>福田夜景</a:t>
            </a:r>
            <a:endParaRPr lang="en-US" altLang="zh-CN" dirty="0">
              <a:latin typeface="DFKai-SB" panose="03000509000000000000" pitchFamily="65" charset="-120"/>
              <a:ea typeface="DFKai-SB" panose="03000509000000000000" pitchFamily="65" charset="-120"/>
            </a:endParaRPr>
          </a:p>
        </p:txBody>
      </p:sp>
      <p:sp>
        <p:nvSpPr>
          <p:cNvPr id="10" name="标题 1"/>
          <p:cNvSpPr txBox="1">
            <a:spLocks noChangeArrowheads="1"/>
          </p:cNvSpPr>
          <p:nvPr/>
        </p:nvSpPr>
        <p:spPr bwMode="auto">
          <a:xfrm>
            <a:off x="2862824" y="314472"/>
            <a:ext cx="7079197"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latin typeface="DFKai-SB" panose="03000509000000000000" pitchFamily="65" charset="-120"/>
                <a:ea typeface="DFKai-SB" panose="03000509000000000000" pitchFamily="65" charset="-120"/>
              </a:rPr>
              <a:t>粵港澳大灣區的空間布局</a:t>
            </a:r>
            <a:r>
              <a:rPr lang="en-US" altLang="zh-TW" sz="4000" b="1" dirty="0">
                <a:latin typeface="DFKai-SB" panose="03000509000000000000" pitchFamily="65" charset="-120"/>
                <a:ea typeface="DFKai-SB" panose="03000509000000000000" pitchFamily="65" charset="-120"/>
              </a:rPr>
              <a:t>-</a:t>
            </a:r>
            <a:r>
              <a:rPr lang="zh-CN" altLang="en-US" sz="4000" b="1" dirty="0">
                <a:latin typeface="DFKai-SB" panose="03000509000000000000" pitchFamily="65" charset="-120"/>
                <a:ea typeface="DFKai-SB" panose="03000509000000000000" pitchFamily="65" charset="-120"/>
              </a:rPr>
              <a:t>深圳</a:t>
            </a:r>
            <a:endParaRPr lang="zh-CN" altLang="zh-CN" sz="4000" b="1" dirty="0">
              <a:latin typeface="DFKai-SB" panose="03000509000000000000" pitchFamily="65" charset="-120"/>
              <a:ea typeface="DFKai-SB" panose="03000509000000000000" pitchFamily="65" charset="-120"/>
              <a:sym typeface="+mn-ea"/>
            </a:endParaRPr>
          </a:p>
        </p:txBody>
      </p:sp>
      <p:pic>
        <p:nvPicPr>
          <p:cNvPr id="2" name="Picture 1"/>
          <p:cNvPicPr>
            <a:picLocks noChangeAspect="1"/>
          </p:cNvPicPr>
          <p:nvPr/>
        </p:nvPicPr>
        <p:blipFill>
          <a:blip r:embed="rId4"/>
          <a:stretch>
            <a:fillRect/>
          </a:stretch>
        </p:blipFill>
        <p:spPr>
          <a:xfrm>
            <a:off x="1257268" y="2813599"/>
            <a:ext cx="4342719" cy="2359313"/>
          </a:xfrm>
          <a:prstGeom prst="rect">
            <a:avLst/>
          </a:prstGeom>
        </p:spPr>
      </p:pic>
      <p:pic>
        <p:nvPicPr>
          <p:cNvPr id="5" name="Picture 4"/>
          <p:cNvPicPr>
            <a:picLocks noChangeAspect="1"/>
          </p:cNvPicPr>
          <p:nvPr/>
        </p:nvPicPr>
        <p:blipFill>
          <a:blip r:embed="rId5"/>
          <a:stretch>
            <a:fillRect/>
          </a:stretch>
        </p:blipFill>
        <p:spPr>
          <a:xfrm>
            <a:off x="6177981" y="2860227"/>
            <a:ext cx="4684888" cy="2312685"/>
          </a:xfrm>
          <a:prstGeom prst="rect">
            <a:avLst/>
          </a:prstGeom>
        </p:spPr>
      </p:pic>
      <p:sp>
        <p:nvSpPr>
          <p:cNvPr id="11" name="Rectangle 10"/>
          <p:cNvSpPr/>
          <p:nvPr/>
        </p:nvSpPr>
        <p:spPr>
          <a:xfrm>
            <a:off x="1779530" y="6083579"/>
            <a:ext cx="7721325" cy="584775"/>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參考</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粵港澳大灣區發展規劃綱要</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頁</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(https://www.bayarea.gov.hk/filemanager/tc/share/pdf/Outline_Development_Plan.pdf)</a:t>
            </a:r>
            <a:endParaRPr lang="en-US" sz="16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noChangeArrowheads="1"/>
          </p:cNvSpPr>
          <p:nvPr/>
        </p:nvSpPr>
        <p:spPr bwMode="auto">
          <a:xfrm>
            <a:off x="1580025" y="294746"/>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kern="100" dirty="0">
                <a:latin typeface="DFKai-SB" panose="03000509000000000000" pitchFamily="65" charset="-120"/>
                <a:ea typeface="DFKai-SB" panose="03000509000000000000" pitchFamily="65" charset="-120"/>
                <a:cs typeface="Times New Roman" panose="02020603050405020304" charset="0"/>
              </a:rPr>
              <a:t>粵港澳大灣區的</a:t>
            </a:r>
            <a:r>
              <a:rPr lang="zh-CN" altLang="en-US" sz="4000" b="1" kern="100" dirty="0">
                <a:latin typeface="DFKai-SB" panose="03000509000000000000" pitchFamily="65" charset="-120"/>
                <a:ea typeface="DFKai-SB" panose="03000509000000000000" pitchFamily="65" charset="-120"/>
                <a:cs typeface="Times New Roman" panose="02020603050405020304" charset="0"/>
              </a:rPr>
              <a:t>空間布局</a:t>
            </a:r>
            <a:endParaRPr lang="zh-TW" altLang="zh-HK" sz="4000" b="1" kern="100" dirty="0">
              <a:latin typeface="DFKai-SB" panose="03000509000000000000" pitchFamily="65" charset="-120"/>
              <a:ea typeface="DFKai-SB" panose="03000509000000000000" pitchFamily="65" charset="-120"/>
              <a:cs typeface="Times New Roman" panose="02020603050405020304" charset="0"/>
            </a:endParaRPr>
          </a:p>
        </p:txBody>
      </p:sp>
      <p:sp>
        <p:nvSpPr>
          <p:cNvPr id="5" name="Rectangle 4"/>
          <p:cNvSpPr/>
          <p:nvPr/>
        </p:nvSpPr>
        <p:spPr>
          <a:xfrm>
            <a:off x="929639" y="1115806"/>
            <a:ext cx="10616739" cy="461665"/>
          </a:xfrm>
          <a:prstGeom prst="rect">
            <a:avLst/>
          </a:prstGeom>
          <a:solidFill>
            <a:schemeClr val="bg1"/>
          </a:solidFill>
          <a:ln w="28575">
            <a:solidFill>
              <a:srgbClr val="FF0000"/>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有關粵港澳大灣區裏各城市的發展重點詳情，請點擊以下圖像閱讀相關資料。</a:t>
            </a:r>
            <a:endParaRPr lang="en-US" altLang="zh-TW" sz="2400" dirty="0">
              <a:latin typeface="標楷體" panose="03000509000000000000" pitchFamily="65" charset="-120"/>
              <a:ea typeface="標楷體" panose="03000509000000000000" pitchFamily="65" charset="-120"/>
            </a:endParaRPr>
          </a:p>
        </p:txBody>
      </p:sp>
      <p:pic>
        <p:nvPicPr>
          <p:cNvPr id="6" name="Picture 5">
            <a:hlinkClick r:id="rId2"/>
          </p:cNvPr>
          <p:cNvPicPr>
            <a:picLocks noChangeAspect="1"/>
          </p:cNvPicPr>
          <p:nvPr/>
        </p:nvPicPr>
        <p:blipFill>
          <a:blip r:embed="rId3"/>
          <a:stretch>
            <a:fillRect/>
          </a:stretch>
        </p:blipFill>
        <p:spPr>
          <a:xfrm>
            <a:off x="5502540" y="3072835"/>
            <a:ext cx="5965138" cy="1113883"/>
          </a:xfrm>
          <a:prstGeom prst="rect">
            <a:avLst/>
          </a:prstGeom>
        </p:spPr>
      </p:pic>
      <p:pic>
        <p:nvPicPr>
          <p:cNvPr id="7" name="Picture 6">
            <a:hlinkClick r:id="rId2"/>
          </p:cNvPr>
          <p:cNvPicPr>
            <a:picLocks noChangeAspect="1"/>
          </p:cNvPicPr>
          <p:nvPr/>
        </p:nvPicPr>
        <p:blipFill>
          <a:blip r:embed="rId4"/>
          <a:stretch>
            <a:fillRect/>
          </a:stretch>
        </p:blipFill>
        <p:spPr>
          <a:xfrm>
            <a:off x="5502540" y="4144747"/>
            <a:ext cx="5985330" cy="1783414"/>
          </a:xfrm>
          <a:prstGeom prst="rect">
            <a:avLst/>
          </a:prstGeom>
        </p:spPr>
      </p:pic>
      <p:sp>
        <p:nvSpPr>
          <p:cNvPr id="8" name="Rectangle 7"/>
          <p:cNvSpPr/>
          <p:nvPr/>
        </p:nvSpPr>
        <p:spPr>
          <a:xfrm>
            <a:off x="6701466" y="6276839"/>
            <a:ext cx="4232954"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https://www.bayarea.gov.hk/tc/focus/bayarea-cities.html</a:t>
            </a:r>
          </a:p>
        </p:txBody>
      </p:sp>
      <p:pic>
        <p:nvPicPr>
          <p:cNvPr id="10" name="Picture 9"/>
          <p:cNvPicPr>
            <a:picLocks noChangeAspect="1"/>
          </p:cNvPicPr>
          <p:nvPr/>
        </p:nvPicPr>
        <p:blipFill>
          <a:blip r:embed="rId5"/>
          <a:stretch>
            <a:fillRect/>
          </a:stretch>
        </p:blipFill>
        <p:spPr>
          <a:xfrm>
            <a:off x="7117223" y="2286781"/>
            <a:ext cx="2606388" cy="786054"/>
          </a:xfrm>
          <a:prstGeom prst="rect">
            <a:avLst/>
          </a:prstGeom>
        </p:spPr>
      </p:pic>
      <p:pic>
        <p:nvPicPr>
          <p:cNvPr id="18" name="Picture 17">
            <a:hlinkClick r:id="rId6"/>
          </p:cNvPr>
          <p:cNvPicPr>
            <a:picLocks noChangeAspect="1"/>
          </p:cNvPicPr>
          <p:nvPr/>
        </p:nvPicPr>
        <p:blipFill>
          <a:blip r:embed="rId7"/>
          <a:stretch>
            <a:fillRect/>
          </a:stretch>
        </p:blipFill>
        <p:spPr>
          <a:xfrm>
            <a:off x="1224102" y="2308401"/>
            <a:ext cx="3137125" cy="3619760"/>
          </a:xfrm>
          <a:prstGeom prst="rect">
            <a:avLst/>
          </a:prstGeom>
        </p:spPr>
      </p:pic>
      <p:sp>
        <p:nvSpPr>
          <p:cNvPr id="19" name="Rectangle 18"/>
          <p:cNvSpPr/>
          <p:nvPr/>
        </p:nvSpPr>
        <p:spPr>
          <a:xfrm>
            <a:off x="823066" y="5907507"/>
            <a:ext cx="4108817"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參考資料</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廣東省</a:t>
            </a:r>
            <a:r>
              <a:rPr lang="zh-TW" altLang="en-US" dirty="0">
                <a:latin typeface="標楷體" panose="03000509000000000000" pitchFamily="65" charset="-120"/>
                <a:ea typeface="標楷體" panose="03000509000000000000" pitchFamily="65" charset="-120"/>
              </a:rPr>
              <a:t>推進粵港澳大灣區網</a:t>
            </a:r>
            <a:endParaRPr lang="en-US" dirty="0">
              <a:latin typeface="標楷體" panose="03000509000000000000" pitchFamily="65" charset="-120"/>
              <a:ea typeface="標楷體" panose="03000509000000000000" pitchFamily="65" charset="-120"/>
            </a:endParaRPr>
          </a:p>
        </p:txBody>
      </p:sp>
      <p:sp>
        <p:nvSpPr>
          <p:cNvPr id="20" name="Rectangle 19"/>
          <p:cNvSpPr/>
          <p:nvPr/>
        </p:nvSpPr>
        <p:spPr>
          <a:xfrm>
            <a:off x="6479354" y="5966596"/>
            <a:ext cx="4224233"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參考</a:t>
            </a:r>
            <a:r>
              <a:rPr lang="zh-TW" altLang="en-US" dirty="0" smtClean="0">
                <a:latin typeface="標楷體" panose="03000509000000000000" pitchFamily="65" charset="-120"/>
                <a:ea typeface="標楷體" panose="03000509000000000000" pitchFamily="65" charset="-120"/>
              </a:rPr>
              <a:t>資料</a:t>
            </a:r>
            <a:r>
              <a:rPr lang="en-US" altLang="zh-TW" dirty="0" smtClean="0">
                <a:latin typeface="標楷體" panose="03000509000000000000" pitchFamily="65" charset="-120"/>
                <a:ea typeface="標楷體" panose="03000509000000000000" pitchFamily="65" charset="-120"/>
              </a:rPr>
              <a:t>:</a:t>
            </a:r>
            <a:r>
              <a:rPr lang="zh-TW" altLang="en-US" dirty="0" smtClean="0">
                <a:latin typeface="標楷體" panose="03000509000000000000" pitchFamily="65" charset="-120"/>
                <a:ea typeface="標楷體" panose="03000509000000000000" pitchFamily="65" charset="-120"/>
              </a:rPr>
              <a:t>香港</a:t>
            </a:r>
            <a:r>
              <a:rPr lang="zh-TW" altLang="en-US" dirty="0">
                <a:latin typeface="標楷體" panose="03000509000000000000" pitchFamily="65" charset="-120"/>
                <a:ea typeface="標楷體" panose="03000509000000000000" pitchFamily="65" charset="-120"/>
              </a:rPr>
              <a:t>特別行政區政府大灣區網</a:t>
            </a:r>
            <a:endParaRPr lang="en-US" altLang="zh-TW" dirty="0">
              <a:latin typeface="標楷體" panose="03000509000000000000" pitchFamily="65" charset="-120"/>
              <a:ea typeface="標楷體" panose="03000509000000000000" pitchFamily="65" charset="-120"/>
            </a:endParaRPr>
          </a:p>
        </p:txBody>
      </p:sp>
      <p:sp>
        <p:nvSpPr>
          <p:cNvPr id="21" name="Rectangle 20"/>
          <p:cNvSpPr/>
          <p:nvPr/>
        </p:nvSpPr>
        <p:spPr>
          <a:xfrm>
            <a:off x="1091974" y="6356582"/>
            <a:ext cx="3401380"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http://www.cnbayarea.org.cn/city/index.html</a:t>
            </a:r>
          </a:p>
        </p:txBody>
      </p:sp>
      <p:pic>
        <p:nvPicPr>
          <p:cNvPr id="13" name="Picture 12"/>
          <p:cNvPicPr>
            <a:picLocks noChangeAspect="1"/>
          </p:cNvPicPr>
          <p:nvPr/>
        </p:nvPicPr>
        <p:blipFill>
          <a:blip r:embed="rId8"/>
          <a:stretch>
            <a:fillRect/>
          </a:stretch>
        </p:blipFill>
        <p:spPr>
          <a:xfrm>
            <a:off x="138100" y="113506"/>
            <a:ext cx="2172003" cy="790685"/>
          </a:xfrm>
          <a:prstGeom prst="rect">
            <a:avLst/>
          </a:prstGeom>
        </p:spPr>
      </p:pic>
    </p:spTree>
    <p:extLst>
      <p:ext uri="{BB962C8B-B14F-4D97-AF65-F5344CB8AC3E}">
        <p14:creationId xmlns:p14="http://schemas.microsoft.com/office/powerpoint/2010/main" val="35086315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p:cNvSpPr txBox="1"/>
          <p:nvPr>
            <p:custDataLst>
              <p:tags r:id="rId1"/>
            </p:custDataLst>
          </p:nvPr>
        </p:nvSpPr>
        <p:spPr>
          <a:xfrm>
            <a:off x="3400706" y="1765029"/>
            <a:ext cx="8215338" cy="4036041"/>
          </a:xfrm>
          <a:prstGeom prst="rect">
            <a:avLst/>
          </a:prstGeom>
          <a:noFill/>
        </p:spPr>
        <p:txBody>
          <a:bodyPr wrap="square" lIns="90000" tIns="46800" rIns="90000" bIns="0" anchor="b" anchorCtr="0">
            <a:spAutoFit/>
          </a:bodyPr>
          <a:lstStyle/>
          <a:p>
            <a:pPr marL="342900" indent="-342900" defTabSz="913765">
              <a:lnSpc>
                <a:spcPct val="120000"/>
              </a:lnSpc>
              <a:spcBef>
                <a:spcPct val="0"/>
              </a:spcBef>
              <a:buFont typeface="Arial" panose="020B0604020202020204" pitchFamily="34" charset="0"/>
              <a:buChar char="•"/>
            </a:pPr>
            <a:r>
              <a:rPr lang="zh-TW" altLang="en-US" sz="2400" dirty="0">
                <a:latin typeface="DFKai-SB" panose="03000509000000000000" pitchFamily="65" charset="-120"/>
                <a:ea typeface="DFKai-SB" panose="03000509000000000000" pitchFamily="65" charset="-120"/>
              </a:rPr>
              <a:t>推進「廣州</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深圳</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香港</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澳門」科技創新走廊建設</a:t>
            </a:r>
            <a:r>
              <a:rPr lang="zh-CN" altLang="en-US"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建粵港澳大灣區大數據中心和國際化創新平台。</a:t>
            </a:r>
            <a:endParaRPr lang="en-US" altLang="zh-CN" sz="2400" dirty="0">
              <a:latin typeface="DFKai-SB" panose="03000509000000000000" pitchFamily="65" charset="-120"/>
              <a:ea typeface="DFKai-SB" panose="03000509000000000000" pitchFamily="65" charset="-120"/>
            </a:endParaRPr>
          </a:p>
          <a:p>
            <a:pPr marL="342900" indent="-342900" defTabSz="913765">
              <a:lnSpc>
                <a:spcPct val="120000"/>
              </a:lnSpc>
              <a:spcBef>
                <a:spcPct val="0"/>
              </a:spcBef>
              <a:buFont typeface="Arial" panose="020B0604020202020204" pitchFamily="34" charset="0"/>
              <a:buChar char="•"/>
            </a:pPr>
            <a:r>
              <a:rPr lang="zh-TW" altLang="en-US" sz="2400" dirty="0">
                <a:latin typeface="DFKai-SB" panose="03000509000000000000" pitchFamily="65" charset="-120"/>
                <a:ea typeface="DFKai-SB" panose="03000509000000000000" pitchFamily="65" charset="-120"/>
              </a:rPr>
              <a:t>支持重大科技基礎設施、重要科研機構和重大創新平台在大灣區布局建設</a:t>
            </a:r>
            <a:endParaRPr lang="en-US" altLang="zh-TW" sz="2400" dirty="0">
              <a:latin typeface="DFKai-SB" panose="03000509000000000000" pitchFamily="65" charset="-120"/>
              <a:ea typeface="DFKai-SB" panose="03000509000000000000" pitchFamily="65" charset="-120"/>
            </a:endParaRPr>
          </a:p>
          <a:p>
            <a:pPr marL="342900" indent="-342900" defTabSz="913765">
              <a:lnSpc>
                <a:spcPct val="120000"/>
              </a:lnSpc>
              <a:spcBef>
                <a:spcPct val="0"/>
              </a:spcBef>
              <a:buFont typeface="Arial" panose="020B0604020202020204" pitchFamily="34" charset="0"/>
              <a:buChar char="•"/>
            </a:pPr>
            <a:r>
              <a:rPr lang="zh-TW" altLang="en-US" sz="2400" dirty="0">
                <a:latin typeface="DFKai-SB" panose="03000509000000000000" pitchFamily="65" charset="-120"/>
                <a:ea typeface="DFKai-SB" panose="03000509000000000000" pitchFamily="65" charset="-120"/>
              </a:rPr>
              <a:t>優化創新資源配置，建設一批產業技術創新平台、製造業創新中心和企業技術中心</a:t>
            </a:r>
            <a:endParaRPr lang="en-US" altLang="zh-TW" sz="2400" dirty="0">
              <a:latin typeface="DFKai-SB" panose="03000509000000000000" pitchFamily="65" charset="-120"/>
              <a:ea typeface="DFKai-SB" panose="03000509000000000000" pitchFamily="65" charset="-120"/>
            </a:endParaRPr>
          </a:p>
          <a:p>
            <a:pPr marL="342900" indent="-342900" defTabSz="913765">
              <a:lnSpc>
                <a:spcPct val="120000"/>
              </a:lnSpc>
              <a:spcBef>
                <a:spcPct val="0"/>
              </a:spcBef>
              <a:buFont typeface="Arial" panose="020B0604020202020204" pitchFamily="34" charset="0"/>
              <a:buChar char="•"/>
            </a:pPr>
            <a:r>
              <a:rPr lang="zh-TW" altLang="en-US" sz="2400" dirty="0">
                <a:latin typeface="DFKai-SB" panose="03000509000000000000" pitchFamily="65" charset="-120"/>
                <a:ea typeface="DFKai-SB" panose="03000509000000000000" pitchFamily="65" charset="-120"/>
              </a:rPr>
              <a:t>支持粵港澳在創業孵化、科技金融、國際技術轉讓、科技服務業</a:t>
            </a:r>
            <a:r>
              <a:rPr lang="zh-CN" altLang="en-US" sz="2400" dirty="0">
                <a:latin typeface="DFKai-SB" panose="03000509000000000000" pitchFamily="65" charset="-120"/>
                <a:ea typeface="DFKai-SB" panose="03000509000000000000" pitchFamily="65" charset="-120"/>
              </a:rPr>
              <a:t>多個</a:t>
            </a:r>
            <a:r>
              <a:rPr lang="zh-TW" altLang="en-US" sz="2400" dirty="0">
                <a:latin typeface="DFKai-SB" panose="03000509000000000000" pitchFamily="65" charset="-120"/>
                <a:ea typeface="DFKai-SB" panose="03000509000000000000" pitchFamily="65" charset="-120"/>
              </a:rPr>
              <a:t>領域開展深度合作，共建國家級科技成果孵化基地和粵港澳青年創業就業基地等</a:t>
            </a:r>
            <a:endParaRPr lang="zh-CN" altLang="en-US" sz="2400" dirty="0">
              <a:latin typeface="DFKai-SB" panose="03000509000000000000" pitchFamily="65" charset="-120"/>
              <a:ea typeface="DFKai-SB" panose="03000509000000000000" pitchFamily="65" charset="-120"/>
            </a:endParaRPr>
          </a:p>
        </p:txBody>
      </p:sp>
      <p:sp>
        <p:nvSpPr>
          <p:cNvPr id="14" name="标题 1"/>
          <p:cNvSpPr txBox="1"/>
          <p:nvPr/>
        </p:nvSpPr>
        <p:spPr>
          <a:xfrm>
            <a:off x="1821101" y="1171750"/>
            <a:ext cx="8845420" cy="6993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50000"/>
              </a:lnSpc>
              <a:spcBef>
                <a:spcPts val="1000"/>
              </a:spcBef>
              <a:spcAft>
                <a:spcPts val="0"/>
              </a:spcAft>
              <a:buClrTx/>
              <a:buSzTx/>
              <a:buFont typeface="Wingdings" panose="05000000000000000000" charset="0"/>
              <a:buNone/>
            </a:pPr>
            <a:r>
              <a:rPr lang="zh-CN" altLang="en-US" sz="4000" b="1" dirty="0">
                <a:latin typeface="DFKai-SB" panose="03000509000000000000" pitchFamily="65" charset="-120"/>
                <a:ea typeface="DFKai-SB" panose="03000509000000000000" pitchFamily="65" charset="-120"/>
                <a:sym typeface="+mn-ea"/>
              </a:rPr>
              <a:t>建設國際科技創新中心</a:t>
            </a:r>
          </a:p>
        </p:txBody>
      </p:sp>
      <p:pic>
        <p:nvPicPr>
          <p:cNvPr id="20" name="Picture 19">
            <a:hlinkClick r:id="rId10"/>
          </p:cNvPr>
          <p:cNvPicPr>
            <a:picLocks noChangeAspect="1"/>
          </p:cNvPicPr>
          <p:nvPr/>
        </p:nvPicPr>
        <p:blipFill>
          <a:blip r:embed="rId11"/>
          <a:stretch>
            <a:fillRect/>
          </a:stretch>
        </p:blipFill>
        <p:spPr>
          <a:xfrm>
            <a:off x="633556" y="4805884"/>
            <a:ext cx="2375090" cy="1846058"/>
          </a:xfrm>
          <a:prstGeom prst="rect">
            <a:avLst/>
          </a:prstGeom>
        </p:spPr>
      </p:pic>
      <p:grpSp>
        <p:nvGrpSpPr>
          <p:cNvPr id="21" name="组合 2"/>
          <p:cNvGrpSpPr/>
          <p:nvPr/>
        </p:nvGrpSpPr>
        <p:grpSpPr>
          <a:xfrm>
            <a:off x="414170" y="1490625"/>
            <a:ext cx="2813862" cy="3545353"/>
            <a:chOff x="1143529" y="3712297"/>
            <a:chExt cx="3900804" cy="3900804"/>
          </a:xfrm>
        </p:grpSpPr>
        <p:sp>
          <p:nvSpPr>
            <p:cNvPr id="23" name="椭圆 3"/>
            <p:cNvSpPr/>
            <p:nvPr>
              <p:custDataLst>
                <p:tags r:id="rId2"/>
              </p:custDataLst>
            </p:nvPr>
          </p:nvSpPr>
          <p:spPr>
            <a:xfrm>
              <a:off x="1382904" y="4097222"/>
              <a:ext cx="3422054" cy="3146489"/>
            </a:xfrm>
            <a:prstGeom prst="ellipse">
              <a:avLst/>
            </a:prstGeom>
            <a:solidFill>
              <a:srgbClr val="92D050"/>
            </a:solidFill>
            <a:ln w="5715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a:solidFill>
                  <a:schemeClr val="tx1"/>
                </a:solidFill>
                <a:latin typeface="DFKai-SB" panose="03000509000000000000" pitchFamily="65" charset="-120"/>
                <a:ea typeface="DFKai-SB" panose="03000509000000000000" pitchFamily="65" charset="-120"/>
                <a:cs typeface="Impact" panose="020B0806030902050204" charset="0"/>
              </a:endParaRPr>
            </a:p>
          </p:txBody>
        </p:sp>
        <p:sp>
          <p:nvSpPr>
            <p:cNvPr id="24" name="弧形 5"/>
            <p:cNvSpPr/>
            <p:nvPr>
              <p:custDataLst>
                <p:tags r:id="rId3"/>
              </p:custDataLst>
            </p:nvPr>
          </p:nvSpPr>
          <p:spPr>
            <a:xfrm>
              <a:off x="1143529" y="3712297"/>
              <a:ext cx="3900804" cy="3900804"/>
            </a:xfrm>
            <a:prstGeom prst="arc">
              <a:avLst>
                <a:gd name="adj1" fmla="val 16200000"/>
                <a:gd name="adj2" fmla="val 5400000"/>
              </a:avLst>
            </a:prstGeom>
            <a:ln w="38100">
              <a:solidFill>
                <a:srgbClr val="000000">
                  <a:lumMod val="60000"/>
                  <a:lumOff val="40000"/>
                </a:srgbClr>
              </a:solidFill>
              <a:tailEnd type="stealth" w="lg" len="lg"/>
            </a:ln>
          </p:spPr>
          <p:style>
            <a:lnRef idx="1">
              <a:srgbClr val="1F74AD"/>
            </a:lnRef>
            <a:fillRef idx="0">
              <a:srgbClr val="1F74AD"/>
            </a:fillRef>
            <a:effectRef idx="0">
              <a:srgbClr val="1F74AD"/>
            </a:effectRef>
            <a:fontRef idx="minor">
              <a:srgbClr val="000000"/>
            </a:fontRef>
          </p:style>
          <p:txBody>
            <a:bodyPr anchor="ctr"/>
            <a:lstStyle/>
            <a:p>
              <a:pPr algn="ctr">
                <a:lnSpc>
                  <a:spcPct val="130000"/>
                </a:lnSpc>
              </a:pPr>
              <a:endParaRPr dirty="0">
                <a:latin typeface="DFKai-SB" panose="03000509000000000000" pitchFamily="65" charset="-120"/>
                <a:ea typeface="DFKai-SB" panose="03000509000000000000" pitchFamily="65" charset="-120"/>
                <a:cs typeface="Impact" panose="020B0806030902050204" charset="0"/>
              </a:endParaRPr>
            </a:p>
          </p:txBody>
        </p:sp>
        <p:sp>
          <p:nvSpPr>
            <p:cNvPr id="25" name="椭圆 16"/>
            <p:cNvSpPr/>
            <p:nvPr>
              <p:custDataLst>
                <p:tags r:id="rId4"/>
              </p:custDataLst>
            </p:nvPr>
          </p:nvSpPr>
          <p:spPr>
            <a:xfrm>
              <a:off x="3825628" y="7106775"/>
              <a:ext cx="506326" cy="506326"/>
            </a:xfrm>
            <a:prstGeom prst="ellipse">
              <a:avLst/>
            </a:prstGeom>
            <a:solidFill>
              <a:srgbClr val="002060"/>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a:latin typeface="DFKai-SB" panose="03000509000000000000" pitchFamily="65" charset="-120"/>
                <a:ea typeface="DFKai-SB" panose="03000509000000000000" pitchFamily="65" charset="-120"/>
                <a:cs typeface="Impact" panose="020B0806030902050204" charset="0"/>
              </a:endParaRPr>
            </a:p>
          </p:txBody>
        </p:sp>
        <p:sp>
          <p:nvSpPr>
            <p:cNvPr id="26" name="任意多边形 17"/>
            <p:cNvSpPr/>
            <p:nvPr>
              <p:custDataLst>
                <p:tags r:id="rId5"/>
              </p:custDataLst>
            </p:nvPr>
          </p:nvSpPr>
          <p:spPr bwMode="auto">
            <a:xfrm>
              <a:off x="3930233" y="7243711"/>
              <a:ext cx="297115" cy="286176"/>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ysClr val="window" lastClr="FFFFFF"/>
            </a:solidFill>
            <a:ln>
              <a:noFill/>
            </a:ln>
          </p:spPr>
          <p:txBody>
            <a:bodyPr anchor="ctr"/>
            <a:lstStyle/>
            <a:p>
              <a:pPr algn="ctr">
                <a:lnSpc>
                  <a:spcPct val="130000"/>
                </a:lnSpc>
              </a:pPr>
              <a:endParaRPr>
                <a:latin typeface="DFKai-SB" panose="03000509000000000000" pitchFamily="65" charset="-120"/>
                <a:ea typeface="DFKai-SB" panose="03000509000000000000" pitchFamily="65" charset="-120"/>
                <a:cs typeface="Impact" panose="020B0806030902050204" charset="0"/>
              </a:endParaRPr>
            </a:p>
          </p:txBody>
        </p:sp>
        <p:sp>
          <p:nvSpPr>
            <p:cNvPr id="27" name="椭圆 14"/>
            <p:cNvSpPr/>
            <p:nvPr>
              <p:custDataLst>
                <p:tags r:id="rId6"/>
              </p:custDataLst>
            </p:nvPr>
          </p:nvSpPr>
          <p:spPr>
            <a:xfrm>
              <a:off x="4078791" y="3900439"/>
              <a:ext cx="506326" cy="506326"/>
            </a:xfrm>
            <a:prstGeom prst="ellipse">
              <a:avLst/>
            </a:prstGeom>
            <a:solidFill>
              <a:srgbClr val="C00000"/>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lstStyle/>
            <a:p>
              <a:pPr algn="ctr">
                <a:lnSpc>
                  <a:spcPct val="130000"/>
                </a:lnSpc>
              </a:pPr>
              <a:endParaRPr>
                <a:latin typeface="DFKai-SB" panose="03000509000000000000" pitchFamily="65" charset="-120"/>
                <a:ea typeface="DFKai-SB" panose="03000509000000000000" pitchFamily="65" charset="-120"/>
                <a:cs typeface="Impact" panose="020B0806030902050204" charset="0"/>
              </a:endParaRPr>
            </a:p>
          </p:txBody>
        </p:sp>
        <p:sp>
          <p:nvSpPr>
            <p:cNvPr id="29" name="任意多边形 15"/>
            <p:cNvSpPr/>
            <p:nvPr>
              <p:custDataLst>
                <p:tags r:id="rId7"/>
              </p:custDataLst>
            </p:nvPr>
          </p:nvSpPr>
          <p:spPr bwMode="auto">
            <a:xfrm>
              <a:off x="4235765" y="4010513"/>
              <a:ext cx="297115" cy="286176"/>
            </a:xfrm>
            <a:custGeom>
              <a:avLst/>
              <a:gdLst>
                <a:gd name="T0" fmla="*/ 3413 w 6827"/>
                <a:gd name="T1" fmla="*/ 0 h 5912"/>
                <a:gd name="T2" fmla="*/ 0 w 6827"/>
                <a:gd name="T3" fmla="*/ 5912 h 5912"/>
                <a:gd name="T4" fmla="*/ 6827 w 6827"/>
                <a:gd name="T5" fmla="*/ 5912 h 5912"/>
                <a:gd name="T6" fmla="*/ 3413 w 6827"/>
                <a:gd name="T7" fmla="*/ 0 h 5912"/>
                <a:gd name="T8" fmla="*/ 3413 w 6827"/>
                <a:gd name="T9" fmla="*/ 972 h 5912"/>
                <a:gd name="T10" fmla="*/ 4489 w 6827"/>
                <a:gd name="T11" fmla="*/ 2835 h 5912"/>
                <a:gd name="T12" fmla="*/ 2338 w 6827"/>
                <a:gd name="T13" fmla="*/ 2835 h 5912"/>
                <a:gd name="T14" fmla="*/ 3413 w 6827"/>
                <a:gd name="T15" fmla="*/ 972 h 5912"/>
                <a:gd name="T16" fmla="*/ 842 w 6827"/>
                <a:gd name="T17" fmla="*/ 5426 h 5912"/>
                <a:gd name="T18" fmla="*/ 1917 w 6827"/>
                <a:gd name="T19" fmla="*/ 3564 h 5912"/>
                <a:gd name="T20" fmla="*/ 2993 w 6827"/>
                <a:gd name="T21" fmla="*/ 5426 h 5912"/>
                <a:gd name="T22" fmla="*/ 842 w 6827"/>
                <a:gd name="T23" fmla="*/ 5426 h 5912"/>
                <a:gd name="T24" fmla="*/ 2338 w 6827"/>
                <a:gd name="T25" fmla="*/ 3321 h 5912"/>
                <a:gd name="T26" fmla="*/ 4489 w 6827"/>
                <a:gd name="T27" fmla="*/ 3321 h 5912"/>
                <a:gd name="T28" fmla="*/ 3413 w 6827"/>
                <a:gd name="T29" fmla="*/ 5183 h 5912"/>
                <a:gd name="T30" fmla="*/ 2338 w 6827"/>
                <a:gd name="T31" fmla="*/ 3321 h 5912"/>
                <a:gd name="T32" fmla="*/ 4910 w 6827"/>
                <a:gd name="T33" fmla="*/ 3564 h 5912"/>
                <a:gd name="T34" fmla="*/ 5985 w 6827"/>
                <a:gd name="T35" fmla="*/ 5426 h 5912"/>
                <a:gd name="T36" fmla="*/ 3834 w 6827"/>
                <a:gd name="T37" fmla="*/ 5426 h 5912"/>
                <a:gd name="T38" fmla="*/ 4910 w 6827"/>
                <a:gd name="T39" fmla="*/ 3564 h 5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27" h="5912">
                  <a:moveTo>
                    <a:pt x="3413" y="0"/>
                  </a:moveTo>
                  <a:lnTo>
                    <a:pt x="0" y="5912"/>
                  </a:lnTo>
                  <a:lnTo>
                    <a:pt x="6827" y="5912"/>
                  </a:lnTo>
                  <a:lnTo>
                    <a:pt x="3413" y="0"/>
                  </a:lnTo>
                  <a:close/>
                  <a:moveTo>
                    <a:pt x="3413" y="972"/>
                  </a:moveTo>
                  <a:lnTo>
                    <a:pt x="4489" y="2835"/>
                  </a:lnTo>
                  <a:lnTo>
                    <a:pt x="2338" y="2835"/>
                  </a:lnTo>
                  <a:lnTo>
                    <a:pt x="3413" y="972"/>
                  </a:lnTo>
                  <a:close/>
                  <a:moveTo>
                    <a:pt x="842" y="5426"/>
                  </a:moveTo>
                  <a:lnTo>
                    <a:pt x="1917" y="3564"/>
                  </a:lnTo>
                  <a:lnTo>
                    <a:pt x="2993" y="5426"/>
                  </a:lnTo>
                  <a:lnTo>
                    <a:pt x="842" y="5426"/>
                  </a:lnTo>
                  <a:close/>
                  <a:moveTo>
                    <a:pt x="2338" y="3321"/>
                  </a:moveTo>
                  <a:lnTo>
                    <a:pt x="4489" y="3321"/>
                  </a:lnTo>
                  <a:lnTo>
                    <a:pt x="3413" y="5183"/>
                  </a:lnTo>
                  <a:lnTo>
                    <a:pt x="2338" y="3321"/>
                  </a:lnTo>
                  <a:close/>
                  <a:moveTo>
                    <a:pt x="4910" y="3564"/>
                  </a:moveTo>
                  <a:lnTo>
                    <a:pt x="5985" y="5426"/>
                  </a:lnTo>
                  <a:lnTo>
                    <a:pt x="3834" y="5426"/>
                  </a:lnTo>
                  <a:lnTo>
                    <a:pt x="4910" y="3564"/>
                  </a:lnTo>
                  <a:close/>
                </a:path>
              </a:pathLst>
            </a:custGeom>
            <a:solidFill>
              <a:sysClr val="window" lastClr="FFFFFF"/>
            </a:solidFill>
            <a:ln>
              <a:noFill/>
            </a:ln>
          </p:spPr>
          <p:txBody>
            <a:bodyPr anchor="ctr"/>
            <a:lstStyle/>
            <a:p>
              <a:pPr algn="ctr">
                <a:lnSpc>
                  <a:spcPct val="130000"/>
                </a:lnSpc>
              </a:pPr>
              <a:endParaRPr>
                <a:latin typeface="DFKai-SB" panose="03000509000000000000" pitchFamily="65" charset="-120"/>
                <a:ea typeface="DFKai-SB" panose="03000509000000000000" pitchFamily="65" charset="-120"/>
                <a:cs typeface="Impact" panose="020B0806030902050204" charset="0"/>
              </a:endParaRPr>
            </a:p>
          </p:txBody>
        </p:sp>
        <p:sp>
          <p:nvSpPr>
            <p:cNvPr id="30" name="文本框 21"/>
            <p:cNvSpPr txBox="1"/>
            <p:nvPr>
              <p:custDataLst>
                <p:tags r:id="rId8"/>
              </p:custDataLst>
            </p:nvPr>
          </p:nvSpPr>
          <p:spPr>
            <a:xfrm>
              <a:off x="1562173" y="5001636"/>
              <a:ext cx="3230022" cy="1537130"/>
            </a:xfrm>
            <a:prstGeom prst="rect">
              <a:avLst/>
            </a:prstGeom>
            <a:noFill/>
          </p:spPr>
          <p:txBody>
            <a:bodyPr wrap="square" lIns="90000" tIns="46800" rIns="90000" bIns="0" anchor="ctr" anchorCtr="0">
              <a:normAutofit lnSpcReduction="10000"/>
            </a:bodyPr>
            <a:lstStyle/>
            <a:p>
              <a:pPr algn="ctr">
                <a:lnSpc>
                  <a:spcPct val="130000"/>
                </a:lnSpc>
              </a:pPr>
              <a:r>
                <a:rPr lang="zh-CN" altLang="en-US" sz="2400" b="1" spc="300" dirty="0">
                  <a:latin typeface="DFKai-SB" panose="03000509000000000000" pitchFamily="65" charset="-120"/>
                  <a:ea typeface="DFKai-SB" panose="03000509000000000000" pitchFamily="65" charset="-120"/>
                  <a:cs typeface="+mj-cs"/>
                </a:rPr>
                <a:t>首要目標：打造世界級科技創新灣區</a:t>
              </a:r>
            </a:p>
          </p:txBody>
        </p:sp>
      </p:grpSp>
      <p:sp>
        <p:nvSpPr>
          <p:cNvPr id="15" name="Rectangle 14"/>
          <p:cNvSpPr/>
          <p:nvPr/>
        </p:nvSpPr>
        <p:spPr>
          <a:xfrm>
            <a:off x="3424587" y="5999992"/>
            <a:ext cx="7721325" cy="584775"/>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參考</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粵港澳大灣區發展規劃綱要</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頁</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14-16</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(https://www.bayarea.gov.hk/filemanager/tc/share/pdf/Outline_Development_Plan.pdf)</a:t>
            </a:r>
            <a:endParaRPr lang="en-US" sz="1600" dirty="0">
              <a:latin typeface="Times New Roman" panose="02020603050405020304" pitchFamily="18" charset="0"/>
              <a:cs typeface="Times New Roman" panose="02020603050405020304" pitchFamily="18" charset="0"/>
            </a:endParaRPr>
          </a:p>
        </p:txBody>
      </p:sp>
      <p:sp>
        <p:nvSpPr>
          <p:cNvPr id="2" name="Rectangle 1"/>
          <p:cNvSpPr/>
          <p:nvPr/>
        </p:nvSpPr>
        <p:spPr>
          <a:xfrm>
            <a:off x="2424371" y="255086"/>
            <a:ext cx="6853158" cy="646331"/>
          </a:xfrm>
          <a:prstGeom prst="rect">
            <a:avLst/>
          </a:prstGeom>
        </p:spPr>
        <p:txBody>
          <a:bodyPr wrap="none">
            <a:spAutoFit/>
          </a:bodyPr>
          <a:lstStyle/>
          <a:p>
            <a:pPr lvl="0" algn="ctr" defTabSz="977900" eaLnBrk="0" fontAlgn="base" hangingPunct="0">
              <a:lnSpc>
                <a:spcPct val="90000"/>
              </a:lnSpc>
              <a:spcBef>
                <a:spcPct val="0"/>
              </a:spcBef>
              <a:spcAft>
                <a:spcPct val="35000"/>
              </a:spcAft>
              <a:defRPr/>
            </a:pPr>
            <a:r>
              <a:rPr lang="zh-TW" altLang="zh-HK" sz="4000" b="1" dirty="0">
                <a:latin typeface="標楷體" panose="03000509000000000000" pitchFamily="65" charset="-120"/>
                <a:ea typeface="標楷體" panose="03000509000000000000" pitchFamily="65" charset="-120"/>
                <a:sym typeface="+mn-ea"/>
              </a:rPr>
              <a:t>粵港澳大灣區</a:t>
            </a:r>
            <a:r>
              <a:rPr lang="zh-CN" altLang="en-US" sz="4000" b="1" dirty="0">
                <a:latin typeface="標楷體" panose="03000509000000000000" pitchFamily="65" charset="-120"/>
                <a:ea typeface="標楷體" panose="03000509000000000000" pitchFamily="65" charset="-120"/>
                <a:sym typeface="+mn-ea"/>
              </a:rPr>
              <a:t>建設的主要內容</a:t>
            </a:r>
            <a:endParaRPr lang="zh-CN" altLang="en-US" sz="4000" b="1"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4666" y="932356"/>
            <a:ext cx="3587138" cy="5041573"/>
          </a:xfrm>
          <a:prstGeom prst="rect">
            <a:avLst/>
          </a:prstGeom>
        </p:spPr>
      </p:pic>
      <p:sp>
        <p:nvSpPr>
          <p:cNvPr id="3" name="标题 1"/>
          <p:cNvSpPr txBox="1"/>
          <p:nvPr/>
        </p:nvSpPr>
        <p:spPr>
          <a:xfrm>
            <a:off x="1645745" y="183383"/>
            <a:ext cx="8845420" cy="6993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50000"/>
              </a:lnSpc>
              <a:spcBef>
                <a:spcPts val="1000"/>
              </a:spcBef>
              <a:spcAft>
                <a:spcPts val="0"/>
              </a:spcAft>
              <a:buClrTx/>
              <a:buSzTx/>
              <a:buFont typeface="Wingdings" panose="05000000000000000000" charset="0"/>
              <a:buNone/>
            </a:pPr>
            <a:r>
              <a:rPr lang="zh-CN" altLang="en-US" sz="4000" b="1" dirty="0">
                <a:latin typeface="DFKai-SB" panose="03000509000000000000" pitchFamily="65" charset="-120"/>
                <a:ea typeface="DFKai-SB" panose="03000509000000000000" pitchFamily="65" charset="-120"/>
                <a:sym typeface="+mn-ea"/>
              </a:rPr>
              <a:t>建設國際科技創新中心</a:t>
            </a:r>
          </a:p>
        </p:txBody>
      </p:sp>
      <p:sp>
        <p:nvSpPr>
          <p:cNvPr id="4" name="Rectangle 3"/>
          <p:cNvSpPr/>
          <p:nvPr/>
        </p:nvSpPr>
        <p:spPr>
          <a:xfrm>
            <a:off x="4738254" y="1037096"/>
            <a:ext cx="6974378" cy="4832092"/>
          </a:xfrm>
          <a:prstGeom prst="rect">
            <a:avLst/>
          </a:prstGeom>
        </p:spPr>
        <p:txBody>
          <a:bodyPr wrap="square">
            <a:spAutoFit/>
          </a:bodyPr>
          <a:lstStyle/>
          <a:p>
            <a:r>
              <a:rPr lang="zh-TW" altLang="en-US" sz="2800" dirty="0">
                <a:latin typeface="標楷體" panose="03000509000000000000" pitchFamily="65" charset="-120"/>
                <a:ea typeface="標楷體" panose="03000509000000000000" pitchFamily="65" charset="-120"/>
              </a:rPr>
              <a:t>加強科技創新合作，建立國際化創新平台</a:t>
            </a:r>
          </a:p>
          <a:p>
            <a:pPr marL="342900" indent="-342900">
              <a:buFont typeface="Arial" panose="020B0604020202020204" pitchFamily="34" charset="0"/>
              <a:buChar char="•"/>
            </a:pPr>
            <a:r>
              <a:rPr lang="zh-TW" altLang="en-US" sz="2800" dirty="0">
                <a:latin typeface="標楷體" panose="03000509000000000000" pitchFamily="65" charset="-120"/>
                <a:ea typeface="標楷體" panose="03000509000000000000" pitchFamily="65" charset="-120"/>
              </a:rPr>
              <a:t>鼓勵粵港澳企業和科研機構參與國際科技創新合作。</a:t>
            </a:r>
          </a:p>
          <a:p>
            <a:pPr marL="342900" indent="-342900">
              <a:buFont typeface="Arial" panose="020B0604020202020204" pitchFamily="34" charset="0"/>
              <a:buChar char="•"/>
            </a:pPr>
            <a:r>
              <a:rPr lang="zh-TW" altLang="en-US" sz="2800" dirty="0">
                <a:latin typeface="標楷體" panose="03000509000000000000" pitchFamily="65" charset="-120"/>
                <a:ea typeface="標楷體" panose="03000509000000000000" pitchFamily="65" charset="-120"/>
              </a:rPr>
              <a:t>向香港科研機構開放在粵科研設施及儀器，並支持有關機構參與國家科技計劃。</a:t>
            </a:r>
          </a:p>
          <a:p>
            <a:endParaRPr lang="en-US" altLang="zh-TW"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支持科研基礎建設及產業技術創新</a:t>
            </a:r>
          </a:p>
          <a:p>
            <a:pPr marL="342900" indent="-342900">
              <a:buFont typeface="Arial" panose="020B0604020202020204" pitchFamily="34" charset="0"/>
              <a:buChar char="•"/>
            </a:pPr>
            <a:r>
              <a:rPr lang="zh-TW" altLang="en-US" sz="2800" dirty="0">
                <a:latin typeface="標楷體" panose="03000509000000000000" pitchFamily="65" charset="-120"/>
                <a:ea typeface="標楷體" panose="03000509000000000000" pitchFamily="65" charset="-120"/>
              </a:rPr>
              <a:t>支持建設港深創新及科技園；支持香港五所研發中心、香港科學園、數碼港和國家重點實驗室建設。</a:t>
            </a:r>
          </a:p>
          <a:p>
            <a:pPr marL="342900" indent="-342900">
              <a:buFont typeface="Arial" panose="020B0604020202020204" pitchFamily="34" charset="0"/>
              <a:buChar char="•"/>
            </a:pPr>
            <a:r>
              <a:rPr lang="zh-TW" altLang="en-US" sz="2800" dirty="0">
                <a:latin typeface="標楷體" panose="03000509000000000000" pitchFamily="65" charset="-120"/>
                <a:ea typeface="標楷體" panose="03000509000000000000" pitchFamily="65" charset="-120"/>
              </a:rPr>
              <a:t>培育產業技術創新平台、製造業創</a:t>
            </a:r>
            <a:r>
              <a:rPr lang="zh-TW" altLang="en-US" sz="2800" dirty="0">
                <a:solidFill>
                  <a:srgbClr val="333333"/>
                </a:solidFill>
                <a:latin typeface="標楷體" panose="03000509000000000000" pitchFamily="65" charset="-120"/>
                <a:ea typeface="標楷體" panose="03000509000000000000" pitchFamily="65" charset="-120"/>
              </a:rPr>
              <a:t>新中心。</a:t>
            </a:r>
            <a:endParaRPr lang="zh-TW" altLang="en-US" sz="2800" b="0" i="0" dirty="0">
              <a:solidFill>
                <a:srgbClr val="333333"/>
              </a:solidFill>
              <a:effectLst/>
              <a:latin typeface="標楷體" panose="03000509000000000000" pitchFamily="65" charset="-120"/>
              <a:ea typeface="標楷體" panose="03000509000000000000" pitchFamily="65" charset="-120"/>
            </a:endParaRPr>
          </a:p>
        </p:txBody>
      </p:sp>
      <p:sp>
        <p:nvSpPr>
          <p:cNvPr id="5" name="Rectangle 4"/>
          <p:cNvSpPr/>
          <p:nvPr/>
        </p:nvSpPr>
        <p:spPr>
          <a:xfrm>
            <a:off x="3507970" y="6248028"/>
            <a:ext cx="7581208" cy="307777"/>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 </a:t>
            </a:r>
            <a:r>
              <a:rPr lang="en-US" altLang="zh-TW" sz="1400" dirty="0">
                <a:latin typeface="標楷體" panose="03000509000000000000" pitchFamily="65" charset="-120"/>
                <a:ea typeface="標楷體" panose="03000509000000000000" pitchFamily="65" charset="-120"/>
              </a:rPr>
              <a:t>: </a:t>
            </a:r>
            <a:r>
              <a:rPr lang="zh-TW" altLang="en-US" sz="1400" dirty="0">
                <a:latin typeface="標楷體" panose="03000509000000000000" pitchFamily="65" charset="-120"/>
                <a:ea typeface="標楷體" panose="03000509000000000000" pitchFamily="65" charset="-120"/>
              </a:rPr>
              <a:t>粵港澳大灣區專頁 </a:t>
            </a:r>
            <a:r>
              <a:rPr lang="en-US" sz="1400" dirty="0">
                <a:latin typeface="Times New Roman" panose="02020603050405020304" pitchFamily="18" charset="0"/>
                <a:cs typeface="Times New Roman" panose="02020603050405020304" pitchFamily="18" charset="0"/>
              </a:rPr>
              <a:t>https://www.bayarea.gov.hk/tc/opportunities/mainpoints-it.html</a:t>
            </a:r>
          </a:p>
        </p:txBody>
      </p:sp>
      <p:pic>
        <p:nvPicPr>
          <p:cNvPr id="6" name="Picture 5"/>
          <p:cNvPicPr>
            <a:picLocks noChangeAspect="1"/>
          </p:cNvPicPr>
          <p:nvPr/>
        </p:nvPicPr>
        <p:blipFill>
          <a:blip r:embed="rId3"/>
          <a:stretch>
            <a:fillRect/>
          </a:stretch>
        </p:blipFill>
        <p:spPr>
          <a:xfrm>
            <a:off x="1645745" y="6171240"/>
            <a:ext cx="1529741" cy="461351"/>
          </a:xfrm>
          <a:prstGeom prst="rect">
            <a:avLst/>
          </a:prstGeom>
        </p:spPr>
      </p:pic>
    </p:spTree>
    <p:extLst>
      <p:ext uri="{BB962C8B-B14F-4D97-AF65-F5344CB8AC3E}">
        <p14:creationId xmlns:p14="http://schemas.microsoft.com/office/powerpoint/2010/main" val="9024146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97281" y="1185784"/>
            <a:ext cx="9576262" cy="4308872"/>
          </a:xfrm>
          <a:prstGeom prst="rect">
            <a:avLst/>
          </a:prstGeom>
        </p:spPr>
        <p:txBody>
          <a:bodyPr wrap="square">
            <a:spAutoFit/>
          </a:bodyPr>
          <a:lstStyle/>
          <a:p>
            <a:r>
              <a:rPr lang="zh-TW" altLang="en-US" sz="3200" dirty="0">
                <a:latin typeface="標楷體" panose="03000509000000000000" pitchFamily="65" charset="-120"/>
                <a:ea typeface="標楷體" panose="03000509000000000000" pitchFamily="65" charset="-120"/>
              </a:rPr>
              <a:t>政府設有五所研發中心，負責推動和統籌選定重點範疇的應用研發。五所研發中心是：</a:t>
            </a:r>
            <a:r>
              <a:rPr lang="en-US" sz="3200" dirty="0">
                <a:latin typeface="標楷體" panose="03000509000000000000" pitchFamily="65" charset="-120"/>
                <a:ea typeface="標楷體" panose="03000509000000000000" pitchFamily="65" charset="-120"/>
              </a:rPr>
              <a:t/>
            </a:r>
            <a:br>
              <a:rPr lang="en-US" sz="3200" dirty="0">
                <a:latin typeface="標楷體" panose="03000509000000000000" pitchFamily="65" charset="-120"/>
                <a:ea typeface="標楷體" panose="03000509000000000000" pitchFamily="65" charset="-120"/>
              </a:rPr>
            </a:br>
            <a:r>
              <a:rPr lang="en-US" sz="3200" dirty="0">
                <a:latin typeface="標楷體" panose="03000509000000000000" pitchFamily="65" charset="-120"/>
                <a:ea typeface="標楷體" panose="03000509000000000000" pitchFamily="65" charset="-120"/>
              </a:rPr>
              <a:t/>
            </a:r>
            <a:br>
              <a:rPr lang="en-US" sz="3200" dirty="0">
                <a:latin typeface="標楷體" panose="03000509000000000000" pitchFamily="65" charset="-120"/>
                <a:ea typeface="標楷體" panose="03000509000000000000" pitchFamily="65" charset="-120"/>
              </a:rPr>
            </a:br>
            <a:r>
              <a:rPr lang="zh-TW" altLang="en-US" sz="3200" dirty="0">
                <a:latin typeface="標楷體" panose="03000509000000000000" pitchFamily="65" charset="-120"/>
                <a:ea typeface="標楷體" panose="03000509000000000000" pitchFamily="65" charset="-12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）汽車科技研發中心；</a:t>
            </a:r>
            <a:r>
              <a:rPr lang="en-US" sz="3200" dirty="0">
                <a:latin typeface="Times New Roman" panose="02020603050405020304" pitchFamily="18" charset="0"/>
                <a:ea typeface="標楷體" panose="03000509000000000000" pitchFamily="65" charset="-120"/>
                <a:cs typeface="Times New Roman" panose="02020603050405020304" pitchFamily="18" charset="0"/>
              </a:rPr>
              <a:t/>
            </a:r>
            <a:br>
              <a:rPr lang="en-US" sz="32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）香港應用科技研究院（應科院）；</a:t>
            </a:r>
            <a:r>
              <a:rPr lang="en-US" sz="3200" dirty="0">
                <a:latin typeface="Times New Roman" panose="02020603050405020304" pitchFamily="18" charset="0"/>
                <a:ea typeface="標楷體" panose="03000509000000000000" pitchFamily="65" charset="-120"/>
                <a:cs typeface="Times New Roman" panose="02020603050405020304" pitchFamily="18" charset="0"/>
              </a:rPr>
              <a:t/>
            </a:r>
            <a:br>
              <a:rPr lang="en-US" sz="32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）香港紡織及成衣研發中心；</a:t>
            </a:r>
            <a:r>
              <a:rPr lang="en-US" sz="3200" dirty="0">
                <a:latin typeface="Times New Roman" panose="02020603050405020304" pitchFamily="18" charset="0"/>
                <a:ea typeface="標楷體" panose="03000509000000000000" pitchFamily="65" charset="-120"/>
                <a:cs typeface="Times New Roman" panose="02020603050405020304" pitchFamily="18" charset="0"/>
              </a:rPr>
              <a:t/>
            </a:r>
            <a:br>
              <a:rPr lang="en-US" sz="32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）物流及供應鏈多元技術研發中心</a:t>
            </a:r>
            <a:r>
              <a:rPr lang="zh-CN" altLang="en-US" sz="3200" dirty="0">
                <a:latin typeface="Times New Roman" panose="02020603050405020304" pitchFamily="18" charset="0"/>
                <a:ea typeface="標楷體" panose="03000509000000000000" pitchFamily="65" charset="-120"/>
                <a:cs typeface="Times New Roman" panose="02020603050405020304" pitchFamily="18" charset="0"/>
              </a:rPr>
              <a:t>；</a:t>
            </a:r>
            <a:r>
              <a:rPr lang="en-US" sz="3200" dirty="0">
                <a:latin typeface="Times New Roman" panose="02020603050405020304" pitchFamily="18" charset="0"/>
                <a:ea typeface="標楷體" panose="03000509000000000000" pitchFamily="65" charset="-120"/>
                <a:cs typeface="Times New Roman" panose="02020603050405020304" pitchFamily="18" charset="0"/>
              </a:rPr>
              <a:t/>
            </a:r>
            <a:br>
              <a:rPr lang="en-US" sz="32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）納米及先進材料研發院。</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Rectangle 2"/>
          <p:cNvSpPr/>
          <p:nvPr/>
        </p:nvSpPr>
        <p:spPr>
          <a:xfrm>
            <a:off x="3642234" y="321881"/>
            <a:ext cx="4288353"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香港五所研發中心</a:t>
            </a:r>
            <a:endParaRPr lang="en-US" sz="4000" b="1" dirty="0"/>
          </a:p>
        </p:txBody>
      </p:sp>
      <p:pic>
        <p:nvPicPr>
          <p:cNvPr id="5" name="Picture 4">
            <a:hlinkClick r:id="rId2"/>
          </p:cNvPr>
          <p:cNvPicPr>
            <a:picLocks noChangeAspect="1"/>
          </p:cNvPicPr>
          <p:nvPr/>
        </p:nvPicPr>
        <p:blipFill>
          <a:blip r:embed="rId3"/>
          <a:stretch>
            <a:fillRect/>
          </a:stretch>
        </p:blipFill>
        <p:spPr>
          <a:xfrm>
            <a:off x="1833148" y="5532820"/>
            <a:ext cx="2320880" cy="700048"/>
          </a:xfrm>
          <a:prstGeom prst="rect">
            <a:avLst/>
          </a:prstGeom>
        </p:spPr>
      </p:pic>
      <p:sp>
        <p:nvSpPr>
          <p:cNvPr id="6" name="Rectangle 5"/>
          <p:cNvSpPr/>
          <p:nvPr/>
        </p:nvSpPr>
        <p:spPr>
          <a:xfrm>
            <a:off x="4467520" y="5494656"/>
            <a:ext cx="6096000" cy="584775"/>
          </a:xfrm>
          <a:prstGeom prst="rect">
            <a:avLst/>
          </a:prstGeom>
        </p:spPr>
        <p:txBody>
          <a:bodyPr>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https://www.info.gov.hk/gia/general/202105/05/P2021050500289.htm</a:t>
            </a:r>
          </a:p>
        </p:txBody>
      </p:sp>
      <p:sp>
        <p:nvSpPr>
          <p:cNvPr id="7" name="Rectangle 6"/>
          <p:cNvSpPr/>
          <p:nvPr/>
        </p:nvSpPr>
        <p:spPr>
          <a:xfrm>
            <a:off x="1940831" y="6271033"/>
            <a:ext cx="2213197" cy="338554"/>
          </a:xfrm>
          <a:prstGeom prst="rect">
            <a:avLst/>
          </a:prstGeom>
          <a:ln w="28575">
            <a:solidFill>
              <a:schemeClr val="tx1"/>
            </a:solidFill>
          </a:ln>
        </p:spPr>
        <p:txBody>
          <a:bodyPr wrap="square">
            <a:spAutoFit/>
          </a:bodyPr>
          <a:lstStyle/>
          <a:p>
            <a:pPr algn="ctr"/>
            <a:r>
              <a:rPr lang="zh-TW" altLang="en-US" sz="1600" b="1" dirty="0">
                <a:latin typeface="DFKai-SB" panose="03000509000000000000" pitchFamily="65" charset="-120"/>
                <a:ea typeface="DFKai-SB" panose="03000509000000000000" pitchFamily="65" charset="-120"/>
              </a:rPr>
              <a:t>點擊圖像閱讀報導</a:t>
            </a:r>
            <a:endParaRPr lang="en-US" sz="1600" dirty="0">
              <a:latin typeface="DFKai-SB" panose="03000509000000000000" pitchFamily="65" charset="-120"/>
              <a:ea typeface="DFKai-SB" panose="03000509000000000000" pitchFamily="65" charset="-120"/>
            </a:endParaRPr>
          </a:p>
        </p:txBody>
      </p:sp>
      <p:pic>
        <p:nvPicPr>
          <p:cNvPr id="8" name="Picture 7"/>
          <p:cNvPicPr>
            <a:picLocks noChangeAspect="1"/>
          </p:cNvPicPr>
          <p:nvPr/>
        </p:nvPicPr>
        <p:blipFill>
          <a:blip r:embed="rId4"/>
          <a:stretch>
            <a:fillRect/>
          </a:stretch>
        </p:blipFill>
        <p:spPr>
          <a:xfrm>
            <a:off x="113802" y="66013"/>
            <a:ext cx="2172003" cy="790685"/>
          </a:xfrm>
          <a:prstGeom prst="rect">
            <a:avLst/>
          </a:prstGeom>
        </p:spPr>
      </p:pic>
    </p:spTree>
    <p:extLst>
      <p:ext uri="{BB962C8B-B14F-4D97-AF65-F5344CB8AC3E}">
        <p14:creationId xmlns:p14="http://schemas.microsoft.com/office/powerpoint/2010/main" val="14281723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1371424" y="280441"/>
            <a:ext cx="8845420" cy="6993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50000"/>
              </a:lnSpc>
              <a:spcBef>
                <a:spcPts val="1000"/>
              </a:spcBef>
              <a:spcAft>
                <a:spcPts val="0"/>
              </a:spcAft>
              <a:buClrTx/>
              <a:buSzTx/>
              <a:buFont typeface="Wingdings" panose="05000000000000000000" charset="0"/>
              <a:buNone/>
            </a:pPr>
            <a:r>
              <a:rPr lang="zh-CN" altLang="en-US" sz="4000" b="1" dirty="0">
                <a:latin typeface="DFKai-SB" panose="03000509000000000000" pitchFamily="65" charset="-120"/>
                <a:ea typeface="DFKai-SB" panose="03000509000000000000" pitchFamily="65" charset="-120"/>
                <a:sym typeface="+mn-ea"/>
              </a:rPr>
              <a:t>建設國際科技創新中心</a:t>
            </a:r>
          </a:p>
        </p:txBody>
      </p:sp>
      <p:sp>
        <p:nvSpPr>
          <p:cNvPr id="4" name="Rectangle 3"/>
          <p:cNvSpPr/>
          <p:nvPr/>
        </p:nvSpPr>
        <p:spPr>
          <a:xfrm>
            <a:off x="1103756" y="979759"/>
            <a:ext cx="9962641" cy="4524315"/>
          </a:xfrm>
          <a:prstGeom prst="rect">
            <a:avLst/>
          </a:prstGeom>
        </p:spPr>
        <p:txBody>
          <a:bodyPr wrap="square">
            <a:spAutoFit/>
          </a:bodyPr>
          <a:lstStyle/>
          <a:p>
            <a:r>
              <a:rPr lang="zh-TW" altLang="en-US" sz="3200" dirty="0">
                <a:latin typeface="標楷體" panose="03000509000000000000" pitchFamily="65" charset="-120"/>
                <a:ea typeface="標楷體" panose="03000509000000000000" pitchFamily="65" charset="-120"/>
              </a:rPr>
              <a:t>促進科技人才及資源流通，便利科研合作</a:t>
            </a:r>
            <a:endParaRPr lang="en-US" altLang="zh-TW" sz="3200" dirty="0">
              <a:latin typeface="標楷體" panose="03000509000000000000" pitchFamily="65" charset="-120"/>
              <a:ea typeface="標楷體" panose="03000509000000000000" pitchFamily="65" charset="-120"/>
            </a:endParaRPr>
          </a:p>
          <a:p>
            <a:endParaRPr lang="zh-TW" altLang="en-US" sz="32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TW" altLang="en-US" sz="3200" dirty="0">
                <a:latin typeface="標楷體" panose="03000509000000000000" pitchFamily="65" charset="-120"/>
                <a:ea typeface="標楷體" panose="03000509000000000000" pitchFamily="65" charset="-120"/>
              </a:rPr>
              <a:t>允許符合條件的高等院校和科研機構申請內地科技項目，並按規定在兩地使用有關資金。</a:t>
            </a:r>
          </a:p>
          <a:p>
            <a:pPr marL="457200" indent="-457200">
              <a:buFont typeface="Arial" panose="020B0604020202020204" pitchFamily="34" charset="0"/>
              <a:buChar char="•"/>
            </a:pPr>
            <a:r>
              <a:rPr lang="zh-TW" altLang="en-US" sz="3200" dirty="0">
                <a:latin typeface="標楷體" panose="03000509000000000000" pitchFamily="65" charset="-120"/>
                <a:ea typeface="標楷體" panose="03000509000000000000" pitchFamily="65" charset="-120"/>
              </a:rPr>
              <a:t>優化科研合作項目所需的醫療數據和生物樣本跨境使用</a:t>
            </a:r>
            <a:r>
              <a:rPr lang="zh-CN" altLang="en-US" sz="3200" dirty="0">
                <a:latin typeface="標楷體" panose="03000509000000000000" pitchFamily="65" charset="-120"/>
                <a:ea typeface="標楷體" panose="03000509000000000000" pitchFamily="65" charset="-120"/>
              </a:rPr>
              <a:t>的</a:t>
            </a:r>
            <a:r>
              <a:rPr lang="zh-TW" altLang="en-US" sz="3200" dirty="0">
                <a:latin typeface="標楷體" panose="03000509000000000000" pitchFamily="65" charset="-120"/>
                <a:ea typeface="標楷體" panose="03000509000000000000" pitchFamily="65" charset="-120"/>
              </a:rPr>
              <a:t>管理。</a:t>
            </a:r>
          </a:p>
          <a:p>
            <a:pPr marL="457200" indent="-457200">
              <a:buFont typeface="Arial" panose="020B0604020202020204" pitchFamily="34" charset="0"/>
              <a:buChar char="•"/>
            </a:pPr>
            <a:r>
              <a:rPr lang="zh-TW" altLang="en-US" sz="3200" dirty="0">
                <a:latin typeface="標楷體" panose="03000509000000000000" pitchFamily="65" charset="-120"/>
                <a:ea typeface="標楷體" panose="03000509000000000000" pitchFamily="65" charset="-120"/>
              </a:rPr>
              <a:t>容許香港在粵設立的研發機構享有與內地研發機構同等待遇。</a:t>
            </a:r>
          </a:p>
          <a:p>
            <a:pPr marL="457200" indent="-457200">
              <a:buFont typeface="Arial" panose="020B0604020202020204" pitchFamily="34" charset="0"/>
              <a:buChar char="•"/>
            </a:pPr>
            <a:r>
              <a:rPr lang="zh-TW" altLang="en-US" sz="3200" dirty="0">
                <a:latin typeface="標楷體" panose="03000509000000000000" pitchFamily="65" charset="-120"/>
                <a:ea typeface="標楷體" panose="03000509000000000000" pitchFamily="65" charset="-120"/>
              </a:rPr>
              <a:t>研究出入境等便利措施，鼓勵科技和學術人才交流。</a:t>
            </a:r>
            <a:endParaRPr lang="zh-TW" altLang="en-US" sz="3200" b="0" i="0" dirty="0">
              <a:effectLst/>
              <a:latin typeface="標楷體" panose="03000509000000000000" pitchFamily="65" charset="-120"/>
              <a:ea typeface="標楷體" panose="03000509000000000000" pitchFamily="65" charset="-120"/>
            </a:endParaRPr>
          </a:p>
        </p:txBody>
      </p:sp>
      <p:sp>
        <p:nvSpPr>
          <p:cNvPr id="5" name="Rectangle 4"/>
          <p:cNvSpPr/>
          <p:nvPr/>
        </p:nvSpPr>
        <p:spPr>
          <a:xfrm>
            <a:off x="3859260" y="5956525"/>
            <a:ext cx="6741623" cy="646331"/>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資料來源 </a:t>
            </a:r>
            <a:r>
              <a:rPr lang="en-US" altLang="zh-TW" dirty="0">
                <a:latin typeface="標楷體" panose="03000509000000000000" pitchFamily="65" charset="-12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粵港澳大灣區專頁 </a:t>
            </a:r>
            <a:r>
              <a:rPr lang="en-US" dirty="0">
                <a:latin typeface="Times New Roman" panose="02020603050405020304" pitchFamily="18" charset="0"/>
                <a:cs typeface="Times New Roman" panose="02020603050405020304" pitchFamily="18" charset="0"/>
              </a:rPr>
              <a:t>https://www.bayarea.gov.hk/tc/opportunities/mainpoints-it.html</a:t>
            </a:r>
          </a:p>
        </p:txBody>
      </p:sp>
      <p:pic>
        <p:nvPicPr>
          <p:cNvPr id="6" name="Picture 5"/>
          <p:cNvPicPr>
            <a:picLocks noChangeAspect="1"/>
          </p:cNvPicPr>
          <p:nvPr/>
        </p:nvPicPr>
        <p:blipFill>
          <a:blip r:embed="rId2"/>
          <a:stretch>
            <a:fillRect/>
          </a:stretch>
        </p:blipFill>
        <p:spPr>
          <a:xfrm>
            <a:off x="1020628" y="5895701"/>
            <a:ext cx="2546461" cy="767981"/>
          </a:xfrm>
          <a:prstGeom prst="rect">
            <a:avLst/>
          </a:prstGeom>
        </p:spPr>
      </p:pic>
    </p:spTree>
    <p:extLst>
      <p:ext uri="{BB962C8B-B14F-4D97-AF65-F5344CB8AC3E}">
        <p14:creationId xmlns:p14="http://schemas.microsoft.com/office/powerpoint/2010/main" val="25507856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2506662" y="115000"/>
            <a:ext cx="7172701" cy="1011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latin typeface="DFKai-SB" panose="03000509000000000000" pitchFamily="65" charset="-120"/>
                <a:ea typeface="DFKai-SB" panose="03000509000000000000" pitchFamily="65" charset="-120"/>
              </a:rPr>
              <a:t>觀看以下短片作課堂討論</a:t>
            </a:r>
            <a:endParaRPr lang="zh-HK" altLang="en-US" sz="4000" b="1" dirty="0">
              <a:latin typeface="DFKai-SB" panose="03000509000000000000" pitchFamily="65" charset="-120"/>
              <a:ea typeface="DFKai-SB" panose="03000509000000000000" pitchFamily="65" charset="-120"/>
            </a:endParaRPr>
          </a:p>
        </p:txBody>
      </p:sp>
      <p:sp>
        <p:nvSpPr>
          <p:cNvPr id="7" name="文本框 6"/>
          <p:cNvSpPr txBox="1"/>
          <p:nvPr/>
        </p:nvSpPr>
        <p:spPr>
          <a:xfrm>
            <a:off x="534783" y="3456763"/>
            <a:ext cx="4120536" cy="261610"/>
          </a:xfrm>
          <a:prstGeom prst="rect">
            <a:avLst/>
          </a:prstGeom>
          <a:noFill/>
        </p:spPr>
        <p:txBody>
          <a:bodyPr wrap="square" rtlCol="0" anchor="t">
            <a:spAutoFit/>
          </a:bodyPr>
          <a:lstStyle/>
          <a:p>
            <a:r>
              <a:rPr lang="zh-TW" altLang="en-US" sz="1100" dirty="0">
                <a:latin typeface="DFKai-SB" panose="03000509000000000000" pitchFamily="65" charset="-120"/>
                <a:ea typeface="DFKai-SB" panose="03000509000000000000" pitchFamily="65" charset="-120"/>
                <a:sym typeface="+mn-ea"/>
              </a:rPr>
              <a:t>短片</a:t>
            </a:r>
            <a:r>
              <a:rPr lang="zh-CN" altLang="en-US" sz="1100" dirty="0" smtClean="0">
                <a:latin typeface="DFKai-SB" panose="03000509000000000000" pitchFamily="65" charset="-120"/>
                <a:ea typeface="DFKai-SB" panose="03000509000000000000" pitchFamily="65" charset="-120"/>
                <a:sym typeface="+mn-ea"/>
              </a:rPr>
              <a:t>來源：</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sym typeface="+mn-ea"/>
              </a:rPr>
              <a:t>https://www.sztv.com.cn/ysz/zx/rd/78494119.shtml</a:t>
            </a:r>
            <a:endParaRPr lang="zh-CN" altLang="en-US" sz="11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图片 2" descr="截图_1621836943247">
            <a:hlinkClick r:id="rId2"/>
          </p:cNvPr>
          <p:cNvPicPr>
            <a:picLocks noChangeAspect="1"/>
          </p:cNvPicPr>
          <p:nvPr/>
        </p:nvPicPr>
        <p:blipFill>
          <a:blip r:embed="rId3"/>
          <a:stretch>
            <a:fillRect/>
          </a:stretch>
        </p:blipFill>
        <p:spPr>
          <a:xfrm>
            <a:off x="643638" y="1149597"/>
            <a:ext cx="3421466" cy="1924850"/>
          </a:xfrm>
          <a:prstGeom prst="rect">
            <a:avLst/>
          </a:prstGeom>
        </p:spPr>
      </p:pic>
      <p:grpSp>
        <p:nvGrpSpPr>
          <p:cNvPr id="12" name="组合 11"/>
          <p:cNvGrpSpPr/>
          <p:nvPr/>
        </p:nvGrpSpPr>
        <p:grpSpPr>
          <a:xfrm>
            <a:off x="161536" y="116549"/>
            <a:ext cx="2037490" cy="523220"/>
            <a:chOff x="1193537" y="1390369"/>
            <a:chExt cx="2191267" cy="660738"/>
          </a:xfrm>
        </p:grpSpPr>
        <p:sp>
          <p:nvSpPr>
            <p:cNvPr id="13" name="矩形 12"/>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矩形 13"/>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3"/>
            <p:cNvSpPr txBox="1">
              <a:spLocks noChangeArrowheads="1"/>
            </p:cNvSpPr>
            <p:nvPr/>
          </p:nvSpPr>
          <p:spPr bwMode="auto">
            <a:xfrm>
              <a:off x="1658101" y="1390369"/>
              <a:ext cx="1726703" cy="6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2800" b="1" dirty="0">
                  <a:latin typeface="標楷體" panose="03000509000000000000" pitchFamily="65" charset="-120"/>
                  <a:ea typeface="標楷體" panose="03000509000000000000" pitchFamily="65" charset="-120"/>
                </a:rPr>
                <a:t>導入課堂</a:t>
              </a:r>
              <a:endParaRPr lang="zh-CN" altLang="en-US" sz="2800" b="1" dirty="0">
                <a:latin typeface="標楷體" panose="03000509000000000000" pitchFamily="65" charset="-120"/>
                <a:ea typeface="標楷體" panose="03000509000000000000" pitchFamily="65" charset="-120"/>
              </a:endParaRPr>
            </a:p>
          </p:txBody>
        </p:sp>
        <p:cxnSp>
          <p:nvCxnSpPr>
            <p:cNvPr id="16" name="直接连接符 15"/>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 name="Picture 1">
            <a:hlinkClick r:id="rId2"/>
          </p:cNvPr>
          <p:cNvPicPr>
            <a:picLocks noChangeAspect="1"/>
          </p:cNvPicPr>
          <p:nvPr/>
        </p:nvPicPr>
        <p:blipFill>
          <a:blip r:embed="rId4"/>
          <a:stretch>
            <a:fillRect/>
          </a:stretch>
        </p:blipFill>
        <p:spPr>
          <a:xfrm>
            <a:off x="714518" y="3134819"/>
            <a:ext cx="790545" cy="255481"/>
          </a:xfrm>
          <a:prstGeom prst="rect">
            <a:avLst/>
          </a:prstGeom>
          <a:ln w="25400" cmpd="sng">
            <a:solidFill>
              <a:schemeClr val="tx1"/>
            </a:solidFill>
          </a:ln>
        </p:spPr>
      </p:pic>
      <p:sp>
        <p:nvSpPr>
          <p:cNvPr id="11" name="Content Placeholder 2"/>
          <p:cNvSpPr txBox="1">
            <a:spLocks/>
          </p:cNvSpPr>
          <p:nvPr/>
        </p:nvSpPr>
        <p:spPr>
          <a:xfrm>
            <a:off x="4838109" y="1171633"/>
            <a:ext cx="6600305" cy="3046988"/>
          </a:xfrm>
          <a:prstGeom prst="rect">
            <a:avLst/>
          </a:prstGeom>
          <a:ln w="38100">
            <a:solidFill>
              <a:srgbClr val="0070C0"/>
            </a:solid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zh-TW" altLang="en-US" sz="2400" dirty="0" smtClean="0">
                <a:latin typeface="DFKai-SB" panose="03000509000000000000" pitchFamily="65" charset="-120"/>
                <a:ea typeface="DFKai-SB" panose="03000509000000000000" pitchFamily="65" charset="-120"/>
              </a:rPr>
              <a:t>觀看短片一，說明</a:t>
            </a:r>
            <a:r>
              <a:rPr lang="zh-CN" altLang="en-US" sz="2400" dirty="0" smtClean="0">
                <a:latin typeface="DFKai-SB" panose="03000509000000000000" pitchFamily="65" charset="-120"/>
                <a:ea typeface="DFKai-SB" panose="03000509000000000000" pitchFamily="65" charset="-120"/>
              </a:rPr>
              <a:t>為</a:t>
            </a:r>
            <a:r>
              <a:rPr lang="zh-CN" altLang="en-US" sz="2400" dirty="0">
                <a:latin typeface="DFKai-SB" panose="03000509000000000000" pitchFamily="65" charset="-120"/>
                <a:ea typeface="DFKai-SB" panose="03000509000000000000" pitchFamily="65" charset="-120"/>
              </a:rPr>
              <a:t>甚麽</a:t>
            </a:r>
            <a:r>
              <a:rPr lang="zh-TW" altLang="en-US" sz="2400" dirty="0">
                <a:latin typeface="DFKai-SB" panose="03000509000000000000" pitchFamily="65" charset="-120"/>
                <a:ea typeface="DFKai-SB" panose="03000509000000000000" pitchFamily="65" charset="-120"/>
              </a:rPr>
              <a:t>國家在「十四五規劃」中</a:t>
            </a:r>
            <a:r>
              <a:rPr lang="zh-CN" altLang="en-US" sz="2400" dirty="0" smtClean="0">
                <a:latin typeface="DFKai-SB" panose="03000509000000000000" pitchFamily="65" charset="-120"/>
                <a:ea typeface="DFKai-SB" panose="03000509000000000000" pitchFamily="65" charset="-120"/>
              </a:rPr>
              <a:t>將</a:t>
            </a:r>
            <a:r>
              <a:rPr lang="zh-CN" altLang="en-US" sz="2400" dirty="0">
                <a:latin typeface="DFKai-SB" panose="03000509000000000000" pitchFamily="65" charset="-120"/>
                <a:ea typeface="DFKai-SB" panose="03000509000000000000" pitchFamily="65" charset="-120"/>
              </a:rPr>
              <a:t>粵港澳大灣區建設首次作為國家戰略寫入廣東五年規劃</a:t>
            </a:r>
            <a:r>
              <a:rPr lang="zh-CN" altLang="en-US" sz="2400" dirty="0" smtClean="0">
                <a:latin typeface="DFKai-SB" panose="03000509000000000000" pitchFamily="65" charset="-120"/>
                <a:ea typeface="DFKai-SB" panose="03000509000000000000" pitchFamily="65" charset="-120"/>
              </a:rPr>
              <a:t>？</a:t>
            </a:r>
            <a:endParaRPr lang="en-US" altLang="zh-CN" sz="2400" dirty="0" smtClean="0">
              <a:latin typeface="DFKai-SB" panose="03000509000000000000" pitchFamily="65" charset="-120"/>
              <a:ea typeface="DFKai-SB" panose="03000509000000000000" pitchFamily="65" charset="-120"/>
            </a:endParaRPr>
          </a:p>
          <a:p>
            <a:pPr marL="0" indent="0" algn="ctr">
              <a:lnSpc>
                <a:spcPct val="100000"/>
              </a:lnSpc>
              <a:spcBef>
                <a:spcPts val="0"/>
              </a:spcBef>
              <a:buNone/>
            </a:pPr>
            <a:r>
              <a:rPr lang="zh-TW" altLang="en-US" sz="2400" b="1" dirty="0">
                <a:latin typeface="DFKai-SB" panose="03000509000000000000" pitchFamily="65" charset="-120"/>
                <a:ea typeface="DFKai-SB" panose="03000509000000000000" pitchFamily="65" charset="-120"/>
              </a:rPr>
              <a:t>討論方向</a:t>
            </a:r>
            <a:r>
              <a:rPr lang="en-US" altLang="zh-CN" sz="2400" b="1" dirty="0">
                <a:latin typeface="DFKai-SB" panose="03000509000000000000" pitchFamily="65" charset="-120"/>
                <a:ea typeface="DFKai-SB" panose="03000509000000000000" pitchFamily="65" charset="-120"/>
              </a:rPr>
              <a:t>:</a:t>
            </a:r>
            <a:endParaRPr lang="zh-CN" altLang="en-US" sz="2400" b="1" dirty="0">
              <a:latin typeface="DFKai-SB" panose="03000509000000000000" pitchFamily="65" charset="-120"/>
              <a:ea typeface="DFKai-SB" panose="03000509000000000000" pitchFamily="65" charset="-120"/>
            </a:endParaRPr>
          </a:p>
          <a:p>
            <a:pPr marL="323850" indent="-323850">
              <a:lnSpc>
                <a:spcPct val="100000"/>
              </a:lnSpc>
              <a:spcBef>
                <a:spcPts val="0"/>
              </a:spcBef>
            </a:pPr>
            <a:r>
              <a:rPr lang="zh-TW" altLang="zh-HK" sz="2400" kern="100" dirty="0">
                <a:latin typeface="DFKai-SB" panose="03000509000000000000" pitchFamily="65" charset="-120"/>
                <a:ea typeface="DFKai-SB" panose="03000509000000000000" pitchFamily="65" charset="-120"/>
                <a:cs typeface="Times New Roman" panose="02020603050405020304" charset="0"/>
              </a:rPr>
              <a:t>國家對粵港澳大灣區建設的重視和</a:t>
            </a:r>
            <a:r>
              <a:rPr lang="zh-TW" altLang="en-US" sz="2400" kern="100" dirty="0">
                <a:latin typeface="DFKai-SB" panose="03000509000000000000" pitchFamily="65" charset="-120"/>
                <a:ea typeface="DFKai-SB" panose="03000509000000000000" pitchFamily="65" charset="-120"/>
                <a:cs typeface="Times New Roman" panose="02020603050405020304" charset="0"/>
              </a:rPr>
              <a:t>為</a:t>
            </a:r>
            <a:r>
              <a:rPr lang="zh-TW" altLang="zh-HK" sz="2400" kern="100" dirty="0">
                <a:latin typeface="DFKai-SB" panose="03000509000000000000" pitchFamily="65" charset="-120"/>
                <a:ea typeface="DFKai-SB" panose="03000509000000000000" pitchFamily="65" charset="-120"/>
                <a:cs typeface="Times New Roman" panose="02020603050405020304" charset="0"/>
                <a:sym typeface="+mn-ea"/>
              </a:rPr>
              <a:t>大灣區建設</a:t>
            </a:r>
            <a:r>
              <a:rPr lang="zh-TW" altLang="en-US" sz="2400" kern="100" dirty="0">
                <a:latin typeface="DFKai-SB" panose="03000509000000000000" pitchFamily="65" charset="-120"/>
                <a:ea typeface="DFKai-SB" panose="03000509000000000000" pitchFamily="65" charset="-120"/>
                <a:cs typeface="Times New Roman" panose="02020603050405020304" charset="0"/>
                <a:sym typeface="+mn-ea"/>
              </a:rPr>
              <a:t>訂定</a:t>
            </a:r>
            <a:r>
              <a:rPr lang="zh-TW" altLang="zh-HK" sz="2400" kern="100" dirty="0">
                <a:latin typeface="DFKai-SB" panose="03000509000000000000" pitchFamily="65" charset="-120"/>
                <a:ea typeface="DFKai-SB" panose="03000509000000000000" pitchFamily="65" charset="-120"/>
                <a:cs typeface="Times New Roman" panose="02020603050405020304" charset="0"/>
                <a:sym typeface="+mn-ea"/>
              </a:rPr>
              <a:t>方向</a:t>
            </a:r>
            <a:r>
              <a:rPr lang="zh-TW" altLang="zh-HK" sz="2400" kern="100" dirty="0">
                <a:latin typeface="DFKai-SB" panose="03000509000000000000" pitchFamily="65" charset="-120"/>
                <a:ea typeface="DFKai-SB" panose="03000509000000000000" pitchFamily="65" charset="-120"/>
                <a:cs typeface="Times New Roman" panose="02020603050405020304" charset="0"/>
              </a:rPr>
              <a:t>。</a:t>
            </a:r>
          </a:p>
          <a:p>
            <a:pPr marL="323850" indent="-323850">
              <a:lnSpc>
                <a:spcPct val="100000"/>
              </a:lnSpc>
              <a:spcBef>
                <a:spcPts val="0"/>
              </a:spcBef>
            </a:pPr>
            <a:r>
              <a:rPr lang="zh-TW" altLang="zh-HK" sz="2400" kern="100" dirty="0">
                <a:latin typeface="DFKai-SB" panose="03000509000000000000" pitchFamily="65" charset="-120"/>
                <a:ea typeface="DFKai-SB" panose="03000509000000000000" pitchFamily="65" charset="-120"/>
                <a:cs typeface="Times New Roman" panose="02020603050405020304" charset="0"/>
              </a:rPr>
              <a:t>這是香港融入國家發展大局的體現，也說明</a:t>
            </a:r>
            <a:r>
              <a:rPr lang="zh-CN" altLang="en-US" sz="2400" dirty="0">
                <a:latin typeface="DFKai-SB" panose="03000509000000000000" pitchFamily="65" charset="-120"/>
                <a:ea typeface="DFKai-SB" panose="03000509000000000000" pitchFamily="65" charset="-120"/>
              </a:rPr>
              <a:t>粵港澳</a:t>
            </a:r>
            <a:r>
              <a:rPr lang="zh-TW" altLang="zh-HK" sz="2400" kern="100" dirty="0">
                <a:latin typeface="DFKai-SB" panose="03000509000000000000" pitchFamily="65" charset="-120"/>
                <a:ea typeface="DFKai-SB" panose="03000509000000000000" pitchFamily="65" charset="-120"/>
                <a:cs typeface="Times New Roman" panose="02020603050405020304" charset="0"/>
                <a:sym typeface="+mn-ea"/>
              </a:rPr>
              <a:t>大灣區建設的重要</a:t>
            </a:r>
            <a:r>
              <a:rPr lang="zh-TW" altLang="en-US" sz="2400" kern="100" dirty="0">
                <a:latin typeface="DFKai-SB" panose="03000509000000000000" pitchFamily="65" charset="-120"/>
                <a:ea typeface="DFKai-SB" panose="03000509000000000000" pitchFamily="65" charset="-120"/>
                <a:cs typeface="Times New Roman" panose="02020603050405020304" charset="0"/>
                <a:sym typeface="+mn-ea"/>
              </a:rPr>
              <a:t>性</a:t>
            </a:r>
            <a:r>
              <a:rPr lang="zh-TW" altLang="zh-HK" sz="2400" kern="100" dirty="0" smtClean="0">
                <a:latin typeface="DFKai-SB" panose="03000509000000000000" pitchFamily="65" charset="-120"/>
                <a:ea typeface="DFKai-SB" panose="03000509000000000000" pitchFamily="65" charset="-120"/>
                <a:cs typeface="Times New Roman" panose="02020603050405020304" charset="0"/>
              </a:rPr>
              <a:t>。</a:t>
            </a:r>
            <a:endParaRPr lang="zh-TW" altLang="zh-HK" sz="2400" kern="100" dirty="0">
              <a:latin typeface="DFKai-SB" panose="03000509000000000000" pitchFamily="65" charset="-120"/>
              <a:ea typeface="DFKai-SB" panose="03000509000000000000" pitchFamily="65" charset="-120"/>
              <a:cs typeface="Times New Roman" panose="02020603050405020304" charset="0"/>
            </a:endParaRPr>
          </a:p>
        </p:txBody>
      </p:sp>
      <p:sp>
        <p:nvSpPr>
          <p:cNvPr id="5" name="Rectangle 4"/>
          <p:cNvSpPr/>
          <p:nvPr/>
        </p:nvSpPr>
        <p:spPr>
          <a:xfrm>
            <a:off x="398369" y="1008865"/>
            <a:ext cx="1192955" cy="461665"/>
          </a:xfrm>
          <a:prstGeom prst="rect">
            <a:avLst/>
          </a:prstGeom>
          <a:solidFill>
            <a:schemeClr val="bg1"/>
          </a:solidFill>
          <a:ln w="28575">
            <a:solidFill>
              <a:srgbClr val="FF0000"/>
            </a:solidFill>
          </a:ln>
        </p:spPr>
        <p:txBody>
          <a:bodyPr wrap="none">
            <a:spAutoFit/>
          </a:bodyPr>
          <a:lstStyle/>
          <a:p>
            <a:pPr algn="ct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短片一</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Rectangle 16"/>
          <p:cNvSpPr/>
          <p:nvPr/>
        </p:nvSpPr>
        <p:spPr>
          <a:xfrm>
            <a:off x="658603" y="3093231"/>
            <a:ext cx="3406502" cy="338554"/>
          </a:xfrm>
          <a:prstGeom prst="rect">
            <a:avLst/>
          </a:prstGeom>
          <a:ln w="28575">
            <a:solidFill>
              <a:schemeClr val="tx1"/>
            </a:solidFill>
          </a:ln>
        </p:spPr>
        <p:txBody>
          <a:bodyPr wrap="square">
            <a:spAutoFit/>
          </a:bodyPr>
          <a:lstStyle/>
          <a:p>
            <a:pPr algn="ctr"/>
            <a:r>
              <a:rPr lang="zh-TW" altLang="en-US" sz="1600" b="1" dirty="0">
                <a:latin typeface="DFKai-SB" panose="03000509000000000000" pitchFamily="65" charset="-120"/>
                <a:ea typeface="DFKai-SB" panose="03000509000000000000" pitchFamily="65" charset="-120"/>
              </a:rPr>
              <a:t>         點擊圖像觀看影片</a:t>
            </a:r>
            <a:endParaRPr lang="en-US" sz="1600" dirty="0">
              <a:latin typeface="DFKai-SB" panose="03000509000000000000" pitchFamily="65" charset="-120"/>
              <a:ea typeface="DFKai-SB" panose="03000509000000000000" pitchFamily="65" charset="-120"/>
            </a:endParaRPr>
          </a:p>
        </p:txBody>
      </p:sp>
      <p:sp>
        <p:nvSpPr>
          <p:cNvPr id="18" name="Content Placeholder 2"/>
          <p:cNvSpPr txBox="1">
            <a:spLocks/>
          </p:cNvSpPr>
          <p:nvPr/>
        </p:nvSpPr>
        <p:spPr>
          <a:xfrm>
            <a:off x="513314" y="5872810"/>
            <a:ext cx="10517675" cy="875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23850" indent="-323850">
              <a:lnSpc>
                <a:spcPct val="100000"/>
              </a:lnSpc>
              <a:spcBef>
                <a:spcPts val="0"/>
              </a:spcBef>
            </a:pPr>
            <a:endParaRPr lang="zh-TW" altLang="zh-HK" sz="3200" kern="100" dirty="0">
              <a:latin typeface="DFKai-SB" panose="03000509000000000000" pitchFamily="65" charset="-120"/>
              <a:ea typeface="DFKai-SB" panose="03000509000000000000" pitchFamily="65" charset="-120"/>
              <a:cs typeface="Times New Roman" panose="02020603050405020304" charset="0"/>
            </a:endParaRPr>
          </a:p>
        </p:txBody>
      </p:sp>
      <p:grpSp>
        <p:nvGrpSpPr>
          <p:cNvPr id="21" name="组合 13"/>
          <p:cNvGrpSpPr>
            <a:grpSpLocks noChangeAspect="1"/>
          </p:cNvGrpSpPr>
          <p:nvPr/>
        </p:nvGrpSpPr>
        <p:grpSpPr>
          <a:xfrm flipH="1">
            <a:off x="4188250" y="1165575"/>
            <a:ext cx="540000" cy="540000"/>
            <a:chOff x="5195979" y="428797"/>
            <a:chExt cx="927463" cy="927463"/>
          </a:xfrm>
        </p:grpSpPr>
        <p:sp>
          <p:nvSpPr>
            <p:cNvPr id="22" name="椭圆 14"/>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3" name="组合 15"/>
            <p:cNvGrpSpPr/>
            <p:nvPr/>
          </p:nvGrpSpPr>
          <p:grpSpPr>
            <a:xfrm>
              <a:off x="5235042" y="460898"/>
              <a:ext cx="876427" cy="882962"/>
              <a:chOff x="6130069" y="1975983"/>
              <a:chExt cx="876427" cy="882962"/>
            </a:xfrm>
          </p:grpSpPr>
          <p:sp>
            <p:nvSpPr>
              <p:cNvPr id="26"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27"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24"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grpSp>
        <p:nvGrpSpPr>
          <p:cNvPr id="28" name="组合 4"/>
          <p:cNvGrpSpPr>
            <a:grpSpLocks noChangeAspect="1"/>
          </p:cNvGrpSpPr>
          <p:nvPr/>
        </p:nvGrpSpPr>
        <p:grpSpPr>
          <a:xfrm>
            <a:off x="4235336" y="2648970"/>
            <a:ext cx="493472" cy="540000"/>
            <a:chOff x="6523756" y="488141"/>
            <a:chExt cx="883270" cy="966551"/>
          </a:xfrm>
        </p:grpSpPr>
        <p:sp>
          <p:nvSpPr>
            <p:cNvPr id="29" name="流程图: 离页连接符 5"/>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流程图: 离页连接符 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流程图: 离页连接符 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9"/>
            <p:cNvGrpSpPr/>
            <p:nvPr/>
          </p:nvGrpSpPr>
          <p:grpSpPr>
            <a:xfrm>
              <a:off x="6676279" y="647264"/>
              <a:ext cx="600075" cy="568325"/>
              <a:chOff x="5991226" y="2949576"/>
              <a:chExt cx="600075" cy="568325"/>
            </a:xfrm>
          </p:grpSpPr>
          <p:sp>
            <p:nvSpPr>
              <p:cNvPr id="33"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4"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5"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pic>
        <p:nvPicPr>
          <p:cNvPr id="10" name="Picture 9">
            <a:hlinkClick r:id="rId5"/>
          </p:cNvPr>
          <p:cNvPicPr>
            <a:picLocks noChangeAspect="1"/>
          </p:cNvPicPr>
          <p:nvPr/>
        </p:nvPicPr>
        <p:blipFill>
          <a:blip r:embed="rId6"/>
          <a:stretch>
            <a:fillRect/>
          </a:stretch>
        </p:blipFill>
        <p:spPr>
          <a:xfrm>
            <a:off x="679078" y="3916264"/>
            <a:ext cx="3421466" cy="2152856"/>
          </a:xfrm>
          <a:prstGeom prst="rect">
            <a:avLst/>
          </a:prstGeom>
        </p:spPr>
      </p:pic>
      <p:sp>
        <p:nvSpPr>
          <p:cNvPr id="37" name="Rectangle 36"/>
          <p:cNvSpPr/>
          <p:nvPr/>
        </p:nvSpPr>
        <p:spPr>
          <a:xfrm>
            <a:off x="714518" y="6073630"/>
            <a:ext cx="3350586" cy="338554"/>
          </a:xfrm>
          <a:prstGeom prst="rect">
            <a:avLst/>
          </a:prstGeom>
          <a:ln w="28575">
            <a:solidFill>
              <a:schemeClr val="tx1"/>
            </a:solidFill>
          </a:ln>
        </p:spPr>
        <p:txBody>
          <a:bodyPr wrap="square">
            <a:spAutoFit/>
          </a:bodyPr>
          <a:lstStyle/>
          <a:p>
            <a:pPr algn="r"/>
            <a:r>
              <a:rPr lang="zh-TW" altLang="en-US" sz="1600" b="1" dirty="0">
                <a:latin typeface="DFKai-SB" panose="03000509000000000000" pitchFamily="65" charset="-120"/>
                <a:ea typeface="DFKai-SB" panose="03000509000000000000" pitchFamily="65" charset="-120"/>
              </a:rPr>
              <a:t>點擊圖像觀看短片</a:t>
            </a:r>
            <a:endParaRPr lang="en-US" sz="1600" dirty="0">
              <a:latin typeface="DFKai-SB" panose="03000509000000000000" pitchFamily="65" charset="-120"/>
              <a:ea typeface="DFKai-SB" panose="03000509000000000000" pitchFamily="65" charset="-120"/>
            </a:endParaRPr>
          </a:p>
        </p:txBody>
      </p:sp>
      <p:sp>
        <p:nvSpPr>
          <p:cNvPr id="38" name="Rectangle 37"/>
          <p:cNvSpPr/>
          <p:nvPr/>
        </p:nvSpPr>
        <p:spPr>
          <a:xfrm>
            <a:off x="404608" y="3927208"/>
            <a:ext cx="1192954" cy="461665"/>
          </a:xfrm>
          <a:prstGeom prst="rect">
            <a:avLst/>
          </a:prstGeom>
          <a:solidFill>
            <a:schemeClr val="bg1"/>
          </a:solidFill>
          <a:ln w="28575">
            <a:solidFill>
              <a:srgbClr val="FF0000"/>
            </a:solidFill>
          </a:ln>
        </p:spPr>
        <p:txBody>
          <a:bodyPr wrap="none">
            <a:spAutoFit/>
          </a:bodyPr>
          <a:lstStyle/>
          <a:p>
            <a:pPr algn="ct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短片二</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9" name="Rectangle 38"/>
          <p:cNvSpPr/>
          <p:nvPr/>
        </p:nvSpPr>
        <p:spPr>
          <a:xfrm>
            <a:off x="4838108" y="4458583"/>
            <a:ext cx="6600306" cy="1938992"/>
          </a:xfrm>
          <a:prstGeom prst="rect">
            <a:avLst/>
          </a:prstGeom>
          <a:ln w="38100">
            <a:solidFill>
              <a:srgbClr val="0070C0"/>
            </a:solidFill>
          </a:ln>
        </p:spPr>
        <p:txBody>
          <a:bodyPr wrap="square">
            <a:spAutoFit/>
          </a:bodyPr>
          <a:lstStyle/>
          <a:p>
            <a:r>
              <a:rPr lang="zh-TW" altLang="en-US" sz="2400" dirty="0" smtClean="0">
                <a:latin typeface="標楷體" panose="03000509000000000000" pitchFamily="65" charset="-120"/>
                <a:ea typeface="標楷體" panose="03000509000000000000" pitchFamily="65" charset="-120"/>
              </a:rPr>
              <a:t>觀看短片二以</a:t>
            </a:r>
            <a:r>
              <a:rPr lang="zh-TW" altLang="en-US" sz="2400" dirty="0">
                <a:latin typeface="標楷體" panose="03000509000000000000" pitchFamily="65" charset="-120"/>
                <a:ea typeface="標楷體" panose="03000509000000000000" pitchFamily="65" charset="-120"/>
              </a:rPr>
              <a:t>了</a:t>
            </a:r>
            <a:r>
              <a:rPr lang="zh-TW" altLang="en-US" sz="2400" dirty="0" smtClean="0">
                <a:latin typeface="標楷體" panose="03000509000000000000" pitchFamily="65" charset="-120"/>
                <a:ea typeface="標楷體" panose="03000509000000000000" pitchFamily="65" charset="-120"/>
              </a:rPr>
              <a:t>解</a:t>
            </a:r>
            <a:r>
              <a:rPr lang="en-US" altLang="zh-TW" sz="2400" dirty="0">
                <a:latin typeface="標楷體" panose="03000509000000000000" pitchFamily="65" charset="-120"/>
                <a:ea typeface="標楷體" panose="03000509000000000000" pitchFamily="65" charset="-120"/>
              </a:rPr>
              <a:t>:</a:t>
            </a:r>
          </a:p>
          <a:p>
            <a:endParaRPr lang="en-US" altLang="zh-TW" sz="24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CN" altLang="en-US" sz="2400" dirty="0">
                <a:latin typeface="DFKai-SB" panose="03000509000000000000" pitchFamily="65" charset="-120"/>
                <a:ea typeface="DFKai-SB" panose="03000509000000000000" pitchFamily="65" charset="-120"/>
              </a:rPr>
              <a:t>粵港澳</a:t>
            </a:r>
            <a:r>
              <a:rPr lang="zh-TW" altLang="en-US" sz="2400" dirty="0">
                <a:latin typeface="標楷體" panose="03000509000000000000" pitchFamily="65" charset="-120"/>
                <a:ea typeface="標楷體" panose="03000509000000000000" pitchFamily="65" charset="-120"/>
              </a:rPr>
              <a:t>大灣區作為國家改革開放重大發展戰略之一的重要</a:t>
            </a:r>
            <a:r>
              <a:rPr lang="zh-TW" altLang="en-US" sz="2400" dirty="0" smtClean="0">
                <a:latin typeface="標楷體" panose="03000509000000000000" pitchFamily="65" charset="-120"/>
                <a:ea typeface="標楷體" panose="03000509000000000000" pitchFamily="65" charset="-120"/>
              </a:rPr>
              <a:t>歷程。</a:t>
            </a:r>
            <a:endParaRPr lang="en-US" altLang="zh-TW" sz="24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zh-CN" altLang="en-US" sz="2400" dirty="0">
                <a:latin typeface="DFKai-SB" panose="03000509000000000000" pitchFamily="65" charset="-120"/>
                <a:ea typeface="DFKai-SB" panose="03000509000000000000" pitchFamily="65" charset="-120"/>
              </a:rPr>
              <a:t>粵港澳</a:t>
            </a:r>
            <a:r>
              <a:rPr lang="zh-TW" altLang="en-US" sz="2400" dirty="0">
                <a:latin typeface="標楷體" panose="03000509000000000000" pitchFamily="65" charset="-120"/>
                <a:ea typeface="標楷體" panose="03000509000000000000" pitchFamily="65" charset="-120"/>
              </a:rPr>
              <a:t>大灣區發展</a:t>
            </a:r>
            <a:r>
              <a:rPr lang="zh-TW" altLang="en-US" sz="2400" dirty="0" smtClean="0">
                <a:latin typeface="標楷體" panose="03000509000000000000" pitchFamily="65" charset="-120"/>
                <a:ea typeface="標楷體" panose="03000509000000000000" pitchFamily="65" charset="-120"/>
              </a:rPr>
              <a:t>重點。</a:t>
            </a:r>
            <a:endParaRPr lang="en-US" sz="2400" dirty="0">
              <a:latin typeface="標楷體" panose="03000509000000000000" pitchFamily="65" charset="-120"/>
              <a:ea typeface="標楷體" panose="03000509000000000000" pitchFamily="65" charset="-120"/>
            </a:endParaRPr>
          </a:p>
        </p:txBody>
      </p:sp>
      <p:sp>
        <p:nvSpPr>
          <p:cNvPr id="40" name="Rectangle 39"/>
          <p:cNvSpPr/>
          <p:nvPr/>
        </p:nvSpPr>
        <p:spPr>
          <a:xfrm>
            <a:off x="679078" y="6449496"/>
            <a:ext cx="3655168" cy="261610"/>
          </a:xfrm>
          <a:prstGeom prst="rect">
            <a:avLst/>
          </a:prstGeom>
        </p:spPr>
        <p:txBody>
          <a:bodyPr wrap="none">
            <a:spAutoFit/>
          </a:bodyPr>
          <a:lstStyle/>
          <a:p>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短片來源</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 </a:t>
            </a:r>
            <a:r>
              <a:rPr lang="en-US" sz="1100" dirty="0">
                <a:latin typeface="Times New Roman" panose="02020603050405020304" pitchFamily="18" charset="0"/>
                <a:ea typeface="標楷體" panose="03000509000000000000" pitchFamily="65" charset="-120"/>
                <a:cs typeface="Times New Roman" panose="02020603050405020304" pitchFamily="18" charset="0"/>
              </a:rPr>
              <a:t>https://www.bayarea.gov.hk/tc/stories/videos.html</a:t>
            </a:r>
          </a:p>
        </p:txBody>
      </p:sp>
      <p:pic>
        <p:nvPicPr>
          <p:cNvPr id="41" name="Picture 40">
            <a:hlinkClick r:id="rId5"/>
          </p:cNvPr>
          <p:cNvPicPr>
            <a:picLocks noChangeAspect="1"/>
          </p:cNvPicPr>
          <p:nvPr/>
        </p:nvPicPr>
        <p:blipFill>
          <a:blip r:embed="rId7"/>
          <a:stretch>
            <a:fillRect/>
          </a:stretch>
        </p:blipFill>
        <p:spPr>
          <a:xfrm>
            <a:off x="714518" y="6080064"/>
            <a:ext cx="892712" cy="317511"/>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445" y="618221"/>
            <a:ext cx="11662756" cy="6065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540328" y="1012047"/>
            <a:ext cx="10997736" cy="2123658"/>
          </a:xfrm>
          <a:prstGeom prst="rect">
            <a:avLst/>
          </a:prstGeom>
          <a:solidFill>
            <a:schemeClr val="accent6">
              <a:lumMod val="20000"/>
              <a:lumOff val="80000"/>
            </a:schemeClr>
          </a:solidFill>
        </p:spPr>
        <p:txBody>
          <a:bodyPr wrap="square" rtlCol="0" anchor="t">
            <a:spAutoFit/>
          </a:bodyPr>
          <a:lstStyle/>
          <a:p>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截至</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月，粵港澳大灣區創新驅動發展取得重要突破，一批國家重大科技基礎設施加快建設，粵港澳大灣區綜合性國家科學中心獲批建設。</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國家重點實驗室和廣東省重點實驗室總數分別達30個、396個;廣東省國家級高新技術企業總量達5.3萬家，總數、總收入、淨利潤等均居全國第一</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sym typeface="+mn-ea"/>
            </a:endParaRPr>
          </a:p>
          <a:p>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來源：《廣東省國民經濟和社會發展第十四個五年規劃和2035年遠景目標綱要》</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http://www.gd.gov.cn/zwgk/wjk/qbwj/yf/content/post_3268751.html</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224445" y="169879"/>
            <a:ext cx="1512721" cy="550683"/>
          </a:xfrm>
          <a:prstGeom prst="rect">
            <a:avLst/>
          </a:prstGeom>
        </p:spPr>
      </p:pic>
      <p:sp>
        <p:nvSpPr>
          <p:cNvPr id="10" name="标题 1"/>
          <p:cNvSpPr txBox="1"/>
          <p:nvPr/>
        </p:nvSpPr>
        <p:spPr>
          <a:xfrm>
            <a:off x="1371424" y="280441"/>
            <a:ext cx="8845420" cy="6993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50000"/>
              </a:lnSpc>
              <a:spcBef>
                <a:spcPts val="1000"/>
              </a:spcBef>
              <a:spcAft>
                <a:spcPts val="0"/>
              </a:spcAft>
              <a:buClrTx/>
              <a:buSzTx/>
              <a:buFont typeface="Wingdings" panose="05000000000000000000" charset="0"/>
              <a:buNone/>
            </a:pPr>
            <a:r>
              <a:rPr lang="zh-CN" altLang="en-US" sz="4000" b="1" dirty="0">
                <a:latin typeface="DFKai-SB" panose="03000509000000000000" pitchFamily="65" charset="-120"/>
                <a:ea typeface="DFKai-SB" panose="03000509000000000000" pitchFamily="65" charset="-120"/>
                <a:sym typeface="+mn-ea"/>
              </a:rPr>
              <a:t>建設國際科技創新中心</a:t>
            </a:r>
          </a:p>
        </p:txBody>
      </p:sp>
      <p:sp>
        <p:nvSpPr>
          <p:cNvPr id="6" name="文本框 2"/>
          <p:cNvSpPr txBox="1"/>
          <p:nvPr/>
        </p:nvSpPr>
        <p:spPr>
          <a:xfrm>
            <a:off x="540327" y="3203417"/>
            <a:ext cx="10997737" cy="3270126"/>
          </a:xfrm>
          <a:prstGeom prst="rect">
            <a:avLst/>
          </a:prstGeom>
          <a:solidFill>
            <a:schemeClr val="accent1">
              <a:lumMod val="20000"/>
              <a:lumOff val="80000"/>
            </a:schemeClr>
          </a:solidFill>
        </p:spPr>
        <p:txBody>
          <a:bodyPr wrap="square" rtlCol="0" anchor="t">
            <a:spAutoFit/>
          </a:bodyPr>
          <a:lstStyle/>
          <a:p>
            <a:r>
              <a:rPr lang="zh-TW" altLang="en-US" sz="2400" dirty="0">
                <a:latin typeface="標楷體" panose="03000509000000000000" pitchFamily="65" charset="-120"/>
                <a:ea typeface="標楷體" panose="03000509000000000000" pitchFamily="65" charset="-120"/>
              </a:rPr>
              <a:t>香港特區</a:t>
            </a:r>
            <a:r>
              <a:rPr lang="zh-TW" altLang="en-US" sz="2400" dirty="0" smtClean="0">
                <a:latin typeface="標楷體" panose="03000509000000000000" pitchFamily="65" charset="-120"/>
                <a:ea typeface="標楷體" panose="03000509000000000000" pitchFamily="65" charset="-120"/>
              </a:rPr>
              <a:t>政府在</a:t>
            </a:r>
            <a:r>
              <a:rPr lang="zh-TW" altLang="en-US" sz="2400" dirty="0">
                <a:latin typeface="標楷體" panose="03000509000000000000" pitchFamily="65" charset="-120"/>
                <a:ea typeface="標楷體" panose="03000509000000000000" pitchFamily="65" charset="-120"/>
              </a:rPr>
              <a:t>香港科學園設立「醫療科技創新平台」和「人工智能及機械人科技創新平台」，以吸引世界頂尖的科研機構和科技企業來港，與本地大學及科研機構進行更多合作研發項目，為香港匯聚及培育更多優秀的科技人才</a:t>
            </a:r>
            <a:r>
              <a:rPr lang="zh-TW" altLang="en-US" sz="2400" dirty="0" smtClean="0">
                <a:latin typeface="標楷體" panose="03000509000000000000" pitchFamily="65" charset="-120"/>
                <a:ea typeface="標楷體" panose="03000509000000000000" pitchFamily="65" charset="-120"/>
              </a:rPr>
              <a:t>。</a:t>
            </a:r>
            <a:endParaRPr lang="en-US" altLang="zh-TW" sz="2400" dirty="0" smtClean="0">
              <a:latin typeface="標楷體" panose="03000509000000000000" pitchFamily="65" charset="-120"/>
              <a:ea typeface="標楷體" panose="03000509000000000000" pitchFamily="65" charset="-120"/>
            </a:endParaRPr>
          </a:p>
          <a:p>
            <a:endParaRPr lang="en-US" altLang="zh-CN" sz="2400" dirty="0">
              <a:latin typeface="標楷體" panose="03000509000000000000" pitchFamily="65" charset="-120"/>
              <a:ea typeface="標楷體" panose="03000509000000000000" pitchFamily="65" charset="-120"/>
            </a:endParaRPr>
          </a:p>
          <a:p>
            <a:endParaRPr lang="en-US" altLang="zh-CN" sz="2400" dirty="0" smtClean="0">
              <a:latin typeface="標楷體" panose="03000509000000000000" pitchFamily="65" charset="-120"/>
              <a:ea typeface="標楷體" panose="03000509000000000000" pitchFamily="65" charset="-120"/>
            </a:endParaRPr>
          </a:p>
          <a:p>
            <a:endParaRPr lang="en-US" altLang="zh-CN" sz="2400" dirty="0">
              <a:latin typeface="標楷體" panose="03000509000000000000" pitchFamily="65" charset="-120"/>
              <a:ea typeface="標楷體" panose="03000509000000000000" pitchFamily="65" charset="-120"/>
            </a:endParaRPr>
          </a:p>
          <a:p>
            <a:endParaRPr lang="en-US" altLang="zh-CN" sz="2400" dirty="0" smtClean="0">
              <a:latin typeface="標楷體" panose="03000509000000000000" pitchFamily="65" charset="-120"/>
              <a:ea typeface="標楷體" panose="03000509000000000000" pitchFamily="65" charset="-120"/>
            </a:endParaRPr>
          </a:p>
          <a:p>
            <a:pPr>
              <a:lnSpc>
                <a:spcPct val="150000"/>
              </a:lnSpc>
            </a:pPr>
            <a:r>
              <a:rPr lang="zh-CN" altLang="en-US" sz="1100" dirty="0">
                <a:latin typeface="DFKai-SB" panose="03000509000000000000" pitchFamily="65" charset="-120"/>
                <a:ea typeface="DFKai-SB" panose="03000509000000000000" pitchFamily="65" charset="-120"/>
              </a:rPr>
              <a:t>資料來源：</a:t>
            </a:r>
            <a:endParaRPr lang="en-US" altLang="zh-CN" sz="1100" dirty="0">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zh-TW" altLang="en-US" sz="1100" dirty="0">
                <a:latin typeface="DFKai-SB" panose="03000509000000000000" pitchFamily="65" charset="-120"/>
                <a:ea typeface="DFKai-SB" panose="03000509000000000000" pitchFamily="65" charset="-120"/>
              </a:rPr>
              <a:t>粵港澳大灣區專頁 </a:t>
            </a:r>
            <a:r>
              <a:rPr lang="en-US" altLang="zh-TW" sz="1100" dirty="0">
                <a:latin typeface="Times New Roman" panose="02020603050405020304" pitchFamily="18" charset="0"/>
                <a:ea typeface="DFKai-SB" panose="03000509000000000000" pitchFamily="65" charset="-120"/>
                <a:cs typeface="Times New Roman" panose="02020603050405020304" pitchFamily="18" charset="0"/>
              </a:rPr>
              <a:t>https://www.bayarea.gov.hk/tc/opportunities/it.html</a:t>
            </a:r>
            <a:endParaRPr lang="zh-TW" altLang="en-US" sz="11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100" dirty="0">
                <a:latin typeface="Times New Roman" panose="02020603050405020304" pitchFamily="18" charset="0"/>
                <a:ea typeface="DFKai-SB" panose="03000509000000000000" pitchFamily="65" charset="-120"/>
                <a:cs typeface="Times New Roman" panose="02020603050405020304" pitchFamily="18" charset="0"/>
              </a:rPr>
              <a:t>港深創新及科技園 </a:t>
            </a:r>
            <a:r>
              <a:rPr lang="en-US" altLang="zh-CN" sz="1100" dirty="0">
                <a:latin typeface="Times New Roman" panose="02020603050405020304" pitchFamily="18" charset="0"/>
                <a:ea typeface="DFKai-SB" panose="03000509000000000000" pitchFamily="65" charset="-120"/>
                <a:cs typeface="Times New Roman" panose="02020603050405020304" pitchFamily="18" charset="0"/>
              </a:rPr>
              <a:t>https://www.hkstp.org/zh-hk/about-us/our-footprint/hsitp</a:t>
            </a:r>
            <a:r>
              <a:rPr lang="en-US" altLang="zh-CN" sz="11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1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3915293" y="4490412"/>
            <a:ext cx="3433158" cy="149583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547" y="208345"/>
            <a:ext cx="11238375" cy="6541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p:cNvSpPr txBox="1"/>
          <p:nvPr/>
        </p:nvSpPr>
        <p:spPr>
          <a:xfrm>
            <a:off x="719156" y="1366305"/>
            <a:ext cx="4833974" cy="2893100"/>
          </a:xfrm>
          <a:prstGeom prst="rect">
            <a:avLst/>
          </a:prstGeom>
          <a:noFill/>
          <a:ln w="28575">
            <a:solidFill>
              <a:srgbClr val="0070C0"/>
            </a:solidFill>
          </a:ln>
        </p:spPr>
        <p:txBody>
          <a:bodyPr wrap="square" rtlCol="0" anchor="t">
            <a:spAutoFit/>
          </a:bodyPr>
          <a:lstStyle/>
          <a:p>
            <a:r>
              <a:rPr lang="zh-TW" altLang="en-US" sz="2600" dirty="0">
                <a:latin typeface="標楷體" panose="03000509000000000000" pitchFamily="65" charset="-120"/>
                <a:ea typeface="標楷體" panose="03000509000000000000" pitchFamily="65" charset="-120"/>
              </a:rPr>
              <a:t>自從內地科研資金獲准「過河」後，國家科學技術部、廣東省政府及深圳市政府過去兩年已批出超過三億四千萬元人民幣，讓香港的大學和研發機構進行研發或建立實驗室，為本港的研發活動注入更多動力。</a:t>
            </a:r>
            <a:endParaRPr lang="en-US" sz="2600" dirty="0">
              <a:latin typeface="標楷體" panose="03000509000000000000" pitchFamily="65" charset="-120"/>
              <a:ea typeface="標楷體" panose="03000509000000000000" pitchFamily="65" charset="-120"/>
            </a:endParaRPr>
          </a:p>
        </p:txBody>
      </p:sp>
      <p:sp>
        <p:nvSpPr>
          <p:cNvPr id="2" name="Rectangle 1"/>
          <p:cNvSpPr/>
          <p:nvPr/>
        </p:nvSpPr>
        <p:spPr>
          <a:xfrm>
            <a:off x="719156" y="4413250"/>
            <a:ext cx="4833974" cy="659283"/>
          </a:xfrm>
          <a:prstGeom prst="rect">
            <a:avLst/>
          </a:prstGeom>
        </p:spPr>
        <p:txBody>
          <a:bodyPr wrap="square">
            <a:spAutoFit/>
          </a:bodyPr>
          <a:lstStyle/>
          <a:p>
            <a:pPr>
              <a:lnSpc>
                <a:spcPct val="150000"/>
              </a:lnSpc>
            </a:pPr>
            <a:r>
              <a:rPr lang="zh-CN" altLang="en-US" sz="1400" dirty="0">
                <a:latin typeface="DFKai-SB" panose="03000509000000000000" pitchFamily="65" charset="-120"/>
                <a:ea typeface="DFKai-SB" panose="03000509000000000000" pitchFamily="65" charset="-120"/>
              </a:rPr>
              <a:t>資料來源：財政預算案</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2021(</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https://www.budget.gov.hk/2021/chi/budget31.html</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6" name="Rectangle 5"/>
          <p:cNvSpPr/>
          <p:nvPr/>
        </p:nvSpPr>
        <p:spPr>
          <a:xfrm>
            <a:off x="5857306" y="1366305"/>
            <a:ext cx="5411811" cy="2893100"/>
          </a:xfrm>
          <a:prstGeom prst="rect">
            <a:avLst/>
          </a:prstGeom>
          <a:ln w="28575">
            <a:solidFill>
              <a:srgbClr val="FF0000"/>
            </a:solidFill>
          </a:ln>
        </p:spPr>
        <p:txBody>
          <a:bodyPr wrap="square">
            <a:spAutoFit/>
          </a:bodyPr>
          <a:lstStyle/>
          <a:p>
            <a:pPr>
              <a:spcAft>
                <a:spcPts val="800"/>
              </a:spcAft>
            </a:pPr>
            <a:r>
              <a:rPr lang="zh-TW" altLang="en-US" sz="2600" dirty="0">
                <a:latin typeface="標楷體" panose="03000509000000000000" pitchFamily="65" charset="-120"/>
                <a:ea typeface="標楷體" panose="03000509000000000000" pitchFamily="65" charset="-120"/>
                <a:cs typeface="Times New Roman" panose="02020603050405020304" pitchFamily="18" charset="0"/>
              </a:rPr>
              <a:t>香港科技大學電子及計算機工程學系</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教授俞捷領導的團隊，聯同兩間內地院校合作研發可供</a:t>
            </a:r>
            <a:r>
              <a:rPr lang="en-US" sz="26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網絡傳輸信號使用的芯片，獲廣東省科學技術廳透過廣東省重點領域研發計劃，頒發約</a:t>
            </a:r>
            <a:r>
              <a:rPr lang="en-US" sz="2600" dirty="0">
                <a:latin typeface="Times New Roman" panose="02020603050405020304" pitchFamily="18" charset="0"/>
                <a:ea typeface="標楷體" panose="03000509000000000000" pitchFamily="65" charset="-120"/>
                <a:cs typeface="Times New Roman" panose="02020603050405020304" pitchFamily="18" charset="0"/>
              </a:rPr>
              <a:t>350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萬港元研發資金，是本港首批獲得過河資金的研究項目之一</a:t>
            </a:r>
            <a:r>
              <a:rPr lang="zh-TW" altLang="en-US" sz="2600" dirty="0">
                <a:latin typeface="標楷體" panose="03000509000000000000" pitchFamily="65" charset="-120"/>
                <a:ea typeface="標楷體" panose="03000509000000000000" pitchFamily="65" charset="-120"/>
                <a:cs typeface="Times New Roman" panose="02020603050405020304" pitchFamily="18" charset="0"/>
              </a:rPr>
              <a:t>。</a:t>
            </a:r>
            <a:endParaRPr lang="en-US" sz="2600" dirty="0">
              <a:effectLst/>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8" name="Picture 7">
            <a:hlinkClick r:id="rId3"/>
          </p:cNvPr>
          <p:cNvPicPr>
            <a:picLocks noChangeAspect="1"/>
          </p:cNvPicPr>
          <p:nvPr/>
        </p:nvPicPr>
        <p:blipFill>
          <a:blip r:embed="rId4"/>
          <a:stretch>
            <a:fillRect/>
          </a:stretch>
        </p:blipFill>
        <p:spPr>
          <a:xfrm>
            <a:off x="9202189" y="4517338"/>
            <a:ext cx="1521024" cy="1252000"/>
          </a:xfrm>
          <a:prstGeom prst="rect">
            <a:avLst/>
          </a:prstGeom>
        </p:spPr>
      </p:pic>
      <p:pic>
        <p:nvPicPr>
          <p:cNvPr id="9" name="Picture 8"/>
          <p:cNvPicPr>
            <a:picLocks noChangeAspect="1"/>
          </p:cNvPicPr>
          <p:nvPr/>
        </p:nvPicPr>
        <p:blipFill>
          <a:blip r:embed="rId5"/>
          <a:stretch>
            <a:fillRect/>
          </a:stretch>
        </p:blipFill>
        <p:spPr>
          <a:xfrm>
            <a:off x="6003307" y="4387921"/>
            <a:ext cx="2459983" cy="1658416"/>
          </a:xfrm>
          <a:prstGeom prst="rect">
            <a:avLst/>
          </a:prstGeom>
        </p:spPr>
      </p:pic>
      <p:sp>
        <p:nvSpPr>
          <p:cNvPr id="10" name="Rectangle 9"/>
          <p:cNvSpPr/>
          <p:nvPr/>
        </p:nvSpPr>
        <p:spPr>
          <a:xfrm>
            <a:off x="5997085" y="6020964"/>
            <a:ext cx="2466205" cy="523220"/>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香港科技大學電子及計算機工程學系教授俞捷</a:t>
            </a:r>
            <a:endParaRPr lang="en-US" sz="1400" dirty="0">
              <a:latin typeface="標楷體" panose="03000509000000000000" pitchFamily="65" charset="-120"/>
              <a:ea typeface="標楷體" panose="03000509000000000000" pitchFamily="65" charset="-120"/>
            </a:endParaRPr>
          </a:p>
        </p:txBody>
      </p:sp>
      <p:sp>
        <p:nvSpPr>
          <p:cNvPr id="17" name="Rectangle 16"/>
          <p:cNvSpPr/>
          <p:nvPr/>
        </p:nvSpPr>
        <p:spPr>
          <a:xfrm>
            <a:off x="719156" y="5106823"/>
            <a:ext cx="4978102" cy="1000274"/>
          </a:xfrm>
          <a:prstGeom prst="rect">
            <a:avLst/>
          </a:prstGeom>
        </p:spPr>
        <p:txBody>
          <a:bodyPr wrap="square">
            <a:spAutoFit/>
          </a:bodyPr>
          <a:lstStyle/>
          <a:p>
            <a:r>
              <a:rPr lang="zh-CN" altLang="en-US" sz="1400" dirty="0">
                <a:latin typeface="DFKai-SB" panose="03000509000000000000" pitchFamily="65" charset="-120"/>
                <a:ea typeface="DFKai-SB" panose="03000509000000000000" pitchFamily="65" charset="-120"/>
              </a:rPr>
              <a:t>資料</a:t>
            </a:r>
            <a:r>
              <a:rPr lang="zh-TW" altLang="en-US" sz="1400" dirty="0">
                <a:latin typeface="DFKai-SB" panose="03000509000000000000" pitchFamily="65" charset="-120"/>
                <a:ea typeface="DFKai-SB" panose="03000509000000000000" pitchFamily="65" charset="-120"/>
              </a:rPr>
              <a:t>及相片</a:t>
            </a:r>
            <a:r>
              <a:rPr lang="zh-CN" altLang="en-US" sz="1400" dirty="0">
                <a:latin typeface="DFKai-SB" panose="03000509000000000000" pitchFamily="65" charset="-120"/>
                <a:ea typeface="DFKai-SB" panose="03000509000000000000" pitchFamily="65" charset="-120"/>
              </a:rPr>
              <a:t>來源：</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香港貿發</a:t>
            </a:r>
            <a:r>
              <a:rPr lang="zh-TW" altLang="en-US" sz="1400" dirty="0" smtClean="0">
                <a:latin typeface="Times New Roman" panose="02020603050405020304" pitchFamily="18" charset="0"/>
                <a:ea typeface="DFKai-SB" panose="03000509000000000000" pitchFamily="65" charset="-120"/>
                <a:cs typeface="Times New Roman" panose="02020603050405020304" pitchFamily="18" charset="0"/>
              </a:rPr>
              <a:t>局</a:t>
            </a:r>
            <a:r>
              <a:rPr lang="en-US" altLang="zh-TW" sz="900" dirty="0">
                <a:latin typeface="Times New Roman" panose="02020603050405020304" pitchFamily="18" charset="0"/>
                <a:ea typeface="DFKai-SB" panose="03000509000000000000" pitchFamily="65" charset="-120"/>
                <a:cs typeface="Times New Roman" panose="02020603050405020304" pitchFamily="18" charset="0"/>
              </a:rPr>
              <a:t>https://hkmb.hktdc.com/tc/1X0AJSM2/%E7%87%9F%E5%95%86%E6%9C%89%E6%B3%95/%E5%A4%A7%E7%81%A3%E5%8D%80%E6%8E%A8%E7%A7%91%E7%A0%94%E8%B3%87%E9%87%91%E9%81%8E%E6%B2%B3-%E4%BE%BF%E5%88%A9%E7%B2%B5%E6%B8%AF%E5%A4%A7%E5%B0%88%E9%99%A2%E6%A0%A1%E5%90%88%E4%BD%9C</a:t>
            </a:r>
            <a:endParaRPr lang="en-US" altLang="zh-CN" sz="9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Rectangle 17"/>
          <p:cNvSpPr/>
          <p:nvPr/>
        </p:nvSpPr>
        <p:spPr>
          <a:xfrm>
            <a:off x="9202190" y="5769338"/>
            <a:ext cx="1521024" cy="276999"/>
          </a:xfrm>
          <a:prstGeom prst="rect">
            <a:avLst/>
          </a:prstGeom>
          <a:ln w="28575">
            <a:solidFill>
              <a:schemeClr val="tx1"/>
            </a:solidFill>
          </a:ln>
        </p:spPr>
        <p:txBody>
          <a:bodyPr wrap="square">
            <a:spAutoFit/>
          </a:bodyPr>
          <a:lstStyle/>
          <a:p>
            <a:pPr algn="ctr"/>
            <a:r>
              <a:rPr lang="zh-TW" altLang="en-US" sz="1200" b="1" dirty="0">
                <a:latin typeface="DFKai-SB" panose="03000509000000000000" pitchFamily="65" charset="-120"/>
                <a:ea typeface="DFKai-SB" panose="03000509000000000000" pitchFamily="65" charset="-120"/>
              </a:rPr>
              <a:t>點擊圖像閱讀詳情</a:t>
            </a:r>
            <a:endParaRPr lang="en-US" sz="1200" dirty="0">
              <a:latin typeface="DFKai-SB" panose="03000509000000000000" pitchFamily="65" charset="-120"/>
              <a:ea typeface="DFKai-SB" panose="03000509000000000000" pitchFamily="65" charset="-120"/>
            </a:endParaRPr>
          </a:p>
        </p:txBody>
      </p:sp>
      <p:pic>
        <p:nvPicPr>
          <p:cNvPr id="19" name="Picture 18"/>
          <p:cNvPicPr>
            <a:picLocks noChangeAspect="1"/>
          </p:cNvPicPr>
          <p:nvPr/>
        </p:nvPicPr>
        <p:blipFill>
          <a:blip r:embed="rId6"/>
          <a:stretch>
            <a:fillRect/>
          </a:stretch>
        </p:blipFill>
        <p:spPr>
          <a:xfrm>
            <a:off x="221867" y="133105"/>
            <a:ext cx="2172003" cy="790685"/>
          </a:xfrm>
          <a:prstGeom prst="rect">
            <a:avLst/>
          </a:prstGeom>
        </p:spPr>
      </p:pic>
      <p:sp>
        <p:nvSpPr>
          <p:cNvPr id="12" name="标题 1"/>
          <p:cNvSpPr txBox="1"/>
          <p:nvPr/>
        </p:nvSpPr>
        <p:spPr>
          <a:xfrm>
            <a:off x="1687960" y="364511"/>
            <a:ext cx="8845420" cy="6993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nSpc>
                <a:spcPct val="150000"/>
              </a:lnSpc>
              <a:spcBef>
                <a:spcPts val="1000"/>
              </a:spcBef>
              <a:spcAft>
                <a:spcPts val="0"/>
              </a:spcAft>
              <a:buClrTx/>
              <a:buSzTx/>
              <a:buFont typeface="Wingdings" panose="05000000000000000000" charset="0"/>
              <a:buNone/>
            </a:pPr>
            <a:r>
              <a:rPr lang="zh-CN" altLang="en-US" sz="4000" b="1" dirty="0">
                <a:latin typeface="DFKai-SB" panose="03000509000000000000" pitchFamily="65" charset="-120"/>
                <a:ea typeface="DFKai-SB" panose="03000509000000000000" pitchFamily="65" charset="-120"/>
                <a:sym typeface="+mn-ea"/>
              </a:rPr>
              <a:t>建設國際科技創新中心</a:t>
            </a:r>
          </a:p>
        </p:txBody>
      </p:sp>
    </p:spTree>
    <p:extLst>
      <p:ext uri="{BB962C8B-B14F-4D97-AF65-F5344CB8AC3E}">
        <p14:creationId xmlns:p14="http://schemas.microsoft.com/office/powerpoint/2010/main" val="33237524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noChangeArrowheads="1"/>
          </p:cNvSpPr>
          <p:nvPr/>
        </p:nvSpPr>
        <p:spPr bwMode="auto">
          <a:xfrm>
            <a:off x="1979036" y="275885"/>
            <a:ext cx="8067675" cy="10624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buClrTx/>
              <a:buSzTx/>
              <a:buFontTx/>
            </a:pPr>
            <a:r>
              <a:rPr lang="zh-CN" altLang="en-US" sz="4000" b="1" dirty="0">
                <a:latin typeface="DFKai-SB" panose="03000509000000000000" pitchFamily="65" charset="-120"/>
                <a:ea typeface="DFKai-SB" panose="03000509000000000000" pitchFamily="65" charset="-120"/>
                <a:sym typeface="+mn-ea"/>
              </a:rPr>
              <a:t>加快基礎設施互通互聯</a:t>
            </a:r>
          </a:p>
        </p:txBody>
      </p:sp>
      <p:pic>
        <p:nvPicPr>
          <p:cNvPr id="4" name="Picture 3">
            <a:hlinkClick r:id="rId2"/>
          </p:cNvPr>
          <p:cNvPicPr>
            <a:picLocks noChangeAspect="1"/>
          </p:cNvPicPr>
          <p:nvPr/>
        </p:nvPicPr>
        <p:blipFill>
          <a:blip r:embed="rId3"/>
          <a:stretch>
            <a:fillRect/>
          </a:stretch>
        </p:blipFill>
        <p:spPr>
          <a:xfrm>
            <a:off x="380372" y="1963504"/>
            <a:ext cx="3212742" cy="2497130"/>
          </a:xfrm>
          <a:prstGeom prst="rect">
            <a:avLst/>
          </a:prstGeom>
        </p:spPr>
      </p:pic>
      <p:sp>
        <p:nvSpPr>
          <p:cNvPr id="5" name="Rectangle 4"/>
          <p:cNvSpPr/>
          <p:nvPr/>
        </p:nvSpPr>
        <p:spPr>
          <a:xfrm>
            <a:off x="4048298" y="1516040"/>
            <a:ext cx="7523017" cy="1200329"/>
          </a:xfrm>
          <a:prstGeom prst="rect">
            <a:avLst/>
          </a:prstGeom>
        </p:spPr>
        <p:txBody>
          <a:bodyPr wrap="square">
            <a:spAutoFit/>
          </a:bodyPr>
          <a:lstStyle/>
          <a:p>
            <a:r>
              <a:rPr lang="zh-TW" altLang="en-US" sz="2400" dirty="0">
                <a:latin typeface="標楷體" panose="03000509000000000000" pitchFamily="65" charset="-120"/>
                <a:ea typeface="標楷體" panose="03000509000000000000" pitchFamily="65" charset="-120"/>
              </a:rPr>
              <a:t>鞏固提升香港國際航運中心地位，支持香港發展船舶管理及租賃、船舶融資、海事保險、海事法律及爭議解決等高端航運服務業，並為內地和澳門企業提供服務。</a:t>
            </a:r>
            <a:endParaRPr lang="en-US" sz="2400" dirty="0">
              <a:latin typeface="標楷體" panose="03000509000000000000" pitchFamily="65" charset="-120"/>
              <a:ea typeface="標楷體" panose="03000509000000000000" pitchFamily="65" charset="-120"/>
            </a:endParaRPr>
          </a:p>
        </p:txBody>
      </p:sp>
      <p:sp>
        <p:nvSpPr>
          <p:cNvPr id="6" name="Rectangle 5"/>
          <p:cNvSpPr/>
          <p:nvPr/>
        </p:nvSpPr>
        <p:spPr>
          <a:xfrm>
            <a:off x="4148051" y="3300915"/>
            <a:ext cx="7423264" cy="1200329"/>
          </a:xfrm>
          <a:prstGeom prst="rect">
            <a:avLst/>
          </a:prstGeom>
        </p:spPr>
        <p:txBody>
          <a:bodyPr wrap="square">
            <a:spAutoFit/>
          </a:bodyPr>
          <a:lstStyle/>
          <a:p>
            <a:r>
              <a:rPr lang="zh-TW" altLang="en-US" sz="2400" dirty="0">
                <a:latin typeface="標楷體" panose="03000509000000000000" pitchFamily="65" charset="-120"/>
                <a:ea typeface="標楷體" panose="03000509000000000000" pitchFamily="65" charset="-120"/>
              </a:rPr>
              <a:t>增強廣州、深圳國際航運綜合服務功能，進一步提升港口、航道等基礎設施服務能力，與香港形成優勢互補、互惠共贏的港口、航運、物流和配套服務體系</a:t>
            </a:r>
            <a:endParaRPr lang="en-US" sz="2400" dirty="0">
              <a:latin typeface="標楷體" panose="03000509000000000000" pitchFamily="65" charset="-120"/>
              <a:ea typeface="標楷體" panose="03000509000000000000" pitchFamily="65" charset="-120"/>
            </a:endParaRPr>
          </a:p>
        </p:txBody>
      </p:sp>
      <p:sp>
        <p:nvSpPr>
          <p:cNvPr id="7" name="Rectangle 6"/>
          <p:cNvSpPr/>
          <p:nvPr/>
        </p:nvSpPr>
        <p:spPr>
          <a:xfrm>
            <a:off x="4148051" y="5085790"/>
            <a:ext cx="7290262" cy="1200329"/>
          </a:xfrm>
          <a:prstGeom prst="rect">
            <a:avLst/>
          </a:prstGeom>
        </p:spPr>
        <p:txBody>
          <a:bodyPr wrap="square">
            <a:spAutoFit/>
          </a:bodyPr>
          <a:lstStyle/>
          <a:p>
            <a:r>
              <a:rPr lang="zh-TW" altLang="en-US" sz="2400" dirty="0">
                <a:latin typeface="標楷體" panose="03000509000000000000" pitchFamily="65" charset="-120"/>
                <a:ea typeface="標楷體" panose="03000509000000000000" pitchFamily="65" charset="-120"/>
              </a:rPr>
              <a:t>鞏固提升香港國際航空樞紐地位、提升廣州和深圳機場國際樞紐競爭力，增強澳門、珠海等機場功能，推進大灣區機場發展。</a:t>
            </a:r>
            <a:endParaRPr lang="en-US" sz="2400" dirty="0">
              <a:latin typeface="標楷體" panose="03000509000000000000" pitchFamily="65" charset="-120"/>
              <a:ea typeface="標楷體" panose="03000509000000000000" pitchFamily="65" charset="-120"/>
            </a:endParaRPr>
          </a:p>
        </p:txBody>
      </p:sp>
      <p:sp>
        <p:nvSpPr>
          <p:cNvPr id="3" name="Rectangle 2"/>
          <p:cNvSpPr/>
          <p:nvPr/>
        </p:nvSpPr>
        <p:spPr>
          <a:xfrm>
            <a:off x="380372" y="4762623"/>
            <a:ext cx="3416320" cy="646331"/>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cs typeface="微軟正黑體" panose="020B0604030504040204" pitchFamily="34" charset="-120"/>
              </a:rPr>
              <a:t>資料來源</a:t>
            </a:r>
            <a:r>
              <a:rPr lang="en-US" altLang="zh-TW" dirty="0">
                <a:latin typeface="標楷體" panose="03000509000000000000" pitchFamily="65" charset="-120"/>
                <a:ea typeface="標楷體" panose="03000509000000000000" pitchFamily="65" charset="-120"/>
                <a:cs typeface="微軟正黑體" panose="020B0604030504040204" pitchFamily="34" charset="-120"/>
              </a:rPr>
              <a:t>:</a:t>
            </a:r>
          </a:p>
          <a:p>
            <a:r>
              <a:rPr lang="en-US" altLang="zh-TW" dirty="0">
                <a:latin typeface="標楷體" panose="03000509000000000000" pitchFamily="65" charset="-120"/>
                <a:ea typeface="標楷體" panose="03000509000000000000" pitchFamily="65" charset="-120"/>
                <a:cs typeface="微軟正黑體" panose="020B0604030504040204" pitchFamily="34" charset="-120"/>
              </a:rPr>
              <a:t>《</a:t>
            </a:r>
            <a:r>
              <a:rPr lang="zh-TW" altLang="en-US" dirty="0">
                <a:latin typeface="標楷體" panose="03000509000000000000" pitchFamily="65" charset="-120"/>
                <a:ea typeface="標楷體" panose="03000509000000000000" pitchFamily="65" charset="-120"/>
                <a:cs typeface="微軟正黑體" panose="020B0604030504040204" pitchFamily="34" charset="-120"/>
              </a:rPr>
              <a:t>粵港澳大灣區發展規劃綱要</a:t>
            </a:r>
            <a:r>
              <a:rPr lang="en-US" altLang="zh-TW" dirty="0">
                <a:latin typeface="標楷體" panose="03000509000000000000" pitchFamily="65" charset="-120"/>
                <a:ea typeface="標楷體" panose="03000509000000000000" pitchFamily="65" charset="-120"/>
                <a:cs typeface="微軟正黑體" panose="020B0604030504040204" pitchFamily="34" charset="-120"/>
              </a:rPr>
              <a:t>》</a:t>
            </a:r>
            <a:endParaRPr lang="en-US" dirty="0"/>
          </a:p>
        </p:txBody>
      </p:sp>
      <p:sp>
        <p:nvSpPr>
          <p:cNvPr id="8" name="Rectangle 7"/>
          <p:cNvSpPr/>
          <p:nvPr/>
        </p:nvSpPr>
        <p:spPr>
          <a:xfrm>
            <a:off x="380372" y="5424344"/>
            <a:ext cx="3343730" cy="523220"/>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(https://www.bayarea.gov.hk/filemanager/tc/share/pdf/Outline_Development_Plan.pdf)</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52465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18182" y="1749911"/>
            <a:ext cx="8119142" cy="3416320"/>
          </a:xfrm>
          <a:prstGeom prst="rect">
            <a:avLst/>
          </a:prstGeom>
        </p:spPr>
        <p:txBody>
          <a:bodyPr wrap="square">
            <a:spAutoFit/>
          </a:bodyPr>
          <a:lstStyle/>
          <a:p>
            <a:pPr marL="285750"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完善粵港澳大灣區經粵東西北至周邊省區的綜合運輸通道。</a:t>
            </a:r>
            <a:endParaRPr lang="en-US" altLang="zh-TW" sz="24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endParaRPr lang="en-US" altLang="zh-TW" sz="2400" dirty="0">
              <a:latin typeface="標楷體" panose="03000509000000000000" pitchFamily="65" charset="-120"/>
              <a:ea typeface="標楷體" panose="03000509000000000000" pitchFamily="65" charset="-120"/>
            </a:endParaRPr>
          </a:p>
          <a:p>
            <a:pPr marL="285750"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以連通內地與港澳以及珠江口東西兩岸為重點，構建以高速鐵路、城際鐵路和高等級公路為主體的城際快速交通網絡，</a:t>
            </a:r>
            <a:r>
              <a:rPr lang="zh-CN" altLang="en-US" sz="2400" dirty="0">
                <a:latin typeface="標楷體" panose="03000509000000000000" pitchFamily="65" charset="-120"/>
                <a:ea typeface="標楷體" panose="03000509000000000000" pitchFamily="65" charset="-120"/>
              </a:rPr>
              <a:t>以</a:t>
            </a:r>
            <a:r>
              <a:rPr lang="zh-TW" altLang="en-US" sz="2400" dirty="0">
                <a:latin typeface="標楷體" panose="03000509000000000000" pitchFamily="65" charset="-120"/>
                <a:ea typeface="標楷體" panose="03000509000000000000" pitchFamily="65" charset="-120"/>
              </a:rPr>
              <a:t>實現大灣區主要</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城市間</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小時通達。</a:t>
            </a:r>
          </a:p>
          <a:p>
            <a:pPr marL="285750" indent="-285750">
              <a:buFont typeface="Arial" panose="020B0604020202020204" pitchFamily="34" charset="0"/>
              <a:buChar char="•"/>
            </a:pP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加強粵港澳智慧城市合作，探索建立統一標準，開放數據連接，建設互通的公共應用平台，建設全面覆蓋的物聯網，以及智慧城市資訊雲端平台等的資訊基建設施。</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a:hlinkClick r:id="rId2"/>
          </p:cNvPr>
          <p:cNvPicPr>
            <a:picLocks noChangeAspect="1"/>
          </p:cNvPicPr>
          <p:nvPr/>
        </p:nvPicPr>
        <p:blipFill>
          <a:blip r:embed="rId3"/>
          <a:stretch>
            <a:fillRect/>
          </a:stretch>
        </p:blipFill>
        <p:spPr>
          <a:xfrm>
            <a:off x="272912" y="1749911"/>
            <a:ext cx="3212742" cy="2497130"/>
          </a:xfrm>
          <a:prstGeom prst="rect">
            <a:avLst/>
          </a:prstGeom>
        </p:spPr>
      </p:pic>
      <p:sp>
        <p:nvSpPr>
          <p:cNvPr id="7" name="标题 1"/>
          <p:cNvSpPr txBox="1">
            <a:spLocks noChangeArrowheads="1"/>
          </p:cNvSpPr>
          <p:nvPr/>
        </p:nvSpPr>
        <p:spPr bwMode="auto">
          <a:xfrm>
            <a:off x="1979036" y="275885"/>
            <a:ext cx="8067675" cy="10624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buClrTx/>
              <a:buSzTx/>
              <a:buFontTx/>
            </a:pPr>
            <a:r>
              <a:rPr lang="zh-CN" altLang="en-US" sz="4000" b="1" dirty="0">
                <a:latin typeface="DFKai-SB" panose="03000509000000000000" pitchFamily="65" charset="-120"/>
                <a:ea typeface="DFKai-SB" panose="03000509000000000000" pitchFamily="65" charset="-120"/>
                <a:sym typeface="+mn-ea"/>
              </a:rPr>
              <a:t>加快基礎設施互通互聯</a:t>
            </a:r>
          </a:p>
        </p:txBody>
      </p:sp>
      <p:sp>
        <p:nvSpPr>
          <p:cNvPr id="9" name="Rectangle 8"/>
          <p:cNvSpPr/>
          <p:nvPr/>
        </p:nvSpPr>
        <p:spPr>
          <a:xfrm>
            <a:off x="301862" y="4466573"/>
            <a:ext cx="3416320" cy="646331"/>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cs typeface="微軟正黑體" panose="020B0604030504040204" pitchFamily="34" charset="-120"/>
              </a:rPr>
              <a:t>參考資料</a:t>
            </a:r>
            <a:r>
              <a:rPr lang="en-US" altLang="zh-TW" dirty="0">
                <a:latin typeface="標楷體" panose="03000509000000000000" pitchFamily="65" charset="-120"/>
                <a:ea typeface="標楷體" panose="03000509000000000000" pitchFamily="65" charset="-120"/>
                <a:cs typeface="微軟正黑體" panose="020B0604030504040204" pitchFamily="34" charset="-120"/>
              </a:rPr>
              <a:t>:</a:t>
            </a:r>
          </a:p>
          <a:p>
            <a:r>
              <a:rPr lang="en-US" altLang="zh-TW" dirty="0">
                <a:latin typeface="標楷體" panose="03000509000000000000" pitchFamily="65" charset="-120"/>
                <a:ea typeface="標楷體" panose="03000509000000000000" pitchFamily="65" charset="-120"/>
                <a:cs typeface="微軟正黑體" panose="020B0604030504040204" pitchFamily="34" charset="-120"/>
              </a:rPr>
              <a:t>《</a:t>
            </a:r>
            <a:r>
              <a:rPr lang="zh-TW" altLang="en-US" dirty="0">
                <a:latin typeface="標楷體" panose="03000509000000000000" pitchFamily="65" charset="-120"/>
                <a:ea typeface="標楷體" panose="03000509000000000000" pitchFamily="65" charset="-120"/>
                <a:cs typeface="微軟正黑體" panose="020B0604030504040204" pitchFamily="34" charset="-120"/>
              </a:rPr>
              <a:t>粵港澳大灣區發展規劃綱要</a:t>
            </a:r>
            <a:r>
              <a:rPr lang="en-US" altLang="zh-TW" dirty="0">
                <a:latin typeface="標楷體" panose="03000509000000000000" pitchFamily="65" charset="-120"/>
                <a:ea typeface="標楷體" panose="03000509000000000000" pitchFamily="65" charset="-120"/>
                <a:cs typeface="微軟正黑體" panose="020B0604030504040204" pitchFamily="34" charset="-120"/>
              </a:rPr>
              <a:t>》</a:t>
            </a:r>
            <a:endParaRPr lang="en-US" dirty="0"/>
          </a:p>
        </p:txBody>
      </p:sp>
      <p:sp>
        <p:nvSpPr>
          <p:cNvPr id="8" name="Rectangle 7"/>
          <p:cNvSpPr/>
          <p:nvPr/>
        </p:nvSpPr>
        <p:spPr>
          <a:xfrm>
            <a:off x="374452" y="5135345"/>
            <a:ext cx="3343730" cy="523220"/>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(https://www.bayarea.gov.hk/filemanager/tc/share/pdf/Outline_Development_Plan.pdf)</a:t>
            </a:r>
            <a:endParaRPr lang="en-US" sz="1400" dirty="0">
              <a:latin typeface="Times New Roman" panose="02020603050405020304" pitchFamily="18" charset="0"/>
              <a:cs typeface="Times New Roman" panose="02020603050405020304" pitchFamily="18" charset="0"/>
            </a:endParaRPr>
          </a:p>
        </p:txBody>
      </p:sp>
      <p:sp>
        <p:nvSpPr>
          <p:cNvPr id="3" name="Rectangle 2"/>
          <p:cNvSpPr/>
          <p:nvPr/>
        </p:nvSpPr>
        <p:spPr>
          <a:xfrm>
            <a:off x="3950710" y="5890737"/>
            <a:ext cx="7495914" cy="646331"/>
          </a:xfrm>
          <a:prstGeom prst="rect">
            <a:avLst/>
          </a:prstGeom>
        </p:spPr>
        <p:txBody>
          <a:bodyPr wrap="square">
            <a:spAutoFit/>
          </a:bodyPr>
          <a:lstStyle/>
          <a:p>
            <a:pPr>
              <a:spcAft>
                <a:spcPts val="0"/>
              </a:spcAft>
            </a:pPr>
            <a:r>
              <a:rPr lang="zh-TW" altLang="en-US" dirty="0">
                <a:latin typeface="標楷體" panose="03000509000000000000" pitchFamily="65" charset="-120"/>
                <a:ea typeface="標楷體" panose="03000509000000000000" pitchFamily="65" charset="-120"/>
              </a:rPr>
              <a:t>註</a:t>
            </a:r>
            <a:r>
              <a:rPr lang="en-US" altLang="zh-TW" dirty="0">
                <a:latin typeface="標楷體" panose="03000509000000000000" pitchFamily="65" charset="-120"/>
                <a:ea typeface="標楷體" panose="03000509000000000000" pitchFamily="65" charset="-120"/>
              </a:rPr>
              <a:t>: </a:t>
            </a:r>
            <a:r>
              <a:rPr lang="zh-TW" altLang="en-US" dirty="0">
                <a:latin typeface="標楷體" panose="03000509000000000000" pitchFamily="65" charset="-120"/>
                <a:ea typeface="標楷體" panose="03000509000000000000" pitchFamily="65" charset="-120"/>
              </a:rPr>
              <a:t>通過網</a:t>
            </a:r>
            <a:r>
              <a:rPr lang="zh-HK" altLang="en-US" dirty="0">
                <a:latin typeface="標楷體" panose="03000509000000000000" pitchFamily="65" charset="-120"/>
                <a:ea typeface="標楷體" panose="03000509000000000000" pitchFamily="65" charset="-120"/>
              </a:rPr>
              <a:t>絡</a:t>
            </a:r>
            <a:r>
              <a:rPr lang="zh-TW" altLang="en-US" dirty="0">
                <a:latin typeface="標楷體" panose="03000509000000000000" pitchFamily="65" charset="-120"/>
                <a:ea typeface="標楷體" panose="03000509000000000000" pitchFamily="65" charset="-120"/>
              </a:rPr>
              <a:t>把</a:t>
            </a:r>
            <a:r>
              <a:rPr lang="zh-HK" altLang="en-US" dirty="0">
                <a:latin typeface="標楷體" panose="03000509000000000000" pitchFamily="65" charset="-120"/>
                <a:ea typeface="標楷體" panose="03000509000000000000" pitchFamily="65" charset="-120"/>
              </a:rPr>
              <a:t>物體連在一起，並且可以互相交換資料並作出所需的指令。物體例如感測器</a:t>
            </a:r>
            <a:r>
              <a:rPr lang="en-US" dirty="0">
                <a:latin typeface="標楷體" panose="03000509000000000000" pitchFamily="65" charset="-120"/>
                <a:ea typeface="標楷體" panose="03000509000000000000" pitchFamily="65" charset="-120"/>
              </a:rPr>
              <a:t>(</a:t>
            </a:r>
            <a:r>
              <a:rPr lang="en-US" dirty="0">
                <a:latin typeface="Times New Roman" panose="02020603050405020304" pitchFamily="18" charset="0"/>
                <a:ea typeface="標楷體" panose="03000509000000000000" pitchFamily="65" charset="-120"/>
                <a:cs typeface="Times New Roman" panose="02020603050405020304" pitchFamily="18" charset="0"/>
              </a:rPr>
              <a:t>sensors</a:t>
            </a:r>
            <a:r>
              <a:rPr lang="en-US" dirty="0">
                <a:latin typeface="標楷體" panose="03000509000000000000" pitchFamily="65" charset="-120"/>
                <a:ea typeface="標楷體" panose="03000509000000000000" pitchFamily="65" charset="-120"/>
              </a:rPr>
              <a:t>)，</a:t>
            </a:r>
            <a:r>
              <a:rPr lang="zh-HK" altLang="en-US" dirty="0">
                <a:latin typeface="標楷體" panose="03000509000000000000" pitchFamily="65" charset="-120"/>
                <a:ea typeface="標楷體" panose="03000509000000000000" pitchFamily="65" charset="-120"/>
              </a:rPr>
              <a:t>流動智能裝置、家庭電器、汽</a:t>
            </a:r>
            <a:r>
              <a:rPr lang="zh-TW" altLang="en-US" dirty="0">
                <a:latin typeface="標楷體" panose="03000509000000000000" pitchFamily="65" charset="-120"/>
                <a:ea typeface="標楷體" panose="03000509000000000000" pitchFamily="65" charset="-120"/>
              </a:rPr>
              <a:t>車</a:t>
            </a:r>
            <a:r>
              <a:rPr lang="zh-HK" altLang="en-US" dirty="0">
                <a:latin typeface="標楷體" panose="03000509000000000000" pitchFamily="65" charset="-120"/>
                <a:ea typeface="標楷體" panose="03000509000000000000" pitchFamily="65" charset="-120"/>
              </a:rPr>
              <a:t>等等</a:t>
            </a:r>
            <a:r>
              <a:rPr lang="zh-TW" altLang="en-US" dirty="0">
                <a:latin typeface="標楷體" panose="03000509000000000000" pitchFamily="65" charset="-120"/>
                <a:ea typeface="標楷體" panose="03000509000000000000" pitchFamily="65" charset="-120"/>
              </a:rPr>
              <a:t>。</a:t>
            </a:r>
            <a:endParaRPr lang="en-US" sz="1400" dirty="0">
              <a:effectLst/>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71252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noChangeArrowheads="1"/>
          </p:cNvSpPr>
          <p:nvPr/>
        </p:nvSpPr>
        <p:spPr bwMode="auto">
          <a:xfrm>
            <a:off x="1584485" y="191192"/>
            <a:ext cx="8067675" cy="7798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buClrTx/>
              <a:buSzTx/>
              <a:buFontTx/>
            </a:pPr>
            <a:r>
              <a:rPr lang="zh-CN" altLang="en-US" sz="4000" b="1" dirty="0">
                <a:latin typeface="DFKai-SB" panose="03000509000000000000" pitchFamily="65" charset="-120"/>
                <a:ea typeface="DFKai-SB" panose="03000509000000000000" pitchFamily="65" charset="-120"/>
                <a:sym typeface="+mn-ea"/>
              </a:rPr>
              <a:t>加快基礎設施互通互聯</a:t>
            </a:r>
          </a:p>
        </p:txBody>
      </p:sp>
      <p:sp>
        <p:nvSpPr>
          <p:cNvPr id="3" name="Rectangle 2"/>
          <p:cNvSpPr/>
          <p:nvPr/>
        </p:nvSpPr>
        <p:spPr>
          <a:xfrm>
            <a:off x="8735528" y="324692"/>
            <a:ext cx="2954655" cy="646331"/>
          </a:xfrm>
          <a:prstGeom prst="rect">
            <a:avLst/>
          </a:prstGeom>
          <a:ln w="38100">
            <a:solidFill>
              <a:srgbClr val="0070C0"/>
            </a:solidFill>
          </a:ln>
        </p:spPr>
        <p:txBody>
          <a:bodyPr wrap="none">
            <a:spAutoFit/>
          </a:bodyPr>
          <a:lstStyle/>
          <a:p>
            <a:r>
              <a:rPr lang="zh-TW" altLang="en-US" sz="3600" dirty="0">
                <a:latin typeface="標楷體" panose="03000509000000000000" pitchFamily="65" charset="-120"/>
                <a:ea typeface="標楷體" panose="03000509000000000000" pitchFamily="65" charset="-120"/>
              </a:rPr>
              <a:t>基礎建設例子</a:t>
            </a:r>
            <a:endParaRPr lang="zh-TW" altLang="en-US" sz="3600" b="0" i="0" dirty="0">
              <a:effectLst/>
              <a:latin typeface="標楷體" panose="03000509000000000000" pitchFamily="65" charset="-120"/>
              <a:ea typeface="標楷體" panose="03000509000000000000" pitchFamily="65" charset="-120"/>
            </a:endParaRPr>
          </a:p>
        </p:txBody>
      </p:sp>
      <p:pic>
        <p:nvPicPr>
          <p:cNvPr id="4" name="Picture 3"/>
          <p:cNvPicPr>
            <a:picLocks noChangeAspect="1"/>
          </p:cNvPicPr>
          <p:nvPr/>
        </p:nvPicPr>
        <p:blipFill>
          <a:blip r:embed="rId2"/>
          <a:stretch>
            <a:fillRect/>
          </a:stretch>
        </p:blipFill>
        <p:spPr>
          <a:xfrm>
            <a:off x="741749" y="1260061"/>
            <a:ext cx="2662312" cy="1844051"/>
          </a:xfrm>
          <a:prstGeom prst="rect">
            <a:avLst/>
          </a:prstGeom>
        </p:spPr>
      </p:pic>
      <p:sp>
        <p:nvSpPr>
          <p:cNvPr id="5" name="Rectangle 4"/>
          <p:cNvSpPr/>
          <p:nvPr/>
        </p:nvSpPr>
        <p:spPr>
          <a:xfrm>
            <a:off x="125387" y="3276200"/>
            <a:ext cx="3585025" cy="2862322"/>
          </a:xfrm>
          <a:prstGeom prst="rect">
            <a:avLst/>
          </a:prstGeom>
          <a:ln w="28575">
            <a:solidFill>
              <a:srgbClr val="0070C0"/>
            </a:solidFill>
          </a:ln>
        </p:spPr>
        <p:txBody>
          <a:bodyPr wrap="square">
            <a:spAutoFit/>
          </a:bodyPr>
          <a:lstStyle/>
          <a:p>
            <a:pPr marL="342900" indent="-342900">
              <a:buFont typeface="Arial" panose="020B0604020202020204" pitchFamily="34" charset="0"/>
              <a:buChar cha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月開通。連接現時超過</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30,000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公里的國家高鐵網絡</a:t>
            </a:r>
          </a:p>
          <a:p>
            <a:pPr marL="342900" indent="-342900">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無須轉車直達</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58</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個內地站點</a:t>
            </a:r>
          </a:p>
          <a:p>
            <a:pPr marL="342900" indent="-342900">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由西九龍站出發最快行車時間：</a:t>
            </a:r>
          </a:p>
          <a:p>
            <a:pPr marL="742950" lvl="1" indent="-285750">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約</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14</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分鐘可直達福田</a:t>
            </a:r>
          </a:p>
          <a:p>
            <a:pPr marL="742950" lvl="1" indent="-285750">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約</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分鐘可直達深圳北</a:t>
            </a:r>
          </a:p>
          <a:p>
            <a:pPr marL="742950" lvl="1" indent="-285750">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約</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46</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分鐘可直達廣州南</a:t>
            </a:r>
            <a:endParaRPr lang="zh-TW" altLang="en-US" sz="20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4658743" y="1260060"/>
            <a:ext cx="2621104" cy="1844051"/>
          </a:xfrm>
          <a:prstGeom prst="rect">
            <a:avLst/>
          </a:prstGeom>
        </p:spPr>
      </p:pic>
      <p:sp>
        <p:nvSpPr>
          <p:cNvPr id="7" name="Rectangle 6"/>
          <p:cNvSpPr/>
          <p:nvPr/>
        </p:nvSpPr>
        <p:spPr>
          <a:xfrm>
            <a:off x="3862083" y="3276200"/>
            <a:ext cx="4214424" cy="2862322"/>
          </a:xfrm>
          <a:prstGeom prst="rect">
            <a:avLst/>
          </a:prstGeom>
          <a:ln w="28575">
            <a:solidFill>
              <a:srgbClr val="0070C0"/>
            </a:solidFill>
          </a:ln>
        </p:spPr>
        <p:txBody>
          <a:bodyPr wrap="square">
            <a:spAutoFit/>
          </a:bodyPr>
          <a:lstStyle/>
          <a:p>
            <a:pPr marL="285750" indent="-285750">
              <a:buFont typeface="Arial" panose="020B0604020202020204" pitchFamily="34" charset="0"/>
              <a:buChar cha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月開通。全長</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55</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公里，是世界上最長的橋隧組合跨海通道</a:t>
            </a:r>
          </a:p>
          <a:p>
            <a:pPr marL="285750" indent="-285750">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往來珠海與葵青貨櫃碼頭的行車時間約</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75</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分鐘</a:t>
            </a:r>
          </a:p>
          <a:p>
            <a:pPr marL="285750" indent="-285750">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往來珠海與香港國際機場的行車時間由約</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45</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分鐘</a:t>
            </a:r>
          </a:p>
          <a:p>
            <a:pPr marL="285750" indent="-285750">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將珠三角西部納入香港</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小時車程可達範圍內</a:t>
            </a:r>
            <a:endParaRPr lang="zh-TW" altLang="en-US" sz="20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8429236" y="1260060"/>
            <a:ext cx="2721606" cy="1844051"/>
          </a:xfrm>
          <a:prstGeom prst="rect">
            <a:avLst/>
          </a:prstGeom>
        </p:spPr>
      </p:pic>
      <p:sp>
        <p:nvSpPr>
          <p:cNvPr id="9" name="Rectangle 8"/>
          <p:cNvSpPr/>
          <p:nvPr/>
        </p:nvSpPr>
        <p:spPr>
          <a:xfrm>
            <a:off x="8228178" y="3276200"/>
            <a:ext cx="3844979" cy="2862322"/>
          </a:xfrm>
          <a:prstGeom prst="rect">
            <a:avLst/>
          </a:prstGeom>
          <a:ln w="28575">
            <a:solidFill>
              <a:srgbClr val="0070C0"/>
            </a:solidFill>
          </a:ln>
        </p:spPr>
        <p:txBody>
          <a:bodyPr wrap="square">
            <a:spAutoFit/>
          </a:bodyPr>
          <a:lstStyle/>
          <a:p>
            <a:pPr marL="285750" indent="-285750">
              <a:buFont typeface="Arial" panose="020B0604020202020204" pitchFamily="34" charset="0"/>
              <a:buChar cha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月啟用。港深邊界第七個陸路口岸。</a:t>
            </a:r>
          </a:p>
          <a:p>
            <a:pPr marL="285750" indent="-285750">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備有「人車直達」設施</a:t>
            </a:r>
          </a:p>
          <a:p>
            <a:pPr marL="285750" indent="-285750">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由香港大埔至深圳龍崗的平均行車時間約</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31</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分鐘</a:t>
            </a:r>
          </a:p>
          <a:p>
            <a:pPr marL="285750" indent="-285750">
              <a:buFont typeface="Arial" panose="020B0604020202020204" pitchFamily="34" charset="0"/>
              <a:buChar char="•"/>
            </a:pP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預計新口岸每天可處理車輛</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17,850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架次，旅客</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30,000</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人次</a:t>
            </a:r>
          </a:p>
          <a:p>
            <a:pPr marL="285750" indent="-285750">
              <a:buFont typeface="Arial" panose="020B0604020202020204" pitchFamily="34" charset="0"/>
              <a:buChar char="•"/>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月，連接口岸與粉嶺公路的香園圍公路通車</a:t>
            </a:r>
            <a:endParaRPr lang="zh-TW" altLang="en-US" sz="20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1" name="Rectangle 10"/>
          <p:cNvSpPr/>
          <p:nvPr/>
        </p:nvSpPr>
        <p:spPr>
          <a:xfrm>
            <a:off x="1917899" y="6310610"/>
            <a:ext cx="8167492" cy="369332"/>
          </a:xfrm>
          <a:prstGeom prst="rect">
            <a:avLst/>
          </a:prstGeom>
        </p:spPr>
        <p:txBody>
          <a:bodyPr wrap="none">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粵港澳大灣區專頁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dirty="0">
                <a:latin typeface="Times New Roman" panose="02020603050405020304" pitchFamily="18" charset="0"/>
                <a:ea typeface="標楷體" panose="03000509000000000000" pitchFamily="65" charset="-120"/>
                <a:cs typeface="Times New Roman" panose="02020603050405020304" pitchFamily="18" charset="0"/>
              </a:rPr>
              <a:t>https://www.bayarea.gov.hk/tc/connectivity/key.html</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endParaRPr 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629322" y="6281730"/>
            <a:ext cx="1320386" cy="398212"/>
          </a:xfrm>
          <a:prstGeom prst="rect">
            <a:avLst/>
          </a:prstGeom>
        </p:spPr>
      </p:pic>
    </p:spTree>
    <p:extLst>
      <p:ext uri="{BB962C8B-B14F-4D97-AF65-F5344CB8AC3E}">
        <p14:creationId xmlns:p14="http://schemas.microsoft.com/office/powerpoint/2010/main" val="4665055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a:spLocks noChangeArrowheads="1"/>
          </p:cNvSpPr>
          <p:nvPr/>
        </p:nvSpPr>
        <p:spPr bwMode="auto">
          <a:xfrm>
            <a:off x="1584485" y="191192"/>
            <a:ext cx="8067675" cy="7798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buClrTx/>
              <a:buSzTx/>
              <a:buFontTx/>
            </a:pPr>
            <a:r>
              <a:rPr lang="zh-CN" altLang="en-US" sz="4000" b="1" dirty="0">
                <a:latin typeface="DFKai-SB" panose="03000509000000000000" pitchFamily="65" charset="-120"/>
                <a:ea typeface="DFKai-SB" panose="03000509000000000000" pitchFamily="65" charset="-120"/>
                <a:sym typeface="+mn-ea"/>
              </a:rPr>
              <a:t>加快基礎設施互通互聯</a:t>
            </a:r>
          </a:p>
        </p:txBody>
      </p:sp>
      <p:sp>
        <p:nvSpPr>
          <p:cNvPr id="4" name="Rectangle 3"/>
          <p:cNvSpPr/>
          <p:nvPr/>
        </p:nvSpPr>
        <p:spPr>
          <a:xfrm>
            <a:off x="8735528" y="324692"/>
            <a:ext cx="2954655" cy="646331"/>
          </a:xfrm>
          <a:prstGeom prst="rect">
            <a:avLst/>
          </a:prstGeom>
          <a:ln w="38100">
            <a:solidFill>
              <a:srgbClr val="0070C0"/>
            </a:solidFill>
          </a:ln>
        </p:spPr>
        <p:txBody>
          <a:bodyPr wrap="none">
            <a:spAutoFit/>
          </a:bodyPr>
          <a:lstStyle/>
          <a:p>
            <a:r>
              <a:rPr lang="zh-TW" altLang="en-US" sz="3600" dirty="0">
                <a:latin typeface="標楷體" panose="03000509000000000000" pitchFamily="65" charset="-120"/>
                <a:ea typeface="標楷體" panose="03000509000000000000" pitchFamily="65" charset="-120"/>
              </a:rPr>
              <a:t>基礎建設例子</a:t>
            </a:r>
            <a:endParaRPr lang="zh-TW" altLang="en-US" sz="3600" b="0" i="0" dirty="0">
              <a:effectLst/>
              <a:latin typeface="標楷體" panose="03000509000000000000" pitchFamily="65" charset="-120"/>
              <a:ea typeface="標楷體" panose="03000509000000000000" pitchFamily="65" charset="-120"/>
            </a:endParaRPr>
          </a:p>
        </p:txBody>
      </p:sp>
      <p:pic>
        <p:nvPicPr>
          <p:cNvPr id="5" name="Picture 4"/>
          <p:cNvPicPr>
            <a:picLocks noChangeAspect="1"/>
          </p:cNvPicPr>
          <p:nvPr/>
        </p:nvPicPr>
        <p:blipFill>
          <a:blip r:embed="rId2"/>
          <a:stretch>
            <a:fillRect/>
          </a:stretch>
        </p:blipFill>
        <p:spPr>
          <a:xfrm>
            <a:off x="1584485" y="1146966"/>
            <a:ext cx="3289612" cy="2195490"/>
          </a:xfrm>
          <a:prstGeom prst="rect">
            <a:avLst/>
          </a:prstGeom>
        </p:spPr>
      </p:pic>
      <p:sp>
        <p:nvSpPr>
          <p:cNvPr id="6" name="Rectangle 5"/>
          <p:cNvSpPr/>
          <p:nvPr/>
        </p:nvSpPr>
        <p:spPr>
          <a:xfrm>
            <a:off x="603539" y="3518399"/>
            <a:ext cx="4599710" cy="2308324"/>
          </a:xfrm>
          <a:prstGeom prst="rect">
            <a:avLst/>
          </a:prstGeom>
          <a:ln w="28575">
            <a:solidFill>
              <a:srgbClr val="0070C0"/>
            </a:solidFill>
          </a:ln>
        </p:spPr>
        <p:txBody>
          <a:bodyPr wrap="square">
            <a:spAutoFit/>
          </a:bodyPr>
          <a:lstStyle/>
          <a:p>
            <a:pPr marL="342900" indent="-342900">
              <a:buFont typeface="Arial" panose="020B0604020202020204" pitchFamily="34" charset="0"/>
              <a:buChar char="•"/>
            </a:pP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月通車</a:t>
            </a: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總長度約</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公里，是世界上跨徑最大的鋼箱樑懸索橋</a:t>
            </a: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連接珠江兩岸的重要過江通道</a:t>
            </a: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東莞到番禺的交通距離至少拉近</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公里</a:t>
            </a:r>
            <a:endParaRPr lang="zh-TW" altLang="en-US" sz="24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329115" y="1146966"/>
            <a:ext cx="3180645" cy="2195490"/>
          </a:xfrm>
          <a:prstGeom prst="rect">
            <a:avLst/>
          </a:prstGeom>
        </p:spPr>
      </p:pic>
      <p:sp>
        <p:nvSpPr>
          <p:cNvPr id="8" name="Rectangle 7"/>
          <p:cNvSpPr/>
          <p:nvPr/>
        </p:nvSpPr>
        <p:spPr>
          <a:xfrm>
            <a:off x="5444836" y="3518399"/>
            <a:ext cx="6096000" cy="3046988"/>
          </a:xfrm>
          <a:prstGeom prst="rect">
            <a:avLst/>
          </a:prstGeom>
          <a:ln w="28575">
            <a:solidFill>
              <a:srgbClr val="0070C0"/>
            </a:solidFill>
          </a:ln>
        </p:spPr>
        <p:txBody>
          <a:bodyPr>
            <a:spAutoFit/>
          </a:bodyPr>
          <a:lstStyle/>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預計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年通車。全長約</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公里，集「隧、島、橋、水下互通」於一體</a:t>
            </a: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通過連接線實現在深圳、中山和廣州南沙登陸。採用速度每小時</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公里的雙向八車道高速公路技術標準</a:t>
            </a: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連接珠三角「深莞惠」與「珠中江」間唯一的公路直連通道</a:t>
            </a: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深圳至中山的行車時間約</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分鐘</a:t>
            </a:r>
            <a:endParaRPr lang="zh-TW" altLang="en-US" sz="24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Rectangle 8"/>
          <p:cNvSpPr/>
          <p:nvPr/>
        </p:nvSpPr>
        <p:spPr>
          <a:xfrm>
            <a:off x="1365389" y="6042167"/>
            <a:ext cx="4034444" cy="523220"/>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粵港澳大灣區專頁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https://www.bayarea.gov.hk/tc/connectivity/key.html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45003" y="6104671"/>
            <a:ext cx="1320386" cy="398212"/>
          </a:xfrm>
          <a:prstGeom prst="rect">
            <a:avLst/>
          </a:prstGeom>
        </p:spPr>
      </p:pic>
    </p:spTree>
    <p:extLst>
      <p:ext uri="{BB962C8B-B14F-4D97-AF65-F5344CB8AC3E}">
        <p14:creationId xmlns:p14="http://schemas.microsoft.com/office/powerpoint/2010/main" val="21179140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大湾区核心城市"/>
          <p:cNvPicPr>
            <a:picLocks noChangeAspect="1"/>
          </p:cNvPicPr>
          <p:nvPr/>
        </p:nvPicPr>
        <p:blipFill>
          <a:blip r:embed="rId3"/>
          <a:stretch>
            <a:fillRect/>
          </a:stretch>
        </p:blipFill>
        <p:spPr>
          <a:xfrm>
            <a:off x="1515552" y="1030325"/>
            <a:ext cx="3924881" cy="2620786"/>
          </a:xfrm>
          <a:prstGeom prst="rect">
            <a:avLst/>
          </a:prstGeom>
        </p:spPr>
      </p:pic>
      <p:pic>
        <p:nvPicPr>
          <p:cNvPr id="5" name="图片 4" descr="广州地铁18号线"/>
          <p:cNvPicPr>
            <a:picLocks noChangeAspect="1"/>
          </p:cNvPicPr>
          <p:nvPr/>
        </p:nvPicPr>
        <p:blipFill>
          <a:blip r:embed="rId4"/>
          <a:stretch>
            <a:fillRect/>
          </a:stretch>
        </p:blipFill>
        <p:spPr>
          <a:xfrm>
            <a:off x="6284422" y="1088891"/>
            <a:ext cx="2377585" cy="5413375"/>
          </a:xfrm>
          <a:prstGeom prst="rect">
            <a:avLst/>
          </a:prstGeom>
        </p:spPr>
      </p:pic>
      <p:sp>
        <p:nvSpPr>
          <p:cNvPr id="6" name="文本框 5"/>
          <p:cNvSpPr txBox="1"/>
          <p:nvPr/>
        </p:nvSpPr>
        <p:spPr>
          <a:xfrm>
            <a:off x="1515552" y="4945883"/>
            <a:ext cx="3924880" cy="1200329"/>
          </a:xfrm>
          <a:prstGeom prst="rect">
            <a:avLst/>
          </a:prstGeom>
          <a:noFill/>
          <a:ln w="28575">
            <a:solidFill>
              <a:srgbClr val="FF0000"/>
            </a:solidFill>
          </a:ln>
        </p:spPr>
        <p:txBody>
          <a:bodyPr wrap="square" rtlCol="0">
            <a:spAutoFit/>
          </a:bodyPr>
          <a:lstStyle/>
          <a:p>
            <a:r>
              <a:rPr lang="en-US" altLang="zh-CN" sz="2400" dirty="0">
                <a:latin typeface="Times New Roman" panose="02020603050405020304" pitchFamily="18" charset="0"/>
                <a:ea typeface="DFKai-SB" panose="03000509000000000000" pitchFamily="65" charset="-120"/>
                <a:cs typeface="Times New Roman" panose="02020603050405020304" pitchFamily="18" charset="0"/>
                <a:sym typeface="+mn-ea"/>
              </a:rPr>
              <a:t>2021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年4月20日，粵港大灣區時速最高的廣州地鐵</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18號線全線</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mn-ea"/>
              </a:rPr>
              <a:t>開通</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文本框 6"/>
          <p:cNvSpPr txBox="1"/>
          <p:nvPr/>
        </p:nvSpPr>
        <p:spPr>
          <a:xfrm>
            <a:off x="1515552" y="3651110"/>
            <a:ext cx="3924880" cy="1200329"/>
          </a:xfrm>
          <a:prstGeom prst="rect">
            <a:avLst/>
          </a:prstGeom>
          <a:noFill/>
          <a:ln w="28575">
            <a:solidFill>
              <a:srgbClr val="0070C0"/>
            </a:solidFill>
          </a:ln>
        </p:spPr>
        <p:txBody>
          <a:bodyPr wrap="square" rtlCol="0">
            <a:spAutoFit/>
          </a:bodyPr>
          <a:lstStyle/>
          <a:p>
            <a:r>
              <a:rPr lang="zh-CN" altLang="en-US" sz="2400" dirty="0">
                <a:latin typeface="DFKai-SB" panose="03000509000000000000" pitchFamily="65" charset="-120"/>
                <a:ea typeface="DFKai-SB" panose="03000509000000000000" pitchFamily="65" charset="-120"/>
                <a:sym typeface="+mn-ea"/>
              </a:rPr>
              <a:t>隨著港珠澳大橋、南沙大橋建成通車，深中通道、黃茅海跨海通道建設加快。</a:t>
            </a:r>
            <a:endParaRPr lang="zh-CN" altLang="en-US" sz="2400" dirty="0"/>
          </a:p>
        </p:txBody>
      </p:sp>
      <p:cxnSp>
        <p:nvCxnSpPr>
          <p:cNvPr id="4" name="连接符: 曲线 3"/>
          <p:cNvCxnSpPr/>
          <p:nvPr/>
        </p:nvCxnSpPr>
        <p:spPr>
          <a:xfrm flipV="1">
            <a:off x="5501800" y="5133117"/>
            <a:ext cx="721253" cy="310094"/>
          </a:xfrm>
          <a:prstGeom prst="curvedConnector3">
            <a:avLst>
              <a:gd name="adj1" fmla="val 50000"/>
            </a:avLst>
          </a:prstGeom>
          <a:ln w="28575">
            <a:prstDash val="sysDot"/>
            <a:tailEnd type="triangle"/>
          </a:ln>
        </p:spPr>
        <p:style>
          <a:lnRef idx="1">
            <a:schemeClr val="accent4"/>
          </a:lnRef>
          <a:fillRef idx="0">
            <a:schemeClr val="accent4"/>
          </a:fillRef>
          <a:effectRef idx="0">
            <a:schemeClr val="accent4"/>
          </a:effectRef>
          <a:fontRef idx="minor">
            <a:schemeClr val="tx1"/>
          </a:fontRef>
        </p:style>
      </p:cxnSp>
      <p:sp>
        <p:nvSpPr>
          <p:cNvPr id="3" name="Rectangle 2"/>
          <p:cNvSpPr/>
          <p:nvPr/>
        </p:nvSpPr>
        <p:spPr>
          <a:xfrm>
            <a:off x="1380047" y="6240656"/>
            <a:ext cx="4478886" cy="523220"/>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資料來源：中央人民政府駐港澳特別行政區聯絡辦公室</a:t>
            </a:r>
          </a:p>
          <a:p>
            <a:r>
              <a:rPr lang="en-US" sz="1400" dirty="0">
                <a:latin typeface="Times New Roman" panose="02020603050405020304" pitchFamily="18" charset="0"/>
                <a:ea typeface="標楷體" panose="03000509000000000000" pitchFamily="65" charset="-120"/>
                <a:cs typeface="Times New Roman" panose="02020603050405020304" pitchFamily="18" charset="0"/>
              </a:rPr>
              <a:t>http://www.zlb.gov.cn/2021-05/21/c_1211166665.htm</a:t>
            </a:r>
          </a:p>
        </p:txBody>
      </p:sp>
      <p:sp>
        <p:nvSpPr>
          <p:cNvPr id="8" name="标题 1"/>
          <p:cNvSpPr txBox="1">
            <a:spLocks noChangeArrowheads="1"/>
          </p:cNvSpPr>
          <p:nvPr/>
        </p:nvSpPr>
        <p:spPr bwMode="auto">
          <a:xfrm>
            <a:off x="1839748" y="48689"/>
            <a:ext cx="8067675" cy="7798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buClrTx/>
              <a:buSzTx/>
              <a:buFontTx/>
            </a:pPr>
            <a:r>
              <a:rPr lang="zh-CN" altLang="en-US" sz="4000" b="1" dirty="0">
                <a:latin typeface="DFKai-SB" panose="03000509000000000000" pitchFamily="65" charset="-120"/>
                <a:ea typeface="DFKai-SB" panose="03000509000000000000" pitchFamily="65" charset="-120"/>
                <a:sym typeface="+mn-ea"/>
              </a:rPr>
              <a:t>加快基礎設施互通互聯</a:t>
            </a:r>
          </a:p>
        </p:txBody>
      </p:sp>
      <p:sp>
        <p:nvSpPr>
          <p:cNvPr id="11" name="Rectangle 10"/>
          <p:cNvSpPr/>
          <p:nvPr/>
        </p:nvSpPr>
        <p:spPr>
          <a:xfrm>
            <a:off x="8874223" y="2456750"/>
            <a:ext cx="3046843" cy="2246769"/>
          </a:xfrm>
          <a:prstGeom prst="rect">
            <a:avLst/>
          </a:prstGeom>
          <a:ln w="28575">
            <a:solidFill>
              <a:srgbClr val="FF0000"/>
            </a:solidFill>
          </a:ln>
        </p:spPr>
        <p:txBody>
          <a:bodyPr wrap="square">
            <a:spAutoFit/>
          </a:bodyPr>
          <a:lstStyle/>
          <a:p>
            <a:pPr algn="ctr"/>
            <a:r>
              <a:rPr lang="zh-TW" altLang="en-US" sz="2800" dirty="0">
                <a:latin typeface="標楷體" panose="03000509000000000000" pitchFamily="65" charset="-120"/>
                <a:ea typeface="標楷體" panose="03000509000000000000" pitchFamily="65" charset="-120"/>
              </a:rPr>
              <a:t>活動</a:t>
            </a:r>
            <a:r>
              <a:rPr lang="en-US" altLang="zh-TW" sz="2800" dirty="0">
                <a:latin typeface="標楷體" panose="03000509000000000000" pitchFamily="65" charset="-120"/>
                <a:ea typeface="標楷體" panose="03000509000000000000" pitchFamily="65" charset="-120"/>
              </a:rPr>
              <a:t>:</a:t>
            </a:r>
            <a:endParaRPr lang="en-US" sz="2800" dirty="0">
              <a:latin typeface="標楷體" panose="03000509000000000000" pitchFamily="65" charset="-120"/>
              <a:ea typeface="標楷體" panose="03000509000000000000" pitchFamily="65" charset="-120"/>
            </a:endParaRPr>
          </a:p>
          <a:p>
            <a:r>
              <a:rPr lang="zh-TW" altLang="en-US" sz="2800" dirty="0">
                <a:latin typeface="標楷體" panose="03000509000000000000" pitchFamily="65" charset="-120"/>
                <a:ea typeface="標楷體" panose="03000509000000000000" pitchFamily="65" charset="-120"/>
              </a:rPr>
              <a:t>調查可以甚麼交通方式最快能夠到達你的籍貫所在地</a:t>
            </a:r>
            <a:r>
              <a:rPr lang="en-US" altLang="zh-TW" sz="2800" dirty="0">
                <a:latin typeface="標楷體" panose="03000509000000000000" pitchFamily="65" charset="-120"/>
                <a:ea typeface="標楷體" panose="03000509000000000000" pitchFamily="65" charset="-120"/>
              </a:rPr>
              <a:t>? </a:t>
            </a:r>
            <a:r>
              <a:rPr lang="zh-TW" altLang="en-US" sz="2800" dirty="0">
                <a:latin typeface="標楷體" panose="03000509000000000000" pitchFamily="65" charset="-120"/>
                <a:ea typeface="標楷體" panose="03000509000000000000" pitchFamily="65" charset="-120"/>
              </a:rPr>
              <a:t>所需時間多少</a:t>
            </a:r>
            <a:r>
              <a:rPr lang="en-US" altLang="zh-TW" sz="2800" dirty="0">
                <a:latin typeface="標楷體" panose="03000509000000000000" pitchFamily="65" charset="-120"/>
                <a:ea typeface="標楷體" panose="03000509000000000000" pitchFamily="65" charset="-120"/>
              </a:rPr>
              <a:t>?  </a:t>
            </a:r>
            <a:endParaRPr lang="en-US" sz="2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170558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171055" y="1177851"/>
            <a:ext cx="3959970" cy="1573487"/>
          </a:xfrm>
          <a:prstGeom prst="rect">
            <a:avLst/>
          </a:prstGeom>
        </p:spPr>
      </p:pic>
      <p:sp>
        <p:nvSpPr>
          <p:cNvPr id="3" name="标题 1"/>
          <p:cNvSpPr txBox="1">
            <a:spLocks noChangeArrowheads="1"/>
          </p:cNvSpPr>
          <p:nvPr/>
        </p:nvSpPr>
        <p:spPr bwMode="auto">
          <a:xfrm>
            <a:off x="1618297" y="88437"/>
            <a:ext cx="8067675" cy="7798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buClrTx/>
              <a:buSzTx/>
              <a:buFontTx/>
            </a:pPr>
            <a:r>
              <a:rPr lang="zh-CN" altLang="en-US" sz="4000" b="1" dirty="0">
                <a:latin typeface="DFKai-SB" panose="03000509000000000000" pitchFamily="65" charset="-120"/>
                <a:ea typeface="DFKai-SB" panose="03000509000000000000" pitchFamily="65" charset="-120"/>
                <a:sym typeface="+mn-ea"/>
              </a:rPr>
              <a:t>加快基礎設施互通互聯</a:t>
            </a:r>
          </a:p>
        </p:txBody>
      </p:sp>
      <p:sp>
        <p:nvSpPr>
          <p:cNvPr id="4" name="Rectangle 3"/>
          <p:cNvSpPr/>
          <p:nvPr/>
        </p:nvSpPr>
        <p:spPr>
          <a:xfrm>
            <a:off x="183049" y="5867564"/>
            <a:ext cx="3942984" cy="584775"/>
          </a:xfrm>
          <a:prstGeom prst="rect">
            <a:avLst/>
          </a:prstGeom>
          <a:ln w="38100">
            <a:solidFill>
              <a:srgbClr val="FF0000"/>
            </a:solidFill>
          </a:ln>
        </p:spPr>
        <p:txBody>
          <a:bodyPr wrap="square">
            <a:spAutoFit/>
          </a:bodyPr>
          <a:lstStyle/>
          <a:p>
            <a:r>
              <a:rPr lang="zh-TW" altLang="en-US" sz="1600" b="1" dirty="0">
                <a:latin typeface="標楷體" panose="03000509000000000000" pitchFamily="65" charset="-120"/>
                <a:ea typeface="標楷體" panose="03000509000000000000" pitchFamily="65" charset="-120"/>
                <a:cs typeface="Times New Roman" panose="02020603050405020304" pitchFamily="18" charset="0"/>
              </a:rPr>
              <a:t>點擊以上圖像觀看影片以了解大灣區十一個城市互聯互通的概況</a:t>
            </a:r>
            <a:endParaRPr lang="en-US" sz="1600"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6" name="Rectangle 5"/>
          <p:cNvSpPr/>
          <p:nvPr/>
        </p:nvSpPr>
        <p:spPr>
          <a:xfrm>
            <a:off x="128317" y="4593703"/>
            <a:ext cx="3997716" cy="954107"/>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全長約</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公里，跨江連接深圳至中山的深中通道自</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年動工，預計</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2024</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年建成通車，屆時由深圳寶安國際機場前往中山，車程由現在的</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小時壓縮至</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分鐘。</a:t>
            </a:r>
            <a:endParaRPr lang="zh-TW" altLang="en-US" sz="14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 name="Picture 6">
            <a:hlinkClick r:id="rId4"/>
          </p:cNvPr>
          <p:cNvPicPr>
            <a:picLocks noChangeAspect="1"/>
          </p:cNvPicPr>
          <p:nvPr/>
        </p:nvPicPr>
        <p:blipFill>
          <a:blip r:embed="rId5"/>
          <a:stretch>
            <a:fillRect/>
          </a:stretch>
        </p:blipFill>
        <p:spPr>
          <a:xfrm>
            <a:off x="166063" y="2756054"/>
            <a:ext cx="3959970" cy="1757283"/>
          </a:xfrm>
          <a:prstGeom prst="rect">
            <a:avLst/>
          </a:prstGeom>
        </p:spPr>
      </p:pic>
      <p:sp>
        <p:nvSpPr>
          <p:cNvPr id="8" name="Rectangle 7">
            <a:hlinkClick r:id="rId4"/>
          </p:cNvPr>
          <p:cNvSpPr/>
          <p:nvPr/>
        </p:nvSpPr>
        <p:spPr>
          <a:xfrm>
            <a:off x="1298870" y="3858406"/>
            <a:ext cx="2829659" cy="646331"/>
          </a:xfrm>
          <a:prstGeom prst="rect">
            <a:avLst/>
          </a:prstGeom>
          <a:ln w="19050">
            <a:solidFill>
              <a:srgbClr val="FF0000"/>
            </a:solidFill>
          </a:ln>
        </p:spPr>
        <p:txBody>
          <a:bodyPr wrap="square">
            <a:spAutoFit/>
          </a:bodyPr>
          <a:lstStyle/>
          <a:p>
            <a:r>
              <a:rPr lang="zh-TW" altLang="en-US" b="1" dirty="0">
                <a:latin typeface="標楷體" panose="03000509000000000000" pitchFamily="65" charset="-120"/>
                <a:ea typeface="標楷體" panose="03000509000000000000" pitchFamily="65" charset="-120"/>
                <a:cs typeface="Times New Roman" panose="02020603050405020304" pitchFamily="18" charset="0"/>
              </a:rPr>
              <a:t>影片來源</a:t>
            </a:r>
            <a:r>
              <a:rPr lang="en-US" altLang="zh-TW" b="1" dirty="0">
                <a:latin typeface="標楷體" panose="03000509000000000000" pitchFamily="65" charset="-120"/>
                <a:ea typeface="標楷體" panose="03000509000000000000" pitchFamily="65" charset="-120"/>
                <a:cs typeface="Times New Roman" panose="02020603050405020304" pitchFamily="18" charset="0"/>
              </a:rPr>
              <a:t>:</a:t>
            </a:r>
          </a:p>
          <a:p>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9" name="Picture 8">
            <a:hlinkClick r:id="rId4"/>
          </p:cNvPr>
          <p:cNvPicPr>
            <a:picLocks noChangeAspect="1"/>
          </p:cNvPicPr>
          <p:nvPr/>
        </p:nvPicPr>
        <p:blipFill>
          <a:blip r:embed="rId6"/>
          <a:stretch>
            <a:fillRect/>
          </a:stretch>
        </p:blipFill>
        <p:spPr>
          <a:xfrm>
            <a:off x="2424467" y="3861674"/>
            <a:ext cx="1701566" cy="646331"/>
          </a:xfrm>
          <a:prstGeom prst="rect">
            <a:avLst/>
          </a:prstGeom>
        </p:spPr>
      </p:pic>
      <p:pic>
        <p:nvPicPr>
          <p:cNvPr id="10" name="Picture 9"/>
          <p:cNvPicPr>
            <a:picLocks noChangeAspect="1"/>
          </p:cNvPicPr>
          <p:nvPr/>
        </p:nvPicPr>
        <p:blipFill>
          <a:blip r:embed="rId7"/>
          <a:stretch>
            <a:fillRect/>
          </a:stretch>
        </p:blipFill>
        <p:spPr>
          <a:xfrm>
            <a:off x="1171798" y="2233939"/>
            <a:ext cx="1440256" cy="466510"/>
          </a:xfrm>
          <a:prstGeom prst="rect">
            <a:avLst/>
          </a:prstGeom>
        </p:spPr>
      </p:pic>
      <p:sp>
        <p:nvSpPr>
          <p:cNvPr id="11" name="Rectangle 10"/>
          <p:cNvSpPr/>
          <p:nvPr/>
        </p:nvSpPr>
        <p:spPr>
          <a:xfrm>
            <a:off x="171056" y="2149401"/>
            <a:ext cx="2440998" cy="584775"/>
          </a:xfrm>
          <a:prstGeom prst="rect">
            <a:avLst/>
          </a:prstGeom>
          <a:ln w="19050">
            <a:solidFill>
              <a:srgbClr val="FF0000"/>
            </a:solidFill>
          </a:ln>
        </p:spPr>
        <p:txBody>
          <a:bodyPr wrap="square">
            <a:spAutoFit/>
          </a:bodyPr>
          <a:lstStyle/>
          <a:p>
            <a:r>
              <a:rPr lang="zh-TW" altLang="en-US" sz="1400" b="1" dirty="0">
                <a:latin typeface="標楷體" panose="03000509000000000000" pitchFamily="65" charset="-120"/>
                <a:ea typeface="標楷體" panose="03000509000000000000" pitchFamily="65" charset="-120"/>
                <a:cs typeface="Times New Roman" panose="02020603050405020304" pitchFamily="18" charset="0"/>
              </a:rPr>
              <a:t>影片來源</a:t>
            </a:r>
            <a:r>
              <a:rPr lang="en-US" altLang="zh-TW" sz="1400" b="1" dirty="0">
                <a:latin typeface="標楷體" panose="03000509000000000000" pitchFamily="65" charset="-120"/>
                <a:ea typeface="標楷體" panose="03000509000000000000" pitchFamily="65" charset="-120"/>
                <a:cs typeface="Times New Roman" panose="02020603050405020304" pitchFamily="18" charset="0"/>
              </a:rPr>
              <a:t>:</a:t>
            </a:r>
          </a:p>
          <a:p>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2" name="文本框 11"/>
          <p:cNvSpPr txBox="1"/>
          <p:nvPr/>
        </p:nvSpPr>
        <p:spPr>
          <a:xfrm>
            <a:off x="4332789" y="1030154"/>
            <a:ext cx="7555100" cy="544830"/>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nSpc>
                <a:spcPct val="100000"/>
              </a:lnSpc>
              <a:spcBef>
                <a:spcPts val="600"/>
              </a:spcBef>
            </a:pPr>
            <a:r>
              <a:rPr lang="zh-CN" altLang="en-US" sz="2600" b="0" dirty="0">
                <a:latin typeface="DFKai-SB" panose="03000509000000000000" pitchFamily="65" charset="-120"/>
                <a:ea typeface="DFKai-SB" panose="03000509000000000000" pitchFamily="65" charset="-120"/>
                <a:sym typeface="+mn-ea"/>
              </a:rPr>
              <a:t>廣東著重推進粵港澳大灣區交通互聯互通</a:t>
            </a:r>
            <a:endParaRPr lang="zh-CN" altLang="en-US" sz="2600" b="0" dirty="0">
              <a:latin typeface="DFKai-SB" panose="03000509000000000000" pitchFamily="65" charset="-120"/>
              <a:ea typeface="DFKai-SB" panose="03000509000000000000" pitchFamily="65" charset="-120"/>
            </a:endParaRPr>
          </a:p>
        </p:txBody>
      </p:sp>
      <p:pic>
        <p:nvPicPr>
          <p:cNvPr id="13" name="图片 5" descr="大交通"/>
          <p:cNvPicPr>
            <a:picLocks noChangeAspect="1"/>
          </p:cNvPicPr>
          <p:nvPr/>
        </p:nvPicPr>
        <p:blipFill>
          <a:blip r:embed="rId8"/>
          <a:stretch>
            <a:fillRect/>
          </a:stretch>
        </p:blipFill>
        <p:spPr>
          <a:xfrm>
            <a:off x="9062763" y="2149401"/>
            <a:ext cx="2933192" cy="2655520"/>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14" name="文本框 4"/>
          <p:cNvSpPr txBox="1"/>
          <p:nvPr/>
        </p:nvSpPr>
        <p:spPr>
          <a:xfrm>
            <a:off x="4332789" y="1654437"/>
            <a:ext cx="4621908" cy="341632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zh-CN" altLang="en-US" sz="2400" b="0" dirty="0">
                <a:latin typeface="DFKai-SB" panose="03000509000000000000" pitchFamily="65" charset="-120"/>
                <a:ea typeface="DFKai-SB" panose="03000509000000000000" pitchFamily="65" charset="-120"/>
              </a:rPr>
              <a:t>新建成廣佛肇、花</a:t>
            </a:r>
            <a:r>
              <a:rPr lang="zh-CN" altLang="en-US" sz="2400" b="0" dirty="0">
                <a:latin typeface="Times New Roman" panose="02020603050405020304" pitchFamily="18" charset="0"/>
                <a:ea typeface="DFKai-SB" panose="03000509000000000000" pitchFamily="65" charset="-120"/>
                <a:cs typeface="Times New Roman" panose="02020603050405020304" pitchFamily="18" charset="0"/>
              </a:rPr>
              <a:t>莞等約40項1394公里的高速公路，珠三角群衆出行30分鐘內均可駛上高速公路；</a:t>
            </a:r>
          </a:p>
          <a:p>
            <a:pPr marL="285750" indent="-285750">
              <a:buFont typeface="Arial" panose="020B0604020202020204" pitchFamily="34" charset="0"/>
              <a:buChar char="•"/>
            </a:pPr>
            <a:r>
              <a:rPr lang="zh-CN" altLang="en-US" sz="2400" b="0" dirty="0">
                <a:latin typeface="Times New Roman" panose="02020603050405020304" pitchFamily="18" charset="0"/>
                <a:ea typeface="DFKai-SB" panose="03000509000000000000" pitchFamily="65" charset="-120"/>
                <a:cs typeface="Times New Roman" panose="02020603050405020304" pitchFamily="18" charset="0"/>
              </a:rPr>
              <a:t>水上高速客運</a:t>
            </a:r>
            <a:r>
              <a:rPr lang="zh-CN" altLang="en-US" sz="2400" b="0" dirty="0" smtClean="0">
                <a:latin typeface="Times New Roman" panose="02020603050405020304" pitchFamily="18" charset="0"/>
                <a:ea typeface="DFKai-SB" panose="03000509000000000000" pitchFamily="65" charset="-120"/>
                <a:cs typeface="Times New Roman" panose="02020603050405020304" pitchFamily="18" charset="0"/>
              </a:rPr>
              <a:t>航線增</a:t>
            </a:r>
            <a:r>
              <a:rPr lang="zh-CN" altLang="en-US" sz="2400" b="0" dirty="0">
                <a:latin typeface="Times New Roman" panose="02020603050405020304" pitchFamily="18" charset="0"/>
                <a:ea typeface="DFKai-SB" panose="03000509000000000000" pitchFamily="65" charset="-120"/>
                <a:cs typeface="Times New Roman" panose="02020603050405020304" pitchFamily="18" charset="0"/>
              </a:rPr>
              <a:t>至29條，廣州、深圳、珠海、東莞等4個位於珠江兩岸的港口已邁入億噸大港行列，廣州港、深圳港集裝箱輸送量躋身全球前列</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400" b="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Rectangle 14"/>
          <p:cNvSpPr/>
          <p:nvPr/>
        </p:nvSpPr>
        <p:spPr>
          <a:xfrm>
            <a:off x="4696691" y="5338709"/>
            <a:ext cx="6096000" cy="1323439"/>
          </a:xfrm>
          <a:prstGeom prst="rect">
            <a:avLst/>
          </a:prstGeom>
        </p:spPr>
        <p:txBody>
          <a:bodyPr>
            <a:spAutoFit/>
          </a:bodyPr>
          <a:lstStyle/>
          <a:p>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廣東省人民政府網頁</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(http://www.gd.gov.cn/gdywdt/zwzt/ygadwq/zdgz/content/post_3227298.html)(http://www.gd.gov.cn/zjgd/sqdt/content/post_3266364.html)</a:t>
            </a:r>
          </a:p>
          <a:p>
            <a:pPr marL="285750" indent="-285750">
              <a:buFont typeface="Arial" panose="020B0604020202020204" pitchFamily="34" charset="0"/>
              <a:buChar char="•"/>
            </a:pPr>
            <a:r>
              <a:rPr lang="zh-TW" altLang="en-US" sz="1100" dirty="0">
                <a:latin typeface="標楷體" panose="03000509000000000000" pitchFamily="65" charset="-120"/>
                <a:ea typeface="標楷體" panose="03000509000000000000" pitchFamily="65" charset="-120"/>
                <a:cs typeface="Times New Roman" panose="02020603050405020304" pitchFamily="18" charset="0"/>
              </a:rPr>
              <a:t>人民網</a:t>
            </a:r>
            <a:r>
              <a:rPr lang="zh-TW" altLang="en-US" sz="1100" dirty="0">
                <a:latin typeface="Times New Roman" panose="02020603050405020304" pitchFamily="18" charset="0"/>
                <a:cs typeface="Times New Roman" panose="02020603050405020304" pitchFamily="18" charset="0"/>
              </a:rPr>
              <a:t> </a:t>
            </a:r>
            <a:r>
              <a:rPr lang="en-US" altLang="zh-TW" sz="1100" dirty="0">
                <a:latin typeface="Times New Roman" panose="02020603050405020304" pitchFamily="18" charset="0"/>
                <a:cs typeface="Times New Roman" panose="02020603050405020304" pitchFamily="18" charset="0"/>
              </a:rPr>
              <a:t>(</a:t>
            </a:r>
            <a:r>
              <a:rPr lang="en-US" sz="1100" dirty="0">
                <a:latin typeface="Times New Roman" panose="02020603050405020304" pitchFamily="18" charset="0"/>
                <a:cs typeface="Times New Roman" panose="02020603050405020304" pitchFamily="18" charset="0"/>
              </a:rPr>
              <a:t>http://jx.people.com.cn/BIG5/n2/2021/0129/c347922-34554566.html</a:t>
            </a:r>
            <a:r>
              <a:rPr lang="en-US" altLang="zh-TW" sz="11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sz="1100" dirty="0">
                <a:latin typeface="Times New Roman" panose="02020603050405020304" pitchFamily="18" charset="0"/>
                <a:cs typeface="Times New Roman" panose="02020603050405020304" pitchFamily="18" charset="0"/>
              </a:rPr>
              <a:t>The China Current (https://chinacurrent.com/hk/story/22627/shenzhen-zhongshan-bridge)</a:t>
            </a:r>
          </a:p>
          <a:p>
            <a:pPr marL="285750" indent="-285750">
              <a:buFont typeface="Arial" panose="020B0604020202020204" pitchFamily="34" charset="0"/>
              <a:buChar char="•"/>
            </a:pPr>
            <a:r>
              <a:rPr lang="zh-TW" altLang="en-US" sz="1100" dirty="0">
                <a:latin typeface="標楷體" panose="03000509000000000000" pitchFamily="65" charset="-120"/>
                <a:ea typeface="標楷體" panose="03000509000000000000" pitchFamily="65" charset="-120"/>
                <a:cs typeface="Times New Roman" panose="02020603050405020304" pitchFamily="18" charset="0"/>
              </a:rPr>
              <a:t>政制及內地事務局</a:t>
            </a:r>
            <a:r>
              <a:rPr lang="en-US" altLang="zh-TW" sz="1100" dirty="0">
                <a:latin typeface="Times New Roman" panose="02020603050405020304" pitchFamily="18" charset="0"/>
                <a:cs typeface="Times New Roman" panose="02020603050405020304" pitchFamily="18" charset="0"/>
              </a:rPr>
              <a:t>(</a:t>
            </a:r>
            <a:r>
              <a:rPr lang="en-US" sz="1100" dirty="0">
                <a:latin typeface="Times New Roman" panose="02020603050405020304" pitchFamily="18" charset="0"/>
                <a:cs typeface="Times New Roman" panose="02020603050405020304" pitchFamily="18" charset="0"/>
              </a:rPr>
              <a:t>https://www.bayarea.gov.hk/tc/stories/videos.html</a:t>
            </a:r>
            <a:r>
              <a:rPr lang="en-US" sz="1100" dirty="0" smtClean="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69675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86052" y="1610193"/>
            <a:ext cx="11208263" cy="3046988"/>
          </a:xfrm>
          <a:prstGeom prst="rect">
            <a:avLst/>
          </a:prstGeom>
          <a:noFill/>
          <a:ln w="28575">
            <a:solidFill>
              <a:srgbClr val="FF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lgn="just">
              <a:buFont typeface="Arial" panose="020B0604020202020204" pitchFamily="34" charset="0"/>
              <a:buChar char="•"/>
            </a:pPr>
            <a:r>
              <a:rPr lang="zh-CN" altLang="zh-CN" sz="2400" kern="100" dirty="0">
                <a:effectLst/>
                <a:latin typeface="DFKai-SB" panose="03000509000000000000" pitchFamily="65" charset="-120"/>
                <a:ea typeface="DFKai-SB" panose="03000509000000000000" pitchFamily="65" charset="-120"/>
                <a:cs typeface="Times New Roman" panose="02020603050405020304" charset="0"/>
              </a:rPr>
              <a:t>打造</a:t>
            </a:r>
            <a:r>
              <a:rPr lang="zh-CN" altLang="zh-CN" sz="2400" kern="100" dirty="0">
                <a:effectLst/>
                <a:latin typeface="Times New Roman" panose="02020603050405020304" pitchFamily="18" charset="0"/>
                <a:ea typeface="DFKai-SB" panose="03000509000000000000" pitchFamily="65" charset="-120"/>
                <a:cs typeface="Times New Roman" panose="02020603050405020304" pitchFamily="18" charset="0"/>
              </a:rPr>
              <a:t>以粵港澳大灣區</a:t>
            </a:r>
            <a:r>
              <a:rPr lang="zh-CN" altLang="en-US" sz="2400" kern="100" dirty="0">
                <a:effectLst/>
                <a:latin typeface="Times New Roman" panose="02020603050405020304" pitchFamily="18" charset="0"/>
                <a:ea typeface="DFKai-SB" panose="03000509000000000000" pitchFamily="65" charset="-120"/>
                <a:cs typeface="Times New Roman" panose="02020603050405020304" pitchFamily="18" charset="0"/>
              </a:rPr>
              <a:t>為</a:t>
            </a:r>
            <a:r>
              <a:rPr lang="zh-CN" altLang="zh-CN" sz="2400" kern="100" dirty="0">
                <a:effectLst/>
                <a:latin typeface="Times New Roman" panose="02020603050405020304" pitchFamily="18" charset="0"/>
                <a:ea typeface="DFKai-SB" panose="03000509000000000000" pitchFamily="65" charset="-120"/>
                <a:cs typeface="Times New Roman" panose="02020603050405020304" pitchFamily="18" charset="0"/>
              </a:rPr>
              <a:t>核心，東聯海峽西岸、聯繫長三角地區，西通桂滇黔、連接成渝地區，北達湘贛鄂、連通京津冀地區的</a:t>
            </a:r>
            <a:r>
              <a:rPr lang="zh-CN" altLang="en-US" sz="2400" kern="10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zh-CN" sz="2400" kern="100" dirty="0">
                <a:effectLst/>
                <a:latin typeface="Times New Roman" panose="02020603050405020304" pitchFamily="18" charset="0"/>
                <a:ea typeface="DFKai-SB" panose="03000509000000000000" pitchFamily="65" charset="-120"/>
                <a:cs typeface="Times New Roman" panose="02020603050405020304" pitchFamily="18" charset="0"/>
              </a:rPr>
              <a:t>三橫四縱</a:t>
            </a:r>
            <a:r>
              <a:rPr lang="zh-CN" altLang="en-US" sz="2400" kern="10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zh-CN" sz="2400" kern="100" dirty="0">
                <a:effectLst/>
                <a:latin typeface="Times New Roman" panose="02020603050405020304" pitchFamily="18" charset="0"/>
                <a:ea typeface="DFKai-SB" panose="03000509000000000000" pitchFamily="65" charset="-120"/>
                <a:cs typeface="Times New Roman" panose="02020603050405020304" pitchFamily="18" charset="0"/>
              </a:rPr>
              <a:t>綜合運輸通道。到</a:t>
            </a:r>
            <a:r>
              <a:rPr lang="en-US" altLang="zh-CN" sz="2400" kern="100" dirty="0">
                <a:effectLst/>
                <a:latin typeface="Times New Roman" panose="02020603050405020304" pitchFamily="18" charset="0"/>
                <a:ea typeface="DFKai-SB" panose="03000509000000000000" pitchFamily="65" charset="-120"/>
                <a:cs typeface="Times New Roman" panose="02020603050405020304" pitchFamily="18" charset="0"/>
              </a:rPr>
              <a:t>2025</a:t>
            </a:r>
            <a:r>
              <a:rPr lang="zh-CN" altLang="zh-CN" sz="2400" kern="100" dirty="0">
                <a:effectLst/>
                <a:latin typeface="Times New Roman" panose="02020603050405020304" pitchFamily="18" charset="0"/>
                <a:ea typeface="DFKai-SB" panose="03000509000000000000" pitchFamily="65" charset="-120"/>
                <a:cs typeface="Times New Roman" panose="02020603050405020304" pitchFamily="18" charset="0"/>
              </a:rPr>
              <a:t>年，全省鐵路運營里程達</a:t>
            </a:r>
            <a:r>
              <a:rPr lang="en-US" altLang="zh-CN" sz="2400" kern="100" dirty="0">
                <a:effectLst/>
                <a:latin typeface="Times New Roman" panose="02020603050405020304" pitchFamily="18" charset="0"/>
                <a:ea typeface="DFKai-SB" panose="03000509000000000000" pitchFamily="65" charset="-120"/>
                <a:cs typeface="Times New Roman" panose="02020603050405020304" pitchFamily="18" charset="0"/>
              </a:rPr>
              <a:t>6500</a:t>
            </a:r>
            <a:r>
              <a:rPr lang="zh-CN" altLang="zh-CN" sz="2400" kern="100" dirty="0">
                <a:effectLst/>
                <a:latin typeface="Times New Roman" panose="02020603050405020304" pitchFamily="18" charset="0"/>
                <a:ea typeface="DFKai-SB" panose="03000509000000000000" pitchFamily="65" charset="-120"/>
                <a:cs typeface="Times New Roman" panose="02020603050405020304" pitchFamily="18" charset="0"/>
              </a:rPr>
              <a:t>公里，其中高快速鐵路運營里程</a:t>
            </a:r>
            <a:r>
              <a:rPr lang="en-US" altLang="zh-CN" sz="2400" kern="100" dirty="0">
                <a:effectLst/>
                <a:latin typeface="Times New Roman" panose="02020603050405020304" pitchFamily="18" charset="0"/>
                <a:ea typeface="DFKai-SB" panose="03000509000000000000" pitchFamily="65" charset="-120"/>
                <a:cs typeface="Times New Roman" panose="02020603050405020304" pitchFamily="18" charset="0"/>
              </a:rPr>
              <a:t>3600</a:t>
            </a:r>
            <a:r>
              <a:rPr lang="zh-CN" altLang="zh-CN" sz="2400" kern="100" dirty="0">
                <a:effectLst/>
                <a:latin typeface="Times New Roman" panose="02020603050405020304" pitchFamily="18" charset="0"/>
                <a:ea typeface="DFKai-SB" panose="03000509000000000000" pitchFamily="65" charset="-120"/>
                <a:cs typeface="Times New Roman" panose="02020603050405020304" pitchFamily="18" charset="0"/>
              </a:rPr>
              <a:t>公里；高速公路通車里程達</a:t>
            </a:r>
            <a:r>
              <a:rPr lang="en-US" altLang="zh-CN" sz="2400" kern="100" dirty="0">
                <a:effectLst/>
                <a:latin typeface="Times New Roman" panose="02020603050405020304" pitchFamily="18" charset="0"/>
                <a:ea typeface="DFKai-SB" panose="03000509000000000000" pitchFamily="65" charset="-120"/>
                <a:cs typeface="Times New Roman" panose="02020603050405020304" pitchFamily="18" charset="0"/>
              </a:rPr>
              <a:t>12500</a:t>
            </a:r>
            <a:r>
              <a:rPr lang="zh-CN" altLang="zh-CN" sz="2400" kern="100" dirty="0">
                <a:effectLst/>
                <a:latin typeface="Times New Roman" panose="02020603050405020304" pitchFamily="18" charset="0"/>
                <a:ea typeface="DFKai-SB" panose="03000509000000000000" pitchFamily="65" charset="-120"/>
                <a:cs typeface="Times New Roman" panose="02020603050405020304" pitchFamily="18" charset="0"/>
              </a:rPr>
              <a:t>公里。</a:t>
            </a:r>
            <a:endParaRPr lang="en-US" altLang="zh-CN" sz="2400" kern="100" dirty="0">
              <a:effectLst/>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lgn="just">
              <a:buFont typeface="Arial" panose="020B0604020202020204" pitchFamily="34" charset="0"/>
              <a:buChar char="•"/>
            </a:pPr>
            <a:r>
              <a:rPr lang="zh-CN" altLang="zh-CN" sz="24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加快粵港澳大灣區城際鐵路建設</a:t>
            </a:r>
            <a:r>
              <a:rPr lang="zh-CN" altLang="en-US" sz="24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lgn="just">
              <a:buFont typeface="Arial" panose="020B0604020202020204" pitchFamily="34" charset="0"/>
              <a:buChar char="•"/>
            </a:pPr>
            <a:r>
              <a:rPr lang="zh-CN" altLang="zh-CN" sz="2400" kern="1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形成以沿海港口</a:t>
            </a:r>
            <a:r>
              <a:rPr lang="zh-CN" altLang="en-US" sz="2400" kern="1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為</a:t>
            </a:r>
            <a:r>
              <a:rPr lang="zh-CN" altLang="zh-CN" sz="2400" kern="1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樞紐，面向全球、輻射內陸的交通物流</a:t>
            </a:r>
            <a:r>
              <a:rPr lang="zh-CN" altLang="en-US" sz="2400" kern="1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網絡</a:t>
            </a:r>
            <a:r>
              <a:rPr lang="zh-CN" altLang="zh-CN" sz="2400" kern="1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kern="1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lgn="just">
              <a:buFont typeface="Arial" panose="020B0604020202020204" pitchFamily="34" charset="0"/>
              <a:buChar char="•"/>
            </a:pPr>
            <a:r>
              <a:rPr lang="zh-CN" altLang="zh-CN" sz="2400" kern="1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加快發展通用航空，在廣州、江門、清遠、潮州等地</a:t>
            </a:r>
            <a:r>
              <a:rPr lang="zh-CN" altLang="en-US" sz="2400" kern="1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布</a:t>
            </a:r>
            <a:r>
              <a:rPr lang="zh-CN" altLang="zh-CN" sz="2400" kern="1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局建設一批通用機場。到</a:t>
            </a:r>
            <a:r>
              <a:rPr lang="en-US" altLang="zh-CN" sz="2400" kern="1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2025</a:t>
            </a:r>
            <a:r>
              <a:rPr lang="zh-CN" altLang="zh-CN" sz="2400" kern="1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年，民航旅客年吞吐能力達</a:t>
            </a:r>
            <a:r>
              <a:rPr lang="en-US" altLang="zh-CN" sz="2400" kern="1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2.5</a:t>
            </a:r>
            <a:r>
              <a:rPr lang="zh-CN" altLang="zh-CN" sz="2400" kern="1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億人次，貨郵年吞吐能力達</a:t>
            </a:r>
            <a:r>
              <a:rPr lang="en-US" altLang="zh-CN" sz="2400" kern="1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650</a:t>
            </a:r>
            <a:r>
              <a:rPr lang="zh-CN" altLang="zh-CN" sz="2400" kern="10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萬噸。</a:t>
            </a:r>
            <a:endParaRPr lang="zh-CN" altLang="en-US" sz="2400" b="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文本框 11"/>
          <p:cNvSpPr txBox="1"/>
          <p:nvPr/>
        </p:nvSpPr>
        <p:spPr>
          <a:xfrm>
            <a:off x="486052" y="583469"/>
            <a:ext cx="11442712" cy="749141"/>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00000"/>
              </a:lnSpc>
              <a:spcBef>
                <a:spcPts val="600"/>
              </a:spcBef>
            </a:pPr>
            <a:r>
              <a:rPr lang="zh-CN" altLang="en-US" sz="3800" b="0" dirty="0">
                <a:latin typeface="DFKai-SB" panose="03000509000000000000" pitchFamily="65" charset="-120"/>
                <a:ea typeface="DFKai-SB" panose="03000509000000000000" pitchFamily="65" charset="-120"/>
                <a:sym typeface="+mn-ea"/>
              </a:rPr>
              <a:t>十四五期間廣東著重</a:t>
            </a:r>
            <a:r>
              <a:rPr lang="zh-CN" altLang="en-US" sz="3800" b="0" dirty="0">
                <a:sym typeface="+mn-ea"/>
              </a:rPr>
              <a:t>推進粵港澳大灣</a:t>
            </a:r>
            <a:r>
              <a:rPr lang="zh-CN" altLang="en-US" sz="3800" b="0" dirty="0">
                <a:latin typeface="DFKai-SB" panose="03000509000000000000" pitchFamily="65" charset="-120"/>
                <a:ea typeface="DFKai-SB" panose="03000509000000000000" pitchFamily="65" charset="-120"/>
                <a:sym typeface="+mn-ea"/>
              </a:rPr>
              <a:t>區交通互聯互通</a:t>
            </a:r>
            <a:endParaRPr lang="zh-CN" altLang="en-US" sz="3800" b="0" dirty="0">
              <a:latin typeface="DFKai-SB" panose="03000509000000000000" pitchFamily="65" charset="-120"/>
              <a:ea typeface="DFKai-SB" panose="03000509000000000000" pitchFamily="65" charset="-120"/>
            </a:endParaRPr>
          </a:p>
        </p:txBody>
      </p:sp>
      <p:pic>
        <p:nvPicPr>
          <p:cNvPr id="2" name="Picture 1">
            <a:hlinkClick r:id="rId2"/>
          </p:cNvPr>
          <p:cNvPicPr>
            <a:picLocks noChangeAspect="1"/>
          </p:cNvPicPr>
          <p:nvPr/>
        </p:nvPicPr>
        <p:blipFill>
          <a:blip r:embed="rId3"/>
          <a:stretch>
            <a:fillRect/>
          </a:stretch>
        </p:blipFill>
        <p:spPr>
          <a:xfrm>
            <a:off x="1844667" y="4869305"/>
            <a:ext cx="2941397" cy="504737"/>
          </a:xfrm>
          <a:prstGeom prst="rect">
            <a:avLst/>
          </a:prstGeom>
        </p:spPr>
      </p:pic>
      <p:pic>
        <p:nvPicPr>
          <p:cNvPr id="3" name="Picture 2">
            <a:hlinkClick r:id="rId4"/>
          </p:cNvPr>
          <p:cNvPicPr>
            <a:picLocks noChangeAspect="1"/>
          </p:cNvPicPr>
          <p:nvPr/>
        </p:nvPicPr>
        <p:blipFill>
          <a:blip r:embed="rId5"/>
          <a:stretch>
            <a:fillRect/>
          </a:stretch>
        </p:blipFill>
        <p:spPr>
          <a:xfrm>
            <a:off x="4988983" y="4856526"/>
            <a:ext cx="2633580" cy="636836"/>
          </a:xfrm>
          <a:prstGeom prst="rect">
            <a:avLst/>
          </a:prstGeom>
        </p:spPr>
      </p:pic>
      <p:sp>
        <p:nvSpPr>
          <p:cNvPr id="6" name="Rectangle 5"/>
          <p:cNvSpPr/>
          <p:nvPr/>
        </p:nvSpPr>
        <p:spPr>
          <a:xfrm>
            <a:off x="7825482" y="4990278"/>
            <a:ext cx="2481410" cy="369332"/>
          </a:xfrm>
          <a:prstGeom prst="rect">
            <a:avLst/>
          </a:prstGeom>
          <a:ln w="19050">
            <a:solidFill>
              <a:srgbClr val="FF0000"/>
            </a:solidFill>
          </a:ln>
        </p:spPr>
        <p:txBody>
          <a:bodyPr wrap="square">
            <a:spAutoFit/>
          </a:bodyPr>
          <a:lstStyle/>
          <a:p>
            <a:pPr algn="ctr"/>
            <a:r>
              <a:rPr lang="zh-TW" altLang="en-US" b="1" dirty="0">
                <a:latin typeface="標楷體" panose="03000509000000000000" pitchFamily="65" charset="-120"/>
                <a:ea typeface="標楷體" panose="03000509000000000000" pitchFamily="65" charset="-120"/>
                <a:cs typeface="Times New Roman" panose="02020603050405020304" pitchFamily="18" charset="0"/>
              </a:rPr>
              <a:t>點擊圖像以了解更多</a:t>
            </a:r>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4" name="Rectangle 3"/>
          <p:cNvSpPr/>
          <p:nvPr/>
        </p:nvSpPr>
        <p:spPr>
          <a:xfrm>
            <a:off x="585804" y="4896474"/>
            <a:ext cx="1107996" cy="369332"/>
          </a:xfrm>
          <a:prstGeom prst="rect">
            <a:avLst/>
          </a:prstGeom>
        </p:spPr>
        <p:txBody>
          <a:bodyPr wrap="none">
            <a:spAutoFit/>
          </a:bodyPr>
          <a:lstStyle/>
          <a:p>
            <a:r>
              <a:rPr lang="zh-TW" altLang="en-US" b="1" dirty="0">
                <a:latin typeface="標楷體" panose="03000509000000000000" pitchFamily="65" charset="-120"/>
                <a:ea typeface="標楷體" panose="03000509000000000000" pitchFamily="65" charset="-120"/>
                <a:cs typeface="Times New Roman" panose="02020603050405020304" pitchFamily="18" charset="0"/>
              </a:rPr>
              <a:t>資料來源</a:t>
            </a:r>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7" name="Rectangle 6"/>
          <p:cNvSpPr/>
          <p:nvPr/>
        </p:nvSpPr>
        <p:spPr>
          <a:xfrm>
            <a:off x="529333" y="5549743"/>
            <a:ext cx="10059164" cy="523220"/>
          </a:xfrm>
          <a:prstGeom prst="rect">
            <a:avLst/>
          </a:prstGeom>
        </p:spPr>
        <p:txBody>
          <a:bodyPr wrap="none">
            <a:spAutoFit/>
          </a:bodyPr>
          <a:lstStyle/>
          <a:p>
            <a:r>
              <a:rPr lang="zh-TW" altLang="en-US" sz="2800" dirty="0">
                <a:latin typeface="標楷體" panose="03000509000000000000" pitchFamily="65" charset="-120"/>
                <a:ea typeface="標楷體" panose="03000509000000000000" pitchFamily="65" charset="-120"/>
              </a:rPr>
              <a:t>活動</a:t>
            </a:r>
            <a:r>
              <a:rPr lang="en-US" altLang="zh-TW" sz="2800" dirty="0">
                <a:latin typeface="標楷體" panose="03000509000000000000" pitchFamily="65" charset="-120"/>
                <a:ea typeface="標楷體" panose="03000509000000000000" pitchFamily="65" charset="-120"/>
              </a:rPr>
              <a:t>: </a:t>
            </a:r>
            <a:r>
              <a:rPr lang="zh-TW" altLang="en-US" sz="2800" dirty="0">
                <a:latin typeface="標楷體" panose="03000509000000000000" pitchFamily="65" charset="-120"/>
                <a:ea typeface="標楷體" panose="03000509000000000000" pitchFamily="65" charset="-120"/>
              </a:rPr>
              <a:t>找出桂滇黔、成渝、湘贛鄂、京津冀是指內地哪些地區</a:t>
            </a:r>
            <a:r>
              <a:rPr lang="en-US" altLang="zh-TW" sz="2800" dirty="0">
                <a:latin typeface="標楷體" panose="03000509000000000000" pitchFamily="65" charset="-120"/>
                <a:ea typeface="標楷體" panose="03000509000000000000" pitchFamily="65" charset="-120"/>
              </a:rPr>
              <a:t>?</a:t>
            </a:r>
            <a:endParaRPr lang="en-US" sz="2800" dirty="0">
              <a:latin typeface="標楷體" panose="03000509000000000000" pitchFamily="65" charset="-120"/>
              <a:ea typeface="標楷體" panose="03000509000000000000" pitchFamily="65" charset="-120"/>
            </a:endParaRPr>
          </a:p>
        </p:txBody>
      </p:sp>
      <p:sp>
        <p:nvSpPr>
          <p:cNvPr id="8" name="Rectangle 7"/>
          <p:cNvSpPr/>
          <p:nvPr/>
        </p:nvSpPr>
        <p:spPr>
          <a:xfrm>
            <a:off x="715586" y="6129344"/>
            <a:ext cx="6694077" cy="646331"/>
          </a:xfrm>
          <a:prstGeom prst="rect">
            <a:avLst/>
          </a:prstGeom>
        </p:spPr>
        <p:txBody>
          <a:bodyPr wrap="none">
            <a:spAutoFit/>
          </a:bodyPr>
          <a:lstStyle/>
          <a:p>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endParaRPr lang="en-US" altLang="zh-CN" sz="1200" dirty="0" smtClean="0">
              <a:latin typeface="標楷體" panose="03000509000000000000" pitchFamily="65" charset="-12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CN" altLang="en-US" sz="1200" dirty="0" smtClean="0">
                <a:latin typeface="標楷體" panose="03000509000000000000" pitchFamily="65" charset="-120"/>
                <a:ea typeface="標楷體" panose="03000509000000000000" pitchFamily="65" charset="-120"/>
                <a:cs typeface="Times New Roman" panose="02020603050405020304" pitchFamily="18" charset="0"/>
              </a:rPr>
              <a:t>廣東省發展和改革</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委員會 </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ea typeface="標楷體" panose="03000509000000000000" pitchFamily="65" charset="-120"/>
                <a:cs typeface="Times New Roman" panose="02020603050405020304" pitchFamily="18" charset="0"/>
              </a:rPr>
              <a:t>drc.gd.gov.cn/zcjd5635/content/post_3272021.html)</a:t>
            </a:r>
          </a:p>
          <a:p>
            <a:pPr marL="171450" indent="-171450">
              <a:buFont typeface="Arial" panose="020B0604020202020204" pitchFamily="34" charset="0"/>
              <a:buChar char="•"/>
            </a:pPr>
            <a:r>
              <a:rPr lang="zh-CN" altLang="en-US" sz="1200" dirty="0" smtClean="0">
                <a:latin typeface="標楷體" panose="03000509000000000000" pitchFamily="65" charset="-120"/>
                <a:ea typeface="標楷體" panose="03000509000000000000" pitchFamily="65" charset="-120"/>
                <a:cs typeface="Times New Roman" panose="02020603050405020304" pitchFamily="18" charset="0"/>
              </a:rPr>
              <a:t>廣東省交通運輸廳 </a:t>
            </a:r>
            <a:r>
              <a:rPr lang="en-US" altLang="zh-CN"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td.gd.gov.cn/gkmlpt/content/3/3270/post_3270497.html?jump=false#1479)</a:t>
            </a:r>
            <a:endParaRPr lang="en-US" sz="1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766559" y="5222112"/>
            <a:ext cx="5153892" cy="584775"/>
          </a:xfrm>
          <a:prstGeom prst="rect">
            <a:avLst/>
          </a:prstGeom>
          <a:noFill/>
        </p:spPr>
        <p:txBody>
          <a:bodyPr wrap="square" rtlCol="0" anchor="t">
            <a:spAutoFit/>
          </a:bodyPr>
          <a:lstStyle/>
          <a:p>
            <a:r>
              <a:rPr lang="zh-TW" altLang="en-US" sz="1600" dirty="0">
                <a:latin typeface="DFKai-SB" panose="03000509000000000000" pitchFamily="65" charset="-120"/>
                <a:ea typeface="DFKai-SB" panose="03000509000000000000" pitchFamily="65" charset="-120"/>
              </a:rPr>
              <a:t>資料來源</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 </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廣東省交通運輸廳http://td.gd.gov.cn/dtxw_n/tpxw/content/post_3140625.html</a:t>
            </a:r>
          </a:p>
        </p:txBody>
      </p:sp>
      <p:sp>
        <p:nvSpPr>
          <p:cNvPr id="8" name="文本框 7"/>
          <p:cNvSpPr txBox="1"/>
          <p:nvPr/>
        </p:nvSpPr>
        <p:spPr>
          <a:xfrm>
            <a:off x="557819" y="1274181"/>
            <a:ext cx="11057702" cy="2893100"/>
          </a:xfrm>
          <a:prstGeom prst="rect">
            <a:avLst/>
          </a:prstGeom>
          <a:noFill/>
          <a:ln w="28575">
            <a:solidFill>
              <a:srgbClr val="FF000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nSpc>
                <a:spcPct val="130000"/>
              </a:lnSpc>
              <a:buFont typeface="Arial" panose="020B0604020202020204" pitchFamily="34" charset="0"/>
              <a:buChar char="•"/>
            </a:pPr>
            <a:r>
              <a:rPr lang="zh-CN" altLang="en-US" sz="2800" dirty="0">
                <a:latin typeface="DFKai-SB" panose="03000509000000000000" pitchFamily="65" charset="-120"/>
                <a:ea typeface="DFKai-SB" panose="03000509000000000000" pitchFamily="65" charset="-120"/>
              </a:rPr>
              <a:t>粵港澳大灣</a:t>
            </a:r>
            <a:r>
              <a:rPr lang="zh-CN" altLang="en-US" sz="2800" b="0" dirty="0">
                <a:latin typeface="Times New Roman" panose="02020603050405020304" pitchFamily="18" charset="0"/>
                <a:ea typeface="DFKai-SB" panose="03000509000000000000" pitchFamily="65" charset="-120"/>
                <a:cs typeface="Times New Roman" panose="02020603050405020304" pitchFamily="18" charset="0"/>
              </a:rPr>
              <a:t>區內實現以香港——深圳、廣州——佛山、澳門——珠海為核心的</a:t>
            </a:r>
            <a:r>
              <a:rPr lang="zh-CN" altLang="en-US" sz="2800" b="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1</a:t>
            </a:r>
            <a:r>
              <a:rPr lang="zh-CN" altLang="en-US" sz="2800" b="0" dirty="0">
                <a:latin typeface="Times New Roman" panose="02020603050405020304" pitchFamily="18" charset="0"/>
                <a:ea typeface="DFKai-SB" panose="03000509000000000000" pitchFamily="65" charset="-120"/>
                <a:cs typeface="Times New Roman" panose="02020603050405020304" pitchFamily="18" charset="0"/>
              </a:rPr>
              <a:t>小時交通圈。</a:t>
            </a:r>
          </a:p>
          <a:p>
            <a:pPr marL="342900" indent="-342900">
              <a:lnSpc>
                <a:spcPct val="130000"/>
              </a:lnSpc>
              <a:buFont typeface="Arial" panose="020B0604020202020204" pitchFamily="34" charset="0"/>
              <a:buChar char="•"/>
            </a:pP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粵港澳大灣</a:t>
            </a:r>
            <a:r>
              <a:rPr lang="zh-CN" altLang="en-US" sz="2800" b="0" dirty="0">
                <a:latin typeface="Times New Roman" panose="02020603050405020304" pitchFamily="18" charset="0"/>
                <a:ea typeface="DFKai-SB" panose="03000509000000000000" pitchFamily="65" charset="-120"/>
                <a:cs typeface="Times New Roman" panose="02020603050405020304" pitchFamily="18" charset="0"/>
              </a:rPr>
              <a:t>區至粵東粵西粵北各市陸路</a:t>
            </a:r>
            <a:r>
              <a:rPr lang="zh-CN" altLang="en-US" sz="2800" b="0" dirty="0">
                <a:solidFill>
                  <a:srgbClr val="00B050"/>
                </a:solidFill>
                <a:latin typeface="Times New Roman" panose="02020603050405020304" pitchFamily="18" charset="0"/>
                <a:ea typeface="DFKai-SB" panose="03000509000000000000" pitchFamily="65" charset="-120"/>
                <a:cs typeface="Times New Roman" panose="02020603050405020304" pitchFamily="18" charset="0"/>
              </a:rPr>
              <a:t>2</a:t>
            </a:r>
            <a:r>
              <a:rPr lang="zh-CN" altLang="en-US" sz="2800" b="0" dirty="0">
                <a:latin typeface="Times New Roman" panose="02020603050405020304" pitchFamily="18" charset="0"/>
                <a:ea typeface="DFKai-SB" panose="03000509000000000000" pitchFamily="65" charset="-120"/>
                <a:cs typeface="Times New Roman" panose="02020603050405020304" pitchFamily="18" charset="0"/>
              </a:rPr>
              <a:t>小時通達</a:t>
            </a:r>
            <a:r>
              <a:rPr lang="zh-TW" altLang="en-US" sz="2800" b="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800" b="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nSpc>
                <a:spcPct val="130000"/>
              </a:lnSpc>
              <a:buFont typeface="Arial" panose="020B0604020202020204" pitchFamily="34" charset="0"/>
              <a:buChar char="•"/>
            </a:pPr>
            <a:r>
              <a:rPr lang="zh-CN" altLang="en-US" sz="2800" b="0" dirty="0">
                <a:latin typeface="Times New Roman" panose="02020603050405020304" pitchFamily="18" charset="0"/>
                <a:ea typeface="DFKai-SB" panose="03000509000000000000" pitchFamily="65" charset="-120"/>
                <a:cs typeface="Times New Roman" panose="02020603050405020304" pitchFamily="18" charset="0"/>
              </a:rPr>
              <a:t>至周邊省會城市陸路</a:t>
            </a:r>
            <a:r>
              <a:rPr lang="zh-CN" altLang="en-US" sz="2800" b="0" dirty="0">
                <a:solidFill>
                  <a:srgbClr val="0070C0"/>
                </a:solidFill>
                <a:latin typeface="Times New Roman" panose="02020603050405020304" pitchFamily="18" charset="0"/>
                <a:ea typeface="DFKai-SB" panose="03000509000000000000" pitchFamily="65" charset="-120"/>
                <a:cs typeface="Times New Roman" panose="02020603050405020304" pitchFamily="18" charset="0"/>
              </a:rPr>
              <a:t>3</a:t>
            </a:r>
            <a:r>
              <a:rPr lang="zh-CN" altLang="en-US" sz="2800" b="0" dirty="0">
                <a:latin typeface="Times New Roman" panose="02020603050405020304" pitchFamily="18" charset="0"/>
                <a:ea typeface="DFKai-SB" panose="03000509000000000000" pitchFamily="65" charset="-120"/>
                <a:cs typeface="Times New Roman" panose="02020603050405020304" pitchFamily="18" charset="0"/>
              </a:rPr>
              <a:t>小時通達</a:t>
            </a:r>
            <a:r>
              <a:rPr lang="zh-TW" altLang="en-US" sz="2800" b="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800" b="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lnSpc>
                <a:spcPct val="130000"/>
              </a:lnSpc>
              <a:buFont typeface="Arial" panose="020B0604020202020204" pitchFamily="34" charset="0"/>
              <a:buChar char="•"/>
            </a:pPr>
            <a:r>
              <a:rPr lang="zh-CN" altLang="en-US" sz="2800" b="0" dirty="0">
                <a:latin typeface="Times New Roman" panose="02020603050405020304" pitchFamily="18" charset="0"/>
                <a:ea typeface="DFKai-SB" panose="03000509000000000000" pitchFamily="65" charset="-120"/>
                <a:cs typeface="Times New Roman" panose="02020603050405020304" pitchFamily="18" charset="0"/>
              </a:rPr>
              <a:t>與全球主要城市</a:t>
            </a:r>
            <a:r>
              <a:rPr lang="zh-CN" altLang="en-US" sz="2800" b="0" dirty="0">
                <a:solidFill>
                  <a:srgbClr val="7030A0"/>
                </a:solidFill>
                <a:latin typeface="Times New Roman" panose="02020603050405020304" pitchFamily="18" charset="0"/>
                <a:ea typeface="DFKai-SB" panose="03000509000000000000" pitchFamily="65" charset="-120"/>
                <a:cs typeface="Times New Roman" panose="02020603050405020304" pitchFamily="18" charset="0"/>
              </a:rPr>
              <a:t>12</a:t>
            </a:r>
            <a:r>
              <a:rPr lang="zh-CN" altLang="en-US" sz="2800" b="0" dirty="0">
                <a:latin typeface="Times New Roman" panose="02020603050405020304" pitchFamily="18" charset="0"/>
                <a:ea typeface="DFKai-SB" panose="03000509000000000000" pitchFamily="65" charset="-120"/>
                <a:cs typeface="Times New Roman" panose="02020603050405020304" pitchFamily="18" charset="0"/>
              </a:rPr>
              <a:t>小時通達，基本達到世界一流灣區發展水平。</a:t>
            </a:r>
          </a:p>
        </p:txBody>
      </p:sp>
      <p:sp>
        <p:nvSpPr>
          <p:cNvPr id="10" name="文本框 9"/>
          <p:cNvSpPr txBox="1"/>
          <p:nvPr/>
        </p:nvSpPr>
        <p:spPr>
          <a:xfrm>
            <a:off x="1729816" y="210634"/>
            <a:ext cx="8931588" cy="919401"/>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r>
              <a:rPr lang="zh-CN" altLang="en-US" sz="4000" b="0" dirty="0">
                <a:solidFill>
                  <a:schemeClr val="dk1"/>
                </a:solidFill>
              </a:rPr>
              <a:t>形成粵港澳大灣</a:t>
            </a:r>
            <a:r>
              <a:rPr lang="zh-CN" altLang="en-US" sz="4000" b="0" dirty="0">
                <a:solidFill>
                  <a:schemeClr val="dk1"/>
                </a:solidFill>
                <a:latin typeface="DFKai-SB" panose="03000509000000000000" pitchFamily="65" charset="-120"/>
                <a:ea typeface="DFKai-SB" panose="03000509000000000000" pitchFamily="65" charset="-120"/>
              </a:rPr>
              <a:t>區</a:t>
            </a:r>
            <a:r>
              <a:rPr lang="zh-TW" altLang="en-US" sz="4000" b="0" dirty="0">
                <a:latin typeface="DFKai-SB" panose="03000509000000000000" pitchFamily="65" charset="-120"/>
                <a:ea typeface="DFKai-SB" panose="03000509000000000000" pitchFamily="65" charset="-120"/>
                <a:sym typeface="宋体" panose="02010600030101010101" pitchFamily="2" charset="-122"/>
              </a:rPr>
              <a:t>「</a:t>
            </a:r>
            <a:r>
              <a:rPr lang="zh-CN" altLang="en-US" sz="4000" b="0" dirty="0">
                <a:solidFill>
                  <a:srgbClr val="FF0000"/>
                </a:solidFill>
                <a:latin typeface="Times New Roman" panose="02020603050405020304" pitchFamily="18" charset="0"/>
                <a:cs typeface="Times New Roman" panose="02020603050405020304" pitchFamily="18" charset="0"/>
              </a:rPr>
              <a:t>1</a:t>
            </a:r>
            <a:r>
              <a:rPr lang="zh-CN" altLang="en-US" sz="4000" b="0" dirty="0">
                <a:solidFill>
                  <a:srgbClr val="00B050"/>
                </a:solidFill>
                <a:latin typeface="Times New Roman" panose="02020603050405020304" pitchFamily="18" charset="0"/>
                <a:cs typeface="Times New Roman" panose="02020603050405020304" pitchFamily="18" charset="0"/>
              </a:rPr>
              <a:t>2</a:t>
            </a:r>
            <a:r>
              <a:rPr lang="zh-CN" altLang="en-US" sz="4000" b="0" dirty="0">
                <a:solidFill>
                  <a:srgbClr val="00B0F0"/>
                </a:solidFill>
                <a:latin typeface="Times New Roman" panose="02020603050405020304" pitchFamily="18" charset="0"/>
                <a:cs typeface="Times New Roman" panose="02020603050405020304" pitchFamily="18" charset="0"/>
              </a:rPr>
              <a:t>3</a:t>
            </a:r>
            <a:r>
              <a:rPr lang="zh-CN" altLang="en-US" sz="4000" b="0" dirty="0">
                <a:solidFill>
                  <a:srgbClr val="7030A0"/>
                </a:solidFill>
                <a:latin typeface="Times New Roman" panose="02020603050405020304" pitchFamily="18" charset="0"/>
                <a:cs typeface="Times New Roman" panose="02020603050405020304" pitchFamily="18" charset="0"/>
              </a:rPr>
              <a:t>12</a:t>
            </a:r>
            <a:r>
              <a:rPr lang="zh-TW" altLang="en-US" sz="4000" b="0" dirty="0">
                <a:latin typeface="DFKai-SB" panose="03000509000000000000" pitchFamily="65" charset="-120"/>
                <a:ea typeface="DFKai-SB" panose="03000509000000000000" pitchFamily="65" charset="-120"/>
                <a:sym typeface="宋体" panose="02010600030101010101" pitchFamily="2" charset="-122"/>
              </a:rPr>
              <a:t>」</a:t>
            </a:r>
            <a:r>
              <a:rPr lang="zh-CN" altLang="en-US" sz="4000" b="0" dirty="0">
                <a:solidFill>
                  <a:schemeClr val="dk1"/>
                </a:solidFill>
                <a:latin typeface="DFKai-SB" panose="03000509000000000000" pitchFamily="65" charset="-120"/>
                <a:ea typeface="DFKai-SB" panose="03000509000000000000" pitchFamily="65" charset="-120"/>
              </a:rPr>
              <a:t>交通圈</a:t>
            </a:r>
          </a:p>
        </p:txBody>
      </p:sp>
      <p:pic>
        <p:nvPicPr>
          <p:cNvPr id="2" name="Picture 1">
            <a:hlinkClick r:id="rId2"/>
          </p:cNvPr>
          <p:cNvPicPr>
            <a:picLocks noChangeAspect="1"/>
          </p:cNvPicPr>
          <p:nvPr/>
        </p:nvPicPr>
        <p:blipFill>
          <a:blip r:embed="rId3"/>
          <a:stretch>
            <a:fillRect/>
          </a:stretch>
        </p:blipFill>
        <p:spPr>
          <a:xfrm>
            <a:off x="3892780" y="4254805"/>
            <a:ext cx="2061773" cy="848429"/>
          </a:xfrm>
          <a:prstGeom prst="rect">
            <a:avLst/>
          </a:prstGeom>
        </p:spPr>
      </p:pic>
      <p:pic>
        <p:nvPicPr>
          <p:cNvPr id="5" name="Picture 4">
            <a:hlinkClick r:id="rId4"/>
          </p:cNvPr>
          <p:cNvPicPr>
            <a:picLocks noChangeAspect="1"/>
          </p:cNvPicPr>
          <p:nvPr/>
        </p:nvPicPr>
        <p:blipFill>
          <a:blip r:embed="rId5"/>
          <a:stretch>
            <a:fillRect/>
          </a:stretch>
        </p:blipFill>
        <p:spPr>
          <a:xfrm>
            <a:off x="6908799" y="4273361"/>
            <a:ext cx="4118886" cy="881084"/>
          </a:xfrm>
          <a:prstGeom prst="rect">
            <a:avLst/>
          </a:prstGeom>
        </p:spPr>
      </p:pic>
      <p:sp>
        <p:nvSpPr>
          <p:cNvPr id="6" name="Rectangle 5"/>
          <p:cNvSpPr/>
          <p:nvPr/>
        </p:nvSpPr>
        <p:spPr>
          <a:xfrm>
            <a:off x="3654189" y="5132436"/>
            <a:ext cx="3037839"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人民網 </a:t>
            </a:r>
            <a:r>
              <a:rPr lang="en-US" altLang="zh-TW"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http://gd.people.com.cn/BIG5/n2/2021/0118/c123932-34533061.html</a:t>
            </a:r>
            <a:r>
              <a:rPr lang="en-US" altLang="zh-TW"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11" name="Rectangle 10"/>
          <p:cNvSpPr/>
          <p:nvPr/>
        </p:nvSpPr>
        <p:spPr>
          <a:xfrm>
            <a:off x="658177" y="4502433"/>
            <a:ext cx="2829228" cy="369332"/>
          </a:xfrm>
          <a:prstGeom prst="rect">
            <a:avLst/>
          </a:prstGeom>
          <a:ln w="19050">
            <a:solidFill>
              <a:srgbClr val="FF0000"/>
            </a:solidFill>
          </a:ln>
        </p:spPr>
        <p:txBody>
          <a:bodyPr wrap="square">
            <a:spAutoFit/>
          </a:bodyPr>
          <a:lstStyle/>
          <a:p>
            <a:pPr algn="ctr"/>
            <a:r>
              <a:rPr lang="zh-TW" altLang="en-US" b="1" dirty="0">
                <a:latin typeface="標楷體" panose="03000509000000000000" pitchFamily="65" charset="-120"/>
                <a:ea typeface="標楷體" panose="03000509000000000000" pitchFamily="65" charset="-120"/>
                <a:cs typeface="Times New Roman" panose="02020603050405020304" pitchFamily="18" charset="0"/>
              </a:rPr>
              <a:t>進入以下網頁以了解更多</a:t>
            </a:r>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4" name="Rectangle 3"/>
          <p:cNvSpPr/>
          <p:nvPr/>
        </p:nvSpPr>
        <p:spPr>
          <a:xfrm>
            <a:off x="557819" y="5938767"/>
            <a:ext cx="10564609" cy="830997"/>
          </a:xfrm>
          <a:prstGeom prst="rect">
            <a:avLst/>
          </a:prstGeom>
        </p:spPr>
        <p:txBody>
          <a:bodyPr wrap="square">
            <a:spAutoFit/>
          </a:bodyPr>
          <a:lstStyle/>
          <a:p>
            <a:r>
              <a:rPr lang="zh-TW" altLang="en-US" sz="2400" dirty="0">
                <a:latin typeface="標楷體" panose="03000509000000000000" pitchFamily="65" charset="-120"/>
                <a:ea typeface="標楷體" panose="03000509000000000000" pitchFamily="65" charset="-120"/>
              </a:rPr>
              <a:t>活動</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由香港到達上述主要內地城市可以採用甚麼交通工具</a:t>
            </a: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邀請同學報告與分享親身經驗。</a:t>
            </a:r>
            <a:endParaRPr lang="en-US" sz="2400" dirty="0">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24970" y="266749"/>
            <a:ext cx="5314275"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粵港澳大灣區發展概要</a:t>
            </a:r>
            <a:endParaRPr lang="en-US" sz="4000" b="1" dirty="0"/>
          </a:p>
        </p:txBody>
      </p:sp>
      <p:sp>
        <p:nvSpPr>
          <p:cNvPr id="4" name="Rectangle 3"/>
          <p:cNvSpPr/>
          <p:nvPr/>
        </p:nvSpPr>
        <p:spPr>
          <a:xfrm>
            <a:off x="415723" y="1282409"/>
            <a:ext cx="8370917" cy="4110228"/>
          </a:xfrm>
          <a:prstGeom prst="rect">
            <a:avLst/>
          </a:prstGeom>
        </p:spPr>
        <p:txBody>
          <a:bodyPr wrap="square">
            <a:spAutoFit/>
          </a:bodyPr>
          <a:lstStyle/>
          <a:p>
            <a:pPr marL="342900" indent="-342900">
              <a:lnSpc>
                <a:spcPct val="107000"/>
              </a:lnSpc>
              <a:spcAft>
                <a:spcPts val="1500"/>
              </a:spcAft>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粵港澳大灣區包括香港、澳門兩個特別行政區，和廣東省廣州、深圳、珠海、佛山、惠州、東莞、中山、江門、肇慶九市，總面積約</a:t>
            </a:r>
            <a:r>
              <a:rPr lang="en-US" sz="2600" dirty="0">
                <a:latin typeface="Times New Roman" panose="02020603050405020304" pitchFamily="18" charset="0"/>
                <a:ea typeface="標楷體" panose="03000509000000000000" pitchFamily="65" charset="-120"/>
                <a:cs typeface="Times New Roman" panose="02020603050405020304" pitchFamily="18" charset="0"/>
              </a:rPr>
              <a:t>5.6</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萬平方公里。</a:t>
            </a:r>
            <a:r>
              <a:rPr lang="en-US" sz="26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年粵港澳大灣區的總人口已經超過</a:t>
            </a:r>
            <a:r>
              <a:rPr lang="en-US" sz="2600" dirty="0">
                <a:latin typeface="Times New Roman" panose="02020603050405020304" pitchFamily="18" charset="0"/>
                <a:ea typeface="標楷體" panose="03000509000000000000" pitchFamily="65" charset="-120"/>
                <a:cs typeface="Times New Roman" panose="02020603050405020304" pitchFamily="18" charset="0"/>
              </a:rPr>
              <a:t>8</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a:t>
            </a:r>
            <a:r>
              <a:rPr lang="en-US" sz="2600" dirty="0">
                <a:latin typeface="Times New Roman" panose="02020603050405020304" pitchFamily="18" charset="0"/>
                <a:ea typeface="標楷體" panose="03000509000000000000" pitchFamily="65" charset="-120"/>
                <a:cs typeface="Times New Roman" panose="02020603050405020304" pitchFamily="18" charset="0"/>
              </a:rPr>
              <a:t>600</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萬，地區生產總值達</a:t>
            </a:r>
            <a:r>
              <a:rPr lang="en-US" sz="2600" dirty="0">
                <a:latin typeface="Times New Roman" panose="02020603050405020304" pitchFamily="18" charset="0"/>
                <a:ea typeface="標楷體" panose="03000509000000000000" pitchFamily="65" charset="-120"/>
                <a:cs typeface="Times New Roman" panose="02020603050405020304" pitchFamily="18" charset="0"/>
              </a:rPr>
              <a:t>16,688</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億美元。</a:t>
            </a:r>
            <a:endParaRPr lang="en-US" sz="26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nSpc>
                <a:spcPct val="107000"/>
              </a:lnSpc>
              <a:spcAft>
                <a:spcPts val="1500"/>
              </a:spcAft>
              <a:buFont typeface="Arial" panose="020B0604020202020204" pitchFamily="34" charset="0"/>
              <a:buChar char="•"/>
            </a:pP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粵港澳大灣區建設是新時代國家改革開放下的重大發展戰略。目標是進一步深化粵港澳合作，充分發揮三地綜合優勢，促成區內的深度融合，推動區域經濟協同發展，建設宜居、宜業、宜遊的國際一流灣區。</a:t>
            </a:r>
            <a:endParaRPr lang="en-US" sz="2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4"/>
          <p:cNvSpPr/>
          <p:nvPr/>
        </p:nvSpPr>
        <p:spPr>
          <a:xfrm>
            <a:off x="3124970" y="5700411"/>
            <a:ext cx="8218917"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資料來源 </a:t>
            </a:r>
            <a:r>
              <a:rPr lang="en-US" altLang="zh-TW" dirty="0">
                <a:latin typeface="標楷體" panose="03000509000000000000" pitchFamily="65" charset="-12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粵港澳大灣區專頁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en-US" dirty="0">
                <a:latin typeface="Times" panose="02020603050405020304" pitchFamily="18" charset="0"/>
                <a:ea typeface="標楷體" panose="03000509000000000000" pitchFamily="65" charset="-120"/>
              </a:rPr>
              <a:t>https://www.bayarea.gov.hk/tc/about/overview.html</a:t>
            </a:r>
            <a:r>
              <a:rPr lang="en-US" altLang="zh-TW" dirty="0">
                <a:latin typeface="Times" panose="02020603050405020304" pitchFamily="18" charset="0"/>
                <a:ea typeface="標楷體" panose="03000509000000000000" pitchFamily="65" charset="-120"/>
              </a:rPr>
              <a:t>)</a:t>
            </a:r>
            <a:endParaRPr lang="en-US" dirty="0">
              <a:latin typeface="Times" panose="02020603050405020304" pitchFamily="18" charset="0"/>
              <a:ea typeface="標楷體" panose="03000509000000000000" pitchFamily="65" charset="-120"/>
            </a:endParaRPr>
          </a:p>
        </p:txBody>
      </p:sp>
      <p:pic>
        <p:nvPicPr>
          <p:cNvPr id="6" name="Picture 5"/>
          <p:cNvPicPr>
            <a:picLocks noChangeAspect="1"/>
          </p:cNvPicPr>
          <p:nvPr/>
        </p:nvPicPr>
        <p:blipFill>
          <a:blip r:embed="rId2"/>
          <a:stretch>
            <a:fillRect/>
          </a:stretch>
        </p:blipFill>
        <p:spPr>
          <a:xfrm>
            <a:off x="527566" y="5503432"/>
            <a:ext cx="2530903" cy="763289"/>
          </a:xfrm>
          <a:prstGeom prst="rect">
            <a:avLst/>
          </a:prstGeom>
        </p:spPr>
      </p:pic>
      <p:pic>
        <p:nvPicPr>
          <p:cNvPr id="7" name="图片 24" descr="地图&#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5590" y="1878973"/>
            <a:ext cx="3027785" cy="229425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8" name="Rectangle 7"/>
          <p:cNvSpPr/>
          <p:nvPr/>
        </p:nvSpPr>
        <p:spPr>
          <a:xfrm>
            <a:off x="8895590" y="4173227"/>
            <a:ext cx="2918835" cy="646331"/>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地圖來源：香港商報 </a:t>
            </a:r>
            <a:r>
              <a:rPr lang="en-US" altLang="zh-TW" sz="1200" dirty="0">
                <a:latin typeface="Times New Roman" panose="02020603050405020304" pitchFamily="18" charset="0"/>
                <a:cs typeface="Times New Roman" panose="02020603050405020304" pitchFamily="18" charset="0"/>
              </a:rPr>
              <a:t>2019-02-25 (https://www.hkcd.com/content/2019-02/25/content_1125364.html)</a:t>
            </a:r>
          </a:p>
        </p:txBody>
      </p:sp>
    </p:spTree>
    <p:extLst>
      <p:ext uri="{BB962C8B-B14F-4D97-AF65-F5344CB8AC3E}">
        <p14:creationId xmlns:p14="http://schemas.microsoft.com/office/powerpoint/2010/main" val="6246314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50587" y="4641491"/>
            <a:ext cx="3380123" cy="1077218"/>
          </a:xfrm>
          <a:prstGeom prst="rect">
            <a:avLst/>
          </a:prstGeom>
          <a:noFill/>
          <a:ln w="28575">
            <a:solidFill>
              <a:srgbClr val="FF0000"/>
            </a:solidFill>
          </a:ln>
        </p:spPr>
        <p:txBody>
          <a:bodyPr wrap="square" rtlCol="0" anchor="t">
            <a:spAutoFit/>
          </a:bodyPr>
          <a:lstStyle/>
          <a:p>
            <a:r>
              <a:rPr lang="zh-CN" altLang="en-US" sz="1600" dirty="0">
                <a:latin typeface="標楷體" panose="03000509000000000000" pitchFamily="65" charset="-120"/>
                <a:ea typeface="標楷體" panose="03000509000000000000" pitchFamily="65" charset="-120"/>
              </a:rPr>
              <a:t>視頻</a:t>
            </a:r>
            <a:r>
              <a:rPr lang="zh-TW" altLang="en-US" sz="1600" dirty="0">
                <a:latin typeface="標楷體" panose="03000509000000000000" pitchFamily="65" charset="-120"/>
                <a:ea typeface="標楷體" panose="03000509000000000000" pitchFamily="65" charset="-120"/>
              </a:rPr>
              <a:t>來源</a:t>
            </a:r>
            <a:r>
              <a:rPr lang="en-US" altLang="zh-TW" sz="1600" dirty="0">
                <a:latin typeface="標楷體" panose="03000509000000000000" pitchFamily="65" charset="-120"/>
                <a:ea typeface="標楷體" panose="03000509000000000000" pitchFamily="65" charset="-120"/>
              </a:rPr>
              <a:t>:</a:t>
            </a:r>
            <a:r>
              <a:rPr lang="zh-CN" altLang="en-US" sz="1600" dirty="0">
                <a:latin typeface="標楷體" panose="03000509000000000000" pitchFamily="65" charset="-120"/>
                <a:ea typeface="標楷體" panose="03000509000000000000" pitchFamily="65" charset="-120"/>
              </a:rPr>
              <a:t> </a:t>
            </a:r>
            <a:r>
              <a:rPr lang="zh-CN" altLang="en-US" sz="1600" dirty="0">
                <a:latin typeface="Times New Roman" panose="02020603050405020304" pitchFamily="18" charset="0"/>
                <a:ea typeface="標楷體" panose="03000509000000000000" pitchFamily="65" charset="-120"/>
                <a:cs typeface="Times New Roman" panose="02020603050405020304" pitchFamily="18" charset="0"/>
              </a:rPr>
              <a:t>http://www.hzmb.org/</a:t>
            </a:r>
            <a:endParaRPr lang="en-US" altLang="zh-CN" sz="1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CN" sz="1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CN" sz="1600" dirty="0">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图片 2" descr="捕获">
            <a:hlinkClick r:id="rId3"/>
          </p:cNvPr>
          <p:cNvPicPr>
            <a:picLocks noChangeAspect="1"/>
          </p:cNvPicPr>
          <p:nvPr>
            <p:custDataLst>
              <p:tags r:id="rId1"/>
            </p:custDataLst>
          </p:nvPr>
        </p:nvPicPr>
        <p:blipFill>
          <a:blip r:embed="rId4"/>
          <a:stretch>
            <a:fillRect/>
          </a:stretch>
        </p:blipFill>
        <p:spPr>
          <a:xfrm>
            <a:off x="4150587" y="2255782"/>
            <a:ext cx="3380123" cy="2268063"/>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4" name="文本框 3"/>
          <p:cNvSpPr txBox="1"/>
          <p:nvPr/>
        </p:nvSpPr>
        <p:spPr>
          <a:xfrm>
            <a:off x="4256937" y="1681393"/>
            <a:ext cx="3124310" cy="523220"/>
          </a:xfrm>
          <a:prstGeom prst="rect">
            <a:avLst/>
          </a:prstGeom>
          <a:noFill/>
        </p:spPr>
        <p:txBody>
          <a:bodyPr wrap="square" rtlCol="0">
            <a:spAutoFit/>
          </a:bodyPr>
          <a:lstStyle/>
          <a:p>
            <a:pPr algn="ctr"/>
            <a:r>
              <a:rPr lang="zh-TW" altLang="en-US" sz="2800" dirty="0">
                <a:latin typeface="DFKai-SB" panose="03000509000000000000" pitchFamily="65" charset="-120"/>
                <a:ea typeface="DFKai-SB" panose="03000509000000000000" pitchFamily="65" charset="-120"/>
              </a:rPr>
              <a:t>短片</a:t>
            </a:r>
            <a:r>
              <a:rPr lang="en-US" altLang="zh-TW"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港珠澳大橋</a:t>
            </a:r>
          </a:p>
        </p:txBody>
      </p:sp>
      <p:sp>
        <p:nvSpPr>
          <p:cNvPr id="9" name="燕尾形 1"/>
          <p:cNvSpPr/>
          <p:nvPr/>
        </p:nvSpPr>
        <p:spPr>
          <a:xfrm flipV="1">
            <a:off x="579929" y="657021"/>
            <a:ext cx="454401" cy="262298"/>
          </a:xfrm>
          <a:prstGeom prst="chevron">
            <a:avLst>
              <a:gd name="adj" fmla="val 38311"/>
            </a:avLst>
          </a:prstGeom>
          <a:solidFill>
            <a:srgbClr val="21D0C2">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eaLnBrk="1" fontAlgn="auto" hangingPunct="1">
              <a:spcBef>
                <a:spcPts val="0"/>
              </a:spcBef>
              <a:spcAft>
                <a:spcPts val="0"/>
              </a:spcAft>
              <a:defRPr/>
            </a:pPr>
            <a:endParaRPr lang="zh-CN" altLang="en-US" sz="1600" kern="0" dirty="0">
              <a:latin typeface="Avant GardeBook" pitchFamily="50" charset="0"/>
              <a:ea typeface="微软雅黑" panose="020B0503020204020204" pitchFamily="34" charset="-122"/>
            </a:endParaRPr>
          </a:p>
        </p:txBody>
      </p:sp>
      <p:sp>
        <p:nvSpPr>
          <p:cNvPr id="10" name="文本框 9"/>
          <p:cNvSpPr txBox="1"/>
          <p:nvPr/>
        </p:nvSpPr>
        <p:spPr>
          <a:xfrm>
            <a:off x="1113906" y="369332"/>
            <a:ext cx="9915194" cy="837676"/>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r>
              <a:rPr lang="zh-CN" altLang="en-US" sz="3600" b="0" dirty="0">
                <a:latin typeface="DFKai-SB" panose="03000509000000000000" pitchFamily="65" charset="-120"/>
                <a:ea typeface="DFKai-SB" panose="03000509000000000000" pitchFamily="65" charset="-120"/>
                <a:sym typeface="+mn-ea"/>
              </a:rPr>
              <a:t>便捷高效的</a:t>
            </a:r>
            <a:r>
              <a:rPr lang="zh-CN" altLang="en-US" sz="3600" b="0" dirty="0">
                <a:latin typeface="DFKai-SB" panose="03000509000000000000" pitchFamily="65" charset="-120"/>
                <a:ea typeface="DFKai-SB" panose="03000509000000000000" pitchFamily="65" charset="-120"/>
              </a:rPr>
              <a:t>多方式、多通道的交通體系基本形成</a:t>
            </a:r>
          </a:p>
        </p:txBody>
      </p:sp>
      <p:sp>
        <p:nvSpPr>
          <p:cNvPr id="11" name="文本框 10"/>
          <p:cNvSpPr txBox="1"/>
          <p:nvPr/>
        </p:nvSpPr>
        <p:spPr>
          <a:xfrm>
            <a:off x="7966078" y="1687913"/>
            <a:ext cx="3320909" cy="523220"/>
          </a:xfrm>
          <a:prstGeom prst="rect">
            <a:avLst/>
          </a:prstGeom>
          <a:noFill/>
        </p:spPr>
        <p:txBody>
          <a:bodyPr wrap="square" rtlCol="0">
            <a:spAutoFit/>
          </a:bodyPr>
          <a:lstStyle/>
          <a:p>
            <a:r>
              <a:rPr lang="zh-TW" altLang="en-US" sz="2800" dirty="0">
                <a:latin typeface="DFKai-SB" panose="03000509000000000000" pitchFamily="65" charset="-120"/>
                <a:ea typeface="DFKai-SB" panose="03000509000000000000" pitchFamily="65" charset="-120"/>
              </a:rPr>
              <a:t>地圖</a:t>
            </a:r>
            <a:r>
              <a:rPr lang="en-US" altLang="zh-TW"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交通四通八達</a:t>
            </a:r>
          </a:p>
        </p:txBody>
      </p:sp>
      <p:pic>
        <p:nvPicPr>
          <p:cNvPr id="5" name="Picture 4">
            <a:hlinkClick r:id="rId5"/>
          </p:cNvPr>
          <p:cNvPicPr>
            <a:picLocks noChangeAspect="1"/>
          </p:cNvPicPr>
          <p:nvPr/>
        </p:nvPicPr>
        <p:blipFill>
          <a:blip r:embed="rId6"/>
          <a:stretch>
            <a:fillRect/>
          </a:stretch>
        </p:blipFill>
        <p:spPr>
          <a:xfrm>
            <a:off x="7966078" y="2211133"/>
            <a:ext cx="3413632" cy="2430358"/>
          </a:xfrm>
          <a:prstGeom prst="rect">
            <a:avLst/>
          </a:prstGeom>
        </p:spPr>
      </p:pic>
      <p:sp>
        <p:nvSpPr>
          <p:cNvPr id="13" name="Rectangle 12"/>
          <p:cNvSpPr/>
          <p:nvPr/>
        </p:nvSpPr>
        <p:spPr>
          <a:xfrm>
            <a:off x="7966078" y="4643519"/>
            <a:ext cx="3413633" cy="1261884"/>
          </a:xfrm>
          <a:prstGeom prst="rect">
            <a:avLst/>
          </a:prstGeom>
          <a:ln w="19050">
            <a:solidFill>
              <a:srgbClr val="FF0000"/>
            </a:solidFill>
          </a:ln>
        </p:spPr>
        <p:txBody>
          <a:bodyPr wrap="square">
            <a:spAutoFit/>
          </a:bodyPr>
          <a:lstStyle/>
          <a:p>
            <a:r>
              <a:rPr lang="zh-TW" altLang="en-US" sz="1600" b="1"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600" b="1" dirty="0">
                <a:latin typeface="標楷體" panose="03000509000000000000" pitchFamily="65" charset="-120"/>
                <a:ea typeface="標楷體" panose="03000509000000000000" pitchFamily="65" charset="-120"/>
                <a:cs typeface="Times New Roman" panose="02020603050405020304" pitchFamily="18" charset="0"/>
              </a:rPr>
              <a:t>:</a:t>
            </a:r>
          </a:p>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https://www.ndrc.gov.cn/xxgk/zcfb/tz/202008/P020200804381038186602_r75.jpg</a:t>
            </a:r>
          </a:p>
          <a:p>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4" name="Rectangle 13"/>
          <p:cNvSpPr/>
          <p:nvPr/>
        </p:nvSpPr>
        <p:spPr>
          <a:xfrm>
            <a:off x="4497551" y="6065348"/>
            <a:ext cx="2643079" cy="400110"/>
          </a:xfrm>
          <a:prstGeom prst="rect">
            <a:avLst/>
          </a:prstGeom>
          <a:ln w="19050">
            <a:solidFill>
              <a:srgbClr val="FF0000"/>
            </a:solidFill>
          </a:ln>
        </p:spPr>
        <p:txBody>
          <a:bodyPr wrap="square">
            <a:spAutoFit/>
          </a:bodyPr>
          <a:lstStyle/>
          <a:p>
            <a:pPr algn="ctr"/>
            <a:r>
              <a:rPr lang="zh-TW" altLang="en-US" sz="2000" b="1" dirty="0">
                <a:latin typeface="標楷體" panose="03000509000000000000" pitchFamily="65" charset="-120"/>
                <a:ea typeface="標楷體" panose="03000509000000000000" pitchFamily="65" charset="-120"/>
                <a:cs typeface="Times New Roman" panose="02020603050405020304" pitchFamily="18" charset="0"/>
              </a:rPr>
              <a:t>點擊圖像以了解更多</a:t>
            </a:r>
            <a:endParaRPr lang="en-US" sz="2000" b="1"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7" name="Picture 6">
            <a:hlinkClick r:id="rId3"/>
          </p:cNvPr>
          <p:cNvPicPr>
            <a:picLocks noChangeAspect="1"/>
          </p:cNvPicPr>
          <p:nvPr/>
        </p:nvPicPr>
        <p:blipFill>
          <a:blip r:embed="rId7"/>
          <a:stretch>
            <a:fillRect/>
          </a:stretch>
        </p:blipFill>
        <p:spPr>
          <a:xfrm>
            <a:off x="5027561" y="4988130"/>
            <a:ext cx="1583061" cy="682518"/>
          </a:xfrm>
          <a:prstGeom prst="rect">
            <a:avLst/>
          </a:prstGeom>
        </p:spPr>
      </p:pic>
      <p:pic>
        <p:nvPicPr>
          <p:cNvPr id="15" name="Picture 14">
            <a:hlinkClick r:id="rId5"/>
          </p:cNvPr>
          <p:cNvPicPr>
            <a:picLocks noChangeAspect="1"/>
          </p:cNvPicPr>
          <p:nvPr/>
        </p:nvPicPr>
        <p:blipFill>
          <a:blip r:embed="rId8"/>
          <a:stretch>
            <a:fillRect/>
          </a:stretch>
        </p:blipFill>
        <p:spPr>
          <a:xfrm>
            <a:off x="8492978" y="5329389"/>
            <a:ext cx="2359832" cy="475421"/>
          </a:xfrm>
          <a:prstGeom prst="rect">
            <a:avLst/>
          </a:prstGeom>
        </p:spPr>
      </p:pic>
      <p:pic>
        <p:nvPicPr>
          <p:cNvPr id="8" name="Picture 7">
            <a:hlinkClick r:id="rId9"/>
          </p:cNvPr>
          <p:cNvPicPr>
            <a:picLocks noChangeAspect="1"/>
          </p:cNvPicPr>
          <p:nvPr/>
        </p:nvPicPr>
        <p:blipFill>
          <a:blip r:embed="rId10"/>
          <a:stretch>
            <a:fillRect/>
          </a:stretch>
        </p:blipFill>
        <p:spPr>
          <a:xfrm>
            <a:off x="203682" y="2281846"/>
            <a:ext cx="3595234" cy="2200719"/>
          </a:xfrm>
          <a:prstGeom prst="rect">
            <a:avLst/>
          </a:prstGeom>
        </p:spPr>
      </p:pic>
      <p:sp>
        <p:nvSpPr>
          <p:cNvPr id="16" name="文本框 1"/>
          <p:cNvSpPr txBox="1"/>
          <p:nvPr/>
        </p:nvSpPr>
        <p:spPr>
          <a:xfrm>
            <a:off x="258414" y="4593430"/>
            <a:ext cx="3666527" cy="1077218"/>
          </a:xfrm>
          <a:prstGeom prst="rect">
            <a:avLst/>
          </a:prstGeom>
          <a:noFill/>
          <a:ln w="28575">
            <a:solidFill>
              <a:srgbClr val="FF0000"/>
            </a:solidFill>
          </a:ln>
        </p:spPr>
        <p:txBody>
          <a:bodyPr wrap="square" rtlCol="0" anchor="t">
            <a:spAutoFit/>
          </a:bodyPr>
          <a:lstStyle/>
          <a:p>
            <a:r>
              <a:rPr lang="zh-CN" altLang="en-US" sz="1600" dirty="0">
                <a:latin typeface="標楷體" panose="03000509000000000000" pitchFamily="65" charset="-120"/>
                <a:ea typeface="標楷體" panose="03000509000000000000" pitchFamily="65" charset="-120"/>
              </a:rPr>
              <a:t>視頻</a:t>
            </a:r>
            <a:r>
              <a:rPr lang="zh-TW" altLang="en-US" sz="1600" dirty="0">
                <a:latin typeface="標楷體" panose="03000509000000000000" pitchFamily="65" charset="-120"/>
                <a:ea typeface="標楷體" panose="03000509000000000000" pitchFamily="65" charset="-120"/>
              </a:rPr>
              <a:t>來源</a:t>
            </a:r>
            <a:r>
              <a:rPr lang="en-US" altLang="zh-TW" sz="1600" dirty="0">
                <a:latin typeface="標楷體" panose="03000509000000000000" pitchFamily="65" charset="-120"/>
                <a:ea typeface="標楷體" panose="03000509000000000000" pitchFamily="65" charset="-120"/>
              </a:rPr>
              <a:t>:</a:t>
            </a:r>
            <a:r>
              <a:rPr lang="zh-CN" altLang="en-US" sz="1600" dirty="0">
                <a:latin typeface="標楷體" panose="03000509000000000000" pitchFamily="65" charset="-120"/>
                <a:ea typeface="標楷體" panose="03000509000000000000" pitchFamily="65" charset="-120"/>
              </a:rPr>
              <a:t> </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http://www.cnbayarea.org.cn/</a:t>
            </a:r>
          </a:p>
          <a:p>
            <a:endParaRPr lang="en-US" altLang="zh-CN" sz="16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CN" sz="1600" dirty="0">
              <a:latin typeface="Times New Roman" panose="02020603050405020304" pitchFamily="18" charset="0"/>
              <a:ea typeface="標楷體" panose="03000509000000000000" pitchFamily="65" charset="-120"/>
              <a:cs typeface="Times New Roman" panose="02020603050405020304" pitchFamily="18" charset="0"/>
            </a:endParaRPr>
          </a:p>
          <a:p>
            <a:endParaRPr lang="zh-CN"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Picture 11">
            <a:hlinkClick r:id="rId9"/>
          </p:cNvPr>
          <p:cNvPicPr>
            <a:picLocks noChangeAspect="1"/>
          </p:cNvPicPr>
          <p:nvPr/>
        </p:nvPicPr>
        <p:blipFill>
          <a:blip r:embed="rId11"/>
          <a:stretch>
            <a:fillRect/>
          </a:stretch>
        </p:blipFill>
        <p:spPr>
          <a:xfrm>
            <a:off x="579929" y="5012314"/>
            <a:ext cx="2842739" cy="524295"/>
          </a:xfrm>
          <a:prstGeom prst="rect">
            <a:avLst/>
          </a:prstGeom>
        </p:spPr>
      </p:pic>
      <p:sp>
        <p:nvSpPr>
          <p:cNvPr id="17" name="文本框 3"/>
          <p:cNvSpPr txBox="1"/>
          <p:nvPr/>
        </p:nvSpPr>
        <p:spPr>
          <a:xfrm>
            <a:off x="203682" y="1687531"/>
            <a:ext cx="3775992" cy="523220"/>
          </a:xfrm>
          <a:prstGeom prst="rect">
            <a:avLst/>
          </a:prstGeom>
          <a:noFill/>
        </p:spPr>
        <p:txBody>
          <a:bodyPr wrap="square" rtlCol="0">
            <a:spAutoFit/>
          </a:bodyPr>
          <a:lstStyle/>
          <a:p>
            <a:pPr algn="ctr"/>
            <a:r>
              <a:rPr lang="zh-TW" altLang="en-US" sz="2800" dirty="0">
                <a:latin typeface="DFKai-SB" panose="03000509000000000000" pitchFamily="65" charset="-120"/>
                <a:ea typeface="DFKai-SB" panose="03000509000000000000" pitchFamily="65" charset="-120"/>
              </a:rPr>
              <a:t>短片</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軌道上的大灣區</a:t>
            </a:r>
            <a:endParaRPr lang="zh-CN" altLang="en-US" sz="2800" dirty="0">
              <a:latin typeface="DFKai-SB" panose="03000509000000000000" pitchFamily="65" charset="-120"/>
              <a:ea typeface="DFKai-SB" panose="03000509000000000000" pitchFamily="65" charset="-12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4951" y="881803"/>
            <a:ext cx="10956846" cy="707886"/>
          </a:xfrm>
          <a:prstGeom prst="rect">
            <a:avLst/>
          </a:prstGeom>
        </p:spPr>
        <p:txBody>
          <a:bodyPr wrap="none">
            <a:spAutoFit/>
          </a:bodyPr>
          <a:lstStyle/>
          <a:p>
            <a:r>
              <a:rPr lang="en-US" altLang="zh-TW" sz="4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2021</a:t>
            </a:r>
            <a:r>
              <a:rPr lang="zh-TW" altLang="en-US" sz="4000" dirty="0">
                <a:latin typeface="DFKai-SB" panose="03000509000000000000" pitchFamily="65" charset="-120"/>
                <a:ea typeface="DFKai-SB" panose="03000509000000000000" pitchFamily="65" charset="-120"/>
                <a:sym typeface="宋体" panose="02010600030101010101" pitchFamily="2" charset="-122"/>
              </a:rPr>
              <a:t>施政報告「智慧港口」與「</a:t>
            </a:r>
            <a:r>
              <a:rPr lang="zh-CN" altLang="en-US" sz="4000" dirty="0">
                <a:latin typeface="DFKai-SB" panose="03000509000000000000" pitchFamily="65" charset="-120"/>
                <a:ea typeface="DFKai-SB" panose="03000509000000000000" pitchFamily="65" charset="-120"/>
              </a:rPr>
              <a:t>軌道上的灣區</a:t>
            </a:r>
            <a:r>
              <a:rPr lang="zh-TW" altLang="en-US" sz="4000" dirty="0">
                <a:latin typeface="DFKai-SB" panose="03000509000000000000" pitchFamily="65" charset="-120"/>
                <a:ea typeface="DFKai-SB" panose="03000509000000000000" pitchFamily="65" charset="-120"/>
                <a:sym typeface="宋体" panose="02010600030101010101" pitchFamily="2" charset="-122"/>
              </a:rPr>
              <a:t>」</a:t>
            </a:r>
            <a:endParaRPr lang="en-US" sz="4000" dirty="0"/>
          </a:p>
        </p:txBody>
      </p:sp>
      <p:sp>
        <p:nvSpPr>
          <p:cNvPr id="3" name="Rectangle 2"/>
          <p:cNvSpPr/>
          <p:nvPr/>
        </p:nvSpPr>
        <p:spPr>
          <a:xfrm>
            <a:off x="4347557" y="1734510"/>
            <a:ext cx="7074130" cy="4154984"/>
          </a:xfrm>
          <a:prstGeom prst="rect">
            <a:avLst/>
          </a:prstGeom>
          <a:ln w="28575">
            <a:solidFill>
              <a:srgbClr val="FF0000"/>
            </a:solidFill>
          </a:ln>
        </p:spPr>
        <p:txBody>
          <a:bodyPr wrap="square">
            <a:spAutoFit/>
          </a:bodyPr>
          <a:lstStyle/>
          <a:p>
            <a:r>
              <a:rPr lang="en-US" altLang="zh-TW" sz="2200" dirty="0">
                <a:latin typeface="標楷體" panose="03000509000000000000" pitchFamily="65" charset="-120"/>
                <a:ea typeface="標楷體" panose="03000509000000000000" pitchFamily="65" charset="-120"/>
              </a:rPr>
              <a:t>(</a:t>
            </a:r>
            <a:r>
              <a:rPr lang="zh-TW" altLang="en-US" sz="2200" dirty="0">
                <a:latin typeface="標楷體" panose="03000509000000000000" pitchFamily="65" charset="-120"/>
                <a:ea typeface="標楷體" panose="03000509000000000000" pitchFamily="65" charset="-120"/>
              </a:rPr>
              <a:t>四</a:t>
            </a:r>
            <a:r>
              <a:rPr lang="en-US" altLang="zh-TW" sz="2200" dirty="0">
                <a:latin typeface="標楷體" panose="03000509000000000000" pitchFamily="65" charset="-120"/>
                <a:ea typeface="標楷體" panose="03000509000000000000" pitchFamily="65" charset="-120"/>
              </a:rPr>
              <a:t>) </a:t>
            </a:r>
            <a:r>
              <a:rPr lang="zh-TW" altLang="en-US" sz="2200" dirty="0">
                <a:latin typeface="標楷體" panose="03000509000000000000" pitchFamily="65" charset="-120"/>
                <a:ea typeface="標楷體" panose="03000509000000000000" pitchFamily="65" charset="-120"/>
              </a:rPr>
              <a:t>經濟新動力：融入國家發展大局</a:t>
            </a:r>
            <a:endParaRPr lang="en-US" altLang="zh-TW" sz="2200" dirty="0">
              <a:latin typeface="標楷體" panose="03000509000000000000" pitchFamily="65" charset="-120"/>
              <a:ea typeface="標楷體" panose="03000509000000000000" pitchFamily="65" charset="-120"/>
            </a:endParaRPr>
          </a:p>
          <a:p>
            <a:endParaRPr lang="en-US" altLang="zh-TW" sz="2200" dirty="0">
              <a:latin typeface="標楷體" panose="03000509000000000000" pitchFamily="65" charset="-120"/>
              <a:ea typeface="標楷體" panose="03000509000000000000" pitchFamily="65" charset="-120"/>
            </a:endParaRPr>
          </a:p>
          <a:p>
            <a:r>
              <a:rPr lang="zh-TW" altLang="en-US" sz="2200" dirty="0">
                <a:latin typeface="標楷體" panose="03000509000000000000" pitchFamily="65" charset="-120"/>
                <a:ea typeface="標楷體" panose="03000509000000000000" pitchFamily="65" charset="-120"/>
              </a:rPr>
              <a:t>提升國際航運中心地位</a:t>
            </a:r>
            <a:endParaRPr lang="en-US" altLang="zh-TW" sz="2200" dirty="0">
              <a:latin typeface="標楷體" panose="03000509000000000000" pitchFamily="65" charset="-120"/>
              <a:ea typeface="標楷體" panose="03000509000000000000" pitchFamily="65" charset="-120"/>
            </a:endParaRPr>
          </a:p>
          <a:p>
            <a:endParaRPr lang="zh-TW" altLang="en-US" sz="2200" dirty="0">
              <a:latin typeface="標楷體" panose="03000509000000000000" pitchFamily="65" charset="-120"/>
              <a:ea typeface="標楷體" panose="03000509000000000000" pitchFamily="65" charset="-120"/>
            </a:endParaRPr>
          </a:p>
          <a:p>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43. </a:t>
            </a:r>
            <a:r>
              <a:rPr lang="zh-TW" altLang="en-US" sz="2200" dirty="0">
                <a:latin typeface="標楷體" panose="03000509000000000000" pitchFamily="65" charset="-120"/>
                <a:ea typeface="標楷體" panose="03000509000000000000" pitchFamily="65" charset="-120"/>
              </a:rPr>
              <a:t>要提升香港國際航運中心地位，香港港口既要保持效率高、連繫性強和覆蓋面廣的優勢，也須推動航運和港口業更廣泛於業務流程和運作上應用數碼科技，建設「智慧港口」。我們會與業界合作研究推動「智慧港口」發展的具體方案。物流方面，我們要加快推動大灣區物流信息的互聯互通，完善多式聯運；並發展高增值物流，鼓勵物流業界進一步應用科技，提高生產力。</a:t>
            </a:r>
            <a:endParaRPr lang="en-US" altLang="zh-TW" sz="2200" dirty="0">
              <a:latin typeface="標楷體" panose="03000509000000000000" pitchFamily="65" charset="-120"/>
              <a:ea typeface="標楷體" panose="03000509000000000000" pitchFamily="65" charset="-120"/>
            </a:endParaRPr>
          </a:p>
          <a:p>
            <a:endParaRPr lang="en-US" altLang="zh-TW" sz="2200" b="0" i="0" dirty="0">
              <a:solidFill>
                <a:srgbClr val="333333"/>
              </a:solidFill>
              <a:effectLst/>
              <a:latin typeface="標楷體" panose="03000509000000000000" pitchFamily="65" charset="-120"/>
              <a:ea typeface="標楷體" panose="03000509000000000000" pitchFamily="65" charset="-120"/>
            </a:endParaRPr>
          </a:p>
        </p:txBody>
      </p:sp>
      <p:pic>
        <p:nvPicPr>
          <p:cNvPr id="4" name="Picture 3">
            <a:hlinkClick r:id="rId2"/>
          </p:cNvPr>
          <p:cNvPicPr>
            <a:picLocks noChangeAspect="1"/>
          </p:cNvPicPr>
          <p:nvPr/>
        </p:nvPicPr>
        <p:blipFill>
          <a:blip r:embed="rId3"/>
          <a:stretch>
            <a:fillRect/>
          </a:stretch>
        </p:blipFill>
        <p:spPr>
          <a:xfrm>
            <a:off x="399010" y="2839563"/>
            <a:ext cx="3624350" cy="1798550"/>
          </a:xfrm>
          <a:prstGeom prst="rect">
            <a:avLst/>
          </a:prstGeom>
        </p:spPr>
      </p:pic>
      <p:sp>
        <p:nvSpPr>
          <p:cNvPr id="10" name="Rectangle 9"/>
          <p:cNvSpPr/>
          <p:nvPr/>
        </p:nvSpPr>
        <p:spPr>
          <a:xfrm>
            <a:off x="374221" y="4638113"/>
            <a:ext cx="3673928" cy="461665"/>
          </a:xfrm>
          <a:prstGeom prst="rect">
            <a:avLst/>
          </a:prstGeom>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2021 </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實施報告</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a:latin typeface="Times New Roman" panose="02020603050405020304" pitchFamily="18" charset="0"/>
                <a:ea typeface="標楷體" panose="03000509000000000000" pitchFamily="65" charset="-120"/>
                <a:cs typeface="Times New Roman" panose="02020603050405020304" pitchFamily="18" charset="0"/>
              </a:rPr>
              <a:t>https://www.policyaddress.gov.hk/2021/chi/policy.html</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188811" y="91118"/>
            <a:ext cx="2172003" cy="790685"/>
          </a:xfrm>
          <a:prstGeom prst="rect">
            <a:avLst/>
          </a:prstGeom>
        </p:spPr>
      </p:pic>
    </p:spTree>
    <p:extLst>
      <p:ext uri="{BB962C8B-B14F-4D97-AF65-F5344CB8AC3E}">
        <p14:creationId xmlns:p14="http://schemas.microsoft.com/office/powerpoint/2010/main" val="14960192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76096" y="1654735"/>
            <a:ext cx="7582449" cy="4893647"/>
          </a:xfrm>
          <a:prstGeom prst="rect">
            <a:avLst/>
          </a:prstGeom>
          <a:ln w="28575">
            <a:solidFill>
              <a:srgbClr val="FF0000"/>
            </a:solidFill>
          </a:ln>
        </p:spPr>
        <p:txBody>
          <a:bodyPr wrap="square">
            <a:spAutoFit/>
          </a:bodyPr>
          <a:lstStyle/>
          <a:p>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四</a:t>
            </a: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經濟新動力：融入國家發展大局</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提升國際航運中心</a:t>
            </a:r>
            <a:r>
              <a:rPr lang="zh-TW" altLang="en-US" sz="2400" dirty="0" smtClean="0">
                <a:latin typeface="標楷體" panose="03000509000000000000" pitchFamily="65" charset="-120"/>
                <a:ea typeface="標楷體" panose="03000509000000000000" pitchFamily="65" charset="-120"/>
              </a:rPr>
              <a:t>地位</a:t>
            </a:r>
            <a:endParaRPr lang="en-US" altLang="zh-TW" sz="2400" dirty="0" smtClean="0">
              <a:latin typeface="標楷體" panose="03000509000000000000" pitchFamily="65" charset="-120"/>
              <a:ea typeface="標楷體" panose="03000509000000000000" pitchFamily="65" charset="-120"/>
            </a:endParaRPr>
          </a:p>
          <a:p>
            <a:endParaRPr lang="en-US" altLang="zh-TW" sz="2400" dirty="0">
              <a:latin typeface="標楷體" panose="03000509000000000000" pitchFamily="65" charset="-120"/>
              <a:ea typeface="標楷體" panose="03000509000000000000" pitchFamily="65" charset="-120"/>
            </a:endParaRPr>
          </a:p>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45.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跨境陸路交通方面，廣深港高速鐵路香港段、港珠澳大橋（大橋）和蓮塘╱香園圍口岸三項重大跨境基建於過去數年相繼落成，有助香港融入大灣區「一小時生活圈」，促進大灣區基礎建設互聯互通。港深政府已成立「推動港深跨界軌道基礎設施建設專班」，共同構建「軌道上的大灣區」。此外，粵港兩地政府正全力推進「大橋港車北上不設配額計劃」，待疫情受控</a:t>
            </a:r>
            <a:r>
              <a:rPr lang="zh-TW" altLang="en-US" sz="2400" dirty="0">
                <a:latin typeface="標楷體" panose="03000509000000000000" pitchFamily="65" charset="-120"/>
                <a:ea typeface="標楷體" panose="03000509000000000000" pitchFamily="65" charset="-120"/>
              </a:rPr>
              <a:t>和免檢疫「通關」逐步實施後，可讓合資格香港私家車經大橋往來香港與廣東省而無須事先取得常規配額。粵港兩地政府亦同意計劃可稍後伸延至另一個陸路口岸。</a:t>
            </a:r>
          </a:p>
        </p:txBody>
      </p:sp>
      <p:sp>
        <p:nvSpPr>
          <p:cNvPr id="3" name="Rectangle 2"/>
          <p:cNvSpPr/>
          <p:nvPr/>
        </p:nvSpPr>
        <p:spPr>
          <a:xfrm>
            <a:off x="801699" y="718285"/>
            <a:ext cx="10956846" cy="707886"/>
          </a:xfrm>
          <a:prstGeom prst="rect">
            <a:avLst/>
          </a:prstGeom>
        </p:spPr>
        <p:txBody>
          <a:bodyPr wrap="none">
            <a:spAutoFit/>
          </a:bodyPr>
          <a:lstStyle/>
          <a:p>
            <a:r>
              <a:rPr lang="en-US" altLang="zh-TW" sz="40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2021</a:t>
            </a:r>
            <a:r>
              <a:rPr lang="zh-TW" altLang="en-US" sz="4000" dirty="0">
                <a:latin typeface="DFKai-SB" panose="03000509000000000000" pitchFamily="65" charset="-120"/>
                <a:ea typeface="DFKai-SB" panose="03000509000000000000" pitchFamily="65" charset="-120"/>
                <a:sym typeface="宋体" panose="02010600030101010101" pitchFamily="2" charset="-122"/>
              </a:rPr>
              <a:t>施政報告「智慧港口」與「</a:t>
            </a:r>
            <a:r>
              <a:rPr lang="zh-CN" altLang="en-US" sz="4000" dirty="0">
                <a:latin typeface="DFKai-SB" panose="03000509000000000000" pitchFamily="65" charset="-120"/>
                <a:ea typeface="DFKai-SB" panose="03000509000000000000" pitchFamily="65" charset="-120"/>
              </a:rPr>
              <a:t>軌道上的灣區</a:t>
            </a:r>
            <a:r>
              <a:rPr lang="zh-TW" altLang="en-US" sz="4000" dirty="0">
                <a:latin typeface="DFKai-SB" panose="03000509000000000000" pitchFamily="65" charset="-120"/>
                <a:ea typeface="DFKai-SB" panose="03000509000000000000" pitchFamily="65" charset="-120"/>
                <a:sym typeface="宋体" panose="02010600030101010101" pitchFamily="2" charset="-122"/>
              </a:rPr>
              <a:t>」</a:t>
            </a:r>
            <a:endParaRPr lang="en-US" sz="4000" dirty="0"/>
          </a:p>
        </p:txBody>
      </p:sp>
      <p:pic>
        <p:nvPicPr>
          <p:cNvPr id="4" name="Picture 3">
            <a:hlinkClick r:id="rId2"/>
          </p:cNvPr>
          <p:cNvPicPr>
            <a:picLocks noChangeAspect="1"/>
          </p:cNvPicPr>
          <p:nvPr/>
        </p:nvPicPr>
        <p:blipFill>
          <a:blip r:embed="rId3"/>
          <a:stretch>
            <a:fillRect/>
          </a:stretch>
        </p:blipFill>
        <p:spPr>
          <a:xfrm>
            <a:off x="270484" y="2864372"/>
            <a:ext cx="3768452" cy="1870059"/>
          </a:xfrm>
          <a:prstGeom prst="rect">
            <a:avLst/>
          </a:prstGeom>
        </p:spPr>
      </p:pic>
      <p:sp>
        <p:nvSpPr>
          <p:cNvPr id="11" name="Rectangle 10"/>
          <p:cNvSpPr/>
          <p:nvPr/>
        </p:nvSpPr>
        <p:spPr>
          <a:xfrm>
            <a:off x="303658" y="4809451"/>
            <a:ext cx="3702104" cy="461665"/>
          </a:xfrm>
          <a:prstGeom prst="rect">
            <a:avLst/>
          </a:prstGeom>
        </p:spPr>
        <p:txBody>
          <a:bodyPr wrap="non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2021 </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實施報告</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a:latin typeface="Times New Roman" panose="02020603050405020304" pitchFamily="18" charset="0"/>
                <a:ea typeface="標楷體" panose="03000509000000000000" pitchFamily="65" charset="-120"/>
                <a:cs typeface="Times New Roman" panose="02020603050405020304" pitchFamily="18" charset="0"/>
              </a:rPr>
              <a:t>https://www.policyaddress.gov.hk/2021/chi/policy.html</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97176" y="0"/>
            <a:ext cx="2172003" cy="790685"/>
          </a:xfrm>
          <a:prstGeom prst="rect">
            <a:avLst/>
          </a:prstGeom>
        </p:spPr>
      </p:pic>
    </p:spTree>
    <p:extLst>
      <p:ext uri="{BB962C8B-B14F-4D97-AF65-F5344CB8AC3E}">
        <p14:creationId xmlns:p14="http://schemas.microsoft.com/office/powerpoint/2010/main" val="29138234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11498" y="1623896"/>
            <a:ext cx="8291631" cy="4524315"/>
          </a:xfrm>
          <a:prstGeom prst="rect">
            <a:avLst/>
          </a:prstGeom>
        </p:spPr>
        <p:txBody>
          <a:bodyPr wrap="square">
            <a:spAutoFit/>
          </a:bodyPr>
          <a:lstStyle/>
          <a:p>
            <a:r>
              <a:rPr lang="zh-TW" altLang="en-US" sz="2400" b="1" dirty="0">
                <a:latin typeface="標楷體" panose="03000509000000000000" pitchFamily="65" charset="-120"/>
                <a:ea typeface="標楷體" panose="03000509000000000000" pitchFamily="65" charset="-120"/>
              </a:rPr>
              <a:t>加快發展先進製造業</a:t>
            </a:r>
            <a:endParaRPr lang="en-US" altLang="zh-TW" sz="2400" b="1" dirty="0">
              <a:latin typeface="標楷體" panose="03000509000000000000" pitchFamily="65" charset="-120"/>
              <a:ea typeface="標楷體" panose="03000509000000000000" pitchFamily="65" charset="-120"/>
            </a:endParaRPr>
          </a:p>
          <a:p>
            <a:pPr marL="800100" lvl="1"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推動互聯網、大數據、人工智能和實體經濟深度融合，大力推進製造業轉型升級和優化發展 </a:t>
            </a:r>
            <a:endParaRPr lang="en-US" altLang="zh-TW" sz="2400" dirty="0">
              <a:latin typeface="標楷體" panose="03000509000000000000" pitchFamily="65" charset="-120"/>
              <a:ea typeface="標楷體" panose="03000509000000000000" pitchFamily="65" charset="-120"/>
            </a:endParaRPr>
          </a:p>
          <a:p>
            <a:pPr lvl="1"/>
            <a:r>
              <a:rPr lang="zh-TW" altLang="en-US" sz="2400" dirty="0">
                <a:latin typeface="標楷體" panose="03000509000000000000" pitchFamily="65" charset="-120"/>
                <a:ea typeface="標楷體" panose="03000509000000000000" pitchFamily="65" charset="-120"/>
              </a:rPr>
              <a:t>　（例如：智能家居、工業機械人的應用）</a:t>
            </a:r>
            <a:endParaRPr lang="en-US" altLang="zh-TW" sz="2400" dirty="0">
              <a:latin typeface="標楷體" panose="03000509000000000000" pitchFamily="65" charset="-120"/>
              <a:ea typeface="標楷體" panose="03000509000000000000" pitchFamily="65" charset="-120"/>
            </a:endParaRPr>
          </a:p>
          <a:p>
            <a:pPr marL="800100" lvl="1"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推動製造業從加工生產環節向研發、設計、品牌、營銷、再製造等環節延伸</a:t>
            </a:r>
            <a:endParaRPr lang="en-US" altLang="zh-TW" sz="2400" dirty="0">
              <a:latin typeface="標楷體" panose="03000509000000000000" pitchFamily="65" charset="-120"/>
              <a:ea typeface="標楷體" panose="03000509000000000000" pitchFamily="65" charset="-120"/>
            </a:endParaRPr>
          </a:p>
          <a:p>
            <a:endParaRPr lang="en-US" altLang="zh-TW" sz="2400" dirty="0">
              <a:latin typeface="標楷體" panose="03000509000000000000" pitchFamily="65" charset="-120"/>
              <a:ea typeface="標楷體" panose="03000509000000000000" pitchFamily="65" charset="-120"/>
            </a:endParaRPr>
          </a:p>
          <a:p>
            <a:r>
              <a:rPr lang="zh-TW" altLang="en-US" sz="2400" b="1" dirty="0">
                <a:latin typeface="標楷體" panose="03000509000000000000" pitchFamily="65" charset="-120"/>
                <a:ea typeface="標楷體" panose="03000509000000000000" pitchFamily="65" charset="-120"/>
              </a:rPr>
              <a:t>推動新興產業</a:t>
            </a:r>
            <a:endParaRPr lang="en-US" altLang="zh-TW" sz="2400" b="1" dirty="0">
              <a:latin typeface="標楷體" panose="03000509000000000000" pitchFamily="65" charset="-120"/>
              <a:ea typeface="標楷體" panose="03000509000000000000" pitchFamily="65" charset="-120"/>
            </a:endParaRPr>
          </a:p>
          <a:p>
            <a:pPr marL="800100" lvl="1"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推動新</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一代信息技術、生物技術、高端裝備製造、新材料等發展壯大爲新</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支柱產業</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a:p>
            <a:pPr lvl="1">
              <a:spcAft>
                <a:spcPts val="600"/>
              </a:spcAft>
            </a:pP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例如：</a:t>
            </a:r>
            <a:r>
              <a:rPr lang="en-US" sz="2400" dirty="0">
                <a:latin typeface="Times New Roman" panose="02020603050405020304" pitchFamily="18" charset="0"/>
                <a:ea typeface="標楷體" panose="03000509000000000000" pitchFamily="65" charset="-120"/>
                <a:cs typeface="Times New Roman" panose="02020603050405020304" pitchFamily="18" charset="0"/>
              </a:rPr>
              <a:t>5G</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和移動互聯網、蛋白類等生物醫藥、</a:t>
            </a:r>
            <a:r>
              <a:rPr lang="zh-HK" altLang="en-US" sz="2400" dirty="0">
                <a:latin typeface="Times New Roman" panose="02020603050405020304" pitchFamily="18" charset="0"/>
                <a:ea typeface="標楷體" panose="03000509000000000000" pitchFamily="65" charset="-120"/>
                <a:cs typeface="Times New Roman" panose="02020603050405020304" pitchFamily="18" charset="0"/>
              </a:rPr>
              <a:t>基因</a:t>
            </a:r>
            <a:r>
              <a:rPr lang="zh-HK" altLang="en-US" sz="2400" dirty="0" smtClean="0">
                <a:latin typeface="Times New Roman" panose="02020603050405020304" pitchFamily="18" charset="0"/>
                <a:ea typeface="標楷體" panose="03000509000000000000" pitchFamily="65" charset="-120"/>
                <a:cs typeface="Times New Roman" panose="02020603050405020304" pitchFamily="18" charset="0"/>
              </a:rPr>
              <a:t>檢測</a:t>
            </a:r>
            <a:r>
              <a:rPr lang="zh-HK"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高端醫學診療設備</a:t>
            </a:r>
            <a:r>
              <a:rPr lang="zh-HK"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sz="2400" dirty="0">
                <a:latin typeface="Times New Roman" panose="02020603050405020304" pitchFamily="18" charset="0"/>
                <a:ea typeface="標楷體" panose="03000509000000000000" pitchFamily="65" charset="-120"/>
                <a:cs typeface="Times New Roman" panose="02020603050405020304" pitchFamily="18" charset="0"/>
              </a:rPr>
              <a:t>3D</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打印、新能源汽車）</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Picture 2">
            <a:hlinkClick r:id="rId2"/>
          </p:cNvPr>
          <p:cNvPicPr>
            <a:picLocks noChangeAspect="1"/>
          </p:cNvPicPr>
          <p:nvPr/>
        </p:nvPicPr>
        <p:blipFill>
          <a:blip r:embed="rId3"/>
          <a:stretch>
            <a:fillRect/>
          </a:stretch>
        </p:blipFill>
        <p:spPr>
          <a:xfrm>
            <a:off x="167768" y="2365132"/>
            <a:ext cx="2802147" cy="2177992"/>
          </a:xfrm>
          <a:prstGeom prst="rect">
            <a:avLst/>
          </a:prstGeom>
        </p:spPr>
      </p:pic>
      <p:sp>
        <p:nvSpPr>
          <p:cNvPr id="4" name="文本框 6"/>
          <p:cNvSpPr txBox="1"/>
          <p:nvPr/>
        </p:nvSpPr>
        <p:spPr>
          <a:xfrm>
            <a:off x="1504604" y="146120"/>
            <a:ext cx="8803178" cy="1323439"/>
          </a:xfrm>
          <a:prstGeom prst="rect">
            <a:avLst/>
          </a:prstGeom>
          <a:noFill/>
        </p:spPr>
        <p:txBody>
          <a:bodyPr wrap="square">
            <a:spAutoFit/>
          </a:bodyPr>
          <a:lstStyle/>
          <a:p>
            <a:pPr algn="ctr"/>
            <a:r>
              <a:rPr lang="zh-CN" altLang="en-US" sz="4000" b="1" dirty="0">
                <a:latin typeface="DFKai-SB" panose="03000509000000000000" pitchFamily="65" charset="-120"/>
                <a:ea typeface="DFKai-SB" panose="03000509000000000000" pitchFamily="65" charset="-120"/>
                <a:sym typeface="+mn-ea"/>
              </a:rPr>
              <a:t>構建具有國際競爭力的</a:t>
            </a:r>
            <a:r>
              <a:rPr lang="zh-CN" altLang="en-US" sz="4000" b="1" dirty="0" smtClean="0">
                <a:latin typeface="DFKai-SB" panose="03000509000000000000" pitchFamily="65" charset="-120"/>
                <a:ea typeface="DFKai-SB" panose="03000509000000000000" pitchFamily="65" charset="-120"/>
                <a:sym typeface="+mn-ea"/>
              </a:rPr>
              <a:t>現代產業</a:t>
            </a:r>
            <a:r>
              <a:rPr lang="zh-CN" altLang="en-US" sz="4000" b="1" dirty="0">
                <a:latin typeface="DFKai-SB" panose="03000509000000000000" pitchFamily="65" charset="-120"/>
                <a:ea typeface="DFKai-SB" panose="03000509000000000000" pitchFamily="65" charset="-120"/>
                <a:sym typeface="+mn-ea"/>
              </a:rPr>
              <a:t>體系</a:t>
            </a:r>
            <a:endParaRPr lang="en-US" altLang="zh-CN" sz="4000" b="1" dirty="0">
              <a:latin typeface="DFKai-SB" panose="03000509000000000000" pitchFamily="65" charset="-120"/>
              <a:ea typeface="DFKai-SB" panose="03000509000000000000" pitchFamily="65" charset="-120"/>
              <a:sym typeface="+mn-ea"/>
            </a:endParaRPr>
          </a:p>
          <a:p>
            <a:pPr algn="ctr"/>
            <a:r>
              <a:rPr lang="zh-TW" altLang="en-US" sz="4000" b="1" dirty="0">
                <a:latin typeface="標楷體" panose="03000509000000000000" pitchFamily="65" charset="-120"/>
                <a:ea typeface="標楷體" panose="03000509000000000000" pitchFamily="65" charset="-120"/>
              </a:rPr>
              <a:t>重點舉隅</a:t>
            </a:r>
            <a:endParaRPr lang="en-US" altLang="zh-TW" sz="4000" b="1" dirty="0">
              <a:latin typeface="標楷體" panose="03000509000000000000" pitchFamily="65" charset="-120"/>
              <a:ea typeface="標楷體" panose="03000509000000000000" pitchFamily="65" charset="-120"/>
            </a:endParaRPr>
          </a:p>
        </p:txBody>
      </p:sp>
      <p:sp>
        <p:nvSpPr>
          <p:cNvPr id="5" name="Rectangle 4"/>
          <p:cNvSpPr/>
          <p:nvPr/>
        </p:nvSpPr>
        <p:spPr>
          <a:xfrm>
            <a:off x="60815" y="4823144"/>
            <a:ext cx="3176870" cy="646331"/>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cs typeface="微軟正黑體" panose="020B0604030504040204" pitchFamily="34" charset="-120"/>
              </a:rPr>
              <a:t>參考資料</a:t>
            </a:r>
            <a:r>
              <a:rPr lang="en-US" altLang="zh-TW" dirty="0">
                <a:latin typeface="標楷體" panose="03000509000000000000" pitchFamily="65" charset="-120"/>
                <a:ea typeface="標楷體" panose="03000509000000000000" pitchFamily="65" charset="-120"/>
                <a:cs typeface="微軟正黑體" panose="020B0604030504040204" pitchFamily="34" charset="-120"/>
              </a:rPr>
              <a:t>:</a:t>
            </a:r>
          </a:p>
          <a:p>
            <a:r>
              <a:rPr lang="en-US" altLang="zh-TW" dirty="0">
                <a:latin typeface="標楷體" panose="03000509000000000000" pitchFamily="65" charset="-120"/>
                <a:ea typeface="標楷體" panose="03000509000000000000" pitchFamily="65" charset="-120"/>
                <a:cs typeface="微軟正黑體" panose="020B0604030504040204" pitchFamily="34" charset="-120"/>
              </a:rPr>
              <a:t>《</a:t>
            </a:r>
            <a:r>
              <a:rPr lang="zh-TW" altLang="en-US" dirty="0">
                <a:latin typeface="標楷體" panose="03000509000000000000" pitchFamily="65" charset="-120"/>
                <a:ea typeface="標楷體" panose="03000509000000000000" pitchFamily="65" charset="-120"/>
                <a:cs typeface="微軟正黑體" panose="020B0604030504040204" pitchFamily="34" charset="-120"/>
              </a:rPr>
              <a:t>粵港澳大灣區發展規劃綱要</a:t>
            </a:r>
            <a:r>
              <a:rPr lang="en-US" altLang="zh-TW" dirty="0">
                <a:latin typeface="標楷體" panose="03000509000000000000" pitchFamily="65" charset="-120"/>
                <a:ea typeface="標楷體" panose="03000509000000000000" pitchFamily="65" charset="-120"/>
                <a:cs typeface="微軟正黑體" panose="020B0604030504040204" pitchFamily="34" charset="-120"/>
              </a:rPr>
              <a:t>》</a:t>
            </a:r>
            <a:endParaRPr lang="en-US" dirty="0"/>
          </a:p>
        </p:txBody>
      </p:sp>
      <p:sp>
        <p:nvSpPr>
          <p:cNvPr id="6" name="Rectangle 5"/>
          <p:cNvSpPr/>
          <p:nvPr/>
        </p:nvSpPr>
        <p:spPr>
          <a:xfrm>
            <a:off x="167768" y="5601847"/>
            <a:ext cx="3343730" cy="523220"/>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(https://www.bayarea.gov.hk/filemanager/tc/share/pdf/Outline_Development_Plan.pdf)</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22083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18451" y="1558694"/>
            <a:ext cx="8010421" cy="4893647"/>
          </a:xfrm>
          <a:prstGeom prst="rect">
            <a:avLst/>
          </a:prstGeom>
        </p:spPr>
        <p:txBody>
          <a:bodyPr wrap="square">
            <a:spAutoFit/>
          </a:bodyPr>
          <a:lstStyle/>
          <a:p>
            <a:r>
              <a:rPr lang="zh-TW" altLang="en-US" sz="2400" b="1" dirty="0">
                <a:latin typeface="標楷體" panose="03000509000000000000" pitchFamily="65" charset="-120"/>
                <a:ea typeface="標楷體" panose="03000509000000000000" pitchFamily="65" charset="-120"/>
              </a:rPr>
              <a:t>加快發展現代服務業</a:t>
            </a:r>
            <a:endParaRPr lang="en-US" altLang="zh-TW" sz="2400" b="1" dirty="0">
              <a:latin typeface="標楷體" panose="03000509000000000000" pitchFamily="65" charset="-120"/>
              <a:ea typeface="標楷體" panose="03000509000000000000" pitchFamily="65" charset="-120"/>
            </a:endParaRPr>
          </a:p>
          <a:p>
            <a:pPr marL="800100" lvl="1"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建設國際金融樞紐：</a:t>
            </a:r>
            <a:endParaRPr lang="en-US" altLang="zh-TW" sz="2400" dirty="0">
              <a:latin typeface="標楷體" panose="03000509000000000000" pitchFamily="65" charset="-120"/>
              <a:ea typeface="標楷體" panose="03000509000000000000" pitchFamily="65" charset="-120"/>
            </a:endParaRPr>
          </a:p>
          <a:p>
            <a:pPr marL="1257300" lvl="2" indent="-342900">
              <a:buFont typeface="Arial" panose="020B0604020202020204" pitchFamily="34" charset="0"/>
              <a:buChar char="•"/>
            </a:pPr>
            <a:r>
              <a:rPr lang="zh-CN" altLang="en-US" sz="2400" dirty="0">
                <a:latin typeface="標楷體" panose="03000509000000000000" pitchFamily="65" charset="-120"/>
                <a:ea typeface="標楷體" panose="03000509000000000000" pitchFamily="65" charset="-120"/>
              </a:rPr>
              <a:t>根據各地區自身優勢，在香港、廣州、澳門和深圳建立金融</a:t>
            </a:r>
            <a:r>
              <a:rPr lang="zh-TW" altLang="en-US" sz="2400" dirty="0">
                <a:latin typeface="標楷體" panose="03000509000000000000" pitchFamily="65" charset="-120"/>
                <a:ea typeface="標楷體" panose="03000509000000000000" pitchFamily="65" charset="-120"/>
              </a:rPr>
              <a:t>服務</a:t>
            </a:r>
            <a:r>
              <a:rPr lang="zh-CN" altLang="en-US" sz="2400" dirty="0">
                <a:latin typeface="標楷體" panose="03000509000000000000" pitchFamily="65" charset="-120"/>
                <a:ea typeface="標楷體" panose="03000509000000000000" pitchFamily="65" charset="-120"/>
              </a:rPr>
              <a:t>平</a:t>
            </a:r>
            <a:r>
              <a:rPr lang="zh-TW" altLang="en-US" sz="2400" dirty="0">
                <a:latin typeface="標楷體" panose="03000509000000000000" pitchFamily="65" charset="-120"/>
                <a:ea typeface="標楷體" panose="03000509000000000000" pitchFamily="65" charset="-120"/>
              </a:rPr>
              <a:t>台</a:t>
            </a:r>
            <a:endParaRPr lang="en-US" altLang="zh-TW" sz="2400" dirty="0">
              <a:latin typeface="標楷體" panose="03000509000000000000" pitchFamily="65" charset="-120"/>
              <a:ea typeface="標楷體" panose="03000509000000000000" pitchFamily="65" charset="-120"/>
            </a:endParaRPr>
          </a:p>
          <a:p>
            <a:pPr marL="800100" lvl="1"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有序推進金融市場互聯互通：</a:t>
            </a:r>
            <a:endParaRPr lang="en-US" altLang="zh-TW" sz="2400" dirty="0">
              <a:latin typeface="標楷體" panose="03000509000000000000" pitchFamily="65" charset="-120"/>
              <a:ea typeface="標楷體" panose="03000509000000000000" pitchFamily="65" charset="-120"/>
            </a:endParaRPr>
          </a:p>
          <a:p>
            <a:pPr marL="1200150" lvl="2"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逐步擴大大灣區內人民幣跨境使用規模和範圍。</a:t>
            </a:r>
            <a:endParaRPr lang="en-US" altLang="zh-TW" sz="2400" dirty="0">
              <a:latin typeface="標楷體" panose="03000509000000000000" pitchFamily="65" charset="-120"/>
              <a:ea typeface="標楷體" panose="03000509000000000000" pitchFamily="65" charset="-120"/>
            </a:endParaRPr>
          </a:p>
          <a:p>
            <a:pPr marL="1200150" lvl="2"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擴大香港與內地居民和機構進行跨境投資的空間，穩步擴大兩地居民投資對方金融產品的渠道。</a:t>
            </a:r>
            <a:endParaRPr lang="en-US" altLang="zh-TW" sz="2400" dirty="0">
              <a:latin typeface="標楷體" panose="03000509000000000000" pitchFamily="65" charset="-120"/>
              <a:ea typeface="標楷體" panose="03000509000000000000" pitchFamily="65" charset="-120"/>
            </a:endParaRPr>
          </a:p>
          <a:p>
            <a:pPr marL="800100" lvl="1"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構建現代服務業體系：</a:t>
            </a:r>
            <a:endParaRPr lang="en-US" altLang="zh-TW" sz="2400" dirty="0">
              <a:latin typeface="標楷體" panose="03000509000000000000" pitchFamily="65" charset="-120"/>
              <a:ea typeface="標楷體" panose="03000509000000000000" pitchFamily="65" charset="-120"/>
            </a:endParaRPr>
          </a:p>
          <a:p>
            <a:pPr marL="1257300" lvl="2"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重點</a:t>
            </a:r>
            <a:r>
              <a:rPr lang="zh-HK" altLang="en-US" sz="2400" dirty="0">
                <a:latin typeface="標楷體" panose="03000509000000000000" pitchFamily="65" charset="-120"/>
                <a:ea typeface="標楷體" panose="03000509000000000000" pitchFamily="65" charset="-120"/>
              </a:rPr>
              <a:t>包括：</a:t>
            </a:r>
            <a:r>
              <a:rPr lang="zh-TW" altLang="en-US" sz="2400" dirty="0">
                <a:latin typeface="標楷體" panose="03000509000000000000" pitchFamily="65" charset="-120"/>
                <a:ea typeface="標楷體" panose="03000509000000000000" pitchFamily="65" charset="-120"/>
              </a:rPr>
              <a:t>航運物流、旅遊服務、文化創意、人力資源服務、會議展覽及其他專業服務（</a:t>
            </a:r>
            <a:r>
              <a:rPr lang="zh-HK" altLang="en-US" sz="2400" dirty="0">
                <a:latin typeface="標楷體" panose="03000509000000000000" pitchFamily="65" charset="-120"/>
                <a:ea typeface="標楷體" panose="03000509000000000000" pitchFamily="65" charset="-120"/>
              </a:rPr>
              <a:t>例如：</a:t>
            </a:r>
            <a:r>
              <a:rPr lang="zh-TW" altLang="en-US" sz="2400" dirty="0">
                <a:latin typeface="標楷體" panose="03000509000000000000" pitchFamily="65" charset="-120"/>
                <a:ea typeface="標楷體" panose="03000509000000000000" pitchFamily="65" charset="-120"/>
              </a:rPr>
              <a:t>會計審計、法律及爭議解決服務、管理諮詢、檢驗檢測認證、知識產權、建築及相關工程等）</a:t>
            </a:r>
          </a:p>
        </p:txBody>
      </p:sp>
      <p:pic>
        <p:nvPicPr>
          <p:cNvPr id="3" name="Picture 2">
            <a:hlinkClick r:id="rId2"/>
          </p:cNvPr>
          <p:cNvPicPr>
            <a:picLocks noChangeAspect="1"/>
          </p:cNvPicPr>
          <p:nvPr/>
        </p:nvPicPr>
        <p:blipFill>
          <a:blip r:embed="rId3"/>
          <a:stretch>
            <a:fillRect/>
          </a:stretch>
        </p:blipFill>
        <p:spPr>
          <a:xfrm>
            <a:off x="508590" y="2321987"/>
            <a:ext cx="2802147" cy="2177992"/>
          </a:xfrm>
          <a:prstGeom prst="rect">
            <a:avLst/>
          </a:prstGeom>
        </p:spPr>
      </p:pic>
      <p:sp>
        <p:nvSpPr>
          <p:cNvPr id="4" name="文本框 6"/>
          <p:cNvSpPr txBox="1"/>
          <p:nvPr/>
        </p:nvSpPr>
        <p:spPr>
          <a:xfrm>
            <a:off x="1504604" y="146120"/>
            <a:ext cx="8803178" cy="1323439"/>
          </a:xfrm>
          <a:prstGeom prst="rect">
            <a:avLst/>
          </a:prstGeom>
          <a:noFill/>
        </p:spPr>
        <p:txBody>
          <a:bodyPr wrap="square">
            <a:spAutoFit/>
          </a:bodyPr>
          <a:lstStyle/>
          <a:p>
            <a:pPr algn="ctr"/>
            <a:r>
              <a:rPr lang="zh-CN" altLang="en-US" sz="4000" b="1" dirty="0">
                <a:latin typeface="DFKai-SB" panose="03000509000000000000" pitchFamily="65" charset="-120"/>
                <a:ea typeface="DFKai-SB" panose="03000509000000000000" pitchFamily="65" charset="-120"/>
                <a:sym typeface="+mn-ea"/>
              </a:rPr>
              <a:t>構建具有國際競爭力的</a:t>
            </a:r>
            <a:r>
              <a:rPr lang="zh-CN" altLang="en-US" sz="4000" b="1" dirty="0" smtClean="0">
                <a:latin typeface="DFKai-SB" panose="03000509000000000000" pitchFamily="65" charset="-120"/>
                <a:ea typeface="DFKai-SB" panose="03000509000000000000" pitchFamily="65" charset="-120"/>
                <a:sym typeface="+mn-ea"/>
              </a:rPr>
              <a:t>現代產業</a:t>
            </a:r>
            <a:r>
              <a:rPr lang="zh-CN" altLang="en-US" sz="4000" b="1" dirty="0">
                <a:latin typeface="DFKai-SB" panose="03000509000000000000" pitchFamily="65" charset="-120"/>
                <a:ea typeface="DFKai-SB" panose="03000509000000000000" pitchFamily="65" charset="-120"/>
                <a:sym typeface="+mn-ea"/>
              </a:rPr>
              <a:t>體系</a:t>
            </a:r>
            <a:endParaRPr lang="en-US" altLang="zh-CN" sz="4000" b="1" dirty="0">
              <a:latin typeface="DFKai-SB" panose="03000509000000000000" pitchFamily="65" charset="-120"/>
              <a:ea typeface="DFKai-SB" panose="03000509000000000000" pitchFamily="65" charset="-120"/>
              <a:sym typeface="+mn-ea"/>
            </a:endParaRPr>
          </a:p>
          <a:p>
            <a:pPr algn="ctr"/>
            <a:r>
              <a:rPr lang="zh-TW" altLang="en-US" sz="4000" b="1" dirty="0">
                <a:latin typeface="標楷體" panose="03000509000000000000" pitchFamily="65" charset="-120"/>
                <a:ea typeface="標楷體" panose="03000509000000000000" pitchFamily="65" charset="-120"/>
              </a:rPr>
              <a:t>重點舉隅（續）</a:t>
            </a:r>
            <a:endParaRPr lang="en-US" altLang="zh-TW" sz="4000" b="1" dirty="0">
              <a:latin typeface="標楷體" panose="03000509000000000000" pitchFamily="65" charset="-120"/>
              <a:ea typeface="標楷體" panose="03000509000000000000" pitchFamily="65" charset="-120"/>
            </a:endParaRPr>
          </a:p>
        </p:txBody>
      </p:sp>
      <p:sp>
        <p:nvSpPr>
          <p:cNvPr id="5" name="Rectangle 4"/>
          <p:cNvSpPr/>
          <p:nvPr/>
        </p:nvSpPr>
        <p:spPr>
          <a:xfrm>
            <a:off x="287724" y="4823144"/>
            <a:ext cx="3176870" cy="646331"/>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cs typeface="微軟正黑體" panose="020B0604030504040204" pitchFamily="34" charset="-120"/>
              </a:rPr>
              <a:t>參考資料</a:t>
            </a:r>
            <a:r>
              <a:rPr lang="en-US" altLang="zh-TW" dirty="0">
                <a:latin typeface="標楷體" panose="03000509000000000000" pitchFamily="65" charset="-120"/>
                <a:ea typeface="標楷體" panose="03000509000000000000" pitchFamily="65" charset="-120"/>
                <a:cs typeface="微軟正黑體" panose="020B0604030504040204" pitchFamily="34" charset="-120"/>
              </a:rPr>
              <a:t>:</a:t>
            </a:r>
          </a:p>
          <a:p>
            <a:r>
              <a:rPr lang="en-US" altLang="zh-TW" dirty="0">
                <a:latin typeface="標楷體" panose="03000509000000000000" pitchFamily="65" charset="-120"/>
                <a:ea typeface="標楷體" panose="03000509000000000000" pitchFamily="65" charset="-120"/>
                <a:cs typeface="微軟正黑體" panose="020B0604030504040204" pitchFamily="34" charset="-120"/>
              </a:rPr>
              <a:t>《</a:t>
            </a:r>
            <a:r>
              <a:rPr lang="zh-TW" altLang="en-US" dirty="0">
                <a:latin typeface="標楷體" panose="03000509000000000000" pitchFamily="65" charset="-120"/>
                <a:ea typeface="標楷體" panose="03000509000000000000" pitchFamily="65" charset="-120"/>
                <a:cs typeface="微軟正黑體" panose="020B0604030504040204" pitchFamily="34" charset="-120"/>
              </a:rPr>
              <a:t>粵港澳大灣區發展規劃綱要</a:t>
            </a:r>
            <a:r>
              <a:rPr lang="en-US" altLang="zh-TW" dirty="0">
                <a:latin typeface="標楷體" panose="03000509000000000000" pitchFamily="65" charset="-120"/>
                <a:ea typeface="標楷體" panose="03000509000000000000" pitchFamily="65" charset="-120"/>
                <a:cs typeface="微軟正黑體" panose="020B0604030504040204" pitchFamily="34" charset="-120"/>
              </a:rPr>
              <a:t>》</a:t>
            </a:r>
            <a:endParaRPr lang="en-US" dirty="0"/>
          </a:p>
        </p:txBody>
      </p:sp>
      <p:sp>
        <p:nvSpPr>
          <p:cNvPr id="6" name="Rectangle 5"/>
          <p:cNvSpPr/>
          <p:nvPr/>
        </p:nvSpPr>
        <p:spPr>
          <a:xfrm>
            <a:off x="287724" y="5460863"/>
            <a:ext cx="3343730" cy="523220"/>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(https://www.bayarea.gov.hk/filemanager/tc/share/pdf/Outline_Development_Plan.pdf)</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101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96598" y="1151256"/>
            <a:ext cx="3577776" cy="5049071"/>
          </a:xfrm>
          <a:prstGeom prst="rect">
            <a:avLst/>
          </a:prstGeom>
        </p:spPr>
      </p:pic>
      <p:pic>
        <p:nvPicPr>
          <p:cNvPr id="3" name="Picture 2"/>
          <p:cNvPicPr>
            <a:picLocks noChangeAspect="1"/>
          </p:cNvPicPr>
          <p:nvPr/>
        </p:nvPicPr>
        <p:blipFill>
          <a:blip r:embed="rId3"/>
          <a:stretch>
            <a:fillRect/>
          </a:stretch>
        </p:blipFill>
        <p:spPr>
          <a:xfrm>
            <a:off x="8074374" y="1158273"/>
            <a:ext cx="3562956" cy="5035036"/>
          </a:xfrm>
          <a:prstGeom prst="rect">
            <a:avLst/>
          </a:prstGeom>
        </p:spPr>
      </p:pic>
      <p:sp>
        <p:nvSpPr>
          <p:cNvPr id="4" name="Rectangle 3"/>
          <p:cNvSpPr/>
          <p:nvPr/>
        </p:nvSpPr>
        <p:spPr>
          <a:xfrm>
            <a:off x="4218647" y="6337025"/>
            <a:ext cx="7418683" cy="307777"/>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粵港澳大灣區專頁 </a:t>
            </a:r>
            <a:r>
              <a:rPr lang="en-US" sz="1400" dirty="0">
                <a:latin typeface="Times New Roman" panose="02020603050405020304" pitchFamily="18" charset="0"/>
                <a:cs typeface="Times New Roman" panose="02020603050405020304" pitchFamily="18" charset="0"/>
              </a:rPr>
              <a:t>https://www.bayarea.gov.hk/tc/opportunities/mainpoints-finance.html</a:t>
            </a:r>
          </a:p>
        </p:txBody>
      </p:sp>
      <p:sp>
        <p:nvSpPr>
          <p:cNvPr id="5" name="文本框 6"/>
          <p:cNvSpPr txBox="1"/>
          <p:nvPr/>
        </p:nvSpPr>
        <p:spPr>
          <a:xfrm>
            <a:off x="1734582" y="92936"/>
            <a:ext cx="8938472" cy="707886"/>
          </a:xfrm>
          <a:prstGeom prst="rect">
            <a:avLst/>
          </a:prstGeom>
          <a:noFill/>
        </p:spPr>
        <p:txBody>
          <a:bodyPr wrap="square">
            <a:spAutoFit/>
          </a:bodyPr>
          <a:lstStyle/>
          <a:p>
            <a:pPr algn="ctr"/>
            <a:r>
              <a:rPr lang="zh-CN" altLang="en-US" sz="4000" b="1" dirty="0">
                <a:latin typeface="DFKai-SB" panose="03000509000000000000" pitchFamily="65" charset="-120"/>
                <a:ea typeface="DFKai-SB" panose="03000509000000000000" pitchFamily="65" charset="-120"/>
                <a:sym typeface="+mn-ea"/>
              </a:rPr>
              <a:t>構建</a:t>
            </a:r>
            <a:r>
              <a:rPr lang="zh-TW" altLang="en-US" sz="4000" b="1" dirty="0">
                <a:latin typeface="DFKai-SB" panose="03000509000000000000" pitchFamily="65" charset="-120"/>
                <a:ea typeface="DFKai-SB" panose="03000509000000000000" pitchFamily="65" charset="-120"/>
                <a:sym typeface="+mn-ea"/>
              </a:rPr>
              <a:t>金融市場互聯互通的</a:t>
            </a:r>
            <a:r>
              <a:rPr lang="zh-CN" altLang="en-US" sz="4000" b="1" dirty="0" smtClean="0">
                <a:latin typeface="DFKai-SB" panose="03000509000000000000" pitchFamily="65" charset="-120"/>
                <a:ea typeface="DFKai-SB" panose="03000509000000000000" pitchFamily="65" charset="-120"/>
                <a:sym typeface="+mn-ea"/>
              </a:rPr>
              <a:t>現代產業</a:t>
            </a:r>
            <a:r>
              <a:rPr lang="zh-CN" altLang="en-US" sz="4000" b="1" dirty="0">
                <a:latin typeface="DFKai-SB" panose="03000509000000000000" pitchFamily="65" charset="-120"/>
                <a:ea typeface="DFKai-SB" panose="03000509000000000000" pitchFamily="65" charset="-120"/>
                <a:sym typeface="+mn-ea"/>
              </a:rPr>
              <a:t>體系</a:t>
            </a:r>
            <a:endParaRPr lang="zh-CN" altLang="en-US" sz="4000" dirty="0"/>
          </a:p>
        </p:txBody>
      </p:sp>
      <p:pic>
        <p:nvPicPr>
          <p:cNvPr id="11" name="Picture 10">
            <a:hlinkClick r:id="rId4"/>
          </p:cNvPr>
          <p:cNvPicPr>
            <a:picLocks noChangeAspect="1"/>
          </p:cNvPicPr>
          <p:nvPr/>
        </p:nvPicPr>
        <p:blipFill>
          <a:blip r:embed="rId5"/>
          <a:stretch>
            <a:fillRect/>
          </a:stretch>
        </p:blipFill>
        <p:spPr>
          <a:xfrm>
            <a:off x="756458" y="3962580"/>
            <a:ext cx="2257994" cy="1755044"/>
          </a:xfrm>
          <a:prstGeom prst="rect">
            <a:avLst/>
          </a:prstGeom>
        </p:spPr>
      </p:pic>
      <p:sp>
        <p:nvSpPr>
          <p:cNvPr id="12" name="Rectangle 11"/>
          <p:cNvSpPr/>
          <p:nvPr/>
        </p:nvSpPr>
        <p:spPr>
          <a:xfrm>
            <a:off x="178150" y="1165291"/>
            <a:ext cx="4190274" cy="2677656"/>
          </a:xfrm>
          <a:prstGeom prst="rect">
            <a:avLst/>
          </a:prstGeom>
        </p:spPr>
        <p:txBody>
          <a:bodyPr wrap="square">
            <a:spAutoFit/>
          </a:bodyPr>
          <a:lstStyle/>
          <a:p>
            <a:r>
              <a:rPr lang="zh-TW" altLang="en-US" sz="2400" dirty="0">
                <a:latin typeface="標楷體" panose="03000509000000000000" pitchFamily="65" charset="-120"/>
                <a:ea typeface="標楷體" panose="03000509000000000000" pitchFamily="65" charset="-120"/>
              </a:rPr>
              <a:t>發展重點</a:t>
            </a:r>
          </a:p>
          <a:p>
            <a:pPr fontAlgn="t"/>
            <a:r>
              <a:rPr lang="zh-TW" altLang="en-US" sz="2400" dirty="0">
                <a:latin typeface="標楷體" panose="03000509000000000000" pitchFamily="65" charset="-120"/>
                <a:ea typeface="標楷體" panose="03000509000000000000" pitchFamily="65" charset="-120"/>
              </a:rPr>
              <a:t>支持鞏固和提升香港作為國際金融中心的地位，強化全球離岸人民幣業務樞紐地位、國際資產管理中心及風險管理中心功能，推動金融及專業服務等向高端高增值方向發展。</a:t>
            </a:r>
            <a:endParaRPr lang="zh-TW" altLang="en-US" sz="2400" b="0" i="0" dirty="0">
              <a:effectLst/>
              <a:latin typeface="標楷體" panose="03000509000000000000" pitchFamily="65" charset="-120"/>
              <a:ea typeface="標楷體" panose="03000509000000000000" pitchFamily="65" charset="-120"/>
            </a:endParaRPr>
          </a:p>
        </p:txBody>
      </p:sp>
      <p:sp>
        <p:nvSpPr>
          <p:cNvPr id="13" name="Rectangle 12"/>
          <p:cNvSpPr/>
          <p:nvPr/>
        </p:nvSpPr>
        <p:spPr>
          <a:xfrm>
            <a:off x="341025" y="5796705"/>
            <a:ext cx="3507768" cy="307777"/>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微軟正黑體" panose="020B0604030504040204" pitchFamily="34" charset="-120"/>
              </a:rPr>
              <a:t>參考資料</a:t>
            </a:r>
            <a:r>
              <a:rPr lang="en-US" altLang="zh-TW" sz="1400" dirty="0">
                <a:latin typeface="標楷體" panose="03000509000000000000" pitchFamily="65" charset="-120"/>
                <a:ea typeface="標楷體" panose="03000509000000000000" pitchFamily="65" charset="-120"/>
                <a:cs typeface="微軟正黑體" panose="020B0604030504040204" pitchFamily="34" charset="-120"/>
              </a:rPr>
              <a:t>:《</a:t>
            </a:r>
            <a:r>
              <a:rPr lang="zh-TW" altLang="en-US" sz="1400" dirty="0">
                <a:latin typeface="標楷體" panose="03000509000000000000" pitchFamily="65" charset="-120"/>
                <a:ea typeface="標楷體" panose="03000509000000000000" pitchFamily="65" charset="-120"/>
                <a:cs typeface="微軟正黑體" panose="020B0604030504040204" pitchFamily="34" charset="-120"/>
              </a:rPr>
              <a:t>粵港澳大灣區發展規劃綱要</a:t>
            </a:r>
            <a:r>
              <a:rPr lang="en-US" altLang="zh-TW" sz="1400" dirty="0">
                <a:latin typeface="標楷體" panose="03000509000000000000" pitchFamily="65" charset="-120"/>
                <a:ea typeface="標楷體" panose="03000509000000000000" pitchFamily="65" charset="-120"/>
                <a:cs typeface="微軟正黑體" panose="020B0604030504040204" pitchFamily="34" charset="-120"/>
              </a:rPr>
              <a:t>》</a:t>
            </a:r>
            <a:endParaRPr lang="en-US" sz="1400" dirty="0"/>
          </a:p>
        </p:txBody>
      </p:sp>
      <p:sp>
        <p:nvSpPr>
          <p:cNvPr id="14" name="Rectangle 13"/>
          <p:cNvSpPr/>
          <p:nvPr/>
        </p:nvSpPr>
        <p:spPr>
          <a:xfrm>
            <a:off x="341025" y="6075415"/>
            <a:ext cx="3343730" cy="523220"/>
          </a:xfrm>
          <a:prstGeom prst="rect">
            <a:avLst/>
          </a:prstGeom>
        </p:spPr>
        <p:txBody>
          <a:bodyPr wrap="square">
            <a:spAutoFit/>
          </a:bodyPr>
          <a:lstStyle/>
          <a:p>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(https://www.bayarea.gov.hk/filemanager/tc/share/pdf/Outline_Development_Plan.pdf)</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96367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2512845" y="6135107"/>
            <a:ext cx="6217920" cy="521970"/>
          </a:xfrm>
          <a:prstGeom prst="rect">
            <a:avLst/>
          </a:prstGeom>
          <a:noFill/>
        </p:spPr>
        <p:txBody>
          <a:bodyPr wrap="square" rtlCol="0" anchor="t">
            <a:spAutoFit/>
          </a:bodyPr>
          <a:lstStyle/>
          <a:p>
            <a:r>
              <a:rPr lang="zh-CN" altLang="en-US" sz="1400" dirty="0">
                <a:latin typeface="DFKai-SB" panose="03000509000000000000" pitchFamily="65" charset="-120"/>
                <a:ea typeface="DFKai-SB" panose="03000509000000000000" pitchFamily="65" charset="-120"/>
              </a:rPr>
              <a:t>視頻</a:t>
            </a:r>
            <a:r>
              <a:rPr lang="zh-CN" altLang="en-US" sz="1400" dirty="0" smtClean="0">
                <a:latin typeface="DFKai-SB" panose="03000509000000000000" pitchFamily="65" charset="-120"/>
                <a:ea typeface="DFKai-SB" panose="03000509000000000000" pitchFamily="65" charset="-120"/>
              </a:rPr>
              <a:t>資源</a:t>
            </a:r>
            <a:r>
              <a:rPr lang="zh-TW" altLang="en-US" sz="1400" dirty="0" smtClean="0">
                <a:latin typeface="DFKai-SB" panose="03000509000000000000" pitchFamily="65" charset="-120"/>
                <a:ea typeface="DFKai-SB" panose="03000509000000000000" pitchFamily="65" charset="-120"/>
              </a:rPr>
              <a:t>來源</a:t>
            </a:r>
            <a:r>
              <a:rPr lang="zh-CN" altLang="en-US" sz="1400" dirty="0" smtClean="0">
                <a:latin typeface="DFKai-SB" panose="03000509000000000000" pitchFamily="65" charset="-120"/>
                <a:ea typeface="DFKai-SB" panose="03000509000000000000" pitchFamily="65" charset="-12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https://tv.cctv.com/2017/06/30/VIDEaEehP311kZ4oJnrGrbXB170630.shtml</a:t>
            </a:r>
          </a:p>
        </p:txBody>
      </p:sp>
      <p:sp>
        <p:nvSpPr>
          <p:cNvPr id="33" name="燕尾形 1"/>
          <p:cNvSpPr/>
          <p:nvPr/>
        </p:nvSpPr>
        <p:spPr>
          <a:xfrm flipV="1">
            <a:off x="618873" y="1729130"/>
            <a:ext cx="454401" cy="262298"/>
          </a:xfrm>
          <a:prstGeom prst="chevron">
            <a:avLst>
              <a:gd name="adj" fmla="val 38311"/>
            </a:avLst>
          </a:prstGeom>
          <a:solidFill>
            <a:srgbClr val="21D0C2">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eaLnBrk="1" fontAlgn="auto" hangingPunct="1">
              <a:spcBef>
                <a:spcPts val="0"/>
              </a:spcBef>
              <a:spcAft>
                <a:spcPts val="0"/>
              </a:spcAft>
              <a:defRPr/>
            </a:pPr>
            <a:endParaRPr lang="zh-CN" altLang="en-US" sz="1600" kern="0" dirty="0">
              <a:latin typeface="Avant GardeBook" pitchFamily="50" charset="0"/>
              <a:ea typeface="微软雅黑" panose="020B0503020204020204" pitchFamily="34" charset="-122"/>
            </a:endParaRPr>
          </a:p>
        </p:txBody>
      </p:sp>
      <p:sp>
        <p:nvSpPr>
          <p:cNvPr id="34" name="文本框 33"/>
          <p:cNvSpPr txBox="1"/>
          <p:nvPr/>
        </p:nvSpPr>
        <p:spPr>
          <a:xfrm>
            <a:off x="1100671" y="1320799"/>
            <a:ext cx="10107287" cy="1409748"/>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r>
              <a:rPr lang="zh-CN" altLang="en-US" sz="3200" b="0" dirty="0" smtClean="0">
                <a:latin typeface="DFKai-SB" panose="03000509000000000000" pitchFamily="65" charset="-120"/>
                <a:ea typeface="DFKai-SB" panose="03000509000000000000" pitchFamily="65" charset="-120"/>
              </a:rPr>
              <a:t>發揮產業</a:t>
            </a:r>
            <a:r>
              <a:rPr lang="zh-CN" altLang="en-US" sz="3200" b="0" dirty="0">
                <a:latin typeface="DFKai-SB" panose="03000509000000000000" pitchFamily="65" charset="-120"/>
                <a:ea typeface="DFKai-SB" panose="03000509000000000000" pitchFamily="65" charset="-120"/>
              </a:rPr>
              <a:t>的競爭優勢，打造優勢互補、緊密協作</a:t>
            </a:r>
            <a:r>
              <a:rPr lang="zh-CN" altLang="en-US" sz="3200" b="0" dirty="0" smtClean="0">
                <a:latin typeface="DFKai-SB" panose="03000509000000000000" pitchFamily="65" charset="-120"/>
                <a:ea typeface="DFKai-SB" panose="03000509000000000000" pitchFamily="65" charset="-120"/>
              </a:rPr>
              <a:t>的產業</a:t>
            </a:r>
            <a:r>
              <a:rPr lang="zh-CN" altLang="en-US" sz="3200" b="0" dirty="0">
                <a:latin typeface="DFKai-SB" panose="03000509000000000000" pitchFamily="65" charset="-120"/>
                <a:ea typeface="DFKai-SB" panose="03000509000000000000" pitchFamily="65" charset="-120"/>
              </a:rPr>
              <a:t>結構，加速向全球高端</a:t>
            </a:r>
            <a:r>
              <a:rPr lang="zh-TW" altLang="en-US" sz="3200" b="0" dirty="0"/>
              <a:t>發展</a:t>
            </a:r>
            <a:r>
              <a:rPr lang="zh-CN" altLang="en-US" sz="3200" b="0" dirty="0">
                <a:latin typeface="DFKai-SB" panose="03000509000000000000" pitchFamily="65" charset="-120"/>
                <a:ea typeface="DFKai-SB" panose="03000509000000000000" pitchFamily="65" charset="-120"/>
              </a:rPr>
              <a:t>。</a:t>
            </a:r>
          </a:p>
        </p:txBody>
      </p:sp>
      <p:sp>
        <p:nvSpPr>
          <p:cNvPr id="35" name="文本框 34"/>
          <p:cNvSpPr txBox="1"/>
          <p:nvPr/>
        </p:nvSpPr>
        <p:spPr>
          <a:xfrm>
            <a:off x="618873" y="3051927"/>
            <a:ext cx="4077817" cy="2022681"/>
          </a:xfrm>
          <a:prstGeom prst="round2DiagRect">
            <a:avLst/>
          </a:prstGeom>
          <a:no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50000"/>
              </a:lnSpc>
            </a:pPr>
            <a:r>
              <a:rPr lang="zh-CN" altLang="en-US" sz="2400" dirty="0">
                <a:latin typeface="DFKai-SB" panose="03000509000000000000" pitchFamily="65" charset="-120"/>
                <a:ea typeface="DFKai-SB" panose="03000509000000000000" pitchFamily="65" charset="-120"/>
              </a:rPr>
              <a:t>專家</a:t>
            </a:r>
            <a:r>
              <a:rPr lang="zh-CN" altLang="en-US" sz="2400" dirty="0"/>
              <a:t>觀點：</a:t>
            </a:r>
          </a:p>
          <a:p>
            <a:pPr algn="l">
              <a:lnSpc>
                <a:spcPct val="150000"/>
              </a:lnSpc>
            </a:pPr>
            <a:r>
              <a:rPr lang="zh-CN" altLang="en-US" sz="2400" b="0" dirty="0">
                <a:latin typeface="DFKai-SB" panose="03000509000000000000" pitchFamily="65" charset="-120"/>
                <a:ea typeface="DFKai-SB" panose="03000509000000000000" pitchFamily="65" charset="-120"/>
              </a:rPr>
              <a:t>港澳發揮產業優勢，</a:t>
            </a:r>
            <a:r>
              <a:rPr lang="zh-CN" altLang="en-US" sz="2400" b="0" dirty="0"/>
              <a:t>促進粵港澳大灣</a:t>
            </a:r>
            <a:r>
              <a:rPr lang="zh-CN" altLang="en-US" sz="2400" b="0" dirty="0">
                <a:latin typeface="DFKai-SB" panose="03000509000000000000" pitchFamily="65" charset="-120"/>
                <a:ea typeface="DFKai-SB" panose="03000509000000000000" pitchFamily="65" charset="-120"/>
              </a:rPr>
              <a:t>區協同發展</a:t>
            </a:r>
            <a:r>
              <a:rPr lang="zh-CN" altLang="en-US" sz="2400" b="0" dirty="0" smtClean="0">
                <a:latin typeface="DFKai-SB" panose="03000509000000000000" pitchFamily="65" charset="-120"/>
                <a:ea typeface="DFKai-SB" panose="03000509000000000000" pitchFamily="65" charset="-120"/>
              </a:rPr>
              <a:t>。</a:t>
            </a:r>
            <a:endParaRPr lang="en-US" altLang="zh-CN" sz="2400" b="0" dirty="0">
              <a:latin typeface="DFKai-SB" panose="03000509000000000000" pitchFamily="65" charset="-120"/>
              <a:ea typeface="DFKai-SB" panose="03000509000000000000" pitchFamily="65" charset="-120"/>
            </a:endParaRPr>
          </a:p>
        </p:txBody>
      </p:sp>
      <p:sp>
        <p:nvSpPr>
          <p:cNvPr id="8" name="文本框 6"/>
          <p:cNvSpPr txBox="1"/>
          <p:nvPr/>
        </p:nvSpPr>
        <p:spPr>
          <a:xfrm>
            <a:off x="1793420" y="286830"/>
            <a:ext cx="8803178" cy="707886"/>
          </a:xfrm>
          <a:prstGeom prst="rect">
            <a:avLst/>
          </a:prstGeom>
          <a:noFill/>
        </p:spPr>
        <p:txBody>
          <a:bodyPr wrap="square">
            <a:spAutoFit/>
          </a:bodyPr>
          <a:lstStyle/>
          <a:p>
            <a:pPr algn="ctr"/>
            <a:r>
              <a:rPr lang="zh-CN" altLang="en-US" sz="4000" b="1" dirty="0">
                <a:latin typeface="DFKai-SB" panose="03000509000000000000" pitchFamily="65" charset="-120"/>
                <a:ea typeface="DFKai-SB" panose="03000509000000000000" pitchFamily="65" charset="-120"/>
                <a:sym typeface="+mn-ea"/>
              </a:rPr>
              <a:t>構建具有國際競爭力的</a:t>
            </a:r>
            <a:r>
              <a:rPr lang="zh-CN" altLang="en-US" sz="4000" b="1" dirty="0" smtClean="0">
                <a:latin typeface="DFKai-SB" panose="03000509000000000000" pitchFamily="65" charset="-120"/>
                <a:ea typeface="DFKai-SB" panose="03000509000000000000" pitchFamily="65" charset="-120"/>
                <a:sym typeface="+mn-ea"/>
              </a:rPr>
              <a:t>現代產業</a:t>
            </a:r>
            <a:r>
              <a:rPr lang="zh-CN" altLang="en-US" sz="4000" b="1" dirty="0">
                <a:latin typeface="DFKai-SB" panose="03000509000000000000" pitchFamily="65" charset="-120"/>
                <a:ea typeface="DFKai-SB" panose="03000509000000000000" pitchFamily="65" charset="-120"/>
                <a:sym typeface="+mn-ea"/>
              </a:rPr>
              <a:t>體系</a:t>
            </a:r>
            <a:endParaRPr lang="zh-CN" altLang="en-US" sz="4000" dirty="0"/>
          </a:p>
        </p:txBody>
      </p:sp>
      <p:sp>
        <p:nvSpPr>
          <p:cNvPr id="9" name="Rectangle 8"/>
          <p:cNvSpPr/>
          <p:nvPr/>
        </p:nvSpPr>
        <p:spPr>
          <a:xfrm>
            <a:off x="5231165" y="5511043"/>
            <a:ext cx="4525128" cy="461665"/>
          </a:xfrm>
          <a:prstGeom prst="rect">
            <a:avLst/>
          </a:prstGeom>
          <a:ln w="19050">
            <a:solidFill>
              <a:srgbClr val="FF0000"/>
            </a:solidFill>
          </a:ln>
        </p:spPr>
        <p:txBody>
          <a:bodyPr wrap="square">
            <a:spAutoFit/>
          </a:bodyPr>
          <a:lstStyle/>
          <a:p>
            <a:pPr algn="ctr"/>
            <a:r>
              <a:rPr lang="zh-TW" altLang="en-US" sz="2400" b="1" dirty="0">
                <a:latin typeface="標楷體" panose="03000509000000000000" pitchFamily="65" charset="-120"/>
                <a:ea typeface="標楷體" panose="03000509000000000000" pitchFamily="65" charset="-120"/>
                <a:cs typeface="Times New Roman" panose="02020603050405020304" pitchFamily="18" charset="0"/>
              </a:rPr>
              <a:t>點擊圖像觀看影片</a:t>
            </a:r>
            <a:endParaRPr lang="en-US" sz="2400" b="1"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Picture 1">
            <a:hlinkClick r:id="rId2"/>
          </p:cNvPr>
          <p:cNvPicPr>
            <a:picLocks noChangeAspect="1"/>
          </p:cNvPicPr>
          <p:nvPr/>
        </p:nvPicPr>
        <p:blipFill>
          <a:blip r:embed="rId3"/>
          <a:stretch>
            <a:fillRect/>
          </a:stretch>
        </p:blipFill>
        <p:spPr>
          <a:xfrm>
            <a:off x="5231164" y="2927208"/>
            <a:ext cx="4525128" cy="2583835"/>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41166" y="2599768"/>
            <a:ext cx="2162834" cy="2154760"/>
            <a:chOff x="4263817" y="1941024"/>
            <a:chExt cx="3656386" cy="3642736"/>
          </a:xfrm>
        </p:grpSpPr>
        <p:sp>
          <p:nvSpPr>
            <p:cNvPr id="48" name="Shape 6914"/>
            <p:cNvSpPr/>
            <p:nvPr/>
          </p:nvSpPr>
          <p:spPr>
            <a:xfrm>
              <a:off x="4263817" y="1941027"/>
              <a:ext cx="1940279" cy="1763268"/>
            </a:xfrm>
            <a:custGeom>
              <a:avLst/>
              <a:gdLst/>
              <a:ahLst/>
              <a:cxnLst>
                <a:cxn ang="0">
                  <a:pos x="wd2" y="hd2"/>
                </a:cxn>
                <a:cxn ang="5400000">
                  <a:pos x="wd2" y="hd2"/>
                </a:cxn>
                <a:cxn ang="10800000">
                  <a:pos x="wd2" y="hd2"/>
                </a:cxn>
                <a:cxn ang="16200000">
                  <a:pos x="wd2" y="hd2"/>
                </a:cxn>
              </a:cxnLst>
              <a:rect l="0" t="0" r="r" b="b"/>
              <a:pathLst>
                <a:path w="21600" h="21600" extrusionOk="0">
                  <a:moveTo>
                    <a:pt x="3095" y="18391"/>
                  </a:moveTo>
                  <a:cubicBezTo>
                    <a:pt x="2131" y="18465"/>
                    <a:pt x="1144" y="18588"/>
                    <a:pt x="224" y="18761"/>
                  </a:cubicBezTo>
                  <a:cubicBezTo>
                    <a:pt x="90" y="19699"/>
                    <a:pt x="22" y="20637"/>
                    <a:pt x="0" y="21600"/>
                  </a:cubicBezTo>
                  <a:cubicBezTo>
                    <a:pt x="3701" y="21600"/>
                    <a:pt x="3701" y="21600"/>
                    <a:pt x="3701" y="21600"/>
                  </a:cubicBezTo>
                  <a:cubicBezTo>
                    <a:pt x="4060" y="20168"/>
                    <a:pt x="5249" y="19156"/>
                    <a:pt x="6639" y="19156"/>
                  </a:cubicBezTo>
                  <a:cubicBezTo>
                    <a:pt x="8030" y="19156"/>
                    <a:pt x="9219" y="20168"/>
                    <a:pt x="9600" y="21600"/>
                  </a:cubicBezTo>
                  <a:cubicBezTo>
                    <a:pt x="10273" y="21600"/>
                    <a:pt x="10273" y="21600"/>
                    <a:pt x="10273" y="21600"/>
                  </a:cubicBezTo>
                  <a:cubicBezTo>
                    <a:pt x="10295" y="20711"/>
                    <a:pt x="10430" y="19847"/>
                    <a:pt x="10654" y="18983"/>
                  </a:cubicBezTo>
                  <a:cubicBezTo>
                    <a:pt x="11125" y="17206"/>
                    <a:pt x="12045" y="15552"/>
                    <a:pt x="13279" y="14268"/>
                  </a:cubicBezTo>
                  <a:cubicBezTo>
                    <a:pt x="14467" y="12960"/>
                    <a:pt x="16015" y="12096"/>
                    <a:pt x="17675" y="11602"/>
                  </a:cubicBezTo>
                  <a:cubicBezTo>
                    <a:pt x="18258" y="11454"/>
                    <a:pt x="18841" y="11380"/>
                    <a:pt x="19447" y="11331"/>
                  </a:cubicBezTo>
                  <a:cubicBezTo>
                    <a:pt x="19447" y="9183"/>
                    <a:pt x="19447" y="9183"/>
                    <a:pt x="19447" y="9183"/>
                  </a:cubicBezTo>
                  <a:cubicBezTo>
                    <a:pt x="19828" y="9109"/>
                    <a:pt x="19828" y="9109"/>
                    <a:pt x="19828" y="9109"/>
                  </a:cubicBezTo>
                  <a:cubicBezTo>
                    <a:pt x="20860" y="8912"/>
                    <a:pt x="21600" y="7949"/>
                    <a:pt x="21600" y="6764"/>
                  </a:cubicBezTo>
                  <a:cubicBezTo>
                    <a:pt x="21600" y="5579"/>
                    <a:pt x="20860" y="4592"/>
                    <a:pt x="19828" y="4394"/>
                  </a:cubicBezTo>
                  <a:cubicBezTo>
                    <a:pt x="19447" y="4320"/>
                    <a:pt x="19447" y="4320"/>
                    <a:pt x="19447" y="4320"/>
                  </a:cubicBezTo>
                  <a:cubicBezTo>
                    <a:pt x="19447" y="0"/>
                    <a:pt x="19447" y="0"/>
                    <a:pt x="19447" y="0"/>
                  </a:cubicBezTo>
                  <a:cubicBezTo>
                    <a:pt x="18931" y="25"/>
                    <a:pt x="18437" y="49"/>
                    <a:pt x="17921" y="123"/>
                  </a:cubicBezTo>
                  <a:cubicBezTo>
                    <a:pt x="17720" y="1185"/>
                    <a:pt x="17563" y="2197"/>
                    <a:pt x="17450" y="3259"/>
                  </a:cubicBezTo>
                  <a:cubicBezTo>
                    <a:pt x="15880" y="3579"/>
                    <a:pt x="15880" y="3579"/>
                    <a:pt x="15880" y="3579"/>
                  </a:cubicBezTo>
                  <a:cubicBezTo>
                    <a:pt x="14355" y="4098"/>
                    <a:pt x="14355" y="4098"/>
                    <a:pt x="14355" y="4098"/>
                  </a:cubicBezTo>
                  <a:cubicBezTo>
                    <a:pt x="13817" y="3209"/>
                    <a:pt x="13234" y="2370"/>
                    <a:pt x="12628" y="1555"/>
                  </a:cubicBezTo>
                  <a:cubicBezTo>
                    <a:pt x="11080" y="2197"/>
                    <a:pt x="9622" y="3110"/>
                    <a:pt x="8277" y="4172"/>
                  </a:cubicBezTo>
                  <a:cubicBezTo>
                    <a:pt x="8568" y="5159"/>
                    <a:pt x="8905" y="6171"/>
                    <a:pt x="9286" y="7134"/>
                  </a:cubicBezTo>
                  <a:cubicBezTo>
                    <a:pt x="8882" y="7529"/>
                    <a:pt x="8456" y="7875"/>
                    <a:pt x="8075" y="8294"/>
                  </a:cubicBezTo>
                  <a:cubicBezTo>
                    <a:pt x="7716" y="8714"/>
                    <a:pt x="7312" y="9109"/>
                    <a:pt x="6976" y="9578"/>
                  </a:cubicBezTo>
                  <a:cubicBezTo>
                    <a:pt x="6123" y="9134"/>
                    <a:pt x="5226" y="8714"/>
                    <a:pt x="4329" y="8319"/>
                  </a:cubicBezTo>
                  <a:cubicBezTo>
                    <a:pt x="3297" y="9751"/>
                    <a:pt x="2422" y="11331"/>
                    <a:pt x="1750" y="12985"/>
                  </a:cubicBezTo>
                  <a:cubicBezTo>
                    <a:pt x="2490" y="13701"/>
                    <a:pt x="3230" y="14367"/>
                    <a:pt x="3993" y="15009"/>
                  </a:cubicBezTo>
                  <a:cubicBezTo>
                    <a:pt x="3746" y="15552"/>
                    <a:pt x="3634" y="16120"/>
                    <a:pt x="3454" y="16663"/>
                  </a:cubicBezTo>
                  <a:cubicBezTo>
                    <a:pt x="3275" y="17231"/>
                    <a:pt x="3207" y="17798"/>
                    <a:pt x="3095" y="18391"/>
                  </a:cubicBezTo>
                  <a:close/>
                </a:path>
              </a:pathLst>
            </a:custGeom>
            <a:solidFill>
              <a:schemeClr val="accent1"/>
            </a:solidFill>
            <a:ln w="50800">
              <a:noFill/>
              <a:round/>
            </a:ln>
            <a:effectLst/>
          </p:spPr>
          <p:txBody>
            <a:bodyPr lIns="0" tIns="0" rIns="0" bIns="0"/>
            <a:lstStyle/>
            <a:p>
              <a:pPr defTabSz="607695" fontAlgn="auto">
                <a:spcBef>
                  <a:spcPts val="0"/>
                </a:spcBef>
                <a:spcAft>
                  <a:spcPts val="0"/>
                </a:spcAft>
                <a:defRPr sz="1200">
                  <a:uFillTx/>
                  <a:latin typeface="Helvetica"/>
                  <a:ea typeface="Helvetica"/>
                  <a:cs typeface="Helvetica"/>
                  <a:sym typeface="Helvetica"/>
                </a:defRPr>
              </a:pPr>
              <a:endParaRPr sz="1610">
                <a:solidFill>
                  <a:srgbClr val="393939"/>
                </a:solidFill>
                <a:latin typeface="DFKai-SB" panose="03000509000000000000" pitchFamily="65" charset="-120"/>
                <a:ea typeface="DFKai-SB" panose="03000509000000000000" pitchFamily="65" charset="-120"/>
                <a:cs typeface="Helvetica"/>
                <a:sym typeface="Helvetica"/>
              </a:endParaRPr>
            </a:p>
          </p:txBody>
        </p:sp>
        <p:sp>
          <p:nvSpPr>
            <p:cNvPr id="49" name="Shape 6915"/>
            <p:cNvSpPr/>
            <p:nvPr/>
          </p:nvSpPr>
          <p:spPr>
            <a:xfrm>
              <a:off x="6159642" y="1941024"/>
              <a:ext cx="1759429" cy="1956695"/>
            </a:xfrm>
            <a:custGeom>
              <a:avLst/>
              <a:gdLst/>
              <a:ahLst/>
              <a:cxnLst>
                <a:cxn ang="0">
                  <a:pos x="wd2" y="hd2"/>
                </a:cxn>
                <a:cxn ang="5400000">
                  <a:pos x="wd2" y="hd2"/>
                </a:cxn>
                <a:cxn ang="10800000">
                  <a:pos x="wd2" y="hd2"/>
                </a:cxn>
                <a:cxn ang="16200000">
                  <a:pos x="wd2" y="hd2"/>
                </a:cxn>
              </a:cxnLst>
              <a:rect l="0" t="0" r="r" b="b"/>
              <a:pathLst>
                <a:path w="21600" h="21600" extrusionOk="0">
                  <a:moveTo>
                    <a:pt x="0" y="3181"/>
                  </a:moveTo>
                  <a:cubicBezTo>
                    <a:pt x="1410" y="3559"/>
                    <a:pt x="2375" y="4738"/>
                    <a:pt x="2375" y="6095"/>
                  </a:cubicBezTo>
                  <a:cubicBezTo>
                    <a:pt x="2375" y="7452"/>
                    <a:pt x="1410" y="8609"/>
                    <a:pt x="0" y="9009"/>
                  </a:cubicBezTo>
                  <a:cubicBezTo>
                    <a:pt x="0" y="10188"/>
                    <a:pt x="0" y="10188"/>
                    <a:pt x="0" y="10188"/>
                  </a:cubicBezTo>
                  <a:cubicBezTo>
                    <a:pt x="866" y="10233"/>
                    <a:pt x="1732" y="10344"/>
                    <a:pt x="2573" y="10566"/>
                  </a:cubicBezTo>
                  <a:cubicBezTo>
                    <a:pt x="4379" y="11034"/>
                    <a:pt x="6037" y="11946"/>
                    <a:pt x="7324" y="13169"/>
                  </a:cubicBezTo>
                  <a:cubicBezTo>
                    <a:pt x="8635" y="14370"/>
                    <a:pt x="9501" y="15883"/>
                    <a:pt x="9971" y="17529"/>
                  </a:cubicBezTo>
                  <a:cubicBezTo>
                    <a:pt x="10120" y="18130"/>
                    <a:pt x="10219" y="18753"/>
                    <a:pt x="10268" y="19375"/>
                  </a:cubicBezTo>
                  <a:cubicBezTo>
                    <a:pt x="12767" y="19375"/>
                    <a:pt x="12767" y="19375"/>
                    <a:pt x="12767" y="19375"/>
                  </a:cubicBezTo>
                  <a:cubicBezTo>
                    <a:pt x="12841" y="19754"/>
                    <a:pt x="12841" y="19754"/>
                    <a:pt x="12841" y="19754"/>
                  </a:cubicBezTo>
                  <a:cubicBezTo>
                    <a:pt x="13014" y="20821"/>
                    <a:pt x="14029" y="21600"/>
                    <a:pt x="15216" y="21600"/>
                  </a:cubicBezTo>
                  <a:cubicBezTo>
                    <a:pt x="16404" y="21600"/>
                    <a:pt x="17394" y="20821"/>
                    <a:pt x="17592" y="19776"/>
                  </a:cubicBezTo>
                  <a:cubicBezTo>
                    <a:pt x="17641" y="19375"/>
                    <a:pt x="17641" y="19375"/>
                    <a:pt x="17641" y="19375"/>
                  </a:cubicBezTo>
                  <a:cubicBezTo>
                    <a:pt x="21600" y="19375"/>
                    <a:pt x="21600" y="19375"/>
                    <a:pt x="21600" y="19375"/>
                  </a:cubicBezTo>
                  <a:cubicBezTo>
                    <a:pt x="21600" y="18842"/>
                    <a:pt x="21551" y="18308"/>
                    <a:pt x="21476" y="17774"/>
                  </a:cubicBezTo>
                  <a:cubicBezTo>
                    <a:pt x="20437" y="17596"/>
                    <a:pt x="19423" y="17418"/>
                    <a:pt x="18359" y="17307"/>
                  </a:cubicBezTo>
                  <a:cubicBezTo>
                    <a:pt x="18012" y="15750"/>
                    <a:pt x="18012" y="15750"/>
                    <a:pt x="18012" y="15750"/>
                  </a:cubicBezTo>
                  <a:cubicBezTo>
                    <a:pt x="17518" y="14237"/>
                    <a:pt x="17518" y="14237"/>
                    <a:pt x="17518" y="14237"/>
                  </a:cubicBezTo>
                  <a:cubicBezTo>
                    <a:pt x="18408" y="13703"/>
                    <a:pt x="19225" y="13125"/>
                    <a:pt x="20066" y="12524"/>
                  </a:cubicBezTo>
                  <a:cubicBezTo>
                    <a:pt x="19423" y="10989"/>
                    <a:pt x="18482" y="9543"/>
                    <a:pt x="17443" y="8208"/>
                  </a:cubicBezTo>
                  <a:cubicBezTo>
                    <a:pt x="16429" y="8498"/>
                    <a:pt x="15414" y="8854"/>
                    <a:pt x="14449" y="9209"/>
                  </a:cubicBezTo>
                  <a:cubicBezTo>
                    <a:pt x="14078" y="8809"/>
                    <a:pt x="13732" y="8386"/>
                    <a:pt x="13287" y="8008"/>
                  </a:cubicBezTo>
                  <a:cubicBezTo>
                    <a:pt x="12866" y="7652"/>
                    <a:pt x="12470" y="7252"/>
                    <a:pt x="12000" y="6918"/>
                  </a:cubicBezTo>
                  <a:cubicBezTo>
                    <a:pt x="12470" y="6073"/>
                    <a:pt x="12891" y="5183"/>
                    <a:pt x="13262" y="4293"/>
                  </a:cubicBezTo>
                  <a:cubicBezTo>
                    <a:pt x="11827" y="3270"/>
                    <a:pt x="10268" y="2402"/>
                    <a:pt x="8586" y="1735"/>
                  </a:cubicBezTo>
                  <a:cubicBezTo>
                    <a:pt x="7868" y="2469"/>
                    <a:pt x="7200" y="3203"/>
                    <a:pt x="6581" y="3960"/>
                  </a:cubicBezTo>
                  <a:cubicBezTo>
                    <a:pt x="6037" y="3737"/>
                    <a:pt x="5468" y="3604"/>
                    <a:pt x="4899" y="3426"/>
                  </a:cubicBezTo>
                  <a:cubicBezTo>
                    <a:pt x="4355" y="3270"/>
                    <a:pt x="3761" y="3181"/>
                    <a:pt x="3192" y="3070"/>
                  </a:cubicBezTo>
                  <a:cubicBezTo>
                    <a:pt x="3093" y="2113"/>
                    <a:pt x="2994" y="1135"/>
                    <a:pt x="2796" y="200"/>
                  </a:cubicBezTo>
                  <a:cubicBezTo>
                    <a:pt x="1880" y="111"/>
                    <a:pt x="940" y="22"/>
                    <a:pt x="0" y="0"/>
                  </a:cubicBezTo>
                  <a:lnTo>
                    <a:pt x="0" y="3181"/>
                  </a:lnTo>
                  <a:close/>
                </a:path>
              </a:pathLst>
            </a:custGeom>
            <a:solidFill>
              <a:schemeClr val="accent3"/>
            </a:solidFill>
            <a:ln w="50800">
              <a:noFill/>
              <a:round/>
            </a:ln>
            <a:effectLst/>
          </p:spPr>
          <p:txBody>
            <a:bodyPr lIns="0" tIns="0" rIns="0" bIns="0"/>
            <a:lstStyle/>
            <a:p>
              <a:pPr defTabSz="607695" fontAlgn="auto">
                <a:spcBef>
                  <a:spcPts val="0"/>
                </a:spcBef>
                <a:spcAft>
                  <a:spcPts val="0"/>
                </a:spcAft>
                <a:defRPr sz="1200">
                  <a:uFillTx/>
                  <a:latin typeface="Helvetica"/>
                  <a:ea typeface="Helvetica"/>
                  <a:cs typeface="Helvetica"/>
                  <a:sym typeface="Helvetica"/>
                </a:defRPr>
              </a:pPr>
              <a:endParaRPr sz="1610">
                <a:solidFill>
                  <a:srgbClr val="393939"/>
                </a:solidFill>
                <a:latin typeface="DFKai-SB" panose="03000509000000000000" pitchFamily="65" charset="-120"/>
                <a:ea typeface="DFKai-SB" panose="03000509000000000000" pitchFamily="65" charset="-120"/>
                <a:cs typeface="Helvetica"/>
                <a:sym typeface="Helvetica"/>
              </a:endParaRPr>
            </a:p>
          </p:txBody>
        </p:sp>
        <p:sp>
          <p:nvSpPr>
            <p:cNvPr id="50" name="Shape 6916"/>
            <p:cNvSpPr/>
            <p:nvPr/>
          </p:nvSpPr>
          <p:spPr>
            <a:xfrm>
              <a:off x="4263817" y="3642483"/>
              <a:ext cx="1746811" cy="1941277"/>
            </a:xfrm>
            <a:custGeom>
              <a:avLst/>
              <a:gdLst/>
              <a:ahLst/>
              <a:cxnLst>
                <a:cxn ang="0">
                  <a:pos x="wd2" y="hd2"/>
                </a:cxn>
                <a:cxn ang="5400000">
                  <a:pos x="wd2" y="hd2"/>
                </a:cxn>
                <a:cxn ang="10800000">
                  <a:pos x="wd2" y="hd2"/>
                </a:cxn>
                <a:cxn ang="16200000">
                  <a:pos x="wd2" y="hd2"/>
                </a:cxn>
              </a:cxnLst>
              <a:rect l="0" t="0" r="r" b="b"/>
              <a:pathLst>
                <a:path w="21600" h="21600" extrusionOk="0">
                  <a:moveTo>
                    <a:pt x="21600" y="18530"/>
                  </a:moveTo>
                  <a:cubicBezTo>
                    <a:pt x="20205" y="18127"/>
                    <a:pt x="19233" y="16984"/>
                    <a:pt x="19233" y="15595"/>
                  </a:cubicBezTo>
                  <a:cubicBezTo>
                    <a:pt x="19233" y="14228"/>
                    <a:pt x="20205" y="13063"/>
                    <a:pt x="21600" y="12682"/>
                  </a:cubicBezTo>
                  <a:cubicBezTo>
                    <a:pt x="21600" y="11338"/>
                    <a:pt x="21600" y="11338"/>
                    <a:pt x="21600" y="11338"/>
                  </a:cubicBezTo>
                  <a:cubicBezTo>
                    <a:pt x="20778" y="11293"/>
                    <a:pt x="19956" y="11181"/>
                    <a:pt x="19158" y="10957"/>
                  </a:cubicBezTo>
                  <a:cubicBezTo>
                    <a:pt x="17365" y="10486"/>
                    <a:pt x="15696" y="9590"/>
                    <a:pt x="14400" y="8358"/>
                  </a:cubicBezTo>
                  <a:cubicBezTo>
                    <a:pt x="13080" y="7148"/>
                    <a:pt x="12208" y="5602"/>
                    <a:pt x="11709" y="3966"/>
                  </a:cubicBezTo>
                  <a:cubicBezTo>
                    <a:pt x="11560" y="3383"/>
                    <a:pt x="11485" y="2801"/>
                    <a:pt x="11435" y="2218"/>
                  </a:cubicBezTo>
                  <a:cubicBezTo>
                    <a:pt x="9841" y="2218"/>
                    <a:pt x="9841" y="2218"/>
                    <a:pt x="9841" y="2218"/>
                  </a:cubicBezTo>
                  <a:cubicBezTo>
                    <a:pt x="9766" y="1837"/>
                    <a:pt x="9766" y="1837"/>
                    <a:pt x="9766" y="1837"/>
                  </a:cubicBezTo>
                  <a:cubicBezTo>
                    <a:pt x="9592" y="784"/>
                    <a:pt x="8570" y="0"/>
                    <a:pt x="7374" y="0"/>
                  </a:cubicBezTo>
                  <a:cubicBezTo>
                    <a:pt x="6179" y="0"/>
                    <a:pt x="5182" y="784"/>
                    <a:pt x="4983" y="1837"/>
                  </a:cubicBezTo>
                  <a:cubicBezTo>
                    <a:pt x="4933" y="2218"/>
                    <a:pt x="4933" y="2218"/>
                    <a:pt x="4933" y="2218"/>
                  </a:cubicBezTo>
                  <a:cubicBezTo>
                    <a:pt x="0" y="2218"/>
                    <a:pt x="0" y="2218"/>
                    <a:pt x="0" y="2218"/>
                  </a:cubicBezTo>
                  <a:cubicBezTo>
                    <a:pt x="25" y="2711"/>
                    <a:pt x="75" y="3204"/>
                    <a:pt x="125" y="3697"/>
                  </a:cubicBezTo>
                  <a:cubicBezTo>
                    <a:pt x="1196" y="3899"/>
                    <a:pt x="2217" y="4056"/>
                    <a:pt x="3289" y="4168"/>
                  </a:cubicBezTo>
                  <a:cubicBezTo>
                    <a:pt x="3612" y="5736"/>
                    <a:pt x="3612" y="5736"/>
                    <a:pt x="3612" y="5736"/>
                  </a:cubicBezTo>
                  <a:cubicBezTo>
                    <a:pt x="4111" y="7260"/>
                    <a:pt x="4111" y="7260"/>
                    <a:pt x="4111" y="7260"/>
                  </a:cubicBezTo>
                  <a:cubicBezTo>
                    <a:pt x="3239" y="7820"/>
                    <a:pt x="2392" y="8380"/>
                    <a:pt x="1570" y="8985"/>
                  </a:cubicBezTo>
                  <a:cubicBezTo>
                    <a:pt x="2217" y="10554"/>
                    <a:pt x="3139" y="11988"/>
                    <a:pt x="4210" y="13354"/>
                  </a:cubicBezTo>
                  <a:cubicBezTo>
                    <a:pt x="5207" y="13063"/>
                    <a:pt x="6228" y="12705"/>
                    <a:pt x="7200" y="12324"/>
                  </a:cubicBezTo>
                  <a:cubicBezTo>
                    <a:pt x="7599" y="12727"/>
                    <a:pt x="7947" y="13175"/>
                    <a:pt x="8371" y="13534"/>
                  </a:cubicBezTo>
                  <a:cubicBezTo>
                    <a:pt x="8794" y="13915"/>
                    <a:pt x="9193" y="14318"/>
                    <a:pt x="9666" y="14632"/>
                  </a:cubicBezTo>
                  <a:cubicBezTo>
                    <a:pt x="9218" y="15505"/>
                    <a:pt x="8794" y="16379"/>
                    <a:pt x="8421" y="17298"/>
                  </a:cubicBezTo>
                  <a:cubicBezTo>
                    <a:pt x="9841" y="18329"/>
                    <a:pt x="11435" y="19180"/>
                    <a:pt x="13104" y="19852"/>
                  </a:cubicBezTo>
                  <a:cubicBezTo>
                    <a:pt x="13827" y="19135"/>
                    <a:pt x="14500" y="18396"/>
                    <a:pt x="15147" y="17634"/>
                  </a:cubicBezTo>
                  <a:cubicBezTo>
                    <a:pt x="15671" y="17858"/>
                    <a:pt x="16269" y="17970"/>
                    <a:pt x="16817" y="18149"/>
                  </a:cubicBezTo>
                  <a:cubicBezTo>
                    <a:pt x="17390" y="18329"/>
                    <a:pt x="17963" y="18418"/>
                    <a:pt x="18561" y="18530"/>
                  </a:cubicBezTo>
                  <a:cubicBezTo>
                    <a:pt x="18635" y="19494"/>
                    <a:pt x="18760" y="20457"/>
                    <a:pt x="18934" y="21398"/>
                  </a:cubicBezTo>
                  <a:cubicBezTo>
                    <a:pt x="19806" y="21510"/>
                    <a:pt x="20703" y="21578"/>
                    <a:pt x="21600" y="21600"/>
                  </a:cubicBezTo>
                  <a:lnTo>
                    <a:pt x="21600" y="18530"/>
                  </a:lnTo>
                  <a:close/>
                </a:path>
              </a:pathLst>
            </a:custGeom>
            <a:solidFill>
              <a:schemeClr val="accent4"/>
            </a:solidFill>
            <a:ln w="50800">
              <a:noFill/>
              <a:round/>
            </a:ln>
            <a:effectLst/>
          </p:spPr>
          <p:txBody>
            <a:bodyPr lIns="0" tIns="0" rIns="0" bIns="0"/>
            <a:lstStyle/>
            <a:p>
              <a:pPr defTabSz="607695" fontAlgn="auto">
                <a:spcBef>
                  <a:spcPts val="0"/>
                </a:spcBef>
                <a:spcAft>
                  <a:spcPts val="0"/>
                </a:spcAft>
                <a:defRPr sz="1200">
                  <a:uFillTx/>
                  <a:latin typeface="Helvetica"/>
                  <a:ea typeface="Helvetica"/>
                  <a:cs typeface="Helvetica"/>
                  <a:sym typeface="Helvetica"/>
                </a:defRPr>
              </a:pPr>
              <a:endParaRPr sz="1610">
                <a:solidFill>
                  <a:srgbClr val="393939"/>
                </a:solidFill>
                <a:latin typeface="DFKai-SB" panose="03000509000000000000" pitchFamily="65" charset="-120"/>
                <a:ea typeface="DFKai-SB" panose="03000509000000000000" pitchFamily="65" charset="-120"/>
                <a:cs typeface="Helvetica"/>
                <a:sym typeface="Helvetica"/>
              </a:endParaRPr>
            </a:p>
          </p:txBody>
        </p:sp>
        <p:sp>
          <p:nvSpPr>
            <p:cNvPr id="51" name="Shape 6917"/>
            <p:cNvSpPr/>
            <p:nvPr/>
          </p:nvSpPr>
          <p:spPr>
            <a:xfrm>
              <a:off x="5967307" y="3832520"/>
              <a:ext cx="1952896" cy="1750655"/>
            </a:xfrm>
            <a:custGeom>
              <a:avLst/>
              <a:gdLst/>
              <a:ahLst/>
              <a:cxnLst>
                <a:cxn ang="0">
                  <a:pos x="wd2" y="hd2"/>
                </a:cxn>
                <a:cxn ang="5400000">
                  <a:pos x="wd2" y="hd2"/>
                </a:cxn>
                <a:cxn ang="10800000">
                  <a:pos x="wd2" y="hd2"/>
                </a:cxn>
                <a:cxn ang="16200000">
                  <a:pos x="wd2" y="hd2"/>
                </a:cxn>
              </a:cxnLst>
              <a:rect l="0" t="0" r="r" b="b"/>
              <a:pathLst>
                <a:path w="21600" h="21600" extrusionOk="0">
                  <a:moveTo>
                    <a:pt x="18546" y="3107"/>
                  </a:moveTo>
                  <a:cubicBezTo>
                    <a:pt x="19482" y="3008"/>
                    <a:pt x="20463" y="2908"/>
                    <a:pt x="21399" y="2734"/>
                  </a:cubicBezTo>
                  <a:cubicBezTo>
                    <a:pt x="21511" y="1814"/>
                    <a:pt x="21578" y="920"/>
                    <a:pt x="21600" y="0"/>
                  </a:cubicBezTo>
                  <a:cubicBezTo>
                    <a:pt x="18769" y="0"/>
                    <a:pt x="18769" y="0"/>
                    <a:pt x="18769" y="0"/>
                  </a:cubicBezTo>
                  <a:cubicBezTo>
                    <a:pt x="18412" y="1491"/>
                    <a:pt x="17231" y="2461"/>
                    <a:pt x="15849" y="2461"/>
                  </a:cubicBezTo>
                  <a:cubicBezTo>
                    <a:pt x="14467" y="2461"/>
                    <a:pt x="13285" y="1491"/>
                    <a:pt x="12907" y="0"/>
                  </a:cubicBezTo>
                  <a:cubicBezTo>
                    <a:pt x="11391" y="0"/>
                    <a:pt x="11391" y="0"/>
                    <a:pt x="11391" y="0"/>
                  </a:cubicBezTo>
                  <a:cubicBezTo>
                    <a:pt x="11346" y="845"/>
                    <a:pt x="11235" y="1665"/>
                    <a:pt x="11012" y="2486"/>
                  </a:cubicBezTo>
                  <a:cubicBezTo>
                    <a:pt x="10544" y="4300"/>
                    <a:pt x="9630" y="5941"/>
                    <a:pt x="8426" y="7258"/>
                  </a:cubicBezTo>
                  <a:cubicBezTo>
                    <a:pt x="7222" y="8575"/>
                    <a:pt x="5684" y="9445"/>
                    <a:pt x="4057" y="9942"/>
                  </a:cubicBezTo>
                  <a:cubicBezTo>
                    <a:pt x="3433" y="10092"/>
                    <a:pt x="2786" y="10191"/>
                    <a:pt x="2140" y="10216"/>
                  </a:cubicBezTo>
                  <a:cubicBezTo>
                    <a:pt x="2140" y="12503"/>
                    <a:pt x="2140" y="12503"/>
                    <a:pt x="2140" y="12503"/>
                  </a:cubicBezTo>
                  <a:cubicBezTo>
                    <a:pt x="1761" y="12577"/>
                    <a:pt x="1761" y="12577"/>
                    <a:pt x="1761" y="12577"/>
                  </a:cubicBezTo>
                  <a:cubicBezTo>
                    <a:pt x="736" y="12801"/>
                    <a:pt x="0" y="13770"/>
                    <a:pt x="0" y="14939"/>
                  </a:cubicBezTo>
                  <a:cubicBezTo>
                    <a:pt x="0" y="16132"/>
                    <a:pt x="736" y="17101"/>
                    <a:pt x="1761" y="17325"/>
                  </a:cubicBezTo>
                  <a:cubicBezTo>
                    <a:pt x="2140" y="17399"/>
                    <a:pt x="2140" y="17399"/>
                    <a:pt x="2140" y="17399"/>
                  </a:cubicBezTo>
                  <a:cubicBezTo>
                    <a:pt x="2140" y="21600"/>
                    <a:pt x="2140" y="21600"/>
                    <a:pt x="2140" y="21600"/>
                  </a:cubicBezTo>
                  <a:cubicBezTo>
                    <a:pt x="2697" y="21600"/>
                    <a:pt x="3254" y="21550"/>
                    <a:pt x="3789" y="21476"/>
                  </a:cubicBezTo>
                  <a:cubicBezTo>
                    <a:pt x="3990" y="20432"/>
                    <a:pt x="4146" y="19413"/>
                    <a:pt x="4258" y="18344"/>
                  </a:cubicBezTo>
                  <a:cubicBezTo>
                    <a:pt x="5818" y="18021"/>
                    <a:pt x="5818" y="18021"/>
                    <a:pt x="5818" y="18021"/>
                  </a:cubicBezTo>
                  <a:cubicBezTo>
                    <a:pt x="7356" y="17499"/>
                    <a:pt x="7356" y="17499"/>
                    <a:pt x="7356" y="17499"/>
                  </a:cubicBezTo>
                  <a:cubicBezTo>
                    <a:pt x="7891" y="18394"/>
                    <a:pt x="8448" y="19214"/>
                    <a:pt x="9050" y="20059"/>
                  </a:cubicBezTo>
                  <a:cubicBezTo>
                    <a:pt x="10611" y="19413"/>
                    <a:pt x="12037" y="18468"/>
                    <a:pt x="13397" y="17424"/>
                  </a:cubicBezTo>
                  <a:cubicBezTo>
                    <a:pt x="13107" y="16405"/>
                    <a:pt x="12750" y="15386"/>
                    <a:pt x="12372" y="14417"/>
                  </a:cubicBezTo>
                  <a:cubicBezTo>
                    <a:pt x="12773" y="14044"/>
                    <a:pt x="13219" y="13696"/>
                    <a:pt x="13575" y="13248"/>
                  </a:cubicBezTo>
                  <a:cubicBezTo>
                    <a:pt x="13954" y="12826"/>
                    <a:pt x="14355" y="12453"/>
                    <a:pt x="14667" y="11981"/>
                  </a:cubicBezTo>
                  <a:cubicBezTo>
                    <a:pt x="15515" y="12428"/>
                    <a:pt x="16406" y="12826"/>
                    <a:pt x="17320" y="13223"/>
                  </a:cubicBezTo>
                  <a:cubicBezTo>
                    <a:pt x="18346" y="11782"/>
                    <a:pt x="19193" y="10216"/>
                    <a:pt x="19861" y="8526"/>
                  </a:cubicBezTo>
                  <a:cubicBezTo>
                    <a:pt x="19148" y="7805"/>
                    <a:pt x="18412" y="7134"/>
                    <a:pt x="17654" y="6512"/>
                  </a:cubicBezTo>
                  <a:cubicBezTo>
                    <a:pt x="17877" y="5965"/>
                    <a:pt x="17989" y="5394"/>
                    <a:pt x="18167" y="4822"/>
                  </a:cubicBezTo>
                  <a:cubicBezTo>
                    <a:pt x="18346" y="4275"/>
                    <a:pt x="18412" y="3679"/>
                    <a:pt x="18546" y="3107"/>
                  </a:cubicBezTo>
                  <a:close/>
                </a:path>
              </a:pathLst>
            </a:custGeom>
            <a:solidFill>
              <a:schemeClr val="accent2"/>
            </a:solidFill>
            <a:ln w="50800">
              <a:noFill/>
              <a:round/>
            </a:ln>
            <a:effectLst/>
          </p:spPr>
          <p:txBody>
            <a:bodyPr lIns="0" tIns="0" rIns="0" bIns="0"/>
            <a:lstStyle/>
            <a:p>
              <a:pPr defTabSz="607695" fontAlgn="auto">
                <a:spcBef>
                  <a:spcPts val="0"/>
                </a:spcBef>
                <a:spcAft>
                  <a:spcPts val="0"/>
                </a:spcAft>
                <a:defRPr sz="1200">
                  <a:uFillTx/>
                  <a:latin typeface="Helvetica"/>
                  <a:ea typeface="Helvetica"/>
                  <a:cs typeface="Helvetica"/>
                  <a:sym typeface="Helvetica"/>
                </a:defRPr>
              </a:pPr>
              <a:endParaRPr sz="1610">
                <a:solidFill>
                  <a:srgbClr val="393939"/>
                </a:solidFill>
                <a:latin typeface="DFKai-SB" panose="03000509000000000000" pitchFamily="65" charset="-120"/>
                <a:ea typeface="DFKai-SB" panose="03000509000000000000" pitchFamily="65" charset="-120"/>
                <a:cs typeface="Helvetica"/>
                <a:sym typeface="Helvetica"/>
              </a:endParaRPr>
            </a:p>
          </p:txBody>
        </p:sp>
        <p:sp>
          <p:nvSpPr>
            <p:cNvPr id="56" name="Freeform 41"/>
            <p:cNvSpPr>
              <a:spLocks noEditPoints="1"/>
            </p:cNvSpPr>
            <p:nvPr/>
          </p:nvSpPr>
          <p:spPr bwMode="auto">
            <a:xfrm>
              <a:off x="5615949" y="3279633"/>
              <a:ext cx="960107" cy="873325"/>
            </a:xfrm>
            <a:custGeom>
              <a:avLst/>
              <a:gdLst>
                <a:gd name="T0" fmla="*/ 2147483647 w 67"/>
                <a:gd name="T1" fmla="*/ 124018912 h 60"/>
                <a:gd name="T2" fmla="*/ 2147483647 w 67"/>
                <a:gd name="T3" fmla="*/ 0 h 60"/>
                <a:gd name="T4" fmla="*/ 2147483647 w 67"/>
                <a:gd name="T5" fmla="*/ 0 h 60"/>
                <a:gd name="T6" fmla="*/ 2147483647 w 67"/>
                <a:gd name="T7" fmla="*/ 124018912 h 60"/>
                <a:gd name="T8" fmla="*/ 2147483647 w 67"/>
                <a:gd name="T9" fmla="*/ 310059138 h 60"/>
                <a:gd name="T10" fmla="*/ 2147483647 w 67"/>
                <a:gd name="T11" fmla="*/ 868156039 h 60"/>
                <a:gd name="T12" fmla="*/ 2147483647 w 67"/>
                <a:gd name="T13" fmla="*/ 124018912 h 60"/>
                <a:gd name="T14" fmla="*/ 2147483647 w 67"/>
                <a:gd name="T15" fmla="*/ 1922344337 h 60"/>
                <a:gd name="T16" fmla="*/ 2147483647 w 67"/>
                <a:gd name="T17" fmla="*/ 124018912 h 60"/>
                <a:gd name="T18" fmla="*/ 1902898002 w 67"/>
                <a:gd name="T19" fmla="*/ 124018912 h 60"/>
                <a:gd name="T20" fmla="*/ 122771150 w 67"/>
                <a:gd name="T21" fmla="*/ 1922344337 h 60"/>
                <a:gd name="T22" fmla="*/ 122771150 w 67"/>
                <a:gd name="T23" fmla="*/ 2147483647 h 60"/>
                <a:gd name="T24" fmla="*/ 245534466 w 67"/>
                <a:gd name="T25" fmla="*/ 2147483647 h 60"/>
                <a:gd name="T26" fmla="*/ 429691207 w 67"/>
                <a:gd name="T27" fmla="*/ 2147483647 h 60"/>
                <a:gd name="T28" fmla="*/ 2087055172 w 67"/>
                <a:gd name="T29" fmla="*/ 558097024 h 60"/>
                <a:gd name="T30" fmla="*/ 2147483647 w 67"/>
                <a:gd name="T31" fmla="*/ 2147483647 h 60"/>
                <a:gd name="T32" fmla="*/ 2147483647 w 67"/>
                <a:gd name="T33" fmla="*/ 2147483647 h 60"/>
                <a:gd name="T34" fmla="*/ 2147483647 w 67"/>
                <a:gd name="T35" fmla="*/ 1922344337 h 60"/>
                <a:gd name="T36" fmla="*/ 552454614 w 67"/>
                <a:gd name="T37" fmla="*/ 2147483647 h 60"/>
                <a:gd name="T38" fmla="*/ 552454614 w 67"/>
                <a:gd name="T39" fmla="*/ 2147483647 h 60"/>
                <a:gd name="T40" fmla="*/ 797989019 w 67"/>
                <a:gd name="T41" fmla="*/ 2147483647 h 60"/>
                <a:gd name="T42" fmla="*/ 1718749157 w 67"/>
                <a:gd name="T43" fmla="*/ 2147483647 h 60"/>
                <a:gd name="T44" fmla="*/ 1718749157 w 67"/>
                <a:gd name="T45" fmla="*/ 2147483647 h 60"/>
                <a:gd name="T46" fmla="*/ 1780134717 w 67"/>
                <a:gd name="T47" fmla="*/ 2147483647 h 60"/>
                <a:gd name="T48" fmla="*/ 2147483647 w 67"/>
                <a:gd name="T49" fmla="*/ 2147483647 h 60"/>
                <a:gd name="T50" fmla="*/ 2147483647 w 67"/>
                <a:gd name="T51" fmla="*/ 2147483647 h 60"/>
                <a:gd name="T52" fmla="*/ 2147483647 w 67"/>
                <a:gd name="T53" fmla="*/ 2147483647 h 60"/>
                <a:gd name="T54" fmla="*/ 2147483647 w 67"/>
                <a:gd name="T55" fmla="*/ 2147483647 h 60"/>
                <a:gd name="T56" fmla="*/ 2147483647 w 67"/>
                <a:gd name="T57" fmla="*/ 2147483647 h 60"/>
                <a:gd name="T58" fmla="*/ 2147483647 w 67"/>
                <a:gd name="T59" fmla="*/ 2147483647 h 60"/>
                <a:gd name="T60" fmla="*/ 2087055172 w 67"/>
                <a:gd name="T61" fmla="*/ 806142661 h 60"/>
                <a:gd name="T62" fmla="*/ 552454614 w 67"/>
                <a:gd name="T63" fmla="*/ 2147483647 h 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7"/>
                <a:gd name="T97" fmla="*/ 0 h 60"/>
                <a:gd name="T98" fmla="*/ 67 w 67"/>
                <a:gd name="T99" fmla="*/ 60 h 6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7" h="60">
                  <a:moveTo>
                    <a:pt x="53" y="2"/>
                  </a:moveTo>
                  <a:cubicBezTo>
                    <a:pt x="53" y="1"/>
                    <a:pt x="52" y="0"/>
                    <a:pt x="51" y="0"/>
                  </a:cubicBezTo>
                  <a:cubicBezTo>
                    <a:pt x="46" y="0"/>
                    <a:pt x="46" y="0"/>
                    <a:pt x="46" y="0"/>
                  </a:cubicBezTo>
                  <a:cubicBezTo>
                    <a:pt x="45" y="0"/>
                    <a:pt x="44" y="1"/>
                    <a:pt x="44" y="2"/>
                  </a:cubicBezTo>
                  <a:cubicBezTo>
                    <a:pt x="44" y="5"/>
                    <a:pt x="44" y="5"/>
                    <a:pt x="44" y="5"/>
                  </a:cubicBezTo>
                  <a:cubicBezTo>
                    <a:pt x="53" y="14"/>
                    <a:pt x="53" y="14"/>
                    <a:pt x="53" y="14"/>
                  </a:cubicBezTo>
                  <a:lnTo>
                    <a:pt x="53" y="2"/>
                  </a:lnTo>
                  <a:close/>
                  <a:moveTo>
                    <a:pt x="66" y="31"/>
                  </a:moveTo>
                  <a:cubicBezTo>
                    <a:pt x="36" y="2"/>
                    <a:pt x="36" y="2"/>
                    <a:pt x="36" y="2"/>
                  </a:cubicBezTo>
                  <a:cubicBezTo>
                    <a:pt x="35" y="0"/>
                    <a:pt x="33" y="0"/>
                    <a:pt x="31" y="2"/>
                  </a:cubicBezTo>
                  <a:cubicBezTo>
                    <a:pt x="2" y="31"/>
                    <a:pt x="2" y="31"/>
                    <a:pt x="2" y="31"/>
                  </a:cubicBezTo>
                  <a:cubicBezTo>
                    <a:pt x="0" y="33"/>
                    <a:pt x="0" y="35"/>
                    <a:pt x="2" y="36"/>
                  </a:cubicBezTo>
                  <a:cubicBezTo>
                    <a:pt x="2" y="37"/>
                    <a:pt x="3" y="37"/>
                    <a:pt x="4" y="37"/>
                  </a:cubicBezTo>
                  <a:cubicBezTo>
                    <a:pt x="5" y="37"/>
                    <a:pt x="6" y="37"/>
                    <a:pt x="7" y="36"/>
                  </a:cubicBezTo>
                  <a:cubicBezTo>
                    <a:pt x="34" y="9"/>
                    <a:pt x="34" y="9"/>
                    <a:pt x="34" y="9"/>
                  </a:cubicBezTo>
                  <a:cubicBezTo>
                    <a:pt x="61" y="36"/>
                    <a:pt x="61" y="36"/>
                    <a:pt x="61" y="36"/>
                  </a:cubicBezTo>
                  <a:cubicBezTo>
                    <a:pt x="62" y="38"/>
                    <a:pt x="65" y="38"/>
                    <a:pt x="66" y="36"/>
                  </a:cubicBezTo>
                  <a:cubicBezTo>
                    <a:pt x="67" y="35"/>
                    <a:pt x="67" y="33"/>
                    <a:pt x="66" y="31"/>
                  </a:cubicBezTo>
                  <a:close/>
                  <a:moveTo>
                    <a:pt x="9" y="37"/>
                  </a:moveTo>
                  <a:cubicBezTo>
                    <a:pt x="9" y="57"/>
                    <a:pt x="9" y="57"/>
                    <a:pt x="9" y="57"/>
                  </a:cubicBezTo>
                  <a:cubicBezTo>
                    <a:pt x="9" y="59"/>
                    <a:pt x="11" y="60"/>
                    <a:pt x="13" y="60"/>
                  </a:cubicBezTo>
                  <a:cubicBezTo>
                    <a:pt x="28" y="60"/>
                    <a:pt x="28" y="60"/>
                    <a:pt x="28" y="60"/>
                  </a:cubicBezTo>
                  <a:cubicBezTo>
                    <a:pt x="28" y="42"/>
                    <a:pt x="28" y="42"/>
                    <a:pt x="28" y="42"/>
                  </a:cubicBezTo>
                  <a:cubicBezTo>
                    <a:pt x="28" y="42"/>
                    <a:pt x="29" y="41"/>
                    <a:pt x="29" y="41"/>
                  </a:cubicBezTo>
                  <a:cubicBezTo>
                    <a:pt x="38" y="41"/>
                    <a:pt x="38" y="41"/>
                    <a:pt x="38" y="41"/>
                  </a:cubicBezTo>
                  <a:cubicBezTo>
                    <a:pt x="39" y="41"/>
                    <a:pt x="39" y="42"/>
                    <a:pt x="39" y="42"/>
                  </a:cubicBezTo>
                  <a:cubicBezTo>
                    <a:pt x="39" y="60"/>
                    <a:pt x="39" y="60"/>
                    <a:pt x="39" y="60"/>
                  </a:cubicBezTo>
                  <a:cubicBezTo>
                    <a:pt x="55" y="60"/>
                    <a:pt x="55" y="60"/>
                    <a:pt x="55" y="60"/>
                  </a:cubicBezTo>
                  <a:cubicBezTo>
                    <a:pt x="57" y="60"/>
                    <a:pt x="58" y="59"/>
                    <a:pt x="58" y="57"/>
                  </a:cubicBezTo>
                  <a:cubicBezTo>
                    <a:pt x="58" y="38"/>
                    <a:pt x="58" y="38"/>
                    <a:pt x="58" y="38"/>
                  </a:cubicBezTo>
                  <a:cubicBezTo>
                    <a:pt x="34" y="13"/>
                    <a:pt x="34" y="13"/>
                    <a:pt x="34" y="13"/>
                  </a:cubicBezTo>
                  <a:lnTo>
                    <a:pt x="9" y="37"/>
                  </a:lnTo>
                  <a:close/>
                </a:path>
              </a:pathLst>
            </a:custGeom>
            <a:solidFill>
              <a:schemeClr val="accent5"/>
            </a:solidFill>
            <a:ln w="9525">
              <a:noFill/>
              <a:round/>
            </a:ln>
          </p:spPr>
          <p:txBody>
            <a:bodyPr lIns="91420" tIns="45710" rIns="91420" bIns="45710"/>
            <a:lstStyle/>
            <a:p>
              <a:pPr defTabSz="963930" fontAlgn="auto">
                <a:spcBef>
                  <a:spcPts val="0"/>
                </a:spcBef>
                <a:spcAft>
                  <a:spcPts val="0"/>
                </a:spcAft>
                <a:defRPr/>
              </a:pPr>
              <a:endParaRPr lang="en-US" sz="2370" kern="0" dirty="0">
                <a:solidFill>
                  <a:sysClr val="windowText" lastClr="000000"/>
                </a:solidFill>
                <a:latin typeface="DFKai-SB" panose="03000509000000000000" pitchFamily="65" charset="-120"/>
                <a:ea typeface="DFKai-SB" panose="03000509000000000000" pitchFamily="65" charset="-120"/>
              </a:endParaRPr>
            </a:p>
          </p:txBody>
        </p:sp>
      </p:grpSp>
      <p:sp>
        <p:nvSpPr>
          <p:cNvPr id="57" name="Content Placeholder 2"/>
          <p:cNvSpPr txBox="1"/>
          <p:nvPr/>
        </p:nvSpPr>
        <p:spPr>
          <a:xfrm>
            <a:off x="219659" y="1079099"/>
            <a:ext cx="4820167" cy="2678097"/>
          </a:xfrm>
          <a:prstGeom prst="rect">
            <a:avLst/>
          </a:prstGeom>
        </p:spPr>
        <p:txBody>
          <a:bodyPr vert="horz" lIns="121893" tIns="60946" rIns="121893" bIns="60946"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fontAlgn="auto">
              <a:buClr>
                <a:srgbClr val="C9D02A">
                  <a:lumMod val="75000"/>
                </a:srgbClr>
              </a:buClr>
            </a:pPr>
            <a:r>
              <a:rPr lang="zh-CN" altLang="id-ID" sz="2200" b="1" dirty="0">
                <a:solidFill>
                  <a:srgbClr val="002060"/>
                </a:solidFill>
                <a:latin typeface="DFKai-SB" panose="03000509000000000000" pitchFamily="65" charset="-120"/>
                <a:ea typeface="DFKai-SB" panose="03000509000000000000" pitchFamily="65" charset="-120"/>
                <a:cs typeface="Arial" panose="020B0604020202020204" pitchFamily="34" charset="0"/>
              </a:rPr>
              <a:t>港澳青年就業創業</a:t>
            </a:r>
            <a:r>
              <a:rPr lang="zh-CN" altLang="en-US" sz="2200" b="1" dirty="0">
                <a:solidFill>
                  <a:srgbClr val="002060"/>
                </a:solidFill>
                <a:latin typeface="DFKai-SB" panose="03000509000000000000" pitchFamily="65" charset="-120"/>
                <a:ea typeface="DFKai-SB" panose="03000509000000000000" pitchFamily="65" charset="-120"/>
                <a:cs typeface="Arial" panose="020B0604020202020204" pitchFamily="34" charset="0"/>
              </a:rPr>
              <a:t>計劃</a:t>
            </a:r>
            <a:endParaRPr lang="id-ID" sz="2200" b="1" dirty="0">
              <a:solidFill>
                <a:srgbClr val="002060"/>
              </a:solidFill>
              <a:latin typeface="DFKai-SB" panose="03000509000000000000" pitchFamily="65" charset="-120"/>
              <a:ea typeface="DFKai-SB" panose="03000509000000000000" pitchFamily="65" charset="-120"/>
              <a:cs typeface="Arial" panose="020B0604020202020204" pitchFamily="34" charset="0"/>
            </a:endParaRPr>
          </a:p>
          <a:p>
            <a:pPr algn="l" fontAlgn="auto">
              <a:lnSpc>
                <a:spcPct val="100000"/>
              </a:lnSpc>
              <a:buClr>
                <a:srgbClr val="C9D02A">
                  <a:lumMod val="75000"/>
                </a:srgbClr>
              </a:buClr>
            </a:pPr>
            <a:r>
              <a:rPr lang="zh-CN" altLang="en-US" sz="2200" dirty="0">
                <a:latin typeface="DFKai-SB" panose="03000509000000000000" pitchFamily="65" charset="-120"/>
                <a:ea typeface="DFKai-SB" panose="03000509000000000000" pitchFamily="65" charset="-120"/>
              </a:rPr>
              <a:t>拓展</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港澳青年創業空間。支持開展</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大灣區青年就業計劃</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鼓勵在香港及大灣區有業務的企業，聘請及派駐本地大學</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大專院校畢業生到大灣區內地城市工作，名額</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2,000</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個，當中約</a:t>
            </a:r>
            <a:r>
              <a:rPr lang="en-US" altLang="zh-TW" sz="2200" dirty="0">
                <a:latin typeface="Times New Roman" panose="02020603050405020304" pitchFamily="18" charset="0"/>
                <a:ea typeface="DFKai-SB" panose="03000509000000000000" pitchFamily="65" charset="-120"/>
                <a:cs typeface="Times New Roman" panose="02020603050405020304" pitchFamily="18" charset="0"/>
              </a:rPr>
              <a:t>700</a:t>
            </a:r>
            <a:r>
              <a:rPr lang="zh-TW" altLang="en-US" sz="2200" dirty="0">
                <a:latin typeface="Times New Roman" panose="02020603050405020304" pitchFamily="18" charset="0"/>
                <a:ea typeface="DFKai-SB" panose="03000509000000000000" pitchFamily="65" charset="-120"/>
                <a:cs typeface="Times New Roman" panose="02020603050405020304" pitchFamily="18" charset="0"/>
              </a:rPr>
              <a:t>個專為創科職位而設。</a:t>
            </a:r>
            <a:endParaRPr lang="zh-CN" altLang="en-US" sz="2200" strike="sngStrike"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8" name="Content Placeholder 2"/>
          <p:cNvSpPr txBox="1"/>
          <p:nvPr/>
        </p:nvSpPr>
        <p:spPr>
          <a:xfrm>
            <a:off x="219659" y="4085028"/>
            <a:ext cx="4114261" cy="2298117"/>
          </a:xfrm>
          <a:prstGeom prst="rect">
            <a:avLst/>
          </a:prstGeom>
        </p:spPr>
        <p:txBody>
          <a:bodyPr vert="horz" lIns="121893" tIns="60946" rIns="121893" bIns="60946"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fontAlgn="auto">
              <a:buClr>
                <a:srgbClr val="C9D02A">
                  <a:lumMod val="75000"/>
                </a:srgbClr>
              </a:buClr>
            </a:pPr>
            <a:r>
              <a:rPr lang="zh-CN" altLang="en-US" sz="2200" b="1" dirty="0">
                <a:solidFill>
                  <a:srgbClr val="002060"/>
                </a:solidFill>
                <a:latin typeface="DFKai-SB" panose="03000509000000000000" pitchFamily="65" charset="-120"/>
                <a:ea typeface="DFKai-SB" panose="03000509000000000000" pitchFamily="65" charset="-120"/>
                <a:cs typeface="Arial" panose="020B0604020202020204" pitchFamily="34" charset="0"/>
              </a:rPr>
              <a:t>推動教育合作發展</a:t>
            </a:r>
            <a:endParaRPr lang="en-US" altLang="zh-CN" sz="2200" b="1" dirty="0">
              <a:solidFill>
                <a:srgbClr val="002060"/>
              </a:solidFill>
              <a:latin typeface="DFKai-SB" panose="03000509000000000000" pitchFamily="65" charset="-120"/>
              <a:ea typeface="DFKai-SB" panose="03000509000000000000" pitchFamily="65" charset="-120"/>
              <a:cs typeface="Arial" panose="020B0604020202020204" pitchFamily="34" charset="0"/>
            </a:endParaRPr>
          </a:p>
          <a:p>
            <a:pPr algn="l" fontAlgn="auto">
              <a:lnSpc>
                <a:spcPct val="120000"/>
              </a:lnSpc>
              <a:buClr>
                <a:srgbClr val="C9D02A">
                  <a:lumMod val="75000"/>
                </a:srgbClr>
              </a:buClr>
            </a:pPr>
            <a:r>
              <a:rPr lang="zh-CN" altLang="en-US" sz="2200" dirty="0">
                <a:latin typeface="DFKai-SB" panose="03000509000000000000" pitchFamily="65" charset="-120"/>
                <a:ea typeface="DFKai-SB" panose="03000509000000000000" pitchFamily="65" charset="-120"/>
              </a:rPr>
              <a:t>支持粵港澳高校合作辦學，相互承認特定課程學分、實施更靈活的交換生安排、科研成果分享轉化等方面的合作交流。</a:t>
            </a:r>
          </a:p>
        </p:txBody>
      </p:sp>
      <p:sp>
        <p:nvSpPr>
          <p:cNvPr id="59" name="Content Placeholder 2"/>
          <p:cNvSpPr txBox="1"/>
          <p:nvPr/>
        </p:nvSpPr>
        <p:spPr>
          <a:xfrm>
            <a:off x="6949788" y="1243920"/>
            <a:ext cx="4558995" cy="2474710"/>
          </a:xfrm>
          <a:prstGeom prst="rect">
            <a:avLst/>
          </a:prstGeom>
        </p:spPr>
        <p:txBody>
          <a:bodyPr vert="horz" lIns="121893" tIns="60946" rIns="121893" bIns="60946"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fontAlgn="auto">
              <a:buClr>
                <a:srgbClr val="C9D02A">
                  <a:lumMod val="75000"/>
                </a:srgbClr>
              </a:buClr>
            </a:pPr>
            <a:r>
              <a:rPr lang="zh-CN" altLang="en-US" sz="2200" b="1" dirty="0">
                <a:solidFill>
                  <a:srgbClr val="002060"/>
                </a:solidFill>
                <a:latin typeface="DFKai-SB" panose="03000509000000000000" pitchFamily="65" charset="-120"/>
                <a:ea typeface="DFKai-SB" panose="03000509000000000000" pitchFamily="65" charset="-120"/>
                <a:cs typeface="Arial" panose="020B0604020202020204" pitchFamily="34" charset="0"/>
              </a:rPr>
              <a:t>增強大灣區文化軟實力</a:t>
            </a:r>
            <a:r>
              <a:rPr lang="zh-TW" altLang="en-US" sz="2200" b="1" dirty="0">
                <a:solidFill>
                  <a:srgbClr val="002060"/>
                </a:solidFill>
                <a:latin typeface="DFKai-SB" panose="03000509000000000000" pitchFamily="65" charset="-120"/>
                <a:ea typeface="DFKai-SB" panose="03000509000000000000" pitchFamily="65" charset="-120"/>
                <a:cs typeface="Arial" panose="020B0604020202020204" pitchFamily="34" charset="0"/>
              </a:rPr>
              <a:t>與構築休閒灣區</a:t>
            </a:r>
            <a:endParaRPr lang="id-ID" sz="2200" b="1" dirty="0">
              <a:solidFill>
                <a:srgbClr val="002060"/>
              </a:solidFill>
              <a:latin typeface="DFKai-SB" panose="03000509000000000000" pitchFamily="65" charset="-120"/>
              <a:ea typeface="DFKai-SB" panose="03000509000000000000" pitchFamily="65" charset="-120"/>
              <a:cs typeface="Arial" panose="020B0604020202020204" pitchFamily="34" charset="0"/>
            </a:endParaRPr>
          </a:p>
          <a:p>
            <a:pPr algn="l" fontAlgn="auto">
              <a:lnSpc>
                <a:spcPct val="120000"/>
              </a:lnSpc>
              <a:buClr>
                <a:srgbClr val="C9D02A">
                  <a:lumMod val="75000"/>
                </a:srgbClr>
              </a:buClr>
            </a:pPr>
            <a:r>
              <a:rPr lang="zh-CN" altLang="en-US" sz="2200" dirty="0">
                <a:latin typeface="DFKai-SB" panose="03000509000000000000" pitchFamily="65" charset="-120"/>
                <a:ea typeface="DFKai-SB" panose="03000509000000000000" pitchFamily="65" charset="-120"/>
              </a:rPr>
              <a:t>進一步提升居民文化素養與社會文明程度，共同塑造和豐富灣區人文精神內涵。</a:t>
            </a:r>
            <a:r>
              <a:rPr lang="zh-TW" altLang="en-US" sz="2200" dirty="0">
                <a:latin typeface="DFKai-SB" panose="03000509000000000000" pitchFamily="65" charset="-120"/>
                <a:ea typeface="DFKai-SB" panose="03000509000000000000" pitchFamily="65" charset="-120"/>
              </a:rPr>
              <a:t>依托大灣區特色優勢，推進大灣區旅遊發展。</a:t>
            </a:r>
            <a:endParaRPr lang="zh-CN" altLang="en-US" sz="2200" dirty="0">
              <a:latin typeface="DFKai-SB" panose="03000509000000000000" pitchFamily="65" charset="-120"/>
              <a:ea typeface="DFKai-SB" panose="03000509000000000000" pitchFamily="65" charset="-120"/>
            </a:endParaRPr>
          </a:p>
        </p:txBody>
      </p:sp>
      <p:sp>
        <p:nvSpPr>
          <p:cNvPr id="60" name="Content Placeholder 2"/>
          <p:cNvSpPr txBox="1"/>
          <p:nvPr/>
        </p:nvSpPr>
        <p:spPr>
          <a:xfrm>
            <a:off x="7070424" y="3894465"/>
            <a:ext cx="4425991" cy="2664277"/>
          </a:xfrm>
          <a:prstGeom prst="rect">
            <a:avLst/>
          </a:prstGeom>
        </p:spPr>
        <p:txBody>
          <a:bodyPr vert="horz" lIns="121893" tIns="60946" rIns="121893" bIns="60946"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fontAlgn="auto">
              <a:buClr>
                <a:srgbClr val="C9D02A">
                  <a:lumMod val="75000"/>
                </a:srgbClr>
              </a:buClr>
            </a:pPr>
            <a:r>
              <a:rPr lang="zh-CN" altLang="en-US" sz="2200" b="1" dirty="0">
                <a:solidFill>
                  <a:srgbClr val="002060"/>
                </a:solidFill>
                <a:latin typeface="DFKai-SB" panose="03000509000000000000" pitchFamily="65" charset="-120"/>
                <a:ea typeface="DFKai-SB" panose="03000509000000000000" pitchFamily="65" charset="-120"/>
                <a:cs typeface="Arial" panose="020B0604020202020204" pitchFamily="34" charset="0"/>
              </a:rPr>
              <a:t>注重生態建設</a:t>
            </a:r>
            <a:endParaRPr lang="en-US" altLang="zh-CN" sz="2200" b="1" dirty="0">
              <a:solidFill>
                <a:srgbClr val="002060"/>
              </a:solidFill>
              <a:latin typeface="DFKai-SB" panose="03000509000000000000" pitchFamily="65" charset="-120"/>
              <a:ea typeface="DFKai-SB" panose="03000509000000000000" pitchFamily="65" charset="-120"/>
              <a:cs typeface="Arial" panose="020B0604020202020204" pitchFamily="34" charset="0"/>
            </a:endParaRPr>
          </a:p>
          <a:p>
            <a:pPr algn="l" fontAlgn="auto">
              <a:lnSpc>
                <a:spcPct val="120000"/>
              </a:lnSpc>
              <a:buClr>
                <a:srgbClr val="C9D02A">
                  <a:lumMod val="75000"/>
                </a:srgbClr>
              </a:buClr>
            </a:pPr>
            <a:r>
              <a:rPr lang="zh-CN" altLang="en-US" sz="2200" dirty="0">
                <a:latin typeface="DFKai-SB" panose="03000509000000000000" pitchFamily="65" charset="-120"/>
                <a:ea typeface="DFKai-SB" panose="03000509000000000000" pitchFamily="65" charset="-120"/>
              </a:rPr>
              <a:t>加強珠三角周邊山地、丘陵及森林生態系統保護，建設北部連綿山體森林生態屏障。加強海洋資源環境保護，推進</a:t>
            </a:r>
            <a:r>
              <a:rPr lang="zh-TW" altLang="en-US" sz="2200" dirty="0">
                <a:latin typeface="DFKai-SB" panose="03000509000000000000" pitchFamily="65" charset="-120"/>
                <a:ea typeface="DFKai-SB" panose="03000509000000000000" pitchFamily="65" charset="-120"/>
                <a:sym typeface="宋体" panose="02010600030101010101" pitchFamily="2" charset="-122"/>
              </a:rPr>
              <a:t>「</a:t>
            </a:r>
            <a:r>
              <a:rPr lang="zh-CN" altLang="en-US" sz="2200" dirty="0">
                <a:latin typeface="DFKai-SB" panose="03000509000000000000" pitchFamily="65" charset="-120"/>
                <a:ea typeface="DFKai-SB" panose="03000509000000000000" pitchFamily="65" charset="-120"/>
              </a:rPr>
              <a:t>藍色海灣</a:t>
            </a:r>
            <a:r>
              <a:rPr lang="zh-TW" altLang="en-US" sz="2200" dirty="0">
                <a:latin typeface="DFKai-SB" panose="03000509000000000000" pitchFamily="65" charset="-120"/>
                <a:ea typeface="DFKai-SB" panose="03000509000000000000" pitchFamily="65" charset="-120"/>
                <a:sym typeface="宋体" panose="02010600030101010101" pitchFamily="2" charset="-122"/>
              </a:rPr>
              <a:t>」</a:t>
            </a:r>
            <a:r>
              <a:rPr lang="zh-CN" altLang="en-US" sz="2200" dirty="0">
                <a:latin typeface="DFKai-SB" panose="03000509000000000000" pitchFamily="65" charset="-120"/>
                <a:ea typeface="DFKai-SB" panose="03000509000000000000" pitchFamily="65" charset="-120"/>
              </a:rPr>
              <a:t>整治行動。</a:t>
            </a:r>
          </a:p>
        </p:txBody>
      </p:sp>
      <p:cxnSp>
        <p:nvCxnSpPr>
          <p:cNvPr id="10" name="连接符: 曲线 9"/>
          <p:cNvCxnSpPr/>
          <p:nvPr/>
        </p:nvCxnSpPr>
        <p:spPr>
          <a:xfrm rot="10800000">
            <a:off x="4631364" y="2015154"/>
            <a:ext cx="857894" cy="606146"/>
          </a:xfrm>
          <a:prstGeom prst="curvedConnector3">
            <a:avLst>
              <a:gd name="adj1" fmla="val 50000"/>
            </a:avLst>
          </a:prstGeom>
          <a:ln w="19050">
            <a:solidFill>
              <a:srgbClr val="00206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连接符: 曲线 11"/>
          <p:cNvCxnSpPr/>
          <p:nvPr/>
        </p:nvCxnSpPr>
        <p:spPr>
          <a:xfrm rot="5400000">
            <a:off x="4019953" y="4590872"/>
            <a:ext cx="798618" cy="672066"/>
          </a:xfrm>
          <a:prstGeom prst="curvedConnector2">
            <a:avLst/>
          </a:prstGeom>
          <a:ln w="19050">
            <a:solidFill>
              <a:srgbClr val="00206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8" name="连接符: 曲线 17"/>
          <p:cNvCxnSpPr/>
          <p:nvPr/>
        </p:nvCxnSpPr>
        <p:spPr>
          <a:xfrm rot="5400000" flipH="1" flipV="1">
            <a:off x="6236896" y="2113077"/>
            <a:ext cx="747569" cy="671423"/>
          </a:xfrm>
          <a:prstGeom prst="curvedConnector3">
            <a:avLst>
              <a:gd name="adj1" fmla="val 50000"/>
            </a:avLst>
          </a:prstGeom>
          <a:ln w="19050">
            <a:solidFill>
              <a:srgbClr val="00206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9" name="连接符: 曲线 28"/>
          <p:cNvCxnSpPr/>
          <p:nvPr/>
        </p:nvCxnSpPr>
        <p:spPr>
          <a:xfrm>
            <a:off x="6251275" y="4605643"/>
            <a:ext cx="785427" cy="658605"/>
          </a:xfrm>
          <a:prstGeom prst="curvedConnector3">
            <a:avLst>
              <a:gd name="adj1" fmla="val 50000"/>
            </a:avLst>
          </a:prstGeom>
          <a:ln w="19050">
            <a:solidFill>
              <a:srgbClr val="00206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8" name="标题 1"/>
          <p:cNvSpPr txBox="1">
            <a:spLocks noChangeArrowheads="1"/>
          </p:cNvSpPr>
          <p:nvPr/>
        </p:nvSpPr>
        <p:spPr bwMode="auto">
          <a:xfrm>
            <a:off x="598445" y="246935"/>
            <a:ext cx="11055927"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latin typeface="DFKai-SB" panose="03000509000000000000" pitchFamily="65" charset="-120"/>
                <a:ea typeface="DFKai-SB" panose="03000509000000000000" pitchFamily="65" charset="-120"/>
                <a:sym typeface="+mn-ea"/>
              </a:rPr>
              <a:t>國家就建設宜居宜業宜遊的優質生活圈的措施</a:t>
            </a:r>
            <a:endParaRPr lang="zh-CN" altLang="en-US" sz="4000" b="1" dirty="0">
              <a:latin typeface="DFKai-SB" panose="03000509000000000000" pitchFamily="65" charset="-120"/>
              <a:ea typeface="DFKai-SB" panose="03000509000000000000" pitchFamily="65" charset="-120"/>
            </a:endParaRPr>
          </a:p>
        </p:txBody>
      </p:sp>
      <p:sp>
        <p:nvSpPr>
          <p:cNvPr id="19" name="Rectangle 18"/>
          <p:cNvSpPr/>
          <p:nvPr/>
        </p:nvSpPr>
        <p:spPr>
          <a:xfrm>
            <a:off x="338870" y="6448915"/>
            <a:ext cx="10700027" cy="307777"/>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微軟正黑體" panose="020B0604030504040204" pitchFamily="34" charset="-120"/>
              </a:rPr>
              <a:t>資料來源</a:t>
            </a:r>
            <a:r>
              <a:rPr lang="en-US" altLang="zh-TW" sz="1400" dirty="0">
                <a:latin typeface="標楷體" panose="03000509000000000000" pitchFamily="65" charset="-120"/>
                <a:ea typeface="標楷體" panose="03000509000000000000" pitchFamily="65" charset="-120"/>
                <a:cs typeface="微軟正黑體" panose="020B0604030504040204" pitchFamily="34" charset="-120"/>
              </a:rPr>
              <a:t>:《</a:t>
            </a:r>
            <a:r>
              <a:rPr lang="zh-TW" altLang="en-US" sz="1400" dirty="0">
                <a:latin typeface="標楷體" panose="03000509000000000000" pitchFamily="65" charset="-120"/>
                <a:ea typeface="標楷體" panose="03000509000000000000" pitchFamily="65" charset="-120"/>
                <a:cs typeface="微軟正黑體" panose="020B0604030504040204" pitchFamily="34" charset="-120"/>
              </a:rPr>
              <a:t>粵港澳大灣區發展規劃綱要</a:t>
            </a:r>
            <a:r>
              <a:rPr lang="en-US" altLang="zh-TW" sz="1400" dirty="0" smtClean="0">
                <a:latin typeface="標楷體" panose="03000509000000000000" pitchFamily="65" charset="-120"/>
                <a:ea typeface="標楷體" panose="03000509000000000000" pitchFamily="65" charset="-120"/>
                <a:cs typeface="微軟正黑體" panose="020B0604030504040204" pitchFamily="34" charset="-120"/>
              </a:rPr>
              <a:t>》</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(https://www.bayarea.gov.hk/filemanager/tc/share/pdf/Outline_Development_Plan.pdf</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advClick="0" advTm="0">
    <p:cov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29117" y="1621801"/>
            <a:ext cx="10572414" cy="1132618"/>
          </a:xfrm>
          <a:prstGeom prst="rect">
            <a:avLst/>
          </a:prstGeom>
          <a:noFill/>
        </p:spPr>
        <p:txBody>
          <a:bodyPr wrap="square" rtlCol="0">
            <a:spAutoFit/>
          </a:bodyPr>
          <a:lstStyle/>
          <a:p>
            <a:pPr>
              <a:lnSpc>
                <a:spcPct val="130000"/>
              </a:lnSpc>
            </a:pPr>
            <a:r>
              <a:rPr lang="zh-CN" altLang="en-US" sz="2600" dirty="0">
                <a:latin typeface="DFKai-SB" panose="03000509000000000000" pitchFamily="65" charset="-120"/>
                <a:ea typeface="DFKai-SB" panose="03000509000000000000" pitchFamily="65" charset="-120"/>
              </a:rPr>
              <a:t>請分享作為一名香港年輕人，如果你選擇去內地求學、就業、生活，</a:t>
            </a:r>
            <a:r>
              <a:rPr lang="zh-TW" altLang="en-US" sz="2600" dirty="0">
                <a:latin typeface="DFKai-SB" panose="03000509000000000000" pitchFamily="65" charset="-120"/>
                <a:ea typeface="DFKai-SB" panose="03000509000000000000" pitchFamily="65" charset="-120"/>
              </a:rPr>
              <a:t>你</a:t>
            </a:r>
            <a:r>
              <a:rPr lang="zh-CN" altLang="en-US" sz="2600" dirty="0">
                <a:latin typeface="DFKai-SB" panose="03000509000000000000" pitchFamily="65" charset="-120"/>
                <a:ea typeface="DFKai-SB" panose="03000509000000000000" pitchFamily="65" charset="-120"/>
              </a:rPr>
              <a:t>會</a:t>
            </a:r>
            <a:r>
              <a:rPr lang="zh-TW" altLang="en-US" sz="2600" dirty="0">
                <a:latin typeface="DFKai-SB" panose="03000509000000000000" pitchFamily="65" charset="-120"/>
                <a:ea typeface="DFKai-SB" panose="03000509000000000000" pitchFamily="65" charset="-120"/>
              </a:rPr>
              <a:t>有哪些考慮</a:t>
            </a:r>
            <a:r>
              <a:rPr lang="zh-CN" altLang="en-US" sz="2600" dirty="0">
                <a:latin typeface="DFKai-SB" panose="03000509000000000000" pitchFamily="65" charset="-120"/>
                <a:ea typeface="DFKai-SB" panose="03000509000000000000" pitchFamily="65" charset="-120"/>
              </a:rPr>
              <a:t>？</a:t>
            </a:r>
          </a:p>
        </p:txBody>
      </p:sp>
      <p:sp>
        <p:nvSpPr>
          <p:cNvPr id="10" name="标题 1"/>
          <p:cNvSpPr txBox="1">
            <a:spLocks noChangeArrowheads="1"/>
          </p:cNvSpPr>
          <p:nvPr/>
        </p:nvSpPr>
        <p:spPr bwMode="auto">
          <a:xfrm>
            <a:off x="2364365" y="599143"/>
            <a:ext cx="8067675" cy="8020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300" b="1" dirty="0">
                <a:latin typeface="DFKai-SB" panose="03000509000000000000" pitchFamily="65" charset="-120"/>
                <a:ea typeface="DFKai-SB" panose="03000509000000000000" pitchFamily="65" charset="-120"/>
                <a:sym typeface="+mn-ea"/>
              </a:rPr>
              <a:t>建設宜居宜業</a:t>
            </a:r>
            <a:r>
              <a:rPr lang="zh-TW" altLang="en-US" sz="4300" b="1" dirty="0">
                <a:latin typeface="DFKai-SB" panose="03000509000000000000" pitchFamily="65" charset="-120"/>
                <a:ea typeface="DFKai-SB" panose="03000509000000000000" pitchFamily="65" charset="-120"/>
                <a:sym typeface="+mn-ea"/>
              </a:rPr>
              <a:t>宜遊</a:t>
            </a:r>
            <a:r>
              <a:rPr lang="zh-CN" altLang="en-US" sz="4300" b="1" dirty="0">
                <a:latin typeface="DFKai-SB" panose="03000509000000000000" pitchFamily="65" charset="-120"/>
                <a:ea typeface="DFKai-SB" panose="03000509000000000000" pitchFamily="65" charset="-120"/>
                <a:sym typeface="+mn-ea"/>
              </a:rPr>
              <a:t>的優質生活圈</a:t>
            </a:r>
            <a:endParaRPr lang="zh-CN" altLang="en-US" sz="4300" b="1" dirty="0">
              <a:latin typeface="DFKai-SB" panose="03000509000000000000" pitchFamily="65" charset="-120"/>
              <a:ea typeface="DFKai-SB" panose="03000509000000000000" pitchFamily="65" charset="-120"/>
            </a:endParaRPr>
          </a:p>
        </p:txBody>
      </p:sp>
      <p:grpSp>
        <p:nvGrpSpPr>
          <p:cNvPr id="11" name="组合 10"/>
          <p:cNvGrpSpPr/>
          <p:nvPr/>
        </p:nvGrpSpPr>
        <p:grpSpPr>
          <a:xfrm>
            <a:off x="222501" y="387390"/>
            <a:ext cx="2470823" cy="674687"/>
            <a:chOff x="1193537" y="1344264"/>
            <a:chExt cx="3243262" cy="674687"/>
          </a:xfrm>
        </p:grpSpPr>
        <p:sp>
          <p:nvSpPr>
            <p:cNvPr id="12" name="矩形 11"/>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文本框 13"/>
            <p:cNvSpPr txBox="1">
              <a:spLocks noChangeArrowheads="1"/>
            </p:cNvSpPr>
            <p:nvPr/>
          </p:nvSpPr>
          <p:spPr bwMode="auto">
            <a:xfrm>
              <a:off x="1557074" y="1344264"/>
              <a:ext cx="2879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3600" b="1" dirty="0">
                  <a:latin typeface="Microsoft JhengHei" panose="020B0604030504040204" pitchFamily="34" charset="-120"/>
                  <a:ea typeface="Microsoft JhengHei" panose="020B0604030504040204" pitchFamily="34" charset="-120"/>
                </a:rPr>
                <a:t>活動</a:t>
              </a:r>
              <a:endParaRPr lang="zh-CN" altLang="en-US" sz="3600" b="1" dirty="0">
                <a:latin typeface="Microsoft JhengHei" panose="020B0604030504040204" pitchFamily="34" charset="-120"/>
                <a:ea typeface="Microsoft JhengHei" panose="020B0604030504040204" pitchFamily="34" charset="-120"/>
              </a:endParaRPr>
            </a:p>
          </p:txBody>
        </p:sp>
        <p:cxnSp>
          <p:nvCxnSpPr>
            <p:cNvPr id="15" name="直接连接符 14"/>
            <p:cNvCxnSpPr/>
            <p:nvPr/>
          </p:nvCxnSpPr>
          <p:spPr>
            <a:xfrm>
              <a:off x="1620574" y="1991964"/>
              <a:ext cx="23844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7" name="文本框 3"/>
          <p:cNvSpPr txBox="1"/>
          <p:nvPr/>
        </p:nvSpPr>
        <p:spPr>
          <a:xfrm>
            <a:off x="1035129" y="3012335"/>
            <a:ext cx="10124419" cy="2462213"/>
          </a:xfrm>
          <a:prstGeom prst="rect">
            <a:avLst/>
          </a:prstGeom>
          <a:noFill/>
        </p:spPr>
        <p:txBody>
          <a:bodyPr wrap="square" rtlCol="0">
            <a:spAutoFit/>
          </a:bodyPr>
          <a:lstStyle/>
          <a:p>
            <a:pPr>
              <a:lnSpc>
                <a:spcPct val="150000"/>
              </a:lnSpc>
            </a:pPr>
            <a:r>
              <a:rPr lang="zh-TW" altLang="en-US" sz="2800" b="1" dirty="0">
                <a:latin typeface="DFKai-SB" panose="03000509000000000000" pitchFamily="65" charset="-120"/>
                <a:ea typeface="DFKai-SB" panose="03000509000000000000" pitchFamily="65" charset="-120"/>
              </a:rPr>
              <a:t>考慮可能包括</a:t>
            </a:r>
            <a:r>
              <a:rPr lang="zh-CN" altLang="en-US" sz="2800" b="1" dirty="0">
                <a:latin typeface="DFKai-SB" panose="03000509000000000000" pitchFamily="65" charset="-120"/>
                <a:ea typeface="DFKai-SB" panose="03000509000000000000" pitchFamily="65" charset="-120"/>
              </a:rPr>
              <a:t>：</a:t>
            </a:r>
            <a:endParaRPr lang="en-US" altLang="zh-CN" sz="2800" b="1" dirty="0">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CN" altLang="en-US" sz="2800" dirty="0">
                <a:latin typeface="DFKai-SB" panose="03000509000000000000" pitchFamily="65" charset="-120"/>
                <a:ea typeface="DFKai-SB" panose="03000509000000000000" pitchFamily="65" charset="-120"/>
              </a:rPr>
              <a:t>求學方面如高校學歷互認，大灣區內部高校與香港高校的合作辦學性質、職業資質的互認等等。</a:t>
            </a:r>
          </a:p>
          <a:p>
            <a:pPr marL="342900" indent="-342900">
              <a:buFont typeface="Arial" panose="020B0604020202020204" pitchFamily="34" charset="0"/>
              <a:buChar char="•"/>
            </a:pPr>
            <a:r>
              <a:rPr lang="zh-TW" altLang="en-US" sz="2800" dirty="0">
                <a:latin typeface="DFKai-SB" panose="03000509000000000000" pitchFamily="65" charset="-120"/>
                <a:ea typeface="DFKai-SB" panose="03000509000000000000" pitchFamily="65" charset="-120"/>
              </a:rPr>
              <a:t>就業創業方面相關的優惠政策，如個人所得稅、補貼優惠等</a:t>
            </a:r>
            <a:r>
              <a:rPr lang="zh-TW" altLang="en-US" sz="2800" dirty="0" smtClean="0">
                <a:latin typeface="DFKai-SB" panose="03000509000000000000" pitchFamily="65" charset="-120"/>
                <a:ea typeface="DFKai-SB" panose="03000509000000000000" pitchFamily="65" charset="-120"/>
              </a:rPr>
              <a:t>。</a:t>
            </a:r>
            <a:endParaRPr lang="zh-CN" altLang="en-US" sz="2800" dirty="0">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CN" altLang="en-US" sz="2800" dirty="0">
                <a:latin typeface="DFKai-SB" panose="03000509000000000000" pitchFamily="65" charset="-120"/>
                <a:ea typeface="DFKai-SB" panose="03000509000000000000" pitchFamily="65" charset="-120"/>
              </a:rPr>
              <a:t>生活方面，如購房資格、出入內地與港澳之間的便利等。</a:t>
            </a:r>
          </a:p>
        </p:txBody>
      </p:sp>
      <p:grpSp>
        <p:nvGrpSpPr>
          <p:cNvPr id="18" name="组合 5"/>
          <p:cNvGrpSpPr>
            <a:grpSpLocks noChangeAspect="1"/>
          </p:cNvGrpSpPr>
          <p:nvPr/>
        </p:nvGrpSpPr>
        <p:grpSpPr>
          <a:xfrm>
            <a:off x="360978" y="3257533"/>
            <a:ext cx="493472" cy="540000"/>
            <a:chOff x="6523756" y="488141"/>
            <a:chExt cx="883270" cy="966551"/>
          </a:xfrm>
        </p:grpSpPr>
        <p:sp>
          <p:nvSpPr>
            <p:cNvPr id="19" name="流程图: 离页连接符 7"/>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流程图: 离页连接符 8"/>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流程图: 离页连接符 9"/>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 name="组合 10"/>
            <p:cNvGrpSpPr/>
            <p:nvPr/>
          </p:nvGrpSpPr>
          <p:grpSpPr>
            <a:xfrm>
              <a:off x="6676279" y="647264"/>
              <a:ext cx="600075" cy="568325"/>
              <a:chOff x="5991226" y="2949576"/>
              <a:chExt cx="600075" cy="568325"/>
            </a:xfrm>
          </p:grpSpPr>
          <p:sp>
            <p:nvSpPr>
              <p:cNvPr id="23"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4"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5"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5" name="Rectangle 4"/>
          <p:cNvSpPr/>
          <p:nvPr/>
        </p:nvSpPr>
        <p:spPr>
          <a:xfrm>
            <a:off x="1259573" y="5854531"/>
            <a:ext cx="8802410" cy="584775"/>
          </a:xfrm>
          <a:prstGeom prst="rect">
            <a:avLst/>
          </a:prstGeom>
        </p:spPr>
        <p:txBody>
          <a:bodyPr wrap="none">
            <a:spAutoFit/>
          </a:bodyPr>
          <a:lstStyle/>
          <a:p>
            <a:r>
              <a:rPr lang="zh-TW" altLang="en-US" sz="3200" dirty="0">
                <a:latin typeface="標楷體" panose="03000509000000000000" pitchFamily="65" charset="-120"/>
                <a:ea typeface="標楷體" panose="03000509000000000000" pitchFamily="65" charset="-120"/>
              </a:rPr>
              <a:t>問題</a:t>
            </a:r>
            <a:r>
              <a:rPr lang="en-US" altLang="zh-TW" sz="3200" dirty="0">
                <a:latin typeface="標楷體" panose="03000509000000000000" pitchFamily="65" charset="-120"/>
                <a:ea typeface="標楷體" panose="03000509000000000000" pitchFamily="65" charset="-120"/>
              </a:rPr>
              <a:t>: </a:t>
            </a:r>
            <a:r>
              <a:rPr lang="zh-TW" altLang="en-US" sz="3200" dirty="0">
                <a:latin typeface="標楷體" panose="03000509000000000000" pitchFamily="65" charset="-120"/>
                <a:ea typeface="標楷體" panose="03000509000000000000" pitchFamily="65" charset="-120"/>
              </a:rPr>
              <a:t>香港中學文憑試考生可以報考內地大學</a:t>
            </a:r>
            <a:r>
              <a:rPr lang="en-US" altLang="zh-TW" sz="3200" dirty="0">
                <a:latin typeface="標楷體" panose="03000509000000000000" pitchFamily="65" charset="-120"/>
                <a:ea typeface="標楷體" panose="03000509000000000000" pitchFamily="65" charset="-120"/>
              </a:rPr>
              <a:t>? </a:t>
            </a:r>
            <a:endParaRPr lang="en-US" sz="3200" dirty="0">
              <a:latin typeface="標楷體" panose="03000509000000000000" pitchFamily="65" charset="-120"/>
              <a:ea typeface="標楷體" panose="03000509000000000000" pitchFamily="65" charset="-120"/>
            </a:endParaRPr>
          </a:p>
        </p:txBody>
      </p:sp>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1019" y="1491876"/>
            <a:ext cx="8424333" cy="2677656"/>
          </a:xfrm>
          <a:prstGeom prst="rect">
            <a:avLst/>
          </a:prstGeom>
          <a:ln w="28575">
            <a:solidFill>
              <a:srgbClr val="0070C0"/>
            </a:solidFill>
          </a:ln>
        </p:spPr>
        <p:txBody>
          <a:bodyPr wrap="square">
            <a:spAutoFit/>
          </a:bodyPr>
          <a:lstStyle/>
          <a:p>
            <a:r>
              <a:rPr lang="zh-TW" altLang="en-US" sz="2800" dirty="0">
                <a:latin typeface="標楷體" panose="03000509000000000000" pitchFamily="65" charset="-120"/>
                <a:ea typeface="標楷體" panose="03000509000000000000" pitchFamily="65" charset="-120"/>
              </a:rPr>
              <a:t>國家教育部自</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2012/13</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學年開始推行「內地高校招收香港中學文憑考試學生計劃」，為香港高中畢業生提供更多元的升學途徑及連繫國家發展的機會。參與計劃的內地高等院校，可根據本港學生的香港中學文憑考試成績擇優錄取，因而豁免學生參加內地聯招考試或個別內地高等院校舉行的額外考試</a:t>
            </a:r>
            <a:r>
              <a:rPr lang="zh-TW" altLang="en-US" sz="2800" dirty="0">
                <a:latin typeface="標楷體" panose="03000509000000000000" pitchFamily="65" charset="-120"/>
                <a:ea typeface="標楷體" panose="03000509000000000000" pitchFamily="65" charset="-120"/>
              </a:rPr>
              <a:t>。 </a:t>
            </a:r>
            <a:endParaRPr lang="en-US" altLang="zh-TW" sz="2800" dirty="0">
              <a:latin typeface="標楷體" panose="03000509000000000000" pitchFamily="65" charset="-120"/>
              <a:ea typeface="標楷體" panose="03000509000000000000" pitchFamily="65" charset="-120"/>
            </a:endParaRPr>
          </a:p>
        </p:txBody>
      </p:sp>
      <p:sp>
        <p:nvSpPr>
          <p:cNvPr id="3" name="标题 1"/>
          <p:cNvSpPr txBox="1">
            <a:spLocks noChangeArrowheads="1"/>
          </p:cNvSpPr>
          <p:nvPr/>
        </p:nvSpPr>
        <p:spPr bwMode="auto">
          <a:xfrm>
            <a:off x="2530619" y="303899"/>
            <a:ext cx="8067675" cy="8020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300" b="1" dirty="0">
                <a:latin typeface="DFKai-SB" panose="03000509000000000000" pitchFamily="65" charset="-120"/>
                <a:ea typeface="DFKai-SB" panose="03000509000000000000" pitchFamily="65" charset="-120"/>
                <a:sym typeface="+mn-ea"/>
              </a:rPr>
              <a:t>建設宜居宜業</a:t>
            </a:r>
            <a:r>
              <a:rPr lang="zh-TW" altLang="en-US" sz="4300" b="1" dirty="0">
                <a:latin typeface="DFKai-SB" panose="03000509000000000000" pitchFamily="65" charset="-120"/>
                <a:ea typeface="DFKai-SB" panose="03000509000000000000" pitchFamily="65" charset="-120"/>
                <a:sym typeface="+mn-ea"/>
              </a:rPr>
              <a:t>宜遊</a:t>
            </a:r>
            <a:r>
              <a:rPr lang="zh-CN" altLang="en-US" sz="4300" b="1" dirty="0">
                <a:latin typeface="DFKai-SB" panose="03000509000000000000" pitchFamily="65" charset="-120"/>
                <a:ea typeface="DFKai-SB" panose="03000509000000000000" pitchFamily="65" charset="-120"/>
                <a:sym typeface="+mn-ea"/>
              </a:rPr>
              <a:t>的優質生活圈</a:t>
            </a:r>
            <a:endParaRPr lang="zh-CN" altLang="en-US" sz="4300" b="1" dirty="0">
              <a:latin typeface="DFKai-SB" panose="03000509000000000000" pitchFamily="65" charset="-120"/>
              <a:ea typeface="DFKai-SB" panose="03000509000000000000" pitchFamily="65" charset="-120"/>
            </a:endParaRPr>
          </a:p>
        </p:txBody>
      </p:sp>
      <p:pic>
        <p:nvPicPr>
          <p:cNvPr id="4" name="Picture 3">
            <a:hlinkClick r:id="rId2"/>
          </p:cNvPr>
          <p:cNvPicPr>
            <a:picLocks noChangeAspect="1"/>
          </p:cNvPicPr>
          <p:nvPr/>
        </p:nvPicPr>
        <p:blipFill>
          <a:blip r:embed="rId3"/>
          <a:stretch>
            <a:fillRect/>
          </a:stretch>
        </p:blipFill>
        <p:spPr>
          <a:xfrm>
            <a:off x="272939" y="1338348"/>
            <a:ext cx="2664693" cy="3347114"/>
          </a:xfrm>
          <a:prstGeom prst="rect">
            <a:avLst/>
          </a:prstGeom>
        </p:spPr>
      </p:pic>
      <p:sp>
        <p:nvSpPr>
          <p:cNvPr id="5" name="Rectangle 4"/>
          <p:cNvSpPr/>
          <p:nvPr/>
        </p:nvSpPr>
        <p:spPr>
          <a:xfrm>
            <a:off x="3378200" y="4826474"/>
            <a:ext cx="8487152" cy="1077218"/>
          </a:xfrm>
          <a:prstGeom prst="rect">
            <a:avLst/>
          </a:prstGeom>
          <a:ln w="28575">
            <a:solidFill>
              <a:srgbClr val="FF0000"/>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有關</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參與</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2021/22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學年「內地高校招收香港中學文憑考試學生計劃」的內地大學名單與更多計劃詳細，請</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進入教育局</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網頁</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i="0" dirty="0">
              <a:effectLst/>
              <a:latin typeface="Times New Roman" panose="02020603050405020304" pitchFamily="18" charset="0"/>
              <a:cs typeface="Times New Roman" panose="02020603050405020304" pitchFamily="18" charset="0"/>
            </a:endParaRPr>
          </a:p>
          <a:p>
            <a:r>
              <a:rPr lang="en-US" altLang="zh-TW" sz="1600" dirty="0">
                <a:latin typeface="Times New Roman" panose="02020603050405020304" pitchFamily="18" charset="0"/>
                <a:cs typeface="Times New Roman" panose="02020603050405020304" pitchFamily="18" charset="0"/>
              </a:rPr>
              <a:t>https://www.edb.gov.hk/tc/edu-system/postsecondary/policy-doc/Scheme_2021/Scheme_2021.html</a:t>
            </a:r>
            <a:endParaRPr lang="en-US" altLang="zh-TW" sz="1600" i="0" dirty="0">
              <a:effectLst/>
              <a:latin typeface="Times New Roman" panose="02020603050405020304" pitchFamily="18" charset="0"/>
              <a:cs typeface="Times New Roman" panose="02020603050405020304" pitchFamily="18" charset="0"/>
            </a:endParaRPr>
          </a:p>
        </p:txBody>
      </p:sp>
      <p:pic>
        <p:nvPicPr>
          <p:cNvPr id="6" name="Picture 5">
            <a:hlinkClick r:id="rId4"/>
          </p:cNvPr>
          <p:cNvPicPr>
            <a:picLocks noChangeAspect="1"/>
          </p:cNvPicPr>
          <p:nvPr/>
        </p:nvPicPr>
        <p:blipFill>
          <a:blip r:embed="rId5"/>
          <a:stretch>
            <a:fillRect/>
          </a:stretch>
        </p:blipFill>
        <p:spPr>
          <a:xfrm>
            <a:off x="482298" y="5109872"/>
            <a:ext cx="2455334" cy="609873"/>
          </a:xfrm>
          <a:prstGeom prst="rect">
            <a:avLst/>
          </a:prstGeom>
        </p:spPr>
      </p:pic>
      <p:sp>
        <p:nvSpPr>
          <p:cNvPr id="8" name="Rectangle 7"/>
          <p:cNvSpPr/>
          <p:nvPr/>
        </p:nvSpPr>
        <p:spPr>
          <a:xfrm>
            <a:off x="544180" y="5903692"/>
            <a:ext cx="2410084" cy="369332"/>
          </a:xfrm>
          <a:prstGeom prst="rect">
            <a:avLst/>
          </a:prstGeom>
          <a:ln w="19050">
            <a:solidFill>
              <a:srgbClr val="FF0000"/>
            </a:solidFill>
          </a:ln>
        </p:spPr>
        <p:txBody>
          <a:bodyPr wrap="square">
            <a:spAutoFit/>
          </a:bodyPr>
          <a:lstStyle/>
          <a:p>
            <a:pPr algn="ctr"/>
            <a:r>
              <a:rPr lang="zh-TW" altLang="en-US" b="1" dirty="0">
                <a:latin typeface="標楷體" panose="03000509000000000000" pitchFamily="65" charset="-120"/>
                <a:ea typeface="標楷體" panose="03000509000000000000" pitchFamily="65" charset="-120"/>
                <a:cs typeface="Times New Roman" panose="02020603050405020304" pitchFamily="18" charset="0"/>
              </a:rPr>
              <a:t>點擊圖像了解詳情</a:t>
            </a:r>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9" name="Left Arrow 8"/>
          <p:cNvSpPr/>
          <p:nvPr/>
        </p:nvSpPr>
        <p:spPr>
          <a:xfrm>
            <a:off x="2976889" y="2585687"/>
            <a:ext cx="424873" cy="5014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2953796" y="5218283"/>
            <a:ext cx="424873" cy="5014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stretch>
            <a:fillRect/>
          </a:stretch>
        </p:blipFill>
        <p:spPr>
          <a:xfrm>
            <a:off x="221867" y="133105"/>
            <a:ext cx="2172003" cy="790685"/>
          </a:xfrm>
          <a:prstGeom prst="rect">
            <a:avLst/>
          </a:prstGeom>
        </p:spPr>
      </p:pic>
    </p:spTree>
    <p:extLst>
      <p:ext uri="{BB962C8B-B14F-4D97-AF65-F5344CB8AC3E}">
        <p14:creationId xmlns:p14="http://schemas.microsoft.com/office/powerpoint/2010/main" val="644555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6954" y="1346145"/>
            <a:ext cx="11006050" cy="3063659"/>
          </a:xfrm>
          <a:prstGeom prst="rect">
            <a:avLst/>
          </a:prstGeom>
          <a:ln w="28575">
            <a:solidFill>
              <a:srgbClr val="0070C0"/>
            </a:solidFill>
          </a:ln>
        </p:spPr>
        <p:txBody>
          <a:bodyPr wrap="square">
            <a:spAutoFit/>
          </a:bodyPr>
          <a:lstStyle/>
          <a:p>
            <a:pPr marL="457200" lvl="0" indent="-457200">
              <a:lnSpc>
                <a:spcPct val="107000"/>
              </a:lnSpc>
              <a:spcAft>
                <a:spcPts val="800"/>
              </a:spcAft>
              <a:buSzPct val="45000"/>
              <a:buFont typeface="Arial" panose="020B0604020202020204" pitchFamily="34" charset="0"/>
              <a:buChar char="•"/>
              <a:tabLst>
                <a:tab pos="457200" algn="l"/>
              </a:tabLst>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統計處根據入境處出入境的資料，估計於</a:t>
            </a:r>
            <a:r>
              <a:rPr lang="en-US" sz="28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年年中，約有</a:t>
            </a:r>
            <a:r>
              <a:rPr lang="en-US" sz="2800" dirty="0">
                <a:latin typeface="Times New Roman" panose="02020603050405020304" pitchFamily="18" charset="0"/>
                <a:ea typeface="標楷體" panose="03000509000000000000" pitchFamily="65" charset="-120"/>
                <a:cs typeface="Times New Roman" panose="02020603050405020304" pitchFamily="18" charset="0"/>
              </a:rPr>
              <a:t>53.8</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萬名香港永久居民經常在廣東省生活，當中</a:t>
            </a:r>
            <a:r>
              <a:rPr lang="en-US" sz="2800" dirty="0">
                <a:latin typeface="Times New Roman" panose="02020603050405020304" pitchFamily="18" charset="0"/>
                <a:ea typeface="標楷體" panose="03000509000000000000" pitchFamily="65" charset="-120"/>
                <a:cs typeface="Times New Roman" panose="02020603050405020304" pitchFamily="18" charset="0"/>
              </a:rPr>
              <a:t>16.5%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（即約</a:t>
            </a:r>
            <a:r>
              <a:rPr lang="en-US" sz="2800" dirty="0">
                <a:latin typeface="Times New Roman" panose="02020603050405020304" pitchFamily="18" charset="0"/>
                <a:ea typeface="標楷體" panose="03000509000000000000" pitchFamily="65" charset="-120"/>
                <a:cs typeface="Times New Roman" panose="02020603050405020304" pitchFamily="18" charset="0"/>
              </a:rPr>
              <a:t>8.9</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萬人）為</a:t>
            </a:r>
            <a:r>
              <a:rPr lang="en-US" sz="2800" dirty="0">
                <a:latin typeface="Times New Roman" panose="02020603050405020304" pitchFamily="18" charset="0"/>
                <a:ea typeface="標楷體" panose="03000509000000000000" pitchFamily="65" charset="-120"/>
                <a:cs typeface="Times New Roman" panose="02020603050405020304" pitchFamily="18" charset="0"/>
              </a:rPr>
              <a:t>65</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歲或以上。</a:t>
            </a:r>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lvl="0" indent="-457200">
              <a:lnSpc>
                <a:spcPct val="107000"/>
              </a:lnSpc>
              <a:spcAft>
                <a:spcPts val="800"/>
              </a:spcAft>
              <a:buSzPct val="45000"/>
              <a:buFont typeface="Arial" panose="020B0604020202020204" pitchFamily="34" charset="0"/>
              <a:buChar char="•"/>
              <a:tabLst>
                <a:tab pos="457200" algn="l"/>
              </a:tabLst>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政制及內地事務局表示，根據國務院港澳事務辦公室的資料，截至</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年五月，已有超過</a:t>
            </a:r>
            <a:r>
              <a:rPr lang="en-US" sz="2800" dirty="0">
                <a:latin typeface="Times New Roman" panose="02020603050405020304" pitchFamily="18" charset="0"/>
                <a:ea typeface="標楷體" panose="03000509000000000000" pitchFamily="65" charset="-120"/>
                <a:cs typeface="Times New Roman" panose="02020603050405020304" pitchFamily="18" charset="0"/>
              </a:rPr>
              <a:t>23</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萬香港居民申請了居住證。</a:t>
            </a:r>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a:p>
            <a:pPr marL="457200" lvl="0" indent="-457200">
              <a:lnSpc>
                <a:spcPct val="107000"/>
              </a:lnSpc>
              <a:spcAft>
                <a:spcPts val="800"/>
              </a:spcAft>
              <a:buSzPct val="45000"/>
              <a:buFont typeface="Arial" panose="020B0604020202020204" pitchFamily="34" charset="0"/>
              <a:buChar char="•"/>
              <a:tabLst>
                <a:tab pos="457200" algn="l"/>
              </a:tabLst>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在中國內地通常居住／長期逗留，</a:t>
            </a:r>
            <a:r>
              <a:rPr lang="en-US" sz="2800" dirty="0">
                <a:latin typeface="Times New Roman" panose="02020603050405020304" pitchFamily="18" charset="0"/>
                <a:ea typeface="標楷體" panose="03000509000000000000" pitchFamily="65" charset="-120"/>
                <a:cs typeface="Times New Roman" panose="02020603050405020304" pitchFamily="18" charset="0"/>
              </a:rPr>
              <a:t>83.8%</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是居於廣東省。</a:t>
            </a:r>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3"/>
          <p:cNvSpPr/>
          <p:nvPr/>
        </p:nvSpPr>
        <p:spPr>
          <a:xfrm>
            <a:off x="2293995" y="300402"/>
            <a:ext cx="7879080" cy="707886"/>
          </a:xfrm>
          <a:prstGeom prst="rect">
            <a:avLst/>
          </a:prstGeom>
        </p:spPr>
        <p:txBody>
          <a:bodyPr wrap="none">
            <a:spAutoFit/>
          </a:bodyPr>
          <a:lstStyle/>
          <a:p>
            <a:r>
              <a:rPr lang="zh-TW" altLang="en-US" sz="4000" dirty="0">
                <a:latin typeface="標楷體" panose="03000509000000000000" pitchFamily="65" charset="-120"/>
                <a:ea typeface="標楷體" panose="03000509000000000000" pitchFamily="65" charset="-120"/>
                <a:cs typeface="Times New Roman" panose="02020603050405020304" pitchFamily="18" charset="0"/>
              </a:rPr>
              <a:t>「通常逗留在廣東省的香港居民」</a:t>
            </a:r>
            <a:endParaRPr lang="en-US" sz="4000" dirty="0"/>
          </a:p>
        </p:txBody>
      </p:sp>
      <p:pic>
        <p:nvPicPr>
          <p:cNvPr id="6" name="Picture 5">
            <a:hlinkClick r:id="rId2"/>
          </p:cNvPr>
          <p:cNvPicPr>
            <a:picLocks noChangeAspect="1"/>
          </p:cNvPicPr>
          <p:nvPr/>
        </p:nvPicPr>
        <p:blipFill>
          <a:blip r:embed="rId3"/>
          <a:stretch>
            <a:fillRect/>
          </a:stretch>
        </p:blipFill>
        <p:spPr>
          <a:xfrm>
            <a:off x="6984761" y="5766123"/>
            <a:ext cx="2506137" cy="569988"/>
          </a:xfrm>
          <a:prstGeom prst="rect">
            <a:avLst/>
          </a:prstGeom>
        </p:spPr>
      </p:pic>
      <p:pic>
        <p:nvPicPr>
          <p:cNvPr id="8" name="Picture 7">
            <a:hlinkClick r:id="rId4"/>
          </p:cNvPr>
          <p:cNvPicPr>
            <a:picLocks noChangeAspect="1"/>
          </p:cNvPicPr>
          <p:nvPr/>
        </p:nvPicPr>
        <p:blipFill>
          <a:blip r:embed="rId5"/>
          <a:stretch>
            <a:fillRect/>
          </a:stretch>
        </p:blipFill>
        <p:spPr>
          <a:xfrm>
            <a:off x="9490898" y="5766123"/>
            <a:ext cx="2092039" cy="593186"/>
          </a:xfrm>
          <a:prstGeom prst="rect">
            <a:avLst/>
          </a:prstGeom>
        </p:spPr>
      </p:pic>
      <p:sp>
        <p:nvSpPr>
          <p:cNvPr id="3" name="Rectangle 2"/>
          <p:cNvSpPr/>
          <p:nvPr/>
        </p:nvSpPr>
        <p:spPr>
          <a:xfrm>
            <a:off x="556954" y="4522580"/>
            <a:ext cx="10443557" cy="923330"/>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cs typeface="Times New Roman" panose="02020603050405020304" pitchFamily="18" charset="0"/>
              </a:rPr>
              <a:t>註</a:t>
            </a:r>
            <a:r>
              <a:rPr lang="en-US" altLang="zh-TW"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dirty="0">
                <a:latin typeface="標楷體" panose="03000509000000000000" pitchFamily="65" charset="-120"/>
                <a:ea typeface="標楷體" panose="03000509000000000000" pitchFamily="65" charset="-120"/>
                <a:cs typeface="Times New Roman" panose="02020603050405020304" pitchFamily="18" charset="0"/>
              </a:rPr>
              <a:t>自</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2016</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年起，政府統計處透過香港永久性居民的出入境紀錄資料，對「通常逗留在廣東省的香港居民」作出估算。「通常逗留在廣東省的香港居民」是指在統計時點前的六個月至統計時點後的六個月內，累計可能在廣東省逗留六個月及以上的香港永久性居民。</a:t>
            </a:r>
            <a:endParaRPr lang="en-US" dirty="0"/>
          </a:p>
        </p:txBody>
      </p:sp>
      <p:sp>
        <p:nvSpPr>
          <p:cNvPr id="9" name="矩形 15"/>
          <p:cNvSpPr/>
          <p:nvPr/>
        </p:nvSpPr>
        <p:spPr bwMode="auto">
          <a:xfrm>
            <a:off x="111702" y="88489"/>
            <a:ext cx="1808538"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chemeClr val="tx1"/>
                </a:solidFill>
                <a:latin typeface="標楷體" panose="03000509000000000000" pitchFamily="65" charset="-120"/>
                <a:ea typeface="標楷體" panose="03000509000000000000" pitchFamily="65" charset="-120"/>
              </a:rPr>
              <a:t>參考資料</a:t>
            </a:r>
            <a:endParaRPr lang="zh-CN" altLang="en-US" sz="2800" b="1" dirty="0">
              <a:solidFill>
                <a:schemeClr val="tx1"/>
              </a:solidFill>
              <a:latin typeface="標楷體" panose="03000509000000000000" pitchFamily="65" charset="-120"/>
              <a:ea typeface="標楷體" panose="03000509000000000000" pitchFamily="65" charset="-120"/>
            </a:endParaRPr>
          </a:p>
        </p:txBody>
      </p:sp>
      <p:sp>
        <p:nvSpPr>
          <p:cNvPr id="5" name="Rectangle 4"/>
          <p:cNvSpPr/>
          <p:nvPr/>
        </p:nvSpPr>
        <p:spPr>
          <a:xfrm>
            <a:off x="492269" y="5581709"/>
            <a:ext cx="6512424" cy="738664"/>
          </a:xfrm>
          <a:prstGeom prst="rect">
            <a:avLst/>
          </a:prstGeom>
        </p:spPr>
        <p:txBody>
          <a:bodyPr wrap="non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endParaRPr lang="en-US" sz="1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勞工及福利局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www.lwb.gov.hk/tc/blog/post_25102020.html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政府新聞公報 </a:t>
            </a:r>
            <a:r>
              <a:rPr lang="en-US" altLang="zh-TW" sz="1400" dirty="0" smtClean="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www.info.gov.hk/gia/general/202006/17/P2020061700285.htm</a:t>
            </a:r>
            <a:r>
              <a:rPr lang="en-US" altLang="zh-TW"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54579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872137" y="364179"/>
            <a:ext cx="9355738" cy="707886"/>
          </a:xfrm>
          <a:prstGeom prst="rect">
            <a:avLst/>
          </a:prstGeom>
          <a:noFill/>
          <a:ln>
            <a:solidFill>
              <a:schemeClr val="bg1"/>
            </a:solidFill>
          </a:ln>
        </p:spPr>
        <p:txBody>
          <a:bodyPr wrap="square" rtlCol="0">
            <a:spAutoFit/>
          </a:bodyPr>
          <a:lstStyle/>
          <a:p>
            <a:r>
              <a:rPr lang="zh-CN" altLang="en-US" sz="4000" dirty="0">
                <a:latin typeface="DFKai-SB" panose="03000509000000000000" pitchFamily="65" charset="-120"/>
                <a:ea typeface="DFKai-SB" panose="03000509000000000000" pitchFamily="65" charset="-120"/>
              </a:rPr>
              <a:t>香港</a:t>
            </a:r>
            <a:r>
              <a:rPr lang="zh-TW" altLang="en-US" sz="4000" dirty="0">
                <a:latin typeface="DFKai-SB" panose="03000509000000000000" pitchFamily="65" charset="-120"/>
                <a:ea typeface="DFKai-SB" panose="03000509000000000000" pitchFamily="65" charset="-120"/>
              </a:rPr>
              <a:t>的大學</a:t>
            </a:r>
            <a:r>
              <a:rPr lang="zh-CN" altLang="en-US" sz="4000" dirty="0">
                <a:latin typeface="DFKai-SB" panose="03000509000000000000" pitchFamily="65" charset="-120"/>
                <a:ea typeface="DFKai-SB" panose="03000509000000000000" pitchFamily="65" charset="-120"/>
              </a:rPr>
              <a:t>在粵港澳大灣區建立分校舉</a:t>
            </a:r>
            <a:r>
              <a:rPr lang="zh-CN" altLang="en-US" sz="4000" dirty="0" smtClean="0">
                <a:latin typeface="DFKai-SB" panose="03000509000000000000" pitchFamily="65" charset="-120"/>
                <a:ea typeface="DFKai-SB" panose="03000509000000000000" pitchFamily="65" charset="-120"/>
              </a:rPr>
              <a:t>隅</a:t>
            </a:r>
            <a:endParaRPr lang="zh-CN" altLang="en-US" sz="4000" dirty="0">
              <a:latin typeface="DFKai-SB" panose="03000509000000000000" pitchFamily="65" charset="-120"/>
              <a:ea typeface="DFKai-SB" panose="03000509000000000000" pitchFamily="65" charset="-120"/>
            </a:endParaRPr>
          </a:p>
        </p:txBody>
      </p:sp>
      <p:pic>
        <p:nvPicPr>
          <p:cNvPr id="3" name="Picture 2"/>
          <p:cNvPicPr>
            <a:picLocks noChangeAspect="1"/>
          </p:cNvPicPr>
          <p:nvPr/>
        </p:nvPicPr>
        <p:blipFill>
          <a:blip r:embed="rId3"/>
          <a:stretch>
            <a:fillRect/>
          </a:stretch>
        </p:blipFill>
        <p:spPr>
          <a:xfrm>
            <a:off x="7479896" y="3071633"/>
            <a:ext cx="2252095" cy="655155"/>
          </a:xfrm>
          <a:prstGeom prst="rect">
            <a:avLst/>
          </a:prstGeom>
        </p:spPr>
      </p:pic>
      <p:sp>
        <p:nvSpPr>
          <p:cNvPr id="4" name="Rectangle 3"/>
          <p:cNvSpPr/>
          <p:nvPr/>
        </p:nvSpPr>
        <p:spPr>
          <a:xfrm>
            <a:off x="7482512" y="3815101"/>
            <a:ext cx="2343353" cy="1569660"/>
          </a:xfrm>
          <a:prstGeom prst="rect">
            <a:avLst/>
          </a:prstGeom>
        </p:spPr>
        <p:txBody>
          <a:bodyPr wrap="square">
            <a:spAutoFit/>
          </a:bodyPr>
          <a:lstStyle/>
          <a:p>
            <a:r>
              <a:rPr lang="zh-CN" altLang="en-US" sz="1600" dirty="0">
                <a:latin typeface="標楷體" panose="03000509000000000000" pitchFamily="65" charset="-120"/>
                <a:ea typeface="標楷體" panose="03000509000000000000" pitchFamily="65" charset="-120"/>
              </a:rPr>
              <a:t>北京師範大學</a:t>
            </a:r>
            <a:r>
              <a:rPr lang="en-US" altLang="zh-CN" sz="1600" dirty="0">
                <a:latin typeface="標楷體" panose="03000509000000000000" pitchFamily="65" charset="-120"/>
                <a:ea typeface="標楷體" panose="03000509000000000000" pitchFamily="65" charset="-120"/>
              </a:rPr>
              <a:t>-</a:t>
            </a:r>
            <a:r>
              <a:rPr lang="zh-CN" altLang="en-US" sz="1600" dirty="0">
                <a:latin typeface="標楷體" panose="03000509000000000000" pitchFamily="65" charset="-120"/>
                <a:ea typeface="標楷體" panose="03000509000000000000" pitchFamily="65" charset="-120"/>
              </a:rPr>
              <a:t>香港浸會大學聯合國際學院是首家中國內地與香港高等教育界合作創辦的大學，位於中國宜居城市</a:t>
            </a:r>
            <a:r>
              <a:rPr lang="en-US" altLang="zh-CN" sz="1600" dirty="0">
                <a:latin typeface="標楷體" panose="03000509000000000000" pitchFamily="65" charset="-120"/>
                <a:ea typeface="標楷體" panose="03000509000000000000" pitchFamily="65" charset="-120"/>
              </a:rPr>
              <a:t>——</a:t>
            </a:r>
            <a:r>
              <a:rPr lang="zh-CN" altLang="en-US" sz="1600" dirty="0">
                <a:latin typeface="標楷體" panose="03000509000000000000" pitchFamily="65" charset="-120"/>
                <a:ea typeface="標楷體" panose="03000509000000000000" pitchFamily="65" charset="-120"/>
              </a:rPr>
              <a:t>粵港澳大灣區的珠海市。</a:t>
            </a:r>
            <a:endParaRPr lang="en-US" sz="1600" dirty="0">
              <a:latin typeface="標楷體" panose="03000509000000000000" pitchFamily="65" charset="-120"/>
              <a:ea typeface="標楷體" panose="03000509000000000000" pitchFamily="65" charset="-120"/>
            </a:endParaRPr>
          </a:p>
        </p:txBody>
      </p:sp>
      <p:sp>
        <p:nvSpPr>
          <p:cNvPr id="5" name="Rectangle 4"/>
          <p:cNvSpPr/>
          <p:nvPr/>
        </p:nvSpPr>
        <p:spPr>
          <a:xfrm>
            <a:off x="7495537" y="5384761"/>
            <a:ext cx="2391630" cy="738664"/>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https://www.uic.edu.cn/about_us/about_us/introducing_UIC.htm</a:t>
            </a:r>
          </a:p>
        </p:txBody>
      </p:sp>
      <p:sp>
        <p:nvSpPr>
          <p:cNvPr id="6" name="Rectangle 5"/>
          <p:cNvSpPr/>
          <p:nvPr/>
        </p:nvSpPr>
        <p:spPr>
          <a:xfrm>
            <a:off x="5115320" y="3619229"/>
            <a:ext cx="2369332" cy="2308324"/>
          </a:xfrm>
          <a:prstGeom prst="rect">
            <a:avLst/>
          </a:prstGeom>
        </p:spPr>
        <p:txBody>
          <a:bodyPr wrap="square">
            <a:spAutoFit/>
          </a:bodyPr>
          <a:lstStyle/>
          <a:p>
            <a:r>
              <a:rPr lang="zh-CN" altLang="en-US" sz="1600" dirty="0">
                <a:latin typeface="標楷體" panose="03000509000000000000" pitchFamily="65" charset="-120"/>
                <a:ea typeface="標楷體" panose="03000509000000000000" pitchFamily="65" charset="-120"/>
              </a:rPr>
              <a:t>香港中文大學（深圳）是一所經國家教育部批准，按中外合作辦學條例設立。以立足中國、面向世界的一流研究型大學為己任，致力於培養具有國際視野、中華傳統和社會擔當的創新型高層次人才。</a:t>
            </a:r>
            <a:endParaRPr lang="en-US" sz="1600" dirty="0">
              <a:latin typeface="標楷體" panose="03000509000000000000" pitchFamily="65" charset="-120"/>
              <a:ea typeface="標楷體" panose="03000509000000000000" pitchFamily="65" charset="-120"/>
            </a:endParaRPr>
          </a:p>
        </p:txBody>
      </p:sp>
      <p:pic>
        <p:nvPicPr>
          <p:cNvPr id="7" name="Picture 6"/>
          <p:cNvPicPr>
            <a:picLocks noChangeAspect="1"/>
          </p:cNvPicPr>
          <p:nvPr/>
        </p:nvPicPr>
        <p:blipFill>
          <a:blip r:embed="rId4"/>
          <a:stretch>
            <a:fillRect/>
          </a:stretch>
        </p:blipFill>
        <p:spPr>
          <a:xfrm>
            <a:off x="5128215" y="3152889"/>
            <a:ext cx="2213512" cy="378027"/>
          </a:xfrm>
          <a:prstGeom prst="rect">
            <a:avLst/>
          </a:prstGeom>
        </p:spPr>
      </p:pic>
      <p:sp>
        <p:nvSpPr>
          <p:cNvPr id="8" name="Rectangle 7"/>
          <p:cNvSpPr/>
          <p:nvPr/>
        </p:nvSpPr>
        <p:spPr>
          <a:xfrm>
            <a:off x="5142850" y="5946452"/>
            <a:ext cx="2024465"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https://www.cuhk.edu.cn/</a:t>
            </a:r>
          </a:p>
        </p:txBody>
      </p:sp>
      <p:pic>
        <p:nvPicPr>
          <p:cNvPr id="18" name="Picture 17"/>
          <p:cNvPicPr>
            <a:picLocks noChangeAspect="1"/>
          </p:cNvPicPr>
          <p:nvPr/>
        </p:nvPicPr>
        <p:blipFill>
          <a:blip r:embed="rId5"/>
          <a:stretch>
            <a:fillRect/>
          </a:stretch>
        </p:blipFill>
        <p:spPr>
          <a:xfrm>
            <a:off x="2603874" y="3005299"/>
            <a:ext cx="2128344" cy="378027"/>
          </a:xfrm>
          <a:prstGeom prst="rect">
            <a:avLst/>
          </a:prstGeom>
        </p:spPr>
      </p:pic>
      <p:pic>
        <p:nvPicPr>
          <p:cNvPr id="19" name="Picture 18"/>
          <p:cNvPicPr>
            <a:picLocks noChangeAspect="1"/>
          </p:cNvPicPr>
          <p:nvPr/>
        </p:nvPicPr>
        <p:blipFill>
          <a:blip r:embed="rId6"/>
          <a:stretch>
            <a:fillRect/>
          </a:stretch>
        </p:blipFill>
        <p:spPr>
          <a:xfrm>
            <a:off x="2596960" y="1488952"/>
            <a:ext cx="2322553" cy="1448419"/>
          </a:xfrm>
          <a:prstGeom prst="rect">
            <a:avLst/>
          </a:prstGeom>
        </p:spPr>
      </p:pic>
      <p:sp>
        <p:nvSpPr>
          <p:cNvPr id="20" name="Rectangle 19"/>
          <p:cNvSpPr/>
          <p:nvPr/>
        </p:nvSpPr>
        <p:spPr>
          <a:xfrm>
            <a:off x="2571249" y="3506806"/>
            <a:ext cx="2430887" cy="1815882"/>
          </a:xfrm>
          <a:prstGeom prst="rect">
            <a:avLst/>
          </a:prstGeom>
        </p:spPr>
        <p:txBody>
          <a:bodyPr wrap="square">
            <a:spAutoFit/>
          </a:bodyPr>
          <a:lstStyle/>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年香港科大、廣州市人民政府及廣州大學簽署三方協議。根據協議，港科大獲得當地人民政府及合作夥伴的全力支持，於廣州市南沙區共同籌建港科大</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廣州</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 name="Rectangle 22"/>
          <p:cNvSpPr/>
          <p:nvPr/>
        </p:nvSpPr>
        <p:spPr>
          <a:xfrm>
            <a:off x="2540013" y="5285557"/>
            <a:ext cx="2409634" cy="307777"/>
          </a:xfrm>
          <a:prstGeom prst="rect">
            <a:avLst/>
          </a:prstGeom>
        </p:spPr>
        <p:txBody>
          <a:bodyPr wrap="none">
            <a:spAutoFit/>
          </a:bodyPr>
          <a:lstStyle/>
          <a:p>
            <a:r>
              <a:rPr lang="en-US" sz="1400" dirty="0">
                <a:latin typeface="Times New Roman" panose="02020603050405020304" pitchFamily="18" charset="0"/>
                <a:cs typeface="Times New Roman" panose="02020603050405020304" pitchFamily="18" charset="0"/>
              </a:rPr>
              <a:t>https://hkust-gz.edu.cn/zh-hant</a:t>
            </a:r>
          </a:p>
        </p:txBody>
      </p:sp>
      <p:pic>
        <p:nvPicPr>
          <p:cNvPr id="25" name="Picture 24"/>
          <p:cNvPicPr>
            <a:picLocks noChangeAspect="1"/>
          </p:cNvPicPr>
          <p:nvPr/>
        </p:nvPicPr>
        <p:blipFill>
          <a:blip r:embed="rId7"/>
          <a:stretch>
            <a:fillRect/>
          </a:stretch>
        </p:blipFill>
        <p:spPr>
          <a:xfrm>
            <a:off x="106428" y="1489654"/>
            <a:ext cx="2365302" cy="1475065"/>
          </a:xfrm>
          <a:prstGeom prst="rect">
            <a:avLst/>
          </a:prstGeom>
        </p:spPr>
      </p:pic>
      <p:sp>
        <p:nvSpPr>
          <p:cNvPr id="26" name="Rectangle 25"/>
          <p:cNvSpPr/>
          <p:nvPr/>
        </p:nvSpPr>
        <p:spPr>
          <a:xfrm>
            <a:off x="231658" y="3550553"/>
            <a:ext cx="2365302" cy="2554545"/>
          </a:xfrm>
          <a:prstGeom prst="rect">
            <a:avLst/>
          </a:prstGeom>
        </p:spPr>
        <p:txBody>
          <a:bodyPr wrap="square">
            <a:spAutoFit/>
          </a:bodyPr>
          <a:lstStyle/>
          <a:p>
            <a:r>
              <a:rPr lang="zh-CN" altLang="en-US" sz="1600" dirty="0">
                <a:latin typeface="標楷體" panose="03000509000000000000" pitchFamily="65" charset="-120"/>
                <a:ea typeface="標楷體" panose="03000509000000000000" pitchFamily="65" charset="-120"/>
              </a:rPr>
              <a:t>香港城市</a:t>
            </a:r>
            <a:r>
              <a:rPr lang="zh-CN" altLang="en-US" sz="1600" dirty="0">
                <a:latin typeface="Times New Roman" panose="02020603050405020304" pitchFamily="18" charset="0"/>
                <a:ea typeface="標楷體" panose="03000509000000000000" pitchFamily="65" charset="-120"/>
                <a:cs typeface="Times New Roman" panose="02020603050405020304" pitchFamily="18" charset="0"/>
              </a:rPr>
              <a:t>大學於</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2020</a:t>
            </a:r>
            <a:r>
              <a:rPr lang="zh-CN" altLang="en-US" sz="1600" dirty="0">
                <a:latin typeface="Times New Roman" panose="02020603050405020304" pitchFamily="18" charset="0"/>
                <a:ea typeface="標楷體" panose="03000509000000000000" pitchFamily="65" charset="-120"/>
                <a:cs typeface="Times New Roman" panose="02020603050405020304" pitchFamily="18" charset="0"/>
              </a:rPr>
              <a:t>年初與東莞市人民政府和東莞理工學院簽署了合作協定，擬在松山湖共同申辦成立一所具有獨立法人資格的合作辦學機構香港城市大學（東莞）。</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香</a:t>
            </a:r>
            <a:r>
              <a:rPr lang="zh-CN" altLang="en-US" sz="1600" dirty="0">
                <a:latin typeface="Times New Roman" panose="02020603050405020304" pitchFamily="18" charset="0"/>
                <a:ea typeface="標楷體" panose="03000509000000000000" pitchFamily="65" charset="-120"/>
                <a:cs typeface="Times New Roman" panose="02020603050405020304" pitchFamily="18" charset="0"/>
              </a:rPr>
              <a:t>港城大（東莞）計劃於</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2023</a:t>
            </a:r>
            <a:r>
              <a:rPr lang="zh-CN" altLang="en-US" sz="1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9</a:t>
            </a:r>
            <a:r>
              <a:rPr lang="zh-CN" altLang="en-US" sz="1600" dirty="0">
                <a:latin typeface="Times New Roman" panose="02020603050405020304" pitchFamily="18" charset="0"/>
                <a:ea typeface="標楷體" panose="03000509000000000000" pitchFamily="65" charset="-120"/>
                <a:cs typeface="Times New Roman" panose="02020603050405020304" pitchFamily="18" charset="0"/>
              </a:rPr>
              <a:t>月正式立校。</a:t>
            </a:r>
            <a:endParaRPr 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7" name="Rectangle 26"/>
          <p:cNvSpPr/>
          <p:nvPr/>
        </p:nvSpPr>
        <p:spPr>
          <a:xfrm>
            <a:off x="104011" y="6100341"/>
            <a:ext cx="2643620" cy="523220"/>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http://www.gaoxiaojob.com/zhaopin/zhuanti/xgcsdx2021/index.html</a:t>
            </a:r>
          </a:p>
        </p:txBody>
      </p:sp>
      <p:pic>
        <p:nvPicPr>
          <p:cNvPr id="28" name="Picture 27"/>
          <p:cNvPicPr>
            <a:picLocks noChangeAspect="1"/>
          </p:cNvPicPr>
          <p:nvPr/>
        </p:nvPicPr>
        <p:blipFill>
          <a:blip r:embed="rId8"/>
          <a:stretch>
            <a:fillRect/>
          </a:stretch>
        </p:blipFill>
        <p:spPr>
          <a:xfrm>
            <a:off x="197621" y="3024509"/>
            <a:ext cx="2182916" cy="466254"/>
          </a:xfrm>
          <a:prstGeom prst="rect">
            <a:avLst/>
          </a:prstGeom>
        </p:spPr>
      </p:pic>
      <p:sp>
        <p:nvSpPr>
          <p:cNvPr id="29" name="Rectangle 28"/>
          <p:cNvSpPr/>
          <p:nvPr/>
        </p:nvSpPr>
        <p:spPr>
          <a:xfrm>
            <a:off x="9887167" y="3806347"/>
            <a:ext cx="2138729" cy="1569660"/>
          </a:xfrm>
          <a:prstGeom prst="rect">
            <a:avLst/>
          </a:prstGeom>
        </p:spPr>
        <p:txBody>
          <a:bodyPr wrap="square">
            <a:spAutoFit/>
          </a:bodyPr>
          <a:lstStyle/>
          <a:p>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9</a:t>
            </a:r>
            <a:r>
              <a:rPr lang="zh-CN" altLang="en-US" sz="16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CN" sz="1600" dirty="0">
                <a:latin typeface="Times New Roman" panose="02020603050405020304" pitchFamily="18" charset="0"/>
                <a:ea typeface="標楷體" panose="03000509000000000000" pitchFamily="65" charset="-120"/>
                <a:cs typeface="Times New Roman" panose="02020603050405020304" pitchFamily="18" charset="0"/>
              </a:rPr>
              <a:t>6</a:t>
            </a:r>
            <a:r>
              <a:rPr lang="zh-CN" altLang="en-US" sz="1600" dirty="0">
                <a:latin typeface="Times New Roman" panose="02020603050405020304" pitchFamily="18" charset="0"/>
                <a:ea typeface="標楷體" panose="03000509000000000000" pitchFamily="65" charset="-120"/>
                <a:cs typeface="Times New Roman" panose="02020603050405020304" pitchFamily="18" charset="0"/>
              </a:rPr>
              <a:t>日深圳市政府與香港大學簽署在深合作辦學備忘錄，雙方將在深圳合作共建香港大學（深圳）（暫定名）。</a:t>
            </a:r>
            <a:endParaRPr 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0" name="Rectangle 29"/>
          <p:cNvSpPr/>
          <p:nvPr/>
        </p:nvSpPr>
        <p:spPr>
          <a:xfrm>
            <a:off x="10030542" y="5427056"/>
            <a:ext cx="1906746" cy="738664"/>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http://www.gd.gov.cn/gdywdt/dsdt/content/post_3509193.html</a:t>
            </a:r>
          </a:p>
        </p:txBody>
      </p:sp>
      <p:pic>
        <p:nvPicPr>
          <p:cNvPr id="31" name="Picture 30"/>
          <p:cNvPicPr>
            <a:picLocks noChangeAspect="1"/>
          </p:cNvPicPr>
          <p:nvPr/>
        </p:nvPicPr>
        <p:blipFill>
          <a:blip r:embed="rId9"/>
          <a:stretch>
            <a:fillRect/>
          </a:stretch>
        </p:blipFill>
        <p:spPr>
          <a:xfrm>
            <a:off x="9930206" y="3177873"/>
            <a:ext cx="2081908" cy="474359"/>
          </a:xfrm>
          <a:prstGeom prst="rect">
            <a:avLst/>
          </a:prstGeom>
        </p:spPr>
      </p:pic>
      <p:pic>
        <p:nvPicPr>
          <p:cNvPr id="32" name="Picture 31"/>
          <p:cNvPicPr>
            <a:picLocks noChangeAspect="1"/>
          </p:cNvPicPr>
          <p:nvPr/>
        </p:nvPicPr>
        <p:blipFill>
          <a:blip r:embed="rId10"/>
          <a:stretch>
            <a:fillRect/>
          </a:stretch>
        </p:blipFill>
        <p:spPr>
          <a:xfrm>
            <a:off x="10030542" y="1567803"/>
            <a:ext cx="1795754" cy="1326480"/>
          </a:xfrm>
          <a:prstGeom prst="rect">
            <a:avLst/>
          </a:prstGeom>
        </p:spPr>
      </p:pic>
      <p:pic>
        <p:nvPicPr>
          <p:cNvPr id="10" name="Picture 9"/>
          <p:cNvPicPr>
            <a:picLocks noChangeAspect="1"/>
          </p:cNvPicPr>
          <p:nvPr/>
        </p:nvPicPr>
        <p:blipFill>
          <a:blip r:embed="rId11"/>
          <a:stretch>
            <a:fillRect/>
          </a:stretch>
        </p:blipFill>
        <p:spPr>
          <a:xfrm>
            <a:off x="5114085" y="1532316"/>
            <a:ext cx="2227642" cy="1384976"/>
          </a:xfrm>
          <a:prstGeom prst="rect">
            <a:avLst/>
          </a:prstGeom>
        </p:spPr>
      </p:pic>
      <p:pic>
        <p:nvPicPr>
          <p:cNvPr id="11" name="Picture 10"/>
          <p:cNvPicPr>
            <a:picLocks noChangeAspect="1"/>
          </p:cNvPicPr>
          <p:nvPr/>
        </p:nvPicPr>
        <p:blipFill>
          <a:blip r:embed="rId12"/>
          <a:stretch>
            <a:fillRect/>
          </a:stretch>
        </p:blipFill>
        <p:spPr>
          <a:xfrm>
            <a:off x="7479896" y="1591259"/>
            <a:ext cx="2270830" cy="1303024"/>
          </a:xfrm>
          <a:prstGeom prst="rect">
            <a:avLst/>
          </a:prstGeom>
        </p:spPr>
      </p:pic>
      <p:pic>
        <p:nvPicPr>
          <p:cNvPr id="33" name="Picture 32"/>
          <p:cNvPicPr>
            <a:picLocks noChangeAspect="1"/>
          </p:cNvPicPr>
          <p:nvPr/>
        </p:nvPicPr>
        <p:blipFill>
          <a:blip r:embed="rId13"/>
          <a:stretch>
            <a:fillRect/>
          </a:stretch>
        </p:blipFill>
        <p:spPr>
          <a:xfrm>
            <a:off x="197621" y="117365"/>
            <a:ext cx="1472339" cy="535983"/>
          </a:xfrm>
          <a:prstGeom prst="rect">
            <a:avLst/>
          </a:prstGeom>
        </p:spPr>
      </p:pic>
      <p:sp>
        <p:nvSpPr>
          <p:cNvPr id="12" name="Rectangle 11"/>
          <p:cNvSpPr/>
          <p:nvPr/>
        </p:nvSpPr>
        <p:spPr>
          <a:xfrm>
            <a:off x="3186971" y="6498610"/>
            <a:ext cx="6096000" cy="307777"/>
          </a:xfrm>
          <a:prstGeom prst="rect">
            <a:avLst/>
          </a:prstGeom>
        </p:spPr>
        <p:txBody>
          <a:bodyPr>
            <a:spAutoFit/>
          </a:bodyPr>
          <a:lstStyle/>
          <a:p>
            <a:pPr lvl="0">
              <a:spcBef>
                <a:spcPts val="450"/>
              </a:spcBef>
              <a:defRPr/>
            </a:pPr>
            <a:r>
              <a:rPr lang="zh-CN" altLang="en-US" sz="1400" dirty="0">
                <a:latin typeface="標楷體" panose="03000509000000000000" pitchFamily="65" charset="-120"/>
                <a:ea typeface="標楷體" panose="03000509000000000000" pitchFamily="65" charset="-120"/>
              </a:rPr>
              <a:t>部分資料可能在教師使用時已有所更新，教師可</a:t>
            </a:r>
            <a:r>
              <a:rPr lang="zh-TW" altLang="en-US" sz="1400" dirty="0">
                <a:latin typeface="標楷體" panose="03000509000000000000" pitchFamily="65" charset="-120"/>
                <a:ea typeface="標楷體" panose="03000509000000000000" pitchFamily="65" charset="-120"/>
              </a:rPr>
              <a:t>瀏</a:t>
            </a:r>
            <a:r>
              <a:rPr lang="zh-CN" altLang="en-US" sz="1400" dirty="0">
                <a:latin typeface="標楷體" panose="03000509000000000000" pitchFamily="65" charset="-120"/>
                <a:ea typeface="標楷體" panose="03000509000000000000" pitchFamily="65" charset="-120"/>
              </a:rPr>
              <a:t>覽網址，以取得最新</a:t>
            </a:r>
            <a:r>
              <a:rPr lang="zh-CN" altLang="en-US" sz="1400" dirty="0" smtClean="0">
                <a:latin typeface="標楷體" panose="03000509000000000000" pitchFamily="65" charset="-120"/>
                <a:ea typeface="標楷體" panose="03000509000000000000" pitchFamily="65" charset="-120"/>
              </a:rPr>
              <a:t>資</a:t>
            </a:r>
            <a:r>
              <a:rPr lang="zh-TW" altLang="en-US" sz="1400" dirty="0" smtClean="0">
                <a:latin typeface="標楷體" panose="03000509000000000000" pitchFamily="65" charset="-120"/>
                <a:ea typeface="標楷體" panose="03000509000000000000" pitchFamily="65" charset="-120"/>
              </a:rPr>
              <a:t>訊</a:t>
            </a:r>
            <a:r>
              <a:rPr lang="zh-CN" altLang="en-US" sz="1400" dirty="0" smtClean="0">
                <a:latin typeface="標楷體" panose="03000509000000000000" pitchFamily="65" charset="-120"/>
                <a:ea typeface="標楷體" panose="03000509000000000000" pitchFamily="65" charset="-120"/>
              </a:rPr>
              <a:t>。</a:t>
            </a:r>
            <a:endParaRPr lang="en-US" altLang="zh-CN" sz="1400" dirty="0">
              <a:latin typeface="標楷體" panose="03000509000000000000" pitchFamily="65" charset="-120"/>
              <a:ea typeface="標楷體" panose="03000509000000000000" pitchFamily="65" charset="-120"/>
            </a:endParaRPr>
          </a:p>
        </p:txBody>
      </p:sp>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39383" y="3996996"/>
            <a:ext cx="2236510" cy="338554"/>
          </a:xfrm>
          <a:prstGeom prst="rect">
            <a:avLst/>
          </a:prstGeom>
        </p:spPr>
        <p:txBody>
          <a:bodyPr wrap="none">
            <a:spAutoFit/>
          </a:bodyPr>
          <a:lstStyle/>
          <a:p>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潮進大灣區</a:t>
            </a:r>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第四集</a:t>
            </a:r>
            <a:endParaRPr lang="en-US" altLang="zh-TW" sz="1600" b="0" i="0" dirty="0">
              <a:effectLst/>
              <a:latin typeface="標楷體" panose="03000509000000000000" pitchFamily="65" charset="-120"/>
              <a:ea typeface="標楷體" panose="03000509000000000000" pitchFamily="65" charset="-120"/>
            </a:endParaRPr>
          </a:p>
        </p:txBody>
      </p:sp>
      <p:sp>
        <p:nvSpPr>
          <p:cNvPr id="5" name="Rectangle 4"/>
          <p:cNvSpPr/>
          <p:nvPr/>
        </p:nvSpPr>
        <p:spPr>
          <a:xfrm>
            <a:off x="6660594" y="3933764"/>
            <a:ext cx="3984235" cy="584775"/>
          </a:xfrm>
          <a:prstGeom prst="rect">
            <a:avLst/>
          </a:prstGeom>
        </p:spPr>
        <p:txBody>
          <a:bodyPr wrap="square">
            <a:spAutoFit/>
          </a:bodyPr>
          <a:lstStyle/>
          <a:p>
            <a:pPr algn="ct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看見大灣 </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那些人那些事</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系列</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pPr algn="ct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90</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後的魚菜共生夢</a:t>
            </a:r>
            <a:endParaRPr lang="zh-TW" altLang="en-US" sz="1600" b="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标题 1"/>
          <p:cNvSpPr txBox="1">
            <a:spLocks noChangeArrowheads="1"/>
          </p:cNvSpPr>
          <p:nvPr/>
        </p:nvSpPr>
        <p:spPr bwMode="auto">
          <a:xfrm>
            <a:off x="2056969" y="95432"/>
            <a:ext cx="8067675" cy="8020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300" b="1" dirty="0">
                <a:latin typeface="DFKai-SB" panose="03000509000000000000" pitchFamily="65" charset="-120"/>
                <a:ea typeface="DFKai-SB" panose="03000509000000000000" pitchFamily="65" charset="-120"/>
                <a:sym typeface="+mn-ea"/>
              </a:rPr>
              <a:t>建設宜居宜業</a:t>
            </a:r>
            <a:r>
              <a:rPr lang="zh-TW" altLang="en-US" sz="4300" b="1" dirty="0">
                <a:latin typeface="DFKai-SB" panose="03000509000000000000" pitchFamily="65" charset="-120"/>
                <a:ea typeface="DFKai-SB" panose="03000509000000000000" pitchFamily="65" charset="-120"/>
                <a:sym typeface="+mn-ea"/>
              </a:rPr>
              <a:t>宜遊</a:t>
            </a:r>
            <a:r>
              <a:rPr lang="zh-CN" altLang="en-US" sz="4300" b="1" dirty="0">
                <a:latin typeface="DFKai-SB" panose="03000509000000000000" pitchFamily="65" charset="-120"/>
                <a:ea typeface="DFKai-SB" panose="03000509000000000000" pitchFamily="65" charset="-120"/>
                <a:sym typeface="+mn-ea"/>
              </a:rPr>
              <a:t>的優質生活圈</a:t>
            </a:r>
            <a:endParaRPr lang="zh-CN" altLang="en-US" sz="4300" b="1" dirty="0">
              <a:latin typeface="DFKai-SB" panose="03000509000000000000" pitchFamily="65" charset="-120"/>
              <a:ea typeface="DFKai-SB" panose="03000509000000000000" pitchFamily="65" charset="-120"/>
            </a:endParaRPr>
          </a:p>
        </p:txBody>
      </p:sp>
      <p:sp>
        <p:nvSpPr>
          <p:cNvPr id="7" name="标题 1"/>
          <p:cNvSpPr txBox="1">
            <a:spLocks noChangeArrowheads="1"/>
          </p:cNvSpPr>
          <p:nvPr/>
        </p:nvSpPr>
        <p:spPr bwMode="auto">
          <a:xfrm>
            <a:off x="731517" y="897476"/>
            <a:ext cx="10598727" cy="3892193"/>
          </a:xfrm>
          <a:prstGeom prst="rect">
            <a:avLst/>
          </a:prstGeom>
          <a:solidFill>
            <a:schemeClr val="accent1">
              <a:lumMod val="20000"/>
              <a:lumOff val="80000"/>
            </a:schemeClr>
          </a:solidFill>
          <a:ln w="28575">
            <a:solidFill>
              <a:srgbClr val="FF0000"/>
            </a:solidFill>
            <a:miter lim="800000"/>
            <a:headEnd/>
            <a:tailEnd/>
          </a:ln>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ltLang="zh-CN" sz="2800" dirty="0">
              <a:latin typeface="標楷體" panose="03000509000000000000" pitchFamily="65" charset="-120"/>
              <a:ea typeface="標楷體" panose="03000509000000000000" pitchFamily="65" charset="-120"/>
            </a:endParaRPr>
          </a:p>
          <a:p>
            <a:endParaRPr lang="en-US" altLang="zh-CN" sz="2800" dirty="0" smtClean="0">
              <a:latin typeface="標楷體" panose="03000509000000000000" pitchFamily="65" charset="-120"/>
              <a:ea typeface="標楷體" panose="03000509000000000000" pitchFamily="65" charset="-120"/>
            </a:endParaRPr>
          </a:p>
          <a:p>
            <a:endParaRPr lang="en-US" altLang="zh-CN" sz="2800" dirty="0">
              <a:latin typeface="標楷體" panose="03000509000000000000" pitchFamily="65" charset="-120"/>
              <a:ea typeface="標楷體" panose="03000509000000000000" pitchFamily="65" charset="-120"/>
            </a:endParaRPr>
          </a:p>
          <a:p>
            <a:endParaRPr lang="en-US" altLang="zh-CN" sz="2800" dirty="0" smtClean="0">
              <a:latin typeface="標楷體" panose="03000509000000000000" pitchFamily="65" charset="-120"/>
              <a:ea typeface="標楷體" panose="03000509000000000000" pitchFamily="65" charset="-120"/>
            </a:endParaRPr>
          </a:p>
          <a:p>
            <a:endParaRPr lang="zh-CN" altLang="en-US" sz="2800" dirty="0">
              <a:latin typeface="標楷體" panose="03000509000000000000" pitchFamily="65" charset="-120"/>
              <a:ea typeface="標楷體" panose="03000509000000000000" pitchFamily="65" charset="-120"/>
            </a:endParaRPr>
          </a:p>
        </p:txBody>
      </p:sp>
      <p:sp>
        <p:nvSpPr>
          <p:cNvPr id="8" name="Rectangle 7"/>
          <p:cNvSpPr/>
          <p:nvPr/>
        </p:nvSpPr>
        <p:spPr>
          <a:xfrm>
            <a:off x="1053791" y="1752191"/>
            <a:ext cx="1261884" cy="523220"/>
          </a:xfrm>
          <a:prstGeom prst="rect">
            <a:avLst/>
          </a:prstGeom>
        </p:spPr>
        <p:txBody>
          <a:bodyPr wrap="none">
            <a:spAutoFit/>
          </a:bodyPr>
          <a:lstStyle/>
          <a:p>
            <a:r>
              <a:rPr lang="zh-TW" altLang="en-US" sz="2000" dirty="0">
                <a:solidFill>
                  <a:srgbClr val="333333"/>
                </a:solidFill>
                <a:latin typeface="標楷體" panose="03000509000000000000" pitchFamily="65" charset="-120"/>
                <a:ea typeface="標楷體" panose="03000509000000000000" pitchFamily="65" charset="-120"/>
              </a:rPr>
              <a:t>短片一</a:t>
            </a:r>
            <a:r>
              <a:rPr lang="en-US" altLang="zh-TW" sz="2000" dirty="0">
                <a:solidFill>
                  <a:srgbClr val="333333"/>
                </a:solidFill>
                <a:latin typeface="標楷體" panose="03000509000000000000" pitchFamily="65" charset="-120"/>
                <a:ea typeface="標楷體" panose="03000509000000000000" pitchFamily="65" charset="-120"/>
              </a:rPr>
              <a:t>:</a:t>
            </a:r>
            <a:r>
              <a:rPr lang="en-US" altLang="zh-TW" sz="2800" dirty="0">
                <a:solidFill>
                  <a:srgbClr val="333333"/>
                </a:solidFill>
                <a:latin typeface="標楷體" panose="03000509000000000000" pitchFamily="65" charset="-120"/>
                <a:ea typeface="標楷體" panose="03000509000000000000" pitchFamily="65" charset="-120"/>
              </a:rPr>
              <a:t> </a:t>
            </a:r>
            <a:endParaRPr lang="en-US" sz="2800" dirty="0">
              <a:latin typeface="標楷體" panose="03000509000000000000" pitchFamily="65" charset="-120"/>
              <a:ea typeface="標楷體" panose="03000509000000000000" pitchFamily="65" charset="-120"/>
            </a:endParaRPr>
          </a:p>
        </p:txBody>
      </p:sp>
      <p:sp>
        <p:nvSpPr>
          <p:cNvPr id="9" name="Rectangle 8"/>
          <p:cNvSpPr/>
          <p:nvPr/>
        </p:nvSpPr>
        <p:spPr>
          <a:xfrm>
            <a:off x="5784823" y="1678826"/>
            <a:ext cx="1261884" cy="523220"/>
          </a:xfrm>
          <a:prstGeom prst="rect">
            <a:avLst/>
          </a:prstGeom>
        </p:spPr>
        <p:txBody>
          <a:bodyPr wrap="none">
            <a:spAutoFit/>
          </a:bodyPr>
          <a:lstStyle/>
          <a:p>
            <a:r>
              <a:rPr lang="zh-TW" altLang="en-US" sz="2000" dirty="0">
                <a:solidFill>
                  <a:srgbClr val="333333"/>
                </a:solidFill>
                <a:latin typeface="標楷體" panose="03000509000000000000" pitchFamily="65" charset="-120"/>
                <a:ea typeface="標楷體" panose="03000509000000000000" pitchFamily="65" charset="-120"/>
              </a:rPr>
              <a:t>短片二</a:t>
            </a:r>
            <a:r>
              <a:rPr lang="en-US" altLang="zh-TW" sz="2000" dirty="0">
                <a:solidFill>
                  <a:srgbClr val="333333"/>
                </a:solidFill>
                <a:latin typeface="標楷體" panose="03000509000000000000" pitchFamily="65" charset="-120"/>
                <a:ea typeface="標楷體" panose="03000509000000000000" pitchFamily="65" charset="-120"/>
              </a:rPr>
              <a:t>:</a:t>
            </a:r>
            <a:r>
              <a:rPr lang="en-US" altLang="zh-TW" sz="2800" dirty="0">
                <a:solidFill>
                  <a:srgbClr val="333333"/>
                </a:solidFill>
                <a:latin typeface="標楷體" panose="03000509000000000000" pitchFamily="65" charset="-120"/>
                <a:ea typeface="標楷體" panose="03000509000000000000" pitchFamily="65" charset="-120"/>
              </a:rPr>
              <a:t> </a:t>
            </a:r>
            <a:endParaRPr lang="en-US" sz="2800" dirty="0">
              <a:latin typeface="標楷體" panose="03000509000000000000" pitchFamily="65" charset="-120"/>
              <a:ea typeface="標楷體" panose="03000509000000000000" pitchFamily="65" charset="-120"/>
            </a:endParaRPr>
          </a:p>
        </p:txBody>
      </p:sp>
      <p:pic>
        <p:nvPicPr>
          <p:cNvPr id="10" name="Picture 9">
            <a:hlinkClick r:id="rId2"/>
          </p:cNvPr>
          <p:cNvPicPr>
            <a:picLocks noChangeAspect="1"/>
          </p:cNvPicPr>
          <p:nvPr/>
        </p:nvPicPr>
        <p:blipFill>
          <a:blip r:embed="rId3"/>
          <a:stretch>
            <a:fillRect/>
          </a:stretch>
        </p:blipFill>
        <p:spPr>
          <a:xfrm>
            <a:off x="6866089" y="1884136"/>
            <a:ext cx="3751449" cy="2020011"/>
          </a:xfrm>
          <a:prstGeom prst="rect">
            <a:avLst/>
          </a:prstGeom>
        </p:spPr>
      </p:pic>
      <p:pic>
        <p:nvPicPr>
          <p:cNvPr id="11" name="Picture 10"/>
          <p:cNvPicPr>
            <a:picLocks noChangeAspect="1"/>
          </p:cNvPicPr>
          <p:nvPr/>
        </p:nvPicPr>
        <p:blipFill>
          <a:blip r:embed="rId4"/>
          <a:stretch>
            <a:fillRect/>
          </a:stretch>
        </p:blipFill>
        <p:spPr>
          <a:xfrm>
            <a:off x="1382757" y="4134365"/>
            <a:ext cx="1666205" cy="502507"/>
          </a:xfrm>
          <a:prstGeom prst="rect">
            <a:avLst/>
          </a:prstGeom>
        </p:spPr>
      </p:pic>
      <p:sp>
        <p:nvSpPr>
          <p:cNvPr id="12" name="Rectangle 11"/>
          <p:cNvSpPr/>
          <p:nvPr/>
        </p:nvSpPr>
        <p:spPr>
          <a:xfrm>
            <a:off x="3289782" y="4347357"/>
            <a:ext cx="6741623" cy="307777"/>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短片一及二來源</a:t>
            </a:r>
            <a:r>
              <a:rPr lang="en-US" altLang="zh-TW" sz="1400" dirty="0">
                <a:latin typeface="標楷體" panose="03000509000000000000" pitchFamily="65" charset="-120"/>
                <a:ea typeface="標楷體" panose="03000509000000000000" pitchFamily="65" charset="-12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粵港澳大灣區專頁 </a:t>
            </a:r>
            <a:r>
              <a:rPr lang="en-US" sz="1400" dirty="0">
                <a:latin typeface="Times New Roman" panose="02020603050405020304" pitchFamily="18" charset="0"/>
                <a:cs typeface="Times New Roman" panose="02020603050405020304" pitchFamily="18" charset="0"/>
              </a:rPr>
              <a:t>https://www.bayarea.gov.hk/tc/stories/videos.html</a:t>
            </a:r>
          </a:p>
        </p:txBody>
      </p:sp>
      <p:sp>
        <p:nvSpPr>
          <p:cNvPr id="17" name="Rectangle 16"/>
          <p:cNvSpPr/>
          <p:nvPr/>
        </p:nvSpPr>
        <p:spPr>
          <a:xfrm>
            <a:off x="731518" y="4897554"/>
            <a:ext cx="10598727" cy="1815882"/>
          </a:xfrm>
          <a:prstGeom prst="rect">
            <a:avLst/>
          </a:prstGeom>
          <a:solidFill>
            <a:schemeClr val="accent6">
              <a:lumMod val="40000"/>
              <a:lumOff val="60000"/>
            </a:schemeClr>
          </a:solidFill>
          <a:ln w="28575">
            <a:solidFill>
              <a:srgbClr val="FF0000"/>
            </a:solidFill>
          </a:ln>
        </p:spPr>
        <p:txBody>
          <a:bodyPr wrap="square">
            <a:spAutoFit/>
          </a:bodyPr>
          <a:lstStyle/>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了解更多可進入以下連結觀看有關青年在粵港澳大灣區的分享會</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sz="28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3"/>
          <p:cNvSpPr/>
          <p:nvPr/>
        </p:nvSpPr>
        <p:spPr>
          <a:xfrm>
            <a:off x="731519" y="885669"/>
            <a:ext cx="10523914" cy="954107"/>
          </a:xfrm>
          <a:prstGeom prst="rect">
            <a:avLst/>
          </a:prstGeom>
        </p:spPr>
        <p:txBody>
          <a:bodyPr wrap="square">
            <a:spAutoFit/>
          </a:bodyPr>
          <a:lstStyle/>
          <a:p>
            <a:r>
              <a:rPr lang="zh-TW" altLang="en-US" sz="2800" dirty="0">
                <a:latin typeface="標楷體" panose="03000509000000000000" pitchFamily="65" charset="-120"/>
                <a:ea typeface="標楷體" panose="03000509000000000000" pitchFamily="65" charset="-120"/>
              </a:rPr>
              <a:t>觀看以下短片以了解香港人粵港澳大灣區生活、置業、創業等方面的情況。</a:t>
            </a:r>
            <a:endParaRPr lang="en-US" altLang="zh-TW" sz="2800" dirty="0">
              <a:latin typeface="標楷體" panose="03000509000000000000" pitchFamily="65" charset="-120"/>
              <a:ea typeface="標楷體" panose="03000509000000000000" pitchFamily="65" charset="-120"/>
            </a:endParaRPr>
          </a:p>
        </p:txBody>
      </p:sp>
      <p:sp>
        <p:nvSpPr>
          <p:cNvPr id="16" name="Rectangle 15"/>
          <p:cNvSpPr/>
          <p:nvPr/>
        </p:nvSpPr>
        <p:spPr>
          <a:xfrm>
            <a:off x="3844767" y="5805495"/>
            <a:ext cx="7277404" cy="646331"/>
          </a:xfrm>
          <a:prstGeom prst="rect">
            <a:avLst/>
          </a:prstGeom>
        </p:spPr>
        <p:txBody>
          <a:bodyPr wrap="square">
            <a:spAutoFit/>
          </a:bodyPr>
          <a:lstStyle/>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國家「十四五」規劃講座</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活力與機遇 共建美好灣區 青年分享會</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香港電台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(https://app7.rthk.hk/elearning/gba/related_forum.php)</a:t>
            </a:r>
          </a:p>
        </p:txBody>
      </p:sp>
      <p:pic>
        <p:nvPicPr>
          <p:cNvPr id="18" name="Picture 17">
            <a:hlinkClick r:id="rId5"/>
          </p:cNvPr>
          <p:cNvPicPr>
            <a:picLocks noChangeAspect="1"/>
          </p:cNvPicPr>
          <p:nvPr/>
        </p:nvPicPr>
        <p:blipFill>
          <a:blip r:embed="rId6"/>
          <a:stretch>
            <a:fillRect/>
          </a:stretch>
        </p:blipFill>
        <p:spPr>
          <a:xfrm>
            <a:off x="1888145" y="5494870"/>
            <a:ext cx="1160817" cy="1026229"/>
          </a:xfrm>
          <a:prstGeom prst="rect">
            <a:avLst/>
          </a:prstGeom>
        </p:spPr>
      </p:pic>
      <p:pic>
        <p:nvPicPr>
          <p:cNvPr id="19" name="Picture 18">
            <a:hlinkClick r:id="rId2"/>
          </p:cNvPr>
          <p:cNvPicPr>
            <a:picLocks noChangeAspect="1"/>
          </p:cNvPicPr>
          <p:nvPr/>
        </p:nvPicPr>
        <p:blipFill>
          <a:blip r:embed="rId7"/>
          <a:stretch>
            <a:fillRect/>
          </a:stretch>
        </p:blipFill>
        <p:spPr>
          <a:xfrm>
            <a:off x="2069581" y="1860597"/>
            <a:ext cx="3715242" cy="2047004"/>
          </a:xfrm>
          <a:prstGeom prst="rect">
            <a:avLst/>
          </a:prstGeom>
        </p:spPr>
      </p:pic>
    </p:spTree>
    <p:extLst>
      <p:ext uri="{BB962C8B-B14F-4D97-AF65-F5344CB8AC3E}">
        <p14:creationId xmlns:p14="http://schemas.microsoft.com/office/powerpoint/2010/main" val="8398054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9525" y="1190895"/>
            <a:ext cx="9152312" cy="830997"/>
          </a:xfrm>
          <a:prstGeom prst="rect">
            <a:avLst/>
          </a:prstGeom>
          <a:ln w="28575">
            <a:solidFill>
              <a:srgbClr val="FF0000"/>
            </a:solidFill>
          </a:ln>
        </p:spPr>
        <p:txBody>
          <a:bodyPr wrap="squar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日中央就推進粵港澳大灣區建設公布</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項政策措施，惠及香港市民及便利不同界別到大灣區發展，當中包括以下：</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Rectangle 3"/>
          <p:cNvSpPr/>
          <p:nvPr/>
        </p:nvSpPr>
        <p:spPr>
          <a:xfrm>
            <a:off x="1759525" y="2306129"/>
            <a:ext cx="9055334" cy="3416320"/>
          </a:xfrm>
          <a:prstGeom prst="rect">
            <a:avLst/>
          </a:prstGeom>
        </p:spPr>
        <p:txBody>
          <a:bodyPr wrap="square">
            <a:spAutoFit/>
          </a:bodyPr>
          <a:lstStyle/>
          <a:p>
            <a:r>
              <a:rPr lang="zh-TW" altLang="en-US" sz="2400" dirty="0">
                <a:solidFill>
                  <a:srgbClr val="006FA0"/>
                </a:solidFill>
                <a:latin typeface="標楷體" panose="03000509000000000000" pitchFamily="65" charset="-120"/>
                <a:ea typeface="標楷體" panose="03000509000000000000" pitchFamily="65" charset="-120"/>
              </a:rPr>
              <a:t>惠及市民</a:t>
            </a:r>
          </a:p>
          <a:p>
            <a:pPr marL="285750"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香港居民在大灣區內地城市購房，享內地居民同等待遇</a:t>
            </a:r>
          </a:p>
          <a:p>
            <a:pPr marL="285750"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支持香港居民在內地便捷使用移動電子支付</a:t>
            </a:r>
          </a:p>
          <a:p>
            <a:pPr marL="285750"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在大灣區試點推出香港居民異地見證開立內地個人銀行結算賬戶</a:t>
            </a:r>
          </a:p>
          <a:p>
            <a:pPr marL="285750"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保障在粵工作港澳居民子女與內地居民子女享同等教育安排</a:t>
            </a:r>
          </a:p>
          <a:p>
            <a:pPr marL="285750"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探索建立跨境理財通機制</a:t>
            </a:r>
          </a:p>
          <a:p>
            <a:pPr marL="285750" indent="-28575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非中國籍香港永久性居民可向內地當局申請辦理有效期二至五年的簽證或居留許可，便利在大灣區內地城市停留、居留，等等。 </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進入以下網頁了解更多</a:t>
            </a:r>
            <a:r>
              <a:rPr lang="en-US" altLang="zh-TW" sz="2400" dirty="0">
                <a:latin typeface="標楷體" panose="03000509000000000000" pitchFamily="65" charset="-120"/>
                <a:ea typeface="標楷體" panose="03000509000000000000" pitchFamily="65" charset="-120"/>
              </a:rPr>
              <a:t>)</a:t>
            </a:r>
            <a:endParaRPr lang="zh-TW" altLang="en-US" sz="2400" dirty="0">
              <a:latin typeface="標楷體" panose="03000509000000000000" pitchFamily="65" charset="-120"/>
              <a:ea typeface="標楷體" panose="03000509000000000000" pitchFamily="65" charset="-120"/>
            </a:endParaRPr>
          </a:p>
        </p:txBody>
      </p:sp>
      <p:pic>
        <p:nvPicPr>
          <p:cNvPr id="5" name="Picture 4"/>
          <p:cNvPicPr>
            <a:picLocks noChangeAspect="1"/>
          </p:cNvPicPr>
          <p:nvPr/>
        </p:nvPicPr>
        <p:blipFill>
          <a:blip r:embed="rId2"/>
          <a:stretch>
            <a:fillRect/>
          </a:stretch>
        </p:blipFill>
        <p:spPr>
          <a:xfrm>
            <a:off x="156230" y="2818013"/>
            <a:ext cx="1488654" cy="1421543"/>
          </a:xfrm>
          <a:prstGeom prst="rect">
            <a:avLst/>
          </a:prstGeom>
        </p:spPr>
      </p:pic>
      <p:sp>
        <p:nvSpPr>
          <p:cNvPr id="6" name="Rectangle 5"/>
          <p:cNvSpPr/>
          <p:nvPr/>
        </p:nvSpPr>
        <p:spPr>
          <a:xfrm>
            <a:off x="1644884" y="198772"/>
            <a:ext cx="8905002"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建設優質的粵港澳大灣區生活圈的措施</a:t>
            </a:r>
            <a:endParaRPr lang="en-US" sz="4000" b="1" dirty="0">
              <a:latin typeface="標楷體" panose="03000509000000000000" pitchFamily="65" charset="-120"/>
              <a:ea typeface="標楷體" panose="03000509000000000000" pitchFamily="65" charset="-120"/>
            </a:endParaRPr>
          </a:p>
        </p:txBody>
      </p:sp>
      <p:pic>
        <p:nvPicPr>
          <p:cNvPr id="7" name="Picture 6"/>
          <p:cNvPicPr>
            <a:picLocks noChangeAspect="1"/>
          </p:cNvPicPr>
          <p:nvPr/>
        </p:nvPicPr>
        <p:blipFill>
          <a:blip r:embed="rId3"/>
          <a:stretch>
            <a:fillRect/>
          </a:stretch>
        </p:blipFill>
        <p:spPr>
          <a:xfrm>
            <a:off x="638783" y="6157322"/>
            <a:ext cx="1811560" cy="546344"/>
          </a:xfrm>
          <a:prstGeom prst="rect">
            <a:avLst/>
          </a:prstGeom>
        </p:spPr>
      </p:pic>
      <p:sp>
        <p:nvSpPr>
          <p:cNvPr id="8" name="Rectangle 7"/>
          <p:cNvSpPr/>
          <p:nvPr/>
        </p:nvSpPr>
        <p:spPr>
          <a:xfrm>
            <a:off x="2450343" y="6245828"/>
            <a:ext cx="8552341"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資料來源 </a:t>
            </a:r>
            <a:r>
              <a:rPr lang="en-US" altLang="zh-TW" dirty="0">
                <a:latin typeface="標楷體" panose="03000509000000000000" pitchFamily="65" charset="-12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粵港澳大灣區專頁 </a:t>
            </a:r>
            <a:r>
              <a:rPr lang="en-US" dirty="0">
                <a:latin typeface="Times" panose="02020603050405020304" pitchFamily="18" charset="0"/>
                <a:ea typeface="標楷體" panose="03000509000000000000" pitchFamily="65" charset="-120"/>
              </a:rPr>
              <a:t>https://www.bayarea.gov.hk/tc/facilitation/measures.html</a:t>
            </a:r>
          </a:p>
        </p:txBody>
      </p:sp>
    </p:spTree>
    <p:extLst>
      <p:ext uri="{BB962C8B-B14F-4D97-AF65-F5344CB8AC3E}">
        <p14:creationId xmlns:p14="http://schemas.microsoft.com/office/powerpoint/2010/main" val="148828817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44563" y="143585"/>
            <a:ext cx="8905002"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建設優質的粵港澳大灣區生活圈的措施</a:t>
            </a:r>
            <a:endParaRPr lang="en-US" sz="4000" b="1" dirty="0">
              <a:latin typeface="標楷體" panose="03000509000000000000" pitchFamily="65" charset="-120"/>
              <a:ea typeface="標楷體" panose="03000509000000000000" pitchFamily="65" charset="-120"/>
            </a:endParaRPr>
          </a:p>
        </p:txBody>
      </p:sp>
      <p:pic>
        <p:nvPicPr>
          <p:cNvPr id="7" name="Picture 6"/>
          <p:cNvPicPr>
            <a:picLocks noChangeAspect="1"/>
          </p:cNvPicPr>
          <p:nvPr/>
        </p:nvPicPr>
        <p:blipFill>
          <a:blip r:embed="rId2"/>
          <a:stretch>
            <a:fillRect/>
          </a:stretch>
        </p:blipFill>
        <p:spPr>
          <a:xfrm>
            <a:off x="638783" y="6157322"/>
            <a:ext cx="1811560" cy="546344"/>
          </a:xfrm>
          <a:prstGeom prst="rect">
            <a:avLst/>
          </a:prstGeom>
        </p:spPr>
      </p:pic>
      <p:sp>
        <p:nvSpPr>
          <p:cNvPr id="8" name="Rectangle 7"/>
          <p:cNvSpPr/>
          <p:nvPr/>
        </p:nvSpPr>
        <p:spPr>
          <a:xfrm>
            <a:off x="2450343" y="6245828"/>
            <a:ext cx="8552341"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資料來源 </a:t>
            </a:r>
            <a:r>
              <a:rPr lang="en-US" altLang="zh-TW" dirty="0">
                <a:latin typeface="標楷體" panose="03000509000000000000" pitchFamily="65" charset="-12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粵港澳大灣區專頁 </a:t>
            </a:r>
            <a:r>
              <a:rPr lang="en-US" dirty="0">
                <a:latin typeface="Times" panose="02020603050405020304" pitchFamily="18" charset="0"/>
                <a:ea typeface="標楷體" panose="03000509000000000000" pitchFamily="65" charset="-120"/>
              </a:rPr>
              <a:t>https://www.bayarea.gov.hk/tc/facilitation/measures.html</a:t>
            </a:r>
          </a:p>
        </p:txBody>
      </p:sp>
      <p:sp>
        <p:nvSpPr>
          <p:cNvPr id="10" name="Rectangle 9"/>
          <p:cNvSpPr/>
          <p:nvPr/>
        </p:nvSpPr>
        <p:spPr>
          <a:xfrm>
            <a:off x="1401561" y="1081205"/>
            <a:ext cx="9341901" cy="1200329"/>
          </a:xfrm>
          <a:prstGeom prst="rect">
            <a:avLst/>
          </a:prstGeom>
          <a:ln w="28575">
            <a:solidFill>
              <a:srgbClr val="FF0000"/>
            </a:solidFill>
          </a:ln>
        </p:spPr>
        <p:txBody>
          <a:bodyPr wrap="squar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日中央就推進粵港澳大灣區建設公布八項政策措施，將便利香港居民到大灣區內地城市發展、就業和居住，並加強大灣區內人流、物流等方面的便捷流通：</a:t>
            </a:r>
          </a:p>
        </p:txBody>
      </p:sp>
      <p:pic>
        <p:nvPicPr>
          <p:cNvPr id="3" name="Picture 2"/>
          <p:cNvPicPr>
            <a:picLocks noChangeAspect="1"/>
          </p:cNvPicPr>
          <p:nvPr/>
        </p:nvPicPr>
        <p:blipFill>
          <a:blip r:embed="rId3"/>
          <a:stretch>
            <a:fillRect/>
          </a:stretch>
        </p:blipFill>
        <p:spPr>
          <a:xfrm>
            <a:off x="183577" y="2777444"/>
            <a:ext cx="1470656" cy="1470656"/>
          </a:xfrm>
          <a:prstGeom prst="rect">
            <a:avLst/>
          </a:prstGeom>
        </p:spPr>
      </p:pic>
      <p:sp>
        <p:nvSpPr>
          <p:cNvPr id="4" name="Rectangle 3"/>
          <p:cNvSpPr/>
          <p:nvPr/>
        </p:nvSpPr>
        <p:spPr>
          <a:xfrm>
            <a:off x="1845426" y="2482596"/>
            <a:ext cx="8828117" cy="3416320"/>
          </a:xfrm>
          <a:prstGeom prst="rect">
            <a:avLst/>
          </a:prstGeom>
        </p:spPr>
        <p:txBody>
          <a:bodyPr wrap="square">
            <a:spAutoFit/>
          </a:bodyPr>
          <a:lstStyle/>
          <a:p>
            <a:r>
              <a:rPr lang="zh-TW" altLang="en-US" sz="2400" dirty="0">
                <a:latin typeface="標楷體" panose="03000509000000000000" pitchFamily="65" charset="-120"/>
                <a:ea typeface="標楷體" panose="03000509000000000000" pitchFamily="65" charset="-120"/>
              </a:rPr>
              <a:t>舉隅</a:t>
            </a:r>
            <a:r>
              <a:rPr lang="en-US" altLang="zh-TW" sz="2400" dirty="0">
                <a:latin typeface="標楷體" panose="03000509000000000000" pitchFamily="65" charset="-120"/>
                <a:ea typeface="標楷體" panose="03000509000000000000" pitchFamily="65" charset="-120"/>
              </a:rPr>
              <a:t>:</a:t>
            </a:r>
          </a:p>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在內地</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繳納個人所得稅關於「</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183</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天」計算方法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在內地停留當天不足二十四小時，不計入在內地居住天數。</a:t>
            </a: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當地政府為境外及香港的高端人才和緊缺人才提供個人所得稅稅負差額補貼；此等個人所得稅實際稅負標準為</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15%</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月生效，試行一年。</a:t>
            </a: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支持大灣區事業單位公開招聘港澳居民。</a:t>
            </a: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鼓勵港澳青年到大灣區內地九市創新創業，等等。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進入以下網頁了解更多</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p>
        </p:txBody>
      </p:sp>
    </p:spTree>
    <p:extLst>
      <p:ext uri="{BB962C8B-B14F-4D97-AF65-F5344CB8AC3E}">
        <p14:creationId xmlns:p14="http://schemas.microsoft.com/office/powerpoint/2010/main" val="397974113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32645" y="517357"/>
            <a:ext cx="8905002"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建設優質的粵港澳大灣區生活圈的措施</a:t>
            </a:r>
            <a:endParaRPr lang="en-US" sz="4000" b="1" dirty="0">
              <a:latin typeface="標楷體" panose="03000509000000000000" pitchFamily="65" charset="-120"/>
              <a:ea typeface="標楷體" panose="03000509000000000000" pitchFamily="65" charset="-120"/>
            </a:endParaRPr>
          </a:p>
        </p:txBody>
      </p:sp>
      <p:pic>
        <p:nvPicPr>
          <p:cNvPr id="7" name="Picture 6"/>
          <p:cNvPicPr>
            <a:picLocks noChangeAspect="1"/>
          </p:cNvPicPr>
          <p:nvPr/>
        </p:nvPicPr>
        <p:blipFill>
          <a:blip r:embed="rId2"/>
          <a:stretch>
            <a:fillRect/>
          </a:stretch>
        </p:blipFill>
        <p:spPr>
          <a:xfrm>
            <a:off x="638783" y="5700655"/>
            <a:ext cx="1811560" cy="546344"/>
          </a:xfrm>
          <a:prstGeom prst="rect">
            <a:avLst/>
          </a:prstGeom>
        </p:spPr>
      </p:pic>
      <p:sp>
        <p:nvSpPr>
          <p:cNvPr id="8" name="Rectangle 7"/>
          <p:cNvSpPr/>
          <p:nvPr/>
        </p:nvSpPr>
        <p:spPr>
          <a:xfrm>
            <a:off x="2450343" y="5789161"/>
            <a:ext cx="8552341"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資料來源 </a:t>
            </a:r>
            <a:r>
              <a:rPr lang="en-US" altLang="zh-TW" dirty="0">
                <a:latin typeface="標楷體" panose="03000509000000000000" pitchFamily="65" charset="-12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粵港澳大灣區專頁 </a:t>
            </a:r>
            <a:r>
              <a:rPr lang="en-US" dirty="0">
                <a:latin typeface="Times" panose="02020603050405020304" pitchFamily="18" charset="0"/>
                <a:ea typeface="標楷體" panose="03000509000000000000" pitchFamily="65" charset="-120"/>
              </a:rPr>
              <a:t>https://www.bayarea.gov.hk/tc/facilitation/measures.html</a:t>
            </a:r>
          </a:p>
        </p:txBody>
      </p:sp>
      <p:sp>
        <p:nvSpPr>
          <p:cNvPr id="5" name="Rectangle 4"/>
          <p:cNvSpPr/>
          <p:nvPr/>
        </p:nvSpPr>
        <p:spPr>
          <a:xfrm>
            <a:off x="2450343" y="1623439"/>
            <a:ext cx="8187304" cy="3416320"/>
          </a:xfrm>
          <a:prstGeom prst="rect">
            <a:avLst/>
          </a:prstGeom>
        </p:spPr>
        <p:txBody>
          <a:bodyPr wrap="square">
            <a:spAutoFit/>
          </a:bodyPr>
          <a:lstStyle/>
          <a:p>
            <a:pPr marL="285750" indent="-285750">
              <a:buFont typeface="Arial" panose="020B0604020202020204" pitchFamily="34" charset="0"/>
              <a:buChar char="•"/>
            </a:pPr>
            <a:r>
              <a:rPr lang="zh-TW" altLang="en-US" sz="2400" dirty="0">
                <a:solidFill>
                  <a:srgbClr val="333333"/>
                </a:solidFill>
                <a:latin typeface="標楷體" panose="03000509000000000000" pitchFamily="65" charset="-120"/>
                <a:ea typeface="標楷體" panose="03000509000000000000" pitchFamily="65" charset="-120"/>
              </a:rPr>
              <a:t>在</a:t>
            </a:r>
            <a:r>
              <a:rPr lang="zh-TW" altLang="en-US" sz="24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內地居住並符合資格的</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香港居民可申請領取居住證。持證人可在內地的居住地依法享有三項權利、六項基本公共服務及九項便利，涵蓋就業、教育、醫療、旅遊、金融等日常生活範疇。</a:t>
            </a:r>
          </a:p>
          <a:p>
            <a:pPr marL="285750" indent="-28575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深圳市政府</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日宣布擴大敬老優惠待遇範圍，年滿</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歲在深圳市居住並持有居住證的港澳人士均可享用。深圳是繼東莞、惠州、珠海、佛山、江門後第六個給予香港長者免費乘車等優惠的大灣區内地城市等等。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進入以下網頁了解更多</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258391" y="2516353"/>
            <a:ext cx="1852673" cy="1797953"/>
          </a:xfrm>
          <a:prstGeom prst="rect">
            <a:avLst/>
          </a:prstGeom>
        </p:spPr>
      </p:pic>
    </p:spTree>
    <p:extLst>
      <p:ext uri="{BB962C8B-B14F-4D97-AF65-F5344CB8AC3E}">
        <p14:creationId xmlns:p14="http://schemas.microsoft.com/office/powerpoint/2010/main" val="17831013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61997" y="1364393"/>
            <a:ext cx="9794178" cy="3970318"/>
          </a:xfrm>
          <a:prstGeom prst="rect">
            <a:avLst/>
          </a:prstGeom>
        </p:spPr>
        <p:txBody>
          <a:bodyPr wrap="square">
            <a:spAutoFit/>
          </a:bodyPr>
          <a:lstStyle/>
          <a:p>
            <a:pPr marL="457200" indent="-457200">
              <a:buFont typeface="Arial" panose="020B0604020202020204" pitchFamily="34" charset="0"/>
              <a:buChar char="•"/>
            </a:pPr>
            <a:r>
              <a:rPr lang="zh-TW" altLang="en-US" sz="2800" dirty="0">
                <a:latin typeface="標楷體" panose="03000509000000000000" pitchFamily="65" charset="-120"/>
                <a:ea typeface="標楷體" panose="03000509000000000000" pitchFamily="65" charset="-120"/>
              </a:rPr>
              <a:t>隨著粵港澳大灣區建設的加速，灣區內居民交流日益密切，提升跨境醫療服務保障能力，成為大灣區協同發展進程中的重要一環。　</a:t>
            </a:r>
            <a:endParaRPr lang="en-US" altLang="zh-TW" sz="28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endParaRPr lang="en-US" altLang="zh-TW" sz="2800" dirty="0">
              <a:latin typeface="標楷體" panose="03000509000000000000" pitchFamily="65" charset="-120"/>
              <a:ea typeface="標楷體" panose="03000509000000000000" pitchFamily="65" charset="-120"/>
            </a:endParaRPr>
          </a:p>
          <a:p>
            <a:pPr marL="457200" indent="-457200">
              <a:buFont typeface="Arial" panose="020B0604020202020204" pitchFamily="34" charset="0"/>
              <a:buChar char="•"/>
            </a:pP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年深圳市已正式審議通過</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關於加快推動醫療服務跨境銜接的若干措施</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，覆蓋醫療一體化融合建設的方方面面。在可見的未來，大灣區優質醫療資源將更加普惠，港澳籍居民在深圳就醫更便捷，醫療體制銜接將更順暢，共繪「健康灣區」藍圖。</a:t>
            </a:r>
            <a:endParaRPr lang="zh-TW" altLang="en-US" sz="2800" b="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Rectangle 7"/>
          <p:cNvSpPr/>
          <p:nvPr/>
        </p:nvSpPr>
        <p:spPr>
          <a:xfrm>
            <a:off x="2474526" y="484640"/>
            <a:ext cx="8905002"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建設優質的粵港澳大灣區生活圈的措施</a:t>
            </a:r>
            <a:endParaRPr lang="en-US" sz="4000" b="1" dirty="0">
              <a:latin typeface="標楷體" panose="03000509000000000000" pitchFamily="65" charset="-120"/>
              <a:ea typeface="標楷體" panose="03000509000000000000" pitchFamily="65" charset="-120"/>
            </a:endParaRPr>
          </a:p>
        </p:txBody>
      </p:sp>
      <p:pic>
        <p:nvPicPr>
          <p:cNvPr id="9" name="Picture 8"/>
          <p:cNvPicPr>
            <a:picLocks noChangeAspect="1"/>
          </p:cNvPicPr>
          <p:nvPr/>
        </p:nvPicPr>
        <p:blipFill>
          <a:blip r:embed="rId2"/>
          <a:stretch>
            <a:fillRect/>
          </a:stretch>
        </p:blipFill>
        <p:spPr>
          <a:xfrm>
            <a:off x="1800254" y="5536033"/>
            <a:ext cx="1453838" cy="605151"/>
          </a:xfrm>
          <a:prstGeom prst="rect">
            <a:avLst/>
          </a:prstGeom>
        </p:spPr>
      </p:pic>
      <p:sp>
        <p:nvSpPr>
          <p:cNvPr id="10" name="Rectangle 9"/>
          <p:cNvSpPr/>
          <p:nvPr/>
        </p:nvSpPr>
        <p:spPr>
          <a:xfrm>
            <a:off x="3430386" y="5576998"/>
            <a:ext cx="6096000" cy="523220"/>
          </a:xfrm>
          <a:prstGeom prst="rect">
            <a:avLst/>
          </a:prstGeom>
        </p:spPr>
        <p:txBody>
          <a:bodyPr>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人民網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http://sz.people.com.cn/BIG5/n2/2021/0314/c202846-34619829.html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1800254" y="6267796"/>
            <a:ext cx="2918500" cy="469888"/>
          </a:xfrm>
          <a:prstGeom prst="rect">
            <a:avLst/>
          </a:prstGeom>
        </p:spPr>
      </p:pic>
      <p:sp>
        <p:nvSpPr>
          <p:cNvPr id="12" name="Rectangle 11"/>
          <p:cNvSpPr/>
          <p:nvPr/>
        </p:nvSpPr>
        <p:spPr>
          <a:xfrm>
            <a:off x="4860175" y="6214464"/>
            <a:ext cx="6096000" cy="523220"/>
          </a:xfrm>
          <a:prstGeom prst="rect">
            <a:avLst/>
          </a:prstGeom>
        </p:spPr>
        <p:txBody>
          <a:bodyPr>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中央人民政府駐香港特別行政區聯絡辦公室</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http://www.locpg.gov.cn/jsdt/2021-03/01/c_1211046133.htm</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113801" y="90677"/>
            <a:ext cx="2172003" cy="790685"/>
          </a:xfrm>
          <a:prstGeom prst="rect">
            <a:avLst/>
          </a:prstGeom>
        </p:spPr>
      </p:pic>
    </p:spTree>
    <p:extLst>
      <p:ext uri="{BB962C8B-B14F-4D97-AF65-F5344CB8AC3E}">
        <p14:creationId xmlns:p14="http://schemas.microsoft.com/office/powerpoint/2010/main" val="3360608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88625" y="1009704"/>
            <a:ext cx="6833061" cy="3046988"/>
          </a:xfrm>
          <a:prstGeom prst="rect">
            <a:avLst/>
          </a:prstGeom>
          <a:ln w="28575">
            <a:solidFill>
              <a:srgbClr val="0070C0"/>
            </a:solidFill>
          </a:ln>
        </p:spPr>
        <p:txBody>
          <a:bodyPr wrap="square">
            <a:spAutoFit/>
          </a:bodyPr>
          <a:lstStyle/>
          <a:p>
            <a:r>
              <a:rPr lang="zh-CN" altLang="en-US" sz="2400" dirty="0">
                <a:latin typeface="標楷體" panose="03000509000000000000" pitchFamily="65" charset="-120"/>
                <a:ea typeface="標楷體" panose="03000509000000000000" pitchFamily="65" charset="-120"/>
              </a:rPr>
              <a:t>香港</a:t>
            </a:r>
            <a:r>
              <a:rPr lang="zh-TW" altLang="en-US" sz="2400" dirty="0">
                <a:latin typeface="標楷體" panose="03000509000000000000" pitchFamily="65" charset="-120"/>
                <a:ea typeface="標楷體" panose="03000509000000000000" pitchFamily="65" charset="-120"/>
              </a:rPr>
              <a:t>政府推出「大灣區青年就業計劃」，為大學畢業生創造就業機會，協助他們獲取工作經驗之餘，亦提供機會讓畢業生親身體驗內地的最新發展、擴闊視野。</a:t>
            </a:r>
            <a:br>
              <a:rPr lang="zh-TW" altLang="en-US" sz="2400" dirty="0">
                <a:latin typeface="標楷體" panose="03000509000000000000" pitchFamily="65" charset="-120"/>
                <a:ea typeface="標楷體" panose="03000509000000000000" pitchFamily="65" charset="-120"/>
              </a:rPr>
            </a:br>
            <a:r>
              <a:rPr lang="zh-TW" altLang="en-US" sz="2400" dirty="0">
                <a:latin typeface="標楷體" panose="03000509000000000000" pitchFamily="65" charset="-120"/>
                <a:ea typeface="標楷體" panose="03000509000000000000" pitchFamily="65" charset="-120"/>
              </a:rPr>
              <a:t>參加計劃的畢業生，沒有年齡限制，只要是可合法在港受僱工作的香港居民，持有香港或香港以外的大學或</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大專院校，在</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年至</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年頒發的學士或以上學位，就可以參加。</a:t>
            </a:r>
            <a:endParaRPr 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4" name="Picture 3">
            <a:hlinkClick r:id="rId2"/>
          </p:cNvPr>
          <p:cNvPicPr>
            <a:picLocks noChangeAspect="1"/>
          </p:cNvPicPr>
          <p:nvPr/>
        </p:nvPicPr>
        <p:blipFill>
          <a:blip r:embed="rId3"/>
          <a:stretch>
            <a:fillRect/>
          </a:stretch>
        </p:blipFill>
        <p:spPr>
          <a:xfrm>
            <a:off x="578912" y="990895"/>
            <a:ext cx="3715212" cy="2190132"/>
          </a:xfrm>
          <a:prstGeom prst="rect">
            <a:avLst/>
          </a:prstGeom>
        </p:spPr>
      </p:pic>
      <p:sp>
        <p:nvSpPr>
          <p:cNvPr id="5" name="Rectangle 4"/>
          <p:cNvSpPr/>
          <p:nvPr/>
        </p:nvSpPr>
        <p:spPr>
          <a:xfrm>
            <a:off x="585974" y="5484532"/>
            <a:ext cx="3708150" cy="369332"/>
          </a:xfrm>
          <a:prstGeom prst="rect">
            <a:avLst/>
          </a:prstGeom>
          <a:ln w="19050">
            <a:solidFill>
              <a:srgbClr val="FF0000"/>
            </a:solidFill>
          </a:ln>
        </p:spPr>
        <p:txBody>
          <a:bodyPr wrap="square">
            <a:spAutoFit/>
          </a:bodyPr>
          <a:lstStyle/>
          <a:p>
            <a:pPr algn="ctr"/>
            <a:r>
              <a:rPr lang="zh-TW" altLang="en-US" b="1" dirty="0">
                <a:latin typeface="標楷體" panose="03000509000000000000" pitchFamily="65" charset="-120"/>
                <a:ea typeface="標楷體" panose="03000509000000000000" pitchFamily="65" charset="-120"/>
                <a:cs typeface="Times New Roman" panose="02020603050405020304" pitchFamily="18" charset="0"/>
              </a:rPr>
              <a:t>點擊以上圖像觀看影片</a:t>
            </a:r>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6" name="Picture 5">
            <a:hlinkClick r:id="rId4"/>
          </p:cNvPr>
          <p:cNvPicPr>
            <a:picLocks noChangeAspect="1"/>
          </p:cNvPicPr>
          <p:nvPr/>
        </p:nvPicPr>
        <p:blipFill>
          <a:blip r:embed="rId5"/>
          <a:stretch>
            <a:fillRect/>
          </a:stretch>
        </p:blipFill>
        <p:spPr>
          <a:xfrm>
            <a:off x="585974" y="3290560"/>
            <a:ext cx="3719691" cy="2073947"/>
          </a:xfrm>
          <a:prstGeom prst="rect">
            <a:avLst/>
          </a:prstGeom>
        </p:spPr>
      </p:pic>
      <p:sp>
        <p:nvSpPr>
          <p:cNvPr id="7" name="Rectangle 6"/>
          <p:cNvSpPr/>
          <p:nvPr/>
        </p:nvSpPr>
        <p:spPr>
          <a:xfrm>
            <a:off x="4588625" y="4376208"/>
            <a:ext cx="6833061" cy="1938992"/>
          </a:xfrm>
          <a:prstGeom prst="rect">
            <a:avLst/>
          </a:prstGeom>
          <a:ln w="28575">
            <a:solidFill>
              <a:srgbClr val="FF0000"/>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年</a:t>
            </a:r>
            <a:r>
              <a:rPr lang="zh-CN" altLang="en-US" sz="2400" dirty="0">
                <a:latin typeface="標楷體" panose="03000509000000000000" pitchFamily="65" charset="-120"/>
                <a:ea typeface="標楷體" panose="03000509000000000000" pitchFamily="65" charset="-120"/>
              </a:rPr>
              <a:t>青</a:t>
            </a:r>
            <a:r>
              <a:rPr lang="zh-TW" altLang="en-US" sz="2400" dirty="0">
                <a:latin typeface="標楷體" panose="03000509000000000000" pitchFamily="65" charset="-120"/>
                <a:ea typeface="標楷體" panose="03000509000000000000" pitchFamily="65" charset="-120"/>
              </a:rPr>
              <a:t>人發展不再局限於一個地方、一個城市。有意到內地</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升讀大專院校的</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DSE</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考生，主要可遁三大途徑報讀，包括「內地高校招收香港</a:t>
            </a:r>
            <a:r>
              <a:rPr lang="zh-TW" altLang="en-US" sz="2400" dirty="0">
                <a:latin typeface="標楷體" panose="03000509000000000000" pitchFamily="65" charset="-120"/>
                <a:ea typeface="標楷體" panose="03000509000000000000" pitchFamily="65" charset="-120"/>
              </a:rPr>
              <a:t>中學文憑考試學生計劃」、港澳台僑聯招試及個別院校的獨立招生，學生可以因應自身條件來選擇。</a:t>
            </a:r>
            <a:endParaRPr lang="en-US" sz="2400" dirty="0">
              <a:latin typeface="標楷體" panose="03000509000000000000" pitchFamily="65" charset="-120"/>
              <a:ea typeface="標楷體" panose="03000509000000000000" pitchFamily="65" charset="-120"/>
            </a:endParaRPr>
          </a:p>
        </p:txBody>
      </p:sp>
      <p:sp>
        <p:nvSpPr>
          <p:cNvPr id="9" name="Rectangle 8"/>
          <p:cNvSpPr/>
          <p:nvPr/>
        </p:nvSpPr>
        <p:spPr>
          <a:xfrm>
            <a:off x="578912" y="5992034"/>
            <a:ext cx="3726753" cy="646331"/>
          </a:xfrm>
          <a:prstGeom prst="rect">
            <a:avLst/>
          </a:prstGeom>
          <a:ln w="19050">
            <a:solidFill>
              <a:srgbClr val="FF0000"/>
            </a:solidFill>
          </a:ln>
        </p:spPr>
        <p:txBody>
          <a:bodyPr wrap="square">
            <a:spAutoFit/>
          </a:bodyPr>
          <a:lstStyle/>
          <a:p>
            <a:r>
              <a:rPr lang="zh-TW" altLang="en-US" b="1" dirty="0">
                <a:latin typeface="標楷體" panose="03000509000000000000" pitchFamily="65" charset="-120"/>
                <a:ea typeface="標楷體" panose="03000509000000000000" pitchFamily="65" charset="-120"/>
                <a:cs typeface="Times New Roman" panose="02020603050405020304" pitchFamily="18" charset="0"/>
              </a:rPr>
              <a:t>影片來源</a:t>
            </a:r>
            <a:r>
              <a:rPr lang="en-US" altLang="zh-TW" b="1" dirty="0">
                <a:latin typeface="標楷體" panose="03000509000000000000" pitchFamily="65" charset="-120"/>
                <a:ea typeface="標楷體" panose="03000509000000000000" pitchFamily="65" charset="-120"/>
                <a:cs typeface="Times New Roman" panose="02020603050405020304" pitchFamily="18" charset="0"/>
              </a:rPr>
              <a:t>:</a:t>
            </a:r>
          </a:p>
          <a:p>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10" name="Picture 9">
            <a:hlinkClick r:id="rId6"/>
          </p:cNvPr>
          <p:cNvPicPr>
            <a:picLocks noChangeAspect="1"/>
          </p:cNvPicPr>
          <p:nvPr/>
        </p:nvPicPr>
        <p:blipFill>
          <a:blip r:embed="rId7"/>
          <a:stretch>
            <a:fillRect/>
          </a:stretch>
        </p:blipFill>
        <p:spPr>
          <a:xfrm>
            <a:off x="1992225" y="5992034"/>
            <a:ext cx="1701566" cy="646331"/>
          </a:xfrm>
          <a:prstGeom prst="rect">
            <a:avLst/>
          </a:prstGeom>
        </p:spPr>
      </p:pic>
      <p:sp>
        <p:nvSpPr>
          <p:cNvPr id="11" name="标题 1"/>
          <p:cNvSpPr txBox="1">
            <a:spLocks noChangeArrowheads="1"/>
          </p:cNvSpPr>
          <p:nvPr/>
        </p:nvSpPr>
        <p:spPr bwMode="auto">
          <a:xfrm>
            <a:off x="2606588" y="217818"/>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latin typeface="DFKai-SB" panose="03000509000000000000" pitchFamily="65" charset="-120"/>
                <a:ea typeface="DFKai-SB" panose="03000509000000000000" pitchFamily="65" charset="-120"/>
                <a:sym typeface="+mn-ea"/>
              </a:rPr>
              <a:t>建設宜居宜業宜遊的優質生活圈</a:t>
            </a:r>
            <a:endParaRPr lang="zh-CN" altLang="en-US" sz="4000" b="1" dirty="0">
              <a:latin typeface="DFKai-SB" panose="03000509000000000000" pitchFamily="65" charset="-120"/>
              <a:ea typeface="DFKai-SB" panose="03000509000000000000" pitchFamily="65" charset="-120"/>
            </a:endParaRPr>
          </a:p>
        </p:txBody>
      </p:sp>
      <p:sp>
        <p:nvSpPr>
          <p:cNvPr id="12" name="Left Arrow 11"/>
          <p:cNvSpPr/>
          <p:nvPr/>
        </p:nvSpPr>
        <p:spPr>
          <a:xfrm>
            <a:off x="4031672" y="1399332"/>
            <a:ext cx="670837" cy="37656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3914559" y="4570972"/>
            <a:ext cx="670837" cy="37656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8"/>
          <a:stretch>
            <a:fillRect/>
          </a:stretch>
        </p:blipFill>
        <p:spPr>
          <a:xfrm>
            <a:off x="113801" y="90677"/>
            <a:ext cx="2172003" cy="790685"/>
          </a:xfrm>
          <a:prstGeom prst="rect">
            <a:avLst/>
          </a:prstGeom>
        </p:spPr>
      </p:pic>
      <p:sp>
        <p:nvSpPr>
          <p:cNvPr id="2" name="Rectangle 1"/>
          <p:cNvSpPr/>
          <p:nvPr/>
        </p:nvSpPr>
        <p:spPr>
          <a:xfrm>
            <a:off x="4367090" y="6400573"/>
            <a:ext cx="7401557" cy="246221"/>
          </a:xfrm>
          <a:prstGeom prst="rect">
            <a:avLst/>
          </a:prstGeom>
        </p:spPr>
        <p:txBody>
          <a:bodyPr wrap="square">
            <a:spAutoFit/>
          </a:bodyPr>
          <a:lstStyle/>
          <a:p>
            <a:r>
              <a:rPr lang="zh-TW" altLang="en-US" sz="10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000" dirty="0" smtClean="0">
                <a:latin typeface="Times New Roman" panose="02020603050405020304" pitchFamily="18" charset="0"/>
                <a:cs typeface="Times New Roman" panose="02020603050405020304" pitchFamily="18" charset="0"/>
              </a:rPr>
              <a:t>: The China Current (</a:t>
            </a:r>
            <a:r>
              <a:rPr lang="en-US" sz="1000" dirty="0" smtClean="0">
                <a:latin typeface="Times New Roman" panose="02020603050405020304" pitchFamily="18" charset="0"/>
                <a:cs typeface="Times New Roman" panose="02020603050405020304" pitchFamily="18" charset="0"/>
              </a:rPr>
              <a:t>https</a:t>
            </a:r>
            <a:r>
              <a:rPr lang="en-US" sz="1000" dirty="0">
                <a:latin typeface="Times New Roman" panose="02020603050405020304" pitchFamily="18" charset="0"/>
                <a:cs typeface="Times New Roman" panose="02020603050405020304" pitchFamily="18" charset="0"/>
              </a:rPr>
              <a:t>://</a:t>
            </a:r>
            <a:r>
              <a:rPr lang="en-US" sz="1000" dirty="0" smtClean="0">
                <a:latin typeface="Times New Roman" panose="02020603050405020304" pitchFamily="18" charset="0"/>
                <a:cs typeface="Times New Roman" panose="02020603050405020304" pitchFamily="18" charset="0"/>
              </a:rPr>
              <a:t>chinacurrent.com/hk/story/21187/greater-bay-area-youth-employment-scheme-education-pathways)</a:t>
            </a:r>
            <a:endParaRPr lang="en-US"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85385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7895" y="3673610"/>
            <a:ext cx="4555377" cy="487506"/>
          </a:xfrm>
          <a:prstGeom prst="rect">
            <a:avLst/>
          </a:prstGeom>
        </p:spPr>
        <p:txBody>
          <a:bodyPr wrap="square">
            <a:spAutoFit/>
          </a:bodyPr>
          <a:lstStyle/>
          <a:p>
            <a:pPr>
              <a:lnSpc>
                <a:spcPct val="107000"/>
              </a:lnSpc>
              <a:spcAft>
                <a:spcPts val="800"/>
              </a:spcAft>
            </a:pPr>
            <a:r>
              <a:rPr lang="zh-TW" altLang="en-US" sz="2400" dirty="0">
                <a:latin typeface="標楷體" panose="03000509000000000000" pitchFamily="65" charset="-120"/>
                <a:ea typeface="標楷體" panose="03000509000000000000" pitchFamily="65" charset="-120"/>
                <a:cs typeface="Times New Roman" panose="02020603050405020304" pitchFamily="18" charset="0"/>
              </a:rPr>
              <a:t>「創匯穀」粵港澳青年文創小區</a:t>
            </a:r>
            <a:endParaRPr lang="en-US" sz="24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3" name="Rectangle 2"/>
          <p:cNvSpPr/>
          <p:nvPr/>
        </p:nvSpPr>
        <p:spPr>
          <a:xfrm>
            <a:off x="947646" y="4335069"/>
            <a:ext cx="10429703" cy="1815882"/>
          </a:xfrm>
          <a:prstGeom prst="rect">
            <a:avLst/>
          </a:prstGeom>
          <a:solidFill>
            <a:schemeClr val="accent2">
              <a:lumMod val="20000"/>
              <a:lumOff val="80000"/>
            </a:schemeClr>
          </a:solidFill>
          <a:ln w="28575">
            <a:solidFill>
              <a:srgbClr val="FF0000"/>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「創匯穀」是在國家</a:t>
            </a:r>
            <a:r>
              <a:rPr lang="zh-CN" altLang="en-US" sz="2400" dirty="0">
                <a:latin typeface="標楷體" panose="03000509000000000000" pitchFamily="65" charset="-120"/>
                <a:ea typeface="標楷體" panose="03000509000000000000" pitchFamily="65" charset="-120"/>
              </a:rPr>
              <a:t>發展</a:t>
            </a:r>
            <a:r>
              <a:rPr lang="zh-TW" altLang="en-US" sz="2400" dirty="0">
                <a:latin typeface="標楷體" panose="03000509000000000000" pitchFamily="65" charset="-120"/>
                <a:ea typeface="標楷體" panose="03000509000000000000" pitchFamily="65" charset="-120"/>
              </a:rPr>
              <a:t>自</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貿區的指引下，以廣州南沙新區青年創業孵化基地為基礎</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，社區</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內設有青年創業孵化基地、青年創業學院、青年創意工坊、青創公寓等四個功能區，使用面積達</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20,000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平方米，可容納</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個創業團隊同時入駐。</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1600" dirty="0" smtClean="0">
                <a:latin typeface="Times New Roman" panose="02020603050405020304" pitchFamily="18" charset="0"/>
                <a:ea typeface="標楷體" panose="03000509000000000000" pitchFamily="65" charset="-120"/>
                <a:cs typeface="Times New Roman" panose="02020603050405020304" pitchFamily="18" charset="0"/>
              </a:rPr>
              <a:t>粵港澳大灣區科技協同創新聯盟 </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www.cgbast.org.cn/portal/park/1252098070682931202.html)</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4"/>
          <p:cNvSpPr/>
          <p:nvPr/>
        </p:nvSpPr>
        <p:spPr>
          <a:xfrm>
            <a:off x="919938" y="1160556"/>
            <a:ext cx="10457411" cy="2339102"/>
          </a:xfrm>
          <a:prstGeom prst="rect">
            <a:avLst/>
          </a:prstGeom>
          <a:solidFill>
            <a:schemeClr val="accent6">
              <a:lumMod val="20000"/>
              <a:lumOff val="80000"/>
            </a:schemeClr>
          </a:solidFill>
          <a:ln w="28575">
            <a:solidFill>
              <a:srgbClr val="FF0000"/>
            </a:solidFill>
          </a:ln>
        </p:spPr>
        <p:txBody>
          <a:bodyPr wrap="square">
            <a:spAutoFit/>
          </a:bodyPr>
          <a:lstStyle/>
          <a:p>
            <a:r>
              <a:rPr lang="en-US" altLang="zh-CN" sz="2600" dirty="0">
                <a:latin typeface="標楷體" panose="03000509000000000000" pitchFamily="65" charset="-120"/>
                <a:ea typeface="標楷體" panose="03000509000000000000" pitchFamily="65" charset="-120"/>
              </a:rPr>
              <a:t>《</a:t>
            </a:r>
            <a:r>
              <a:rPr lang="zh-CN" altLang="en-US" sz="2600" dirty="0">
                <a:latin typeface="標楷體" panose="03000509000000000000" pitchFamily="65" charset="-120"/>
                <a:ea typeface="標楷體" panose="03000509000000000000" pitchFamily="65" charset="-120"/>
              </a:rPr>
              <a:t>粵港澳大灣區發展規劃綱要</a:t>
            </a:r>
            <a:r>
              <a:rPr lang="en-US" altLang="zh-CN" sz="2600" dirty="0">
                <a:latin typeface="標楷體" panose="03000509000000000000" pitchFamily="65" charset="-120"/>
                <a:ea typeface="標楷體" panose="03000509000000000000" pitchFamily="65" charset="-120"/>
              </a:rPr>
              <a:t>》</a:t>
            </a:r>
            <a:r>
              <a:rPr lang="zh-CN" altLang="en-US" sz="2600" dirty="0">
                <a:latin typeface="標楷體" panose="03000509000000000000" pitchFamily="65" charset="-120"/>
                <a:ea typeface="標楷體" panose="03000509000000000000" pitchFamily="65" charset="-120"/>
              </a:rPr>
              <a:t>出台兩年來，南沙將自貿試驗區建設與粵港澳大灣區建設有機銜接，創設全國首個粵港澳規則對接平台，建立南沙與港澳各界常態化聯繫及調研走訪機制，促進粵港澳三地政府、業界、智庫的恆常和深入交流</a:t>
            </a:r>
            <a:r>
              <a:rPr lang="zh-TW" altLang="en-US" sz="2600" dirty="0">
                <a:latin typeface="標楷體" panose="03000509000000000000" pitchFamily="65" charset="-120"/>
                <a:ea typeface="標楷體" panose="03000509000000000000" pitchFamily="65" charset="-120"/>
              </a:rPr>
              <a:t>。</a:t>
            </a:r>
            <a:endParaRPr lang="en-US" altLang="zh-TW" sz="2600" dirty="0">
              <a:latin typeface="標楷體" panose="03000509000000000000" pitchFamily="65" charset="-120"/>
              <a:ea typeface="標楷體" panose="03000509000000000000" pitchFamily="65" charset="-120"/>
            </a:endParaRPr>
          </a:p>
          <a:p>
            <a:endParaRPr lang="en-US" altLang="zh-TW" sz="2600" dirty="0">
              <a:solidFill>
                <a:srgbClr val="333333"/>
              </a:solidFill>
              <a:latin typeface="標楷體" panose="03000509000000000000" pitchFamily="65" charset="-120"/>
              <a:ea typeface="標楷體" panose="03000509000000000000" pitchFamily="65" charset="-120"/>
            </a:endParaRPr>
          </a:p>
          <a:p>
            <a:r>
              <a:rPr lang="zh-TW" altLang="en-US" sz="1600" dirty="0">
                <a:solidFill>
                  <a:srgbClr val="333333"/>
                </a:solidFill>
                <a:latin typeface="標楷體" panose="03000509000000000000" pitchFamily="65" charset="-120"/>
                <a:ea typeface="標楷體" panose="03000509000000000000" pitchFamily="65" charset="-120"/>
              </a:rPr>
              <a:t>來源</a:t>
            </a:r>
            <a:r>
              <a:rPr lang="en-US" altLang="zh-TW" sz="1600" dirty="0">
                <a:solidFill>
                  <a:srgbClr val="333333"/>
                </a:solidFill>
                <a:latin typeface="標楷體" panose="03000509000000000000" pitchFamily="65" charset="-120"/>
                <a:ea typeface="標楷體" panose="03000509000000000000" pitchFamily="65" charset="-120"/>
              </a:rPr>
              <a:t>: </a:t>
            </a:r>
            <a:r>
              <a:rPr lang="zh-TW" altLang="en-US" sz="1600" dirty="0">
                <a:solidFill>
                  <a:srgbClr val="333333"/>
                </a:solidFill>
                <a:latin typeface="標楷體" panose="03000509000000000000" pitchFamily="65" charset="-120"/>
                <a:ea typeface="標楷體" panose="03000509000000000000" pitchFamily="65" charset="-120"/>
              </a:rPr>
              <a:t>南沙區人民政府 </a:t>
            </a:r>
            <a:r>
              <a:rPr lang="en-US" altLang="zh-TW" sz="1600" dirty="0">
                <a:solidFill>
                  <a:srgbClr val="333333"/>
                </a:solidFill>
                <a:latin typeface="標楷體" panose="03000509000000000000" pitchFamily="65" charset="-120"/>
                <a:ea typeface="標楷體" panose="03000509000000000000" pitchFamily="65" charset="-120"/>
              </a:rPr>
              <a:t>(</a:t>
            </a:r>
            <a:r>
              <a:rPr lang="en-US" altLang="zh-TW" sz="1600" dirty="0">
                <a:solidFill>
                  <a:srgbClr val="333333"/>
                </a:solidFill>
                <a:latin typeface="Times New Roman" panose="02020603050405020304" pitchFamily="18" charset="0"/>
                <a:ea typeface="標楷體" panose="03000509000000000000" pitchFamily="65" charset="-120"/>
                <a:cs typeface="Times New Roman" panose="02020603050405020304" pitchFamily="18" charset="0"/>
              </a:rPr>
              <a:t>http://www.gzns.gov.cn/tzns/zmq/zmdt/content/post_7197269.html)</a:t>
            </a:r>
          </a:p>
        </p:txBody>
      </p:sp>
      <p:pic>
        <p:nvPicPr>
          <p:cNvPr id="6" name="Picture 5">
            <a:hlinkClick r:id="rId2"/>
          </p:cNvPr>
          <p:cNvPicPr>
            <a:picLocks noChangeAspect="1"/>
          </p:cNvPicPr>
          <p:nvPr/>
        </p:nvPicPr>
        <p:blipFill>
          <a:blip r:embed="rId3"/>
          <a:stretch>
            <a:fillRect/>
          </a:stretch>
        </p:blipFill>
        <p:spPr>
          <a:xfrm>
            <a:off x="8842548" y="2965463"/>
            <a:ext cx="2462361" cy="486498"/>
          </a:xfrm>
          <a:prstGeom prst="rect">
            <a:avLst/>
          </a:prstGeom>
        </p:spPr>
      </p:pic>
      <p:sp>
        <p:nvSpPr>
          <p:cNvPr id="7" name="标题 1"/>
          <p:cNvSpPr txBox="1">
            <a:spLocks noChangeArrowheads="1"/>
          </p:cNvSpPr>
          <p:nvPr/>
        </p:nvSpPr>
        <p:spPr bwMode="auto">
          <a:xfrm>
            <a:off x="2340581" y="325145"/>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latin typeface="DFKai-SB" panose="03000509000000000000" pitchFamily="65" charset="-120"/>
                <a:ea typeface="DFKai-SB" panose="03000509000000000000" pitchFamily="65" charset="-120"/>
                <a:sym typeface="+mn-ea"/>
              </a:rPr>
              <a:t>建設宜居宜業宜遊的優質生活圈</a:t>
            </a:r>
            <a:endParaRPr lang="zh-CN" altLang="en-US" sz="4000" b="1" dirty="0">
              <a:latin typeface="DFKai-SB" panose="03000509000000000000" pitchFamily="65" charset="-120"/>
              <a:ea typeface="DFKai-SB" panose="03000509000000000000" pitchFamily="65" charset="-120"/>
            </a:endParaRPr>
          </a:p>
        </p:txBody>
      </p:sp>
      <p:pic>
        <p:nvPicPr>
          <p:cNvPr id="13" name="Picture 12"/>
          <p:cNvPicPr>
            <a:picLocks noChangeAspect="1"/>
          </p:cNvPicPr>
          <p:nvPr/>
        </p:nvPicPr>
        <p:blipFill>
          <a:blip r:embed="rId4"/>
          <a:stretch>
            <a:fillRect/>
          </a:stretch>
        </p:blipFill>
        <p:spPr>
          <a:xfrm>
            <a:off x="168578" y="50397"/>
            <a:ext cx="2172003" cy="790685"/>
          </a:xfrm>
          <a:prstGeom prst="rect">
            <a:avLst/>
          </a:prstGeom>
        </p:spPr>
      </p:pic>
    </p:spTree>
    <p:extLst>
      <p:ext uri="{BB962C8B-B14F-4D97-AF65-F5344CB8AC3E}">
        <p14:creationId xmlns:p14="http://schemas.microsoft.com/office/powerpoint/2010/main" val="227295839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83" y="409224"/>
            <a:ext cx="1087278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组合 38"/>
          <p:cNvGrpSpPr/>
          <p:nvPr/>
        </p:nvGrpSpPr>
        <p:grpSpPr bwMode="auto">
          <a:xfrm>
            <a:off x="89308" y="116514"/>
            <a:ext cx="1581150" cy="647700"/>
            <a:chOff x="4225771" y="1065320"/>
            <a:chExt cx="895882" cy="947506"/>
          </a:xfrm>
        </p:grpSpPr>
        <p:sp>
          <p:nvSpPr>
            <p:cNvPr id="12" name="矩形 11"/>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4" name="文本框 42"/>
          <p:cNvSpPr txBox="1">
            <a:spLocks noChangeArrowheads="1"/>
          </p:cNvSpPr>
          <p:nvPr/>
        </p:nvSpPr>
        <p:spPr bwMode="auto">
          <a:xfrm>
            <a:off x="-111239" y="163374"/>
            <a:ext cx="19114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TW" altLang="en-US" sz="2800" dirty="0">
                <a:latin typeface="DFKai-SB" panose="03000509000000000000" pitchFamily="65" charset="-120"/>
                <a:ea typeface="DFKai-SB" panose="03000509000000000000" pitchFamily="65" charset="-120"/>
              </a:rPr>
              <a:t>參考</a:t>
            </a:r>
            <a:r>
              <a:rPr lang="zh-CN" altLang="en-US" sz="2800" dirty="0">
                <a:latin typeface="DFKai-SB" panose="03000509000000000000" pitchFamily="65" charset="-120"/>
                <a:ea typeface="DFKai-SB" panose="03000509000000000000" pitchFamily="65" charset="-120"/>
              </a:rPr>
              <a:t>資料</a:t>
            </a:r>
            <a:endParaRPr lang="zh-CN" altLang="en-US" sz="2800" strike="sngStrike" dirty="0">
              <a:latin typeface="DFKai-SB" panose="03000509000000000000" pitchFamily="65" charset="-120"/>
              <a:ea typeface="DFKai-SB" panose="03000509000000000000" pitchFamily="65" charset="-120"/>
            </a:endParaRPr>
          </a:p>
        </p:txBody>
      </p:sp>
      <p:pic>
        <p:nvPicPr>
          <p:cNvPr id="2" name="图片 1" descr="大生态">
            <a:hlinkClick r:id="rId4"/>
          </p:cNvPr>
          <p:cNvPicPr>
            <a:picLocks noChangeAspect="1"/>
          </p:cNvPicPr>
          <p:nvPr/>
        </p:nvPicPr>
        <p:blipFill>
          <a:blip r:embed="rId5"/>
          <a:srcRect b="44648"/>
          <a:stretch>
            <a:fillRect/>
          </a:stretch>
        </p:blipFill>
        <p:spPr>
          <a:xfrm>
            <a:off x="790143" y="1654001"/>
            <a:ext cx="3325731" cy="2244437"/>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3" name="文本框 2"/>
          <p:cNvSpPr txBox="1"/>
          <p:nvPr/>
        </p:nvSpPr>
        <p:spPr>
          <a:xfrm>
            <a:off x="4424361" y="1463617"/>
            <a:ext cx="6625375" cy="3970318"/>
          </a:xfrm>
          <a:prstGeom prst="rect">
            <a:avLst/>
          </a:prstGeom>
          <a:noFill/>
        </p:spPr>
        <p:txBody>
          <a:bodyPr wrap="square" rtlCol="0" anchor="t">
            <a:spAutoFit/>
          </a:bodyPr>
          <a:lstStyle/>
          <a:p>
            <a:pPr marL="285750" indent="-285750">
              <a:lnSpc>
                <a:spcPct val="150000"/>
              </a:lnSpc>
              <a:buFont typeface="Arial" panose="020B0604020202020204" pitchFamily="34" charset="0"/>
              <a:buChar char="•"/>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202</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年，粵港澳大灣區內地9市空氣品質優良天數達標率為92.9%，PM2.5濃度年平均值為22微克/立方米，已達到世衛組織第二階段目標（25微克/立方米）。</a:t>
            </a:r>
          </a:p>
          <a:p>
            <a:pPr marL="285750" indent="-285750">
              <a:lnSpc>
                <a:spcPct val="150000"/>
              </a:lnSpc>
              <a:buFont typeface="Arial" panose="020B0604020202020204" pitchFamily="34" charset="0"/>
              <a:buChar char="•"/>
            </a:pP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珠三角地區森林覆蓋率已達51.73%，9市全部獲得</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國家森林城市</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稱號，建成全國首個國家森林城市群。</a:t>
            </a:r>
          </a:p>
        </p:txBody>
      </p:sp>
      <p:sp>
        <p:nvSpPr>
          <p:cNvPr id="4" name="Rectangle 3"/>
          <p:cNvSpPr/>
          <p:nvPr/>
        </p:nvSpPr>
        <p:spPr>
          <a:xfrm>
            <a:off x="4731054" y="5505396"/>
            <a:ext cx="5312095" cy="646331"/>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資料來源</a:t>
            </a:r>
            <a:r>
              <a:rPr lang="en-US" altLang="zh-TW" dirty="0">
                <a:latin typeface="標楷體" panose="03000509000000000000" pitchFamily="65" charset="-120"/>
                <a:ea typeface="標楷體" panose="03000509000000000000" pitchFamily="65" charset="-120"/>
              </a:rPr>
              <a:t>: </a:t>
            </a:r>
            <a:r>
              <a:rPr lang="zh-CN" altLang="en-US" dirty="0">
                <a:latin typeface="標楷體" panose="03000509000000000000" pitchFamily="65" charset="-120"/>
                <a:ea typeface="標楷體" panose="03000509000000000000" pitchFamily="65" charset="-120"/>
              </a:rPr>
              <a:t>廣東省港澳辦網站</a:t>
            </a:r>
            <a:endParaRPr lang="en-US" altLang="zh-CN" dirty="0">
              <a:latin typeface="標楷體" panose="03000509000000000000" pitchFamily="65" charset="-120"/>
              <a:ea typeface="標楷體" panose="03000509000000000000" pitchFamily="65" charset="-120"/>
            </a:endParaRPr>
          </a:p>
          <a:p>
            <a:r>
              <a:rPr lang="en-US" dirty="0">
                <a:latin typeface="Times New Roman" panose="02020603050405020304" pitchFamily="18" charset="0"/>
                <a:cs typeface="Times New Roman" panose="02020603050405020304" pitchFamily="18" charset="0"/>
              </a:rPr>
              <a:t>http://hmo.gd.gov.cn/ygahz/content/post_3244050.html</a:t>
            </a:r>
          </a:p>
        </p:txBody>
      </p:sp>
      <p:sp>
        <p:nvSpPr>
          <p:cNvPr id="16" name="Rectangle 15"/>
          <p:cNvSpPr/>
          <p:nvPr/>
        </p:nvSpPr>
        <p:spPr>
          <a:xfrm>
            <a:off x="790142" y="4065524"/>
            <a:ext cx="3325731" cy="830997"/>
          </a:xfrm>
          <a:prstGeom prst="rect">
            <a:avLst/>
          </a:prstGeom>
          <a:ln w="19050">
            <a:solidFill>
              <a:srgbClr val="FF0000"/>
            </a:solidFill>
          </a:ln>
        </p:spPr>
        <p:txBody>
          <a:bodyPr wrap="square">
            <a:spAutoFit/>
          </a:bodyPr>
          <a:lstStyle/>
          <a:p>
            <a:r>
              <a:rPr lang="zh-TW" altLang="en-US" sz="2400" b="1" dirty="0">
                <a:latin typeface="標楷體" panose="03000509000000000000" pitchFamily="65" charset="-120"/>
                <a:ea typeface="標楷體" panose="03000509000000000000" pitchFamily="65" charset="-120"/>
                <a:cs typeface="Times New Roman" panose="02020603050405020304" pitchFamily="18" charset="0"/>
              </a:rPr>
              <a:t>點擊以上圖進入網頁以了解更多</a:t>
            </a:r>
            <a:endParaRPr lang="en-US" sz="2400"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5" name="Rectangle 4"/>
          <p:cNvSpPr/>
          <p:nvPr/>
        </p:nvSpPr>
        <p:spPr>
          <a:xfrm>
            <a:off x="6259720" y="925161"/>
            <a:ext cx="2954655" cy="646331"/>
          </a:xfrm>
          <a:prstGeom prst="rect">
            <a:avLst/>
          </a:prstGeom>
        </p:spPr>
        <p:txBody>
          <a:bodyPr wrap="none">
            <a:spAutoFit/>
          </a:bodyPr>
          <a:lstStyle/>
          <a:p>
            <a:pPr>
              <a:buClr>
                <a:srgbClr val="C9D02A">
                  <a:lumMod val="75000"/>
                </a:srgbClr>
              </a:buClr>
            </a:pPr>
            <a:r>
              <a:rPr lang="zh-CN" altLang="en-US" sz="3600" b="1" dirty="0">
                <a:latin typeface="DFKai-SB" panose="03000509000000000000" pitchFamily="65" charset="-120"/>
                <a:ea typeface="DFKai-SB" panose="03000509000000000000" pitchFamily="65" charset="-120"/>
                <a:cs typeface="Arial" panose="020B0604020202020204" pitchFamily="34" charset="0"/>
              </a:rPr>
              <a:t>注重生態建設</a:t>
            </a:r>
            <a:endParaRPr lang="en-US" altLang="zh-CN" sz="3600" b="1" dirty="0">
              <a:latin typeface="DFKai-SB" panose="03000509000000000000" pitchFamily="65" charset="-120"/>
              <a:ea typeface="DFKai-SB" panose="03000509000000000000" pitchFamily="65" charset="-120"/>
              <a:cs typeface="Arial" panose="020B0604020202020204" pitchFamily="34" charset="0"/>
            </a:endParaRPr>
          </a:p>
        </p:txBody>
      </p:sp>
      <p:sp>
        <p:nvSpPr>
          <p:cNvPr id="15" name="标题 1"/>
          <p:cNvSpPr txBox="1">
            <a:spLocks noChangeArrowheads="1"/>
          </p:cNvSpPr>
          <p:nvPr/>
        </p:nvSpPr>
        <p:spPr bwMode="auto">
          <a:xfrm>
            <a:off x="1800254" y="255868"/>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dirty="0">
                <a:latin typeface="DFKai-SB" panose="03000509000000000000" pitchFamily="65" charset="-120"/>
                <a:ea typeface="DFKai-SB" panose="03000509000000000000" pitchFamily="65" charset="-120"/>
                <a:sym typeface="+mn-ea"/>
              </a:rPr>
              <a:t>建設宜居宜業宜遊的優質生活圈</a:t>
            </a:r>
            <a:endParaRPr lang="zh-CN" altLang="en-US" sz="4000" b="1" dirty="0">
              <a:latin typeface="DFKai-SB" panose="03000509000000000000" pitchFamily="65" charset="-120"/>
              <a:ea typeface="DFKai-SB" panose="03000509000000000000" pitchFamily="65" charset="-120"/>
            </a:endParaRPr>
          </a:p>
        </p:txBody>
      </p:sp>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txBox="1"/>
          <p:nvPr>
            <p:custDataLst>
              <p:tags r:id="rId1"/>
            </p:custDataLst>
          </p:nvPr>
        </p:nvSpPr>
        <p:spPr>
          <a:xfrm>
            <a:off x="714542" y="1489783"/>
            <a:ext cx="10316445" cy="3857466"/>
          </a:xfrm>
          <a:prstGeom prst="rect">
            <a:avLst/>
          </a:prstGeom>
          <a:noFill/>
          <a:ln w="3175">
            <a:noFill/>
            <a:prstDash val="dash"/>
          </a:ln>
        </p:spPr>
        <p:txBody>
          <a:bodyPr wrap="square" lIns="63500" tIns="25400" rIns="63500" bIns="254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000000"/>
                </a:solidFill>
                <a:effectLst/>
                <a:latin typeface="+mj-lt"/>
                <a:ea typeface="+mn-ea"/>
                <a:cs typeface="Segoe UI" panose="020B0502040204020203" pitchFamily="34" charset="0"/>
              </a:defRPr>
            </a:lvl1pPr>
          </a:lstStyle>
          <a:p>
            <a:pPr marL="342900" lvl="0" indent="-342900" fontAlgn="ctr">
              <a:lnSpc>
                <a:spcPct val="100000"/>
              </a:lnSpc>
              <a:spcBef>
                <a:spcPts val="0"/>
              </a:spcBef>
              <a:spcAft>
                <a:spcPts val="800"/>
              </a:spcAft>
              <a:buSzPct val="100000"/>
              <a:buFont typeface="Arial" panose="020B0604020202020204" pitchFamily="34" charset="0"/>
              <a:buChar char="•"/>
            </a:pPr>
            <a:r>
              <a:rPr lang="zh-CN" altLang="en-US"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粵港澳</a:t>
            </a:r>
            <a:r>
              <a:rPr lang="zh-CN"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大灣區承載多項</a:t>
            </a:r>
            <a:r>
              <a:rPr lang="zh-CN" altLang="en-US"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重要</a:t>
            </a:r>
            <a:r>
              <a:rPr lang="zh-CN"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國家</a:t>
            </a:r>
            <a:r>
              <a:rPr lang="zh-CN" altLang="en-US"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發展策</a:t>
            </a:r>
            <a:r>
              <a:rPr lang="zh-CN"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略，既是對外開放的門戶，也是</a:t>
            </a:r>
            <a:r>
              <a:rPr lang="zh-CN" altLang="en-US"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a:t>
            </a:r>
            <a:r>
              <a:rPr lang="zh-CN"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一帶一路</a:t>
            </a:r>
            <a:r>
              <a:rPr lang="zh-CN" altLang="en-US"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a:t>
            </a:r>
            <a:r>
              <a:rPr lang="zh-CN"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的重要節點，更是</a:t>
            </a:r>
            <a:r>
              <a:rPr 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我國自貿區先行先試區。</a:t>
            </a:r>
          </a:p>
          <a:p>
            <a:pPr marL="342900" lvl="0" indent="-342900" fontAlgn="ctr">
              <a:lnSpc>
                <a:spcPct val="100000"/>
              </a:lnSpc>
              <a:spcBef>
                <a:spcPts val="0"/>
              </a:spcBef>
              <a:spcAft>
                <a:spcPts val="800"/>
              </a:spcAft>
              <a:buSzPct val="100000"/>
              <a:buFont typeface="Arial" panose="020B0604020202020204" pitchFamily="34" charset="0"/>
              <a:buChar char="•"/>
            </a:pPr>
            <a:r>
              <a:rPr 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《粵港澳大灣區發展規劃綱要》是指導</a:t>
            </a:r>
            <a:r>
              <a:rPr lang="zh-CN" altLang="en-US"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粵港澳</a:t>
            </a:r>
            <a:r>
              <a:rPr 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大灣區當前和今後</a:t>
            </a:r>
            <a:r>
              <a:rPr lang="zh-CN" altLang="en-US"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有關</a:t>
            </a:r>
            <a:r>
              <a:rPr 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合作發展的綱領性</a:t>
            </a:r>
            <a:r>
              <a:rPr lang="zh-CN" altLang="en-US"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文件</a:t>
            </a:r>
            <a:r>
              <a:rPr 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。規劃近期至2022年，遠期展望到2035年；</a:t>
            </a:r>
          </a:p>
          <a:p>
            <a:pPr marL="342900" lvl="0" indent="-342900" algn="l" fontAlgn="ctr">
              <a:lnSpc>
                <a:spcPct val="100000"/>
              </a:lnSpc>
              <a:spcBef>
                <a:spcPts val="0"/>
              </a:spcBef>
              <a:spcAft>
                <a:spcPts val="800"/>
              </a:spcAft>
              <a:buSzPct val="100000"/>
              <a:buFont typeface="Arial" panose="020B0604020202020204" pitchFamily="34" charset="0"/>
              <a:buChar char="•"/>
            </a:pPr>
            <a:r>
              <a:rPr 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《中華人民共和國國民經濟和社會發展第十四個五年規劃和2035年遠景目標綱要》提出深化</a:t>
            </a:r>
            <a:r>
              <a:rPr lang="zh-CN" altLang="en-US"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並</a:t>
            </a:r>
            <a:r>
              <a:rPr 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擴大內地與香港金融市場互聯互通，加</a:t>
            </a:r>
            <a:r>
              <a:rPr lang="zh-CN" altLang="en-US"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強</a:t>
            </a:r>
            <a:r>
              <a:rPr 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內地與香港各領域交流</a:t>
            </a:r>
            <a:r>
              <a:rPr lang="zh-CN"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合作，</a:t>
            </a:r>
            <a:r>
              <a:rPr lang="zh-CN" altLang="en-US"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並</a:t>
            </a:r>
            <a:r>
              <a:rPr lang="zh-CN"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首次把深港河套納入粵港澳重大合作平</a:t>
            </a:r>
            <a:r>
              <a:rPr lang="zh-CN" altLang="en-US"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台</a:t>
            </a:r>
            <a:r>
              <a:rPr lang="zh-CN"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建設。</a:t>
            </a:r>
          </a:p>
        </p:txBody>
      </p:sp>
      <p:sp>
        <p:nvSpPr>
          <p:cNvPr id="12" name="文本框 11"/>
          <p:cNvSpPr txBox="1"/>
          <p:nvPr/>
        </p:nvSpPr>
        <p:spPr>
          <a:xfrm>
            <a:off x="3445903" y="930445"/>
            <a:ext cx="4656910"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TW" altLang="en-US" sz="2800" dirty="0">
                <a:solidFill>
                  <a:srgbClr val="000000"/>
                </a:solidFill>
                <a:latin typeface="DFKai-SB" panose="03000509000000000000" pitchFamily="65" charset="-120"/>
                <a:ea typeface="DFKai-SB" panose="03000509000000000000" pitchFamily="65" charset="-120"/>
              </a:rPr>
              <a:t>粵港澳大灣區</a:t>
            </a:r>
            <a:r>
              <a:rPr lang="zh-CN" altLang="en-US" sz="2800" dirty="0">
                <a:solidFill>
                  <a:srgbClr val="000000"/>
                </a:solidFill>
                <a:latin typeface="DFKai-SB" panose="03000509000000000000" pitchFamily="65" charset="-120"/>
                <a:ea typeface="DFKai-SB" panose="03000509000000000000" pitchFamily="65" charset="-120"/>
              </a:rPr>
              <a:t>政策優勢</a:t>
            </a:r>
          </a:p>
        </p:txBody>
      </p:sp>
      <p:sp>
        <p:nvSpPr>
          <p:cNvPr id="9" name="Freeform 7"/>
          <p:cNvSpPr/>
          <p:nvPr/>
        </p:nvSpPr>
        <p:spPr bwMode="auto">
          <a:xfrm>
            <a:off x="3445903" y="1024501"/>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2" name="Picture 1">
            <a:hlinkClick r:id="rId4"/>
          </p:cNvPr>
          <p:cNvPicPr>
            <a:picLocks noChangeAspect="1"/>
          </p:cNvPicPr>
          <p:nvPr/>
        </p:nvPicPr>
        <p:blipFill>
          <a:blip r:embed="rId5"/>
          <a:stretch>
            <a:fillRect/>
          </a:stretch>
        </p:blipFill>
        <p:spPr>
          <a:xfrm>
            <a:off x="1367118" y="5782583"/>
            <a:ext cx="3612915" cy="506689"/>
          </a:xfrm>
          <a:prstGeom prst="rect">
            <a:avLst/>
          </a:prstGeom>
        </p:spPr>
      </p:pic>
      <p:sp>
        <p:nvSpPr>
          <p:cNvPr id="3" name="Rectangle 2"/>
          <p:cNvSpPr/>
          <p:nvPr/>
        </p:nvSpPr>
        <p:spPr>
          <a:xfrm>
            <a:off x="1465592" y="6352497"/>
            <a:ext cx="3415965" cy="430887"/>
          </a:xfrm>
          <a:prstGeom prst="rect">
            <a:avLst/>
          </a:prstGeom>
        </p:spPr>
        <p:txBody>
          <a:bodyPr wrap="square">
            <a:spAutoFit/>
          </a:bodyPr>
          <a:lstStyle/>
          <a:p>
            <a:r>
              <a:rPr lang="en-US" sz="1100" dirty="0">
                <a:latin typeface="Times New Roman" panose="02020603050405020304" pitchFamily="18" charset="0"/>
                <a:cs typeface="Times New Roman" panose="02020603050405020304" pitchFamily="18" charset="0"/>
              </a:rPr>
              <a:t>https://www.ndrc.gov.cn/fzggw/wld/hlf/lddt/202106/t20210601_1282402.html?code=&amp;state=123</a:t>
            </a:r>
          </a:p>
        </p:txBody>
      </p:sp>
      <p:sp>
        <p:nvSpPr>
          <p:cNvPr id="15" name="Rectangle 14"/>
          <p:cNvSpPr/>
          <p:nvPr/>
        </p:nvSpPr>
        <p:spPr>
          <a:xfrm>
            <a:off x="4295543" y="5347249"/>
            <a:ext cx="3612914" cy="369332"/>
          </a:xfrm>
          <a:prstGeom prst="rect">
            <a:avLst/>
          </a:prstGeom>
          <a:ln w="19050">
            <a:solidFill>
              <a:srgbClr val="FF0000"/>
            </a:solidFill>
          </a:ln>
        </p:spPr>
        <p:txBody>
          <a:bodyPr wrap="square">
            <a:spAutoFit/>
          </a:bodyPr>
          <a:lstStyle/>
          <a:p>
            <a:r>
              <a:rPr lang="zh-TW" altLang="en-US" b="1" dirty="0">
                <a:latin typeface="標楷體" panose="03000509000000000000" pitchFamily="65" charset="-120"/>
                <a:ea typeface="標楷體" panose="03000509000000000000" pitchFamily="65" charset="-120"/>
                <a:cs typeface="Times New Roman" panose="02020603050405020304" pitchFamily="18" charset="0"/>
              </a:rPr>
              <a:t>點擊以下圖進入網頁以了解更多</a:t>
            </a:r>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8" name="Rectangle 7"/>
          <p:cNvSpPr/>
          <p:nvPr/>
        </p:nvSpPr>
        <p:spPr>
          <a:xfrm>
            <a:off x="2195595" y="235704"/>
            <a:ext cx="6853158" cy="646331"/>
          </a:xfrm>
          <a:prstGeom prst="rect">
            <a:avLst/>
          </a:prstGeom>
        </p:spPr>
        <p:txBody>
          <a:bodyPr wrap="none">
            <a:spAutoFit/>
          </a:bodyPr>
          <a:lstStyle/>
          <a:p>
            <a:pPr algn="ctr" eaLnBrk="0" fontAlgn="base" hangingPunct="0">
              <a:lnSpc>
                <a:spcPct val="90000"/>
              </a:lnSpc>
              <a:spcBef>
                <a:spcPct val="0"/>
              </a:spcBef>
              <a:spcAft>
                <a:spcPct val="35000"/>
              </a:spcAft>
              <a:defRPr/>
            </a:pPr>
            <a:r>
              <a:rPr lang="zh-TW" altLang="zh-HK" sz="4000" b="1" dirty="0">
                <a:latin typeface="DFKai-SB" panose="03000509000000000000" pitchFamily="65" charset="-120"/>
                <a:ea typeface="DFKai-SB" panose="03000509000000000000" pitchFamily="65" charset="-120"/>
                <a:sym typeface="+mn-ea"/>
              </a:rPr>
              <a:t>粵港澳大灣區的</a:t>
            </a:r>
            <a:r>
              <a:rPr lang="zh-CN" altLang="en-US" sz="4000" b="1" dirty="0">
                <a:latin typeface="DFKai-SB" panose="03000509000000000000" pitchFamily="65" charset="-120"/>
                <a:ea typeface="DFKai-SB" panose="03000509000000000000" pitchFamily="65" charset="-120"/>
                <a:sym typeface="+mn-ea"/>
              </a:rPr>
              <a:t>未來發展前景</a:t>
            </a:r>
            <a:endParaRPr lang="zh-TW" altLang="zh-HK" sz="4000" b="1" dirty="0">
              <a:latin typeface="DFKai-SB" panose="03000509000000000000" pitchFamily="65" charset="-120"/>
              <a:ea typeface="DFKai-SB" panose="03000509000000000000" pitchFamily="65" charset="-120"/>
            </a:endParaRPr>
          </a:p>
        </p:txBody>
      </p:sp>
      <p:pic>
        <p:nvPicPr>
          <p:cNvPr id="6" name="Picture 5">
            <a:hlinkClick r:id="rId6"/>
          </p:cNvPr>
          <p:cNvPicPr>
            <a:picLocks noChangeAspect="1"/>
          </p:cNvPicPr>
          <p:nvPr/>
        </p:nvPicPr>
        <p:blipFill>
          <a:blip r:embed="rId7"/>
          <a:stretch>
            <a:fillRect/>
          </a:stretch>
        </p:blipFill>
        <p:spPr>
          <a:xfrm>
            <a:off x="5774358" y="5820111"/>
            <a:ext cx="1986213" cy="532387"/>
          </a:xfrm>
          <a:prstGeom prst="rect">
            <a:avLst/>
          </a:prstGeom>
        </p:spPr>
      </p:pic>
      <p:sp>
        <p:nvSpPr>
          <p:cNvPr id="11" name="Rectangle 10"/>
          <p:cNvSpPr/>
          <p:nvPr/>
        </p:nvSpPr>
        <p:spPr>
          <a:xfrm>
            <a:off x="5774358" y="6352498"/>
            <a:ext cx="1986214" cy="430887"/>
          </a:xfrm>
          <a:prstGeom prst="rect">
            <a:avLst/>
          </a:prstGeom>
        </p:spPr>
        <p:txBody>
          <a:bodyPr wrap="square">
            <a:spAutoFit/>
          </a:bodyPr>
          <a:lstStyle/>
          <a:p>
            <a:r>
              <a:rPr lang="en-US" sz="1100" dirty="0">
                <a:latin typeface="Times New Roman" panose="02020603050405020304" pitchFamily="18" charset="0"/>
                <a:cs typeface="Times New Roman" panose="02020603050405020304" pitchFamily="18" charset="0"/>
              </a:rPr>
              <a:t>http://sw.gz.gov.cn/ztzl/tzgz/zxzx/content/post_2433576.html</a:t>
            </a:r>
          </a:p>
        </p:txBody>
      </p:sp>
      <p:pic>
        <p:nvPicPr>
          <p:cNvPr id="13" name="Picture 12">
            <a:hlinkClick r:id="rId8"/>
          </p:cNvPr>
          <p:cNvPicPr>
            <a:picLocks noChangeAspect="1"/>
          </p:cNvPicPr>
          <p:nvPr/>
        </p:nvPicPr>
        <p:blipFill>
          <a:blip r:embed="rId9"/>
          <a:stretch>
            <a:fillRect/>
          </a:stretch>
        </p:blipFill>
        <p:spPr>
          <a:xfrm>
            <a:off x="8653372" y="5716581"/>
            <a:ext cx="914528" cy="571580"/>
          </a:xfrm>
          <a:prstGeom prst="rect">
            <a:avLst/>
          </a:prstGeom>
        </p:spPr>
      </p:pic>
      <p:sp>
        <p:nvSpPr>
          <p:cNvPr id="16" name="Rectangle 15"/>
          <p:cNvSpPr/>
          <p:nvPr/>
        </p:nvSpPr>
        <p:spPr>
          <a:xfrm>
            <a:off x="8547681" y="6288161"/>
            <a:ext cx="2040437" cy="430887"/>
          </a:xfrm>
          <a:prstGeom prst="rect">
            <a:avLst/>
          </a:prstGeom>
        </p:spPr>
        <p:txBody>
          <a:bodyPr wrap="square">
            <a:spAutoFit/>
          </a:bodyPr>
          <a:lstStyle/>
          <a:p>
            <a:r>
              <a:rPr lang="en-US" sz="1100" dirty="0">
                <a:latin typeface="Times New Roman" panose="02020603050405020304" pitchFamily="18" charset="0"/>
                <a:cs typeface="Times New Roman" panose="02020603050405020304" pitchFamily="18" charset="0"/>
              </a:rPr>
              <a:t>http://cppcc.china.com.cn/2019-02/20/content_74483286.htm</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24426" y="143728"/>
            <a:ext cx="5314275"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粵港澳大灣區發展概要</a:t>
            </a:r>
            <a:endParaRPr lang="en-US" sz="4000" b="1" dirty="0"/>
          </a:p>
        </p:txBody>
      </p:sp>
      <p:sp>
        <p:nvSpPr>
          <p:cNvPr id="4" name="Rectangle 3"/>
          <p:cNvSpPr/>
          <p:nvPr/>
        </p:nvSpPr>
        <p:spPr>
          <a:xfrm>
            <a:off x="657474" y="1132911"/>
            <a:ext cx="10909900" cy="5373459"/>
          </a:xfrm>
          <a:prstGeom prst="rect">
            <a:avLst/>
          </a:prstGeom>
        </p:spPr>
        <p:txBody>
          <a:bodyPr wrap="square">
            <a:spAutoFit/>
          </a:bodyPr>
          <a:lstStyle/>
          <a:p>
            <a:pPr marL="342900" indent="-342900">
              <a:lnSpc>
                <a:spcPct val="107000"/>
              </a:lnSpc>
              <a:spcAft>
                <a:spcPts val="1500"/>
              </a:spcAft>
              <a:buFont typeface="Arial" panose="020B0604020202020204" pitchFamily="34" charset="0"/>
              <a:buChar char="•"/>
            </a:pP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日，在國家主席習近平的見證下，國家發展和改革委員會與粵港澳三地政府在香港共同簽署</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深化粵港澳合作推進大灣區建設框架協議</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，為粵港澳大灣區建設訂下合作目標和原則，亦確立合作的重點領域。</a:t>
            </a:r>
            <a:endParaRPr lang="en-US" altLang="zh-TW" sz="25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nSpc>
                <a:spcPct val="107000"/>
              </a:lnSpc>
              <a:spcAft>
                <a:spcPts val="1500"/>
              </a:spcAft>
              <a:buFont typeface="Arial" panose="020B0604020202020204" pitchFamily="34" charset="0"/>
              <a:buChar char="•"/>
            </a:pP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行政長官在</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2018</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施政報告</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宣布成立高層次的「粵港澳大灣區建設督導委員會」，由行政長官擔任主席，成員包括所有司局長。督導委員會負責全面統籌香港特區參與大灣區建設的事宜。</a:t>
            </a:r>
            <a:endParaRPr lang="en-US" altLang="zh-TW" sz="25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nSpc>
                <a:spcPct val="107000"/>
              </a:lnSpc>
              <a:spcAft>
                <a:spcPts val="1500"/>
              </a:spcAft>
              <a:buFont typeface="Arial" panose="020B0604020202020204" pitchFamily="34" charset="0"/>
              <a:buChar char="•"/>
            </a:pP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國家於</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日正式公布</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粵港澳大灣區發展規劃綱要</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，標誌著粵港澳大灣區建設邁</a:t>
            </a:r>
            <a:r>
              <a:rPr lang="zh-CN" altLang="en-US" sz="2500" dirty="0">
                <a:latin typeface="Times New Roman" panose="02020603050405020304" pitchFamily="18" charset="0"/>
                <a:ea typeface="標楷體" panose="03000509000000000000" pitchFamily="65" charset="-120"/>
                <a:cs typeface="Times New Roman" panose="02020603050405020304" pitchFamily="18" charset="0"/>
              </a:rPr>
              <a:t>進</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新階段。</a:t>
            </a:r>
            <a:endParaRPr lang="en-US" altLang="zh-TW" sz="25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nSpc>
                <a:spcPct val="107000"/>
              </a:lnSpc>
              <a:spcAft>
                <a:spcPts val="1500"/>
              </a:spcAft>
              <a:buFont typeface="Arial" panose="020B0604020202020204" pitchFamily="34" charset="0"/>
              <a:buChar char="•"/>
            </a:pP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500" dirty="0">
                <a:latin typeface="Times New Roman" panose="02020603050405020304" pitchFamily="18" charset="0"/>
                <a:ea typeface="標楷體" panose="03000509000000000000" pitchFamily="65" charset="-120"/>
                <a:cs typeface="Times New Roman" panose="02020603050405020304" pitchFamily="18" charset="0"/>
              </a:rPr>
              <a:t>23</a:t>
            </a:r>
            <a:r>
              <a:rPr lang="zh-TW" altLang="en-US" sz="2500" dirty="0">
                <a:latin typeface="Times New Roman" panose="02020603050405020304" pitchFamily="18" charset="0"/>
                <a:ea typeface="標楷體" panose="03000509000000000000" pitchFamily="65" charset="-120"/>
                <a:cs typeface="Times New Roman" panose="02020603050405020304" pitchFamily="18" charset="0"/>
              </a:rPr>
              <a:t>日政制及內地事務局亦設立了粵港澳大灣區發展辦公室，並委任粵港澳大灣區發展專員落實有關工作。</a:t>
            </a:r>
          </a:p>
          <a:p>
            <a:pPr marL="342900" indent="-342900">
              <a:lnSpc>
                <a:spcPct val="107000"/>
              </a:lnSpc>
              <a:spcAft>
                <a:spcPts val="1500"/>
              </a:spcAft>
              <a:buFont typeface="Arial" panose="020B0604020202020204" pitchFamily="34" charset="0"/>
              <a:buChar char="•"/>
            </a:pPr>
            <a:endParaRPr lang="en-US" altLang="zh-TW" sz="2400" dirty="0">
              <a:solidFill>
                <a:srgbClr val="333333"/>
              </a:solidFill>
              <a:latin typeface="標楷體" panose="03000509000000000000" pitchFamily="65" charset="-120"/>
              <a:ea typeface="標楷體" panose="03000509000000000000" pitchFamily="65" charset="-120"/>
              <a:cs typeface="微軟正黑體" panose="020B0604030504040204" pitchFamily="34" charset="-120"/>
            </a:endParaRPr>
          </a:p>
        </p:txBody>
      </p:sp>
      <p:sp>
        <p:nvSpPr>
          <p:cNvPr id="5" name="Rectangle 4"/>
          <p:cNvSpPr/>
          <p:nvPr/>
        </p:nvSpPr>
        <p:spPr>
          <a:xfrm>
            <a:off x="3324426" y="6161658"/>
            <a:ext cx="6279540" cy="307777"/>
          </a:xfrm>
          <a:prstGeom prst="rect">
            <a:avLst/>
          </a:prstGeom>
        </p:spPr>
        <p:txBody>
          <a:bodyPr wrap="none">
            <a:spAutoFit/>
          </a:bodyPr>
          <a:lstStyle/>
          <a:p>
            <a:r>
              <a:rPr lang="zh-TW" altLang="en-US" sz="1400" dirty="0">
                <a:latin typeface="標楷體" panose="03000509000000000000" pitchFamily="65" charset="-120"/>
                <a:ea typeface="標楷體" panose="03000509000000000000" pitchFamily="65" charset="-120"/>
              </a:rPr>
              <a:t>資料來源 </a:t>
            </a:r>
            <a:r>
              <a:rPr lang="en-US" altLang="zh-TW" sz="1400" dirty="0">
                <a:latin typeface="標楷體" panose="03000509000000000000" pitchFamily="65" charset="-120"/>
                <a:ea typeface="標楷體" panose="03000509000000000000" pitchFamily="65" charset="-12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粵港澳大灣區專頁 </a:t>
            </a:r>
            <a:r>
              <a:rPr lang="en-US" sz="1400" dirty="0">
                <a:latin typeface="Times New Roman" panose="02020603050405020304" pitchFamily="18" charset="0"/>
                <a:cs typeface="Times New Roman" panose="02020603050405020304" pitchFamily="18" charset="0"/>
              </a:rPr>
              <a:t>https://www.bayarea.gov.hk/tc/about/overview.html</a:t>
            </a:r>
          </a:p>
        </p:txBody>
      </p:sp>
      <p:pic>
        <p:nvPicPr>
          <p:cNvPr id="6" name="Picture 5"/>
          <p:cNvPicPr>
            <a:picLocks noChangeAspect="1"/>
          </p:cNvPicPr>
          <p:nvPr/>
        </p:nvPicPr>
        <p:blipFill>
          <a:blip r:embed="rId2"/>
          <a:stretch>
            <a:fillRect/>
          </a:stretch>
        </p:blipFill>
        <p:spPr>
          <a:xfrm>
            <a:off x="834444" y="5968926"/>
            <a:ext cx="2298641" cy="693242"/>
          </a:xfrm>
          <a:prstGeom prst="rect">
            <a:avLst/>
          </a:prstGeom>
        </p:spPr>
      </p:pic>
      <p:pic>
        <p:nvPicPr>
          <p:cNvPr id="2" name="Picture 1"/>
          <p:cNvPicPr>
            <a:picLocks noChangeAspect="1"/>
          </p:cNvPicPr>
          <p:nvPr/>
        </p:nvPicPr>
        <p:blipFill>
          <a:blip r:embed="rId3"/>
          <a:stretch>
            <a:fillRect/>
          </a:stretch>
        </p:blipFill>
        <p:spPr>
          <a:xfrm>
            <a:off x="188617" y="102328"/>
            <a:ext cx="2172003" cy="790685"/>
          </a:xfrm>
          <a:prstGeom prst="rect">
            <a:avLst/>
          </a:prstGeom>
        </p:spPr>
      </p:pic>
    </p:spTree>
    <p:extLst>
      <p:ext uri="{BB962C8B-B14F-4D97-AF65-F5344CB8AC3E}">
        <p14:creationId xmlns:p14="http://schemas.microsoft.com/office/powerpoint/2010/main" val="22323870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0681" y="574798"/>
            <a:ext cx="2852063" cy="707886"/>
          </a:xfrm>
          <a:prstGeom prst="rect">
            <a:avLst/>
          </a:prstGeom>
        </p:spPr>
        <p:txBody>
          <a:bodyPr wrap="none">
            <a:spAutoFit/>
          </a:bodyPr>
          <a:lstStyle/>
          <a:p>
            <a:r>
              <a:rPr lang="zh-CN" altLang="en-US" sz="4000" b="1" spc="160" dirty="0">
                <a:ln w="3175">
                  <a:noFill/>
                  <a:prstDash val="dash"/>
                </a:ln>
                <a:latin typeface="DFKai-SB" panose="03000509000000000000" pitchFamily="65" charset="-120"/>
                <a:ea typeface="DFKai-SB" panose="03000509000000000000" pitchFamily="65" charset="-120"/>
                <a:cs typeface="微软雅黑" panose="020B0503020204020204" pitchFamily="34" charset="-122"/>
                <a:sym typeface="+mn-ea"/>
              </a:rPr>
              <a:t>深港河套</a:t>
            </a:r>
            <a:r>
              <a:rPr lang="zh-TW" altLang="en-US" sz="4000" b="1" spc="160" dirty="0">
                <a:ln w="3175">
                  <a:noFill/>
                  <a:prstDash val="dash"/>
                </a:ln>
                <a:latin typeface="DFKai-SB" panose="03000509000000000000" pitchFamily="65" charset="-120"/>
                <a:ea typeface="DFKai-SB" panose="03000509000000000000" pitchFamily="65" charset="-120"/>
                <a:cs typeface="微软雅黑" panose="020B0503020204020204" pitchFamily="34" charset="-122"/>
                <a:sym typeface="+mn-ea"/>
              </a:rPr>
              <a:t>區</a:t>
            </a:r>
            <a:endParaRPr lang="en-US" sz="4000" b="1" dirty="0"/>
          </a:p>
        </p:txBody>
      </p:sp>
      <p:pic>
        <p:nvPicPr>
          <p:cNvPr id="3" name="Picture 2"/>
          <p:cNvPicPr>
            <a:picLocks noChangeAspect="1"/>
          </p:cNvPicPr>
          <p:nvPr/>
        </p:nvPicPr>
        <p:blipFill>
          <a:blip r:embed="rId2"/>
          <a:stretch>
            <a:fillRect/>
          </a:stretch>
        </p:blipFill>
        <p:spPr>
          <a:xfrm>
            <a:off x="620926" y="1879292"/>
            <a:ext cx="4192142" cy="2685011"/>
          </a:xfrm>
          <a:prstGeom prst="rect">
            <a:avLst/>
          </a:prstGeom>
        </p:spPr>
      </p:pic>
      <p:sp>
        <p:nvSpPr>
          <p:cNvPr id="4" name="Rectangle 3"/>
          <p:cNvSpPr/>
          <p:nvPr/>
        </p:nvSpPr>
        <p:spPr>
          <a:xfrm>
            <a:off x="620926" y="4600612"/>
            <a:ext cx="4192142"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圖片來源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文匯報 </a:t>
            </a:r>
            <a:r>
              <a:rPr lang="en-US" altLang="zh-TW"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http://news.wenweipo.com/2019/05/07/IN1905070041.htm</a:t>
            </a:r>
            <a:r>
              <a:rPr lang="en-US" altLang="zh-TW"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5" name="Rectangle 4"/>
          <p:cNvSpPr/>
          <p:nvPr/>
        </p:nvSpPr>
        <p:spPr>
          <a:xfrm>
            <a:off x="5070764" y="1650933"/>
            <a:ext cx="6554863" cy="4955203"/>
          </a:xfrm>
          <a:prstGeom prst="rect">
            <a:avLst/>
          </a:prstGeom>
        </p:spPr>
        <p:txBody>
          <a:bodyPr wrap="square">
            <a:spAutoFit/>
          </a:bodyPr>
          <a:lstStyle/>
          <a:p>
            <a:r>
              <a:rPr lang="zh-TW" altLang="en-US" sz="2600" dirty="0">
                <a:solidFill>
                  <a:srgbClr val="000000"/>
                </a:solidFill>
                <a:latin typeface="標楷體" panose="03000509000000000000" pitchFamily="65" charset="-120"/>
                <a:ea typeface="標楷體" panose="03000509000000000000" pitchFamily="65" charset="-120"/>
              </a:rPr>
              <a:t>香港</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特區政府和深圳市人民政府於佔地</a:t>
            </a:r>
            <a:r>
              <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87</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公頃的落馬洲河套地區共同發展「港深創新及科技園」，是香港歷來最大的創科平台。</a:t>
            </a:r>
            <a:endPar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中央政府並支持</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將</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位於落馬洲河套地區的「港深創新及科技園」和深圳河北側毗鄰河套地區的「深方科創園區」組成「深港科技創新合作區」，</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而且會就</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便利人員、資金、貨物、信息等要素流動</a:t>
            </a:r>
            <a:r>
              <a:rPr lang="zh-CN"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方面</a:t>
            </a:r>
            <a:r>
              <a:rPr lang="zh-TW" altLang="en-US" sz="26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制定配套支持政策。</a:t>
            </a:r>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14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粵港澳大灣區專頁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(https://www.bayarea.gov.hk/tc/opportunities/it.html)</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Rectangle 5"/>
          <p:cNvSpPr/>
          <p:nvPr/>
        </p:nvSpPr>
        <p:spPr>
          <a:xfrm>
            <a:off x="2716997" y="3106382"/>
            <a:ext cx="694629" cy="230832"/>
          </a:xfrm>
          <a:prstGeom prst="rect">
            <a:avLst/>
          </a:prstGeom>
          <a:solidFill>
            <a:schemeClr val="accent4">
              <a:lumMod val="20000"/>
              <a:lumOff val="80000"/>
            </a:schemeClr>
          </a:solidFill>
        </p:spPr>
        <p:txBody>
          <a:bodyPr wrap="square">
            <a:spAutoFit/>
          </a:bodyPr>
          <a:lstStyle/>
          <a:p>
            <a:r>
              <a:rPr lang="zh-TW" altLang="en-US" sz="900" b="1" dirty="0">
                <a:latin typeface="Times New Roman" panose="02020603050405020304" pitchFamily="18" charset="0"/>
                <a:cs typeface="Times New Roman" panose="02020603050405020304" pitchFamily="18" charset="0"/>
              </a:rPr>
              <a:t>福田口岸</a:t>
            </a:r>
            <a:endParaRPr lang="en-US" sz="900" b="1" dirty="0">
              <a:latin typeface="Times New Roman" panose="02020603050405020304" pitchFamily="18" charset="0"/>
              <a:cs typeface="Times New Roman" panose="02020603050405020304" pitchFamily="18" charset="0"/>
            </a:endParaRPr>
          </a:p>
        </p:txBody>
      </p:sp>
      <p:sp>
        <p:nvSpPr>
          <p:cNvPr id="7" name="Rectangle 6"/>
          <p:cNvSpPr/>
          <p:nvPr/>
        </p:nvSpPr>
        <p:spPr>
          <a:xfrm>
            <a:off x="2812907" y="2846937"/>
            <a:ext cx="686751" cy="230832"/>
          </a:xfrm>
          <a:prstGeom prst="rect">
            <a:avLst/>
          </a:prstGeom>
          <a:solidFill>
            <a:schemeClr val="accent4">
              <a:lumMod val="20000"/>
              <a:lumOff val="80000"/>
            </a:schemeClr>
          </a:solidFill>
        </p:spPr>
        <p:txBody>
          <a:bodyPr wrap="square">
            <a:spAutoFit/>
          </a:bodyPr>
          <a:lstStyle/>
          <a:p>
            <a:r>
              <a:rPr lang="zh-TW" altLang="en-US" sz="900" b="1" dirty="0">
                <a:latin typeface="Times New Roman" panose="02020603050405020304" pitchFamily="18" charset="0"/>
                <a:cs typeface="Times New Roman" panose="02020603050405020304" pitchFamily="18" charset="0"/>
              </a:rPr>
              <a:t>皇崗口岸</a:t>
            </a:r>
            <a:endParaRPr lang="en-US" sz="900"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9184545" y="5959158"/>
            <a:ext cx="1811560" cy="546344"/>
          </a:xfrm>
          <a:prstGeom prst="rect">
            <a:avLst/>
          </a:prstGeom>
        </p:spPr>
      </p:pic>
      <p:pic>
        <p:nvPicPr>
          <p:cNvPr id="12" name="Picture 11"/>
          <p:cNvPicPr>
            <a:picLocks noChangeAspect="1"/>
          </p:cNvPicPr>
          <p:nvPr/>
        </p:nvPicPr>
        <p:blipFill>
          <a:blip r:embed="rId4"/>
          <a:stretch>
            <a:fillRect/>
          </a:stretch>
        </p:blipFill>
        <p:spPr>
          <a:xfrm>
            <a:off x="221867" y="133105"/>
            <a:ext cx="2172003" cy="790685"/>
          </a:xfrm>
          <a:prstGeom prst="rect">
            <a:avLst/>
          </a:prstGeom>
        </p:spPr>
      </p:pic>
    </p:spTree>
    <p:extLst>
      <p:ext uri="{BB962C8B-B14F-4D97-AF65-F5344CB8AC3E}">
        <p14:creationId xmlns:p14="http://schemas.microsoft.com/office/powerpoint/2010/main" val="404463049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027568" y="1034883"/>
            <a:ext cx="10410744" cy="3145092"/>
          </a:xfrm>
          <a:prstGeom prst="rect">
            <a:avLst/>
          </a:prstGeom>
          <a:noFill/>
        </p:spPr>
        <p:txBody>
          <a:bodyPr wrap="square">
            <a:spAutoFit/>
          </a:bodyPr>
          <a:lstStyle/>
          <a:p>
            <a:pPr marL="285750" indent="-285750" algn="just">
              <a:lnSpc>
                <a:spcPct val="160000"/>
              </a:lnSpc>
              <a:buFont typeface="Arial" panose="020B0604020202020204" pitchFamily="34" charset="0"/>
              <a:buChar char="•"/>
            </a:pPr>
            <a:r>
              <a:rPr lang="zh-CN" altLang="en-US" sz="3200" dirty="0">
                <a:solidFill>
                  <a:srgbClr val="000000"/>
                </a:solidFill>
                <a:latin typeface="DFKai-SB" panose="03000509000000000000" pitchFamily="65" charset="-120"/>
                <a:ea typeface="DFKai-SB" panose="03000509000000000000" pitchFamily="65" charset="-120"/>
              </a:rPr>
              <a:t>粵港澳大灣區目前是</a:t>
            </a:r>
            <a:r>
              <a:rPr lang="zh-TW" altLang="en-US" sz="3200" dirty="0">
                <a:latin typeface="DFKai-SB" panose="03000509000000000000" pitchFamily="65" charset="-120"/>
                <a:ea typeface="DFKai-SB" panose="03000509000000000000" pitchFamily="65" charset="-120"/>
                <a:sym typeface="宋体" panose="02010600030101010101" pitchFamily="2" charset="-122"/>
              </a:rPr>
              <a:t>「</a:t>
            </a:r>
            <a:r>
              <a:rPr lang="zh-CN" altLang="en-US" sz="3200" dirty="0">
                <a:solidFill>
                  <a:srgbClr val="000000"/>
                </a:solidFill>
                <a:latin typeface="DFKai-SB" panose="03000509000000000000" pitchFamily="65" charset="-120"/>
                <a:ea typeface="DFKai-SB" panose="03000509000000000000" pitchFamily="65" charset="-120"/>
              </a:rPr>
              <a:t>一國、兩制、三關稅區</a:t>
            </a:r>
            <a:r>
              <a:rPr lang="zh-TW" altLang="en-US" sz="3200" dirty="0">
                <a:latin typeface="DFKai-SB" panose="03000509000000000000" pitchFamily="65" charset="-120"/>
                <a:ea typeface="DFKai-SB" panose="03000509000000000000" pitchFamily="65" charset="-120"/>
                <a:sym typeface="宋体" panose="02010600030101010101" pitchFamily="2" charset="-122"/>
              </a:rPr>
              <a:t>」</a:t>
            </a:r>
            <a:r>
              <a:rPr lang="zh-CN" altLang="en-US" sz="3200" dirty="0">
                <a:solidFill>
                  <a:srgbClr val="000000"/>
                </a:solidFill>
                <a:latin typeface="DFKai-SB" panose="03000509000000000000" pitchFamily="65" charset="-120"/>
                <a:ea typeface="DFKai-SB" panose="03000509000000000000" pitchFamily="65" charset="-120"/>
              </a:rPr>
              <a:t>的多元制度格局。</a:t>
            </a:r>
            <a:endParaRPr lang="en-US" altLang="zh-CN" sz="3200" dirty="0">
              <a:solidFill>
                <a:srgbClr val="000000"/>
              </a:solidFill>
              <a:latin typeface="DFKai-SB" panose="03000509000000000000" pitchFamily="65" charset="-120"/>
              <a:ea typeface="DFKai-SB" panose="03000509000000000000" pitchFamily="65" charset="-120"/>
            </a:endParaRPr>
          </a:p>
          <a:p>
            <a:pPr marL="285750" indent="-285750" algn="just">
              <a:lnSpc>
                <a:spcPct val="160000"/>
              </a:lnSpc>
              <a:buFont typeface="Arial" panose="020B0604020202020204" pitchFamily="34" charset="0"/>
              <a:buChar char="•"/>
            </a:pPr>
            <a:r>
              <a:rPr lang="zh-TW" altLang="en-US" sz="3200" dirty="0">
                <a:latin typeface="DFKai-SB" panose="03000509000000000000" pitchFamily="65" charset="-120"/>
                <a:ea typeface="DFKai-SB" panose="03000509000000000000" pitchFamily="65" charset="-120"/>
                <a:sym typeface="宋体" panose="02010600030101010101" pitchFamily="2" charset="-122"/>
              </a:rPr>
              <a:t>「</a:t>
            </a:r>
            <a:r>
              <a:rPr lang="zh-CN" altLang="en-US" sz="3200" dirty="0">
                <a:solidFill>
                  <a:srgbClr val="000000"/>
                </a:solidFill>
                <a:latin typeface="DFKai-SB" panose="03000509000000000000" pitchFamily="65" charset="-120"/>
                <a:ea typeface="DFKai-SB" panose="03000509000000000000" pitchFamily="65" charset="-120"/>
                <a:sym typeface="+mn-ea"/>
              </a:rPr>
              <a:t>一國</a:t>
            </a:r>
            <a:r>
              <a:rPr lang="zh-TW" altLang="en-US" sz="3200" dirty="0">
                <a:latin typeface="DFKai-SB" panose="03000509000000000000" pitchFamily="65" charset="-120"/>
                <a:ea typeface="DFKai-SB" panose="03000509000000000000" pitchFamily="65" charset="-120"/>
                <a:sym typeface="宋体" panose="02010600030101010101" pitchFamily="2" charset="-122"/>
              </a:rPr>
              <a:t>」</a:t>
            </a:r>
            <a:r>
              <a:rPr lang="zh-CN" altLang="en-US" sz="3200" dirty="0">
                <a:solidFill>
                  <a:srgbClr val="000000"/>
                </a:solidFill>
                <a:latin typeface="DFKai-SB" panose="03000509000000000000" pitchFamily="65" charset="-120"/>
                <a:ea typeface="DFKai-SB" panose="03000509000000000000" pitchFamily="65" charset="-120"/>
                <a:sym typeface="+mn-ea"/>
              </a:rPr>
              <a:t>和</a:t>
            </a:r>
            <a:r>
              <a:rPr lang="zh-TW" altLang="en-US" sz="3200" dirty="0">
                <a:latin typeface="DFKai-SB" panose="03000509000000000000" pitchFamily="65" charset="-120"/>
                <a:ea typeface="DFKai-SB" panose="03000509000000000000" pitchFamily="65" charset="-120"/>
                <a:sym typeface="宋体" panose="02010600030101010101" pitchFamily="2" charset="-122"/>
              </a:rPr>
              <a:t>「</a:t>
            </a:r>
            <a:r>
              <a:rPr lang="zh-CN" altLang="en-US" sz="3200" dirty="0">
                <a:solidFill>
                  <a:srgbClr val="000000"/>
                </a:solidFill>
                <a:latin typeface="DFKai-SB" panose="03000509000000000000" pitchFamily="65" charset="-120"/>
                <a:ea typeface="DFKai-SB" panose="03000509000000000000" pitchFamily="65" charset="-120"/>
                <a:sym typeface="+mn-ea"/>
              </a:rPr>
              <a:t>兩制</a:t>
            </a:r>
            <a:r>
              <a:rPr lang="zh-TW" altLang="en-US" sz="3200" dirty="0">
                <a:latin typeface="DFKai-SB" panose="03000509000000000000" pitchFamily="65" charset="-120"/>
                <a:ea typeface="DFKai-SB" panose="03000509000000000000" pitchFamily="65" charset="-120"/>
                <a:sym typeface="宋体" panose="02010600030101010101" pitchFamily="2" charset="-122"/>
              </a:rPr>
              <a:t>」</a:t>
            </a:r>
            <a:r>
              <a:rPr lang="zh-CN" altLang="en-US" sz="3200" dirty="0">
                <a:solidFill>
                  <a:srgbClr val="000000"/>
                </a:solidFill>
                <a:latin typeface="DFKai-SB" panose="03000509000000000000" pitchFamily="65" charset="-120"/>
                <a:ea typeface="DFKai-SB" panose="03000509000000000000" pitchFamily="65" charset="-120"/>
                <a:sym typeface="+mn-ea"/>
              </a:rPr>
              <a:t>是粵港澳大灣區的雙重優勢，</a:t>
            </a:r>
            <a:r>
              <a:rPr lang="zh-TW" altLang="en-US" sz="3200" dirty="0">
                <a:solidFill>
                  <a:srgbClr val="000000"/>
                </a:solidFill>
                <a:latin typeface="DFKai-SB" panose="03000509000000000000" pitchFamily="65" charset="-120"/>
                <a:ea typeface="DFKai-SB" panose="03000509000000000000" pitchFamily="65" charset="-120"/>
                <a:sym typeface="+mn-ea"/>
              </a:rPr>
              <a:t>充分體現</a:t>
            </a:r>
            <a:r>
              <a:rPr lang="zh-CN" altLang="en-US" sz="3200" dirty="0">
                <a:solidFill>
                  <a:srgbClr val="000000"/>
                </a:solidFill>
                <a:latin typeface="DFKai-SB" panose="03000509000000000000" pitchFamily="65" charset="-120"/>
                <a:ea typeface="DFKai-SB" panose="03000509000000000000" pitchFamily="65" charset="-120"/>
                <a:sym typeface="+mn-ea"/>
              </a:rPr>
              <a:t>國家</a:t>
            </a:r>
            <a:r>
              <a:rPr lang="zh-TW" altLang="en-US" sz="3200" dirty="0">
                <a:solidFill>
                  <a:srgbClr val="000000"/>
                </a:solidFill>
                <a:latin typeface="DFKai-SB" panose="03000509000000000000" pitchFamily="65" charset="-120"/>
                <a:ea typeface="DFKai-SB" panose="03000509000000000000" pitchFamily="65" charset="-120"/>
                <a:sym typeface="+mn-ea"/>
              </a:rPr>
              <a:t>的支持</a:t>
            </a:r>
            <a:r>
              <a:rPr lang="zh-CN" altLang="en-US" sz="3200" dirty="0">
                <a:solidFill>
                  <a:srgbClr val="000000"/>
                </a:solidFill>
                <a:latin typeface="DFKai-SB" panose="03000509000000000000" pitchFamily="65" charset="-120"/>
                <a:ea typeface="DFKai-SB" panose="03000509000000000000" pitchFamily="65" charset="-120"/>
                <a:sym typeface="+mn-ea"/>
              </a:rPr>
              <a:t>。</a:t>
            </a:r>
            <a:endParaRPr lang="zh-CN" altLang="en-US" sz="3200" dirty="0">
              <a:solidFill>
                <a:srgbClr val="000000"/>
              </a:solidFill>
              <a:latin typeface="DFKai-SB" panose="03000509000000000000" pitchFamily="65" charset="-120"/>
              <a:ea typeface="DFKai-SB" panose="03000509000000000000" pitchFamily="65" charset="-120"/>
            </a:endParaRPr>
          </a:p>
        </p:txBody>
      </p:sp>
      <p:sp>
        <p:nvSpPr>
          <p:cNvPr id="220" name="文本框 219"/>
          <p:cNvSpPr txBox="1"/>
          <p:nvPr/>
        </p:nvSpPr>
        <p:spPr>
          <a:xfrm>
            <a:off x="3538206" y="150483"/>
            <a:ext cx="5693347"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TW" altLang="en-US" sz="4000" dirty="0">
                <a:solidFill>
                  <a:srgbClr val="000000"/>
                </a:solidFill>
                <a:latin typeface="DFKai-SB" panose="03000509000000000000" pitchFamily="65" charset="-120"/>
                <a:ea typeface="DFKai-SB" panose="03000509000000000000" pitchFamily="65" charset="-120"/>
              </a:rPr>
              <a:t>粵港澳大灣區</a:t>
            </a:r>
            <a:r>
              <a:rPr lang="zh-CN" altLang="en-US" sz="4000" dirty="0">
                <a:solidFill>
                  <a:srgbClr val="000000"/>
                </a:solidFill>
                <a:latin typeface="DFKai-SB" panose="03000509000000000000" pitchFamily="65" charset="-120"/>
                <a:ea typeface="DFKai-SB" panose="03000509000000000000" pitchFamily="65" charset="-120"/>
              </a:rPr>
              <a:t>制度優勢</a:t>
            </a:r>
          </a:p>
        </p:txBody>
      </p:sp>
      <p:sp>
        <p:nvSpPr>
          <p:cNvPr id="221" name="Freeform 7"/>
          <p:cNvSpPr/>
          <p:nvPr/>
        </p:nvSpPr>
        <p:spPr bwMode="auto">
          <a:xfrm>
            <a:off x="3280596" y="377819"/>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6" name="组合 2"/>
          <p:cNvGrpSpPr/>
          <p:nvPr/>
        </p:nvGrpSpPr>
        <p:grpSpPr>
          <a:xfrm>
            <a:off x="2939430" y="3766205"/>
            <a:ext cx="6037221" cy="2778077"/>
            <a:chOff x="8636" y="2173"/>
            <a:chExt cx="9276" cy="7445"/>
          </a:xfrm>
        </p:grpSpPr>
        <p:sp>
          <p:nvSpPr>
            <p:cNvPr id="7" name="Oval 23"/>
            <p:cNvSpPr>
              <a:spLocks noChangeArrowheads="1"/>
            </p:cNvSpPr>
            <p:nvPr/>
          </p:nvSpPr>
          <p:spPr bwMode="auto">
            <a:xfrm>
              <a:off x="11010" y="3492"/>
              <a:ext cx="1034" cy="990"/>
            </a:xfrm>
            <a:prstGeom prst="ellipse">
              <a:avLst/>
            </a:prstGeom>
            <a:solidFill>
              <a:schemeClr val="accent2">
                <a:lumMod val="40000"/>
                <a:lumOff val="60000"/>
              </a:schemeClr>
            </a:solidFill>
            <a:ln w="9525">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粵</a:t>
              </a:r>
            </a:p>
          </p:txBody>
        </p:sp>
        <p:sp>
          <p:nvSpPr>
            <p:cNvPr id="8" name="Oval 24"/>
            <p:cNvSpPr/>
            <p:nvPr/>
          </p:nvSpPr>
          <p:spPr>
            <a:xfrm>
              <a:off x="11010" y="5353"/>
              <a:ext cx="970" cy="970"/>
            </a:xfrm>
            <a:prstGeom prst="ellipse">
              <a:avLst/>
            </a:prstGeom>
            <a:solidFill>
              <a:schemeClr val="accent2">
                <a:lumMod val="40000"/>
                <a:lumOff val="60000"/>
              </a:schemeClr>
            </a:solidFill>
            <a:ln w="9525" cap="flat" cmpd="sng">
              <a:noFill/>
              <a:prstDash val="solid"/>
              <a:round/>
              <a:headEnd type="none" w="med" len="med"/>
              <a:tailEnd type="none" w="med" len="med"/>
            </a:ln>
          </p:spPr>
          <p:txBody>
            <a:bodyPr wrap="none" anchor="ctr"/>
            <a:lstStyle/>
            <a:p>
              <a:pPr algn="ctr"/>
              <a:r>
                <a:rPr lang="zh-CN" altLang="en-US" sz="2400" dirty="0">
                  <a:latin typeface="DFKai-SB" panose="03000509000000000000" pitchFamily="65" charset="-120"/>
                  <a:ea typeface="DFKai-SB" panose="03000509000000000000" pitchFamily="65" charset="-120"/>
                </a:rPr>
                <a:t>港</a:t>
              </a:r>
            </a:p>
          </p:txBody>
        </p:sp>
        <p:sp>
          <p:nvSpPr>
            <p:cNvPr id="9" name="Oval 25"/>
            <p:cNvSpPr>
              <a:spLocks noChangeArrowheads="1"/>
            </p:cNvSpPr>
            <p:nvPr/>
          </p:nvSpPr>
          <p:spPr bwMode="auto">
            <a:xfrm>
              <a:off x="11010" y="7193"/>
              <a:ext cx="970" cy="970"/>
            </a:xfrm>
            <a:prstGeom prst="ellipse">
              <a:avLst/>
            </a:prstGeom>
            <a:solidFill>
              <a:schemeClr val="accent2">
                <a:lumMod val="40000"/>
                <a:lumOff val="60000"/>
              </a:schemeClr>
            </a:solidFill>
            <a:ln w="9525">
              <a:noFill/>
              <a:rou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澳</a:t>
              </a:r>
            </a:p>
          </p:txBody>
        </p:sp>
        <p:sp>
          <p:nvSpPr>
            <p:cNvPr id="10" name="Text Box 28"/>
            <p:cNvSpPr txBox="1"/>
            <p:nvPr/>
          </p:nvSpPr>
          <p:spPr>
            <a:xfrm>
              <a:off x="13438" y="2868"/>
              <a:ext cx="757" cy="6750"/>
            </a:xfrm>
            <a:prstGeom prst="rect">
              <a:avLst/>
            </a:prstGeom>
            <a:solidFill>
              <a:schemeClr val="bg2">
                <a:lumMod val="90000"/>
              </a:schemeClr>
            </a:solidFill>
            <a:ln w="9525">
              <a:noFill/>
            </a:ln>
          </p:spPr>
          <p:txBody>
            <a:bodyPr vert="eaVert" wrap="square" anchor="t">
              <a:spAutoFit/>
            </a:bodyPr>
            <a:lstStyle/>
            <a:p>
              <a:r>
                <a:rPr lang="zh-CN" altLang="en-US" sz="2000" dirty="0">
                  <a:latin typeface="DFKai-SB" panose="03000509000000000000" pitchFamily="65" charset="-120"/>
                  <a:ea typeface="DFKai-SB" panose="03000509000000000000" pitchFamily="65" charset="-120"/>
                </a:rPr>
                <a:t>三個獨立的市場體系</a:t>
              </a:r>
            </a:p>
          </p:txBody>
        </p:sp>
        <p:sp>
          <p:nvSpPr>
            <p:cNvPr id="11" name="AutoShape 29"/>
            <p:cNvSpPr/>
            <p:nvPr/>
          </p:nvSpPr>
          <p:spPr>
            <a:xfrm>
              <a:off x="15715" y="2173"/>
              <a:ext cx="2197" cy="1055"/>
            </a:xfrm>
            <a:prstGeom prst="flowChartAlternateProcess">
              <a:avLst/>
            </a:prstGeom>
            <a:solidFill>
              <a:schemeClr val="accent4">
                <a:lumMod val="40000"/>
                <a:lumOff val="60000"/>
              </a:schemeClr>
            </a:solidFill>
            <a:ln w="9525" cap="flat" cmpd="sng">
              <a:noFill/>
              <a:prstDash val="solid"/>
              <a:miter/>
              <a:headEnd type="none" w="med" len="med"/>
              <a:tailEnd type="none" w="med" len="med"/>
            </a:ln>
          </p:spPr>
          <p:txBody>
            <a:bodyPr wrap="none" anchor="ctr"/>
            <a:lstStyle/>
            <a:p>
              <a:pPr algn="ctr"/>
              <a:r>
                <a:rPr lang="zh-CN" altLang="en-US" sz="2400" dirty="0">
                  <a:latin typeface="DFKai-SB" panose="03000509000000000000" pitchFamily="65" charset="-120"/>
                  <a:ea typeface="DFKai-SB" panose="03000509000000000000" pitchFamily="65" charset="-120"/>
                </a:rPr>
                <a:t>經濟體制</a:t>
              </a:r>
            </a:p>
          </p:txBody>
        </p:sp>
        <p:sp>
          <p:nvSpPr>
            <p:cNvPr id="12" name="AutoShape 30"/>
            <p:cNvSpPr/>
            <p:nvPr/>
          </p:nvSpPr>
          <p:spPr>
            <a:xfrm>
              <a:off x="15715" y="3649"/>
              <a:ext cx="2197" cy="1012"/>
            </a:xfrm>
            <a:prstGeom prst="flowChartAlternateProcess">
              <a:avLst/>
            </a:prstGeom>
            <a:solidFill>
              <a:schemeClr val="accent4">
                <a:lumMod val="40000"/>
                <a:lumOff val="60000"/>
              </a:schemeClr>
            </a:solidFill>
            <a:ln w="9525" cap="flat" cmpd="sng">
              <a:noFill/>
              <a:prstDash val="solid"/>
              <a:miter/>
              <a:headEnd type="none" w="med" len="med"/>
              <a:tailEnd type="none" w="med" len="med"/>
            </a:ln>
          </p:spPr>
          <p:txBody>
            <a:bodyPr wrap="none" anchor="ctr"/>
            <a:lstStyle/>
            <a:p>
              <a:pPr algn="ctr"/>
              <a:r>
                <a:rPr lang="zh-CN" altLang="en-US" sz="2400" dirty="0">
                  <a:latin typeface="DFKai-SB" panose="03000509000000000000" pitchFamily="65" charset="-120"/>
                  <a:ea typeface="DFKai-SB" panose="03000509000000000000" pitchFamily="65" charset="-120"/>
                </a:rPr>
                <a:t>財政體系</a:t>
              </a:r>
            </a:p>
          </p:txBody>
        </p:sp>
        <p:sp>
          <p:nvSpPr>
            <p:cNvPr id="13" name="AutoShape 31"/>
            <p:cNvSpPr/>
            <p:nvPr/>
          </p:nvSpPr>
          <p:spPr>
            <a:xfrm>
              <a:off x="15715" y="5231"/>
              <a:ext cx="2197" cy="1012"/>
            </a:xfrm>
            <a:prstGeom prst="flowChartAlternateProcess">
              <a:avLst/>
            </a:prstGeom>
            <a:solidFill>
              <a:schemeClr val="accent4">
                <a:lumMod val="40000"/>
                <a:lumOff val="60000"/>
              </a:schemeClr>
            </a:solidFill>
            <a:ln w="9525" cap="flat" cmpd="sng">
              <a:noFill/>
              <a:prstDash val="solid"/>
              <a:miter/>
              <a:headEnd type="none" w="med" len="med"/>
              <a:tailEnd type="none" w="med" len="med"/>
            </a:ln>
          </p:spPr>
          <p:txBody>
            <a:bodyPr wrap="none" anchor="ctr"/>
            <a:lstStyle/>
            <a:p>
              <a:pPr algn="ctr"/>
              <a:r>
                <a:rPr lang="zh-CN" altLang="en-US" sz="2400" dirty="0">
                  <a:latin typeface="DFKai-SB" panose="03000509000000000000" pitchFamily="65" charset="-120"/>
                  <a:ea typeface="DFKai-SB" panose="03000509000000000000" pitchFamily="65" charset="-120"/>
                </a:rPr>
                <a:t>貨幣發行</a:t>
              </a:r>
            </a:p>
          </p:txBody>
        </p:sp>
        <p:sp>
          <p:nvSpPr>
            <p:cNvPr id="14" name="AutoShape 32"/>
            <p:cNvSpPr/>
            <p:nvPr/>
          </p:nvSpPr>
          <p:spPr>
            <a:xfrm>
              <a:off x="15715" y="6686"/>
              <a:ext cx="2197" cy="1012"/>
            </a:xfrm>
            <a:prstGeom prst="flowChartAlternateProcess">
              <a:avLst/>
            </a:prstGeom>
            <a:solidFill>
              <a:schemeClr val="accent4">
                <a:lumMod val="40000"/>
                <a:lumOff val="60000"/>
              </a:schemeClr>
            </a:solidFill>
            <a:ln w="9525" cap="flat" cmpd="sng">
              <a:noFill/>
              <a:prstDash val="solid"/>
              <a:miter/>
              <a:headEnd type="none" w="med" len="med"/>
              <a:tailEnd type="none" w="med" len="med"/>
            </a:ln>
          </p:spPr>
          <p:txBody>
            <a:bodyPr wrap="none" anchor="ctr"/>
            <a:lstStyle/>
            <a:p>
              <a:pPr algn="ctr"/>
              <a:r>
                <a:rPr lang="zh-CN" altLang="en-US" sz="2400" dirty="0">
                  <a:latin typeface="DFKai-SB" panose="03000509000000000000" pitchFamily="65" charset="-120"/>
                  <a:ea typeface="DFKai-SB" panose="03000509000000000000" pitchFamily="65" charset="-120"/>
                </a:rPr>
                <a:t>發展規劃</a:t>
              </a:r>
            </a:p>
          </p:txBody>
        </p:sp>
        <p:sp>
          <p:nvSpPr>
            <p:cNvPr id="15" name="AutoShape 33"/>
            <p:cNvSpPr>
              <a:spLocks noChangeArrowheads="1"/>
            </p:cNvSpPr>
            <p:nvPr/>
          </p:nvSpPr>
          <p:spPr bwMode="auto">
            <a:xfrm>
              <a:off x="15715" y="8332"/>
              <a:ext cx="2197" cy="993"/>
            </a:xfrm>
            <a:prstGeom prst="flowChartAlternateProcess">
              <a:avLst/>
            </a:prstGeom>
            <a:solidFill>
              <a:schemeClr val="accent4">
                <a:lumMod val="40000"/>
                <a:lumOff val="60000"/>
              </a:schemeClr>
            </a:solidFill>
            <a:ln w="9525">
              <a:no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i="0" u="none" strike="noStrike" kern="1200" cap="none" spc="0" normalizeH="0" baseline="0" noProof="0" dirty="0">
                  <a:ln>
                    <a:noFill/>
                  </a:ln>
                  <a:effectLst/>
                  <a:uLnTx/>
                  <a:uFillTx/>
                  <a:latin typeface="DFKai-SB" panose="03000509000000000000" pitchFamily="65" charset="-120"/>
                  <a:ea typeface="DFKai-SB" panose="03000509000000000000" pitchFamily="65" charset="-120"/>
                </a:rPr>
                <a:t>關稅區獨立</a:t>
              </a:r>
            </a:p>
          </p:txBody>
        </p:sp>
        <p:sp>
          <p:nvSpPr>
            <p:cNvPr id="16" name="Text Box 35"/>
            <p:cNvSpPr txBox="1"/>
            <p:nvPr/>
          </p:nvSpPr>
          <p:spPr>
            <a:xfrm>
              <a:off x="8636" y="4461"/>
              <a:ext cx="709" cy="3428"/>
            </a:xfrm>
            <a:prstGeom prst="rect">
              <a:avLst/>
            </a:prstGeom>
            <a:solidFill>
              <a:schemeClr val="bg2">
                <a:lumMod val="90000"/>
              </a:schemeClr>
            </a:solidFill>
            <a:ln w="9525" cap="flat" cmpd="sng">
              <a:noFill/>
              <a:prstDash val="solid"/>
              <a:miter/>
              <a:headEnd type="none" w="med" len="med"/>
              <a:tailEnd type="none" w="med" len="med"/>
            </a:ln>
          </p:spPr>
          <p:txBody>
            <a:bodyPr vert="eaVert" anchor="t">
              <a:spAutoFit/>
            </a:bodyPr>
            <a:lstStyle/>
            <a:p>
              <a:pPr algn="ctr">
                <a:spcBef>
                  <a:spcPct val="50000"/>
                </a:spcBef>
              </a:pPr>
              <a:r>
                <a:rPr lang="zh-CN" altLang="en-US" dirty="0">
                  <a:latin typeface="DFKai-SB" panose="03000509000000000000" pitchFamily="65" charset="-120"/>
                  <a:ea typeface="DFKai-SB" panose="03000509000000000000" pitchFamily="65" charset="-120"/>
                </a:rPr>
                <a:t>一國兩制</a:t>
              </a:r>
            </a:p>
          </p:txBody>
        </p:sp>
        <p:sp>
          <p:nvSpPr>
            <p:cNvPr id="17" name="AutoShape 38"/>
            <p:cNvSpPr/>
            <p:nvPr/>
          </p:nvSpPr>
          <p:spPr>
            <a:xfrm>
              <a:off x="15272" y="2742"/>
              <a:ext cx="337" cy="6096"/>
            </a:xfrm>
            <a:prstGeom prst="leftBracket">
              <a:avLst>
                <a:gd name="adj" fmla="val 150437"/>
              </a:avLst>
            </a:prstGeom>
            <a:noFill/>
            <a:ln w="28575" cap="flat" cmpd="sng">
              <a:solidFill>
                <a:srgbClr val="002060"/>
              </a:solidFill>
              <a:prstDash val="solid"/>
              <a:round/>
              <a:headEnd type="none" w="med" len="med"/>
              <a:tailEnd type="none" w="med" len="med"/>
            </a:ln>
          </p:spPr>
          <p:txBody>
            <a:bodyPr wrap="none" anchor="ctr"/>
            <a:lstStyle/>
            <a:p>
              <a:endParaRPr lang="zh-CN" altLang="en-US" sz="2400" dirty="0">
                <a:latin typeface="DFKai-SB" panose="03000509000000000000" pitchFamily="65" charset="-120"/>
                <a:ea typeface="DFKai-SB" panose="03000509000000000000" pitchFamily="65" charset="-120"/>
              </a:endParaRPr>
            </a:p>
          </p:txBody>
        </p:sp>
        <p:sp>
          <p:nvSpPr>
            <p:cNvPr id="18" name="Line 42"/>
            <p:cNvSpPr/>
            <p:nvPr/>
          </p:nvSpPr>
          <p:spPr>
            <a:xfrm>
              <a:off x="14322" y="5779"/>
              <a:ext cx="949" cy="0"/>
            </a:xfrm>
            <a:prstGeom prst="line">
              <a:avLst/>
            </a:prstGeom>
            <a:ln w="28575" cap="flat" cmpd="sng">
              <a:solidFill>
                <a:srgbClr val="002060"/>
              </a:solidFill>
              <a:prstDash val="solid"/>
              <a:round/>
              <a:headEnd type="none" w="med" len="med"/>
              <a:tailEnd type="none" w="med" len="med"/>
            </a:ln>
          </p:spPr>
        </p:sp>
        <p:sp>
          <p:nvSpPr>
            <p:cNvPr id="19" name="Line 43"/>
            <p:cNvSpPr/>
            <p:nvPr/>
          </p:nvSpPr>
          <p:spPr>
            <a:xfrm>
              <a:off x="12150" y="4240"/>
              <a:ext cx="1160" cy="970"/>
            </a:xfrm>
            <a:prstGeom prst="line">
              <a:avLst/>
            </a:prstGeom>
            <a:ln w="28575" cap="flat" cmpd="sng">
              <a:solidFill>
                <a:srgbClr val="002060"/>
              </a:solidFill>
              <a:prstDash val="solid"/>
              <a:round/>
              <a:headEnd type="none" w="med" len="med"/>
              <a:tailEnd type="triangle" w="med" len="med"/>
            </a:ln>
          </p:spPr>
        </p:sp>
        <p:sp>
          <p:nvSpPr>
            <p:cNvPr id="20" name="Line 44"/>
            <p:cNvSpPr/>
            <p:nvPr/>
          </p:nvSpPr>
          <p:spPr>
            <a:xfrm>
              <a:off x="12023" y="5843"/>
              <a:ext cx="1287" cy="0"/>
            </a:xfrm>
            <a:prstGeom prst="line">
              <a:avLst/>
            </a:prstGeom>
            <a:ln w="28575" cap="flat" cmpd="sng">
              <a:solidFill>
                <a:srgbClr val="002060"/>
              </a:solidFill>
              <a:prstDash val="solid"/>
              <a:round/>
              <a:headEnd type="none" w="med" len="med"/>
              <a:tailEnd type="triangle" w="med" len="med"/>
            </a:ln>
          </p:spPr>
        </p:sp>
        <p:sp>
          <p:nvSpPr>
            <p:cNvPr id="21" name="Line 46"/>
            <p:cNvSpPr/>
            <p:nvPr/>
          </p:nvSpPr>
          <p:spPr>
            <a:xfrm flipV="1">
              <a:off x="12108" y="6476"/>
              <a:ext cx="1202" cy="1160"/>
            </a:xfrm>
            <a:prstGeom prst="line">
              <a:avLst/>
            </a:prstGeom>
            <a:ln w="28575" cap="flat" cmpd="sng">
              <a:solidFill>
                <a:srgbClr val="002060"/>
              </a:solidFill>
              <a:prstDash val="solid"/>
              <a:round/>
              <a:headEnd type="none" w="med" len="med"/>
              <a:tailEnd type="triangle" w="med" len="med"/>
            </a:ln>
          </p:spPr>
        </p:sp>
        <p:sp>
          <p:nvSpPr>
            <p:cNvPr id="22" name="AutoShape 48"/>
            <p:cNvSpPr/>
            <p:nvPr/>
          </p:nvSpPr>
          <p:spPr>
            <a:xfrm>
              <a:off x="10652" y="5695"/>
              <a:ext cx="274" cy="2215"/>
            </a:xfrm>
            <a:prstGeom prst="leftBrace">
              <a:avLst>
                <a:gd name="adj1" fmla="val 66634"/>
                <a:gd name="adj2" fmla="val 50000"/>
              </a:avLst>
            </a:prstGeom>
            <a:noFill/>
            <a:ln w="28575" cap="flat" cmpd="sng">
              <a:solidFill>
                <a:srgbClr val="002060"/>
              </a:solidFill>
              <a:prstDash val="solid"/>
              <a:round/>
              <a:headEnd type="none" w="med" len="med"/>
              <a:tailEnd type="none" w="med" len="med"/>
            </a:ln>
          </p:spPr>
          <p:txBody>
            <a:bodyPr wrap="none" anchor="ctr"/>
            <a:lstStyle/>
            <a:p>
              <a:endParaRPr lang="zh-CN" altLang="en-US" sz="2400" dirty="0">
                <a:latin typeface="DFKai-SB" panose="03000509000000000000" pitchFamily="65" charset="-120"/>
                <a:ea typeface="DFKai-SB" panose="03000509000000000000" pitchFamily="65" charset="-120"/>
              </a:endParaRPr>
            </a:p>
          </p:txBody>
        </p:sp>
        <p:sp>
          <p:nvSpPr>
            <p:cNvPr id="23" name="Line 49"/>
            <p:cNvSpPr/>
            <p:nvPr/>
          </p:nvSpPr>
          <p:spPr>
            <a:xfrm flipH="1">
              <a:off x="9556" y="6804"/>
              <a:ext cx="1118" cy="0"/>
            </a:xfrm>
            <a:prstGeom prst="line">
              <a:avLst/>
            </a:prstGeom>
            <a:ln w="28575" cap="flat" cmpd="sng">
              <a:solidFill>
                <a:srgbClr val="002060"/>
              </a:solidFill>
              <a:prstDash val="solid"/>
              <a:round/>
              <a:headEnd type="none" w="med" len="med"/>
              <a:tailEnd type="triangle" w="med" len="med"/>
            </a:ln>
          </p:spPr>
        </p:sp>
        <p:sp>
          <p:nvSpPr>
            <p:cNvPr id="24" name="Line 52"/>
            <p:cNvSpPr/>
            <p:nvPr/>
          </p:nvSpPr>
          <p:spPr>
            <a:xfrm flipH="1">
              <a:off x="9345" y="4240"/>
              <a:ext cx="1561" cy="970"/>
            </a:xfrm>
            <a:prstGeom prst="line">
              <a:avLst/>
            </a:prstGeom>
            <a:ln w="28575" cap="flat" cmpd="sng">
              <a:solidFill>
                <a:srgbClr val="002060"/>
              </a:solidFill>
              <a:prstDash val="solid"/>
              <a:round/>
              <a:headEnd type="none" w="med" len="med"/>
              <a:tailEnd type="triangle" w="med" len="med"/>
            </a:ln>
          </p:spPr>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6"/>
          <p:cNvSpPr txBox="1"/>
          <p:nvPr>
            <p:custDataLst>
              <p:tags r:id="rId1"/>
            </p:custDataLst>
          </p:nvPr>
        </p:nvSpPr>
        <p:spPr>
          <a:xfrm>
            <a:off x="425273" y="1377996"/>
            <a:ext cx="11293150" cy="4052391"/>
          </a:xfrm>
          <a:prstGeom prst="rect">
            <a:avLst/>
          </a:prstGeom>
          <a:noFill/>
          <a:ln w="3175">
            <a:noFill/>
            <a:prstDash val="dash"/>
          </a:ln>
        </p:spPr>
        <p:txBody>
          <a:bodyPr wrap="square" lIns="63500" tIns="25400" rIns="63500" bIns="254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rgbClr val="000000"/>
                </a:solidFill>
                <a:effectLst/>
                <a:latin typeface="+mj-lt"/>
                <a:ea typeface="+mn-ea"/>
                <a:cs typeface="Segoe UI" panose="020B0502040204020203" pitchFamily="34" charset="0"/>
              </a:defRPr>
            </a:lvl1pPr>
          </a:lstStyle>
          <a:p>
            <a:pPr marL="342900" lvl="0" indent="-342900" fontAlgn="ctr">
              <a:lnSpc>
                <a:spcPct val="100000"/>
              </a:lnSpc>
              <a:spcBef>
                <a:spcPts val="0"/>
              </a:spcBef>
              <a:buSzPct val="100000"/>
              <a:buFont typeface="Arial" panose="020B0604020202020204" pitchFamily="34" charset="0"/>
              <a:buChar char="•"/>
            </a:pPr>
            <a:r>
              <a:rPr lang="zh-CN" altLang="en-US"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粵港澳</a:t>
            </a:r>
            <a:r>
              <a:rPr lang="zh-CN" altLang="zh-CN" sz="2600" spc="160" dirty="0">
                <a:ln w="3175">
                  <a:noFill/>
                  <a:prstDash val="dash"/>
                </a:ln>
                <a:solidFill>
                  <a:schemeClr val="tx1"/>
                </a:solidFill>
                <a:latin typeface="DFKai-SB" panose="03000509000000000000" pitchFamily="65" charset="-120"/>
                <a:ea typeface="DFKai-SB" panose="03000509000000000000" pitchFamily="65" charset="-120"/>
                <a:cs typeface="微软雅黑" panose="020B0503020204020204" pitchFamily="34" charset="-122"/>
                <a:sym typeface="+mn-ea"/>
              </a:rPr>
              <a:t>大灣</a:t>
            </a:r>
            <a:r>
              <a:rPr lang="zh-CN" alt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區</a:t>
            </a:r>
            <a:r>
              <a:rPr lang="zh-TW" altLang="en-US"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擁有以下優勢</a:t>
            </a:r>
            <a:r>
              <a:rPr lang="en-US" altLang="zh-TW"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t>
            </a:r>
            <a:endParaRPr lang="zh-CN" alt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lvl="0" fontAlgn="ctr">
              <a:lnSpc>
                <a:spcPct val="100000"/>
              </a:lnSpc>
              <a:spcBef>
                <a:spcPts val="0"/>
              </a:spcBef>
              <a:buSzPct val="100000"/>
            </a:pPr>
            <a:r>
              <a:rPr lang="en-US" altLang="zh-CN" sz="2600" spc="160" dirty="0" smtClean="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zh-CN" altLang="zh-CN" sz="2600" spc="160" dirty="0" smtClean="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是</a:t>
            </a:r>
            <a:r>
              <a:rPr lang="zh-CN" alt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太平洋和印度洋航運要道</a:t>
            </a:r>
            <a:r>
              <a:rPr lang="zh-CN" altLang="en-US"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t>
            </a:r>
            <a:endParaRPr lang="zh-CN" alt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lvl="0" fontAlgn="ctr">
              <a:lnSpc>
                <a:spcPct val="100000"/>
              </a:lnSpc>
              <a:spcBef>
                <a:spcPts val="0"/>
              </a:spcBef>
              <a:buSzPct val="100000"/>
            </a:pPr>
            <a:r>
              <a:rPr lang="en-US" altLang="zh-CN" sz="2600" spc="160" dirty="0" smtClean="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zh-CN" altLang="zh-CN" sz="2600" spc="160" dirty="0" smtClean="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是</a:t>
            </a:r>
            <a:r>
              <a:rPr lang="zh-CN" alt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東南亞乃至世界的重要交通樞紐</a:t>
            </a:r>
            <a:r>
              <a:rPr lang="zh-CN" altLang="en-US"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t>
            </a:r>
            <a:endParaRPr lang="zh-CN" alt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lvl="0" fontAlgn="ctr">
              <a:lnSpc>
                <a:spcPct val="100000"/>
              </a:lnSpc>
              <a:spcBef>
                <a:spcPts val="0"/>
              </a:spcBef>
              <a:buSzPct val="100000"/>
            </a:pPr>
            <a:r>
              <a:rPr lang="en-US" altLang="zh-CN" sz="2600" spc="160" dirty="0" smtClean="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zh-CN" altLang="zh-CN" sz="2600" spc="160" dirty="0" smtClean="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是</a:t>
            </a:r>
            <a:r>
              <a:rPr lang="zh-CN" alt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絲綢之路經濟帶和21世紀海上絲綢之路</a:t>
            </a:r>
            <a:r>
              <a:rPr lang="zh-CN" altLang="zh-CN" sz="2600" spc="160" dirty="0" smtClean="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的交</a:t>
            </a:r>
            <a:r>
              <a:rPr lang="zh-CN" alt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匯點</a:t>
            </a:r>
            <a:r>
              <a:rPr lang="zh-CN" altLang="en-US"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TW" altLang="en-US"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註</a:t>
            </a:r>
            <a:r>
              <a:rPr lang="en-US" altLang="zh-TW"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t>
            </a:r>
            <a:endParaRPr lang="zh-CN" alt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lvl="0" fontAlgn="ctr">
              <a:lnSpc>
                <a:spcPct val="100000"/>
              </a:lnSpc>
              <a:spcBef>
                <a:spcPts val="0"/>
              </a:spcBef>
              <a:buSzPct val="100000"/>
            </a:pPr>
            <a:r>
              <a:rPr lang="en-US" altLang="zh-CN" sz="2600" spc="160" dirty="0" smtClean="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  -</a:t>
            </a:r>
            <a:r>
              <a:rPr lang="zh-CN" altLang="zh-CN" sz="2600" spc="160" dirty="0" smtClean="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是</a:t>
            </a:r>
            <a:r>
              <a:rPr lang="zh-CN" alt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我國與海絲</a:t>
            </a:r>
            <a:r>
              <a:rPr lang="zh-CN" altLang="zh-CN" sz="2600" spc="160" dirty="0" smtClean="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沿</a:t>
            </a:r>
            <a:r>
              <a:rPr lang="zh-CN" altLang="en-US" sz="2600" spc="160" dirty="0" smtClean="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線</a:t>
            </a:r>
            <a:r>
              <a:rPr lang="zh-CN" altLang="zh-CN" sz="2600" spc="160" dirty="0" smtClean="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國家</a:t>
            </a:r>
            <a:r>
              <a:rPr lang="zh-CN" alt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海上往來距離最近的經濟發達區域。</a:t>
            </a:r>
            <a:endParaRPr lang="en-US" alt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marL="342900" lvl="0" indent="-342900" fontAlgn="ctr">
              <a:lnSpc>
                <a:spcPct val="100000"/>
              </a:lnSpc>
              <a:spcBef>
                <a:spcPts val="0"/>
              </a:spcBef>
              <a:buSzPct val="100000"/>
              <a:buFont typeface="Arial" panose="020B0604020202020204" pitchFamily="34" charset="0"/>
              <a:buChar char="•"/>
            </a:pPr>
            <a:r>
              <a:rPr lang="zh-CN" altLang="en-US"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粵港澳</a:t>
            </a:r>
            <a:r>
              <a:rPr lang="zh-CN" alt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大灣區地理條件優越，具有漫長</a:t>
            </a:r>
            <a:r>
              <a:rPr lang="zh-CN" altLang="zh-CN" sz="2600" spc="160" dirty="0" smtClean="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海岸</a:t>
            </a:r>
            <a:r>
              <a:rPr lang="zh-CN" altLang="en-US" sz="2600" spc="160" dirty="0" smtClean="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線</a:t>
            </a:r>
            <a:r>
              <a:rPr lang="zh-CN" altLang="zh-CN" sz="2600" spc="160" dirty="0" smtClean="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zh-CN" sz="2600" spc="160" dirty="0">
                <a:ln w="3175">
                  <a:noFill/>
                  <a:prstDash val="dash"/>
                </a:ln>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良好港口群、廣闊海域面。</a:t>
            </a:r>
            <a:r>
              <a:rPr lang="zh-CN" altLang="zh-CN" sz="2600" spc="160" dirty="0">
                <a:ln w="3175">
                  <a:noFill/>
                  <a:prstDash val="dash"/>
                </a:ln>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sym typeface="+mn-ea"/>
              </a:rPr>
              <a:t>泛珠三角區域擁有全國約五分之一的國土面積、三分之一的人口和三分之一的經濟總量。</a:t>
            </a:r>
          </a:p>
          <a:p>
            <a:pPr marL="342900" lvl="0" indent="-342900" algn="l" fontAlgn="ctr">
              <a:lnSpc>
                <a:spcPct val="100000"/>
              </a:lnSpc>
              <a:spcBef>
                <a:spcPts val="0"/>
              </a:spcBef>
              <a:buSzPct val="100000"/>
              <a:buFont typeface="Arial" panose="020B0604020202020204" pitchFamily="34" charset="0"/>
              <a:buChar char="•"/>
            </a:pPr>
            <a:r>
              <a:rPr lang="zh-CN" altLang="zh-CN" sz="2600" spc="160" dirty="0">
                <a:ln w="3175">
                  <a:noFill/>
                  <a:prstDash val="dash"/>
                </a:ln>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sym typeface="+mn-ea"/>
              </a:rPr>
              <a:t>粵港澳大灣區面向南海，是距離南海最近的經濟發達地區，是中國</a:t>
            </a:r>
            <a:r>
              <a:rPr lang="zh-CN" altLang="en-US" sz="2600" spc="160" dirty="0">
                <a:ln w="3175">
                  <a:noFill/>
                  <a:prstDash val="dash"/>
                </a:ln>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sym typeface="+mn-ea"/>
              </a:rPr>
              <a:t>發展</a:t>
            </a:r>
            <a:r>
              <a:rPr lang="zh-CN" altLang="zh-CN" sz="2600" spc="160" dirty="0">
                <a:ln w="3175">
                  <a:noFill/>
                  <a:prstDash val="dash"/>
                </a:ln>
                <a:solidFill>
                  <a:schemeClr val="tx1"/>
                </a:solidFill>
                <a:effectLst/>
                <a:latin typeface="Times New Roman" panose="02020603050405020304" pitchFamily="18" charset="0"/>
                <a:ea typeface="DFKai-SB" panose="03000509000000000000" pitchFamily="65" charset="-120"/>
                <a:cs typeface="Times New Roman" panose="02020603050405020304" pitchFamily="18" charset="0"/>
                <a:sym typeface="+mn-ea"/>
              </a:rPr>
              <a:t>南海的橋頭堡。</a:t>
            </a:r>
          </a:p>
        </p:txBody>
      </p:sp>
      <p:sp>
        <p:nvSpPr>
          <p:cNvPr id="12" name="文本框 11"/>
          <p:cNvSpPr txBox="1"/>
          <p:nvPr/>
        </p:nvSpPr>
        <p:spPr>
          <a:xfrm>
            <a:off x="3057885" y="112200"/>
            <a:ext cx="6027926"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TW" altLang="en-US" sz="4000" b="1" dirty="0">
                <a:solidFill>
                  <a:srgbClr val="000000"/>
                </a:solidFill>
                <a:latin typeface="DFKai-SB" panose="03000509000000000000" pitchFamily="65" charset="-120"/>
                <a:ea typeface="DFKai-SB" panose="03000509000000000000" pitchFamily="65" charset="-120"/>
              </a:rPr>
              <a:t>粵港澳大灣區</a:t>
            </a:r>
            <a:r>
              <a:rPr lang="zh-CN" altLang="en-US" sz="4000" b="1" dirty="0">
                <a:solidFill>
                  <a:srgbClr val="000000"/>
                </a:solidFill>
                <a:latin typeface="DFKai-SB" panose="03000509000000000000" pitchFamily="65" charset="-120"/>
                <a:ea typeface="DFKai-SB" panose="03000509000000000000" pitchFamily="65" charset="-120"/>
              </a:rPr>
              <a:t>區</a:t>
            </a:r>
            <a:r>
              <a:rPr lang="zh-TW" altLang="en-US" sz="4000" b="1" dirty="0">
                <a:solidFill>
                  <a:srgbClr val="000000"/>
                </a:solidFill>
                <a:latin typeface="DFKai-SB" panose="03000509000000000000" pitchFamily="65" charset="-120"/>
                <a:ea typeface="DFKai-SB" panose="03000509000000000000" pitchFamily="65" charset="-120"/>
              </a:rPr>
              <a:t>域</a:t>
            </a:r>
            <a:r>
              <a:rPr lang="zh-CN" altLang="en-US" sz="4000" b="1" dirty="0">
                <a:solidFill>
                  <a:srgbClr val="000000"/>
                </a:solidFill>
                <a:latin typeface="DFKai-SB" panose="03000509000000000000" pitchFamily="65" charset="-120"/>
                <a:ea typeface="DFKai-SB" panose="03000509000000000000" pitchFamily="65" charset="-120"/>
              </a:rPr>
              <a:t>優勢</a:t>
            </a:r>
          </a:p>
        </p:txBody>
      </p:sp>
      <p:sp>
        <p:nvSpPr>
          <p:cNvPr id="9" name="Freeform 7"/>
          <p:cNvSpPr/>
          <p:nvPr/>
        </p:nvSpPr>
        <p:spPr bwMode="auto">
          <a:xfrm>
            <a:off x="2834332" y="304735"/>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 name="Rectangle 1"/>
          <p:cNvSpPr/>
          <p:nvPr/>
        </p:nvSpPr>
        <p:spPr>
          <a:xfrm>
            <a:off x="565265" y="6099904"/>
            <a:ext cx="6883724" cy="707886"/>
          </a:xfrm>
          <a:prstGeom prst="rect">
            <a:avLst/>
          </a:prstGeom>
        </p:spPr>
        <p:txBody>
          <a:bodyPr wrap="square">
            <a:spAutoFit/>
          </a:bodyPr>
          <a:lstStyle/>
          <a:p>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註</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即簡稱「一帶一路」。</a:t>
            </a:r>
            <a:endParaRPr lang="en-US" altLang="zh-TW" sz="16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參考資料中華人民共和國商務部</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推動共建絲綢之路經濟帶和</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21</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世紀海上絲綢之路的願景與行動</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r>
              <a:rPr lang="en-US" sz="1200" dirty="0">
                <a:latin typeface="Times New Roman" panose="02020603050405020304" pitchFamily="18" charset="0"/>
                <a:ea typeface="標楷體" panose="03000509000000000000" pitchFamily="65" charset="-120"/>
                <a:cs typeface="Times New Roman" panose="02020603050405020304" pitchFamily="18" charset="0"/>
              </a:rPr>
              <a:t>http://zhs.mofcom.gov.cn/article/xxfb/201503/20150300926644.shtml</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Picture 2">
            <a:hlinkClick r:id="rId4"/>
          </p:cNvPr>
          <p:cNvPicPr>
            <a:picLocks noChangeAspect="1"/>
          </p:cNvPicPr>
          <p:nvPr/>
        </p:nvPicPr>
        <p:blipFill>
          <a:blip r:embed="rId5"/>
          <a:stretch>
            <a:fillRect/>
          </a:stretch>
        </p:blipFill>
        <p:spPr>
          <a:xfrm>
            <a:off x="7565369" y="6218574"/>
            <a:ext cx="2606579" cy="470546"/>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78252" y="1380431"/>
            <a:ext cx="10934875" cy="4167295"/>
          </a:xfrm>
          <a:prstGeom prst="rect">
            <a:avLst/>
          </a:prstGeom>
          <a:noFill/>
        </p:spPr>
        <p:txBody>
          <a:bodyPr wrap="square" rtlCol="0" anchor="t">
            <a:spAutoFit/>
          </a:bodyPr>
          <a:lstStyle/>
          <a:p>
            <a:pPr marL="285750" indent="-285750">
              <a:lnSpc>
                <a:spcPct val="130000"/>
              </a:lnSpc>
              <a:spcAft>
                <a:spcPts val="600"/>
              </a:spcAft>
              <a:buFont typeface="Arial" panose="020B0604020202020204" pitchFamily="34" charset="0"/>
              <a:buChar char="•"/>
            </a:pPr>
            <a:r>
              <a:rPr lang="zh-CN" altLang="en-US" sz="2800" dirty="0">
                <a:solidFill>
                  <a:srgbClr val="000000"/>
                </a:solidFill>
                <a:latin typeface="DFKai-SB" panose="03000509000000000000" pitchFamily="65" charset="-120"/>
                <a:ea typeface="DFKai-SB" panose="03000509000000000000" pitchFamily="65" charset="-120"/>
                <a:sym typeface="+mn-ea"/>
              </a:rPr>
              <a:t>粵港澳大灣區裏</a:t>
            </a:r>
            <a:r>
              <a:rPr lang="en-US"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mn-ea"/>
              </a:rPr>
              <a:t>9</a:t>
            </a:r>
            <a:r>
              <a:rPr lang="zh-CN" altLang="en-US"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mn-ea"/>
              </a:rPr>
              <a:t>市產業</a:t>
            </a:r>
            <a:r>
              <a:rPr lang="zh-CN"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mn-ea"/>
              </a:rPr>
              <a:t>體系比較完備，製造業基礎雄厚。</a:t>
            </a:r>
          </a:p>
          <a:p>
            <a:pPr marL="285750" indent="-285750">
              <a:lnSpc>
                <a:spcPct val="130000"/>
              </a:lnSpc>
              <a:spcAft>
                <a:spcPts val="600"/>
              </a:spcAft>
              <a:buFont typeface="Arial" panose="020B0604020202020204" pitchFamily="34" charset="0"/>
              <a:buChar char="•"/>
            </a:pPr>
            <a:r>
              <a:rPr lang="zh-CN"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mn-ea"/>
              </a:rPr>
              <a:t>粵港澳大灣區產業結構以先進</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製造業和現代服務業</a:t>
            </a:r>
            <a:r>
              <a:rPr lang="zh-CN"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mn-ea"/>
              </a:rPr>
              <a:t>為主。正向先進製造業升級，已形成先進製造業和現代服務業雙輪驅動</a:t>
            </a:r>
            <a:r>
              <a:rPr lang="zh-CN" altLang="en-US"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mn-ea"/>
              </a:rPr>
              <a:t>的產業</a:t>
            </a:r>
            <a:r>
              <a:rPr lang="zh-CN"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mn-ea"/>
              </a:rPr>
              <a:t>體系。</a:t>
            </a:r>
            <a:endParaRPr lang="en-US"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mn-ea"/>
            </a:endParaRPr>
          </a:p>
          <a:p>
            <a:pPr marL="285750" indent="-285750" algn="just">
              <a:lnSpc>
                <a:spcPct val="130000"/>
              </a:lnSpc>
              <a:buFont typeface="Arial" panose="020B0604020202020204" pitchFamily="34" charset="0"/>
              <a:buChar char="•"/>
            </a:pPr>
            <a:r>
              <a:rPr lang="zh-CN"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粵港澳大灣區航運業發達，擁有全球最繁忙的港口和機場，客貨運量都位居全球前列，是國家的重要對外開放門戶。</a:t>
            </a:r>
          </a:p>
          <a:p>
            <a:pPr marL="285750" indent="-285750" algn="just">
              <a:lnSpc>
                <a:spcPct val="130000"/>
              </a:lnSpc>
              <a:buFont typeface="Arial" panose="020B0604020202020204" pitchFamily="34" charset="0"/>
              <a:buChar char="•"/>
            </a:pPr>
            <a:r>
              <a:rPr lang="zh-CN"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mn-ea"/>
              </a:rPr>
              <a:t>港澳地區以現代服務業</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佔</a:t>
            </a:r>
            <a:r>
              <a:rPr lang="zh-CN"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mn-ea"/>
              </a:rPr>
              <a:t>主導，金融、醫療、旅遊、貿易、物流、法律等行業發達。</a:t>
            </a:r>
            <a:endParaRPr lang="en-US"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文本框 6"/>
          <p:cNvSpPr txBox="1"/>
          <p:nvPr/>
        </p:nvSpPr>
        <p:spPr>
          <a:xfrm>
            <a:off x="2981784" y="132218"/>
            <a:ext cx="5545917"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TW" altLang="en-US" sz="4000" b="1" dirty="0">
                <a:solidFill>
                  <a:srgbClr val="000000"/>
                </a:solidFill>
                <a:latin typeface="DFKai-SB" panose="03000509000000000000" pitchFamily="65" charset="-120"/>
                <a:ea typeface="DFKai-SB" panose="03000509000000000000" pitchFamily="65" charset="-120"/>
              </a:rPr>
              <a:t>粵港澳大灣區</a:t>
            </a:r>
            <a:r>
              <a:rPr lang="zh-CN" altLang="en-US" sz="4000" b="1" dirty="0">
                <a:solidFill>
                  <a:srgbClr val="000000"/>
                </a:solidFill>
                <a:latin typeface="DFKai-SB" panose="03000509000000000000" pitchFamily="65" charset="-120"/>
                <a:ea typeface="DFKai-SB" panose="03000509000000000000" pitchFamily="65" charset="-120"/>
              </a:rPr>
              <a:t>產業優勢</a:t>
            </a:r>
          </a:p>
        </p:txBody>
      </p:sp>
      <p:sp>
        <p:nvSpPr>
          <p:cNvPr id="8" name="Freeform 7"/>
          <p:cNvSpPr/>
          <p:nvPr/>
        </p:nvSpPr>
        <p:spPr bwMode="auto">
          <a:xfrm>
            <a:off x="2627275" y="324753"/>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捕获1"/>
          <p:cNvPicPr>
            <a:picLocks noChangeAspect="1"/>
          </p:cNvPicPr>
          <p:nvPr/>
        </p:nvPicPr>
        <p:blipFill>
          <a:blip r:embed="rId2"/>
          <a:stretch>
            <a:fillRect/>
          </a:stretch>
        </p:blipFill>
        <p:spPr>
          <a:xfrm>
            <a:off x="201365" y="1269524"/>
            <a:ext cx="3047626" cy="2801963"/>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pic>
        <p:nvPicPr>
          <p:cNvPr id="6" name="图片 5" descr="捕获"/>
          <p:cNvPicPr>
            <a:picLocks noChangeAspect="1"/>
          </p:cNvPicPr>
          <p:nvPr/>
        </p:nvPicPr>
        <p:blipFill>
          <a:blip r:embed="rId3"/>
          <a:stretch>
            <a:fillRect/>
          </a:stretch>
        </p:blipFill>
        <p:spPr>
          <a:xfrm>
            <a:off x="3391018" y="1269524"/>
            <a:ext cx="2697854" cy="2772512"/>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9" name="文本框 8"/>
          <p:cNvSpPr txBox="1"/>
          <p:nvPr/>
        </p:nvSpPr>
        <p:spPr>
          <a:xfrm>
            <a:off x="3517273" y="139256"/>
            <a:ext cx="6239201"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TW" altLang="en-US" sz="4000" b="1" dirty="0">
                <a:solidFill>
                  <a:srgbClr val="000000"/>
                </a:solidFill>
                <a:latin typeface="DFKai-SB" panose="03000509000000000000" pitchFamily="65" charset="-120"/>
                <a:ea typeface="DFKai-SB" panose="03000509000000000000" pitchFamily="65" charset="-120"/>
              </a:rPr>
              <a:t>粵港澳大灣區</a:t>
            </a:r>
            <a:r>
              <a:rPr lang="zh-CN" altLang="en-US" sz="4000" b="1" dirty="0">
                <a:solidFill>
                  <a:srgbClr val="000000"/>
                </a:solidFill>
                <a:latin typeface="DFKai-SB" panose="03000509000000000000" pitchFamily="65" charset="-120"/>
                <a:ea typeface="DFKai-SB" panose="03000509000000000000" pitchFamily="65" charset="-120"/>
              </a:rPr>
              <a:t>發展機遇</a:t>
            </a:r>
          </a:p>
        </p:txBody>
      </p:sp>
      <p:sp>
        <p:nvSpPr>
          <p:cNvPr id="10" name="Freeform 7"/>
          <p:cNvSpPr/>
          <p:nvPr/>
        </p:nvSpPr>
        <p:spPr bwMode="auto">
          <a:xfrm>
            <a:off x="2422172" y="331791"/>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3" name="文本框 12"/>
          <p:cNvSpPr txBox="1"/>
          <p:nvPr/>
        </p:nvSpPr>
        <p:spPr>
          <a:xfrm>
            <a:off x="6230899" y="1209174"/>
            <a:ext cx="5639367" cy="3432429"/>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indent="0" algn="l">
              <a:lnSpc>
                <a:spcPct val="150000"/>
              </a:lnSpc>
              <a:buNone/>
            </a:pPr>
            <a:r>
              <a:rPr lang="zh-TW" altLang="zh-HK" sz="2400" b="0" kern="100" dirty="0" smtClean="0">
                <a:latin typeface="Times New Roman" panose="02020603050405020304" pitchFamily="18" charset="0"/>
                <a:cs typeface="Times New Roman" panose="02020603050405020304" pitchFamily="18" charset="0"/>
              </a:rPr>
              <a:t>在</a:t>
            </a:r>
            <a:r>
              <a:rPr lang="zh-TW" altLang="zh-HK" sz="2400" b="0" kern="100" dirty="0">
                <a:latin typeface="Times New Roman" panose="02020603050405020304" pitchFamily="18" charset="0"/>
                <a:cs typeface="Times New Roman" panose="02020603050405020304" pitchFamily="18" charset="0"/>
              </a:rPr>
              <a:t>2021年4月25日發</a:t>
            </a:r>
            <a:r>
              <a:rPr lang="zh-TW" altLang="en-US" sz="2400" b="0" kern="100" dirty="0">
                <a:latin typeface="Times New Roman" panose="02020603050405020304" pitchFamily="18" charset="0"/>
                <a:cs typeface="Times New Roman" panose="02020603050405020304" pitchFamily="18" charset="0"/>
              </a:rPr>
              <a:t>布</a:t>
            </a:r>
            <a:r>
              <a:rPr lang="zh-TW" altLang="zh-HK" sz="2400" b="0" kern="100" dirty="0">
                <a:latin typeface="Times New Roman" panose="02020603050405020304" pitchFamily="18" charset="0"/>
                <a:cs typeface="Times New Roman" panose="02020603050405020304" pitchFamily="18" charset="0"/>
              </a:rPr>
              <a:t>的《廣東省國民經濟和社會發展第十四個五年規劃和2035年遠景目標綱要》中，確定了</a:t>
            </a:r>
            <a:r>
              <a:rPr lang="zh-TW" altLang="en-US" sz="2400" b="0" dirty="0">
                <a:latin typeface="Times New Roman" panose="02020603050405020304" pitchFamily="18" charset="0"/>
                <a:cs typeface="Times New Roman" panose="02020603050405020304" pitchFamily="18" charset="0"/>
                <a:sym typeface="宋体" panose="02010600030101010101" pitchFamily="2" charset="-122"/>
              </a:rPr>
              <a:t>「</a:t>
            </a:r>
            <a:r>
              <a:rPr lang="zh-TW" altLang="zh-HK" sz="2400" b="0" kern="100" dirty="0">
                <a:latin typeface="Times New Roman" panose="02020603050405020304" pitchFamily="18" charset="0"/>
                <a:cs typeface="Times New Roman" panose="02020603050405020304" pitchFamily="18" charset="0"/>
              </a:rPr>
              <a:t>雙區驅動</a:t>
            </a:r>
            <a:r>
              <a:rPr lang="zh-TW" altLang="en-US" sz="2400" b="0" dirty="0">
                <a:latin typeface="Times New Roman" panose="02020603050405020304" pitchFamily="18" charset="0"/>
                <a:cs typeface="Times New Roman" panose="02020603050405020304" pitchFamily="18" charset="0"/>
                <a:sym typeface="宋体" panose="02010600030101010101" pitchFamily="2" charset="-122"/>
              </a:rPr>
              <a:t>」</a:t>
            </a:r>
            <a:r>
              <a:rPr lang="zh-TW" altLang="zh-HK" sz="2400" b="0" kern="100" dirty="0">
                <a:latin typeface="Times New Roman" panose="02020603050405020304" pitchFamily="18" charset="0"/>
                <a:cs typeface="Times New Roman" panose="02020603050405020304" pitchFamily="18" charset="0"/>
              </a:rPr>
              <a:t>的發展主線</a:t>
            </a:r>
            <a:r>
              <a:rPr lang="zh-CN" altLang="zh-TW" sz="2400" b="0" kern="100" dirty="0">
                <a:latin typeface="Times New Roman" panose="02020603050405020304" pitchFamily="18" charset="0"/>
                <a:cs typeface="Times New Roman" panose="02020603050405020304" pitchFamily="18" charset="0"/>
              </a:rPr>
              <a:t>。</a:t>
            </a:r>
            <a:endParaRPr lang="en-US" altLang="zh-CN" sz="2400" b="0" kern="100" dirty="0">
              <a:cs typeface="Times New Roman" panose="02020603050405020304" charset="0"/>
            </a:endParaRPr>
          </a:p>
          <a:p>
            <a:pPr marL="0" indent="0" algn="l">
              <a:lnSpc>
                <a:spcPct val="150000"/>
              </a:lnSpc>
              <a:buNone/>
            </a:pPr>
            <a:r>
              <a:rPr lang="zh-CN" altLang="en-US" sz="1800" b="0" dirty="0">
                <a:latin typeface="DFKai-SB" panose="03000509000000000000" pitchFamily="65" charset="-120"/>
                <a:ea typeface="DFKai-SB" panose="03000509000000000000" pitchFamily="65" charset="-120"/>
              </a:rPr>
              <a:t>資料來源：廣東省政府網站</a:t>
            </a:r>
            <a:r>
              <a:rPr lang="en-US" altLang="zh-CN" sz="1800" b="0" dirty="0">
                <a:latin typeface="DFKai-SB" panose="03000509000000000000" pitchFamily="65" charset="-120"/>
                <a:ea typeface="DFKai-SB" panose="03000509000000000000" pitchFamily="65" charset="-120"/>
              </a:rPr>
              <a:t> </a:t>
            </a:r>
            <a:r>
              <a:rPr lang="en-US" altLang="zh-CN" sz="1400" b="0" dirty="0">
                <a:latin typeface="Times New Roman" panose="02020603050405020304" pitchFamily="18" charset="0"/>
                <a:cs typeface="Times New Roman" panose="02020603050405020304" pitchFamily="18" charset="0"/>
              </a:rPr>
              <a:t>http://www.gd.gov.cn/zwgk/wjk/qbwj/yf/content/post_3268751.html</a:t>
            </a:r>
          </a:p>
        </p:txBody>
      </p:sp>
      <p:pic>
        <p:nvPicPr>
          <p:cNvPr id="2" name="Picture 1"/>
          <p:cNvPicPr>
            <a:picLocks noChangeAspect="1"/>
          </p:cNvPicPr>
          <p:nvPr/>
        </p:nvPicPr>
        <p:blipFill>
          <a:blip r:embed="rId4"/>
          <a:stretch>
            <a:fillRect/>
          </a:stretch>
        </p:blipFill>
        <p:spPr>
          <a:xfrm>
            <a:off x="10252148" y="3475639"/>
            <a:ext cx="1089109" cy="582011"/>
          </a:xfrm>
          <a:prstGeom prst="rect">
            <a:avLst/>
          </a:prstGeom>
        </p:spPr>
      </p:pic>
      <p:pic>
        <p:nvPicPr>
          <p:cNvPr id="7" name="Picture 6">
            <a:hlinkClick r:id="rId5"/>
          </p:cNvPr>
          <p:cNvPicPr>
            <a:picLocks noChangeAspect="1"/>
          </p:cNvPicPr>
          <p:nvPr/>
        </p:nvPicPr>
        <p:blipFill>
          <a:blip r:embed="rId6"/>
          <a:stretch>
            <a:fillRect/>
          </a:stretch>
        </p:blipFill>
        <p:spPr>
          <a:xfrm>
            <a:off x="1256161" y="5432208"/>
            <a:ext cx="2779129" cy="998966"/>
          </a:xfrm>
          <a:prstGeom prst="rect">
            <a:avLst/>
          </a:prstGeom>
        </p:spPr>
      </p:pic>
      <p:sp>
        <p:nvSpPr>
          <p:cNvPr id="8" name="Rectangle 7"/>
          <p:cNvSpPr/>
          <p:nvPr/>
        </p:nvSpPr>
        <p:spPr>
          <a:xfrm>
            <a:off x="4840389" y="5016935"/>
            <a:ext cx="6747553" cy="1384995"/>
          </a:xfrm>
          <a:prstGeom prst="rect">
            <a:avLst/>
          </a:prstGeom>
          <a:ln w="28575">
            <a:solidFill>
              <a:srgbClr val="FF0000"/>
            </a:solidFill>
          </a:ln>
        </p:spPr>
        <p:txBody>
          <a:bodyPr wrap="square">
            <a:spAutoFit/>
          </a:bodyPr>
          <a:lstStyle/>
          <a:p>
            <a:r>
              <a:rPr lang="zh-TW" altLang="en-US" sz="2800" dirty="0">
                <a:latin typeface="標楷體" panose="03000509000000000000" pitchFamily="65" charset="-120"/>
                <a:ea typeface="標楷體" panose="03000509000000000000" pitchFamily="65" charset="-120"/>
              </a:rPr>
              <a:t>進入</a:t>
            </a:r>
            <a:r>
              <a:rPr lang="zh-CN" altLang="en-US" sz="2800" dirty="0">
                <a:latin typeface="標楷體" panose="03000509000000000000" pitchFamily="65" charset="-120"/>
                <a:ea typeface="標楷體" panose="03000509000000000000" pitchFamily="65" charset="-120"/>
              </a:rPr>
              <a:t>廣東省推進粵港澳大灣區建設領導小組辦公室</a:t>
            </a:r>
            <a:r>
              <a:rPr lang="zh-TW" altLang="en-US" sz="2800" dirty="0">
                <a:latin typeface="標楷體" panose="03000509000000000000" pitchFamily="65" charset="-120"/>
                <a:ea typeface="標楷體" panose="03000509000000000000" pitchFamily="65" charset="-120"/>
              </a:rPr>
              <a:t>網頁</a:t>
            </a:r>
            <a:r>
              <a:rPr lang="zh-CN" altLang="en-US"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了解不同人士如何看粵港澳大灣區的機遇。</a:t>
            </a:r>
            <a:endParaRPr lang="en-US" sz="2800" dirty="0">
              <a:latin typeface="標楷體" panose="03000509000000000000" pitchFamily="65" charset="-120"/>
              <a:ea typeface="標楷體" panose="03000509000000000000" pitchFamily="65" charset="-120"/>
            </a:endParaRPr>
          </a:p>
        </p:txBody>
      </p:sp>
      <p:pic>
        <p:nvPicPr>
          <p:cNvPr id="11" name="Picture 10">
            <a:hlinkClick r:id="rId5"/>
          </p:cNvPr>
          <p:cNvPicPr>
            <a:picLocks noChangeAspect="1"/>
          </p:cNvPicPr>
          <p:nvPr/>
        </p:nvPicPr>
        <p:blipFill>
          <a:blip r:embed="rId7"/>
          <a:stretch>
            <a:fillRect/>
          </a:stretch>
        </p:blipFill>
        <p:spPr>
          <a:xfrm>
            <a:off x="1256161" y="4847812"/>
            <a:ext cx="2779129" cy="584396"/>
          </a:xfrm>
          <a:prstGeom prst="rect">
            <a:avLst/>
          </a:prstGeom>
        </p:spPr>
      </p:pic>
      <p:sp>
        <p:nvSpPr>
          <p:cNvPr id="14" name="Left Arrow 13"/>
          <p:cNvSpPr/>
          <p:nvPr/>
        </p:nvSpPr>
        <p:spPr>
          <a:xfrm>
            <a:off x="4102421" y="5434990"/>
            <a:ext cx="670837" cy="376567"/>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790855" y="1536705"/>
            <a:ext cx="10908241" cy="4099323"/>
          </a:xfrm>
        </p:spPr>
        <p:txBody>
          <a:bodyPr>
            <a:noAutofit/>
          </a:bodyPr>
          <a:lstStyle/>
          <a:p>
            <a:pPr fontAlgn="auto">
              <a:lnSpc>
                <a:spcPct val="150000"/>
              </a:lnSpc>
            </a:pPr>
            <a:r>
              <a:rPr lang="zh-TW" altLang="en-US" dirty="0">
                <a:latin typeface="Times New Roman" panose="02020603050405020304" pitchFamily="18" charset="0"/>
                <a:ea typeface="DFKai-SB" panose="03000509000000000000" pitchFamily="65" charset="-120"/>
                <a:cs typeface="Times New Roman" panose="02020603050405020304" pitchFamily="18" charset="0"/>
                <a:sym typeface="+mn-ea"/>
              </a:rPr>
              <a:t>推動</a:t>
            </a:r>
            <a:r>
              <a:rPr lang="zh-CN" altLang="en-US" dirty="0">
                <a:latin typeface="Times New Roman" panose="02020603050405020304" pitchFamily="18" charset="0"/>
                <a:ea typeface="DFKai-SB" panose="03000509000000000000" pitchFamily="65" charset="-120"/>
                <a:cs typeface="Times New Roman" panose="02020603050405020304" pitchFamily="18" charset="0"/>
                <a:sym typeface="+mn-ea"/>
              </a:rPr>
              <a:t>粵港澳大灣區在人才培養、資格互認、標準制定等方面互相融通。</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全省內地與港澳聯營律師所已發展至15家，97名港澳律師在聯營所執業；1600多名香港專業人士通過互認取得內地註冊執業資格；</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a:p>
            <a:pPr fontAlgn="auto">
              <a:lnSpc>
                <a:spcPct val="150000"/>
              </a:lnSpc>
            </a:pPr>
            <a:r>
              <a:rPr lang="en-US" altLang="zh-TW" dirty="0">
                <a:latin typeface="Times New Roman" panose="02020603050405020304" pitchFamily="18" charset="0"/>
                <a:ea typeface="DFKai-SB" panose="03000509000000000000" pitchFamily="65" charset="-120"/>
                <a:cs typeface="Times New Roman" panose="02020603050405020304" pitchFamily="18" charset="0"/>
                <a:sym typeface="+mn-ea"/>
              </a:rPr>
              <a:t>2021</a:t>
            </a:r>
            <a:r>
              <a:rPr lang="zh-TW" altLang="en-US" dirty="0">
                <a:latin typeface="Times New Roman" panose="02020603050405020304" pitchFamily="18" charset="0"/>
                <a:ea typeface="DFKai-SB" panose="03000509000000000000" pitchFamily="65" charset="-120"/>
                <a:cs typeface="Times New Roman" panose="02020603050405020304" pitchFamily="18" charset="0"/>
                <a:sym typeface="+mn-ea"/>
              </a:rPr>
              <a:t>年</a:t>
            </a:r>
            <a:r>
              <a:rPr lang="en-US" altLang="zh-TW" dirty="0">
                <a:latin typeface="Times New Roman" panose="02020603050405020304" pitchFamily="18" charset="0"/>
                <a:ea typeface="DFKai-SB" panose="03000509000000000000" pitchFamily="65" charset="-120"/>
                <a:cs typeface="Times New Roman" panose="02020603050405020304" pitchFamily="18" charset="0"/>
                <a:sym typeface="+mn-ea"/>
              </a:rPr>
              <a:t>7</a:t>
            </a:r>
            <a:r>
              <a:rPr lang="zh-TW" altLang="en-US" dirty="0">
                <a:latin typeface="Times New Roman" panose="02020603050405020304" pitchFamily="18" charset="0"/>
                <a:ea typeface="DFKai-SB" panose="03000509000000000000" pitchFamily="65" charset="-120"/>
                <a:cs typeface="Times New Roman" panose="02020603050405020304" pitchFamily="18" charset="0"/>
                <a:sym typeface="+mn-ea"/>
              </a:rPr>
              <a:t>月</a:t>
            </a:r>
            <a:r>
              <a:rPr lang="en-US" altLang="zh-TW" dirty="0">
                <a:latin typeface="Times New Roman" panose="02020603050405020304" pitchFamily="18" charset="0"/>
                <a:ea typeface="DFKai-SB" panose="03000509000000000000" pitchFamily="65" charset="-120"/>
                <a:cs typeface="Times New Roman" panose="02020603050405020304" pitchFamily="18" charset="0"/>
                <a:sym typeface="+mn-ea"/>
              </a:rPr>
              <a:t>31</a:t>
            </a:r>
            <a:r>
              <a:rPr lang="zh-TW" altLang="en-US" dirty="0">
                <a:latin typeface="Times New Roman" panose="02020603050405020304" pitchFamily="18" charset="0"/>
                <a:ea typeface="DFKai-SB" panose="03000509000000000000" pitchFamily="65" charset="-120"/>
                <a:cs typeface="Times New Roman" panose="02020603050405020304" pitchFamily="18" charset="0"/>
                <a:sym typeface="+mn-ea"/>
              </a:rPr>
              <a:t>日國家司法部設立了粵港澳大灣區律師執業考試，積極回應了香港法律界的意見和期望，為業界在內地發展提供了一個廣闊的平台。</a:t>
            </a:r>
            <a:endParaRPr lang="en-US" altLang="zh-CN"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sp>
        <p:nvSpPr>
          <p:cNvPr id="2" name="文本框 1"/>
          <p:cNvSpPr txBox="1"/>
          <p:nvPr/>
        </p:nvSpPr>
        <p:spPr>
          <a:xfrm>
            <a:off x="2421394" y="687633"/>
            <a:ext cx="7647161" cy="707886"/>
          </a:xfrm>
          <a:prstGeom prst="rect">
            <a:avLst/>
          </a:prstGeom>
          <a:noFill/>
        </p:spPr>
        <p:txBody>
          <a:bodyPr wrap="square" rtlCol="0">
            <a:spAutoFit/>
          </a:bodyPr>
          <a:lstStyle/>
          <a:p>
            <a:pPr algn="ctr"/>
            <a:r>
              <a:rPr lang="zh-TW" altLang="en-US" sz="4000" b="1" dirty="0">
                <a:latin typeface="DFKai-SB" panose="03000509000000000000" pitchFamily="65" charset="-120"/>
                <a:ea typeface="DFKai-SB" panose="03000509000000000000" pitchFamily="65" charset="-120"/>
                <a:sym typeface="+mn-ea"/>
              </a:rPr>
              <a:t>粵港澳大灣區機遇 </a:t>
            </a:r>
            <a:r>
              <a:rPr lang="en-US" altLang="zh-TW" sz="4000" b="1" dirty="0">
                <a:latin typeface="DFKai-SB" panose="03000509000000000000" pitchFamily="65" charset="-120"/>
                <a:ea typeface="DFKai-SB" panose="03000509000000000000" pitchFamily="65" charset="-120"/>
                <a:sym typeface="+mn-ea"/>
              </a:rPr>
              <a:t>- </a:t>
            </a:r>
            <a:r>
              <a:rPr lang="zh-CN" altLang="en-US" sz="4000" b="1" dirty="0">
                <a:latin typeface="DFKai-SB" panose="03000509000000000000" pitchFamily="65" charset="-120"/>
                <a:ea typeface="DFKai-SB" panose="03000509000000000000" pitchFamily="65" charset="-120"/>
                <a:sym typeface="+mn-ea"/>
              </a:rPr>
              <a:t>三地融通</a:t>
            </a:r>
            <a:endParaRPr lang="zh-CN" altLang="en-US" sz="4000" b="1" dirty="0"/>
          </a:p>
        </p:txBody>
      </p:sp>
      <p:sp>
        <p:nvSpPr>
          <p:cNvPr id="4" name="Rectangle 3"/>
          <p:cNvSpPr/>
          <p:nvPr/>
        </p:nvSpPr>
        <p:spPr>
          <a:xfrm>
            <a:off x="1077762" y="5809036"/>
            <a:ext cx="9695531" cy="738664"/>
          </a:xfrm>
          <a:prstGeom prst="rect">
            <a:avLst/>
          </a:prstGeom>
        </p:spPr>
        <p:txBody>
          <a:bodyPr wrap="square">
            <a:spAutoFit/>
          </a:bodyPr>
          <a:lstStyle/>
          <a:p>
            <a:r>
              <a:rPr lang="zh-CN" altLang="en-US" sz="1400" dirty="0">
                <a:latin typeface="DFKai-SB" panose="03000509000000000000" pitchFamily="65" charset="-120"/>
                <a:ea typeface="DFKai-SB" panose="03000509000000000000" pitchFamily="65" charset="-120"/>
                <a:sym typeface="+mn-ea"/>
              </a:rPr>
              <a:t>資料來源：</a:t>
            </a:r>
            <a:endParaRPr lang="en-US" altLang="zh-CN" sz="1400" dirty="0">
              <a:latin typeface="DFKai-SB" panose="03000509000000000000" pitchFamily="65" charset="-120"/>
              <a:ea typeface="DFKai-SB" panose="03000509000000000000" pitchFamily="65" charset="-120"/>
              <a:sym typeface="+mn-ea"/>
            </a:endParaRPr>
          </a:p>
          <a:p>
            <a:pPr marL="285750" indent="-285750">
              <a:buFont typeface="Arial" panose="020B0604020202020204" pitchFamily="34" charset="0"/>
              <a:buChar char="•"/>
            </a:pPr>
            <a:r>
              <a:rPr lang="zh-CN" altLang="en-US" sz="1400" dirty="0">
                <a:latin typeface="DFKai-SB" panose="03000509000000000000" pitchFamily="65" charset="-120"/>
                <a:ea typeface="DFKai-SB" panose="03000509000000000000" pitchFamily="65" charset="-120"/>
                <a:sym typeface="+mn-ea"/>
              </a:rPr>
              <a:t>人民網 </a:t>
            </a:r>
            <a:r>
              <a:rPr lang="en-US" altLang="zh-TW" sz="1400" dirty="0">
                <a:latin typeface="DFKai-SB" panose="03000509000000000000" pitchFamily="65" charset="-120"/>
                <a:ea typeface="DFKai-SB" panose="03000509000000000000" pitchFamily="65" charset="-120"/>
                <a:sym typeface="+mn-ea"/>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http://hm.people.com.cn/n1/2021/0521/c42272-32109449.html</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endParaRPr>
          </a:p>
          <a:p>
            <a:pPr marL="285750" indent="-285750">
              <a:buFont typeface="Arial" panose="020B0604020202020204" pitchFamily="34" charset="0"/>
              <a:buChar char="•"/>
            </a:pP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mn-ea"/>
              </a:rPr>
              <a:t>香港政府新聞網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rPr>
              <a:t>https://www.news.gov.hk/chi/2021/07/20210731/20210731_170326_276.html</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sym typeface="+mn-ea"/>
            </a:endParaRPr>
          </a:p>
        </p:txBody>
      </p:sp>
      <p:pic>
        <p:nvPicPr>
          <p:cNvPr id="14" name="Picture 13"/>
          <p:cNvPicPr>
            <a:picLocks noChangeAspect="1"/>
          </p:cNvPicPr>
          <p:nvPr/>
        </p:nvPicPr>
        <p:blipFill>
          <a:blip r:embed="rId2"/>
          <a:stretch>
            <a:fillRect/>
          </a:stretch>
        </p:blipFill>
        <p:spPr>
          <a:xfrm>
            <a:off x="221867" y="133105"/>
            <a:ext cx="2172003" cy="790685"/>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04828" y="1150376"/>
            <a:ext cx="9601200" cy="738664"/>
          </a:xfrm>
          <a:prstGeom prst="rect">
            <a:avLst/>
          </a:prstGeom>
          <a:noFill/>
        </p:spPr>
        <p:txBody>
          <a:bodyPr wrap="square" rtlCol="0" anchor="t">
            <a:spAutoFit/>
          </a:bodyPr>
          <a:lstStyle/>
          <a:p>
            <a:pPr>
              <a:lnSpc>
                <a:spcPct val="150000"/>
              </a:lnSpc>
            </a:pPr>
            <a:r>
              <a:rPr lang="zh-TW" altLang="en-US" sz="2800" b="1" dirty="0">
                <a:ln w="3175">
                  <a:noFill/>
                </a:ln>
                <a:latin typeface="DFKai-SB" panose="03000509000000000000" pitchFamily="65" charset="-120"/>
                <a:ea typeface="DFKai-SB" panose="03000509000000000000" pitchFamily="65" charset="-120"/>
              </a:rPr>
              <a:t>香港具有許多優勢可以在大灣區中擔當獨特的角色。</a:t>
            </a:r>
            <a:endParaRPr lang="zh-TW" altLang="zh-HK" sz="2800" b="1" dirty="0">
              <a:ln w="3175">
                <a:noFill/>
              </a:ln>
              <a:effectLst/>
              <a:latin typeface="DFKai-SB" panose="03000509000000000000" pitchFamily="65" charset="-120"/>
              <a:ea typeface="DFKai-SB" panose="03000509000000000000" pitchFamily="65" charset="-120"/>
            </a:endParaRPr>
          </a:p>
        </p:txBody>
      </p:sp>
      <p:sp>
        <p:nvSpPr>
          <p:cNvPr id="6" name="文本框 5"/>
          <p:cNvSpPr txBox="1"/>
          <p:nvPr/>
        </p:nvSpPr>
        <p:spPr>
          <a:xfrm>
            <a:off x="442551" y="5806849"/>
            <a:ext cx="2603512" cy="584775"/>
          </a:xfrm>
          <a:prstGeom prst="rect">
            <a:avLst/>
          </a:prstGeom>
          <a:noFill/>
        </p:spPr>
        <p:txBody>
          <a:bodyPr wrap="square" rtlCol="0" anchor="t">
            <a:spAutoFit/>
          </a:bodyPr>
          <a:lstStyle/>
          <a:p>
            <a:r>
              <a:rPr lang="zh-CN" altLang="en-US" sz="1600" dirty="0">
                <a:latin typeface="DFKai-SB" panose="03000509000000000000" pitchFamily="65" charset="-120"/>
                <a:ea typeface="DFKai-SB" panose="03000509000000000000" pitchFamily="65" charset="-120"/>
                <a:cs typeface="黑体" panose="02010609060101010101" charset="-122"/>
              </a:rPr>
              <a:t>蓮塘/香園圍口岸正式啟用大灣區再添新物流大通道</a:t>
            </a:r>
            <a:endParaRPr lang="en-US" altLang="zh-CN" sz="1600" dirty="0">
              <a:latin typeface="DFKai-SB" panose="03000509000000000000" pitchFamily="65" charset="-120"/>
              <a:ea typeface="DFKai-SB" panose="03000509000000000000" pitchFamily="65" charset="-120"/>
              <a:cs typeface="黑体" panose="02010609060101010101" charset="-122"/>
            </a:endParaRPr>
          </a:p>
        </p:txBody>
      </p:sp>
      <p:pic>
        <p:nvPicPr>
          <p:cNvPr id="10" name="图片 2" descr="src=http___5b0988e595225_cdn_sohucs_com_images_20190828_ad58dbdba5fa439d8a13838b0cb78326_jpeg&amp;refer=http___5b0988e595225_cdn_sohucs"/>
          <p:cNvPicPr>
            <a:picLocks noChangeAspect="1"/>
          </p:cNvPicPr>
          <p:nvPr/>
        </p:nvPicPr>
        <p:blipFill>
          <a:blip r:embed="rId4"/>
          <a:stretch>
            <a:fillRect/>
          </a:stretch>
        </p:blipFill>
        <p:spPr>
          <a:xfrm>
            <a:off x="367142" y="2050113"/>
            <a:ext cx="2754330" cy="184212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4" name="Rectangle 3"/>
          <p:cNvSpPr/>
          <p:nvPr/>
        </p:nvSpPr>
        <p:spPr>
          <a:xfrm>
            <a:off x="3311064" y="1981380"/>
            <a:ext cx="8195136" cy="4573560"/>
          </a:xfrm>
          <a:prstGeom prst="rect">
            <a:avLst/>
          </a:prstGeom>
        </p:spPr>
        <p:txBody>
          <a:bodyPr wrap="square">
            <a:spAutoFit/>
          </a:bodyPr>
          <a:lstStyle/>
          <a:p>
            <a:pPr marL="342900" indent="-342900">
              <a:lnSpc>
                <a:spcPct val="140000"/>
              </a:lnSpc>
              <a:buFont typeface="Arial" panose="020B0604020202020204" pitchFamily="34" charset="0"/>
              <a:buChar char="•"/>
            </a:pPr>
            <a:r>
              <a:rPr lang="zh-TW" altLang="zh-HK" sz="2600" dirty="0">
                <a:ln w="3175">
                  <a:noFill/>
                </a:ln>
                <a:latin typeface="DFKai-SB" panose="03000509000000000000" pitchFamily="65" charset="-120"/>
                <a:ea typeface="DFKai-SB" panose="03000509000000000000" pitchFamily="65" charset="-120"/>
              </a:rPr>
              <a:t>以香港</a:t>
            </a:r>
            <a:r>
              <a:rPr lang="zh-CN" altLang="en-US" sz="2600" dirty="0">
                <a:ln w="3175">
                  <a:noFill/>
                </a:ln>
                <a:latin typeface="DFKai-SB" panose="03000509000000000000" pitchFamily="65" charset="-120"/>
                <a:ea typeface="DFKai-SB" panose="03000509000000000000" pitchFamily="65" charset="-120"/>
              </a:rPr>
              <a:t>與</a:t>
            </a:r>
            <a:r>
              <a:rPr lang="zh-TW" altLang="zh-HK" sz="2600" dirty="0">
                <a:ln w="3175">
                  <a:noFill/>
                </a:ln>
                <a:latin typeface="DFKai-SB" panose="03000509000000000000" pitchFamily="65" charset="-120"/>
                <a:ea typeface="DFKai-SB" panose="03000509000000000000" pitchFamily="65" charset="-120"/>
              </a:rPr>
              <a:t>廣東</a:t>
            </a:r>
            <a:r>
              <a:rPr lang="zh-CN" altLang="en-US" sz="2600" dirty="0">
                <a:ln w="3175">
                  <a:noFill/>
                </a:ln>
                <a:latin typeface="DFKai-SB" panose="03000509000000000000" pitchFamily="65" charset="-120"/>
                <a:ea typeface="DFKai-SB" panose="03000509000000000000" pitchFamily="65" charset="-120"/>
              </a:rPr>
              <a:t>緊密相連，</a:t>
            </a:r>
            <a:r>
              <a:rPr lang="zh-TW" altLang="en-US" sz="2600" dirty="0">
                <a:ln w="3175">
                  <a:noFill/>
                </a:ln>
                <a:latin typeface="DFKai-SB" panose="03000509000000000000" pitchFamily="65" charset="-120"/>
                <a:ea typeface="DFKai-SB" panose="03000509000000000000" pitchFamily="65" charset="-120"/>
              </a:rPr>
              <a:t>佔</a:t>
            </a:r>
            <a:r>
              <a:rPr lang="zh-TW" altLang="zh-HK" sz="2600" dirty="0">
                <a:ln w="3175">
                  <a:noFill/>
                </a:ln>
                <a:latin typeface="DFKai-SB" panose="03000509000000000000" pitchFamily="65" charset="-120"/>
                <a:ea typeface="DFKai-SB" panose="03000509000000000000" pitchFamily="65" charset="-120"/>
              </a:rPr>
              <a:t>據了</a:t>
            </a:r>
            <a:r>
              <a:rPr lang="zh-TW" altLang="en-US" sz="2600" dirty="0">
                <a:latin typeface="DFKai-SB" panose="03000509000000000000" pitchFamily="65" charset="-120"/>
                <a:ea typeface="DFKai-SB" panose="03000509000000000000" pitchFamily="65" charset="-120"/>
                <a:sym typeface="宋体" panose="02010600030101010101" pitchFamily="2" charset="-122"/>
              </a:rPr>
              <a:t>「</a:t>
            </a:r>
            <a:r>
              <a:rPr lang="zh-TW" altLang="zh-HK" sz="2600" dirty="0">
                <a:ln w="3175">
                  <a:noFill/>
                </a:ln>
                <a:latin typeface="DFKai-SB" panose="03000509000000000000" pitchFamily="65" charset="-120"/>
                <a:ea typeface="DFKai-SB" panose="03000509000000000000" pitchFamily="65" charset="-120"/>
              </a:rPr>
              <a:t>地利</a:t>
            </a:r>
            <a:r>
              <a:rPr lang="zh-TW" altLang="en-US" sz="2600" dirty="0">
                <a:latin typeface="DFKai-SB" panose="03000509000000000000" pitchFamily="65" charset="-120"/>
                <a:ea typeface="DFKai-SB" panose="03000509000000000000" pitchFamily="65" charset="-120"/>
                <a:sym typeface="宋体" panose="02010600030101010101" pitchFamily="2" charset="-122"/>
              </a:rPr>
              <a:t>」</a:t>
            </a:r>
            <a:r>
              <a:rPr lang="zh-CN" altLang="zh-TW" sz="2600" dirty="0">
                <a:ln w="3175">
                  <a:noFill/>
                </a:ln>
                <a:latin typeface="DFKai-SB" panose="03000509000000000000" pitchFamily="65" charset="-120"/>
                <a:ea typeface="DFKai-SB" panose="03000509000000000000" pitchFamily="65" charset="-120"/>
              </a:rPr>
              <a:t>。</a:t>
            </a:r>
            <a:endParaRPr lang="en-US" altLang="zh-CN" sz="2600" dirty="0">
              <a:ln w="3175">
                <a:noFill/>
              </a:ln>
              <a:latin typeface="DFKai-SB" panose="03000509000000000000" pitchFamily="65" charset="-120"/>
              <a:ea typeface="DFKai-SB" panose="03000509000000000000" pitchFamily="65" charset="-120"/>
            </a:endParaRPr>
          </a:p>
          <a:p>
            <a:pPr marL="342900" indent="-342900">
              <a:lnSpc>
                <a:spcPct val="140000"/>
              </a:lnSpc>
              <a:buFont typeface="Arial" panose="020B0604020202020204" pitchFamily="34" charset="0"/>
              <a:buChar char="•"/>
            </a:pPr>
            <a:r>
              <a:rPr lang="zh-TW" altLang="en-US" sz="2600" dirty="0">
                <a:ln w="3175">
                  <a:noFill/>
                </a:ln>
                <a:latin typeface="DFKai-SB" panose="03000509000000000000" pitchFamily="65" charset="-120"/>
                <a:ea typeface="DFKai-SB" panose="03000509000000000000" pitchFamily="65" charset="-120"/>
              </a:rPr>
              <a:t>粵港文化相近，容易增加理解。</a:t>
            </a:r>
            <a:endParaRPr lang="en-US" altLang="zh-TW" sz="2600" dirty="0">
              <a:ln w="3175">
                <a:noFill/>
              </a:ln>
              <a:latin typeface="DFKai-SB" panose="03000509000000000000" pitchFamily="65" charset="-120"/>
              <a:ea typeface="DFKai-SB" panose="03000509000000000000" pitchFamily="65" charset="-120"/>
            </a:endParaRPr>
          </a:p>
          <a:p>
            <a:pPr marL="342900" indent="-342900">
              <a:lnSpc>
                <a:spcPct val="140000"/>
              </a:lnSpc>
              <a:buFont typeface="Arial" panose="020B0604020202020204" pitchFamily="34" charset="0"/>
              <a:buChar char="•"/>
            </a:pPr>
            <a:r>
              <a:rPr lang="zh-TW" altLang="en-US" sz="2600" dirty="0">
                <a:ln w="3175">
                  <a:noFill/>
                </a:ln>
                <a:latin typeface="DFKai-SB" panose="03000509000000000000" pitchFamily="65" charset="-120"/>
                <a:ea typeface="DFKai-SB" panose="03000509000000000000" pitchFamily="65" charset="-120"/>
              </a:rPr>
              <a:t>香港擁有頂尖的專上院校、出色的科研成果、健全的</a:t>
            </a:r>
            <a:r>
              <a:rPr lang="zh-TW" altLang="en-US" sz="2600" dirty="0" smtClean="0">
                <a:ln w="3175">
                  <a:noFill/>
                </a:ln>
                <a:latin typeface="DFKai-SB" panose="03000509000000000000" pitchFamily="65" charset="-120"/>
                <a:ea typeface="DFKai-SB" panose="03000509000000000000" pitchFamily="65" charset="-120"/>
              </a:rPr>
              <a:t>知識產權</a:t>
            </a:r>
            <a:r>
              <a:rPr lang="zh-TW" altLang="en-US" sz="2600" dirty="0">
                <a:ln w="3175">
                  <a:noFill/>
                </a:ln>
                <a:latin typeface="DFKai-SB" panose="03000509000000000000" pitchFamily="65" charset="-120"/>
                <a:ea typeface="DFKai-SB" panose="03000509000000000000" pitchFamily="65" charset="-120"/>
              </a:rPr>
              <a:t>保護制度、先進的金融基建，是國際商業樞紐，自由流通的資訊及蓬勃的營商環境。</a:t>
            </a:r>
            <a:endParaRPr lang="en-US" altLang="zh-TW" sz="2600" dirty="0">
              <a:ln w="3175">
                <a:noFill/>
              </a:ln>
              <a:latin typeface="DFKai-SB" panose="03000509000000000000" pitchFamily="65" charset="-120"/>
              <a:ea typeface="DFKai-SB" panose="03000509000000000000" pitchFamily="65" charset="-120"/>
            </a:endParaRPr>
          </a:p>
          <a:p>
            <a:pPr marL="342900" indent="-342900">
              <a:lnSpc>
                <a:spcPct val="140000"/>
              </a:lnSpc>
              <a:buFont typeface="Arial" panose="020B0604020202020204" pitchFamily="34" charset="0"/>
              <a:buChar char="•"/>
            </a:pPr>
            <a:r>
              <a:rPr lang="zh-TW" altLang="en-US" sz="2600" dirty="0">
                <a:ln w="3175">
                  <a:noFill/>
                </a:ln>
                <a:latin typeface="DFKai-SB" panose="03000509000000000000" pitchFamily="65" charset="-120"/>
                <a:ea typeface="DFKai-SB" panose="03000509000000000000" pitchFamily="65" charset="-120"/>
              </a:rPr>
              <a:t>香港重視三文兩語，英文更是香港的國際商務語言。香港匯聚在不同領域擁有專業知識的公司，以及掌握商業知識和技能的人才。</a:t>
            </a:r>
          </a:p>
        </p:txBody>
      </p:sp>
      <p:sp>
        <p:nvSpPr>
          <p:cNvPr id="7" name="Rectangle 6"/>
          <p:cNvSpPr/>
          <p:nvPr/>
        </p:nvSpPr>
        <p:spPr>
          <a:xfrm>
            <a:off x="2317951" y="127977"/>
            <a:ext cx="7879080" cy="861326"/>
          </a:xfrm>
          <a:prstGeom prst="rect">
            <a:avLst/>
          </a:prstGeom>
        </p:spPr>
        <p:txBody>
          <a:bodyPr wrap="none">
            <a:spAutoFit/>
          </a:bodyPr>
          <a:lstStyle/>
          <a:p>
            <a:pPr>
              <a:lnSpc>
                <a:spcPct val="140000"/>
              </a:lnSpc>
            </a:pPr>
            <a:r>
              <a:rPr lang="zh-TW" altLang="zh-HK" sz="4000" b="1" dirty="0">
                <a:latin typeface="DFKai-SB" panose="03000509000000000000" pitchFamily="65" charset="-120"/>
                <a:ea typeface="DFKai-SB" panose="03000509000000000000" pitchFamily="65" charset="-120"/>
              </a:rPr>
              <a:t>香港</a:t>
            </a:r>
            <a:r>
              <a:rPr lang="zh-CN" altLang="en-US" sz="4000" b="1" dirty="0">
                <a:latin typeface="DFKai-SB" panose="03000509000000000000" pitchFamily="65" charset="-120"/>
                <a:ea typeface="DFKai-SB" panose="03000509000000000000" pitchFamily="65" charset="-120"/>
                <a:sym typeface="+mn-ea"/>
              </a:rPr>
              <a:t>在粵港澳大灣區建設中的</a:t>
            </a:r>
            <a:r>
              <a:rPr lang="zh-TW" altLang="en-US" sz="4000" b="1" dirty="0">
                <a:latin typeface="DFKai-SB" panose="03000509000000000000" pitchFamily="65" charset="-120"/>
                <a:ea typeface="DFKai-SB" panose="03000509000000000000" pitchFamily="65" charset="-120"/>
                <a:sym typeface="+mn-ea"/>
              </a:rPr>
              <a:t>優勢</a:t>
            </a:r>
            <a:endParaRPr lang="zh-TW" altLang="zh-HK" sz="4000" b="1" strike="sngStrike" dirty="0">
              <a:latin typeface="DFKai-SB" panose="03000509000000000000" pitchFamily="65" charset="-120"/>
              <a:ea typeface="DFKai-SB" panose="03000509000000000000" pitchFamily="65" charset="-120"/>
            </a:endParaRPr>
          </a:p>
        </p:txBody>
      </p:sp>
      <p:pic>
        <p:nvPicPr>
          <p:cNvPr id="8" name="图片 7" descr="建筑与房屋的城市空拍图&#10;&#10;描述已自动生成">
            <a:extLst>
              <a:ext uri="{FF2B5EF4-FFF2-40B4-BE49-F238E27FC236}">
                <a16:creationId xmlns:a16="http://schemas.microsoft.com/office/drawing/2014/main" id="{7C16CC05-E95F-3264-1505-09A268D62D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3" y="4168692"/>
            <a:ext cx="2833288" cy="1634807"/>
          </a:xfrm>
          <a:prstGeom prst="rect">
            <a:avLst/>
          </a:prstGeom>
        </p:spPr>
      </p:pic>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3879" y="1744053"/>
            <a:ext cx="8271184" cy="4419993"/>
          </a:xfrm>
          <a:prstGeom prst="rect">
            <a:avLst/>
          </a:prstGeom>
        </p:spPr>
        <p:txBody>
          <a:bodyPr wrap="square">
            <a:spAutoFit/>
          </a:bodyPr>
          <a:lstStyle/>
          <a:p>
            <a:pPr marL="342900" indent="-342900">
              <a:lnSpc>
                <a:spcPct val="107000"/>
              </a:lnSpc>
              <a:spcAft>
                <a:spcPts val="0"/>
              </a:spcAft>
              <a:buFont typeface="Arial" panose="020B0604020202020204" pitchFamily="34" charset="0"/>
              <a:buChar char="•"/>
            </a:pPr>
            <a:r>
              <a:rPr lang="en-US" altLang="zh-TW" sz="2400" dirty="0">
                <a:latin typeface="標楷體" panose="03000509000000000000" pitchFamily="65" charset="-120"/>
                <a:ea typeface="標楷體" panose="03000509000000000000" pitchFamily="65" charset="-120"/>
                <a:cs typeface="新細明體" panose="02020500000000000000" pitchFamily="18" charset="-120"/>
              </a:rPr>
              <a:t>《</a:t>
            </a:r>
            <a:r>
              <a:rPr lang="zh-TW" altLang="en-US" sz="2400" dirty="0">
                <a:latin typeface="標楷體" panose="03000509000000000000" pitchFamily="65" charset="-120"/>
                <a:ea typeface="標楷體" panose="03000509000000000000" pitchFamily="65" charset="-120"/>
                <a:cs typeface="新細明體" panose="02020500000000000000" pitchFamily="18" charset="-120"/>
              </a:rPr>
              <a:t>基本法</a:t>
            </a:r>
            <a:r>
              <a:rPr lang="en-US" altLang="zh-TW" sz="2400" dirty="0">
                <a:latin typeface="標楷體" panose="03000509000000000000" pitchFamily="65" charset="-120"/>
                <a:ea typeface="標楷體" panose="03000509000000000000" pitchFamily="65" charset="-120"/>
                <a:cs typeface="新細明體" panose="02020500000000000000" pitchFamily="18" charset="-120"/>
              </a:rPr>
              <a:t>》</a:t>
            </a:r>
            <a:r>
              <a:rPr lang="zh-TW" altLang="en-US" sz="2400" dirty="0">
                <a:latin typeface="標楷體" panose="03000509000000000000" pitchFamily="65" charset="-120"/>
                <a:ea typeface="標楷體" panose="03000509000000000000" pitchFamily="65" charset="-120"/>
                <a:cs typeface="新細明體" panose="02020500000000000000" pitchFamily="18" charset="-120"/>
              </a:rPr>
              <a:t>是中國香港特別行政區的憲制性文件，在「一國兩制」下，</a:t>
            </a:r>
            <a:r>
              <a:rPr lang="zh-CN" altLang="zh-CN" sz="2400" dirty="0">
                <a:latin typeface="標楷體" panose="03000509000000000000" pitchFamily="65" charset="-120"/>
                <a:ea typeface="標楷體" panose="03000509000000000000" pitchFamily="65" charset="-120"/>
              </a:rPr>
              <a:t>特別行政區依法施行</a:t>
            </a:r>
            <a:r>
              <a:rPr lang="zh-TW" altLang="en-US" sz="2400" dirty="0">
                <a:latin typeface="標楷體" panose="03000509000000000000" pitchFamily="65" charset="-120"/>
                <a:ea typeface="標楷體" panose="03000509000000000000" pitchFamily="65" charset="-120"/>
              </a:rPr>
              <a:t>高度自治，香港是全國唯一實行普通法的司法管轄區，</a:t>
            </a:r>
            <a:r>
              <a:rPr lang="zh-CN" altLang="zh-CN" sz="2400" dirty="0">
                <a:latin typeface="標楷體" panose="03000509000000000000" pitchFamily="65" charset="-120"/>
                <a:ea typeface="標楷體" panose="03000509000000000000" pitchFamily="65" charset="-120"/>
              </a:rPr>
              <a:t>香港特別行政區享有獨立的司法權和終審權 </a:t>
            </a:r>
            <a:r>
              <a:rPr lang="zh-TW" altLang="en-US" sz="2400" dirty="0">
                <a:latin typeface="標楷體" panose="03000509000000000000" pitchFamily="65" charset="-120"/>
                <a:ea typeface="標楷體" panose="03000509000000000000" pitchFamily="65" charset="-120"/>
              </a:rPr>
              <a:t>，並保留了強而有力的法律保障及健全的法律制度。香港自回歸以來，在法治和司法獨立相關的國際排名也一直位居前列。</a:t>
            </a:r>
          </a:p>
          <a:p>
            <a:pPr>
              <a:lnSpc>
                <a:spcPct val="107000"/>
              </a:lnSpc>
              <a:spcAft>
                <a:spcPts val="0"/>
              </a:spcAft>
            </a:pPr>
            <a:endParaRPr lang="en-US" altLang="zh-TW" sz="2400" dirty="0">
              <a:latin typeface="標楷體" panose="03000509000000000000" pitchFamily="65" charset="-120"/>
              <a:ea typeface="標楷體" panose="03000509000000000000" pitchFamily="65" charset="-120"/>
              <a:cs typeface="新細明體" panose="02020500000000000000" pitchFamily="18" charset="-120"/>
            </a:endParaRPr>
          </a:p>
          <a:p>
            <a:pPr marL="342900" indent="-342900">
              <a:lnSpc>
                <a:spcPct val="107000"/>
              </a:lnSpc>
              <a:spcAft>
                <a:spcPts val="0"/>
              </a:spcAft>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cs typeface="新細明體" panose="02020500000000000000" pitchFamily="18" charset="-120"/>
              </a:rPr>
              <a:t>香港擁有制定合約的自由，而且法律基礎設施完善，吸引了海外和中國內地公司在香港開設及發展業務。香港作為亞太區主要國際法律及爭議解決服務中心，是區內進行交易和解決爭議的理想地點。</a:t>
            </a:r>
            <a:endParaRPr lang="en-US" sz="2400" dirty="0">
              <a:latin typeface="標楷體" panose="03000509000000000000" pitchFamily="65" charset="-120"/>
              <a:ea typeface="標楷體" panose="03000509000000000000" pitchFamily="65" charset="-120"/>
            </a:endParaRPr>
          </a:p>
        </p:txBody>
      </p:sp>
      <p:pic>
        <p:nvPicPr>
          <p:cNvPr id="6" name="Picture 5"/>
          <p:cNvPicPr>
            <a:picLocks noChangeAspect="1"/>
          </p:cNvPicPr>
          <p:nvPr/>
        </p:nvPicPr>
        <p:blipFill>
          <a:blip r:embed="rId2"/>
          <a:stretch>
            <a:fillRect/>
          </a:stretch>
        </p:blipFill>
        <p:spPr>
          <a:xfrm>
            <a:off x="338238" y="3959937"/>
            <a:ext cx="2711558" cy="1876570"/>
          </a:xfrm>
          <a:prstGeom prst="rect">
            <a:avLst/>
          </a:prstGeom>
        </p:spPr>
      </p:pic>
      <p:pic>
        <p:nvPicPr>
          <p:cNvPr id="7" name="圖片 3"/>
          <p:cNvPicPr>
            <a:picLocks noChangeAspect="1"/>
          </p:cNvPicPr>
          <p:nvPr/>
        </p:nvPicPr>
        <p:blipFill>
          <a:blip r:embed="rId3"/>
          <a:stretch>
            <a:fillRect/>
          </a:stretch>
        </p:blipFill>
        <p:spPr>
          <a:xfrm>
            <a:off x="338238" y="1522152"/>
            <a:ext cx="2648558" cy="2127300"/>
          </a:xfrm>
          <a:prstGeom prst="rect">
            <a:avLst/>
          </a:prstGeom>
        </p:spPr>
      </p:pic>
      <p:pic>
        <p:nvPicPr>
          <p:cNvPr id="10" name="Picture 9">
            <a:hlinkClick r:id="rId4"/>
          </p:cNvPr>
          <p:cNvPicPr>
            <a:picLocks noChangeAspect="1"/>
          </p:cNvPicPr>
          <p:nvPr/>
        </p:nvPicPr>
        <p:blipFill>
          <a:blip r:embed="rId5"/>
          <a:stretch>
            <a:fillRect/>
          </a:stretch>
        </p:blipFill>
        <p:spPr>
          <a:xfrm>
            <a:off x="7089851" y="6226708"/>
            <a:ext cx="1899435" cy="408740"/>
          </a:xfrm>
          <a:prstGeom prst="rect">
            <a:avLst/>
          </a:prstGeom>
        </p:spPr>
      </p:pic>
      <p:sp>
        <p:nvSpPr>
          <p:cNvPr id="11" name="Rectangle 10"/>
          <p:cNvSpPr/>
          <p:nvPr/>
        </p:nvSpPr>
        <p:spPr>
          <a:xfrm>
            <a:off x="3658657" y="6277190"/>
            <a:ext cx="3496235" cy="307777"/>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:https://www.brandhk.gov.hk/zh-hk</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2" name="文本框 1"/>
          <p:cNvSpPr txBox="1"/>
          <p:nvPr/>
        </p:nvSpPr>
        <p:spPr>
          <a:xfrm>
            <a:off x="2986796" y="970548"/>
            <a:ext cx="8959671" cy="738664"/>
          </a:xfrm>
          <a:prstGeom prst="rect">
            <a:avLst/>
          </a:prstGeom>
          <a:noFill/>
        </p:spPr>
        <p:txBody>
          <a:bodyPr wrap="square" rtlCol="0" anchor="t">
            <a:spAutoFit/>
          </a:bodyPr>
          <a:lstStyle/>
          <a:p>
            <a:pPr>
              <a:lnSpc>
                <a:spcPct val="150000"/>
              </a:lnSpc>
            </a:pPr>
            <a:r>
              <a:rPr lang="zh-TW" altLang="en-US" sz="2800" b="1" dirty="0">
                <a:ln w="3175">
                  <a:noFill/>
                </a:ln>
                <a:latin typeface="DFKai-SB" panose="03000509000000000000" pitchFamily="65" charset="-120"/>
                <a:ea typeface="DFKai-SB" panose="03000509000000000000" pitchFamily="65" charset="-120"/>
              </a:rPr>
              <a:t>香港的法律制度具優勢可以在大灣區中擔當獨特的角色。</a:t>
            </a:r>
            <a:endParaRPr lang="zh-TW" altLang="zh-HK" sz="2800" b="1" dirty="0">
              <a:ln w="3175">
                <a:noFill/>
              </a:ln>
              <a:effectLst/>
              <a:latin typeface="DFKai-SB" panose="03000509000000000000" pitchFamily="65" charset="-120"/>
              <a:ea typeface="DFKai-SB" panose="03000509000000000000" pitchFamily="65" charset="-120"/>
            </a:endParaRPr>
          </a:p>
        </p:txBody>
      </p:sp>
      <p:sp>
        <p:nvSpPr>
          <p:cNvPr id="5" name="Rectangle 4"/>
          <p:cNvSpPr/>
          <p:nvPr/>
        </p:nvSpPr>
        <p:spPr>
          <a:xfrm>
            <a:off x="2203930" y="138560"/>
            <a:ext cx="7879080" cy="954107"/>
          </a:xfrm>
          <a:prstGeom prst="rect">
            <a:avLst/>
          </a:prstGeom>
        </p:spPr>
        <p:txBody>
          <a:bodyPr wrap="none">
            <a:spAutoFit/>
          </a:bodyPr>
          <a:lstStyle/>
          <a:p>
            <a:pPr>
              <a:lnSpc>
                <a:spcPct val="140000"/>
              </a:lnSpc>
            </a:pPr>
            <a:r>
              <a:rPr lang="zh-TW" altLang="zh-HK" sz="4000" b="1" dirty="0">
                <a:latin typeface="DFKai-SB" panose="03000509000000000000" pitchFamily="65" charset="-120"/>
                <a:ea typeface="DFKai-SB" panose="03000509000000000000" pitchFamily="65" charset="-120"/>
              </a:rPr>
              <a:t>香港</a:t>
            </a:r>
            <a:r>
              <a:rPr lang="zh-CN" altLang="en-US" sz="4000" b="1" dirty="0">
                <a:latin typeface="DFKai-SB" panose="03000509000000000000" pitchFamily="65" charset="-120"/>
                <a:ea typeface="DFKai-SB" panose="03000509000000000000" pitchFamily="65" charset="-120"/>
                <a:sym typeface="+mn-ea"/>
              </a:rPr>
              <a:t>在粵港澳大灣區建設中的</a:t>
            </a:r>
            <a:r>
              <a:rPr lang="zh-TW" altLang="en-US" sz="4000" b="1" dirty="0">
                <a:latin typeface="DFKai-SB" panose="03000509000000000000" pitchFamily="65" charset="-120"/>
                <a:ea typeface="DFKai-SB" panose="03000509000000000000" pitchFamily="65" charset="-120"/>
                <a:sym typeface="+mn-ea"/>
              </a:rPr>
              <a:t>優勢</a:t>
            </a:r>
            <a:endParaRPr lang="zh-TW" altLang="zh-HK" sz="4000" b="1" strike="sngStrike"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6476188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270896" y="1341157"/>
            <a:ext cx="7939606" cy="480131"/>
          </a:xfrm>
        </p:spPr>
        <p:txBody>
          <a:bodyPr wrap="square">
            <a:spAutoFit/>
          </a:bodyPr>
          <a:lstStyle/>
          <a:p>
            <a:r>
              <a:rPr lang="zh-TW" altLang="zh-HK" sz="2800" b="1" dirty="0">
                <a:ln w="3175">
                  <a:noFill/>
                </a:ln>
                <a:effectLst/>
                <a:latin typeface="DFKai-SB" panose="03000509000000000000" pitchFamily="65" charset="-120"/>
                <a:ea typeface="DFKai-SB" panose="03000509000000000000" pitchFamily="65" charset="-120"/>
                <a:cs typeface="+mn-cs"/>
                <a:sym typeface="+mn-ea"/>
              </a:rPr>
              <a:t>作為國際金融中心，是</a:t>
            </a:r>
            <a:r>
              <a:rPr lang="zh-CN" altLang="en-US" sz="2800" b="1" dirty="0">
                <a:ln w="3175">
                  <a:noFill/>
                </a:ln>
                <a:latin typeface="DFKai-SB" panose="03000509000000000000" pitchFamily="65" charset="-120"/>
                <a:ea typeface="DFKai-SB" panose="03000509000000000000" pitchFamily="65" charset="-120"/>
                <a:cs typeface="+mn-cs"/>
                <a:sym typeface="+mn-ea"/>
              </a:rPr>
              <a:t>聯通中外</a:t>
            </a:r>
            <a:r>
              <a:rPr lang="zh-TW" altLang="zh-HK" sz="2800" b="1" dirty="0">
                <a:ln w="3175">
                  <a:noFill/>
                </a:ln>
                <a:effectLst/>
                <a:latin typeface="DFKai-SB" panose="03000509000000000000" pitchFamily="65" charset="-120"/>
                <a:ea typeface="DFKai-SB" panose="03000509000000000000" pitchFamily="65" charset="-120"/>
                <a:cs typeface="+mn-cs"/>
                <a:sym typeface="+mn-ea"/>
              </a:rPr>
              <a:t>的超級聯繫</a:t>
            </a:r>
            <a:r>
              <a:rPr lang="zh-TW" altLang="zh-HK" sz="2800" b="1" dirty="0" smtClean="0">
                <a:ln w="3175">
                  <a:noFill/>
                </a:ln>
                <a:effectLst/>
                <a:latin typeface="DFKai-SB" panose="03000509000000000000" pitchFamily="65" charset="-120"/>
                <a:ea typeface="DFKai-SB" panose="03000509000000000000" pitchFamily="65" charset="-120"/>
                <a:cs typeface="+mn-cs"/>
                <a:sym typeface="+mn-ea"/>
              </a:rPr>
              <a:t>人</a:t>
            </a:r>
            <a:endParaRPr lang="zh-CN" altLang="zh-TW" sz="2800" b="1" dirty="0">
              <a:ln w="3175">
                <a:noFill/>
              </a:ln>
              <a:effectLst/>
              <a:latin typeface="DFKai-SB" panose="03000509000000000000" pitchFamily="65" charset="-120"/>
              <a:ea typeface="宋体" panose="02010600030101010101" pitchFamily="2" charset="-122"/>
              <a:cs typeface="+mn-cs"/>
              <a:sym typeface="+mn-ea"/>
            </a:endParaRPr>
          </a:p>
        </p:txBody>
      </p:sp>
      <p:sp>
        <p:nvSpPr>
          <p:cNvPr id="6" name="内容占位符 5"/>
          <p:cNvSpPr>
            <a:spLocks noGrp="1"/>
          </p:cNvSpPr>
          <p:nvPr>
            <p:ph idx="4294967295"/>
          </p:nvPr>
        </p:nvSpPr>
        <p:spPr>
          <a:xfrm>
            <a:off x="486583" y="1952047"/>
            <a:ext cx="8951119" cy="2534019"/>
          </a:xfrm>
        </p:spPr>
        <p:txBody>
          <a:bodyPr>
            <a:normAutofit/>
          </a:bodyPr>
          <a:lstStyle/>
          <a:p>
            <a:pPr marL="0" indent="0">
              <a:lnSpc>
                <a:spcPct val="150000"/>
              </a:lnSpc>
              <a:buNone/>
            </a:pPr>
            <a:r>
              <a:rPr lang="en-US" altLang="zh-TW" sz="2400" dirty="0">
                <a:ln w="3175">
                  <a:noFill/>
                </a:ln>
                <a:effectLst/>
                <a:latin typeface="DFKai-SB" panose="03000509000000000000" pitchFamily="65" charset="-120"/>
                <a:ea typeface="DFKai-SB" panose="03000509000000000000" pitchFamily="65" charset="-120"/>
                <a:sym typeface="+mn-ea"/>
              </a:rPr>
              <a:t>    </a:t>
            </a:r>
            <a:r>
              <a:rPr lang="zh-TW" altLang="zh-HK" sz="2600" dirty="0">
                <a:ln w="3175">
                  <a:noFill/>
                </a:ln>
                <a:effectLst/>
                <a:latin typeface="DFKai-SB" panose="03000509000000000000" pitchFamily="65" charset="-120"/>
                <a:ea typeface="DFKai-SB" panose="03000509000000000000" pitchFamily="65" charset="-120"/>
                <a:sym typeface="+mn-ea"/>
              </a:rPr>
              <a:t>粵港澳大灣區的建設不僅需要大量外商投資的參與，也要推動大灣區內企業</a:t>
            </a:r>
            <a:r>
              <a:rPr lang="zh-TW" altLang="en-US" sz="2600" dirty="0">
                <a:ln w="3175">
                  <a:noFill/>
                </a:ln>
                <a:effectLst/>
                <a:latin typeface="DFKai-SB" panose="03000509000000000000" pitchFamily="65" charset="-120"/>
                <a:ea typeface="DFKai-SB" panose="03000509000000000000" pitchFamily="65" charset="-120"/>
                <a:sym typeface="+mn-ea"/>
              </a:rPr>
              <a:t>「</a:t>
            </a:r>
            <a:r>
              <a:rPr lang="zh-TW" altLang="zh-HK" sz="2600" dirty="0">
                <a:ln w="3175">
                  <a:noFill/>
                </a:ln>
                <a:effectLst/>
                <a:latin typeface="DFKai-SB" panose="03000509000000000000" pitchFamily="65" charset="-120"/>
                <a:ea typeface="DFKai-SB" panose="03000509000000000000" pitchFamily="65" charset="-120"/>
                <a:sym typeface="+mn-ea"/>
              </a:rPr>
              <a:t>走出去</a:t>
            </a:r>
            <a:r>
              <a:rPr lang="zh-TW" altLang="en-US" sz="2600" dirty="0">
                <a:ln w="3175">
                  <a:noFill/>
                </a:ln>
                <a:effectLst/>
                <a:latin typeface="DFKai-SB" panose="03000509000000000000" pitchFamily="65" charset="-120"/>
                <a:ea typeface="DFKai-SB" panose="03000509000000000000" pitchFamily="65" charset="-120"/>
                <a:sym typeface="+mn-ea"/>
              </a:rPr>
              <a:t>」</a:t>
            </a:r>
            <a:r>
              <a:rPr lang="zh-TW" altLang="zh-HK" sz="2600" dirty="0">
                <a:ln w="3175">
                  <a:noFill/>
                </a:ln>
                <a:effectLst/>
                <a:latin typeface="DFKai-SB" panose="03000509000000000000" pitchFamily="65" charset="-120"/>
                <a:ea typeface="DFKai-SB" panose="03000509000000000000" pitchFamily="65" charset="-120"/>
                <a:sym typeface="+mn-ea"/>
              </a:rPr>
              <a:t>，以對外投資的方式參與國際競爭。香港作為</a:t>
            </a:r>
            <a:r>
              <a:rPr lang="zh-CN" altLang="en-US" sz="2600" dirty="0">
                <a:ln w="3175">
                  <a:noFill/>
                </a:ln>
                <a:latin typeface="DFKai-SB" panose="03000509000000000000" pitchFamily="65" charset="-120"/>
                <a:ea typeface="DFKai-SB" panose="03000509000000000000" pitchFamily="65" charset="-120"/>
                <a:sym typeface="+mn-ea"/>
              </a:rPr>
              <a:t>聯通中外</a:t>
            </a:r>
            <a:r>
              <a:rPr lang="zh-TW" altLang="zh-HK" sz="2600" dirty="0">
                <a:ln w="3175">
                  <a:noFill/>
                </a:ln>
                <a:effectLst/>
                <a:latin typeface="DFKai-SB" panose="03000509000000000000" pitchFamily="65" charset="-120"/>
                <a:ea typeface="DFKai-SB" panose="03000509000000000000" pitchFamily="65" charset="-120"/>
                <a:sym typeface="+mn-ea"/>
              </a:rPr>
              <a:t>的超級聯繫人，先天具備了服務粵港澳大灣區</a:t>
            </a:r>
            <a:r>
              <a:rPr lang="zh-TW" altLang="en-US" sz="2600" dirty="0">
                <a:ln w="3175">
                  <a:noFill/>
                </a:ln>
                <a:effectLst/>
                <a:latin typeface="DFKai-SB" panose="03000509000000000000" pitchFamily="65" charset="-120"/>
                <a:ea typeface="DFKai-SB" panose="03000509000000000000" pitchFamily="65" charset="-120"/>
                <a:sym typeface="+mn-ea"/>
              </a:rPr>
              <a:t>「</a:t>
            </a:r>
            <a:r>
              <a:rPr lang="zh-TW" altLang="zh-HK" sz="2600" dirty="0">
                <a:ln w="3175">
                  <a:noFill/>
                </a:ln>
                <a:effectLst/>
                <a:latin typeface="DFKai-SB" panose="03000509000000000000" pitchFamily="65" charset="-120"/>
                <a:ea typeface="DFKai-SB" panose="03000509000000000000" pitchFamily="65" charset="-120"/>
                <a:sym typeface="+mn-ea"/>
              </a:rPr>
              <a:t>引進來</a:t>
            </a:r>
            <a:r>
              <a:rPr lang="zh-TW" altLang="en-US" sz="2600" dirty="0">
                <a:ln w="3175">
                  <a:noFill/>
                </a:ln>
                <a:effectLst/>
                <a:latin typeface="DFKai-SB" panose="03000509000000000000" pitchFamily="65" charset="-120"/>
                <a:ea typeface="DFKai-SB" panose="03000509000000000000" pitchFamily="65" charset="-120"/>
                <a:sym typeface="+mn-ea"/>
              </a:rPr>
              <a:t>」</a:t>
            </a:r>
            <a:r>
              <a:rPr lang="zh-TW" altLang="zh-HK" sz="2600" dirty="0">
                <a:ln w="3175">
                  <a:noFill/>
                </a:ln>
                <a:effectLst/>
                <a:latin typeface="DFKai-SB" panose="03000509000000000000" pitchFamily="65" charset="-120"/>
                <a:ea typeface="DFKai-SB" panose="03000509000000000000" pitchFamily="65" charset="-120"/>
                <a:sym typeface="+mn-ea"/>
              </a:rPr>
              <a:t>和</a:t>
            </a:r>
            <a:r>
              <a:rPr lang="zh-TW" altLang="en-US" sz="2600" dirty="0">
                <a:ln w="3175">
                  <a:noFill/>
                </a:ln>
                <a:effectLst/>
                <a:latin typeface="DFKai-SB" panose="03000509000000000000" pitchFamily="65" charset="-120"/>
                <a:ea typeface="DFKai-SB" panose="03000509000000000000" pitchFamily="65" charset="-120"/>
                <a:sym typeface="+mn-ea"/>
              </a:rPr>
              <a:t>「</a:t>
            </a:r>
            <a:r>
              <a:rPr lang="zh-TW" altLang="zh-HK" sz="2600" dirty="0">
                <a:ln w="3175">
                  <a:noFill/>
                </a:ln>
                <a:effectLst/>
                <a:latin typeface="DFKai-SB" panose="03000509000000000000" pitchFamily="65" charset="-120"/>
                <a:ea typeface="DFKai-SB" panose="03000509000000000000" pitchFamily="65" charset="-120"/>
                <a:sym typeface="+mn-ea"/>
              </a:rPr>
              <a:t>走出去</a:t>
            </a:r>
            <a:r>
              <a:rPr lang="zh-TW" altLang="en-US" sz="2600" dirty="0">
                <a:ln w="3175">
                  <a:noFill/>
                </a:ln>
                <a:effectLst/>
                <a:latin typeface="DFKai-SB" panose="03000509000000000000" pitchFamily="65" charset="-120"/>
                <a:ea typeface="DFKai-SB" panose="03000509000000000000" pitchFamily="65" charset="-120"/>
                <a:sym typeface="+mn-ea"/>
              </a:rPr>
              <a:t>」</a:t>
            </a:r>
            <a:r>
              <a:rPr lang="zh-TW" altLang="zh-HK" sz="2600" dirty="0">
                <a:ln w="3175">
                  <a:noFill/>
                </a:ln>
                <a:effectLst/>
                <a:latin typeface="DFKai-SB" panose="03000509000000000000" pitchFamily="65" charset="-120"/>
                <a:ea typeface="DFKai-SB" panose="03000509000000000000" pitchFamily="65" charset="-120"/>
                <a:sym typeface="+mn-ea"/>
              </a:rPr>
              <a:t>兩大戰略的條件。</a:t>
            </a:r>
            <a:endParaRPr lang="zh-TW" altLang="zh-HK" sz="2600" dirty="0">
              <a:ln w="3175">
                <a:noFill/>
              </a:ln>
              <a:effectLst/>
              <a:latin typeface="DFKai-SB" panose="03000509000000000000" pitchFamily="65" charset="-120"/>
              <a:ea typeface="DFKai-SB" panose="03000509000000000000" pitchFamily="65" charset="-120"/>
            </a:endParaRPr>
          </a:p>
        </p:txBody>
      </p:sp>
      <p:sp>
        <p:nvSpPr>
          <p:cNvPr id="33" name="燕尾形 1"/>
          <p:cNvSpPr/>
          <p:nvPr/>
        </p:nvSpPr>
        <p:spPr>
          <a:xfrm flipV="1">
            <a:off x="816495" y="1411945"/>
            <a:ext cx="454401" cy="338554"/>
          </a:xfrm>
          <a:prstGeom prst="chevron">
            <a:avLst>
              <a:gd name="adj" fmla="val 38311"/>
            </a:avLst>
          </a:prstGeom>
          <a:solidFill>
            <a:srgbClr val="21D0C2">
              <a:alpha val="62000"/>
            </a:srgbClr>
          </a:solidFill>
          <a:ln w="19050" cap="flat" cmpd="sng" algn="ctr">
            <a:noFill/>
            <a:prstDash val="solid"/>
          </a:ln>
          <a:effectLst>
            <a:outerShdw blurRad="76200" dist="76200" dir="5400000" algn="tl" rotWithShape="0">
              <a:prstClr val="black">
                <a:alpha val="30000"/>
              </a:prstClr>
            </a:outerShdw>
          </a:effectLst>
        </p:spPr>
        <p:txBody>
          <a:bodyPr anchor="ctr">
            <a:spAutoFit/>
          </a:bodyPr>
          <a:lstStyle/>
          <a:p>
            <a:pPr eaLnBrk="1" fontAlgn="auto" hangingPunct="1">
              <a:spcBef>
                <a:spcPts val="0"/>
              </a:spcBef>
              <a:spcAft>
                <a:spcPts val="0"/>
              </a:spcAft>
              <a:defRPr/>
            </a:pPr>
            <a:endParaRPr lang="zh-CN" altLang="en-US" sz="1600" kern="0" dirty="0">
              <a:latin typeface="Avant GardeBook" pitchFamily="50" charset="0"/>
              <a:ea typeface="微软雅黑" panose="020B0503020204020204" pitchFamily="34" charset="-122"/>
            </a:endParaRPr>
          </a:p>
        </p:txBody>
      </p:sp>
      <p:sp>
        <p:nvSpPr>
          <p:cNvPr id="7" name="文本框 6"/>
          <p:cNvSpPr txBox="1"/>
          <p:nvPr/>
        </p:nvSpPr>
        <p:spPr>
          <a:xfrm>
            <a:off x="1104641" y="435937"/>
            <a:ext cx="10030460" cy="707886"/>
          </a:xfrm>
          <a:prstGeom prst="rect">
            <a:avLst/>
          </a:prstGeom>
          <a:noFill/>
        </p:spPr>
        <p:txBody>
          <a:bodyPr wrap="square" rtlCol="0">
            <a:spAutoFit/>
          </a:bodyPr>
          <a:lstStyle/>
          <a:p>
            <a:pPr algn="ctr"/>
            <a:r>
              <a:rPr lang="zh-TW" altLang="zh-HK" sz="4000" b="1" dirty="0">
                <a:latin typeface="DFKai-SB" panose="03000509000000000000" pitchFamily="65" charset="-120"/>
                <a:ea typeface="DFKai-SB" panose="03000509000000000000" pitchFamily="65" charset="-120"/>
              </a:rPr>
              <a:t>香港</a:t>
            </a:r>
            <a:r>
              <a:rPr lang="zh-CN" altLang="en-US" sz="4000" b="1" dirty="0">
                <a:latin typeface="DFKai-SB" panose="03000509000000000000" pitchFamily="65" charset="-120"/>
                <a:ea typeface="DFKai-SB" panose="03000509000000000000" pitchFamily="65" charset="-120"/>
              </a:rPr>
              <a:t>在粵港澳大灣區建設中的</a:t>
            </a:r>
            <a:r>
              <a:rPr lang="zh-TW" altLang="en-US" sz="4000" b="1" dirty="0">
                <a:latin typeface="DFKai-SB" panose="03000509000000000000" pitchFamily="65" charset="-120"/>
                <a:ea typeface="DFKai-SB" panose="03000509000000000000" pitchFamily="65" charset="-120"/>
              </a:rPr>
              <a:t>機遇與角色</a:t>
            </a:r>
            <a:endParaRPr lang="zh-TW" altLang="zh-HK" sz="4000" b="1" strike="sngStrike" dirty="0">
              <a:latin typeface="DFKai-SB" panose="03000509000000000000" pitchFamily="65" charset="-120"/>
              <a:ea typeface="DFKai-SB" panose="03000509000000000000" pitchFamily="65" charset="-120"/>
            </a:endParaRPr>
          </a:p>
        </p:txBody>
      </p:sp>
      <p:pic>
        <p:nvPicPr>
          <p:cNvPr id="8" name="图片 21" descr="&amp;pky90108784804&amp;2&amp;"/>
          <p:cNvPicPr>
            <a:picLocks noChangeAspect="1"/>
          </p:cNvPicPr>
          <p:nvPr/>
        </p:nvPicPr>
        <p:blipFill>
          <a:blip r:embed="rId3"/>
          <a:stretch>
            <a:fillRect/>
          </a:stretch>
        </p:blipFill>
        <p:spPr>
          <a:xfrm>
            <a:off x="9509918" y="2111433"/>
            <a:ext cx="2235076" cy="2298174"/>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3" name="Rectangle 2"/>
          <p:cNvSpPr/>
          <p:nvPr/>
        </p:nvSpPr>
        <p:spPr>
          <a:xfrm>
            <a:off x="558799" y="4826734"/>
            <a:ext cx="8651703" cy="1569660"/>
          </a:xfrm>
          <a:prstGeom prst="rect">
            <a:avLst/>
          </a:prstGeom>
          <a:ln w="28575">
            <a:solidFill>
              <a:srgbClr val="FF0000"/>
            </a:solidFill>
          </a:ln>
        </p:spPr>
        <p:txBody>
          <a:bodyPr wrap="square">
            <a:spAutoFit/>
          </a:bodyPr>
          <a:lstStyle/>
          <a:p>
            <a:pPr algn="ctr"/>
            <a:r>
              <a:rPr lang="zh-TW" altLang="en-US" sz="2400" dirty="0">
                <a:latin typeface="標楷體" panose="03000509000000000000" pitchFamily="65" charset="-120"/>
                <a:ea typeface="標楷體" panose="03000509000000000000" pitchFamily="65" charset="-120"/>
              </a:rPr>
              <a:t>個案</a:t>
            </a:r>
            <a:r>
              <a:rPr lang="en-US" altLang="zh-TW" sz="2400" dirty="0">
                <a:latin typeface="標楷體" panose="03000509000000000000" pitchFamily="65" charset="-120"/>
                <a:ea typeface="標楷體" panose="03000509000000000000" pitchFamily="65" charset="-120"/>
              </a:rPr>
              <a:t>: </a:t>
            </a:r>
            <a:r>
              <a:rPr lang="zh-TW" altLang="en-US" sz="2400" dirty="0">
                <a:latin typeface="標楷體" panose="03000509000000000000" pitchFamily="65" charset="-120"/>
                <a:ea typeface="標楷體" panose="03000509000000000000" pitchFamily="65" charset="-120"/>
              </a:rPr>
              <a:t>阿里巴巴選擇在香港上市</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在香</a:t>
            </a:r>
            <a:r>
              <a:rPr lang="zh-CN" altLang="en-US" sz="2400" dirty="0">
                <a:latin typeface="標楷體" panose="03000509000000000000" pitchFamily="65" charset="-120"/>
                <a:ea typeface="標楷體" panose="03000509000000000000" pitchFamily="65" charset="-120"/>
              </a:rPr>
              <a:t>港上市的好處首先是募集資金擴大業務，其次阿</a:t>
            </a:r>
            <a:r>
              <a:rPr lang="zh-TW" altLang="en-US" sz="2400" dirty="0">
                <a:latin typeface="標楷體" panose="03000509000000000000" pitchFamily="65" charset="-120"/>
                <a:ea typeface="標楷體" panose="03000509000000000000" pitchFamily="65" charset="-120"/>
              </a:rPr>
              <a:t>里</a:t>
            </a:r>
            <a:r>
              <a:rPr lang="zh-CN" altLang="en-US" sz="2400" dirty="0">
                <a:latin typeface="標楷體" panose="03000509000000000000" pitchFamily="65" charset="-120"/>
                <a:ea typeface="標楷體" panose="03000509000000000000" pitchFamily="65" charset="-120"/>
              </a:rPr>
              <a:t>的業務來源主要是大中華區，香港上市可以提高阿</a:t>
            </a:r>
            <a:r>
              <a:rPr lang="zh-TW" altLang="en-US" sz="2400" dirty="0">
                <a:latin typeface="標楷體" panose="03000509000000000000" pitchFamily="65" charset="-120"/>
                <a:ea typeface="標楷體" panose="03000509000000000000" pitchFamily="65" charset="-120"/>
              </a:rPr>
              <a:t>里</a:t>
            </a:r>
            <a:r>
              <a:rPr lang="zh-CN" altLang="en-US" sz="2400" dirty="0">
                <a:latin typeface="標楷體" panose="03000509000000000000" pitchFamily="65" charset="-120"/>
                <a:ea typeface="標楷體" panose="03000509000000000000" pitchFamily="65" charset="-120"/>
              </a:rPr>
              <a:t>在大中華區的影響力，有利於未來的業務發展。</a:t>
            </a:r>
            <a:endParaRPr lang="en-US" sz="2400" dirty="0">
              <a:latin typeface="標楷體" panose="03000509000000000000" pitchFamily="65" charset="-120"/>
              <a:ea typeface="標楷體" panose="03000509000000000000" pitchFamily="65" charset="-120"/>
            </a:endParaRPr>
          </a:p>
        </p:txBody>
      </p:sp>
      <p:pic>
        <p:nvPicPr>
          <p:cNvPr id="4" name="Picture 3"/>
          <p:cNvPicPr>
            <a:picLocks noChangeAspect="1"/>
          </p:cNvPicPr>
          <p:nvPr/>
        </p:nvPicPr>
        <p:blipFill>
          <a:blip r:embed="rId4"/>
          <a:stretch>
            <a:fillRect/>
          </a:stretch>
        </p:blipFill>
        <p:spPr>
          <a:xfrm>
            <a:off x="9437702" y="5069348"/>
            <a:ext cx="1253432" cy="808224"/>
          </a:xfrm>
          <a:prstGeom prst="rect">
            <a:avLst/>
          </a:prstGeom>
        </p:spPr>
      </p:pic>
      <p:sp>
        <p:nvSpPr>
          <p:cNvPr id="5" name="Rectangle 4"/>
          <p:cNvSpPr/>
          <p:nvPr/>
        </p:nvSpPr>
        <p:spPr>
          <a:xfrm>
            <a:off x="9437702" y="5877572"/>
            <a:ext cx="2276004" cy="646331"/>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http://www.xinhuanet.com/fortune/2019-11/28/c_1125284089.htm</a:t>
            </a:r>
          </a:p>
        </p:txBody>
      </p:sp>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32776" y="1701946"/>
            <a:ext cx="8024554" cy="1200329"/>
          </a:xfrm>
          <a:prstGeom prst="rect">
            <a:avLst/>
          </a:prstGeom>
        </p:spPr>
        <p:txBody>
          <a:bodyPr wrap="square">
            <a:spAutoFit/>
          </a:bodyPr>
          <a:lstStyle/>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香港商業網絡遍及多個國家地區，在連接大灣區與其他地區的供應鏈管理應可提供全面的服務，包括生產流程、裝備、物流、環保服務等。</a:t>
            </a:r>
            <a:endParaRPr lang="en-US" sz="2400" dirty="0">
              <a:latin typeface="標楷體" panose="03000509000000000000" pitchFamily="65" charset="-120"/>
              <a:ea typeface="標楷體" panose="03000509000000000000" pitchFamily="65" charset="-120"/>
            </a:endParaRPr>
          </a:p>
        </p:txBody>
      </p:sp>
      <p:sp>
        <p:nvSpPr>
          <p:cNvPr id="3" name="Rectangle 2"/>
          <p:cNvSpPr/>
          <p:nvPr/>
        </p:nvSpPr>
        <p:spPr>
          <a:xfrm>
            <a:off x="3666027" y="2902275"/>
            <a:ext cx="7572894" cy="3785652"/>
          </a:xfrm>
          <a:prstGeom prst="rect">
            <a:avLst/>
          </a:prstGeom>
        </p:spPr>
        <p:txBody>
          <a:bodyPr wrap="square">
            <a:spAutoFit/>
          </a:bodyPr>
          <a:lstStyle/>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粵港澳大灣區企業若想以香港作為「走出去」的橋樑 ，也可以借助香港的法律顧問服務，獲取更多樣化的建議和服務。</a:t>
            </a:r>
            <a:endParaRPr lang="en-US" altLang="zh-TW" sz="2400" dirty="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截至</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年底，以市值計算，香港股票市場在亞洲排名第三，全球排名第五</a:t>
            </a:r>
            <a:endParaRPr lang="en-US" altLang="zh-TW" sz="24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香港是亞太區重要的銀行和金融中心。</a:t>
            </a:r>
          </a:p>
          <a:p>
            <a:pPr marL="342900" indent="-342900">
              <a:buFont typeface="Arial" panose="020B0604020202020204" pitchFamily="34" charset="0"/>
              <a:buChar char="•"/>
            </a:pP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香港也是全球最繁忙的貨櫃港之一。</a:t>
            </a:r>
          </a:p>
          <a:p>
            <a:endParaRPr lang="en-US" altLang="zh-TW" sz="2400" dirty="0">
              <a:latin typeface="標楷體" panose="03000509000000000000" pitchFamily="65" charset="-120"/>
              <a:ea typeface="標楷體" panose="03000509000000000000" pitchFamily="65" charset="-120"/>
            </a:endParaRPr>
          </a:p>
          <a:p>
            <a:endParaRPr lang="en-US" sz="2400" dirty="0">
              <a:latin typeface="標楷體" panose="03000509000000000000" pitchFamily="65" charset="-120"/>
              <a:ea typeface="標楷體" panose="03000509000000000000" pitchFamily="65" charset="-120"/>
            </a:endParaRPr>
          </a:p>
          <a:p>
            <a:endParaRPr lang="en-US" sz="2400" dirty="0">
              <a:latin typeface="標楷體" panose="03000509000000000000" pitchFamily="65" charset="-120"/>
              <a:ea typeface="標楷體" panose="03000509000000000000" pitchFamily="65" charset="-120"/>
            </a:endParaRPr>
          </a:p>
        </p:txBody>
      </p:sp>
      <p:sp>
        <p:nvSpPr>
          <p:cNvPr id="4" name="Rectangle 3"/>
          <p:cNvSpPr/>
          <p:nvPr/>
        </p:nvSpPr>
        <p:spPr>
          <a:xfrm>
            <a:off x="3666027" y="5756509"/>
            <a:ext cx="7958051" cy="1169551"/>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立法會秘書處 資料研究組 </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https://www.legco.gov.hk/research-publications/chinese/1718fs04-guangdong-hong-kong-macao-bay-area-opportunities-and-challenges-for-hong-kong-20180223-c.pdf</a:t>
            </a:r>
            <a:r>
              <a:rPr lang="en-US" altLang="zh-TW" sz="1400"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香港貿易發展局 </a:t>
            </a:r>
            <a:r>
              <a:rPr lang="en-US" altLang="zh-TW" sz="1400" dirty="0">
                <a:latin typeface="Times New Roman" panose="02020603050405020304" pitchFamily="18" charset="0"/>
                <a:cs typeface="Times New Roman" panose="02020603050405020304" pitchFamily="18" charset="0"/>
              </a:rPr>
              <a:t>(https://research.hktdc.com/tc/article/MzIwNjkzNTY5)</a:t>
            </a:r>
            <a:endParaRPr lang="en-US" sz="1400" dirty="0">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
        <p:nvSpPr>
          <p:cNvPr id="5" name="文本框 6"/>
          <p:cNvSpPr txBox="1"/>
          <p:nvPr/>
        </p:nvSpPr>
        <p:spPr>
          <a:xfrm>
            <a:off x="1008956" y="164523"/>
            <a:ext cx="10030460" cy="707886"/>
          </a:xfrm>
          <a:prstGeom prst="rect">
            <a:avLst/>
          </a:prstGeom>
          <a:noFill/>
        </p:spPr>
        <p:txBody>
          <a:bodyPr wrap="square" rtlCol="0">
            <a:spAutoFit/>
          </a:bodyPr>
          <a:lstStyle/>
          <a:p>
            <a:pPr algn="ctr"/>
            <a:r>
              <a:rPr lang="zh-TW" altLang="zh-HK" sz="4000" b="1" dirty="0">
                <a:latin typeface="DFKai-SB" panose="03000509000000000000" pitchFamily="65" charset="-120"/>
                <a:ea typeface="DFKai-SB" panose="03000509000000000000" pitchFamily="65" charset="-120"/>
              </a:rPr>
              <a:t>香港</a:t>
            </a:r>
            <a:r>
              <a:rPr lang="zh-CN" altLang="en-US" sz="4000" b="1" dirty="0">
                <a:latin typeface="DFKai-SB" panose="03000509000000000000" pitchFamily="65" charset="-120"/>
                <a:ea typeface="DFKai-SB" panose="03000509000000000000" pitchFamily="65" charset="-120"/>
              </a:rPr>
              <a:t>在粵港澳大灣區建設中的</a:t>
            </a:r>
            <a:r>
              <a:rPr lang="zh-TW" altLang="en-US" sz="4000" b="1" dirty="0">
                <a:latin typeface="DFKai-SB" panose="03000509000000000000" pitchFamily="65" charset="-120"/>
                <a:ea typeface="DFKai-SB" panose="03000509000000000000" pitchFamily="65" charset="-120"/>
              </a:rPr>
              <a:t>機遇與角色</a:t>
            </a:r>
            <a:endParaRPr lang="zh-TW" altLang="zh-HK" sz="4000" b="1" strike="sngStrike" dirty="0">
              <a:latin typeface="DFKai-SB" panose="03000509000000000000" pitchFamily="65" charset="-120"/>
              <a:ea typeface="DFKai-SB" panose="03000509000000000000" pitchFamily="65" charset="-120"/>
            </a:endParaRPr>
          </a:p>
        </p:txBody>
      </p:sp>
      <p:sp>
        <p:nvSpPr>
          <p:cNvPr id="8" name="标题 1"/>
          <p:cNvSpPr txBox="1">
            <a:spLocks/>
          </p:cNvSpPr>
          <p:nvPr/>
        </p:nvSpPr>
        <p:spPr>
          <a:xfrm>
            <a:off x="2118792" y="1060320"/>
            <a:ext cx="8055985"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zh-HK" sz="2800" b="1" dirty="0">
                <a:ln w="3175">
                  <a:noFill/>
                </a:ln>
                <a:latin typeface="DFKai-SB" panose="03000509000000000000" pitchFamily="65" charset="-120"/>
                <a:ea typeface="DFKai-SB" panose="03000509000000000000" pitchFamily="65" charset="-120"/>
                <a:cs typeface="+mn-cs"/>
                <a:sym typeface="+mn-ea"/>
              </a:rPr>
              <a:t>作為國際金融中心，</a:t>
            </a:r>
            <a:r>
              <a:rPr lang="zh-TW" altLang="en-US" sz="2800" b="1" dirty="0">
                <a:ln w="3175">
                  <a:noFill/>
                </a:ln>
                <a:latin typeface="DFKai-SB" panose="03000509000000000000" pitchFamily="65" charset="-120"/>
                <a:ea typeface="DFKai-SB" panose="03000509000000000000" pitchFamily="65" charset="-120"/>
                <a:cs typeface="+mn-cs"/>
                <a:sym typeface="+mn-ea"/>
              </a:rPr>
              <a:t>香港</a:t>
            </a:r>
            <a:r>
              <a:rPr lang="zh-TW" altLang="zh-HK" sz="2800" b="1" dirty="0">
                <a:ln w="3175">
                  <a:noFill/>
                </a:ln>
                <a:latin typeface="DFKai-SB" panose="03000509000000000000" pitchFamily="65" charset="-120"/>
                <a:ea typeface="DFKai-SB" panose="03000509000000000000" pitchFamily="65" charset="-120"/>
                <a:cs typeface="+mn-cs"/>
                <a:sym typeface="+mn-ea"/>
              </a:rPr>
              <a:t>是</a:t>
            </a:r>
            <a:r>
              <a:rPr lang="zh-CN" altLang="en-US" sz="2800" b="1" dirty="0">
                <a:ln w="3175">
                  <a:noFill/>
                </a:ln>
                <a:latin typeface="DFKai-SB" panose="03000509000000000000" pitchFamily="65" charset="-120"/>
                <a:ea typeface="DFKai-SB" panose="03000509000000000000" pitchFamily="65" charset="-120"/>
                <a:cs typeface="+mn-cs"/>
                <a:sym typeface="+mn-ea"/>
              </a:rPr>
              <a:t>聯通中外</a:t>
            </a:r>
            <a:r>
              <a:rPr lang="zh-TW" altLang="zh-HK" sz="2800" b="1" dirty="0">
                <a:ln w="3175">
                  <a:noFill/>
                </a:ln>
                <a:latin typeface="DFKai-SB" panose="03000509000000000000" pitchFamily="65" charset="-120"/>
                <a:ea typeface="DFKai-SB" panose="03000509000000000000" pitchFamily="65" charset="-120"/>
                <a:cs typeface="+mn-cs"/>
                <a:sym typeface="+mn-ea"/>
              </a:rPr>
              <a:t>的超級聯繫人</a:t>
            </a:r>
            <a:endParaRPr lang="zh-CN" altLang="zh-TW" sz="2800" b="1" dirty="0">
              <a:ln w="3175">
                <a:noFill/>
              </a:ln>
              <a:latin typeface="DFKai-SB" panose="03000509000000000000" pitchFamily="65" charset="-120"/>
              <a:ea typeface="宋体" panose="02010600030101010101" pitchFamily="2" charset="-122"/>
              <a:cs typeface="+mn-cs"/>
              <a:sym typeface="+mn-ea"/>
            </a:endParaRPr>
          </a:p>
        </p:txBody>
      </p:sp>
      <p:sp>
        <p:nvSpPr>
          <p:cNvPr id="9" name="燕尾形 1"/>
          <p:cNvSpPr/>
          <p:nvPr/>
        </p:nvSpPr>
        <p:spPr>
          <a:xfrm flipV="1">
            <a:off x="1589579" y="1131108"/>
            <a:ext cx="454401" cy="338554"/>
          </a:xfrm>
          <a:prstGeom prst="chevron">
            <a:avLst>
              <a:gd name="adj" fmla="val 38311"/>
            </a:avLst>
          </a:prstGeom>
          <a:solidFill>
            <a:srgbClr val="21D0C2">
              <a:alpha val="62000"/>
            </a:srgbClr>
          </a:solidFill>
          <a:ln w="19050" cap="flat" cmpd="sng" algn="ctr">
            <a:noFill/>
            <a:prstDash val="solid"/>
          </a:ln>
          <a:effectLst>
            <a:outerShdw blurRad="76200" dist="76200" dir="5400000" algn="tl" rotWithShape="0">
              <a:prstClr val="black">
                <a:alpha val="30000"/>
              </a:prstClr>
            </a:outerShdw>
          </a:effectLst>
        </p:spPr>
        <p:txBody>
          <a:bodyPr anchor="ctr">
            <a:spAutoFit/>
          </a:bodyPr>
          <a:lstStyle/>
          <a:p>
            <a:pPr eaLnBrk="1" fontAlgn="auto" hangingPunct="1">
              <a:spcBef>
                <a:spcPts val="0"/>
              </a:spcBef>
              <a:spcAft>
                <a:spcPts val="0"/>
              </a:spcAft>
              <a:defRPr/>
            </a:pPr>
            <a:endParaRPr lang="zh-CN" altLang="en-US" sz="1600" kern="0" dirty="0">
              <a:latin typeface="Avant GardeBook" pitchFamily="50" charset="0"/>
              <a:ea typeface="微软雅黑" panose="020B0503020204020204" pitchFamily="34" charset="-122"/>
            </a:endParaRPr>
          </a:p>
        </p:txBody>
      </p:sp>
      <p:pic>
        <p:nvPicPr>
          <p:cNvPr id="10" name="Picture 9">
            <a:hlinkClick r:id="rId2"/>
          </p:cNvPr>
          <p:cNvPicPr>
            <a:picLocks noChangeAspect="1"/>
          </p:cNvPicPr>
          <p:nvPr/>
        </p:nvPicPr>
        <p:blipFill>
          <a:blip r:embed="rId3"/>
          <a:stretch>
            <a:fillRect/>
          </a:stretch>
        </p:blipFill>
        <p:spPr>
          <a:xfrm>
            <a:off x="402004" y="2053242"/>
            <a:ext cx="2829550" cy="3385171"/>
          </a:xfrm>
          <a:prstGeom prst="rect">
            <a:avLst/>
          </a:prstGeom>
        </p:spPr>
      </p:pic>
      <p:sp>
        <p:nvSpPr>
          <p:cNvPr id="11" name="Rectangle 10"/>
          <p:cNvSpPr/>
          <p:nvPr/>
        </p:nvSpPr>
        <p:spPr>
          <a:xfrm>
            <a:off x="529803" y="5497029"/>
            <a:ext cx="2573952" cy="369332"/>
          </a:xfrm>
          <a:prstGeom prst="rect">
            <a:avLst/>
          </a:prstGeom>
          <a:ln w="19050">
            <a:solidFill>
              <a:srgbClr val="FF0000"/>
            </a:solidFill>
          </a:ln>
        </p:spPr>
        <p:txBody>
          <a:bodyPr wrap="square">
            <a:spAutoFit/>
          </a:bodyPr>
          <a:lstStyle/>
          <a:p>
            <a:pPr algn="ctr"/>
            <a:r>
              <a:rPr lang="zh-TW" altLang="en-US" b="1" dirty="0">
                <a:latin typeface="標楷體" panose="03000509000000000000" pitchFamily="65" charset="-120"/>
                <a:ea typeface="標楷體" panose="03000509000000000000" pitchFamily="65" charset="-120"/>
                <a:cs typeface="Times New Roman" panose="02020603050405020304" pitchFamily="18" charset="0"/>
              </a:rPr>
              <a:t>點擊以上圖以了解更多</a:t>
            </a:r>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2" name="Rectangle 11"/>
          <p:cNvSpPr/>
          <p:nvPr/>
        </p:nvSpPr>
        <p:spPr>
          <a:xfrm>
            <a:off x="1147365" y="1673907"/>
            <a:ext cx="1338828"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cs typeface="Times New Roman" panose="02020603050405020304" pitchFamily="18" charset="0"/>
              </a:rPr>
              <a:t>參考資料</a:t>
            </a:r>
            <a:r>
              <a:rPr lang="en-US" altLang="zh-TW" dirty="0">
                <a:latin typeface="標楷體" panose="03000509000000000000" pitchFamily="65" charset="-120"/>
                <a:ea typeface="標楷體" panose="03000509000000000000" pitchFamily="65" charset="-120"/>
                <a:cs typeface="Times New Roman" panose="02020603050405020304" pitchFamily="18" charset="0"/>
              </a:rPr>
              <a:t>: </a:t>
            </a:r>
            <a:endParaRPr lang="en-US" dirty="0"/>
          </a:p>
        </p:txBody>
      </p:sp>
    </p:spTree>
    <p:extLst>
      <p:ext uri="{BB962C8B-B14F-4D97-AF65-F5344CB8AC3E}">
        <p14:creationId xmlns:p14="http://schemas.microsoft.com/office/powerpoint/2010/main" val="3986531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91919" y="376443"/>
            <a:ext cx="5314275"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粵港澳大灣區發展概要</a:t>
            </a:r>
            <a:endParaRPr lang="en-US" sz="4000" b="1" dirty="0"/>
          </a:p>
        </p:txBody>
      </p:sp>
      <p:sp>
        <p:nvSpPr>
          <p:cNvPr id="4" name="Rectangle 3"/>
          <p:cNvSpPr/>
          <p:nvPr/>
        </p:nvSpPr>
        <p:spPr>
          <a:xfrm>
            <a:off x="787827" y="1386149"/>
            <a:ext cx="10351228" cy="5153527"/>
          </a:xfrm>
          <a:prstGeom prst="rect">
            <a:avLst/>
          </a:prstGeom>
        </p:spPr>
        <p:txBody>
          <a:bodyPr wrap="square">
            <a:spAutoFit/>
          </a:bodyPr>
          <a:lstStyle/>
          <a:p>
            <a:pPr marL="342900" indent="-342900">
              <a:lnSpc>
                <a:spcPct val="107000"/>
              </a:lnSpc>
              <a:spcAft>
                <a:spcPts val="1500"/>
              </a:spcAft>
              <a:buFont typeface="Arial" panose="020B0604020202020204" pitchFamily="34" charset="0"/>
              <a:buChar char="•"/>
            </a:pPr>
            <a:r>
              <a:rPr lang="zh-TW" altLang="en-US" sz="2600" dirty="0">
                <a:latin typeface="標楷體" panose="03000509000000000000" pitchFamily="65" charset="-120"/>
                <a:ea typeface="標楷體" panose="03000509000000000000" pitchFamily="65" charset="-120"/>
                <a:cs typeface="微軟正黑體" panose="020B0604030504040204" pitchFamily="34" charset="-120"/>
              </a:rPr>
              <a:t>粵港澳大灣區發展重點包括</a:t>
            </a:r>
            <a:r>
              <a:rPr lang="zh-CN" altLang="en-US" sz="2600" dirty="0">
                <a:latin typeface="標楷體" panose="03000509000000000000" pitchFamily="65" charset="-120"/>
                <a:ea typeface="標楷體" panose="03000509000000000000" pitchFamily="65" charset="-120"/>
                <a:cs typeface="微軟正黑體" panose="020B0604030504040204" pitchFamily="34" charset="-120"/>
              </a:rPr>
              <a:t>：</a:t>
            </a:r>
            <a:r>
              <a:rPr lang="zh-TW" altLang="en-US" sz="2600" dirty="0">
                <a:latin typeface="標楷體" panose="03000509000000000000" pitchFamily="65" charset="-120"/>
                <a:ea typeface="標楷體" panose="03000509000000000000" pitchFamily="65" charset="-120"/>
                <a:cs typeface="微軟正黑體" panose="020B0604030504040204" pitchFamily="34" charset="-120"/>
              </a:rPr>
              <a:t>建設國際科技創新中心、便利香港優勢產業落戶大灣區，以及通過政策創新突破和便利香港居民在粵港澳大灣區學習、就業和生活的措施，在「一國兩制」的原則下，促進人流、物流、資金流、信息流，加強大灣區內城市互聯互通。</a:t>
            </a:r>
            <a:endParaRPr lang="en-US" altLang="zh-TW" sz="2600" dirty="0">
              <a:latin typeface="標楷體" panose="03000509000000000000" pitchFamily="65" charset="-120"/>
              <a:ea typeface="標楷體" panose="03000509000000000000" pitchFamily="65" charset="-120"/>
              <a:cs typeface="微軟正黑體" panose="020B0604030504040204" pitchFamily="34" charset="-120"/>
            </a:endParaRPr>
          </a:p>
          <a:p>
            <a:pPr marL="342900" indent="-342900">
              <a:lnSpc>
                <a:spcPct val="107000"/>
              </a:lnSpc>
              <a:spcAft>
                <a:spcPts val="1500"/>
              </a:spcAft>
              <a:buFont typeface="Arial" panose="020B0604020202020204" pitchFamily="34" charset="0"/>
              <a:buChar char="•"/>
            </a:pPr>
            <a:r>
              <a:rPr lang="zh-TW" altLang="en-US" sz="2600" dirty="0">
                <a:latin typeface="標楷體" panose="03000509000000000000" pitchFamily="65" charset="-120"/>
                <a:ea typeface="標楷體" panose="03000509000000000000" pitchFamily="65" charset="-120"/>
                <a:cs typeface="微軟正黑體" panose="020B0604030504040204" pitchFamily="34" charset="-120"/>
              </a:rPr>
              <a:t>香港作為粵港澳大灣區內高度開放和國際化的城市，是國際金融、航運、貿易中心和航空樞紐，專業服務享譽全球，加上「一國兩制」的雙重優勢，在粵港澳大灣區建設擔當重要角色，一方面促進和支持區內經濟發展，提升粵港澳大灣區在國家雙向發展中的角色和功能，同時便利香港優勢產業在大灣區的發展，以香港所長，服務國家所需。</a:t>
            </a:r>
          </a:p>
          <a:p>
            <a:pPr marL="342900" indent="-342900">
              <a:lnSpc>
                <a:spcPct val="107000"/>
              </a:lnSpc>
              <a:spcAft>
                <a:spcPts val="1500"/>
              </a:spcAft>
              <a:buFont typeface="Arial" panose="020B0604020202020204" pitchFamily="34" charset="0"/>
              <a:buChar char="•"/>
            </a:pPr>
            <a:endParaRPr lang="zh-TW" altLang="en-US" sz="2400" dirty="0">
              <a:solidFill>
                <a:srgbClr val="333333"/>
              </a:solidFill>
              <a:latin typeface="標楷體" panose="03000509000000000000" pitchFamily="65" charset="-120"/>
              <a:ea typeface="標楷體" panose="03000509000000000000" pitchFamily="65" charset="-120"/>
              <a:cs typeface="微軟正黑體" panose="020B0604030504040204" pitchFamily="34" charset="-120"/>
            </a:endParaRPr>
          </a:p>
        </p:txBody>
      </p:sp>
      <p:sp>
        <p:nvSpPr>
          <p:cNvPr id="5" name="Rectangle 4"/>
          <p:cNvSpPr/>
          <p:nvPr/>
        </p:nvSpPr>
        <p:spPr>
          <a:xfrm>
            <a:off x="2667771" y="6170344"/>
            <a:ext cx="8020016"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資料來源 </a:t>
            </a:r>
            <a:r>
              <a:rPr lang="en-US" altLang="zh-TW" dirty="0">
                <a:latin typeface="標楷體" panose="03000509000000000000" pitchFamily="65" charset="-12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粵港澳大灣區專頁 </a:t>
            </a:r>
            <a:r>
              <a:rPr lang="en-US" dirty="0">
                <a:latin typeface="Times New Roman" panose="02020603050405020304" pitchFamily="18" charset="0"/>
                <a:ea typeface="標楷體" panose="03000509000000000000" pitchFamily="65" charset="-120"/>
                <a:cs typeface="Times New Roman" panose="02020603050405020304" pitchFamily="18" charset="0"/>
              </a:rPr>
              <a:t>https://www.bayarea.gov.hk/tc/about/overview.html</a:t>
            </a:r>
          </a:p>
        </p:txBody>
      </p:sp>
      <p:pic>
        <p:nvPicPr>
          <p:cNvPr id="6" name="Picture 5"/>
          <p:cNvPicPr>
            <a:picLocks noChangeAspect="1"/>
          </p:cNvPicPr>
          <p:nvPr/>
        </p:nvPicPr>
        <p:blipFill>
          <a:blip r:embed="rId2"/>
          <a:stretch>
            <a:fillRect/>
          </a:stretch>
        </p:blipFill>
        <p:spPr>
          <a:xfrm>
            <a:off x="914092" y="6081838"/>
            <a:ext cx="1811560" cy="546344"/>
          </a:xfrm>
          <a:prstGeom prst="rect">
            <a:avLst/>
          </a:prstGeom>
        </p:spPr>
      </p:pic>
      <p:pic>
        <p:nvPicPr>
          <p:cNvPr id="2" name="Picture 1"/>
          <p:cNvPicPr>
            <a:picLocks noChangeAspect="1"/>
          </p:cNvPicPr>
          <p:nvPr/>
        </p:nvPicPr>
        <p:blipFill>
          <a:blip r:embed="rId3"/>
          <a:stretch>
            <a:fillRect/>
          </a:stretch>
        </p:blipFill>
        <p:spPr>
          <a:xfrm>
            <a:off x="171991" y="205138"/>
            <a:ext cx="2172003" cy="790685"/>
          </a:xfrm>
          <a:prstGeom prst="rect">
            <a:avLst/>
          </a:prstGeom>
        </p:spPr>
      </p:pic>
    </p:spTree>
    <p:extLst>
      <p:ext uri="{BB962C8B-B14F-4D97-AF65-F5344CB8AC3E}">
        <p14:creationId xmlns:p14="http://schemas.microsoft.com/office/powerpoint/2010/main" val="23590215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834150" y="1604152"/>
            <a:ext cx="7596456" cy="2693045"/>
          </a:xfrm>
          <a:prstGeom prst="rect">
            <a:avLst/>
          </a:prstGeom>
          <a:noFill/>
          <a:ln w="9525">
            <a:noFill/>
          </a:ln>
        </p:spPr>
        <p:txBody>
          <a:bodyPr wrap="square">
            <a:spAutoFit/>
          </a:bodyPr>
          <a:lstStyle/>
          <a:p>
            <a:pPr marL="342900" indent="0" fontAlgn="auto">
              <a:lnSpc>
                <a:spcPct val="130000"/>
              </a:lnSpc>
            </a:pPr>
            <a:r>
              <a:rPr lang="zh-TW" altLang="en-US" sz="2600" dirty="0">
                <a:latin typeface="DFKai-SB" panose="03000509000000000000" pitchFamily="65" charset="-120"/>
                <a:ea typeface="DFKai-SB" panose="03000509000000000000" pitchFamily="65" charset="-120"/>
                <a:cs typeface="黑体" panose="02010609060101010101" charset="-122"/>
              </a:rPr>
              <a:t>香港是全球最大和最重要的離岸人民幣業務中心，提供全面的</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人民幣計價金融服務，包括清算、結算、融資、資產管理和風險管理等。</a:t>
            </a:r>
            <a:endParaRPr lang="en-US" altLang="zh-TW" sz="26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0" fontAlgn="auto">
              <a:lnSpc>
                <a:spcPct val="130000"/>
              </a:lnSpc>
            </a:pP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香港是全球主要的首次公開招股中心，截至</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2019</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年底，亦是亞洲第二大的私募基金市場。</a:t>
            </a:r>
            <a:endParaRPr lang="zh-CN" altLang="en-US"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文本框 10"/>
          <p:cNvSpPr txBox="1"/>
          <p:nvPr/>
        </p:nvSpPr>
        <p:spPr>
          <a:xfrm>
            <a:off x="1197449" y="992866"/>
            <a:ext cx="1633896" cy="4924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zh-CN" altLang="zh-CN" sz="2600" b="1" dirty="0">
                <a:latin typeface="DFKai-SB" panose="03000509000000000000" pitchFamily="65" charset="-120"/>
                <a:ea typeface="DFKai-SB" panose="03000509000000000000" pitchFamily="65" charset="-120"/>
                <a:cs typeface="黑体" panose="02010609060101010101" charset="-122"/>
              </a:rPr>
              <a:t>金融服務</a:t>
            </a:r>
            <a:endParaRPr lang="zh-CN" altLang="en-US" sz="2600" b="1" dirty="0">
              <a:solidFill>
                <a:srgbClr val="000000"/>
              </a:solidFill>
              <a:latin typeface="DFKai-SB" panose="03000509000000000000" pitchFamily="65" charset="-120"/>
              <a:ea typeface="DFKai-SB" panose="03000509000000000000" pitchFamily="65" charset="-120"/>
            </a:endParaRPr>
          </a:p>
        </p:txBody>
      </p:sp>
      <p:sp>
        <p:nvSpPr>
          <p:cNvPr id="12" name="Freeform 7"/>
          <p:cNvSpPr/>
          <p:nvPr/>
        </p:nvSpPr>
        <p:spPr bwMode="auto">
          <a:xfrm>
            <a:off x="750344" y="1078384"/>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2" name="组合 1"/>
          <p:cNvGrpSpPr/>
          <p:nvPr/>
        </p:nvGrpSpPr>
        <p:grpSpPr>
          <a:xfrm>
            <a:off x="973896" y="4384429"/>
            <a:ext cx="8470900" cy="1584514"/>
            <a:chOff x="1597072" y="5138463"/>
            <a:chExt cx="8470900" cy="1584514"/>
          </a:xfrm>
        </p:grpSpPr>
        <p:grpSp>
          <p:nvGrpSpPr>
            <p:cNvPr id="10" name="组合 9"/>
            <p:cNvGrpSpPr/>
            <p:nvPr/>
          </p:nvGrpSpPr>
          <p:grpSpPr>
            <a:xfrm>
              <a:off x="1597072" y="5138463"/>
              <a:ext cx="8470900" cy="1584514"/>
              <a:chOff x="1597072" y="5138463"/>
              <a:chExt cx="8470900" cy="1584514"/>
            </a:xfrm>
          </p:grpSpPr>
          <p:sp>
            <p:nvSpPr>
              <p:cNvPr id="13" name="箭头: 右 12"/>
              <p:cNvSpPr/>
              <p:nvPr/>
            </p:nvSpPr>
            <p:spPr bwMode="auto">
              <a:xfrm>
                <a:off x="1597072" y="5213264"/>
                <a:ext cx="8470900" cy="1509713"/>
              </a:xfrm>
              <a:prstGeom prst="rightArrow">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14" name="组合 13"/>
              <p:cNvGrpSpPr/>
              <p:nvPr/>
            </p:nvGrpSpPr>
            <p:grpSpPr>
              <a:xfrm>
                <a:off x="1835340" y="5138463"/>
                <a:ext cx="5766591" cy="1579707"/>
                <a:chOff x="1835340" y="5138463"/>
                <a:chExt cx="5766591" cy="1579707"/>
              </a:xfrm>
            </p:grpSpPr>
            <p:sp>
              <p:nvSpPr>
                <p:cNvPr id="16" name="任意多边形: 形状 15"/>
                <p:cNvSpPr/>
                <p:nvPr/>
              </p:nvSpPr>
              <p:spPr>
                <a:xfrm>
                  <a:off x="1835340" y="5138463"/>
                  <a:ext cx="1579707" cy="1579707"/>
                </a:xfrm>
                <a:custGeom>
                  <a:avLst/>
                  <a:gdLst>
                    <a:gd name="connsiteX0" fmla="*/ 0 w 1227828"/>
                    <a:gd name="connsiteY0" fmla="*/ 613914 h 1227828"/>
                    <a:gd name="connsiteX1" fmla="*/ 613914 w 1227828"/>
                    <a:gd name="connsiteY1" fmla="*/ 0 h 1227828"/>
                    <a:gd name="connsiteX2" fmla="*/ 1227828 w 1227828"/>
                    <a:gd name="connsiteY2" fmla="*/ 613914 h 1227828"/>
                    <a:gd name="connsiteX3" fmla="*/ 613914 w 1227828"/>
                    <a:gd name="connsiteY3" fmla="*/ 1227828 h 1227828"/>
                    <a:gd name="connsiteX4" fmla="*/ 0 w 1227828"/>
                    <a:gd name="connsiteY4" fmla="*/ 613914 h 122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28" h="1227828">
                      <a:moveTo>
                        <a:pt x="0" y="613914"/>
                      </a:moveTo>
                      <a:cubicBezTo>
                        <a:pt x="0" y="274859"/>
                        <a:pt x="274859" y="0"/>
                        <a:pt x="613914" y="0"/>
                      </a:cubicBezTo>
                      <a:cubicBezTo>
                        <a:pt x="952969" y="0"/>
                        <a:pt x="1227828" y="274859"/>
                        <a:pt x="1227828" y="613914"/>
                      </a:cubicBezTo>
                      <a:cubicBezTo>
                        <a:pt x="1227828" y="952969"/>
                        <a:pt x="952969" y="1227828"/>
                        <a:pt x="613914" y="1227828"/>
                      </a:cubicBezTo>
                      <a:cubicBezTo>
                        <a:pt x="274859" y="1227828"/>
                        <a:pt x="0" y="952969"/>
                        <a:pt x="0" y="613914"/>
                      </a:cubicBezTo>
                      <a:close/>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247382" tIns="202671" rIns="247382" bIns="202671" numCol="1" spcCol="1270" anchor="ctr" anchorCtr="0">
                  <a:noAutofit/>
                </a:bodyPr>
                <a:lstStyle/>
                <a:p>
                  <a:pPr algn="ctr"/>
                  <a:r>
                    <a:rPr lang="zh-CN" altLang="en-US" sz="2000" b="1" dirty="0">
                      <a:latin typeface="DFKai-SB" panose="03000509000000000000" pitchFamily="65" charset="-120"/>
                      <a:ea typeface="DFKai-SB" panose="03000509000000000000" pitchFamily="65" charset="-120"/>
                    </a:rPr>
                    <a:t>穩健的規管環境</a:t>
                  </a:r>
                </a:p>
              </p:txBody>
            </p:sp>
            <p:sp>
              <p:nvSpPr>
                <p:cNvPr id="17" name="任意多边形: 形状 16"/>
                <p:cNvSpPr/>
                <p:nvPr/>
              </p:nvSpPr>
              <p:spPr>
                <a:xfrm>
                  <a:off x="3230968" y="5138463"/>
                  <a:ext cx="1579707" cy="1579707"/>
                </a:xfrm>
                <a:custGeom>
                  <a:avLst/>
                  <a:gdLst>
                    <a:gd name="connsiteX0" fmla="*/ 0 w 1227828"/>
                    <a:gd name="connsiteY0" fmla="*/ 613914 h 1227828"/>
                    <a:gd name="connsiteX1" fmla="*/ 613914 w 1227828"/>
                    <a:gd name="connsiteY1" fmla="*/ 0 h 1227828"/>
                    <a:gd name="connsiteX2" fmla="*/ 1227828 w 1227828"/>
                    <a:gd name="connsiteY2" fmla="*/ 613914 h 1227828"/>
                    <a:gd name="connsiteX3" fmla="*/ 613914 w 1227828"/>
                    <a:gd name="connsiteY3" fmla="*/ 1227828 h 1227828"/>
                    <a:gd name="connsiteX4" fmla="*/ 0 w 1227828"/>
                    <a:gd name="connsiteY4" fmla="*/ 613914 h 122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28" h="1227828">
                      <a:moveTo>
                        <a:pt x="0" y="613914"/>
                      </a:moveTo>
                      <a:cubicBezTo>
                        <a:pt x="0" y="274859"/>
                        <a:pt x="274859" y="0"/>
                        <a:pt x="613914" y="0"/>
                      </a:cubicBezTo>
                      <a:cubicBezTo>
                        <a:pt x="952969" y="0"/>
                        <a:pt x="1227828" y="274859"/>
                        <a:pt x="1227828" y="613914"/>
                      </a:cubicBezTo>
                      <a:cubicBezTo>
                        <a:pt x="1227828" y="952969"/>
                        <a:pt x="952969" y="1227828"/>
                        <a:pt x="613914" y="1227828"/>
                      </a:cubicBezTo>
                      <a:cubicBezTo>
                        <a:pt x="274859" y="1227828"/>
                        <a:pt x="0" y="952969"/>
                        <a:pt x="0" y="613914"/>
                      </a:cubicBezTo>
                      <a:close/>
                    </a:path>
                  </a:pathLst>
                </a:cu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247382" tIns="202671" rIns="247382" bIns="202671" numCol="1" spcCol="1270" anchor="ctr" anchorCtr="0">
                  <a:noAutofit/>
                </a:bodyPr>
                <a:lstStyle/>
                <a:p>
                  <a:pPr algn="ctr"/>
                  <a:r>
                    <a:rPr lang="zh-CN" altLang="en-US" sz="2000" b="1" dirty="0">
                      <a:latin typeface="DFKai-SB" panose="03000509000000000000" pitchFamily="65" charset="-120"/>
                      <a:ea typeface="DFKai-SB" panose="03000509000000000000" pitchFamily="65" charset="-120"/>
                    </a:rPr>
                    <a:t>推動金融業務</a:t>
                  </a:r>
                </a:p>
              </p:txBody>
            </p:sp>
            <p:sp>
              <p:nvSpPr>
                <p:cNvPr id="18" name="任意多边形: 形状 17"/>
                <p:cNvSpPr/>
                <p:nvPr/>
              </p:nvSpPr>
              <p:spPr>
                <a:xfrm>
                  <a:off x="4626596" y="5138463"/>
                  <a:ext cx="1579707" cy="1579707"/>
                </a:xfrm>
                <a:custGeom>
                  <a:avLst/>
                  <a:gdLst>
                    <a:gd name="connsiteX0" fmla="*/ 0 w 1227828"/>
                    <a:gd name="connsiteY0" fmla="*/ 613914 h 1227828"/>
                    <a:gd name="connsiteX1" fmla="*/ 613914 w 1227828"/>
                    <a:gd name="connsiteY1" fmla="*/ 0 h 1227828"/>
                    <a:gd name="connsiteX2" fmla="*/ 1227828 w 1227828"/>
                    <a:gd name="connsiteY2" fmla="*/ 613914 h 1227828"/>
                    <a:gd name="connsiteX3" fmla="*/ 613914 w 1227828"/>
                    <a:gd name="connsiteY3" fmla="*/ 1227828 h 1227828"/>
                    <a:gd name="connsiteX4" fmla="*/ 0 w 1227828"/>
                    <a:gd name="connsiteY4" fmla="*/ 613914 h 122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28" h="1227828">
                      <a:moveTo>
                        <a:pt x="0" y="613914"/>
                      </a:moveTo>
                      <a:cubicBezTo>
                        <a:pt x="0" y="274859"/>
                        <a:pt x="274859" y="0"/>
                        <a:pt x="613914" y="0"/>
                      </a:cubicBezTo>
                      <a:cubicBezTo>
                        <a:pt x="952969" y="0"/>
                        <a:pt x="1227828" y="274859"/>
                        <a:pt x="1227828" y="613914"/>
                      </a:cubicBezTo>
                      <a:cubicBezTo>
                        <a:pt x="1227828" y="952969"/>
                        <a:pt x="952969" y="1227828"/>
                        <a:pt x="613914" y="1227828"/>
                      </a:cubicBezTo>
                      <a:cubicBezTo>
                        <a:pt x="274859" y="1227828"/>
                        <a:pt x="0" y="952969"/>
                        <a:pt x="0" y="613914"/>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47382" tIns="202671" rIns="247382" bIns="202671" numCol="1" spcCol="1270" anchor="ctr" anchorCtr="0">
                  <a:noAutofit/>
                </a:bodyPr>
                <a:lstStyle/>
                <a:p>
                  <a:pPr lvl="0" algn="ctr">
                    <a:buClrTx/>
                    <a:buSzTx/>
                    <a:buFontTx/>
                  </a:pPr>
                  <a:r>
                    <a:rPr lang="zh-CN" altLang="en-US" sz="2000" b="1" dirty="0">
                      <a:latin typeface="DFKai-SB" panose="03000509000000000000" pitchFamily="65" charset="-120"/>
                      <a:ea typeface="DFKai-SB" panose="03000509000000000000" pitchFamily="65" charset="-120"/>
                      <a:sym typeface="+mn-ea"/>
                    </a:rPr>
                    <a:t>推廣金融服務</a:t>
                  </a:r>
                </a:p>
              </p:txBody>
            </p:sp>
            <p:sp>
              <p:nvSpPr>
                <p:cNvPr id="19" name="任意多边形: 形状 18"/>
                <p:cNvSpPr/>
                <p:nvPr/>
              </p:nvSpPr>
              <p:spPr>
                <a:xfrm>
                  <a:off x="6022224" y="5138463"/>
                  <a:ext cx="1579707" cy="1579707"/>
                </a:xfrm>
                <a:custGeom>
                  <a:avLst/>
                  <a:gdLst>
                    <a:gd name="connsiteX0" fmla="*/ 0 w 1227828"/>
                    <a:gd name="connsiteY0" fmla="*/ 613914 h 1227828"/>
                    <a:gd name="connsiteX1" fmla="*/ 613914 w 1227828"/>
                    <a:gd name="connsiteY1" fmla="*/ 0 h 1227828"/>
                    <a:gd name="connsiteX2" fmla="*/ 1227828 w 1227828"/>
                    <a:gd name="connsiteY2" fmla="*/ 613914 h 1227828"/>
                    <a:gd name="connsiteX3" fmla="*/ 613914 w 1227828"/>
                    <a:gd name="connsiteY3" fmla="*/ 1227828 h 1227828"/>
                    <a:gd name="connsiteX4" fmla="*/ 0 w 1227828"/>
                    <a:gd name="connsiteY4" fmla="*/ 613914 h 122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28" h="1227828">
                      <a:moveTo>
                        <a:pt x="0" y="613914"/>
                      </a:moveTo>
                      <a:cubicBezTo>
                        <a:pt x="0" y="274859"/>
                        <a:pt x="274859" y="0"/>
                        <a:pt x="613914" y="0"/>
                      </a:cubicBezTo>
                      <a:cubicBezTo>
                        <a:pt x="952969" y="0"/>
                        <a:pt x="1227828" y="274859"/>
                        <a:pt x="1227828" y="613914"/>
                      </a:cubicBezTo>
                      <a:cubicBezTo>
                        <a:pt x="1227828" y="952969"/>
                        <a:pt x="952969" y="1227828"/>
                        <a:pt x="613914" y="1227828"/>
                      </a:cubicBezTo>
                      <a:cubicBezTo>
                        <a:pt x="274859" y="1227828"/>
                        <a:pt x="0" y="952969"/>
                        <a:pt x="0" y="613914"/>
                      </a:cubicBezTo>
                      <a:close/>
                    </a:path>
                  </a:pathLst>
                </a:custGeom>
                <a:solidFill>
                  <a:schemeClr val="accent1">
                    <a:lumMod val="60000"/>
                    <a:lumOff val="40000"/>
                    <a:alpha val="50000"/>
                  </a:schemeClr>
                </a:solidFill>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247382" tIns="202671" rIns="247382" bIns="202671" numCol="1" spcCol="1270" anchor="ctr" anchorCtr="0">
                  <a:noAutofit/>
                </a:bodyPr>
                <a:lstStyle/>
                <a:p>
                  <a:pPr lvl="0" algn="ctr">
                    <a:buClrTx/>
                    <a:buSzTx/>
                    <a:buFontTx/>
                  </a:pPr>
                  <a:r>
                    <a:rPr lang="zh-CN" altLang="en-US" sz="2000" b="1" dirty="0">
                      <a:latin typeface="DFKai-SB" panose="03000509000000000000" pitchFamily="65" charset="-120"/>
                      <a:ea typeface="DFKai-SB" panose="03000509000000000000" pitchFamily="65" charset="-120"/>
                      <a:sym typeface="+mn-ea"/>
                    </a:rPr>
                    <a:t>首選離岸人民幣業務中心</a:t>
                  </a:r>
                </a:p>
              </p:txBody>
            </p:sp>
          </p:grpSp>
        </p:grpSp>
        <p:sp>
          <p:nvSpPr>
            <p:cNvPr id="20" name="任意多边形: 形状 19"/>
            <p:cNvSpPr/>
            <p:nvPr/>
          </p:nvSpPr>
          <p:spPr>
            <a:xfrm>
              <a:off x="7417853" y="5138463"/>
              <a:ext cx="1579707" cy="1579707"/>
            </a:xfrm>
            <a:custGeom>
              <a:avLst/>
              <a:gdLst>
                <a:gd name="connsiteX0" fmla="*/ 0 w 1227828"/>
                <a:gd name="connsiteY0" fmla="*/ 613914 h 1227828"/>
                <a:gd name="connsiteX1" fmla="*/ 613914 w 1227828"/>
                <a:gd name="connsiteY1" fmla="*/ 0 h 1227828"/>
                <a:gd name="connsiteX2" fmla="*/ 1227828 w 1227828"/>
                <a:gd name="connsiteY2" fmla="*/ 613914 h 1227828"/>
                <a:gd name="connsiteX3" fmla="*/ 613914 w 1227828"/>
                <a:gd name="connsiteY3" fmla="*/ 1227828 h 1227828"/>
                <a:gd name="connsiteX4" fmla="*/ 0 w 1227828"/>
                <a:gd name="connsiteY4" fmla="*/ 613914 h 1227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828" h="1227828">
                  <a:moveTo>
                    <a:pt x="0" y="613914"/>
                  </a:moveTo>
                  <a:cubicBezTo>
                    <a:pt x="0" y="274859"/>
                    <a:pt x="274859" y="0"/>
                    <a:pt x="613914" y="0"/>
                  </a:cubicBezTo>
                  <a:cubicBezTo>
                    <a:pt x="952969" y="0"/>
                    <a:pt x="1227828" y="274859"/>
                    <a:pt x="1227828" y="613914"/>
                  </a:cubicBezTo>
                  <a:cubicBezTo>
                    <a:pt x="1227828" y="952969"/>
                    <a:pt x="952969" y="1227828"/>
                    <a:pt x="613914" y="1227828"/>
                  </a:cubicBezTo>
                  <a:cubicBezTo>
                    <a:pt x="274859" y="1227828"/>
                    <a:pt x="0" y="952969"/>
                    <a:pt x="0" y="613914"/>
                  </a:cubicBezTo>
                  <a:close/>
                </a:path>
              </a:pathLst>
            </a:custGeom>
            <a:solidFill>
              <a:srgbClr val="92D050">
                <a:alpha val="50000"/>
              </a:srgbClr>
            </a:solidFill>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247382" tIns="202671" rIns="247382" bIns="202671" numCol="1" spcCol="1270" anchor="ctr" anchorCtr="0">
              <a:noAutofit/>
            </a:bodyPr>
            <a:lstStyle/>
            <a:p>
              <a:pPr lvl="0" algn="ctr">
                <a:buClrTx/>
                <a:buSzTx/>
                <a:buFontTx/>
              </a:pPr>
              <a:r>
                <a:rPr lang="zh-CN" altLang="en-US" sz="2000" b="1" dirty="0" smtClean="0">
                  <a:latin typeface="DFKai-SB" panose="03000509000000000000" pitchFamily="65" charset="-120"/>
                  <a:ea typeface="DFKai-SB" panose="03000509000000000000" pitchFamily="65" charset="-120"/>
                  <a:sym typeface="+mn-ea"/>
                </a:rPr>
                <a:t>資產及</a:t>
              </a:r>
              <a:r>
                <a:rPr lang="zh-CN" altLang="en-US" sz="2000" b="1" dirty="0">
                  <a:latin typeface="DFKai-SB" panose="03000509000000000000" pitchFamily="65" charset="-120"/>
                  <a:ea typeface="DFKai-SB" panose="03000509000000000000" pitchFamily="65" charset="-120"/>
                  <a:sym typeface="+mn-ea"/>
                </a:rPr>
                <a:t>財富管理</a:t>
              </a:r>
            </a:p>
          </p:txBody>
        </p:sp>
      </p:grpSp>
      <p:sp>
        <p:nvSpPr>
          <p:cNvPr id="21" name="文本框 6"/>
          <p:cNvSpPr txBox="1"/>
          <p:nvPr/>
        </p:nvSpPr>
        <p:spPr>
          <a:xfrm>
            <a:off x="1037715" y="163779"/>
            <a:ext cx="10030460" cy="707886"/>
          </a:xfrm>
          <a:prstGeom prst="rect">
            <a:avLst/>
          </a:prstGeom>
          <a:noFill/>
        </p:spPr>
        <p:txBody>
          <a:bodyPr wrap="square" rtlCol="0">
            <a:spAutoFit/>
          </a:bodyPr>
          <a:lstStyle/>
          <a:p>
            <a:pPr algn="ctr"/>
            <a:r>
              <a:rPr lang="zh-TW" altLang="zh-HK" sz="4000" b="1" dirty="0">
                <a:latin typeface="DFKai-SB" panose="03000509000000000000" pitchFamily="65" charset="-120"/>
                <a:ea typeface="DFKai-SB" panose="03000509000000000000" pitchFamily="65" charset="-120"/>
              </a:rPr>
              <a:t>香港</a:t>
            </a:r>
            <a:r>
              <a:rPr lang="zh-CN" altLang="en-US" sz="4000" b="1" dirty="0">
                <a:latin typeface="DFKai-SB" panose="03000509000000000000" pitchFamily="65" charset="-120"/>
                <a:ea typeface="DFKai-SB" panose="03000509000000000000" pitchFamily="65" charset="-120"/>
              </a:rPr>
              <a:t>在粵港澳大灣區建設中的</a:t>
            </a:r>
            <a:r>
              <a:rPr lang="zh-TW" altLang="en-US" sz="4000" b="1" dirty="0">
                <a:latin typeface="DFKai-SB" panose="03000509000000000000" pitchFamily="65" charset="-120"/>
                <a:ea typeface="DFKai-SB" panose="03000509000000000000" pitchFamily="65" charset="-120"/>
              </a:rPr>
              <a:t>機遇與角色</a:t>
            </a:r>
            <a:endParaRPr lang="zh-TW" altLang="zh-HK" sz="4000" b="1" strike="sngStrike" dirty="0">
              <a:latin typeface="DFKai-SB" panose="03000509000000000000" pitchFamily="65" charset="-120"/>
              <a:ea typeface="DFKai-SB" panose="03000509000000000000" pitchFamily="65" charset="-120"/>
            </a:endParaRPr>
          </a:p>
        </p:txBody>
      </p:sp>
      <p:pic>
        <p:nvPicPr>
          <p:cNvPr id="3" name="Picture 2">
            <a:hlinkClick r:id="rId3"/>
          </p:cNvPr>
          <p:cNvPicPr>
            <a:picLocks noChangeAspect="1"/>
          </p:cNvPicPr>
          <p:nvPr/>
        </p:nvPicPr>
        <p:blipFill>
          <a:blip r:embed="rId4"/>
          <a:stretch>
            <a:fillRect/>
          </a:stretch>
        </p:blipFill>
        <p:spPr>
          <a:xfrm>
            <a:off x="9114702" y="2212775"/>
            <a:ext cx="2698931" cy="530425"/>
          </a:xfrm>
          <a:prstGeom prst="rect">
            <a:avLst/>
          </a:prstGeom>
        </p:spPr>
      </p:pic>
      <p:pic>
        <p:nvPicPr>
          <p:cNvPr id="5" name="Picture 4">
            <a:hlinkClick r:id="rId5"/>
          </p:cNvPr>
          <p:cNvPicPr>
            <a:picLocks noChangeAspect="1"/>
          </p:cNvPicPr>
          <p:nvPr/>
        </p:nvPicPr>
        <p:blipFill>
          <a:blip r:embed="rId6"/>
          <a:stretch>
            <a:fillRect/>
          </a:stretch>
        </p:blipFill>
        <p:spPr>
          <a:xfrm>
            <a:off x="9114702" y="2847976"/>
            <a:ext cx="2690235" cy="569088"/>
          </a:xfrm>
          <a:prstGeom prst="rect">
            <a:avLst/>
          </a:prstGeom>
        </p:spPr>
      </p:pic>
      <p:sp>
        <p:nvSpPr>
          <p:cNvPr id="22" name="Rectangle 21"/>
          <p:cNvSpPr/>
          <p:nvPr/>
        </p:nvSpPr>
        <p:spPr>
          <a:xfrm>
            <a:off x="9123397" y="3504296"/>
            <a:ext cx="2622487" cy="369332"/>
          </a:xfrm>
          <a:prstGeom prst="rect">
            <a:avLst/>
          </a:prstGeom>
          <a:ln w="19050">
            <a:solidFill>
              <a:srgbClr val="FF0000"/>
            </a:solidFill>
          </a:ln>
        </p:spPr>
        <p:txBody>
          <a:bodyPr wrap="square">
            <a:spAutoFit/>
          </a:bodyPr>
          <a:lstStyle/>
          <a:p>
            <a:r>
              <a:rPr lang="zh-TW" altLang="en-US" b="1" dirty="0">
                <a:latin typeface="標楷體" panose="03000509000000000000" pitchFamily="65" charset="-120"/>
                <a:ea typeface="標楷體" panose="03000509000000000000" pitchFamily="65" charset="-120"/>
                <a:cs typeface="Times New Roman" panose="02020603050405020304" pitchFamily="18" charset="0"/>
              </a:rPr>
              <a:t>點擊以上圖以了解更多</a:t>
            </a:r>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23" name="Rectangle 22"/>
          <p:cNvSpPr/>
          <p:nvPr/>
        </p:nvSpPr>
        <p:spPr>
          <a:xfrm>
            <a:off x="9834044" y="1743315"/>
            <a:ext cx="1229753" cy="369332"/>
          </a:xfrm>
          <a:prstGeom prst="rect">
            <a:avLst/>
          </a:prstGeom>
          <a:ln w="19050">
            <a:solidFill>
              <a:srgbClr val="FF0000"/>
            </a:solidFill>
          </a:ln>
        </p:spPr>
        <p:txBody>
          <a:bodyPr wrap="square">
            <a:spAutoFit/>
          </a:bodyPr>
          <a:lstStyle/>
          <a:p>
            <a:r>
              <a:rPr lang="zh-TW" altLang="en-US" b="1" dirty="0">
                <a:latin typeface="標楷體" panose="03000509000000000000" pitchFamily="65" charset="-120"/>
                <a:ea typeface="標楷體" panose="03000509000000000000" pitchFamily="65" charset="-120"/>
                <a:cs typeface="Times New Roman" panose="02020603050405020304" pitchFamily="18" charset="0"/>
              </a:rPr>
              <a:t>資料來源</a:t>
            </a:r>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6" name="Rectangle 5"/>
          <p:cNvSpPr/>
          <p:nvPr/>
        </p:nvSpPr>
        <p:spPr>
          <a:xfrm>
            <a:off x="834150" y="6027003"/>
            <a:ext cx="8915494" cy="830997"/>
          </a:xfrm>
          <a:prstGeom prst="rect">
            <a:avLst/>
          </a:prstGeom>
        </p:spPr>
        <p:txBody>
          <a:bodyPr wrap="square">
            <a:spAutoFit/>
          </a:bodyPr>
          <a:lstStyle/>
          <a:p>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p>
          <a:p>
            <a:pPr marL="171450" indent="-171450">
              <a:buFont typeface="Arial" panose="020B0604020202020204" pitchFamily="34" charset="0"/>
              <a:buChar char="•"/>
            </a:pP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香港</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貿易發展</a:t>
            </a:r>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局 </a:t>
            </a:r>
            <a:r>
              <a:rPr lang="en-US" altLang="zh-TW" sz="1200" dirty="0" smtClean="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research.hktdc.com/tc/article/MzEzOTI4MDY3)</a:t>
            </a:r>
          </a:p>
          <a:p>
            <a:pPr marL="171450" indent="-171450">
              <a:buFont typeface="Arial" panose="020B0604020202020204" pitchFamily="34" charset="0"/>
              <a:buChar char="•"/>
            </a:pP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香港金融管理局</a:t>
            </a:r>
            <a:r>
              <a:rPr lang="en-US" sz="1200" dirty="0" smtClean="0">
                <a:latin typeface="Times New Roman" panose="02020603050405020304" pitchFamily="18" charset="0"/>
                <a:cs typeface="Times New Roman" panose="02020603050405020304" pitchFamily="18" charset="0"/>
              </a:rPr>
              <a:t>https</a:t>
            </a:r>
            <a:r>
              <a:rPr lang="en-US" sz="1200" dirty="0">
                <a:latin typeface="Times New Roman" panose="02020603050405020304" pitchFamily="18" charset="0"/>
                <a:cs typeface="Times New Roman" panose="02020603050405020304" pitchFamily="18" charset="0"/>
              </a:rPr>
              <a:t>://www.hkma.gov.hk/chi/key-functions/international-financial-centre/hong-kong-as-an-international-financial-centre/dominant-gateway-to-china/</a:t>
            </a:r>
          </a:p>
        </p:txBody>
      </p:sp>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91983" y="1250046"/>
            <a:ext cx="5825193" cy="49122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fontAlgn="auto">
              <a:lnSpc>
                <a:spcPts val="3000"/>
              </a:lnSpc>
            </a:pPr>
            <a:r>
              <a:rPr lang="zh-CN" altLang="zh-CN" sz="3600" b="1" dirty="0">
                <a:latin typeface="DFKai-SB" panose="03000509000000000000" pitchFamily="65" charset="-120"/>
                <a:ea typeface="DFKai-SB" panose="03000509000000000000" pitchFamily="65" charset="-120"/>
                <a:cs typeface="黑体" panose="02010609060101010101" charset="-122"/>
              </a:rPr>
              <a:t>專業服務</a:t>
            </a:r>
          </a:p>
        </p:txBody>
      </p:sp>
      <p:sp>
        <p:nvSpPr>
          <p:cNvPr id="7" name="Freeform 7"/>
          <p:cNvSpPr/>
          <p:nvPr/>
        </p:nvSpPr>
        <p:spPr bwMode="auto">
          <a:xfrm>
            <a:off x="4898179" y="1264740"/>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 name="文本框 6"/>
          <p:cNvSpPr txBox="1"/>
          <p:nvPr/>
        </p:nvSpPr>
        <p:spPr>
          <a:xfrm>
            <a:off x="1016753" y="217483"/>
            <a:ext cx="10030460" cy="707886"/>
          </a:xfrm>
          <a:prstGeom prst="rect">
            <a:avLst/>
          </a:prstGeom>
          <a:noFill/>
        </p:spPr>
        <p:txBody>
          <a:bodyPr wrap="square" rtlCol="0">
            <a:spAutoFit/>
          </a:bodyPr>
          <a:lstStyle/>
          <a:p>
            <a:pPr algn="ctr"/>
            <a:r>
              <a:rPr lang="zh-TW" altLang="zh-HK" sz="4000" b="1" dirty="0">
                <a:latin typeface="DFKai-SB" panose="03000509000000000000" pitchFamily="65" charset="-120"/>
                <a:ea typeface="DFKai-SB" panose="03000509000000000000" pitchFamily="65" charset="-120"/>
              </a:rPr>
              <a:t>香港</a:t>
            </a:r>
            <a:r>
              <a:rPr lang="zh-CN" altLang="en-US" sz="4000" b="1" dirty="0">
                <a:latin typeface="DFKai-SB" panose="03000509000000000000" pitchFamily="65" charset="-120"/>
                <a:ea typeface="DFKai-SB" panose="03000509000000000000" pitchFamily="65" charset="-120"/>
              </a:rPr>
              <a:t>在粵港澳大灣區建設中的</a:t>
            </a:r>
            <a:r>
              <a:rPr lang="zh-TW" altLang="en-US" sz="4000" b="1" dirty="0">
                <a:latin typeface="DFKai-SB" panose="03000509000000000000" pitchFamily="65" charset="-120"/>
                <a:ea typeface="DFKai-SB" panose="03000509000000000000" pitchFamily="65" charset="-120"/>
              </a:rPr>
              <a:t>機遇與角色</a:t>
            </a:r>
            <a:endParaRPr lang="zh-TW" altLang="zh-HK" sz="4000" b="1" strike="sngStrike" dirty="0">
              <a:latin typeface="DFKai-SB" panose="03000509000000000000" pitchFamily="65" charset="-120"/>
              <a:ea typeface="DFKai-SB" panose="03000509000000000000" pitchFamily="65" charset="-120"/>
            </a:endParaRPr>
          </a:p>
        </p:txBody>
      </p:sp>
      <p:sp>
        <p:nvSpPr>
          <p:cNvPr id="3" name="Rectangle 2"/>
          <p:cNvSpPr/>
          <p:nvPr/>
        </p:nvSpPr>
        <p:spPr>
          <a:xfrm>
            <a:off x="3193669" y="1926927"/>
            <a:ext cx="8119953" cy="3785652"/>
          </a:xfrm>
          <a:prstGeom prst="rect">
            <a:avLst/>
          </a:prstGeom>
          <a:ln w="28575">
            <a:solidFill>
              <a:srgbClr val="FF0000"/>
            </a:solidFill>
          </a:ln>
        </p:spPr>
        <p:txBody>
          <a:bodyPr wrap="square">
            <a:spAutoFit/>
          </a:bodyPr>
          <a:lstStyle/>
          <a:p>
            <a:r>
              <a:rPr lang="zh-TW" altLang="en-US" sz="2400" dirty="0">
                <a:latin typeface="標楷體" panose="03000509000000000000" pitchFamily="65" charset="-120"/>
                <a:ea typeface="標楷體" panose="03000509000000000000" pitchFamily="65" charset="-120"/>
              </a:rPr>
              <a:t>香港必須充分利用優勢，例如海事法律服務、船舶融資、海事保險等，加上把握國家「一帶一路」和粵港澳大灣區建設帶來的機遇，才能夠繼續提升香港的地位。</a:t>
            </a:r>
            <a:endParaRPr lang="en-US" altLang="zh-TW" sz="2400" dirty="0">
              <a:latin typeface="標楷體" panose="03000509000000000000" pitchFamily="65" charset="-120"/>
              <a:ea typeface="標楷體" panose="03000509000000000000" pitchFamily="65" charset="-120"/>
            </a:endParaRPr>
          </a:p>
          <a:p>
            <a:endParaRPr lang="en-US" altLang="zh-TW" sz="2400" dirty="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香港提供非常全面的海事服務，包括法律及爭議解決服務，我們有來自不同專業背景及司法管轄區的仲裁員及律師，其中有不少精通中英文，既瞭解西方文化，也熟悉內地情況，並具備專業海事知識，在不同範疇，例如船舶融資、買賣、海事保險方面，為船東、租船人及貨主等提供高端的海商事法律及仲裁服務。</a:t>
            </a:r>
            <a:endParaRPr lang="en-US" sz="2400" dirty="0">
              <a:latin typeface="標楷體" panose="03000509000000000000" pitchFamily="65" charset="-120"/>
              <a:ea typeface="標楷體" panose="03000509000000000000" pitchFamily="65" charset="-120"/>
            </a:endParaRPr>
          </a:p>
        </p:txBody>
      </p:sp>
      <p:pic>
        <p:nvPicPr>
          <p:cNvPr id="8" name="Picture 7">
            <a:hlinkClick r:id="rId3"/>
          </p:cNvPr>
          <p:cNvPicPr>
            <a:picLocks noChangeAspect="1"/>
          </p:cNvPicPr>
          <p:nvPr/>
        </p:nvPicPr>
        <p:blipFill>
          <a:blip r:embed="rId4"/>
          <a:stretch>
            <a:fillRect/>
          </a:stretch>
        </p:blipFill>
        <p:spPr>
          <a:xfrm>
            <a:off x="711111" y="2404247"/>
            <a:ext cx="1772001" cy="1577986"/>
          </a:xfrm>
          <a:prstGeom prst="rect">
            <a:avLst/>
          </a:prstGeom>
        </p:spPr>
      </p:pic>
      <p:sp>
        <p:nvSpPr>
          <p:cNvPr id="9" name="Rectangle 8"/>
          <p:cNvSpPr/>
          <p:nvPr/>
        </p:nvSpPr>
        <p:spPr>
          <a:xfrm>
            <a:off x="735515" y="4037946"/>
            <a:ext cx="1772001" cy="646331"/>
          </a:xfrm>
          <a:prstGeom prst="rect">
            <a:avLst/>
          </a:prstGeom>
          <a:ln w="19050">
            <a:solidFill>
              <a:srgbClr val="FF0000"/>
            </a:solidFill>
          </a:ln>
        </p:spPr>
        <p:txBody>
          <a:bodyPr wrap="square">
            <a:spAutoFit/>
          </a:bodyPr>
          <a:lstStyle/>
          <a:p>
            <a:r>
              <a:rPr lang="zh-TW" altLang="en-US" b="1" dirty="0">
                <a:latin typeface="標楷體" panose="03000509000000000000" pitchFamily="65" charset="-120"/>
                <a:ea typeface="標楷體" panose="03000509000000000000" pitchFamily="65" charset="-120"/>
                <a:cs typeface="Times New Roman" panose="02020603050405020304" pitchFamily="18" charset="0"/>
              </a:rPr>
              <a:t>點擊以上圖以了解更多。</a:t>
            </a:r>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0" name="Left-Right Arrow 9"/>
          <p:cNvSpPr/>
          <p:nvPr/>
        </p:nvSpPr>
        <p:spPr>
          <a:xfrm>
            <a:off x="2514194" y="3471045"/>
            <a:ext cx="648393" cy="324365"/>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35515" y="6004689"/>
            <a:ext cx="6096000" cy="523220"/>
          </a:xfrm>
          <a:prstGeom prst="rect">
            <a:avLst/>
          </a:prstGeom>
        </p:spPr>
        <p:txBody>
          <a:bodyPr>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資源來源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政府新聞網</a:t>
            </a:r>
            <a:r>
              <a:rPr lang="en-US" altLang="zh-TW" sz="1400" dirty="0" smtClean="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www.news.gov.hk/chi/2020/10/20201031/20201031_103642_696.html</a:t>
            </a:r>
            <a:r>
              <a:rPr lang="en-US" altLang="zh-TW" sz="1400" dirty="0" smtClean="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958794" y="1305417"/>
            <a:ext cx="5825193" cy="4789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fontAlgn="auto">
              <a:lnSpc>
                <a:spcPts val="3000"/>
              </a:lnSpc>
            </a:pPr>
            <a:r>
              <a:rPr lang="zh-CN" altLang="zh-CN" sz="3200" b="1" dirty="0">
                <a:latin typeface="DFKai-SB" panose="03000509000000000000" pitchFamily="65" charset="-120"/>
                <a:ea typeface="DFKai-SB" panose="03000509000000000000" pitchFamily="65" charset="-120"/>
                <a:cs typeface="黑体" panose="02010609060101010101" charset="-122"/>
              </a:rPr>
              <a:t>法律服務</a:t>
            </a:r>
          </a:p>
        </p:txBody>
      </p:sp>
      <p:sp>
        <p:nvSpPr>
          <p:cNvPr id="16" name="Freeform 7"/>
          <p:cNvSpPr/>
          <p:nvPr/>
        </p:nvSpPr>
        <p:spPr bwMode="auto">
          <a:xfrm>
            <a:off x="3971362" y="1383497"/>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 name="文本框 6"/>
          <p:cNvSpPr txBox="1"/>
          <p:nvPr/>
        </p:nvSpPr>
        <p:spPr>
          <a:xfrm>
            <a:off x="999027" y="305095"/>
            <a:ext cx="10030460" cy="707886"/>
          </a:xfrm>
          <a:prstGeom prst="rect">
            <a:avLst/>
          </a:prstGeom>
          <a:noFill/>
        </p:spPr>
        <p:txBody>
          <a:bodyPr wrap="square" rtlCol="0">
            <a:spAutoFit/>
          </a:bodyPr>
          <a:lstStyle/>
          <a:p>
            <a:pPr algn="ctr"/>
            <a:r>
              <a:rPr lang="zh-TW" altLang="zh-HK" sz="4000" b="1" dirty="0">
                <a:latin typeface="DFKai-SB" panose="03000509000000000000" pitchFamily="65" charset="-120"/>
                <a:ea typeface="DFKai-SB" panose="03000509000000000000" pitchFamily="65" charset="-120"/>
              </a:rPr>
              <a:t>香港</a:t>
            </a:r>
            <a:r>
              <a:rPr lang="zh-CN" altLang="en-US" sz="4000" b="1" dirty="0">
                <a:latin typeface="DFKai-SB" panose="03000509000000000000" pitchFamily="65" charset="-120"/>
                <a:ea typeface="DFKai-SB" panose="03000509000000000000" pitchFamily="65" charset="-120"/>
              </a:rPr>
              <a:t>在粵港澳大灣區建設中的</a:t>
            </a:r>
            <a:r>
              <a:rPr lang="zh-TW" altLang="en-US" sz="4000" b="1" dirty="0">
                <a:latin typeface="DFKai-SB" panose="03000509000000000000" pitchFamily="65" charset="-120"/>
                <a:ea typeface="DFKai-SB" panose="03000509000000000000" pitchFamily="65" charset="-120"/>
              </a:rPr>
              <a:t>機遇與角色</a:t>
            </a:r>
            <a:endParaRPr lang="zh-TW" altLang="zh-HK" sz="4000" b="1" strike="sngStrike" dirty="0">
              <a:latin typeface="DFKai-SB" panose="03000509000000000000" pitchFamily="65" charset="-120"/>
              <a:ea typeface="DFKai-SB" panose="03000509000000000000" pitchFamily="65" charset="-120"/>
            </a:endParaRPr>
          </a:p>
        </p:txBody>
      </p:sp>
      <p:sp>
        <p:nvSpPr>
          <p:cNvPr id="7" name="Rectangle 6"/>
          <p:cNvSpPr/>
          <p:nvPr/>
        </p:nvSpPr>
        <p:spPr>
          <a:xfrm>
            <a:off x="3002589" y="2211971"/>
            <a:ext cx="8754934" cy="3416320"/>
          </a:xfrm>
          <a:prstGeom prst="rect">
            <a:avLst/>
          </a:prstGeom>
          <a:ln w="28575">
            <a:solidFill>
              <a:srgbClr val="FF0000"/>
            </a:solidFill>
          </a:ln>
        </p:spPr>
        <p:txBody>
          <a:bodyPr wrap="square">
            <a:spAutoFit/>
          </a:bodyPr>
          <a:lstStyle/>
          <a:p>
            <a:r>
              <a:rPr lang="zh-TW" altLang="en-US" sz="2400" dirty="0">
                <a:solidFill>
                  <a:srgbClr val="1A1A1A"/>
                </a:solidFill>
                <a:latin typeface="標楷體" panose="03000509000000000000" pitchFamily="65" charset="-120"/>
                <a:ea typeface="標楷體" panose="03000509000000000000" pitchFamily="65" charset="-120"/>
              </a:rPr>
              <a:t>香港是亞洲地區最受國際商界人士歡迎的仲裁中心之一，在全球的地位僅次於倫敦和巴黎。對於大灣區的內地企業來說，香港是處理涉及國外企業的爭議或糾紛案件最合適的地點，主要原因是香港與倫敦及新加坡等國際性仲裁中心齊名，在國際上有著良好聲譽。</a:t>
            </a:r>
            <a:endParaRPr lang="en-US" altLang="zh-TW" sz="2400" dirty="0">
              <a:solidFill>
                <a:srgbClr val="1A1A1A"/>
              </a:solidFill>
              <a:latin typeface="標楷體" panose="03000509000000000000" pitchFamily="65" charset="-120"/>
              <a:ea typeface="標楷體" panose="03000509000000000000" pitchFamily="65" charset="-120"/>
            </a:endParaRPr>
          </a:p>
          <a:p>
            <a:endParaRPr lang="en-US" altLang="zh-TW" sz="2400" dirty="0">
              <a:solidFill>
                <a:srgbClr val="1A1A1A"/>
              </a:solidFill>
              <a:latin typeface="標楷體" panose="03000509000000000000" pitchFamily="65" charset="-120"/>
              <a:ea typeface="標楷體" panose="03000509000000000000" pitchFamily="65" charset="-120"/>
            </a:endParaRPr>
          </a:p>
          <a:p>
            <a:r>
              <a:rPr lang="zh-TW" altLang="en-US" sz="2400" dirty="0">
                <a:solidFill>
                  <a:srgbClr val="1A1A1A"/>
                </a:solidFill>
                <a:latin typeface="標楷體" panose="03000509000000000000" pitchFamily="65" charset="-120"/>
                <a:ea typeface="標楷體" panose="03000509000000000000" pitchFamily="65" charset="-120"/>
              </a:rPr>
              <a:t>如果香港能利用好這個專業優勢，在粵港澳大灣區發展以及「一帶一路」倡議發展的進程中，加強其在國際仲裁及爭議解決服務方面的宣傳，吸引更多企業選擇在香港使用爭議解決服務。</a:t>
            </a:r>
            <a:endParaRPr lang="en-US" sz="2400" dirty="0">
              <a:latin typeface="標楷體" panose="03000509000000000000" pitchFamily="65" charset="-120"/>
              <a:ea typeface="標楷體" panose="03000509000000000000" pitchFamily="65" charset="-120"/>
            </a:endParaRPr>
          </a:p>
        </p:txBody>
      </p:sp>
      <p:pic>
        <p:nvPicPr>
          <p:cNvPr id="2" name="Picture 1">
            <a:hlinkClick r:id="rId3"/>
          </p:cNvPr>
          <p:cNvPicPr>
            <a:picLocks noChangeAspect="1"/>
          </p:cNvPicPr>
          <p:nvPr/>
        </p:nvPicPr>
        <p:blipFill>
          <a:blip r:embed="rId4"/>
          <a:stretch>
            <a:fillRect/>
          </a:stretch>
        </p:blipFill>
        <p:spPr>
          <a:xfrm>
            <a:off x="372323" y="3034322"/>
            <a:ext cx="2101599" cy="1838899"/>
          </a:xfrm>
          <a:prstGeom prst="rect">
            <a:avLst/>
          </a:prstGeom>
        </p:spPr>
      </p:pic>
      <p:pic>
        <p:nvPicPr>
          <p:cNvPr id="3" name="Picture 2">
            <a:hlinkClick r:id="rId3"/>
          </p:cNvPr>
          <p:cNvPicPr>
            <a:picLocks noChangeAspect="1"/>
          </p:cNvPicPr>
          <p:nvPr/>
        </p:nvPicPr>
        <p:blipFill>
          <a:blip r:embed="rId5"/>
          <a:stretch>
            <a:fillRect/>
          </a:stretch>
        </p:blipFill>
        <p:spPr>
          <a:xfrm>
            <a:off x="372323" y="2606150"/>
            <a:ext cx="2140374" cy="465580"/>
          </a:xfrm>
          <a:prstGeom prst="rect">
            <a:avLst/>
          </a:prstGeom>
        </p:spPr>
      </p:pic>
      <p:sp>
        <p:nvSpPr>
          <p:cNvPr id="10" name="Left-Right Arrow 9"/>
          <p:cNvSpPr/>
          <p:nvPr/>
        </p:nvSpPr>
        <p:spPr>
          <a:xfrm>
            <a:off x="2495935" y="3648110"/>
            <a:ext cx="499611" cy="324365"/>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6450" y="2211971"/>
            <a:ext cx="1412121" cy="400110"/>
          </a:xfrm>
          <a:prstGeom prst="rect">
            <a:avLst/>
          </a:prstGeom>
        </p:spPr>
        <p:txBody>
          <a:bodyPr wrap="square">
            <a:spAutoFit/>
          </a:bodyPr>
          <a:lstStyle/>
          <a:p>
            <a:r>
              <a:rPr lang="zh-TW" altLang="en-US" sz="2000" dirty="0">
                <a:latin typeface="標楷體" panose="03000509000000000000" pitchFamily="65" charset="-120"/>
                <a:ea typeface="標楷體" panose="03000509000000000000" pitchFamily="65" charset="-120"/>
              </a:rPr>
              <a:t>資料來源</a:t>
            </a:r>
            <a:r>
              <a:rPr lang="en-US" altLang="zh-TW" sz="2000" dirty="0">
                <a:latin typeface="標楷體" panose="03000509000000000000" pitchFamily="65" charset="-120"/>
                <a:ea typeface="標楷體" panose="03000509000000000000" pitchFamily="65" charset="-120"/>
              </a:rPr>
              <a:t>: </a:t>
            </a:r>
            <a:endParaRPr lang="en-US" sz="2000" dirty="0">
              <a:latin typeface="標楷體" panose="03000509000000000000" pitchFamily="65" charset="-120"/>
              <a:ea typeface="標楷體" panose="03000509000000000000" pitchFamily="65" charset="-120"/>
            </a:endParaRPr>
          </a:p>
        </p:txBody>
      </p:sp>
      <p:sp>
        <p:nvSpPr>
          <p:cNvPr id="4" name="Rectangle 3"/>
          <p:cNvSpPr/>
          <p:nvPr/>
        </p:nvSpPr>
        <p:spPr>
          <a:xfrm>
            <a:off x="2958138" y="5732702"/>
            <a:ext cx="6096000" cy="646331"/>
          </a:xfrm>
          <a:prstGeom prst="rect">
            <a:avLst/>
          </a:prstGeom>
        </p:spPr>
        <p:txBody>
          <a:bodyPr>
            <a:spAutoFit/>
          </a:bodyPr>
          <a:lstStyle/>
          <a:p>
            <a:r>
              <a:rPr lang="zh-TW" altLang="en-US" sz="9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9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900" dirty="0">
                <a:latin typeface="標楷體" panose="03000509000000000000" pitchFamily="65" charset="-120"/>
                <a:ea typeface="標楷體" panose="03000509000000000000" pitchFamily="65" charset="-120"/>
                <a:cs typeface="Times New Roman" panose="02020603050405020304" pitchFamily="18" charset="0"/>
              </a:rPr>
              <a:t>香港貿易發展局</a:t>
            </a:r>
            <a:r>
              <a:rPr lang="en-US" sz="900" dirty="0" smtClean="0">
                <a:latin typeface="Times New Roman" panose="02020603050405020304" pitchFamily="18" charset="0"/>
                <a:cs typeface="Times New Roman" panose="02020603050405020304" pitchFamily="18" charset="0"/>
              </a:rPr>
              <a:t>https</a:t>
            </a:r>
            <a:r>
              <a:rPr lang="en-US" sz="900" dirty="0">
                <a:latin typeface="Times New Roman" panose="02020603050405020304" pitchFamily="18" charset="0"/>
                <a:cs typeface="Times New Roman" panose="02020603050405020304" pitchFamily="18" charset="0"/>
              </a:rPr>
              <a:t>://research.hktdc.com/tc/article/NTgxNzEzMjk1#:~:text=%E9%A6%99%E6%B8%AF%E6%98%AF%E4%BA%9E%E6%B4%B2%E5%9C%B0%E5%8D%80%E6%9C%80,%E5%9C%8B%E9%9A%9B%E4%B8%8A%E6%9C%89%E8%91%97%E8%89%AF%E5%A5%BD%E8%81%B2%E8%AD%BD%E3%80%82</a:t>
            </a:r>
          </a:p>
        </p:txBody>
      </p:sp>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78491" y="185506"/>
            <a:ext cx="7056120" cy="735360"/>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dirty="0" smtClean="0">
                <a:latin typeface="標楷體" panose="03000509000000000000" pitchFamily="65" charset="-120"/>
                <a:ea typeface="標楷體" panose="03000509000000000000" pitchFamily="65" charset="-120"/>
                <a:cs typeface="Times New Roman" panose="02020603050405020304" pitchFamily="18" charset="0"/>
              </a:rPr>
              <a:t>有關</a:t>
            </a:r>
            <a:r>
              <a:rPr lang="zh-TW" altLang="en-US" sz="4000" dirty="0">
                <a:latin typeface="標楷體" panose="03000509000000000000" pitchFamily="65" charset="-120"/>
                <a:ea typeface="標楷體" panose="03000509000000000000" pitchFamily="65" charset="-120"/>
                <a:cs typeface="Times New Roman" panose="02020603050405020304" pitchFamily="18" charset="0"/>
              </a:rPr>
              <a:t>粵港澳大灣區</a:t>
            </a:r>
            <a:r>
              <a:rPr lang="zh-TW" altLang="en-US" sz="4000" dirty="0" smtClean="0">
                <a:latin typeface="標楷體" panose="03000509000000000000" pitchFamily="65" charset="-120"/>
                <a:ea typeface="標楷體" panose="03000509000000000000" pitchFamily="65" charset="-120"/>
                <a:cs typeface="Times New Roman" panose="02020603050405020304" pitchFamily="18" charset="0"/>
              </a:rPr>
              <a:t>的延伸參考</a:t>
            </a:r>
            <a:r>
              <a:rPr lang="zh-TW" altLang="en-US" sz="4000" dirty="0">
                <a:latin typeface="標楷體" panose="03000509000000000000" pitchFamily="65" charset="-120"/>
                <a:ea typeface="標楷體" panose="03000509000000000000" pitchFamily="65" charset="-120"/>
                <a:cs typeface="Times New Roman" panose="02020603050405020304" pitchFamily="18" charset="0"/>
              </a:rPr>
              <a:t>資料</a:t>
            </a:r>
            <a:endParaRPr lang="en-US" sz="4000"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3" name="Picture 2">
            <a:hlinkClick r:id="rId2"/>
          </p:cNvPr>
          <p:cNvPicPr>
            <a:picLocks noChangeAspect="1"/>
          </p:cNvPicPr>
          <p:nvPr/>
        </p:nvPicPr>
        <p:blipFill>
          <a:blip r:embed="rId3"/>
          <a:stretch>
            <a:fillRect/>
          </a:stretch>
        </p:blipFill>
        <p:spPr>
          <a:xfrm>
            <a:off x="327794" y="972089"/>
            <a:ext cx="1132363" cy="623955"/>
          </a:xfrm>
          <a:prstGeom prst="rect">
            <a:avLst/>
          </a:prstGeom>
        </p:spPr>
      </p:pic>
      <p:pic>
        <p:nvPicPr>
          <p:cNvPr id="4" name="Picture 3">
            <a:hlinkClick r:id="rId4"/>
          </p:cNvPr>
          <p:cNvPicPr>
            <a:picLocks noChangeAspect="1"/>
          </p:cNvPicPr>
          <p:nvPr/>
        </p:nvPicPr>
        <p:blipFill>
          <a:blip r:embed="rId5"/>
          <a:stretch>
            <a:fillRect/>
          </a:stretch>
        </p:blipFill>
        <p:spPr>
          <a:xfrm>
            <a:off x="1593474" y="972089"/>
            <a:ext cx="1370035" cy="1394284"/>
          </a:xfrm>
          <a:prstGeom prst="rect">
            <a:avLst/>
          </a:prstGeom>
        </p:spPr>
      </p:pic>
      <p:sp>
        <p:nvSpPr>
          <p:cNvPr id="5" name="Rectangle 4"/>
          <p:cNvSpPr/>
          <p:nvPr/>
        </p:nvSpPr>
        <p:spPr>
          <a:xfrm>
            <a:off x="3926811" y="1092808"/>
            <a:ext cx="6096000" cy="1200329"/>
          </a:xfrm>
          <a:prstGeom prst="rect">
            <a:avLst/>
          </a:prstGeom>
          <a:solidFill>
            <a:schemeClr val="bg2"/>
          </a:solidFill>
        </p:spPr>
        <p:txBody>
          <a:bodyPr>
            <a:spAutoFit/>
          </a:bodyPr>
          <a:lstStyle/>
          <a:p>
            <a:pPr algn="just" fontAlgn="base"/>
            <a:r>
              <a:rPr lang="zh-TW" altLang="en-US" sz="2400" dirty="0">
                <a:latin typeface="標楷體" panose="03000509000000000000" pitchFamily="65" charset="-120"/>
                <a:ea typeface="標楷體" panose="03000509000000000000" pitchFamily="65" charset="-120"/>
              </a:rPr>
              <a:t>有關年青人在粵港澳大灣區及國內追夢的故事。不同年青人分享他們到國家發展的感受與得著。</a:t>
            </a:r>
            <a:endParaRPr lang="zh-TW" altLang="en-US" sz="2400" i="0" dirty="0">
              <a:effectLst/>
              <a:latin typeface="標楷體" panose="03000509000000000000" pitchFamily="65" charset="-120"/>
              <a:ea typeface="標楷體" panose="03000509000000000000" pitchFamily="65" charset="-120"/>
            </a:endParaRPr>
          </a:p>
        </p:txBody>
      </p:sp>
      <p:pic>
        <p:nvPicPr>
          <p:cNvPr id="6" name="Picture 5">
            <a:hlinkClick r:id="rId6"/>
          </p:cNvPr>
          <p:cNvPicPr>
            <a:picLocks noChangeAspect="1"/>
          </p:cNvPicPr>
          <p:nvPr/>
        </p:nvPicPr>
        <p:blipFill>
          <a:blip r:embed="rId7"/>
          <a:stretch>
            <a:fillRect/>
          </a:stretch>
        </p:blipFill>
        <p:spPr>
          <a:xfrm>
            <a:off x="252953" y="5551365"/>
            <a:ext cx="2838456" cy="629064"/>
          </a:xfrm>
          <a:prstGeom prst="rect">
            <a:avLst/>
          </a:prstGeom>
        </p:spPr>
      </p:pic>
      <p:sp>
        <p:nvSpPr>
          <p:cNvPr id="7" name="Rectangle 6"/>
          <p:cNvSpPr/>
          <p:nvPr/>
        </p:nvSpPr>
        <p:spPr>
          <a:xfrm>
            <a:off x="3926811" y="5439334"/>
            <a:ext cx="7686069" cy="830997"/>
          </a:xfrm>
          <a:prstGeom prst="rect">
            <a:avLst/>
          </a:prstGeom>
          <a:solidFill>
            <a:schemeClr val="accent4">
              <a:lumMod val="20000"/>
              <a:lumOff val="80000"/>
            </a:schemeClr>
          </a:solidFill>
        </p:spPr>
        <p:txBody>
          <a:bodyPr wrap="square">
            <a:spAutoFit/>
          </a:bodyPr>
          <a:lstStyle/>
          <a:p>
            <a:pPr algn="just" fontAlgn="base"/>
            <a:r>
              <a:rPr lang="zh-TW" altLang="en-US" sz="2400" dirty="0">
                <a:latin typeface="標楷體" panose="03000509000000000000" pitchFamily="65" charset="-120"/>
                <a:ea typeface="標楷體" panose="03000509000000000000" pitchFamily="65" charset="-120"/>
              </a:rPr>
              <a:t>挑</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選</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10</a:t>
            </a:r>
            <a:r>
              <a:rPr lang="zh-TW" altLang="en-US" sz="2400" dirty="0">
                <a:latin typeface="標楷體" panose="03000509000000000000" pitchFamily="65" charset="-120"/>
                <a:ea typeface="標楷體" panose="03000509000000000000" pitchFamily="65" charset="-120"/>
              </a:rPr>
              <a:t>位背景特別，以劇集式拍攝真人生活紀錄片，藉以介紹大灣區生活、工作、求學、娛樂吃喝等面貌</a:t>
            </a:r>
            <a:r>
              <a:rPr lang="zh-CN" altLang="en-US" sz="2400" dirty="0">
                <a:latin typeface="標楷體" panose="03000509000000000000" pitchFamily="65" charset="-120"/>
                <a:ea typeface="標楷體" panose="03000509000000000000" pitchFamily="65" charset="-120"/>
              </a:rPr>
              <a:t>。</a:t>
            </a:r>
            <a:endParaRPr lang="zh-TW" altLang="en-US" sz="2400" i="0" dirty="0">
              <a:effectLst/>
              <a:latin typeface="標楷體" panose="03000509000000000000" pitchFamily="65" charset="-120"/>
              <a:ea typeface="標楷體" panose="03000509000000000000" pitchFamily="65" charset="-120"/>
            </a:endParaRPr>
          </a:p>
        </p:txBody>
      </p:sp>
      <p:pic>
        <p:nvPicPr>
          <p:cNvPr id="8" name="Picture 7">
            <a:hlinkClick r:id="rId8"/>
          </p:cNvPr>
          <p:cNvPicPr>
            <a:picLocks noChangeAspect="1"/>
          </p:cNvPicPr>
          <p:nvPr/>
        </p:nvPicPr>
        <p:blipFill>
          <a:blip r:embed="rId9"/>
          <a:stretch>
            <a:fillRect/>
          </a:stretch>
        </p:blipFill>
        <p:spPr>
          <a:xfrm>
            <a:off x="2129623" y="2518771"/>
            <a:ext cx="1370035" cy="1370035"/>
          </a:xfrm>
          <a:prstGeom prst="rect">
            <a:avLst/>
          </a:prstGeom>
        </p:spPr>
      </p:pic>
      <p:sp>
        <p:nvSpPr>
          <p:cNvPr id="9" name="Rectangle 8"/>
          <p:cNvSpPr/>
          <p:nvPr/>
        </p:nvSpPr>
        <p:spPr>
          <a:xfrm>
            <a:off x="3926811" y="2922472"/>
            <a:ext cx="3570208" cy="461665"/>
          </a:xfrm>
          <a:prstGeom prst="rect">
            <a:avLst/>
          </a:prstGeom>
          <a:solidFill>
            <a:schemeClr val="accent6">
              <a:lumMod val="20000"/>
              <a:lumOff val="80000"/>
            </a:schemeClr>
          </a:solidFill>
        </p:spPr>
        <p:txBody>
          <a:bodyPr wrap="none">
            <a:spAutoFit/>
          </a:bodyPr>
          <a:lstStyle/>
          <a:p>
            <a:pPr fontAlgn="base"/>
            <a:r>
              <a:rPr lang="zh-TW" altLang="en-US" sz="2400" dirty="0">
                <a:latin typeface="標楷體" panose="03000509000000000000" pitchFamily="65" charset="-120"/>
                <a:ea typeface="標楷體" panose="03000509000000000000" pitchFamily="65" charset="-120"/>
              </a:rPr>
              <a:t>大灣區及不同城市風貌</a:t>
            </a:r>
            <a:r>
              <a:rPr lang="zh-CN" altLang="en-US" sz="2400" dirty="0">
                <a:solidFill>
                  <a:srgbClr val="2E3E4A"/>
                </a:solidFill>
                <a:latin typeface="標楷體" panose="03000509000000000000" pitchFamily="65" charset="-120"/>
                <a:ea typeface="標楷體" panose="03000509000000000000" pitchFamily="65" charset="-120"/>
              </a:rPr>
              <a:t>。</a:t>
            </a:r>
            <a:endParaRPr lang="zh-TW" altLang="en-US" sz="2400" i="0" dirty="0">
              <a:solidFill>
                <a:srgbClr val="2E3E4A"/>
              </a:solidFill>
              <a:effectLst/>
              <a:latin typeface="標楷體" panose="03000509000000000000" pitchFamily="65" charset="-120"/>
              <a:ea typeface="標楷體" panose="03000509000000000000" pitchFamily="65" charset="-120"/>
            </a:endParaRPr>
          </a:p>
        </p:txBody>
      </p:sp>
      <p:pic>
        <p:nvPicPr>
          <p:cNvPr id="10" name="Picture 9">
            <a:hlinkClick r:id="rId10"/>
          </p:cNvPr>
          <p:cNvPicPr>
            <a:picLocks noChangeAspect="1"/>
          </p:cNvPicPr>
          <p:nvPr/>
        </p:nvPicPr>
        <p:blipFill>
          <a:blip r:embed="rId11"/>
          <a:stretch>
            <a:fillRect/>
          </a:stretch>
        </p:blipFill>
        <p:spPr>
          <a:xfrm>
            <a:off x="999092" y="3991253"/>
            <a:ext cx="1370035" cy="1358122"/>
          </a:xfrm>
          <a:prstGeom prst="rect">
            <a:avLst/>
          </a:prstGeom>
        </p:spPr>
      </p:pic>
      <p:sp>
        <p:nvSpPr>
          <p:cNvPr id="11" name="Rectangle 10"/>
          <p:cNvSpPr/>
          <p:nvPr/>
        </p:nvSpPr>
        <p:spPr>
          <a:xfrm>
            <a:off x="3926811" y="4359398"/>
            <a:ext cx="6647974" cy="461665"/>
          </a:xfrm>
          <a:prstGeom prst="rect">
            <a:avLst/>
          </a:prstGeom>
          <a:solidFill>
            <a:schemeClr val="accent2">
              <a:lumMod val="20000"/>
              <a:lumOff val="80000"/>
            </a:schemeClr>
          </a:solidFill>
        </p:spPr>
        <p:txBody>
          <a:bodyPr wrap="none">
            <a:spAutoFit/>
          </a:bodyPr>
          <a:lstStyle/>
          <a:p>
            <a:r>
              <a:rPr lang="zh-TW" altLang="en-US" sz="2400" dirty="0">
                <a:latin typeface="標楷體" panose="03000509000000000000" pitchFamily="65" charset="-120"/>
                <a:ea typeface="標楷體" panose="03000509000000000000" pitchFamily="65" charset="-120"/>
              </a:rPr>
              <a:t>介紹三地粵劇藝人近況、演出活動及最新資訊</a:t>
            </a:r>
            <a:r>
              <a:rPr lang="zh-CN" altLang="en-US" sz="2400" dirty="0">
                <a:latin typeface="標楷體" panose="03000509000000000000" pitchFamily="65" charset="-120"/>
                <a:ea typeface="標楷體" panose="03000509000000000000" pitchFamily="65" charset="-120"/>
              </a:rPr>
              <a:t>。</a:t>
            </a:r>
            <a:endParaRPr lang="en-US" sz="2400" dirty="0">
              <a:latin typeface="標楷體" panose="03000509000000000000" pitchFamily="65" charset="-120"/>
              <a:ea typeface="標楷體" panose="03000509000000000000" pitchFamily="65" charset="-120"/>
            </a:endParaRPr>
          </a:p>
        </p:txBody>
      </p:sp>
      <p:sp>
        <p:nvSpPr>
          <p:cNvPr id="12" name="Rectangle 11"/>
          <p:cNvSpPr/>
          <p:nvPr/>
        </p:nvSpPr>
        <p:spPr>
          <a:xfrm>
            <a:off x="256184" y="6405602"/>
            <a:ext cx="2707325" cy="369332"/>
          </a:xfrm>
          <a:prstGeom prst="rect">
            <a:avLst/>
          </a:prstGeom>
          <a:ln w="19050">
            <a:solidFill>
              <a:srgbClr val="FF0000"/>
            </a:solidFill>
          </a:ln>
        </p:spPr>
        <p:txBody>
          <a:bodyPr wrap="square">
            <a:spAutoFit/>
          </a:bodyPr>
          <a:lstStyle/>
          <a:p>
            <a:r>
              <a:rPr lang="zh-TW" altLang="en-US" b="1" dirty="0">
                <a:latin typeface="標楷體" panose="03000509000000000000" pitchFamily="65" charset="-120"/>
                <a:ea typeface="標楷體" panose="03000509000000000000" pitchFamily="65" charset="-120"/>
                <a:cs typeface="Times New Roman" panose="02020603050405020304" pitchFamily="18" charset="0"/>
              </a:rPr>
              <a:t>點擊以上圖以了解更多。</a:t>
            </a:r>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4" name="Left Arrow 13"/>
          <p:cNvSpPr/>
          <p:nvPr/>
        </p:nvSpPr>
        <p:spPr>
          <a:xfrm>
            <a:off x="3019122" y="1500455"/>
            <a:ext cx="507076" cy="37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Left Arrow 14"/>
          <p:cNvSpPr/>
          <p:nvPr/>
        </p:nvSpPr>
        <p:spPr>
          <a:xfrm>
            <a:off x="3419735" y="2937105"/>
            <a:ext cx="507076" cy="37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Left Arrow 15"/>
          <p:cNvSpPr/>
          <p:nvPr/>
        </p:nvSpPr>
        <p:spPr>
          <a:xfrm>
            <a:off x="2837871" y="4373755"/>
            <a:ext cx="507076" cy="37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 Arrow 16"/>
          <p:cNvSpPr/>
          <p:nvPr/>
        </p:nvSpPr>
        <p:spPr>
          <a:xfrm>
            <a:off x="3255572" y="5703083"/>
            <a:ext cx="507076" cy="3740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84039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10"/>
          </p:cNvPr>
          <p:cNvPicPr>
            <a:picLocks noChangeAspect="1"/>
          </p:cNvPicPr>
          <p:nvPr/>
        </p:nvPicPr>
        <p:blipFill>
          <a:blip r:embed="rId11"/>
          <a:stretch>
            <a:fillRect/>
          </a:stretch>
        </p:blipFill>
        <p:spPr>
          <a:xfrm>
            <a:off x="470551" y="2040373"/>
            <a:ext cx="3564453" cy="1771765"/>
          </a:xfrm>
          <a:prstGeom prst="rect">
            <a:avLst/>
          </a:prstGeom>
        </p:spPr>
      </p:pic>
      <p:sp>
        <p:nvSpPr>
          <p:cNvPr id="10" name="标题 1"/>
          <p:cNvSpPr txBox="1">
            <a:spLocks noChangeArrowheads="1"/>
          </p:cNvSpPr>
          <p:nvPr/>
        </p:nvSpPr>
        <p:spPr bwMode="auto">
          <a:xfrm>
            <a:off x="470551" y="1556312"/>
            <a:ext cx="3536182" cy="450429"/>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1800" b="1" dirty="0">
                <a:latin typeface="DFKai-SB" panose="03000509000000000000" pitchFamily="65" charset="-120"/>
                <a:ea typeface="DFKai-SB" panose="03000509000000000000" pitchFamily="65" charset="-120"/>
              </a:rPr>
              <a:t>短</a:t>
            </a:r>
            <a:r>
              <a:rPr lang="zh-TW" altLang="en-US" sz="1800" b="1" dirty="0" smtClean="0">
                <a:latin typeface="DFKai-SB" panose="03000509000000000000" pitchFamily="65" charset="-120"/>
                <a:ea typeface="DFKai-SB" panose="03000509000000000000" pitchFamily="65" charset="-120"/>
              </a:rPr>
              <a:t>片</a:t>
            </a:r>
            <a:r>
              <a:rPr lang="en-US" altLang="zh-TW" sz="1800" b="1" dirty="0" smtClean="0">
                <a:latin typeface="DFKai-SB" panose="03000509000000000000" pitchFamily="65" charset="-120"/>
                <a:ea typeface="DFKai-SB" panose="03000509000000000000" pitchFamily="65" charset="-120"/>
              </a:rPr>
              <a:t>: </a:t>
            </a:r>
            <a:r>
              <a:rPr lang="zh-TW" altLang="en-US" sz="1800" b="1" dirty="0">
                <a:latin typeface="DFKai-SB" panose="03000509000000000000" pitchFamily="65" charset="-120"/>
                <a:ea typeface="DFKai-SB" panose="03000509000000000000" pitchFamily="65" charset="-120"/>
              </a:rPr>
              <a:t>工業貿易署介紹</a:t>
            </a:r>
            <a:r>
              <a:rPr lang="en-US" altLang="zh-TW" sz="1800" b="1" dirty="0">
                <a:latin typeface="Times New Roman" panose="02020603050405020304" pitchFamily="18" charset="0"/>
                <a:ea typeface="DFKai-SB" panose="03000509000000000000" pitchFamily="65" charset="-120"/>
                <a:cs typeface="Times New Roman" panose="02020603050405020304" pitchFamily="18" charset="0"/>
              </a:rPr>
              <a:t>CEPA</a:t>
            </a:r>
            <a:endParaRPr lang="zh-CN" altLang="en-US" sz="1800" b="1"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文本框 3"/>
          <p:cNvSpPr txBox="1"/>
          <p:nvPr/>
        </p:nvSpPr>
        <p:spPr>
          <a:xfrm>
            <a:off x="4404521" y="1690528"/>
            <a:ext cx="6978115" cy="2308324"/>
          </a:xfrm>
          <a:prstGeom prst="rect">
            <a:avLst/>
          </a:prstGeom>
          <a:solidFill>
            <a:schemeClr val="accent4">
              <a:lumMod val="20000"/>
              <a:lumOff val="80000"/>
            </a:schemeClr>
          </a:solidFill>
          <a:ln w="38100">
            <a:solidFill>
              <a:srgbClr val="0070C0"/>
            </a:solidFill>
          </a:ln>
        </p:spPr>
        <p:txBody>
          <a:bodyPr wrap="square" rtlCol="0">
            <a:spAutoFit/>
          </a:bodyPr>
          <a:lstStyle/>
          <a:p>
            <a:r>
              <a:rPr lang="zh-TW" altLang="en-US" sz="2400" kern="100" dirty="0">
                <a:latin typeface="DFKai-SB" panose="03000509000000000000" pitchFamily="65" charset="-120"/>
                <a:ea typeface="DFKai-SB" panose="03000509000000000000" pitchFamily="65" charset="-120"/>
                <a:cs typeface="Times New Roman" panose="02020603050405020304" charset="0"/>
              </a:rPr>
              <a:t>請看短片並回答以下問題</a:t>
            </a:r>
            <a:r>
              <a:rPr lang="en-US" altLang="zh-TW" sz="2400" kern="100" dirty="0">
                <a:latin typeface="DFKai-SB" panose="03000509000000000000" pitchFamily="65" charset="-120"/>
                <a:ea typeface="DFKai-SB" panose="03000509000000000000" pitchFamily="65" charset="-120"/>
                <a:cs typeface="Times New Roman" panose="02020603050405020304" charset="0"/>
              </a:rPr>
              <a:t>:</a:t>
            </a:r>
          </a:p>
          <a:p>
            <a:endParaRPr lang="en-US" altLang="zh-TW" sz="2400" kern="100" dirty="0">
              <a:latin typeface="DFKai-SB" panose="03000509000000000000" pitchFamily="65" charset="-120"/>
              <a:ea typeface="DFKai-SB" panose="03000509000000000000" pitchFamily="65" charset="-120"/>
              <a:cs typeface="Times New Roman" panose="02020603050405020304" charset="0"/>
            </a:endParaRPr>
          </a:p>
          <a:p>
            <a:pPr marL="514350" indent="-514350">
              <a:buFont typeface="+mj-lt"/>
              <a:buAutoNum type="arabicPeriod"/>
            </a:pPr>
            <a:r>
              <a:rPr lang="zh-TW" altLang="en-US" sz="2400" kern="100" dirty="0">
                <a:latin typeface="DFKai-SB" panose="03000509000000000000" pitchFamily="65" charset="-120"/>
                <a:ea typeface="DFKai-SB" panose="03000509000000000000" pitchFamily="65" charset="-120"/>
                <a:cs typeface="Times New Roman" panose="02020603050405020304" charset="0"/>
              </a:rPr>
              <a:t>甚麼是</a:t>
            </a:r>
            <a:r>
              <a:rPr lang="en-US" altLang="zh-TW" sz="2400" kern="100" dirty="0">
                <a:latin typeface="Times New Roman" panose="02020603050405020304" pitchFamily="18" charset="0"/>
                <a:ea typeface="DFKai-SB" panose="03000509000000000000" pitchFamily="65" charset="-120"/>
                <a:cs typeface="Times New Roman" panose="02020603050405020304" pitchFamily="18" charset="0"/>
              </a:rPr>
              <a:t>CEPA</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rPr>
              <a:t>？</a:t>
            </a:r>
          </a:p>
          <a:p>
            <a:pPr marL="514350" indent="-514350">
              <a:buFont typeface="+mj-lt"/>
              <a:buAutoNum type="arabicPeriod"/>
            </a:pPr>
            <a:r>
              <a:rPr lang="en-US" altLang="zh-TW" sz="2400" kern="100" dirty="0">
                <a:latin typeface="Times New Roman" panose="02020603050405020304" pitchFamily="18" charset="0"/>
                <a:ea typeface="DFKai-SB" panose="03000509000000000000" pitchFamily="65" charset="-120"/>
                <a:cs typeface="Times New Roman" panose="02020603050405020304" pitchFamily="18" charset="0"/>
              </a:rPr>
              <a:t>CEPA</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rPr>
              <a:t>涵蓋甚麼範圍</a:t>
            </a:r>
            <a:r>
              <a:rPr lang="en-US" altLang="zh-TW" sz="2400" kern="100" dirty="0">
                <a:latin typeface="Times New Roman" panose="02020603050405020304" pitchFamily="18" charset="0"/>
                <a:ea typeface="DFKai-SB" panose="03000509000000000000" pitchFamily="65" charset="-120"/>
                <a:cs typeface="Times New Roman" panose="02020603050405020304" pitchFamily="18" charset="0"/>
              </a:rPr>
              <a:t>? </a:t>
            </a:r>
          </a:p>
          <a:p>
            <a:pPr marL="514350" indent="-514350">
              <a:buFont typeface="+mj-lt"/>
              <a:buAutoNum type="arabicPeriod"/>
            </a:pP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rPr>
              <a:t>短片中的受訪者認為</a:t>
            </a:r>
            <a:r>
              <a:rPr lang="en-US" altLang="zh-TW" sz="2400" kern="100" dirty="0">
                <a:latin typeface="Times New Roman" panose="02020603050405020304" pitchFamily="18" charset="0"/>
                <a:ea typeface="DFKai-SB" panose="03000509000000000000" pitchFamily="65" charset="-120"/>
                <a:cs typeface="Times New Roman" panose="02020603050405020304" pitchFamily="18" charset="0"/>
              </a:rPr>
              <a:t>CEPA</a:t>
            </a:r>
            <a:r>
              <a:rPr lang="zh-TW" altLang="en-US" sz="2400" kern="100" dirty="0">
                <a:latin typeface="Times New Roman" panose="02020603050405020304" pitchFamily="18" charset="0"/>
                <a:ea typeface="DFKai-SB" panose="03000509000000000000" pitchFamily="65" charset="-120"/>
                <a:cs typeface="Times New Roman" panose="02020603050405020304" pitchFamily="18" charset="0"/>
              </a:rPr>
              <a:t>對內地與香港的發展有何正面作用</a:t>
            </a:r>
            <a:r>
              <a:rPr lang="en-US" altLang="zh-TW" sz="2400" kern="1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标题 3073"/>
          <p:cNvSpPr txBox="1">
            <a:spLocks noChangeArrowheads="1"/>
          </p:cNvSpPr>
          <p:nvPr/>
        </p:nvSpPr>
        <p:spPr bwMode="auto">
          <a:xfrm>
            <a:off x="700309" y="116694"/>
            <a:ext cx="10409555" cy="13385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zh-CN" altLang="en-US" sz="3600" b="1" dirty="0">
                <a:latin typeface="DFKai-SB" panose="03000509000000000000" pitchFamily="65" charset="-120"/>
                <a:ea typeface="DFKai-SB" panose="03000509000000000000" pitchFamily="65" charset="-120"/>
                <a:sym typeface="+mn-ea"/>
              </a:rPr>
              <a:t>《內地與香港關於建立更緊密經貿關係的安排》（</a:t>
            </a:r>
            <a:r>
              <a:rPr lang="zh-CN" altLang="en-US" sz="3600" b="1" dirty="0">
                <a:latin typeface="Times New Roman" panose="02020603050405020304" pitchFamily="18" charset="0"/>
                <a:ea typeface="DFKai-SB" panose="03000509000000000000" pitchFamily="65" charset="-120"/>
                <a:cs typeface="Times New Roman" panose="02020603050405020304" pitchFamily="18" charset="0"/>
                <a:sym typeface="+mn-ea"/>
              </a:rPr>
              <a:t>CEPA</a:t>
            </a:r>
            <a:r>
              <a:rPr lang="zh-CN" altLang="en-US" sz="3600" b="1" dirty="0">
                <a:latin typeface="DFKai-SB" panose="03000509000000000000" pitchFamily="65" charset="-120"/>
                <a:ea typeface="DFKai-SB" panose="03000509000000000000" pitchFamily="65" charset="-120"/>
                <a:sym typeface="+mn-ea"/>
              </a:rPr>
              <a:t>）與促進香港發展的關係</a:t>
            </a:r>
          </a:p>
        </p:txBody>
      </p:sp>
      <p:sp>
        <p:nvSpPr>
          <p:cNvPr id="3" name="Rectangle 2"/>
          <p:cNvSpPr/>
          <p:nvPr/>
        </p:nvSpPr>
        <p:spPr>
          <a:xfrm>
            <a:off x="700309" y="4329831"/>
            <a:ext cx="3334695" cy="600164"/>
          </a:xfrm>
          <a:prstGeom prst="rect">
            <a:avLst/>
          </a:prstGeom>
        </p:spPr>
        <p:txBody>
          <a:bodyPr wrap="square">
            <a:spAutoFit/>
          </a:bodyPr>
          <a:lstStyle/>
          <a:p>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1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1100" dirty="0" smtClean="0">
                <a:latin typeface="標楷體" panose="03000509000000000000" pitchFamily="65" charset="-120"/>
                <a:ea typeface="標楷體" panose="03000509000000000000" pitchFamily="65" charset="-120"/>
                <a:cs typeface="Times New Roman" panose="02020603050405020304" pitchFamily="18" charset="0"/>
              </a:rPr>
              <a:t>工業貿易署 </a:t>
            </a:r>
            <a:r>
              <a:rPr lang="en-US" altLang="zh-TW" sz="1100" dirty="0" smtClean="0">
                <a:latin typeface="Times New Roman" panose="02020603050405020304" pitchFamily="18" charset="0"/>
                <a:cs typeface="Times New Roman" panose="02020603050405020304" pitchFamily="18" charset="0"/>
              </a:rPr>
              <a:t>(</a:t>
            </a:r>
            <a:r>
              <a:rPr lang="en-US" sz="1100" dirty="0" smtClean="0">
                <a:latin typeface="Times New Roman" panose="02020603050405020304" pitchFamily="18" charset="0"/>
                <a:cs typeface="Times New Roman" panose="02020603050405020304" pitchFamily="18" charset="0"/>
              </a:rPr>
              <a:t>https</a:t>
            </a:r>
            <a:r>
              <a:rPr lang="en-US" sz="1100" dirty="0">
                <a:latin typeface="Times New Roman" panose="02020603050405020304" pitchFamily="18" charset="0"/>
                <a:cs typeface="Times New Roman" panose="02020603050405020304" pitchFamily="18" charset="0"/>
              </a:rPr>
              <a:t>://</a:t>
            </a:r>
            <a:r>
              <a:rPr lang="en-US" sz="1100" dirty="0" smtClean="0">
                <a:latin typeface="Times New Roman" panose="02020603050405020304" pitchFamily="18" charset="0"/>
                <a:cs typeface="Times New Roman" panose="02020603050405020304" pitchFamily="18" charset="0"/>
              </a:rPr>
              <a:t>www.tid.gov.hk/tc_chi/cepa/webcast/cepa_201904.html</a:t>
            </a:r>
            <a:r>
              <a:rPr lang="en-US" altLang="zh-TW" sz="1100" dirty="0" smtClean="0">
                <a:latin typeface="Times New Roman" panose="02020603050405020304" pitchFamily="18" charset="0"/>
                <a:cs typeface="Times New Roman" panose="02020603050405020304" pitchFamily="18" charset="0"/>
              </a:rPr>
              <a:t>)</a:t>
            </a:r>
            <a:endParaRPr lang="en-US" sz="1100" dirty="0">
              <a:latin typeface="Times New Roman" panose="02020603050405020304" pitchFamily="18" charset="0"/>
              <a:cs typeface="Times New Roman" panose="02020603050405020304" pitchFamily="18" charset="0"/>
            </a:endParaRPr>
          </a:p>
        </p:txBody>
      </p:sp>
      <p:sp>
        <p:nvSpPr>
          <p:cNvPr id="9" name="Rectangle 8"/>
          <p:cNvSpPr/>
          <p:nvPr/>
        </p:nvSpPr>
        <p:spPr>
          <a:xfrm>
            <a:off x="470551" y="3787031"/>
            <a:ext cx="3564453" cy="369332"/>
          </a:xfrm>
          <a:prstGeom prst="rect">
            <a:avLst/>
          </a:prstGeom>
          <a:ln w="19050">
            <a:solidFill>
              <a:srgbClr val="FF0000"/>
            </a:solidFill>
          </a:ln>
        </p:spPr>
        <p:txBody>
          <a:bodyPr wrap="square">
            <a:spAutoFit/>
          </a:bodyPr>
          <a:lstStyle/>
          <a:p>
            <a:pPr algn="ctr"/>
            <a:r>
              <a:rPr lang="zh-TW" altLang="en-US" b="1" dirty="0">
                <a:latin typeface="標楷體" panose="03000509000000000000" pitchFamily="65" charset="-120"/>
                <a:ea typeface="標楷體" panose="03000509000000000000" pitchFamily="65" charset="-120"/>
                <a:cs typeface="Times New Roman" panose="02020603050405020304" pitchFamily="18" charset="0"/>
              </a:rPr>
              <a:t>點擊以上</a:t>
            </a:r>
            <a:r>
              <a:rPr lang="zh-TW" altLang="en-US" b="1" dirty="0" smtClean="0">
                <a:latin typeface="標楷體" panose="03000509000000000000" pitchFamily="65" charset="-120"/>
                <a:ea typeface="標楷體" panose="03000509000000000000" pitchFamily="65" charset="-120"/>
                <a:cs typeface="Times New Roman" panose="02020603050405020304" pitchFamily="18" charset="0"/>
              </a:rPr>
              <a:t>圖觀看短片</a:t>
            </a:r>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grpSp>
        <p:nvGrpSpPr>
          <p:cNvPr id="8" name="组合 30"/>
          <p:cNvGrpSpPr/>
          <p:nvPr/>
        </p:nvGrpSpPr>
        <p:grpSpPr>
          <a:xfrm>
            <a:off x="5362287" y="4269037"/>
            <a:ext cx="1120180" cy="794633"/>
            <a:chOff x="7288987" y="1890342"/>
            <a:chExt cx="2776361" cy="2446811"/>
          </a:xfrm>
        </p:grpSpPr>
        <p:grpSp>
          <p:nvGrpSpPr>
            <p:cNvPr id="11" name="组合 31"/>
            <p:cNvGrpSpPr/>
            <p:nvPr/>
          </p:nvGrpSpPr>
          <p:grpSpPr>
            <a:xfrm>
              <a:off x="7361840" y="1890342"/>
              <a:ext cx="2703508" cy="2446811"/>
              <a:chOff x="7953376" y="1884363"/>
              <a:chExt cx="2703508" cy="2446811"/>
            </a:xfrm>
          </p:grpSpPr>
          <p:sp>
            <p:nvSpPr>
              <p:cNvPr id="14" name="MH_SubTitle_3"/>
              <p:cNvSpPr/>
              <p:nvPr>
                <p:custDataLst>
                  <p:tags r:id="rId7"/>
                </p:custDataLst>
              </p:nvPr>
            </p:nvSpPr>
            <p:spPr>
              <a:xfrm>
                <a:off x="7953376" y="1884363"/>
                <a:ext cx="2703508" cy="2444106"/>
              </a:xfrm>
              <a:prstGeom prst="rect">
                <a:avLst/>
              </a:prstGeom>
              <a:pattFill prst="dotGrid">
                <a:fgClr>
                  <a:schemeClr val="bg1">
                    <a:lumMod val="85000"/>
                  </a:schemeClr>
                </a:fgClr>
                <a:bgClr>
                  <a:schemeClr val="bg1"/>
                </a:bgClr>
              </a:pattFill>
              <a:ln w="9525">
                <a:solidFill>
                  <a:srgbClr val="B2B2B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defRPr/>
                </a:pPr>
                <a:endParaRPr lang="zh-CN" altLang="en-US" sz="2000" dirty="0">
                  <a:solidFill>
                    <a:srgbClr val="1C1C1C"/>
                  </a:solidFill>
                  <a:latin typeface="Microsoft JhengHei" panose="020B0604030504040204" pitchFamily="34" charset="-120"/>
                  <a:ea typeface="Microsoft JhengHei" panose="020B0604030504040204" pitchFamily="34" charset="-120"/>
                </a:endParaRPr>
              </a:p>
            </p:txBody>
          </p:sp>
          <p:sp>
            <p:nvSpPr>
              <p:cNvPr id="16" name="MH_Other_6"/>
              <p:cNvSpPr/>
              <p:nvPr>
                <p:custDataLst>
                  <p:tags r:id="rId8"/>
                </p:custDataLst>
              </p:nvPr>
            </p:nvSpPr>
            <p:spPr>
              <a:xfrm rot="16200000">
                <a:off x="10422097" y="4096387"/>
                <a:ext cx="234924" cy="234649"/>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defRPr/>
                </a:pPr>
                <a:endParaRPr lang="zh-CN" altLang="en-US" sz="1500">
                  <a:solidFill>
                    <a:srgbClr val="FEFFFF"/>
                  </a:solidFill>
                  <a:latin typeface="Microsoft JhengHei" panose="020B0604030504040204" pitchFamily="34" charset="-120"/>
                  <a:ea typeface="Microsoft JhengHei" panose="020B0604030504040204" pitchFamily="34" charset="-120"/>
                </a:endParaRPr>
              </a:p>
            </p:txBody>
          </p:sp>
        </p:grpSp>
        <p:sp>
          <p:nvSpPr>
            <p:cNvPr id="12" name="文本框 11"/>
            <p:cNvSpPr txBox="1">
              <a:spLocks noChangeArrowheads="1"/>
            </p:cNvSpPr>
            <p:nvPr/>
          </p:nvSpPr>
          <p:spPr bwMode="auto">
            <a:xfrm>
              <a:off x="7288987" y="2459566"/>
              <a:ext cx="2643367" cy="1236699"/>
            </a:xfrm>
            <a:prstGeom prst="rect">
              <a:avLst/>
            </a:prstGeom>
            <a:noFill/>
            <a:ln>
              <a:noFill/>
            </a:ln>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indent="0" algn="ctr">
                <a:buNone/>
              </a:pPr>
              <a:r>
                <a:rPr lang="en-US" altLang="zh-CN" sz="1400" b="1" dirty="0">
                  <a:solidFill>
                    <a:srgbClr val="0070C0"/>
                  </a:solidFill>
                  <a:latin typeface="Microsoft JhengHei" panose="020B0604030504040204" pitchFamily="34" charset="-120"/>
                  <a:ea typeface="Microsoft JhengHei" panose="020B0604030504040204" pitchFamily="34" charset="-120"/>
                  <a:sym typeface="+mn-ea"/>
                </a:rPr>
                <a:t>C-</a:t>
              </a:r>
            </a:p>
            <a:p>
              <a:pPr marL="0" indent="0" algn="ctr">
                <a:buNone/>
              </a:pPr>
              <a:r>
                <a:rPr lang="en-US" altLang="zh-CN" sz="1400" dirty="0">
                  <a:latin typeface="Microsoft JhengHei" panose="020B0604030504040204" pitchFamily="34" charset="-120"/>
                  <a:ea typeface="Microsoft JhengHei" panose="020B0604030504040204" pitchFamily="34" charset="-120"/>
                  <a:sym typeface="+mn-ea"/>
                </a:rPr>
                <a:t>Closer</a:t>
              </a:r>
              <a:endParaRPr lang="zh-CN" altLang="en-US" sz="1400" dirty="0">
                <a:latin typeface="Microsoft JhengHei" panose="020B0604030504040204" pitchFamily="34" charset="-120"/>
                <a:ea typeface="Microsoft JhengHei" panose="020B0604030504040204" pitchFamily="34" charset="-120"/>
              </a:endParaRPr>
            </a:p>
          </p:txBody>
        </p:sp>
      </p:grpSp>
      <p:grpSp>
        <p:nvGrpSpPr>
          <p:cNvPr id="17" name="组合 43"/>
          <p:cNvGrpSpPr/>
          <p:nvPr/>
        </p:nvGrpSpPr>
        <p:grpSpPr>
          <a:xfrm>
            <a:off x="8232536" y="4299262"/>
            <a:ext cx="1303402" cy="831506"/>
            <a:chOff x="7361840" y="1890342"/>
            <a:chExt cx="2703508" cy="2560349"/>
          </a:xfrm>
        </p:grpSpPr>
        <p:grpSp>
          <p:nvGrpSpPr>
            <p:cNvPr id="18" name="组合 44"/>
            <p:cNvGrpSpPr/>
            <p:nvPr/>
          </p:nvGrpSpPr>
          <p:grpSpPr>
            <a:xfrm>
              <a:off x="7361840" y="1890342"/>
              <a:ext cx="2703508" cy="2446811"/>
              <a:chOff x="7953376" y="1884363"/>
              <a:chExt cx="2703508" cy="2446811"/>
            </a:xfrm>
          </p:grpSpPr>
          <p:sp>
            <p:nvSpPr>
              <p:cNvPr id="20" name="MH_SubTitle_3"/>
              <p:cNvSpPr/>
              <p:nvPr>
                <p:custDataLst>
                  <p:tags r:id="rId5"/>
                </p:custDataLst>
              </p:nvPr>
            </p:nvSpPr>
            <p:spPr>
              <a:xfrm>
                <a:off x="7953376" y="1884363"/>
                <a:ext cx="2703508" cy="2444106"/>
              </a:xfrm>
              <a:prstGeom prst="rect">
                <a:avLst/>
              </a:prstGeom>
              <a:pattFill prst="dotGrid">
                <a:fgClr>
                  <a:schemeClr val="bg1">
                    <a:lumMod val="85000"/>
                  </a:schemeClr>
                </a:fgClr>
                <a:bgClr>
                  <a:schemeClr val="bg1"/>
                </a:bgClr>
              </a:pattFill>
              <a:ln w="9525">
                <a:solidFill>
                  <a:srgbClr val="B2B2B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defRPr/>
                </a:pPr>
                <a:endParaRPr lang="zh-CN" altLang="en-US" sz="2000" dirty="0">
                  <a:solidFill>
                    <a:srgbClr val="1C1C1C"/>
                  </a:solidFill>
                  <a:latin typeface="Microsoft JhengHei" panose="020B0604030504040204" pitchFamily="34" charset="-120"/>
                  <a:ea typeface="Microsoft JhengHei" panose="020B0604030504040204" pitchFamily="34" charset="-120"/>
                </a:endParaRPr>
              </a:p>
            </p:txBody>
          </p:sp>
          <p:sp>
            <p:nvSpPr>
              <p:cNvPr id="21" name="MH_Other_6"/>
              <p:cNvSpPr/>
              <p:nvPr>
                <p:custDataLst>
                  <p:tags r:id="rId6"/>
                </p:custDataLst>
              </p:nvPr>
            </p:nvSpPr>
            <p:spPr>
              <a:xfrm rot="16200000">
                <a:off x="10422097" y="4096387"/>
                <a:ext cx="234924" cy="234649"/>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defRPr/>
                </a:pPr>
                <a:endParaRPr lang="zh-CN" altLang="en-US" sz="1500">
                  <a:solidFill>
                    <a:srgbClr val="FEFFFF"/>
                  </a:solidFill>
                  <a:latin typeface="Microsoft JhengHei" panose="020B0604030504040204" pitchFamily="34" charset="-120"/>
                  <a:ea typeface="Microsoft JhengHei" panose="020B0604030504040204" pitchFamily="34" charset="-120"/>
                </a:endParaRPr>
              </a:p>
            </p:txBody>
          </p:sp>
        </p:grpSp>
        <p:sp>
          <p:nvSpPr>
            <p:cNvPr id="19" name="文本框 11"/>
            <p:cNvSpPr txBox="1">
              <a:spLocks noChangeArrowheads="1"/>
            </p:cNvSpPr>
            <p:nvPr/>
          </p:nvSpPr>
          <p:spPr bwMode="auto">
            <a:xfrm>
              <a:off x="7386604" y="2407448"/>
              <a:ext cx="2648674" cy="2043243"/>
            </a:xfrm>
            <a:prstGeom prst="rect">
              <a:avLst/>
            </a:prstGeom>
            <a:noFill/>
            <a:ln>
              <a:noFill/>
            </a:ln>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indent="0" algn="ctr">
                <a:buNone/>
              </a:pPr>
              <a:r>
                <a:rPr lang="en-US" altLang="zh-CN" sz="1400" b="1" dirty="0">
                  <a:solidFill>
                    <a:srgbClr val="0070C0"/>
                  </a:solidFill>
                  <a:latin typeface="Microsoft JhengHei" panose="020B0604030504040204" pitchFamily="34" charset="-120"/>
                  <a:ea typeface="Microsoft JhengHei" panose="020B0604030504040204" pitchFamily="34" charset="-120"/>
                  <a:sym typeface="+mn-ea"/>
                </a:rPr>
                <a:t>P-</a:t>
              </a:r>
            </a:p>
            <a:p>
              <a:pPr marL="0" indent="0" algn="ctr">
                <a:buNone/>
              </a:pPr>
              <a:r>
                <a:rPr lang="en-US" altLang="zh-CN" sz="1400" dirty="0">
                  <a:latin typeface="Microsoft JhengHei" panose="020B0604030504040204" pitchFamily="34" charset="-120"/>
                  <a:ea typeface="Microsoft JhengHei" panose="020B0604030504040204" pitchFamily="34" charset="-120"/>
                  <a:sym typeface="+mn-ea"/>
                </a:rPr>
                <a:t>Partnership</a:t>
              </a:r>
            </a:p>
            <a:p>
              <a:pPr marL="0" indent="0" algn="ctr">
                <a:buNone/>
              </a:pPr>
              <a:endParaRPr lang="zh-CN" altLang="en-US" sz="2000" dirty="0">
                <a:latin typeface="Microsoft JhengHei" panose="020B0604030504040204" pitchFamily="34" charset="-120"/>
                <a:ea typeface="Microsoft JhengHei" panose="020B0604030504040204" pitchFamily="34" charset="-120"/>
              </a:endParaRPr>
            </a:p>
          </p:txBody>
        </p:sp>
      </p:grpSp>
      <p:grpSp>
        <p:nvGrpSpPr>
          <p:cNvPr id="22" name="组合 37"/>
          <p:cNvGrpSpPr/>
          <p:nvPr/>
        </p:nvGrpSpPr>
        <p:grpSpPr>
          <a:xfrm>
            <a:off x="6755772" y="4277350"/>
            <a:ext cx="1203939" cy="794633"/>
            <a:chOff x="7361840" y="1890342"/>
            <a:chExt cx="2703508" cy="2446811"/>
          </a:xfrm>
        </p:grpSpPr>
        <p:grpSp>
          <p:nvGrpSpPr>
            <p:cNvPr id="23" name="组合 38"/>
            <p:cNvGrpSpPr/>
            <p:nvPr/>
          </p:nvGrpSpPr>
          <p:grpSpPr>
            <a:xfrm>
              <a:off x="7361840" y="1890342"/>
              <a:ext cx="2703508" cy="2446811"/>
              <a:chOff x="7953376" y="1884363"/>
              <a:chExt cx="2703508" cy="2446811"/>
            </a:xfrm>
          </p:grpSpPr>
          <p:sp>
            <p:nvSpPr>
              <p:cNvPr id="25" name="MH_SubTitle_3"/>
              <p:cNvSpPr/>
              <p:nvPr>
                <p:custDataLst>
                  <p:tags r:id="rId3"/>
                </p:custDataLst>
              </p:nvPr>
            </p:nvSpPr>
            <p:spPr>
              <a:xfrm>
                <a:off x="7953376" y="1884363"/>
                <a:ext cx="2703508" cy="2444106"/>
              </a:xfrm>
              <a:prstGeom prst="rect">
                <a:avLst/>
              </a:prstGeom>
              <a:pattFill prst="dotGrid">
                <a:fgClr>
                  <a:schemeClr val="bg1">
                    <a:lumMod val="85000"/>
                  </a:schemeClr>
                </a:fgClr>
                <a:bgClr>
                  <a:schemeClr val="bg1"/>
                </a:bgClr>
              </a:pattFill>
              <a:ln w="9525">
                <a:solidFill>
                  <a:srgbClr val="B2B2B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defRPr/>
                </a:pPr>
                <a:endParaRPr lang="zh-CN" altLang="en-US" sz="2000" dirty="0">
                  <a:solidFill>
                    <a:srgbClr val="1C1C1C"/>
                  </a:solidFill>
                  <a:latin typeface="Microsoft JhengHei" panose="020B0604030504040204" pitchFamily="34" charset="-120"/>
                  <a:ea typeface="Microsoft JhengHei" panose="020B0604030504040204" pitchFamily="34" charset="-120"/>
                </a:endParaRPr>
              </a:p>
            </p:txBody>
          </p:sp>
          <p:sp>
            <p:nvSpPr>
              <p:cNvPr id="26" name="MH_Other_6"/>
              <p:cNvSpPr/>
              <p:nvPr>
                <p:custDataLst>
                  <p:tags r:id="rId4"/>
                </p:custDataLst>
              </p:nvPr>
            </p:nvSpPr>
            <p:spPr>
              <a:xfrm rot="16200000">
                <a:off x="10422097" y="4096387"/>
                <a:ext cx="234924" cy="234649"/>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defRPr/>
                </a:pPr>
                <a:endParaRPr lang="zh-CN" altLang="en-US" sz="1500">
                  <a:solidFill>
                    <a:srgbClr val="FEFFFF"/>
                  </a:solidFill>
                  <a:latin typeface="Microsoft JhengHei" panose="020B0604030504040204" pitchFamily="34" charset="-120"/>
                  <a:ea typeface="Microsoft JhengHei" panose="020B0604030504040204" pitchFamily="34" charset="-120"/>
                </a:endParaRPr>
              </a:p>
            </p:txBody>
          </p:sp>
        </p:grpSp>
        <p:sp>
          <p:nvSpPr>
            <p:cNvPr id="24" name="文本框 11"/>
            <p:cNvSpPr txBox="1">
              <a:spLocks noChangeArrowheads="1"/>
            </p:cNvSpPr>
            <p:nvPr/>
          </p:nvSpPr>
          <p:spPr bwMode="auto">
            <a:xfrm>
              <a:off x="7421981" y="2369690"/>
              <a:ext cx="2643367" cy="1236699"/>
            </a:xfrm>
            <a:prstGeom prst="rect">
              <a:avLst/>
            </a:prstGeom>
            <a:noFill/>
            <a:ln>
              <a:noFill/>
            </a:ln>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indent="0" algn="ctr">
                <a:buNone/>
              </a:pPr>
              <a:r>
                <a:rPr lang="en-US" altLang="zh-CN" sz="1400" b="1" dirty="0">
                  <a:solidFill>
                    <a:srgbClr val="0070C0"/>
                  </a:solidFill>
                  <a:latin typeface="Microsoft JhengHei" panose="020B0604030504040204" pitchFamily="34" charset="-120"/>
                  <a:ea typeface="Microsoft JhengHei" panose="020B0604030504040204" pitchFamily="34" charset="-120"/>
                  <a:sym typeface="+mn-ea"/>
                </a:rPr>
                <a:t>E-</a:t>
              </a:r>
            </a:p>
            <a:p>
              <a:pPr marL="0" indent="0" algn="ctr">
                <a:buNone/>
              </a:pPr>
              <a:r>
                <a:rPr lang="en-US" altLang="zh-CN" sz="1400" dirty="0">
                  <a:latin typeface="Microsoft JhengHei" panose="020B0604030504040204" pitchFamily="34" charset="-120"/>
                  <a:ea typeface="Microsoft JhengHei" panose="020B0604030504040204" pitchFamily="34" charset="-120"/>
                  <a:sym typeface="+mn-ea"/>
                </a:rPr>
                <a:t>Economic</a:t>
              </a:r>
            </a:p>
          </p:txBody>
        </p:sp>
      </p:grpSp>
      <p:grpSp>
        <p:nvGrpSpPr>
          <p:cNvPr id="27" name="组合 49"/>
          <p:cNvGrpSpPr/>
          <p:nvPr/>
        </p:nvGrpSpPr>
        <p:grpSpPr>
          <a:xfrm>
            <a:off x="9744508" y="4302004"/>
            <a:ext cx="1461050" cy="967928"/>
            <a:chOff x="7361840" y="1890342"/>
            <a:chExt cx="2703508" cy="2980415"/>
          </a:xfrm>
        </p:grpSpPr>
        <p:grpSp>
          <p:nvGrpSpPr>
            <p:cNvPr id="28" name="组合 50"/>
            <p:cNvGrpSpPr/>
            <p:nvPr/>
          </p:nvGrpSpPr>
          <p:grpSpPr>
            <a:xfrm>
              <a:off x="7361840" y="1890342"/>
              <a:ext cx="2703508" cy="2446811"/>
              <a:chOff x="7953376" y="1884363"/>
              <a:chExt cx="2703508" cy="2446811"/>
            </a:xfrm>
          </p:grpSpPr>
          <p:sp>
            <p:nvSpPr>
              <p:cNvPr id="30" name="MH_SubTitle_3"/>
              <p:cNvSpPr/>
              <p:nvPr>
                <p:custDataLst>
                  <p:tags r:id="rId1"/>
                </p:custDataLst>
              </p:nvPr>
            </p:nvSpPr>
            <p:spPr>
              <a:xfrm>
                <a:off x="7953376" y="1884363"/>
                <a:ext cx="2703508" cy="2444106"/>
              </a:xfrm>
              <a:prstGeom prst="rect">
                <a:avLst/>
              </a:prstGeom>
              <a:pattFill prst="dotGrid">
                <a:fgClr>
                  <a:schemeClr val="bg1">
                    <a:lumMod val="85000"/>
                  </a:schemeClr>
                </a:fgClr>
                <a:bgClr>
                  <a:schemeClr val="bg1"/>
                </a:bgClr>
              </a:pattFill>
              <a:ln w="9525">
                <a:solidFill>
                  <a:srgbClr val="B2B2B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defRPr/>
                </a:pPr>
                <a:endParaRPr lang="zh-CN" altLang="en-US" sz="2000" dirty="0">
                  <a:solidFill>
                    <a:srgbClr val="1C1C1C"/>
                  </a:solidFill>
                  <a:latin typeface="Microsoft JhengHei" panose="020B0604030504040204" pitchFamily="34" charset="-120"/>
                  <a:ea typeface="Microsoft JhengHei" panose="020B0604030504040204" pitchFamily="34" charset="-120"/>
                </a:endParaRPr>
              </a:p>
            </p:txBody>
          </p:sp>
          <p:sp>
            <p:nvSpPr>
              <p:cNvPr id="31" name="MH_Other_6"/>
              <p:cNvSpPr/>
              <p:nvPr>
                <p:custDataLst>
                  <p:tags r:id="rId2"/>
                </p:custDataLst>
              </p:nvPr>
            </p:nvSpPr>
            <p:spPr>
              <a:xfrm rot="16200000">
                <a:off x="10422097" y="4096387"/>
                <a:ext cx="234924" cy="234649"/>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defRPr/>
                </a:pPr>
                <a:endParaRPr lang="zh-CN" altLang="en-US" sz="1500">
                  <a:solidFill>
                    <a:srgbClr val="FEFFFF"/>
                  </a:solidFill>
                  <a:latin typeface="Microsoft JhengHei" panose="020B0604030504040204" pitchFamily="34" charset="-120"/>
                  <a:ea typeface="Microsoft JhengHei" panose="020B0604030504040204" pitchFamily="34" charset="-120"/>
                </a:endParaRPr>
              </a:p>
            </p:txBody>
          </p:sp>
        </p:grpSp>
        <p:sp>
          <p:nvSpPr>
            <p:cNvPr id="29" name="文本框 11"/>
            <p:cNvSpPr txBox="1">
              <a:spLocks noChangeArrowheads="1"/>
            </p:cNvSpPr>
            <p:nvPr/>
          </p:nvSpPr>
          <p:spPr bwMode="auto">
            <a:xfrm>
              <a:off x="7381545" y="2357033"/>
              <a:ext cx="2643367" cy="2513724"/>
            </a:xfrm>
            <a:prstGeom prst="rect">
              <a:avLst/>
            </a:prstGeom>
            <a:noFill/>
            <a:ln>
              <a:noFill/>
            </a:ln>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indent="0" algn="ctr">
                <a:buNone/>
              </a:pPr>
              <a:r>
                <a:rPr lang="en-US" altLang="zh-CN" sz="1400" b="1" dirty="0">
                  <a:solidFill>
                    <a:srgbClr val="0070C0"/>
                  </a:solidFill>
                  <a:latin typeface="Microsoft JhengHei" panose="020B0604030504040204" pitchFamily="34" charset="-120"/>
                  <a:ea typeface="Microsoft JhengHei" panose="020B0604030504040204" pitchFamily="34" charset="-120"/>
                  <a:sym typeface="+mn-ea"/>
                </a:rPr>
                <a:t>A-</a:t>
              </a:r>
            </a:p>
            <a:p>
              <a:pPr marL="0" indent="0" algn="ctr">
                <a:buNone/>
              </a:pPr>
              <a:r>
                <a:rPr lang="en-US" altLang="zh-CN" sz="1400" dirty="0">
                  <a:latin typeface="Microsoft JhengHei" panose="020B0604030504040204" pitchFamily="34" charset="-120"/>
                  <a:ea typeface="Microsoft JhengHei" panose="020B0604030504040204" pitchFamily="34" charset="-120"/>
                  <a:sym typeface="+mn-ea"/>
                </a:rPr>
                <a:t>Arrangement</a:t>
              </a:r>
              <a:endParaRPr lang="en-US" altLang="zh-CN" sz="1400" dirty="0">
                <a:latin typeface="Microsoft JhengHei" panose="020B0604030504040204" pitchFamily="34" charset="-120"/>
                <a:ea typeface="Microsoft JhengHei" panose="020B0604030504040204" pitchFamily="34" charset="-120"/>
              </a:endParaRPr>
            </a:p>
            <a:p>
              <a:pPr marL="0" indent="0" algn="ctr">
                <a:buNone/>
              </a:pPr>
              <a:endParaRPr lang="en-US" altLang="zh-CN" sz="2000" dirty="0">
                <a:solidFill>
                  <a:schemeClr val="tx1"/>
                </a:solidFill>
                <a:latin typeface="Microsoft JhengHei" panose="020B0604030504040204" pitchFamily="34" charset="-120"/>
                <a:ea typeface="Microsoft JhengHei" panose="020B0604030504040204" pitchFamily="34" charset="-120"/>
                <a:sym typeface="+mn-ea"/>
              </a:endParaRPr>
            </a:p>
          </p:txBody>
        </p:sp>
      </p:grpSp>
      <p:sp>
        <p:nvSpPr>
          <p:cNvPr id="33" name="文本框 5"/>
          <p:cNvSpPr txBox="1"/>
          <p:nvPr/>
        </p:nvSpPr>
        <p:spPr>
          <a:xfrm>
            <a:off x="470551" y="5276705"/>
            <a:ext cx="10912085" cy="1200329"/>
          </a:xfrm>
          <a:prstGeom prst="rect">
            <a:avLst/>
          </a:prstGeom>
          <a:solidFill>
            <a:schemeClr val="accent6">
              <a:lumMod val="20000"/>
              <a:lumOff val="80000"/>
            </a:schemeClr>
          </a:solidFill>
          <a:ln w="38100">
            <a:solidFill>
              <a:srgbClr val="0070C0"/>
            </a:solidFill>
          </a:ln>
        </p:spPr>
        <p:txBody>
          <a:bodyPr wrap="square" rtlCol="0" anchor="t">
            <a:spAutoFit/>
          </a:bodyPr>
          <a:lstStyle/>
          <a:p>
            <a:r>
              <a:rPr lang="en-US" altLang="zh-CN" sz="2400" b="1" dirty="0">
                <a:solidFill>
                  <a:srgbClr val="0070C0"/>
                </a:solidFill>
                <a:latin typeface="Times New Roman" panose="02020603050405020304" pitchFamily="18" charset="0"/>
                <a:ea typeface="DFKai-SB" panose="03000509000000000000" pitchFamily="65" charset="-120"/>
                <a:cs typeface="Times New Roman" panose="02020603050405020304" pitchFamily="18" charset="0"/>
              </a:rPr>
              <a:t>CEPA</a:t>
            </a:r>
            <a:r>
              <a:rPr lang="zh-CN" altLang="en-US" sz="2400" b="1" dirty="0">
                <a:solidFill>
                  <a:srgbClr val="0070C0"/>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DFKai-SB" panose="03000509000000000000" pitchFamily="65" charset="-120"/>
                <a:ea typeface="DFKai-SB" panose="03000509000000000000" pitchFamily="65" charset="-120"/>
                <a:cs typeface="华文中宋" panose="02010600040101010101" charset="-122"/>
              </a:rPr>
              <a:t>中文名為</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cs typeface="华文中宋" panose="02010600040101010101" charset="-122"/>
              </a:rPr>
              <a:t>內地與香港關於建立更緊密經貿關係的安排</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cs typeface="华文中宋" panose="02010600040101010101" charset="-122"/>
              </a:rPr>
              <a:t>，目標是促進內地與港澳更自由順暢的貿易往來，取消貨物貿易中的關稅和非關稅措施，逐步消除服務貿易中的各種限制，實現貿易投資便利化，提升經貿合作的層次和水平。</a:t>
            </a:r>
            <a:endParaRPr lang="en-US" altLang="zh-CN" sz="2400" dirty="0">
              <a:latin typeface="DFKai-SB" panose="03000509000000000000" pitchFamily="65" charset="-120"/>
              <a:ea typeface="DFKai-SB" panose="03000509000000000000" pitchFamily="65" charset="-120"/>
              <a:cs typeface="华文中宋" panose="02010600040101010101" charset="-122"/>
            </a:endParaRPr>
          </a:p>
        </p:txBody>
      </p:sp>
      <p:pic>
        <p:nvPicPr>
          <p:cNvPr id="34" name="图片 5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4404521" y="4242401"/>
            <a:ext cx="775023" cy="775023"/>
          </a:xfrm>
          <a:prstGeom prst="rect">
            <a:avLst/>
          </a:prstGeom>
        </p:spPr>
      </p:pic>
      <p:sp>
        <p:nvSpPr>
          <p:cNvPr id="35" name="Rectangle 34"/>
          <p:cNvSpPr/>
          <p:nvPr/>
        </p:nvSpPr>
        <p:spPr>
          <a:xfrm>
            <a:off x="470551" y="6530863"/>
            <a:ext cx="6283063" cy="261610"/>
          </a:xfrm>
          <a:prstGeom prst="rect">
            <a:avLst/>
          </a:prstGeom>
        </p:spPr>
        <p:txBody>
          <a:bodyPr wrap="square">
            <a:spAutoFit/>
          </a:bodyPr>
          <a:lstStyle/>
          <a:p>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參考資料</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100" dirty="0">
                <a:latin typeface="Times New Roman" panose="02020603050405020304" pitchFamily="18" charset="0"/>
                <a:ea typeface="標楷體" panose="03000509000000000000" pitchFamily="65" charset="-120"/>
                <a:cs typeface="Times New Roman" panose="02020603050405020304" pitchFamily="18" charset="0"/>
              </a:rPr>
              <a:t>中國政府網</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r>
              <a:rPr lang="en-US" sz="1100" dirty="0">
                <a:latin typeface="Times New Roman" panose="02020603050405020304" pitchFamily="18" charset="0"/>
                <a:ea typeface="標楷體" panose="03000509000000000000" pitchFamily="65" charset="-120"/>
                <a:cs typeface="Times New Roman" panose="02020603050405020304" pitchFamily="18" charset="0"/>
              </a:rPr>
              <a:t>http://big5.www.gov.cn/gate/big5/www.gov.cn/test/2005-06/24/content_9318.htm</a:t>
            </a:r>
            <a:r>
              <a:rPr lang="en-US" altLang="zh-TW" sz="11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100" dirty="0">
              <a:latin typeface="Times New Roman" panose="02020603050405020304" pitchFamily="18" charset="0"/>
              <a:ea typeface="標楷體" panose="03000509000000000000" pitchFamily="65" charset="-12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949" y="326621"/>
            <a:ext cx="11346873" cy="618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p:nvPr/>
        </p:nvSpPr>
        <p:spPr>
          <a:xfrm>
            <a:off x="540521" y="1240758"/>
            <a:ext cx="6503842" cy="1695336"/>
          </a:xfrm>
          <a:prstGeom prst="rect">
            <a:avLst/>
          </a:prstGeom>
          <a:noFill/>
          <a:ln w="28575">
            <a:solidFill>
              <a:schemeClr val="tx1"/>
            </a:solidFill>
          </a:ln>
        </p:spPr>
        <p:txBody>
          <a:bodyPr wrap="square" rtlCol="0">
            <a:spAutoFit/>
          </a:bodyPr>
          <a:lstStyle/>
          <a:p>
            <a:pPr>
              <a:lnSpc>
                <a:spcPct val="150000"/>
              </a:lnSpc>
            </a:pPr>
            <a:r>
              <a:rPr lang="zh-CN" altLang="en-US" sz="2400" kern="100" dirty="0">
                <a:latin typeface="DFKai-SB" panose="03000509000000000000" pitchFamily="65" charset="-120"/>
                <a:ea typeface="DFKai-SB" panose="03000509000000000000" pitchFamily="65" charset="-120"/>
                <a:cs typeface="Times New Roman" panose="02020603050405020304" charset="0"/>
              </a:rPr>
              <a:t> </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rPr>
              <a:t>2003年6月29日，中華人民共和國商務部代表中央政府與香港特別行政區簽署《內地與香港關於建立更緊密經貿關係的安排》。</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图片 2" descr="2003年CEPA 签署"/>
          <p:cNvPicPr>
            <a:picLocks noChangeAspect="1"/>
          </p:cNvPicPr>
          <p:nvPr/>
        </p:nvPicPr>
        <p:blipFill>
          <a:blip r:embed="rId4"/>
          <a:stretch>
            <a:fillRect/>
          </a:stretch>
        </p:blipFill>
        <p:spPr>
          <a:xfrm>
            <a:off x="7375862" y="2554161"/>
            <a:ext cx="4018589" cy="2327146"/>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11" name="内容占位符 2"/>
          <p:cNvSpPr txBox="1">
            <a:spLocks/>
          </p:cNvSpPr>
          <p:nvPr/>
        </p:nvSpPr>
        <p:spPr>
          <a:xfrm>
            <a:off x="540521" y="3711366"/>
            <a:ext cx="6503842" cy="2488988"/>
          </a:xfrm>
          <a:prstGeom prst="rect">
            <a:avLst/>
          </a:prstGeom>
          <a:ln w="28575">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150000"/>
              </a:lnSpc>
              <a:buFont typeface="Arial" panose="020B0604020202020204" pitchFamily="34" charset="0"/>
              <a:buNone/>
            </a:pPr>
            <a:r>
              <a:rPr lang="zh-CN" altLang="en-US" sz="2400" dirty="0">
                <a:solidFill>
                  <a:schemeClr val="dk1"/>
                </a:solidFill>
                <a:latin typeface="DFKai-SB" panose="03000509000000000000" pitchFamily="65" charset="-120"/>
                <a:ea typeface="DFKai-SB" panose="03000509000000000000" pitchFamily="65" charset="-120"/>
              </a:rPr>
              <a:t>    </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根據CEPA第十九條的規定，內地與香港成立了</a:t>
            </a:r>
            <a:r>
              <a:rPr lang="zh-TW" altLang="en-US" sz="2400" kern="1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聯合指導委員會</a:t>
            </a:r>
            <a:r>
              <a:rPr lang="zh-TW" altLang="en-US" sz="2400" kern="1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sym typeface="+mn-ea"/>
              </a:rPr>
              <a:t>修訂有關的法規、規章，促進內地與香港實現貨物貿易自由化，服務貿易領域對港澳擴大開放。</a:t>
            </a:r>
          </a:p>
        </p:txBody>
      </p:sp>
      <p:sp>
        <p:nvSpPr>
          <p:cNvPr id="18" name="文本框 5"/>
          <p:cNvSpPr txBox="1"/>
          <p:nvPr/>
        </p:nvSpPr>
        <p:spPr>
          <a:xfrm>
            <a:off x="7590789" y="4917778"/>
            <a:ext cx="3411220" cy="369332"/>
          </a:xfrm>
          <a:prstGeom prst="rect">
            <a:avLst/>
          </a:prstGeom>
          <a:noFill/>
        </p:spPr>
        <p:txBody>
          <a:bodyPr wrap="square" rtlCol="0" anchor="t">
            <a:spAutoFit/>
          </a:bodyPr>
          <a:lstStyle/>
          <a:p>
            <a:pPr algn="ctr"/>
            <a:r>
              <a:rPr lang="zh-CN" altLang="en-US" dirty="0">
                <a:latin typeface="DFKai-SB" panose="03000509000000000000" pitchFamily="65" charset="-120"/>
                <a:ea typeface="DFKai-SB" panose="03000509000000000000" pitchFamily="65" charset="-120"/>
                <a:cs typeface="黑体" panose="02010609060101010101" charset="-122"/>
              </a:rPr>
              <a:t>內地與香港簽署</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CEPA</a:t>
            </a:r>
            <a:r>
              <a:rPr lang="zh-CN" altLang="en-US" dirty="0">
                <a:latin typeface="DFKai-SB" panose="03000509000000000000" pitchFamily="65" charset="-120"/>
                <a:ea typeface="DFKai-SB" panose="03000509000000000000" pitchFamily="65" charset="-120"/>
                <a:cs typeface="黑体" panose="02010609060101010101" charset="-122"/>
              </a:rPr>
              <a:t>合作協議</a:t>
            </a:r>
            <a:endParaRPr lang="en-US" altLang="zh-CN" dirty="0">
              <a:latin typeface="DFKai-SB" panose="03000509000000000000" pitchFamily="65" charset="-120"/>
              <a:ea typeface="DFKai-SB" panose="03000509000000000000" pitchFamily="65" charset="-120"/>
              <a:cs typeface="黑体" panose="02010609060101010101" charset="-122"/>
            </a:endParaRPr>
          </a:p>
        </p:txBody>
      </p:sp>
      <p:pic>
        <p:nvPicPr>
          <p:cNvPr id="12" name="Picture 11"/>
          <p:cNvPicPr>
            <a:picLocks noChangeAspect="1"/>
          </p:cNvPicPr>
          <p:nvPr/>
        </p:nvPicPr>
        <p:blipFill>
          <a:blip r:embed="rId5"/>
          <a:stretch>
            <a:fillRect/>
          </a:stretch>
        </p:blipFill>
        <p:spPr>
          <a:xfrm>
            <a:off x="221867" y="133105"/>
            <a:ext cx="2172003" cy="790685"/>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786015" y="1839971"/>
            <a:ext cx="10299842" cy="1754326"/>
          </a:xfrm>
        </p:spPr>
        <p:txBody>
          <a:bodyPr>
            <a:spAutoFit/>
          </a:bodyPr>
          <a:lstStyle/>
          <a:p>
            <a:pPr marL="0" indent="0">
              <a:lnSpc>
                <a:spcPct val="150000"/>
              </a:lnSpc>
              <a:spcBef>
                <a:spcPts val="0"/>
              </a:spcBef>
              <a:buNone/>
            </a:pPr>
            <a:r>
              <a:rPr lang="zh-CN" altLang="en-US" sz="2400" kern="100" dirty="0">
                <a:solidFill>
                  <a:schemeClr val="tx1"/>
                </a:solidFill>
                <a:latin typeface="DFKai-SB" panose="03000509000000000000" pitchFamily="65" charset="-120"/>
                <a:ea typeface="DFKai-SB" panose="03000509000000000000" pitchFamily="65" charset="-120"/>
                <a:cs typeface="黑体" panose="02010609060101010101" charset="-122"/>
              </a:rPr>
              <a:t>進入</a:t>
            </a:r>
            <a:r>
              <a:rPr lang="en-US" altLang="zh-CN" sz="24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21</a:t>
            </a:r>
            <a:r>
              <a:rPr lang="zh-CN" altLang="en-US" sz="24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世紀，在</a:t>
            </a:r>
            <a:r>
              <a:rPr lang="zh-CN" altLang="en-US" sz="24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世界經濟不確定因素增多的形勢</a:t>
            </a:r>
            <a:r>
              <a:rPr lang="zh-CN" altLang="en-US" sz="2400" kern="100" dirty="0">
                <a:latin typeface="Times New Roman" panose="02020603050405020304" pitchFamily="18" charset="0"/>
                <a:ea typeface="DFKai-SB" panose="03000509000000000000" pitchFamily="65" charset="-120"/>
                <a:cs typeface="Times New Roman" panose="02020603050405020304" pitchFamily="18" charset="0"/>
                <a:sym typeface="+mn-ea"/>
              </a:rPr>
              <a:t>下，</a:t>
            </a:r>
            <a:r>
              <a:rPr lang="zh-CN" altLang="en-US" sz="24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區域經濟一體化的進程不斷加快，</a:t>
            </a:r>
            <a:r>
              <a:rPr lang="zh-CN" altLang="en-US" sz="2400"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mn-ea"/>
              </a:rPr>
              <a:t>許多國家和</a:t>
            </a:r>
            <a:r>
              <a:rPr lang="zh-CN" altLang="en-US" sz="2400" kern="100" dirty="0">
                <a:solidFill>
                  <a:schemeClr val="tx1"/>
                </a:solidFill>
                <a:latin typeface="DFKai-SB" panose="03000509000000000000" pitchFamily="65" charset="-120"/>
                <a:ea typeface="DFKai-SB" panose="03000509000000000000" pitchFamily="65" charset="-120"/>
                <a:cs typeface="黑体" panose="02010609060101010101" charset="-122"/>
                <a:sym typeface="+mn-ea"/>
              </a:rPr>
              <a:t>地區組織之間簽定區域貿易</a:t>
            </a:r>
            <a:r>
              <a:rPr lang="zh-CN" altLang="en-US" sz="2400" kern="100" dirty="0">
                <a:latin typeface="DFKai-SB" panose="03000509000000000000" pitchFamily="65" charset="-120"/>
                <a:ea typeface="DFKai-SB" panose="03000509000000000000" pitchFamily="65" charset="-120"/>
                <a:cs typeface="黑体" panose="02010609060101010101" charset="-122"/>
                <a:sym typeface="+mn-ea"/>
              </a:rPr>
              <a:t>協定，這</a:t>
            </a:r>
            <a:r>
              <a:rPr lang="zh-CN" altLang="en-US" sz="2400" kern="100" dirty="0">
                <a:solidFill>
                  <a:schemeClr val="tx1"/>
                </a:solidFill>
                <a:latin typeface="DFKai-SB" panose="03000509000000000000" pitchFamily="65" charset="-120"/>
                <a:ea typeface="DFKai-SB" panose="03000509000000000000" pitchFamily="65" charset="-120"/>
                <a:cs typeface="黑体" panose="02010609060101010101" charset="-122"/>
              </a:rPr>
              <a:t>已經成為各國和地區擴大對外經貿合作、促進經濟發展的重要手段。</a:t>
            </a:r>
          </a:p>
        </p:txBody>
      </p:sp>
      <p:sp>
        <p:nvSpPr>
          <p:cNvPr id="5" name="内容占位符 2"/>
          <p:cNvSpPr>
            <a:spLocks noGrp="1"/>
          </p:cNvSpPr>
          <p:nvPr/>
        </p:nvSpPr>
        <p:spPr>
          <a:xfrm>
            <a:off x="188422" y="1452920"/>
            <a:ext cx="6353696" cy="805822"/>
          </a:xfrm>
          <a:solidFill>
            <a:schemeClr val="bg1"/>
          </a:solidFill>
          <a:ln w="76200">
            <a:solidFill>
              <a:schemeClr val="bg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altLang="zh-CN" sz="3200" b="1" kern="100" dirty="0">
              <a:solidFill>
                <a:srgbClr val="000000"/>
              </a:solidFill>
              <a:effectLst/>
              <a:latin typeface="DFKai-SB" panose="03000509000000000000" pitchFamily="65" charset="-120"/>
              <a:ea typeface="DFKai-SB" panose="03000509000000000000" pitchFamily="65" charset="-120"/>
              <a:cs typeface="黑体" panose="02010609060101010101" charset="-122"/>
            </a:endParaRPr>
          </a:p>
        </p:txBody>
      </p:sp>
      <p:sp>
        <p:nvSpPr>
          <p:cNvPr id="4" name="标题 1"/>
          <p:cNvSpPr>
            <a:spLocks noGrp="1"/>
          </p:cNvSpPr>
          <p:nvPr>
            <p:custDataLst>
              <p:tags r:id="rId1"/>
            </p:custDataLst>
          </p:nvPr>
        </p:nvSpPr>
        <p:spPr>
          <a:xfrm>
            <a:off x="1394602" y="3270062"/>
            <a:ext cx="9799320" cy="579755"/>
          </a:xfrm>
          <a:prstGeom prst="rect">
            <a:avLst/>
          </a:prstGeom>
        </p:spPr>
        <p:txBody>
          <a:bodyPr vert="horz" lIns="90000" tIns="46800" rIns="90000" bIns="4680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endParaRPr lang="zh-CN" sz="2800" dirty="0">
              <a:latin typeface="DFKai-SB" panose="03000509000000000000" pitchFamily="65" charset="-120"/>
              <a:ea typeface="DFKai-SB" panose="03000509000000000000" pitchFamily="65" charset="-120"/>
            </a:endParaRPr>
          </a:p>
        </p:txBody>
      </p:sp>
      <p:sp>
        <p:nvSpPr>
          <p:cNvPr id="9" name="标题 1"/>
          <p:cNvSpPr txBox="1">
            <a:spLocks noChangeArrowheads="1"/>
          </p:cNvSpPr>
          <p:nvPr/>
        </p:nvSpPr>
        <p:spPr bwMode="auto">
          <a:xfrm>
            <a:off x="1394602" y="227277"/>
            <a:ext cx="8067675" cy="8146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CEPA</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簽</a:t>
            </a:r>
            <a:r>
              <a:rPr lang="zh-CN" altLang="en-US" sz="4000" b="1" dirty="0">
                <a:latin typeface="DFKai-SB" panose="03000509000000000000" pitchFamily="65" charset="-120"/>
                <a:ea typeface="DFKai-SB" panose="03000509000000000000" pitchFamily="65" charset="-120"/>
              </a:rPr>
              <a:t>署的背景</a:t>
            </a:r>
          </a:p>
        </p:txBody>
      </p:sp>
      <p:sp>
        <p:nvSpPr>
          <p:cNvPr id="2" name="Rectangle 1"/>
          <p:cNvSpPr/>
          <p:nvPr/>
        </p:nvSpPr>
        <p:spPr>
          <a:xfrm>
            <a:off x="786015" y="1267950"/>
            <a:ext cx="4314001" cy="523220"/>
          </a:xfrm>
          <a:prstGeom prst="rect">
            <a:avLst/>
          </a:prstGeom>
          <a:solidFill>
            <a:schemeClr val="bg1"/>
          </a:solidFill>
          <a:ln>
            <a:solidFill>
              <a:srgbClr val="FF0000"/>
            </a:solidFill>
          </a:ln>
        </p:spPr>
        <p:txBody>
          <a:bodyPr wrap="none">
            <a:spAutoFit/>
          </a:bodyPr>
          <a:lstStyle/>
          <a:p>
            <a:pPr algn="ctr"/>
            <a:r>
              <a:rPr lang="en-US" altLang="zh-TW" sz="2800" b="1" kern="100" dirty="0">
                <a:solidFill>
                  <a:srgbClr val="000000"/>
                </a:solidFill>
                <a:latin typeface="DFKai-SB" panose="03000509000000000000" pitchFamily="65" charset="-120"/>
                <a:ea typeface="DFKai-SB" panose="03000509000000000000" pitchFamily="65" charset="-120"/>
                <a:cs typeface="黑体" panose="02010609060101010101" charset="-122"/>
              </a:rPr>
              <a:t>a.</a:t>
            </a:r>
            <a:r>
              <a:rPr lang="zh-TW" altLang="en-US" sz="2800" b="1" kern="100" dirty="0">
                <a:solidFill>
                  <a:srgbClr val="000000"/>
                </a:solidFill>
                <a:latin typeface="DFKai-SB" panose="03000509000000000000" pitchFamily="65" charset="-120"/>
                <a:ea typeface="DFKai-SB" panose="03000509000000000000" pitchFamily="65" charset="-120"/>
                <a:cs typeface="黑体" panose="02010609060101010101" charset="-122"/>
              </a:rPr>
              <a:t> 應對區域經濟合作挑戰</a:t>
            </a:r>
          </a:p>
        </p:txBody>
      </p:sp>
      <p:pic>
        <p:nvPicPr>
          <p:cNvPr id="1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495" y="3759383"/>
            <a:ext cx="10631190" cy="2658578"/>
          </a:xfrm>
          <a:prstGeom prst="rect">
            <a:avLst/>
          </a:prstGeom>
          <a:noFill/>
          <a:ln w="412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 name="内容占位符 2"/>
          <p:cNvSpPr txBox="1">
            <a:spLocks/>
          </p:cNvSpPr>
          <p:nvPr/>
        </p:nvSpPr>
        <p:spPr>
          <a:xfrm>
            <a:off x="1394602" y="3849817"/>
            <a:ext cx="9580880" cy="16224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zh-TW" altLang="en-US" sz="2400" kern="100" dirty="0">
                <a:latin typeface="DFKai-SB" panose="03000509000000000000" pitchFamily="65" charset="-120"/>
                <a:ea typeface="DFKai-SB" panose="03000509000000000000" pitchFamily="65" charset="-120"/>
                <a:cs typeface="黑体" panose="02010609060101010101" charset="-122"/>
              </a:rPr>
              <a:t>國家</a:t>
            </a:r>
            <a:r>
              <a:rPr lang="zh-CN" altLang="en-US" sz="2400" kern="100" dirty="0">
                <a:latin typeface="DFKai-SB" panose="03000509000000000000" pitchFamily="65" charset="-120"/>
                <a:ea typeface="DFKai-SB" panose="03000509000000000000" pitchFamily="65" charset="-120"/>
                <a:cs typeface="黑体" panose="02010609060101010101" charset="-122"/>
              </a:rPr>
              <a:t>改革開放以來，香港一直是內地最重要的貿易夥伴、最大的境外投資來源地和對外投資目的地。內地與香港之間在已有密切的經貿關係基礎上，要進一步向前發展，就要創新合作機制、合作方式。</a:t>
            </a:r>
            <a:endParaRPr lang="en-US" altLang="zh-CN" sz="2400" kern="100" dirty="0">
              <a:latin typeface="DFKai-SB" panose="03000509000000000000" pitchFamily="65" charset="-120"/>
              <a:ea typeface="DFKai-SB" panose="03000509000000000000" pitchFamily="65" charset="-120"/>
              <a:cs typeface="黑体" panose="02010609060101010101" charset="-122"/>
            </a:endParaRPr>
          </a:p>
        </p:txBody>
      </p:sp>
      <p:sp>
        <p:nvSpPr>
          <p:cNvPr id="12" name="文本框 8"/>
          <p:cNvSpPr txBox="1"/>
          <p:nvPr/>
        </p:nvSpPr>
        <p:spPr>
          <a:xfrm>
            <a:off x="1394602" y="5637328"/>
            <a:ext cx="8548927" cy="646331"/>
          </a:xfrm>
          <a:prstGeom prst="rect">
            <a:avLst/>
          </a:prstGeom>
          <a:noFill/>
        </p:spPr>
        <p:txBody>
          <a:bodyPr wrap="square" rtlCol="0">
            <a:spAutoFit/>
          </a:bodyPr>
          <a:lstStyle/>
          <a:p>
            <a:r>
              <a:rPr lang="en-US" altLang="zh-CN" dirty="0">
                <a:latin typeface="DFKai-SB" panose="03000509000000000000" pitchFamily="65" charset="-120"/>
                <a:ea typeface="DFKai-SB" panose="03000509000000000000" pitchFamily="65" charset="-12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商務部副部長就內地與港澳</a:t>
            </a:r>
            <a:r>
              <a:rPr lang="zh-TW" altLang="en-US" sz="1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安排</a:t>
            </a:r>
            <a:r>
              <a:rPr lang="zh-TW" altLang="en-US" sz="1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簽署三周年答問，2006年06月26日　　 </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a:p>
            <a:r>
              <a:rPr lang="zh-CN" altLang="en-US" dirty="0">
                <a:latin typeface="Times New Roman" panose="02020603050405020304" pitchFamily="18" charset="0"/>
                <a:ea typeface="DFKai-SB" panose="03000509000000000000" pitchFamily="65" charset="-120"/>
                <a:cs typeface="Times New Roman" panose="02020603050405020304" pitchFamily="18" charset="0"/>
              </a:rPr>
              <a:t>來源：商務部網站http://www.gov.cn/zwhd/2006-06/26/content_319846.htm</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12880" y="1578204"/>
            <a:ext cx="11168528" cy="646331"/>
          </a:xfrm>
          <a:prstGeom prst="rect">
            <a:avLst/>
          </a:prstGeom>
          <a:noFill/>
        </p:spPr>
        <p:txBody>
          <a:bodyPr wrap="square" rtlCol="0" anchor="t">
            <a:spAutoFit/>
          </a:bodyPr>
          <a:lstStyle/>
          <a:p>
            <a:pPr marL="0" fontAlgn="auto">
              <a:lnSpc>
                <a:spcPct val="150000"/>
              </a:lnSpc>
              <a:buNone/>
            </a:pPr>
            <a:r>
              <a:rPr lang="en-US" altLang="zh-CN" sz="2400" kern="100" dirty="0">
                <a:solidFill>
                  <a:srgbClr val="000000"/>
                </a:solidFill>
                <a:effectLst/>
                <a:latin typeface="DFKai-SB" panose="03000509000000000000" pitchFamily="65" charset="-120"/>
                <a:ea typeface="DFKai-SB" panose="03000509000000000000" pitchFamily="65" charset="-120"/>
                <a:cs typeface="黑体" panose="02010609060101010101" charset="-122"/>
                <a:sym typeface="+mn-ea"/>
              </a:rPr>
              <a:t> </a:t>
            </a:r>
            <a:r>
              <a:rPr lang="zh-CN" altLang="en-US" sz="2400" kern="100" dirty="0">
                <a:solidFill>
                  <a:srgbClr val="000000"/>
                </a:solidFill>
                <a:effectLst/>
                <a:latin typeface="DFKai-SB" panose="03000509000000000000" pitchFamily="65" charset="-120"/>
                <a:ea typeface="DFKai-SB" panose="03000509000000000000" pitchFamily="65" charset="-120"/>
                <a:cs typeface="黑体" panose="02010609060101010101" charset="-122"/>
                <a:sym typeface="+mn-ea"/>
              </a:rPr>
              <a:t>推動</a:t>
            </a:r>
            <a:r>
              <a:rPr lang="en-US" altLang="zh-CN" sz="2400" kern="100" dirty="0" err="1">
                <a:solidFill>
                  <a:srgbClr val="000000"/>
                </a:solidFill>
                <a:effectLst/>
                <a:latin typeface="DFKai-SB" panose="03000509000000000000" pitchFamily="65" charset="-120"/>
                <a:ea typeface="DFKai-SB" panose="03000509000000000000" pitchFamily="65" charset="-120"/>
                <a:cs typeface="黑体" panose="02010609060101010101" charset="-122"/>
                <a:sym typeface="+mn-ea"/>
              </a:rPr>
              <a:t>兩地逐步消除貿易障礙，促進經濟要素的自由流動和經濟的融合</a:t>
            </a:r>
            <a:r>
              <a:rPr lang="zh-CN" altLang="en-US" sz="2400" kern="100" dirty="0">
                <a:solidFill>
                  <a:srgbClr val="000000"/>
                </a:solidFill>
                <a:effectLst/>
                <a:latin typeface="DFKai-SB" panose="03000509000000000000" pitchFamily="65" charset="-120"/>
                <a:ea typeface="DFKai-SB" panose="03000509000000000000" pitchFamily="65" charset="-120"/>
                <a:cs typeface="黑体" panose="02010609060101010101" charset="-122"/>
                <a:sym typeface="+mn-ea"/>
              </a:rPr>
              <a:t>。</a:t>
            </a:r>
            <a:endParaRPr lang="en-US" altLang="zh-CN" sz="2400" kern="100" dirty="0">
              <a:solidFill>
                <a:srgbClr val="000000"/>
              </a:solidFill>
              <a:effectLst/>
              <a:latin typeface="DFKai-SB" panose="03000509000000000000" pitchFamily="65" charset="-120"/>
              <a:ea typeface="DFKai-SB" panose="03000509000000000000" pitchFamily="65" charset="-120"/>
              <a:cs typeface="黑体" panose="02010609060101010101" charset="-122"/>
              <a:sym typeface="+mn-ea"/>
            </a:endParaRPr>
          </a:p>
        </p:txBody>
      </p:sp>
      <p:grpSp>
        <p:nvGrpSpPr>
          <p:cNvPr id="8" name="Group 2"/>
          <p:cNvGrpSpPr/>
          <p:nvPr/>
        </p:nvGrpSpPr>
        <p:grpSpPr>
          <a:xfrm>
            <a:off x="9865895" y="288571"/>
            <a:ext cx="1622799" cy="1506706"/>
            <a:chOff x="9138858" y="7036174"/>
            <a:chExt cx="6085815" cy="4628407"/>
          </a:xfrm>
        </p:grpSpPr>
        <p:grpSp>
          <p:nvGrpSpPr>
            <p:cNvPr id="404" name="Group 403"/>
            <p:cNvGrpSpPr/>
            <p:nvPr/>
          </p:nvGrpSpPr>
          <p:grpSpPr>
            <a:xfrm rot="19385170">
              <a:off x="11389601" y="7166985"/>
              <a:ext cx="408927" cy="587157"/>
              <a:chOff x="18561758" y="2385889"/>
              <a:chExt cx="2160750" cy="3102509"/>
            </a:xfrm>
          </p:grpSpPr>
          <p:sp>
            <p:nvSpPr>
              <p:cNvPr id="447" name="Freeform 277"/>
              <p:cNvSpPr/>
              <p:nvPr/>
            </p:nvSpPr>
            <p:spPr bwMode="auto">
              <a:xfrm>
                <a:off x="18561758" y="2385889"/>
                <a:ext cx="2160750" cy="3102509"/>
              </a:xfrm>
              <a:custGeom>
                <a:avLst/>
                <a:gdLst>
                  <a:gd name="T0" fmla="*/ 0 w 366"/>
                  <a:gd name="T1" fmla="*/ 494 h 527"/>
                  <a:gd name="T2" fmla="*/ 34 w 366"/>
                  <a:gd name="T3" fmla="*/ 527 h 527"/>
                  <a:gd name="T4" fmla="*/ 333 w 366"/>
                  <a:gd name="T5" fmla="*/ 527 h 527"/>
                  <a:gd name="T6" fmla="*/ 366 w 366"/>
                  <a:gd name="T7" fmla="*/ 494 h 527"/>
                  <a:gd name="T8" fmla="*/ 366 w 366"/>
                  <a:gd name="T9" fmla="*/ 34 h 527"/>
                  <a:gd name="T10" fmla="*/ 333 w 366"/>
                  <a:gd name="T11" fmla="*/ 0 h 527"/>
                  <a:gd name="T12" fmla="*/ 34 w 366"/>
                  <a:gd name="T13" fmla="*/ 0 h 527"/>
                  <a:gd name="T14" fmla="*/ 0 w 366"/>
                  <a:gd name="T15" fmla="*/ 34 h 527"/>
                  <a:gd name="T16" fmla="*/ 0 w 366"/>
                  <a:gd name="T17" fmla="*/ 49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527">
                    <a:moveTo>
                      <a:pt x="0" y="494"/>
                    </a:moveTo>
                    <a:cubicBezTo>
                      <a:pt x="0" y="512"/>
                      <a:pt x="15" y="527"/>
                      <a:pt x="34" y="527"/>
                    </a:cubicBezTo>
                    <a:cubicBezTo>
                      <a:pt x="333" y="527"/>
                      <a:pt x="333" y="527"/>
                      <a:pt x="333" y="527"/>
                    </a:cubicBezTo>
                    <a:cubicBezTo>
                      <a:pt x="351" y="527"/>
                      <a:pt x="366" y="512"/>
                      <a:pt x="366" y="494"/>
                    </a:cubicBezTo>
                    <a:cubicBezTo>
                      <a:pt x="366" y="34"/>
                      <a:pt x="366" y="34"/>
                      <a:pt x="366" y="34"/>
                    </a:cubicBezTo>
                    <a:cubicBezTo>
                      <a:pt x="366" y="15"/>
                      <a:pt x="351" y="0"/>
                      <a:pt x="333" y="0"/>
                    </a:cubicBezTo>
                    <a:cubicBezTo>
                      <a:pt x="34" y="0"/>
                      <a:pt x="34" y="0"/>
                      <a:pt x="34" y="0"/>
                    </a:cubicBezTo>
                    <a:cubicBezTo>
                      <a:pt x="15" y="0"/>
                      <a:pt x="0" y="15"/>
                      <a:pt x="0" y="34"/>
                    </a:cubicBezTo>
                    <a:lnTo>
                      <a:pt x="0" y="494"/>
                    </a:lnTo>
                    <a:close/>
                  </a:path>
                </a:pathLst>
              </a:custGeom>
              <a:solidFill>
                <a:srgbClr val="2D3539"/>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8" name="Rectangle 278"/>
              <p:cNvSpPr>
                <a:spLocks noChangeArrowheads="1"/>
              </p:cNvSpPr>
              <p:nvPr/>
            </p:nvSpPr>
            <p:spPr bwMode="auto">
              <a:xfrm>
                <a:off x="18721666" y="2532620"/>
                <a:ext cx="1842254" cy="2720479"/>
              </a:xfrm>
              <a:prstGeom prst="rect">
                <a:avLst/>
              </a:prstGeom>
              <a:solidFill>
                <a:srgbClr val="FFFFF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9" name="Freeform 281"/>
              <p:cNvSpPr/>
              <p:nvPr/>
            </p:nvSpPr>
            <p:spPr bwMode="auto">
              <a:xfrm>
                <a:off x="18815497" y="3457953"/>
                <a:ext cx="1671773" cy="1718475"/>
              </a:xfrm>
              <a:custGeom>
                <a:avLst/>
                <a:gdLst>
                  <a:gd name="T0" fmla="*/ 278 w 283"/>
                  <a:gd name="T1" fmla="*/ 292 h 292"/>
                  <a:gd name="T2" fmla="*/ 5 w 283"/>
                  <a:gd name="T3" fmla="*/ 292 h 292"/>
                  <a:gd name="T4" fmla="*/ 0 w 283"/>
                  <a:gd name="T5" fmla="*/ 287 h 292"/>
                  <a:gd name="T6" fmla="*/ 5 w 283"/>
                  <a:gd name="T7" fmla="*/ 283 h 292"/>
                  <a:gd name="T8" fmla="*/ 274 w 283"/>
                  <a:gd name="T9" fmla="*/ 283 h 292"/>
                  <a:gd name="T10" fmla="*/ 274 w 283"/>
                  <a:gd name="T11" fmla="*/ 5 h 292"/>
                  <a:gd name="T12" fmla="*/ 278 w 283"/>
                  <a:gd name="T13" fmla="*/ 0 h 292"/>
                  <a:gd name="T14" fmla="*/ 283 w 283"/>
                  <a:gd name="T15" fmla="*/ 5 h 292"/>
                  <a:gd name="T16" fmla="*/ 283 w 283"/>
                  <a:gd name="T17" fmla="*/ 287 h 292"/>
                  <a:gd name="T18" fmla="*/ 278 w 283"/>
                  <a:gd name="T19"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292">
                    <a:moveTo>
                      <a:pt x="278" y="292"/>
                    </a:moveTo>
                    <a:cubicBezTo>
                      <a:pt x="5" y="292"/>
                      <a:pt x="5" y="292"/>
                      <a:pt x="5" y="292"/>
                    </a:cubicBezTo>
                    <a:cubicBezTo>
                      <a:pt x="2" y="292"/>
                      <a:pt x="0" y="290"/>
                      <a:pt x="0" y="287"/>
                    </a:cubicBezTo>
                    <a:cubicBezTo>
                      <a:pt x="0" y="285"/>
                      <a:pt x="2" y="283"/>
                      <a:pt x="5" y="283"/>
                    </a:cubicBezTo>
                    <a:cubicBezTo>
                      <a:pt x="274" y="283"/>
                      <a:pt x="274" y="283"/>
                      <a:pt x="274" y="283"/>
                    </a:cubicBezTo>
                    <a:cubicBezTo>
                      <a:pt x="274" y="5"/>
                      <a:pt x="274" y="5"/>
                      <a:pt x="274" y="5"/>
                    </a:cubicBezTo>
                    <a:cubicBezTo>
                      <a:pt x="274" y="2"/>
                      <a:pt x="276" y="0"/>
                      <a:pt x="278" y="0"/>
                    </a:cubicBezTo>
                    <a:cubicBezTo>
                      <a:pt x="281" y="0"/>
                      <a:pt x="283" y="2"/>
                      <a:pt x="283" y="5"/>
                    </a:cubicBezTo>
                    <a:cubicBezTo>
                      <a:pt x="283" y="287"/>
                      <a:pt x="283" y="287"/>
                      <a:pt x="283" y="287"/>
                    </a:cubicBezTo>
                    <a:cubicBezTo>
                      <a:pt x="283" y="290"/>
                      <a:pt x="281" y="292"/>
                      <a:pt x="278" y="292"/>
                    </a:cubicBezTo>
                    <a:close/>
                  </a:path>
                </a:pathLst>
              </a:custGeom>
              <a:solidFill>
                <a:srgbClr val="BCBCBC"/>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0" name="Freeform 282"/>
              <p:cNvSpPr/>
              <p:nvPr/>
            </p:nvSpPr>
            <p:spPr bwMode="auto">
              <a:xfrm>
                <a:off x="18857787" y="282211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0" y="12"/>
                      <a:pt x="237" y="12"/>
                    </a:cubicBezTo>
                    <a:cubicBezTo>
                      <a:pt x="6" y="12"/>
                      <a:pt x="6" y="12"/>
                      <a:pt x="6" y="12"/>
                    </a:cubicBezTo>
                    <a:cubicBezTo>
                      <a:pt x="2" y="12"/>
                      <a:pt x="0" y="10"/>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1" name="Freeform 283"/>
              <p:cNvSpPr/>
              <p:nvPr/>
            </p:nvSpPr>
            <p:spPr bwMode="auto">
              <a:xfrm>
                <a:off x="18851179" y="2939767"/>
                <a:ext cx="796900" cy="70061"/>
              </a:xfrm>
              <a:custGeom>
                <a:avLst/>
                <a:gdLst>
                  <a:gd name="T0" fmla="*/ 129 w 135"/>
                  <a:gd name="T1" fmla="*/ 0 h 12"/>
                  <a:gd name="T2" fmla="*/ 6 w 135"/>
                  <a:gd name="T3" fmla="*/ 0 h 12"/>
                  <a:gd name="T4" fmla="*/ 0 w 135"/>
                  <a:gd name="T5" fmla="*/ 6 h 12"/>
                  <a:gd name="T6" fmla="*/ 6 w 135"/>
                  <a:gd name="T7" fmla="*/ 12 h 12"/>
                  <a:gd name="T8" fmla="*/ 129 w 135"/>
                  <a:gd name="T9" fmla="*/ 12 h 12"/>
                  <a:gd name="T10" fmla="*/ 135 w 135"/>
                  <a:gd name="T11" fmla="*/ 6 h 12"/>
                  <a:gd name="T12" fmla="*/ 129 w 13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35" h="12">
                    <a:moveTo>
                      <a:pt x="129" y="0"/>
                    </a:moveTo>
                    <a:cubicBezTo>
                      <a:pt x="6" y="0"/>
                      <a:pt x="6" y="0"/>
                      <a:pt x="6" y="0"/>
                    </a:cubicBezTo>
                    <a:cubicBezTo>
                      <a:pt x="3" y="0"/>
                      <a:pt x="0" y="3"/>
                      <a:pt x="0" y="6"/>
                    </a:cubicBezTo>
                    <a:cubicBezTo>
                      <a:pt x="0" y="9"/>
                      <a:pt x="3" y="12"/>
                      <a:pt x="6" y="12"/>
                    </a:cubicBezTo>
                    <a:cubicBezTo>
                      <a:pt x="129" y="12"/>
                      <a:pt x="129" y="12"/>
                      <a:pt x="129" y="12"/>
                    </a:cubicBezTo>
                    <a:cubicBezTo>
                      <a:pt x="132" y="12"/>
                      <a:pt x="135" y="9"/>
                      <a:pt x="135" y="6"/>
                    </a:cubicBezTo>
                    <a:cubicBezTo>
                      <a:pt x="135" y="3"/>
                      <a:pt x="132" y="0"/>
                      <a:pt x="129"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2" name="Freeform 284"/>
              <p:cNvSpPr/>
              <p:nvPr/>
            </p:nvSpPr>
            <p:spPr bwMode="auto">
              <a:xfrm>
                <a:off x="19712836" y="2945054"/>
                <a:ext cx="377966" cy="64773"/>
              </a:xfrm>
              <a:custGeom>
                <a:avLst/>
                <a:gdLst>
                  <a:gd name="T0" fmla="*/ 59 w 64"/>
                  <a:gd name="T1" fmla="*/ 0 h 11"/>
                  <a:gd name="T2" fmla="*/ 6 w 64"/>
                  <a:gd name="T3" fmla="*/ 0 h 11"/>
                  <a:gd name="T4" fmla="*/ 0 w 64"/>
                  <a:gd name="T5" fmla="*/ 5 h 11"/>
                  <a:gd name="T6" fmla="*/ 6 w 64"/>
                  <a:gd name="T7" fmla="*/ 11 h 11"/>
                  <a:gd name="T8" fmla="*/ 59 w 64"/>
                  <a:gd name="T9" fmla="*/ 11 h 11"/>
                  <a:gd name="T10" fmla="*/ 64 w 64"/>
                  <a:gd name="T11" fmla="*/ 5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2"/>
                      <a:pt x="0" y="5"/>
                    </a:cubicBezTo>
                    <a:cubicBezTo>
                      <a:pt x="0" y="8"/>
                      <a:pt x="3" y="11"/>
                      <a:pt x="6" y="11"/>
                    </a:cubicBezTo>
                    <a:cubicBezTo>
                      <a:pt x="59" y="11"/>
                      <a:pt x="59" y="11"/>
                      <a:pt x="59" y="11"/>
                    </a:cubicBezTo>
                    <a:cubicBezTo>
                      <a:pt x="62" y="11"/>
                      <a:pt x="64" y="8"/>
                      <a:pt x="64" y="5"/>
                    </a:cubicBezTo>
                    <a:cubicBezTo>
                      <a:pt x="64" y="2"/>
                      <a:pt x="62" y="0"/>
                      <a:pt x="59"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3" name="Freeform 285"/>
              <p:cNvSpPr/>
              <p:nvPr/>
            </p:nvSpPr>
            <p:spPr bwMode="auto">
              <a:xfrm>
                <a:off x="18857787" y="3057417"/>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1" y="12"/>
                      <a:pt x="237" y="12"/>
                    </a:cubicBezTo>
                    <a:cubicBezTo>
                      <a:pt x="6" y="12"/>
                      <a:pt x="6" y="12"/>
                      <a:pt x="6" y="12"/>
                    </a:cubicBezTo>
                    <a:cubicBezTo>
                      <a:pt x="3" y="12"/>
                      <a:pt x="0" y="10"/>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4" name="Freeform 286"/>
              <p:cNvSpPr/>
              <p:nvPr/>
            </p:nvSpPr>
            <p:spPr bwMode="auto">
              <a:xfrm>
                <a:off x="19282008" y="3192251"/>
                <a:ext cx="377966" cy="59485"/>
              </a:xfrm>
              <a:custGeom>
                <a:avLst/>
                <a:gdLst>
                  <a:gd name="T0" fmla="*/ 64 w 64"/>
                  <a:gd name="T1" fmla="*/ 5 h 10"/>
                  <a:gd name="T2" fmla="*/ 58 w 64"/>
                  <a:gd name="T3" fmla="*/ 10 h 10"/>
                  <a:gd name="T4" fmla="*/ 6 w 64"/>
                  <a:gd name="T5" fmla="*/ 10 h 10"/>
                  <a:gd name="T6" fmla="*/ 0 w 64"/>
                  <a:gd name="T7" fmla="*/ 5 h 10"/>
                  <a:gd name="T8" fmla="*/ 0 w 64"/>
                  <a:gd name="T9" fmla="*/ 5 h 10"/>
                  <a:gd name="T10" fmla="*/ 6 w 64"/>
                  <a:gd name="T11" fmla="*/ 0 h 10"/>
                  <a:gd name="T12" fmla="*/ 58 w 64"/>
                  <a:gd name="T13" fmla="*/ 0 h 10"/>
                  <a:gd name="T14" fmla="*/ 64 w 64"/>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
                    <a:moveTo>
                      <a:pt x="64" y="5"/>
                    </a:moveTo>
                    <a:cubicBezTo>
                      <a:pt x="64" y="8"/>
                      <a:pt x="61" y="10"/>
                      <a:pt x="58" y="10"/>
                    </a:cubicBezTo>
                    <a:cubicBezTo>
                      <a:pt x="6" y="10"/>
                      <a:pt x="6" y="10"/>
                      <a:pt x="6" y="10"/>
                    </a:cubicBezTo>
                    <a:cubicBezTo>
                      <a:pt x="3" y="10"/>
                      <a:pt x="0" y="8"/>
                      <a:pt x="0" y="5"/>
                    </a:cubicBezTo>
                    <a:cubicBezTo>
                      <a:pt x="0" y="5"/>
                      <a:pt x="0" y="5"/>
                      <a:pt x="0" y="5"/>
                    </a:cubicBezTo>
                    <a:cubicBezTo>
                      <a:pt x="0" y="2"/>
                      <a:pt x="3" y="0"/>
                      <a:pt x="6" y="0"/>
                    </a:cubicBezTo>
                    <a:cubicBezTo>
                      <a:pt x="58" y="0"/>
                      <a:pt x="58" y="0"/>
                      <a:pt x="58" y="0"/>
                    </a:cubicBezTo>
                    <a:cubicBezTo>
                      <a:pt x="61" y="0"/>
                      <a:pt x="64" y="2"/>
                      <a:pt x="64" y="5"/>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5" name="Freeform 287"/>
              <p:cNvSpPr/>
              <p:nvPr/>
            </p:nvSpPr>
            <p:spPr bwMode="auto">
              <a:xfrm>
                <a:off x="18857787" y="3192251"/>
                <a:ext cx="371358" cy="59485"/>
              </a:xfrm>
              <a:custGeom>
                <a:avLst/>
                <a:gdLst>
                  <a:gd name="T0" fmla="*/ 58 w 63"/>
                  <a:gd name="T1" fmla="*/ 0 h 10"/>
                  <a:gd name="T2" fmla="*/ 5 w 63"/>
                  <a:gd name="T3" fmla="*/ 0 h 10"/>
                  <a:gd name="T4" fmla="*/ 0 w 63"/>
                  <a:gd name="T5" fmla="*/ 5 h 10"/>
                  <a:gd name="T6" fmla="*/ 5 w 63"/>
                  <a:gd name="T7" fmla="*/ 10 h 10"/>
                  <a:gd name="T8" fmla="*/ 58 w 63"/>
                  <a:gd name="T9" fmla="*/ 10 h 10"/>
                  <a:gd name="T10" fmla="*/ 63 w 63"/>
                  <a:gd name="T11" fmla="*/ 5 h 10"/>
                  <a:gd name="T12" fmla="*/ 58 w 63"/>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3" h="10">
                    <a:moveTo>
                      <a:pt x="58" y="0"/>
                    </a:moveTo>
                    <a:cubicBezTo>
                      <a:pt x="5" y="0"/>
                      <a:pt x="5" y="0"/>
                      <a:pt x="5" y="0"/>
                    </a:cubicBezTo>
                    <a:cubicBezTo>
                      <a:pt x="2" y="0"/>
                      <a:pt x="0" y="2"/>
                      <a:pt x="0" y="5"/>
                    </a:cubicBezTo>
                    <a:cubicBezTo>
                      <a:pt x="0" y="8"/>
                      <a:pt x="2" y="10"/>
                      <a:pt x="5" y="10"/>
                    </a:cubicBezTo>
                    <a:cubicBezTo>
                      <a:pt x="58" y="10"/>
                      <a:pt x="58" y="10"/>
                      <a:pt x="58" y="10"/>
                    </a:cubicBezTo>
                    <a:cubicBezTo>
                      <a:pt x="61" y="10"/>
                      <a:pt x="63" y="8"/>
                      <a:pt x="63" y="5"/>
                    </a:cubicBezTo>
                    <a:cubicBezTo>
                      <a:pt x="63" y="2"/>
                      <a:pt x="61" y="0"/>
                      <a:pt x="58"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6" name="Freeform 288"/>
              <p:cNvSpPr/>
              <p:nvPr/>
            </p:nvSpPr>
            <p:spPr bwMode="auto">
              <a:xfrm>
                <a:off x="18845893" y="335748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7" name="Freeform 289"/>
              <p:cNvSpPr/>
              <p:nvPr/>
            </p:nvSpPr>
            <p:spPr bwMode="auto">
              <a:xfrm>
                <a:off x="18839286" y="3475138"/>
                <a:ext cx="796900" cy="64773"/>
              </a:xfrm>
              <a:custGeom>
                <a:avLst/>
                <a:gdLst>
                  <a:gd name="T0" fmla="*/ 130 w 135"/>
                  <a:gd name="T1" fmla="*/ 0 h 11"/>
                  <a:gd name="T2" fmla="*/ 6 w 135"/>
                  <a:gd name="T3" fmla="*/ 0 h 11"/>
                  <a:gd name="T4" fmla="*/ 0 w 135"/>
                  <a:gd name="T5" fmla="*/ 6 h 11"/>
                  <a:gd name="T6" fmla="*/ 6 w 135"/>
                  <a:gd name="T7" fmla="*/ 11 h 11"/>
                  <a:gd name="T8" fmla="*/ 130 w 135"/>
                  <a:gd name="T9" fmla="*/ 11 h 11"/>
                  <a:gd name="T10" fmla="*/ 135 w 135"/>
                  <a:gd name="T11" fmla="*/ 6 h 11"/>
                  <a:gd name="T12" fmla="*/ 130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30" y="0"/>
                    </a:moveTo>
                    <a:cubicBezTo>
                      <a:pt x="6" y="0"/>
                      <a:pt x="6" y="0"/>
                      <a:pt x="6" y="0"/>
                    </a:cubicBezTo>
                    <a:cubicBezTo>
                      <a:pt x="3" y="0"/>
                      <a:pt x="0" y="2"/>
                      <a:pt x="0" y="6"/>
                    </a:cubicBezTo>
                    <a:cubicBezTo>
                      <a:pt x="0" y="9"/>
                      <a:pt x="3" y="11"/>
                      <a:pt x="6" y="11"/>
                    </a:cubicBezTo>
                    <a:cubicBezTo>
                      <a:pt x="130" y="11"/>
                      <a:pt x="130" y="11"/>
                      <a:pt x="130" y="11"/>
                    </a:cubicBezTo>
                    <a:cubicBezTo>
                      <a:pt x="133" y="11"/>
                      <a:pt x="135" y="9"/>
                      <a:pt x="135" y="6"/>
                    </a:cubicBezTo>
                    <a:cubicBezTo>
                      <a:pt x="135" y="2"/>
                      <a:pt x="133" y="0"/>
                      <a:pt x="130"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8" name="Freeform 290"/>
              <p:cNvSpPr/>
              <p:nvPr/>
            </p:nvSpPr>
            <p:spPr bwMode="auto">
              <a:xfrm>
                <a:off x="19707550" y="3475138"/>
                <a:ext cx="371358"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59" name="Freeform 291"/>
              <p:cNvSpPr/>
              <p:nvPr/>
            </p:nvSpPr>
            <p:spPr bwMode="auto">
              <a:xfrm>
                <a:off x="18851179" y="3592787"/>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0" name="Freeform 292"/>
              <p:cNvSpPr/>
              <p:nvPr/>
            </p:nvSpPr>
            <p:spPr bwMode="auto">
              <a:xfrm>
                <a:off x="19276721" y="3722334"/>
                <a:ext cx="371358" cy="64773"/>
              </a:xfrm>
              <a:custGeom>
                <a:avLst/>
                <a:gdLst>
                  <a:gd name="T0" fmla="*/ 63 w 63"/>
                  <a:gd name="T1" fmla="*/ 6 h 11"/>
                  <a:gd name="T2" fmla="*/ 58 w 63"/>
                  <a:gd name="T3" fmla="*/ 11 h 11"/>
                  <a:gd name="T4" fmla="*/ 5 w 63"/>
                  <a:gd name="T5" fmla="*/ 11 h 11"/>
                  <a:gd name="T6" fmla="*/ 0 w 63"/>
                  <a:gd name="T7" fmla="*/ 6 h 11"/>
                  <a:gd name="T8" fmla="*/ 0 w 63"/>
                  <a:gd name="T9" fmla="*/ 6 h 11"/>
                  <a:gd name="T10" fmla="*/ 5 w 63"/>
                  <a:gd name="T11" fmla="*/ 0 h 11"/>
                  <a:gd name="T12" fmla="*/ 58 w 63"/>
                  <a:gd name="T13" fmla="*/ 0 h 11"/>
                  <a:gd name="T14" fmla="*/ 63 w 63"/>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1">
                    <a:moveTo>
                      <a:pt x="63" y="6"/>
                    </a:moveTo>
                    <a:cubicBezTo>
                      <a:pt x="63" y="9"/>
                      <a:pt x="61" y="11"/>
                      <a:pt x="58" y="11"/>
                    </a:cubicBezTo>
                    <a:cubicBezTo>
                      <a:pt x="5" y="11"/>
                      <a:pt x="5" y="11"/>
                      <a:pt x="5" y="11"/>
                    </a:cubicBezTo>
                    <a:cubicBezTo>
                      <a:pt x="2" y="11"/>
                      <a:pt x="0" y="9"/>
                      <a:pt x="0" y="6"/>
                    </a:cubicBezTo>
                    <a:cubicBezTo>
                      <a:pt x="0" y="6"/>
                      <a:pt x="0" y="6"/>
                      <a:pt x="0" y="6"/>
                    </a:cubicBezTo>
                    <a:cubicBezTo>
                      <a:pt x="0" y="3"/>
                      <a:pt x="2" y="0"/>
                      <a:pt x="5" y="0"/>
                    </a:cubicBezTo>
                    <a:cubicBezTo>
                      <a:pt x="58" y="0"/>
                      <a:pt x="58" y="0"/>
                      <a:pt x="58" y="0"/>
                    </a:cubicBezTo>
                    <a:cubicBezTo>
                      <a:pt x="61" y="0"/>
                      <a:pt x="63" y="3"/>
                      <a:pt x="63" y="6"/>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1" name="Freeform 293"/>
              <p:cNvSpPr/>
              <p:nvPr/>
            </p:nvSpPr>
            <p:spPr bwMode="auto">
              <a:xfrm>
                <a:off x="18845893" y="3722334"/>
                <a:ext cx="377966" cy="64773"/>
              </a:xfrm>
              <a:custGeom>
                <a:avLst/>
                <a:gdLst>
                  <a:gd name="T0" fmla="*/ 58 w 64"/>
                  <a:gd name="T1" fmla="*/ 0 h 11"/>
                  <a:gd name="T2" fmla="*/ 5 w 64"/>
                  <a:gd name="T3" fmla="*/ 0 h 11"/>
                  <a:gd name="T4" fmla="*/ 0 w 64"/>
                  <a:gd name="T5" fmla="*/ 6 h 11"/>
                  <a:gd name="T6" fmla="*/ 5 w 64"/>
                  <a:gd name="T7" fmla="*/ 11 h 11"/>
                  <a:gd name="T8" fmla="*/ 58 w 64"/>
                  <a:gd name="T9" fmla="*/ 11 h 11"/>
                  <a:gd name="T10" fmla="*/ 64 w 64"/>
                  <a:gd name="T11" fmla="*/ 6 h 11"/>
                  <a:gd name="T12" fmla="*/ 58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4" y="9"/>
                      <a:pt x="64" y="6"/>
                    </a:cubicBezTo>
                    <a:cubicBezTo>
                      <a:pt x="64" y="3"/>
                      <a:pt x="61" y="0"/>
                      <a:pt x="58"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2" name="Freeform 294"/>
              <p:cNvSpPr/>
              <p:nvPr/>
            </p:nvSpPr>
            <p:spPr bwMode="auto">
              <a:xfrm>
                <a:off x="18839286" y="4576284"/>
                <a:ext cx="1435214"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2"/>
                      <a:pt x="2" y="0"/>
                      <a:pt x="6" y="0"/>
                    </a:cubicBezTo>
                    <a:cubicBezTo>
                      <a:pt x="237" y="0"/>
                      <a:pt x="237" y="0"/>
                      <a:pt x="237" y="0"/>
                    </a:cubicBezTo>
                    <a:cubicBezTo>
                      <a:pt x="240" y="0"/>
                      <a:pt x="243" y="2"/>
                      <a:pt x="243" y="6"/>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3" name="Freeform 295"/>
              <p:cNvSpPr/>
              <p:nvPr/>
            </p:nvSpPr>
            <p:spPr bwMode="auto">
              <a:xfrm>
                <a:off x="18833999" y="4693934"/>
                <a:ext cx="796900" cy="64773"/>
              </a:xfrm>
              <a:custGeom>
                <a:avLst/>
                <a:gdLst>
                  <a:gd name="T0" fmla="*/ 129 w 135"/>
                  <a:gd name="T1" fmla="*/ 0 h 11"/>
                  <a:gd name="T2" fmla="*/ 6 w 135"/>
                  <a:gd name="T3" fmla="*/ 0 h 11"/>
                  <a:gd name="T4" fmla="*/ 0 w 135"/>
                  <a:gd name="T5" fmla="*/ 5 h 11"/>
                  <a:gd name="T6" fmla="*/ 6 w 135"/>
                  <a:gd name="T7" fmla="*/ 11 h 11"/>
                  <a:gd name="T8" fmla="*/ 129 w 135"/>
                  <a:gd name="T9" fmla="*/ 11 h 11"/>
                  <a:gd name="T10" fmla="*/ 135 w 135"/>
                  <a:gd name="T11" fmla="*/ 5 h 11"/>
                  <a:gd name="T12" fmla="*/ 129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29" y="0"/>
                    </a:moveTo>
                    <a:cubicBezTo>
                      <a:pt x="6" y="0"/>
                      <a:pt x="6" y="0"/>
                      <a:pt x="6" y="0"/>
                    </a:cubicBezTo>
                    <a:cubicBezTo>
                      <a:pt x="2" y="0"/>
                      <a:pt x="0" y="2"/>
                      <a:pt x="0" y="5"/>
                    </a:cubicBezTo>
                    <a:cubicBezTo>
                      <a:pt x="0" y="9"/>
                      <a:pt x="2" y="11"/>
                      <a:pt x="6" y="11"/>
                    </a:cubicBezTo>
                    <a:cubicBezTo>
                      <a:pt x="129" y="11"/>
                      <a:pt x="129" y="11"/>
                      <a:pt x="129" y="11"/>
                    </a:cubicBezTo>
                    <a:cubicBezTo>
                      <a:pt x="132" y="11"/>
                      <a:pt x="135" y="9"/>
                      <a:pt x="135" y="5"/>
                    </a:cubicBezTo>
                    <a:cubicBezTo>
                      <a:pt x="135" y="2"/>
                      <a:pt x="132" y="0"/>
                      <a:pt x="129"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4" name="Freeform 296"/>
              <p:cNvSpPr/>
              <p:nvPr/>
            </p:nvSpPr>
            <p:spPr bwMode="auto">
              <a:xfrm>
                <a:off x="19695656" y="4693934"/>
                <a:ext cx="377966" cy="64773"/>
              </a:xfrm>
              <a:custGeom>
                <a:avLst/>
                <a:gdLst>
                  <a:gd name="T0" fmla="*/ 59 w 64"/>
                  <a:gd name="T1" fmla="*/ 0 h 11"/>
                  <a:gd name="T2" fmla="*/ 6 w 64"/>
                  <a:gd name="T3" fmla="*/ 0 h 11"/>
                  <a:gd name="T4" fmla="*/ 0 w 64"/>
                  <a:gd name="T5" fmla="*/ 6 h 11"/>
                  <a:gd name="T6" fmla="*/ 6 w 64"/>
                  <a:gd name="T7" fmla="*/ 11 h 11"/>
                  <a:gd name="T8" fmla="*/ 59 w 64"/>
                  <a:gd name="T9" fmla="*/ 11 h 11"/>
                  <a:gd name="T10" fmla="*/ 64 w 64"/>
                  <a:gd name="T11" fmla="*/ 6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3"/>
                      <a:pt x="0" y="6"/>
                    </a:cubicBezTo>
                    <a:cubicBezTo>
                      <a:pt x="0" y="9"/>
                      <a:pt x="3" y="11"/>
                      <a:pt x="6" y="11"/>
                    </a:cubicBezTo>
                    <a:cubicBezTo>
                      <a:pt x="59" y="11"/>
                      <a:pt x="59" y="11"/>
                      <a:pt x="59" y="11"/>
                    </a:cubicBezTo>
                    <a:cubicBezTo>
                      <a:pt x="62" y="11"/>
                      <a:pt x="64" y="9"/>
                      <a:pt x="64" y="6"/>
                    </a:cubicBezTo>
                    <a:cubicBezTo>
                      <a:pt x="64" y="3"/>
                      <a:pt x="62" y="0"/>
                      <a:pt x="59"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5" name="Freeform 297"/>
              <p:cNvSpPr/>
              <p:nvPr/>
            </p:nvSpPr>
            <p:spPr bwMode="auto">
              <a:xfrm>
                <a:off x="18839286" y="4811583"/>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2"/>
                      <a:pt x="3" y="0"/>
                      <a:pt x="6" y="0"/>
                    </a:cubicBezTo>
                    <a:cubicBezTo>
                      <a:pt x="237" y="0"/>
                      <a:pt x="237" y="0"/>
                      <a:pt x="237" y="0"/>
                    </a:cubicBezTo>
                    <a:cubicBezTo>
                      <a:pt x="241" y="0"/>
                      <a:pt x="243" y="2"/>
                      <a:pt x="243" y="6"/>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6" name="Freeform 298"/>
              <p:cNvSpPr/>
              <p:nvPr/>
            </p:nvSpPr>
            <p:spPr bwMode="auto">
              <a:xfrm>
                <a:off x="19264828" y="4941130"/>
                <a:ext cx="377966" cy="64773"/>
              </a:xfrm>
              <a:custGeom>
                <a:avLst/>
                <a:gdLst>
                  <a:gd name="T0" fmla="*/ 64 w 64"/>
                  <a:gd name="T1" fmla="*/ 6 h 11"/>
                  <a:gd name="T2" fmla="*/ 58 w 64"/>
                  <a:gd name="T3" fmla="*/ 11 h 11"/>
                  <a:gd name="T4" fmla="*/ 6 w 64"/>
                  <a:gd name="T5" fmla="*/ 11 h 11"/>
                  <a:gd name="T6" fmla="*/ 0 w 64"/>
                  <a:gd name="T7" fmla="*/ 6 h 11"/>
                  <a:gd name="T8" fmla="*/ 0 w 64"/>
                  <a:gd name="T9" fmla="*/ 6 h 11"/>
                  <a:gd name="T10" fmla="*/ 6 w 64"/>
                  <a:gd name="T11" fmla="*/ 0 h 11"/>
                  <a:gd name="T12" fmla="*/ 58 w 64"/>
                  <a:gd name="T13" fmla="*/ 0 h 11"/>
                  <a:gd name="T14" fmla="*/ 64 w 64"/>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1">
                    <a:moveTo>
                      <a:pt x="64" y="6"/>
                    </a:moveTo>
                    <a:cubicBezTo>
                      <a:pt x="64" y="9"/>
                      <a:pt x="61" y="11"/>
                      <a:pt x="58" y="11"/>
                    </a:cubicBezTo>
                    <a:cubicBezTo>
                      <a:pt x="6" y="11"/>
                      <a:pt x="6" y="11"/>
                      <a:pt x="6" y="11"/>
                    </a:cubicBezTo>
                    <a:cubicBezTo>
                      <a:pt x="3" y="11"/>
                      <a:pt x="0" y="9"/>
                      <a:pt x="0" y="6"/>
                    </a:cubicBezTo>
                    <a:cubicBezTo>
                      <a:pt x="0" y="6"/>
                      <a:pt x="0" y="6"/>
                      <a:pt x="0" y="6"/>
                    </a:cubicBezTo>
                    <a:cubicBezTo>
                      <a:pt x="0" y="3"/>
                      <a:pt x="3" y="0"/>
                      <a:pt x="6" y="0"/>
                    </a:cubicBezTo>
                    <a:cubicBezTo>
                      <a:pt x="58" y="0"/>
                      <a:pt x="58" y="0"/>
                      <a:pt x="58" y="0"/>
                    </a:cubicBezTo>
                    <a:cubicBezTo>
                      <a:pt x="61" y="0"/>
                      <a:pt x="64" y="3"/>
                      <a:pt x="64" y="6"/>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9" name="Freeform 299"/>
              <p:cNvSpPr/>
              <p:nvPr/>
            </p:nvSpPr>
            <p:spPr bwMode="auto">
              <a:xfrm>
                <a:off x="18839286" y="4941130"/>
                <a:ext cx="372680"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8" name="Freeform 300"/>
              <p:cNvSpPr/>
              <p:nvPr/>
            </p:nvSpPr>
            <p:spPr bwMode="auto">
              <a:xfrm>
                <a:off x="18869681" y="3875675"/>
                <a:ext cx="1392924" cy="606754"/>
              </a:xfrm>
              <a:custGeom>
                <a:avLst/>
                <a:gdLst>
                  <a:gd name="T0" fmla="*/ 5 w 236"/>
                  <a:gd name="T1" fmla="*/ 103 h 103"/>
                  <a:gd name="T2" fmla="*/ 2 w 236"/>
                  <a:gd name="T3" fmla="*/ 102 h 103"/>
                  <a:gd name="T4" fmla="*/ 2 w 236"/>
                  <a:gd name="T5" fmla="*/ 95 h 103"/>
                  <a:gd name="T6" fmla="*/ 63 w 236"/>
                  <a:gd name="T7" fmla="*/ 29 h 103"/>
                  <a:gd name="T8" fmla="*/ 69 w 236"/>
                  <a:gd name="T9" fmla="*/ 28 h 103"/>
                  <a:gd name="T10" fmla="*/ 145 w 236"/>
                  <a:gd name="T11" fmla="*/ 80 h 103"/>
                  <a:gd name="T12" fmla="*/ 228 w 236"/>
                  <a:gd name="T13" fmla="*/ 1 h 103"/>
                  <a:gd name="T14" fmla="*/ 235 w 236"/>
                  <a:gd name="T15" fmla="*/ 2 h 103"/>
                  <a:gd name="T16" fmla="*/ 235 w 236"/>
                  <a:gd name="T17" fmla="*/ 8 h 103"/>
                  <a:gd name="T18" fmla="*/ 148 w 236"/>
                  <a:gd name="T19" fmla="*/ 90 h 103"/>
                  <a:gd name="T20" fmla="*/ 143 w 236"/>
                  <a:gd name="T21" fmla="*/ 90 h 103"/>
                  <a:gd name="T22" fmla="*/ 67 w 236"/>
                  <a:gd name="T23" fmla="*/ 38 h 103"/>
                  <a:gd name="T24" fmla="*/ 8 w 236"/>
                  <a:gd name="T25" fmla="*/ 101 h 103"/>
                  <a:gd name="T26" fmla="*/ 5 w 236"/>
                  <a:gd name="T2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103">
                    <a:moveTo>
                      <a:pt x="5" y="103"/>
                    </a:moveTo>
                    <a:cubicBezTo>
                      <a:pt x="4" y="103"/>
                      <a:pt x="3" y="102"/>
                      <a:pt x="2" y="102"/>
                    </a:cubicBezTo>
                    <a:cubicBezTo>
                      <a:pt x="0" y="100"/>
                      <a:pt x="0" y="97"/>
                      <a:pt x="2" y="95"/>
                    </a:cubicBezTo>
                    <a:cubicBezTo>
                      <a:pt x="63" y="29"/>
                      <a:pt x="63" y="29"/>
                      <a:pt x="63" y="29"/>
                    </a:cubicBezTo>
                    <a:cubicBezTo>
                      <a:pt x="65" y="27"/>
                      <a:pt x="68" y="27"/>
                      <a:pt x="69" y="28"/>
                    </a:cubicBezTo>
                    <a:cubicBezTo>
                      <a:pt x="145" y="80"/>
                      <a:pt x="145" y="80"/>
                      <a:pt x="145" y="80"/>
                    </a:cubicBezTo>
                    <a:cubicBezTo>
                      <a:pt x="228" y="1"/>
                      <a:pt x="228" y="1"/>
                      <a:pt x="228" y="1"/>
                    </a:cubicBezTo>
                    <a:cubicBezTo>
                      <a:pt x="230" y="0"/>
                      <a:pt x="233" y="0"/>
                      <a:pt x="235" y="2"/>
                    </a:cubicBezTo>
                    <a:cubicBezTo>
                      <a:pt x="236" y="3"/>
                      <a:pt x="236" y="6"/>
                      <a:pt x="235" y="8"/>
                    </a:cubicBezTo>
                    <a:cubicBezTo>
                      <a:pt x="148" y="90"/>
                      <a:pt x="148" y="90"/>
                      <a:pt x="148" y="90"/>
                    </a:cubicBezTo>
                    <a:cubicBezTo>
                      <a:pt x="147" y="91"/>
                      <a:pt x="145" y="91"/>
                      <a:pt x="143" y="90"/>
                    </a:cubicBezTo>
                    <a:cubicBezTo>
                      <a:pt x="67" y="38"/>
                      <a:pt x="67" y="38"/>
                      <a:pt x="67" y="38"/>
                    </a:cubicBezTo>
                    <a:cubicBezTo>
                      <a:pt x="8" y="101"/>
                      <a:pt x="8" y="101"/>
                      <a:pt x="8" y="101"/>
                    </a:cubicBezTo>
                    <a:cubicBezTo>
                      <a:pt x="7" y="102"/>
                      <a:pt x="6" y="103"/>
                      <a:pt x="5" y="103"/>
                    </a:cubicBezTo>
                    <a:close/>
                  </a:path>
                </a:pathLst>
              </a:custGeom>
              <a:solidFill>
                <a:srgbClr val="FF7352"/>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69" name="Oval 301"/>
              <p:cNvSpPr>
                <a:spLocks noChangeArrowheads="1"/>
              </p:cNvSpPr>
              <p:nvPr/>
            </p:nvSpPr>
            <p:spPr bwMode="auto">
              <a:xfrm>
                <a:off x="19181569" y="3993325"/>
                <a:ext cx="171803" cy="165238"/>
              </a:xfrm>
              <a:prstGeom prst="ellipse">
                <a:avLst/>
              </a:prstGeom>
              <a:solidFill>
                <a:srgbClr val="FF7352"/>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70" name="Oval 302"/>
              <p:cNvSpPr>
                <a:spLocks noChangeArrowheads="1"/>
              </p:cNvSpPr>
              <p:nvPr/>
            </p:nvSpPr>
            <p:spPr bwMode="auto">
              <a:xfrm>
                <a:off x="19659974" y="4276212"/>
                <a:ext cx="171803" cy="163916"/>
              </a:xfrm>
              <a:prstGeom prst="ellipse">
                <a:avLst/>
              </a:prstGeom>
              <a:solidFill>
                <a:srgbClr val="FF7352"/>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grpSp>
        <p:grpSp>
          <p:nvGrpSpPr>
            <p:cNvPr id="477" name="Group 476"/>
            <p:cNvGrpSpPr/>
            <p:nvPr/>
          </p:nvGrpSpPr>
          <p:grpSpPr>
            <a:xfrm rot="291304">
              <a:off x="9138858" y="8826283"/>
              <a:ext cx="1231232" cy="1227439"/>
              <a:chOff x="131763" y="111125"/>
              <a:chExt cx="3802063" cy="3789363"/>
            </a:xfrm>
          </p:grpSpPr>
          <p:sp>
            <p:nvSpPr>
              <p:cNvPr id="478" name="Freeform 5"/>
              <p:cNvSpPr/>
              <p:nvPr/>
            </p:nvSpPr>
            <p:spPr bwMode="auto">
              <a:xfrm>
                <a:off x="1874838" y="1930400"/>
                <a:ext cx="447675" cy="460375"/>
              </a:xfrm>
              <a:custGeom>
                <a:avLst/>
                <a:gdLst>
                  <a:gd name="T0" fmla="*/ 11 w 65"/>
                  <a:gd name="T1" fmla="*/ 0 h 67"/>
                  <a:gd name="T2" fmla="*/ 2 w 65"/>
                  <a:gd name="T3" fmla="*/ 8 h 67"/>
                  <a:gd name="T4" fmla="*/ 2 w 65"/>
                  <a:gd name="T5" fmla="*/ 18 h 67"/>
                  <a:gd name="T6" fmla="*/ 52 w 65"/>
                  <a:gd name="T7" fmla="*/ 67 h 67"/>
                  <a:gd name="T8" fmla="*/ 65 w 65"/>
                  <a:gd name="T9" fmla="*/ 54 h 67"/>
                  <a:gd name="T10" fmla="*/ 11 w 65"/>
                  <a:gd name="T11" fmla="*/ 0 h 67"/>
                </a:gdLst>
                <a:ahLst/>
                <a:cxnLst>
                  <a:cxn ang="0">
                    <a:pos x="T0" y="T1"/>
                  </a:cxn>
                  <a:cxn ang="0">
                    <a:pos x="T2" y="T3"/>
                  </a:cxn>
                  <a:cxn ang="0">
                    <a:pos x="T4" y="T5"/>
                  </a:cxn>
                  <a:cxn ang="0">
                    <a:pos x="T6" y="T7"/>
                  </a:cxn>
                  <a:cxn ang="0">
                    <a:pos x="T8" y="T9"/>
                  </a:cxn>
                  <a:cxn ang="0">
                    <a:pos x="T10" y="T11"/>
                  </a:cxn>
                </a:cxnLst>
                <a:rect l="0" t="0" r="r" b="b"/>
                <a:pathLst>
                  <a:path w="65" h="67">
                    <a:moveTo>
                      <a:pt x="11" y="0"/>
                    </a:moveTo>
                    <a:cubicBezTo>
                      <a:pt x="2" y="8"/>
                      <a:pt x="2" y="8"/>
                      <a:pt x="2" y="8"/>
                    </a:cubicBezTo>
                    <a:cubicBezTo>
                      <a:pt x="0" y="11"/>
                      <a:pt x="0" y="15"/>
                      <a:pt x="2" y="18"/>
                    </a:cubicBezTo>
                    <a:cubicBezTo>
                      <a:pt x="52" y="67"/>
                      <a:pt x="52" y="67"/>
                      <a:pt x="52" y="67"/>
                    </a:cubicBezTo>
                    <a:cubicBezTo>
                      <a:pt x="65" y="54"/>
                      <a:pt x="65" y="54"/>
                      <a:pt x="65" y="54"/>
                    </a:cubicBezTo>
                    <a:lnTo>
                      <a:pt x="11" y="0"/>
                    </a:lnTo>
                    <a:close/>
                  </a:path>
                </a:pathLst>
              </a:custGeom>
              <a:solidFill>
                <a:srgbClr val="FF7352"/>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79" name="Freeform 6"/>
              <p:cNvSpPr/>
              <p:nvPr/>
            </p:nvSpPr>
            <p:spPr bwMode="auto">
              <a:xfrm>
                <a:off x="2116138" y="2301875"/>
                <a:ext cx="1597025" cy="1598613"/>
              </a:xfrm>
              <a:custGeom>
                <a:avLst/>
                <a:gdLst>
                  <a:gd name="T0" fmla="*/ 17 w 232"/>
                  <a:gd name="T1" fmla="*/ 13 h 232"/>
                  <a:gd name="T2" fmla="*/ 2 w 232"/>
                  <a:gd name="T3" fmla="*/ 28 h 232"/>
                  <a:gd name="T4" fmla="*/ 2 w 232"/>
                  <a:gd name="T5" fmla="*/ 37 h 232"/>
                  <a:gd name="T6" fmla="*/ 194 w 232"/>
                  <a:gd name="T7" fmla="*/ 229 h 232"/>
                  <a:gd name="T8" fmla="*/ 204 w 232"/>
                  <a:gd name="T9" fmla="*/ 229 h 232"/>
                  <a:gd name="T10" fmla="*/ 232 w 232"/>
                  <a:gd name="T11" fmla="*/ 201 h 232"/>
                  <a:gd name="T12" fmla="*/ 38 w 232"/>
                  <a:gd name="T13" fmla="*/ 8 h 232"/>
                  <a:gd name="T14" fmla="*/ 30 w 232"/>
                  <a:gd name="T15" fmla="*/ 0 h 232"/>
                  <a:gd name="T16" fmla="*/ 17 w 232"/>
                  <a:gd name="T17"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32">
                    <a:moveTo>
                      <a:pt x="17" y="13"/>
                    </a:moveTo>
                    <a:cubicBezTo>
                      <a:pt x="2" y="28"/>
                      <a:pt x="2" y="28"/>
                      <a:pt x="2" y="28"/>
                    </a:cubicBezTo>
                    <a:cubicBezTo>
                      <a:pt x="0" y="31"/>
                      <a:pt x="0" y="35"/>
                      <a:pt x="2" y="37"/>
                    </a:cubicBezTo>
                    <a:cubicBezTo>
                      <a:pt x="194" y="229"/>
                      <a:pt x="194" y="229"/>
                      <a:pt x="194" y="229"/>
                    </a:cubicBezTo>
                    <a:cubicBezTo>
                      <a:pt x="197" y="232"/>
                      <a:pt x="201" y="232"/>
                      <a:pt x="204" y="229"/>
                    </a:cubicBezTo>
                    <a:cubicBezTo>
                      <a:pt x="232" y="201"/>
                      <a:pt x="232" y="201"/>
                      <a:pt x="232" y="201"/>
                    </a:cubicBezTo>
                    <a:cubicBezTo>
                      <a:pt x="38" y="8"/>
                      <a:pt x="38" y="8"/>
                      <a:pt x="38" y="8"/>
                    </a:cubicBezTo>
                    <a:cubicBezTo>
                      <a:pt x="30" y="0"/>
                      <a:pt x="30" y="0"/>
                      <a:pt x="30" y="0"/>
                    </a:cubicBezTo>
                    <a:lnTo>
                      <a:pt x="17" y="13"/>
                    </a:lnTo>
                    <a:close/>
                  </a:path>
                </a:pathLst>
              </a:custGeom>
              <a:solidFill>
                <a:srgbClr val="000529"/>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80" name="Freeform 7"/>
              <p:cNvSpPr/>
              <p:nvPr/>
            </p:nvSpPr>
            <p:spPr bwMode="auto">
              <a:xfrm>
                <a:off x="1951038" y="1839913"/>
                <a:ext cx="474663" cy="461963"/>
              </a:xfrm>
              <a:custGeom>
                <a:avLst/>
                <a:gdLst>
                  <a:gd name="T0" fmla="*/ 69 w 69"/>
                  <a:gd name="T1" fmla="*/ 52 h 67"/>
                  <a:gd name="T2" fmla="*/ 20 w 69"/>
                  <a:gd name="T3" fmla="*/ 2 h 67"/>
                  <a:gd name="T4" fmla="*/ 10 w 69"/>
                  <a:gd name="T5" fmla="*/ 2 h 67"/>
                  <a:gd name="T6" fmla="*/ 0 w 69"/>
                  <a:gd name="T7" fmla="*/ 13 h 67"/>
                  <a:gd name="T8" fmla="*/ 54 w 69"/>
                  <a:gd name="T9" fmla="*/ 67 h 67"/>
                  <a:gd name="T10" fmla="*/ 69 w 69"/>
                  <a:gd name="T11" fmla="*/ 52 h 67"/>
                </a:gdLst>
                <a:ahLst/>
                <a:cxnLst>
                  <a:cxn ang="0">
                    <a:pos x="T0" y="T1"/>
                  </a:cxn>
                  <a:cxn ang="0">
                    <a:pos x="T2" y="T3"/>
                  </a:cxn>
                  <a:cxn ang="0">
                    <a:pos x="T4" y="T5"/>
                  </a:cxn>
                  <a:cxn ang="0">
                    <a:pos x="T6" y="T7"/>
                  </a:cxn>
                  <a:cxn ang="0">
                    <a:pos x="T8" y="T9"/>
                  </a:cxn>
                  <a:cxn ang="0">
                    <a:pos x="T10" y="T11"/>
                  </a:cxn>
                </a:cxnLst>
                <a:rect l="0" t="0" r="r" b="b"/>
                <a:pathLst>
                  <a:path w="69" h="67">
                    <a:moveTo>
                      <a:pt x="69" y="52"/>
                    </a:moveTo>
                    <a:cubicBezTo>
                      <a:pt x="20" y="2"/>
                      <a:pt x="20" y="2"/>
                      <a:pt x="20" y="2"/>
                    </a:cubicBezTo>
                    <a:cubicBezTo>
                      <a:pt x="17" y="0"/>
                      <a:pt x="13" y="0"/>
                      <a:pt x="10" y="2"/>
                    </a:cubicBezTo>
                    <a:cubicBezTo>
                      <a:pt x="0" y="13"/>
                      <a:pt x="0" y="13"/>
                      <a:pt x="0" y="13"/>
                    </a:cubicBezTo>
                    <a:cubicBezTo>
                      <a:pt x="54" y="67"/>
                      <a:pt x="54" y="67"/>
                      <a:pt x="54" y="67"/>
                    </a:cubicBezTo>
                    <a:lnTo>
                      <a:pt x="69" y="52"/>
                    </a:lnTo>
                    <a:close/>
                  </a:path>
                </a:pathLst>
              </a:custGeom>
              <a:solidFill>
                <a:srgbClr val="FF9973"/>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81" name="Freeform 8"/>
              <p:cNvSpPr/>
              <p:nvPr/>
            </p:nvSpPr>
            <p:spPr bwMode="auto">
              <a:xfrm>
                <a:off x="2322513" y="2074863"/>
                <a:ext cx="1611313" cy="1611313"/>
              </a:xfrm>
              <a:custGeom>
                <a:avLst/>
                <a:gdLst>
                  <a:gd name="T0" fmla="*/ 30 w 234"/>
                  <a:gd name="T1" fmla="*/ 3 h 234"/>
                  <a:gd name="T2" fmla="*/ 15 w 234"/>
                  <a:gd name="T3" fmla="*/ 18 h 234"/>
                  <a:gd name="T4" fmla="*/ 0 w 234"/>
                  <a:gd name="T5" fmla="*/ 33 h 234"/>
                  <a:gd name="T6" fmla="*/ 8 w 234"/>
                  <a:gd name="T7" fmla="*/ 41 h 234"/>
                  <a:gd name="T8" fmla="*/ 202 w 234"/>
                  <a:gd name="T9" fmla="*/ 234 h 234"/>
                  <a:gd name="T10" fmla="*/ 232 w 234"/>
                  <a:gd name="T11" fmla="*/ 204 h 234"/>
                  <a:gd name="T12" fmla="*/ 232 w 234"/>
                  <a:gd name="T13" fmla="*/ 195 h 234"/>
                  <a:gd name="T14" fmla="*/ 40 w 234"/>
                  <a:gd name="T15" fmla="*/ 3 h 234"/>
                  <a:gd name="T16" fmla="*/ 30 w 234"/>
                  <a:gd name="T17" fmla="*/ 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34">
                    <a:moveTo>
                      <a:pt x="30" y="3"/>
                    </a:moveTo>
                    <a:cubicBezTo>
                      <a:pt x="15" y="18"/>
                      <a:pt x="15" y="18"/>
                      <a:pt x="15" y="18"/>
                    </a:cubicBezTo>
                    <a:cubicBezTo>
                      <a:pt x="0" y="33"/>
                      <a:pt x="0" y="33"/>
                      <a:pt x="0" y="33"/>
                    </a:cubicBezTo>
                    <a:cubicBezTo>
                      <a:pt x="8" y="41"/>
                      <a:pt x="8" y="41"/>
                      <a:pt x="8" y="41"/>
                    </a:cubicBezTo>
                    <a:cubicBezTo>
                      <a:pt x="202" y="234"/>
                      <a:pt x="202" y="234"/>
                      <a:pt x="202" y="234"/>
                    </a:cubicBezTo>
                    <a:cubicBezTo>
                      <a:pt x="232" y="204"/>
                      <a:pt x="232" y="204"/>
                      <a:pt x="232" y="204"/>
                    </a:cubicBezTo>
                    <a:cubicBezTo>
                      <a:pt x="234" y="202"/>
                      <a:pt x="234" y="197"/>
                      <a:pt x="232" y="195"/>
                    </a:cubicBezTo>
                    <a:cubicBezTo>
                      <a:pt x="40" y="3"/>
                      <a:pt x="40" y="3"/>
                      <a:pt x="40" y="3"/>
                    </a:cubicBezTo>
                    <a:cubicBezTo>
                      <a:pt x="37" y="0"/>
                      <a:pt x="33" y="0"/>
                      <a:pt x="30" y="3"/>
                    </a:cubicBezTo>
                    <a:close/>
                  </a:path>
                </a:pathLst>
              </a:custGeom>
              <a:solidFill>
                <a:srgbClr val="333754"/>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82" name="Freeform 9"/>
              <p:cNvSpPr/>
              <p:nvPr/>
            </p:nvSpPr>
            <p:spPr bwMode="auto">
              <a:xfrm>
                <a:off x="131763" y="111125"/>
                <a:ext cx="2355850" cy="2355850"/>
              </a:xfrm>
              <a:custGeom>
                <a:avLst/>
                <a:gdLst>
                  <a:gd name="T0" fmla="*/ 281 w 342"/>
                  <a:gd name="T1" fmla="*/ 61 h 342"/>
                  <a:gd name="T2" fmla="*/ 281 w 342"/>
                  <a:gd name="T3" fmla="*/ 282 h 342"/>
                  <a:gd name="T4" fmla="*/ 61 w 342"/>
                  <a:gd name="T5" fmla="*/ 282 h 342"/>
                  <a:gd name="T6" fmla="*/ 61 w 342"/>
                  <a:gd name="T7" fmla="*/ 61 h 342"/>
                  <a:gd name="T8" fmla="*/ 281 w 342"/>
                  <a:gd name="T9" fmla="*/ 61 h 342"/>
                </a:gdLst>
                <a:ahLst/>
                <a:cxnLst>
                  <a:cxn ang="0">
                    <a:pos x="T0" y="T1"/>
                  </a:cxn>
                  <a:cxn ang="0">
                    <a:pos x="T2" y="T3"/>
                  </a:cxn>
                  <a:cxn ang="0">
                    <a:pos x="T4" y="T5"/>
                  </a:cxn>
                  <a:cxn ang="0">
                    <a:pos x="T6" y="T7"/>
                  </a:cxn>
                  <a:cxn ang="0">
                    <a:pos x="T8" y="T9"/>
                  </a:cxn>
                </a:cxnLst>
                <a:rect l="0" t="0" r="r" b="b"/>
                <a:pathLst>
                  <a:path w="342" h="342">
                    <a:moveTo>
                      <a:pt x="281" y="61"/>
                    </a:moveTo>
                    <a:cubicBezTo>
                      <a:pt x="342" y="122"/>
                      <a:pt x="342" y="221"/>
                      <a:pt x="281" y="282"/>
                    </a:cubicBezTo>
                    <a:cubicBezTo>
                      <a:pt x="220" y="342"/>
                      <a:pt x="122" y="342"/>
                      <a:pt x="61" y="282"/>
                    </a:cubicBezTo>
                    <a:cubicBezTo>
                      <a:pt x="0" y="221"/>
                      <a:pt x="0" y="122"/>
                      <a:pt x="61" y="61"/>
                    </a:cubicBezTo>
                    <a:cubicBezTo>
                      <a:pt x="122" y="0"/>
                      <a:pt x="220" y="0"/>
                      <a:pt x="281" y="61"/>
                    </a:cubicBezTo>
                    <a:close/>
                  </a:path>
                </a:pathLst>
              </a:custGeom>
              <a:solidFill>
                <a:srgbClr val="000529"/>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83" name="Freeform 10"/>
              <p:cNvSpPr/>
              <p:nvPr/>
            </p:nvSpPr>
            <p:spPr bwMode="auto">
              <a:xfrm>
                <a:off x="393700" y="379413"/>
                <a:ext cx="1831975" cy="1825625"/>
              </a:xfrm>
              <a:custGeom>
                <a:avLst/>
                <a:gdLst>
                  <a:gd name="T0" fmla="*/ 218 w 266"/>
                  <a:gd name="T1" fmla="*/ 47 h 265"/>
                  <a:gd name="T2" fmla="*/ 218 w 266"/>
                  <a:gd name="T3" fmla="*/ 218 h 265"/>
                  <a:gd name="T4" fmla="*/ 48 w 266"/>
                  <a:gd name="T5" fmla="*/ 218 h 265"/>
                  <a:gd name="T6" fmla="*/ 48 w 266"/>
                  <a:gd name="T7" fmla="*/ 47 h 265"/>
                  <a:gd name="T8" fmla="*/ 218 w 266"/>
                  <a:gd name="T9" fmla="*/ 47 h 265"/>
                </a:gdLst>
                <a:ahLst/>
                <a:cxnLst>
                  <a:cxn ang="0">
                    <a:pos x="T0" y="T1"/>
                  </a:cxn>
                  <a:cxn ang="0">
                    <a:pos x="T2" y="T3"/>
                  </a:cxn>
                  <a:cxn ang="0">
                    <a:pos x="T4" y="T5"/>
                  </a:cxn>
                  <a:cxn ang="0">
                    <a:pos x="T6" y="T7"/>
                  </a:cxn>
                  <a:cxn ang="0">
                    <a:pos x="T8" y="T9"/>
                  </a:cxn>
                </a:cxnLst>
                <a:rect l="0" t="0" r="r" b="b"/>
                <a:pathLst>
                  <a:path w="266" h="265">
                    <a:moveTo>
                      <a:pt x="218" y="47"/>
                    </a:moveTo>
                    <a:cubicBezTo>
                      <a:pt x="266" y="94"/>
                      <a:pt x="266" y="171"/>
                      <a:pt x="218" y="218"/>
                    </a:cubicBezTo>
                    <a:cubicBezTo>
                      <a:pt x="171" y="265"/>
                      <a:pt x="95" y="265"/>
                      <a:pt x="48" y="218"/>
                    </a:cubicBezTo>
                    <a:cubicBezTo>
                      <a:pt x="0" y="171"/>
                      <a:pt x="0" y="94"/>
                      <a:pt x="48" y="47"/>
                    </a:cubicBezTo>
                    <a:cubicBezTo>
                      <a:pt x="95" y="0"/>
                      <a:pt x="171" y="0"/>
                      <a:pt x="218" y="47"/>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84" name="Freeform 11"/>
              <p:cNvSpPr/>
              <p:nvPr/>
            </p:nvSpPr>
            <p:spPr bwMode="auto">
              <a:xfrm>
                <a:off x="558800" y="758825"/>
                <a:ext cx="371475" cy="1033463"/>
              </a:xfrm>
              <a:custGeom>
                <a:avLst/>
                <a:gdLst>
                  <a:gd name="T0" fmla="*/ 51 w 54"/>
                  <a:gd name="T1" fmla="*/ 147 h 150"/>
                  <a:gd name="T2" fmla="*/ 40 w 54"/>
                  <a:gd name="T3" fmla="*/ 147 h 150"/>
                  <a:gd name="T4" fmla="*/ 40 w 54"/>
                  <a:gd name="T5" fmla="*/ 3 h 150"/>
                  <a:gd name="T6" fmla="*/ 51 w 54"/>
                  <a:gd name="T7" fmla="*/ 3 h 150"/>
                  <a:gd name="T8" fmla="*/ 51 w 54"/>
                  <a:gd name="T9" fmla="*/ 14 h 150"/>
                  <a:gd name="T10" fmla="*/ 51 w 54"/>
                  <a:gd name="T11" fmla="*/ 136 h 150"/>
                  <a:gd name="T12" fmla="*/ 51 w 54"/>
                  <a:gd name="T13" fmla="*/ 147 h 150"/>
                </a:gdLst>
                <a:ahLst/>
                <a:cxnLst>
                  <a:cxn ang="0">
                    <a:pos x="T0" y="T1"/>
                  </a:cxn>
                  <a:cxn ang="0">
                    <a:pos x="T2" y="T3"/>
                  </a:cxn>
                  <a:cxn ang="0">
                    <a:pos x="T4" y="T5"/>
                  </a:cxn>
                  <a:cxn ang="0">
                    <a:pos x="T6" y="T7"/>
                  </a:cxn>
                  <a:cxn ang="0">
                    <a:pos x="T8" y="T9"/>
                  </a:cxn>
                  <a:cxn ang="0">
                    <a:pos x="T10" y="T11"/>
                  </a:cxn>
                  <a:cxn ang="0">
                    <a:pos x="T12" y="T13"/>
                  </a:cxn>
                </a:cxnLst>
                <a:rect l="0" t="0" r="r" b="b"/>
                <a:pathLst>
                  <a:path w="54" h="150">
                    <a:moveTo>
                      <a:pt x="51" y="147"/>
                    </a:moveTo>
                    <a:cubicBezTo>
                      <a:pt x="48" y="150"/>
                      <a:pt x="43" y="150"/>
                      <a:pt x="40" y="147"/>
                    </a:cubicBezTo>
                    <a:cubicBezTo>
                      <a:pt x="0" y="107"/>
                      <a:pt x="0" y="43"/>
                      <a:pt x="40" y="3"/>
                    </a:cubicBezTo>
                    <a:cubicBezTo>
                      <a:pt x="43" y="0"/>
                      <a:pt x="48" y="0"/>
                      <a:pt x="51" y="3"/>
                    </a:cubicBezTo>
                    <a:cubicBezTo>
                      <a:pt x="54" y="6"/>
                      <a:pt x="54" y="11"/>
                      <a:pt x="51" y="14"/>
                    </a:cubicBezTo>
                    <a:cubicBezTo>
                      <a:pt x="17" y="47"/>
                      <a:pt x="17" y="102"/>
                      <a:pt x="51" y="136"/>
                    </a:cubicBezTo>
                    <a:cubicBezTo>
                      <a:pt x="54" y="139"/>
                      <a:pt x="54" y="144"/>
                      <a:pt x="51" y="147"/>
                    </a:cubicBezTo>
                    <a:close/>
                  </a:path>
                </a:pathLst>
              </a:custGeom>
              <a:solidFill>
                <a:srgbClr val="FFFFF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85" name="Freeform 12"/>
              <p:cNvSpPr/>
              <p:nvPr/>
            </p:nvSpPr>
            <p:spPr bwMode="auto">
              <a:xfrm>
                <a:off x="1041400" y="1819275"/>
                <a:ext cx="412750" cy="165100"/>
              </a:xfrm>
              <a:custGeom>
                <a:avLst/>
                <a:gdLst>
                  <a:gd name="T0" fmla="*/ 58 w 60"/>
                  <a:gd name="T1" fmla="*/ 20 h 24"/>
                  <a:gd name="T2" fmla="*/ 53 w 60"/>
                  <a:gd name="T3" fmla="*/ 22 h 24"/>
                  <a:gd name="T4" fmla="*/ 6 w 60"/>
                  <a:gd name="T5" fmla="*/ 16 h 24"/>
                  <a:gd name="T6" fmla="*/ 2 w 60"/>
                  <a:gd name="T7" fmla="*/ 6 h 24"/>
                  <a:gd name="T8" fmla="*/ 12 w 60"/>
                  <a:gd name="T9" fmla="*/ 1 h 24"/>
                  <a:gd name="T10" fmla="*/ 51 w 60"/>
                  <a:gd name="T11" fmla="*/ 6 h 24"/>
                  <a:gd name="T12" fmla="*/ 60 w 60"/>
                  <a:gd name="T13" fmla="*/ 13 h 24"/>
                  <a:gd name="T14" fmla="*/ 58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58" y="20"/>
                    </a:moveTo>
                    <a:cubicBezTo>
                      <a:pt x="57" y="21"/>
                      <a:pt x="55" y="22"/>
                      <a:pt x="53" y="22"/>
                    </a:cubicBezTo>
                    <a:cubicBezTo>
                      <a:pt x="37" y="24"/>
                      <a:pt x="21" y="22"/>
                      <a:pt x="6" y="16"/>
                    </a:cubicBezTo>
                    <a:cubicBezTo>
                      <a:pt x="2" y="15"/>
                      <a:pt x="0" y="10"/>
                      <a:pt x="2" y="6"/>
                    </a:cubicBezTo>
                    <a:cubicBezTo>
                      <a:pt x="3" y="2"/>
                      <a:pt x="8" y="0"/>
                      <a:pt x="12" y="1"/>
                    </a:cubicBezTo>
                    <a:cubicBezTo>
                      <a:pt x="24" y="6"/>
                      <a:pt x="38" y="8"/>
                      <a:pt x="51" y="6"/>
                    </a:cubicBezTo>
                    <a:cubicBezTo>
                      <a:pt x="56" y="6"/>
                      <a:pt x="60" y="9"/>
                      <a:pt x="60" y="13"/>
                    </a:cubicBezTo>
                    <a:cubicBezTo>
                      <a:pt x="60" y="16"/>
                      <a:pt x="59" y="18"/>
                      <a:pt x="58" y="20"/>
                    </a:cubicBezTo>
                    <a:close/>
                  </a:path>
                </a:pathLst>
              </a:custGeom>
              <a:solidFill>
                <a:srgbClr val="FFFFF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grpSp>
        <p:grpSp>
          <p:nvGrpSpPr>
            <p:cNvPr id="405" name="Group 404"/>
            <p:cNvGrpSpPr/>
            <p:nvPr/>
          </p:nvGrpSpPr>
          <p:grpSpPr>
            <a:xfrm rot="5400000">
              <a:off x="13995338" y="8847862"/>
              <a:ext cx="1231232" cy="1227439"/>
              <a:chOff x="131763" y="111125"/>
              <a:chExt cx="3802063" cy="3789363"/>
            </a:xfrm>
          </p:grpSpPr>
          <p:sp>
            <p:nvSpPr>
              <p:cNvPr id="439" name="Freeform 5"/>
              <p:cNvSpPr/>
              <p:nvPr/>
            </p:nvSpPr>
            <p:spPr bwMode="auto">
              <a:xfrm>
                <a:off x="1874838" y="1930400"/>
                <a:ext cx="447675" cy="460375"/>
              </a:xfrm>
              <a:custGeom>
                <a:avLst/>
                <a:gdLst>
                  <a:gd name="T0" fmla="*/ 11 w 65"/>
                  <a:gd name="T1" fmla="*/ 0 h 67"/>
                  <a:gd name="T2" fmla="*/ 2 w 65"/>
                  <a:gd name="T3" fmla="*/ 8 h 67"/>
                  <a:gd name="T4" fmla="*/ 2 w 65"/>
                  <a:gd name="T5" fmla="*/ 18 h 67"/>
                  <a:gd name="T6" fmla="*/ 52 w 65"/>
                  <a:gd name="T7" fmla="*/ 67 h 67"/>
                  <a:gd name="T8" fmla="*/ 65 w 65"/>
                  <a:gd name="T9" fmla="*/ 54 h 67"/>
                  <a:gd name="T10" fmla="*/ 11 w 65"/>
                  <a:gd name="T11" fmla="*/ 0 h 67"/>
                </a:gdLst>
                <a:ahLst/>
                <a:cxnLst>
                  <a:cxn ang="0">
                    <a:pos x="T0" y="T1"/>
                  </a:cxn>
                  <a:cxn ang="0">
                    <a:pos x="T2" y="T3"/>
                  </a:cxn>
                  <a:cxn ang="0">
                    <a:pos x="T4" y="T5"/>
                  </a:cxn>
                  <a:cxn ang="0">
                    <a:pos x="T6" y="T7"/>
                  </a:cxn>
                  <a:cxn ang="0">
                    <a:pos x="T8" y="T9"/>
                  </a:cxn>
                  <a:cxn ang="0">
                    <a:pos x="T10" y="T11"/>
                  </a:cxn>
                </a:cxnLst>
                <a:rect l="0" t="0" r="r" b="b"/>
                <a:pathLst>
                  <a:path w="65" h="67">
                    <a:moveTo>
                      <a:pt x="11" y="0"/>
                    </a:moveTo>
                    <a:cubicBezTo>
                      <a:pt x="2" y="8"/>
                      <a:pt x="2" y="8"/>
                      <a:pt x="2" y="8"/>
                    </a:cubicBezTo>
                    <a:cubicBezTo>
                      <a:pt x="0" y="11"/>
                      <a:pt x="0" y="15"/>
                      <a:pt x="2" y="18"/>
                    </a:cubicBezTo>
                    <a:cubicBezTo>
                      <a:pt x="52" y="67"/>
                      <a:pt x="52" y="67"/>
                      <a:pt x="52" y="67"/>
                    </a:cubicBezTo>
                    <a:cubicBezTo>
                      <a:pt x="65" y="54"/>
                      <a:pt x="65" y="54"/>
                      <a:pt x="65" y="54"/>
                    </a:cubicBezTo>
                    <a:lnTo>
                      <a:pt x="11" y="0"/>
                    </a:lnTo>
                    <a:close/>
                  </a:path>
                </a:pathLst>
              </a:custGeom>
              <a:solidFill>
                <a:srgbClr val="FF7352"/>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0" name="Freeform 6"/>
              <p:cNvSpPr/>
              <p:nvPr/>
            </p:nvSpPr>
            <p:spPr bwMode="auto">
              <a:xfrm>
                <a:off x="2116138" y="2301875"/>
                <a:ext cx="1597025" cy="1598613"/>
              </a:xfrm>
              <a:custGeom>
                <a:avLst/>
                <a:gdLst>
                  <a:gd name="T0" fmla="*/ 17 w 232"/>
                  <a:gd name="T1" fmla="*/ 13 h 232"/>
                  <a:gd name="T2" fmla="*/ 2 w 232"/>
                  <a:gd name="T3" fmla="*/ 28 h 232"/>
                  <a:gd name="T4" fmla="*/ 2 w 232"/>
                  <a:gd name="T5" fmla="*/ 37 h 232"/>
                  <a:gd name="T6" fmla="*/ 194 w 232"/>
                  <a:gd name="T7" fmla="*/ 229 h 232"/>
                  <a:gd name="T8" fmla="*/ 204 w 232"/>
                  <a:gd name="T9" fmla="*/ 229 h 232"/>
                  <a:gd name="T10" fmla="*/ 232 w 232"/>
                  <a:gd name="T11" fmla="*/ 201 h 232"/>
                  <a:gd name="T12" fmla="*/ 38 w 232"/>
                  <a:gd name="T13" fmla="*/ 8 h 232"/>
                  <a:gd name="T14" fmla="*/ 30 w 232"/>
                  <a:gd name="T15" fmla="*/ 0 h 232"/>
                  <a:gd name="T16" fmla="*/ 17 w 232"/>
                  <a:gd name="T17"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32">
                    <a:moveTo>
                      <a:pt x="17" y="13"/>
                    </a:moveTo>
                    <a:cubicBezTo>
                      <a:pt x="2" y="28"/>
                      <a:pt x="2" y="28"/>
                      <a:pt x="2" y="28"/>
                    </a:cubicBezTo>
                    <a:cubicBezTo>
                      <a:pt x="0" y="31"/>
                      <a:pt x="0" y="35"/>
                      <a:pt x="2" y="37"/>
                    </a:cubicBezTo>
                    <a:cubicBezTo>
                      <a:pt x="194" y="229"/>
                      <a:pt x="194" y="229"/>
                      <a:pt x="194" y="229"/>
                    </a:cubicBezTo>
                    <a:cubicBezTo>
                      <a:pt x="197" y="232"/>
                      <a:pt x="201" y="232"/>
                      <a:pt x="204" y="229"/>
                    </a:cubicBezTo>
                    <a:cubicBezTo>
                      <a:pt x="232" y="201"/>
                      <a:pt x="232" y="201"/>
                      <a:pt x="232" y="201"/>
                    </a:cubicBezTo>
                    <a:cubicBezTo>
                      <a:pt x="38" y="8"/>
                      <a:pt x="38" y="8"/>
                      <a:pt x="38" y="8"/>
                    </a:cubicBezTo>
                    <a:cubicBezTo>
                      <a:pt x="30" y="0"/>
                      <a:pt x="30" y="0"/>
                      <a:pt x="30" y="0"/>
                    </a:cubicBezTo>
                    <a:lnTo>
                      <a:pt x="17" y="13"/>
                    </a:lnTo>
                    <a:close/>
                  </a:path>
                </a:pathLst>
              </a:custGeom>
              <a:solidFill>
                <a:srgbClr val="000529"/>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1" name="Freeform 7"/>
              <p:cNvSpPr/>
              <p:nvPr/>
            </p:nvSpPr>
            <p:spPr bwMode="auto">
              <a:xfrm>
                <a:off x="1951038" y="1839913"/>
                <a:ext cx="474663" cy="461963"/>
              </a:xfrm>
              <a:custGeom>
                <a:avLst/>
                <a:gdLst>
                  <a:gd name="T0" fmla="*/ 69 w 69"/>
                  <a:gd name="T1" fmla="*/ 52 h 67"/>
                  <a:gd name="T2" fmla="*/ 20 w 69"/>
                  <a:gd name="T3" fmla="*/ 2 h 67"/>
                  <a:gd name="T4" fmla="*/ 10 w 69"/>
                  <a:gd name="T5" fmla="*/ 2 h 67"/>
                  <a:gd name="T6" fmla="*/ 0 w 69"/>
                  <a:gd name="T7" fmla="*/ 13 h 67"/>
                  <a:gd name="T8" fmla="*/ 54 w 69"/>
                  <a:gd name="T9" fmla="*/ 67 h 67"/>
                  <a:gd name="T10" fmla="*/ 69 w 69"/>
                  <a:gd name="T11" fmla="*/ 52 h 67"/>
                </a:gdLst>
                <a:ahLst/>
                <a:cxnLst>
                  <a:cxn ang="0">
                    <a:pos x="T0" y="T1"/>
                  </a:cxn>
                  <a:cxn ang="0">
                    <a:pos x="T2" y="T3"/>
                  </a:cxn>
                  <a:cxn ang="0">
                    <a:pos x="T4" y="T5"/>
                  </a:cxn>
                  <a:cxn ang="0">
                    <a:pos x="T6" y="T7"/>
                  </a:cxn>
                  <a:cxn ang="0">
                    <a:pos x="T8" y="T9"/>
                  </a:cxn>
                  <a:cxn ang="0">
                    <a:pos x="T10" y="T11"/>
                  </a:cxn>
                </a:cxnLst>
                <a:rect l="0" t="0" r="r" b="b"/>
                <a:pathLst>
                  <a:path w="69" h="67">
                    <a:moveTo>
                      <a:pt x="69" y="52"/>
                    </a:moveTo>
                    <a:cubicBezTo>
                      <a:pt x="20" y="2"/>
                      <a:pt x="20" y="2"/>
                      <a:pt x="20" y="2"/>
                    </a:cubicBezTo>
                    <a:cubicBezTo>
                      <a:pt x="17" y="0"/>
                      <a:pt x="13" y="0"/>
                      <a:pt x="10" y="2"/>
                    </a:cubicBezTo>
                    <a:cubicBezTo>
                      <a:pt x="0" y="13"/>
                      <a:pt x="0" y="13"/>
                      <a:pt x="0" y="13"/>
                    </a:cubicBezTo>
                    <a:cubicBezTo>
                      <a:pt x="54" y="67"/>
                      <a:pt x="54" y="67"/>
                      <a:pt x="54" y="67"/>
                    </a:cubicBezTo>
                    <a:lnTo>
                      <a:pt x="69" y="52"/>
                    </a:lnTo>
                    <a:close/>
                  </a:path>
                </a:pathLst>
              </a:custGeom>
              <a:solidFill>
                <a:srgbClr val="FF9973"/>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2" name="Freeform 8"/>
              <p:cNvSpPr/>
              <p:nvPr/>
            </p:nvSpPr>
            <p:spPr bwMode="auto">
              <a:xfrm>
                <a:off x="2322513" y="2074863"/>
                <a:ext cx="1611313" cy="1611313"/>
              </a:xfrm>
              <a:custGeom>
                <a:avLst/>
                <a:gdLst>
                  <a:gd name="T0" fmla="*/ 30 w 234"/>
                  <a:gd name="T1" fmla="*/ 3 h 234"/>
                  <a:gd name="T2" fmla="*/ 15 w 234"/>
                  <a:gd name="T3" fmla="*/ 18 h 234"/>
                  <a:gd name="T4" fmla="*/ 0 w 234"/>
                  <a:gd name="T5" fmla="*/ 33 h 234"/>
                  <a:gd name="T6" fmla="*/ 8 w 234"/>
                  <a:gd name="T7" fmla="*/ 41 h 234"/>
                  <a:gd name="T8" fmla="*/ 202 w 234"/>
                  <a:gd name="T9" fmla="*/ 234 h 234"/>
                  <a:gd name="T10" fmla="*/ 232 w 234"/>
                  <a:gd name="T11" fmla="*/ 204 h 234"/>
                  <a:gd name="T12" fmla="*/ 232 w 234"/>
                  <a:gd name="T13" fmla="*/ 195 h 234"/>
                  <a:gd name="T14" fmla="*/ 40 w 234"/>
                  <a:gd name="T15" fmla="*/ 3 h 234"/>
                  <a:gd name="T16" fmla="*/ 30 w 234"/>
                  <a:gd name="T17" fmla="*/ 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34">
                    <a:moveTo>
                      <a:pt x="30" y="3"/>
                    </a:moveTo>
                    <a:cubicBezTo>
                      <a:pt x="15" y="18"/>
                      <a:pt x="15" y="18"/>
                      <a:pt x="15" y="18"/>
                    </a:cubicBezTo>
                    <a:cubicBezTo>
                      <a:pt x="0" y="33"/>
                      <a:pt x="0" y="33"/>
                      <a:pt x="0" y="33"/>
                    </a:cubicBezTo>
                    <a:cubicBezTo>
                      <a:pt x="8" y="41"/>
                      <a:pt x="8" y="41"/>
                      <a:pt x="8" y="41"/>
                    </a:cubicBezTo>
                    <a:cubicBezTo>
                      <a:pt x="202" y="234"/>
                      <a:pt x="202" y="234"/>
                      <a:pt x="202" y="234"/>
                    </a:cubicBezTo>
                    <a:cubicBezTo>
                      <a:pt x="232" y="204"/>
                      <a:pt x="232" y="204"/>
                      <a:pt x="232" y="204"/>
                    </a:cubicBezTo>
                    <a:cubicBezTo>
                      <a:pt x="234" y="202"/>
                      <a:pt x="234" y="197"/>
                      <a:pt x="232" y="195"/>
                    </a:cubicBezTo>
                    <a:cubicBezTo>
                      <a:pt x="40" y="3"/>
                      <a:pt x="40" y="3"/>
                      <a:pt x="40" y="3"/>
                    </a:cubicBezTo>
                    <a:cubicBezTo>
                      <a:pt x="37" y="0"/>
                      <a:pt x="33" y="0"/>
                      <a:pt x="30" y="3"/>
                    </a:cubicBezTo>
                    <a:close/>
                  </a:path>
                </a:pathLst>
              </a:custGeom>
              <a:solidFill>
                <a:srgbClr val="333754"/>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3" name="Freeform 9"/>
              <p:cNvSpPr/>
              <p:nvPr/>
            </p:nvSpPr>
            <p:spPr bwMode="auto">
              <a:xfrm>
                <a:off x="131763" y="111125"/>
                <a:ext cx="2355850" cy="2355850"/>
              </a:xfrm>
              <a:custGeom>
                <a:avLst/>
                <a:gdLst>
                  <a:gd name="T0" fmla="*/ 281 w 342"/>
                  <a:gd name="T1" fmla="*/ 61 h 342"/>
                  <a:gd name="T2" fmla="*/ 281 w 342"/>
                  <a:gd name="T3" fmla="*/ 282 h 342"/>
                  <a:gd name="T4" fmla="*/ 61 w 342"/>
                  <a:gd name="T5" fmla="*/ 282 h 342"/>
                  <a:gd name="T6" fmla="*/ 61 w 342"/>
                  <a:gd name="T7" fmla="*/ 61 h 342"/>
                  <a:gd name="T8" fmla="*/ 281 w 342"/>
                  <a:gd name="T9" fmla="*/ 61 h 342"/>
                </a:gdLst>
                <a:ahLst/>
                <a:cxnLst>
                  <a:cxn ang="0">
                    <a:pos x="T0" y="T1"/>
                  </a:cxn>
                  <a:cxn ang="0">
                    <a:pos x="T2" y="T3"/>
                  </a:cxn>
                  <a:cxn ang="0">
                    <a:pos x="T4" y="T5"/>
                  </a:cxn>
                  <a:cxn ang="0">
                    <a:pos x="T6" y="T7"/>
                  </a:cxn>
                  <a:cxn ang="0">
                    <a:pos x="T8" y="T9"/>
                  </a:cxn>
                </a:cxnLst>
                <a:rect l="0" t="0" r="r" b="b"/>
                <a:pathLst>
                  <a:path w="342" h="342">
                    <a:moveTo>
                      <a:pt x="281" y="61"/>
                    </a:moveTo>
                    <a:cubicBezTo>
                      <a:pt x="342" y="122"/>
                      <a:pt x="342" y="221"/>
                      <a:pt x="281" y="282"/>
                    </a:cubicBezTo>
                    <a:cubicBezTo>
                      <a:pt x="220" y="342"/>
                      <a:pt x="122" y="342"/>
                      <a:pt x="61" y="282"/>
                    </a:cubicBezTo>
                    <a:cubicBezTo>
                      <a:pt x="0" y="221"/>
                      <a:pt x="0" y="122"/>
                      <a:pt x="61" y="61"/>
                    </a:cubicBezTo>
                    <a:cubicBezTo>
                      <a:pt x="122" y="0"/>
                      <a:pt x="220" y="0"/>
                      <a:pt x="281" y="61"/>
                    </a:cubicBezTo>
                    <a:close/>
                  </a:path>
                </a:pathLst>
              </a:custGeom>
              <a:solidFill>
                <a:srgbClr val="000529"/>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4" name="Freeform 10"/>
              <p:cNvSpPr/>
              <p:nvPr/>
            </p:nvSpPr>
            <p:spPr bwMode="auto">
              <a:xfrm>
                <a:off x="393700" y="379413"/>
                <a:ext cx="1831975" cy="1825625"/>
              </a:xfrm>
              <a:custGeom>
                <a:avLst/>
                <a:gdLst>
                  <a:gd name="T0" fmla="*/ 218 w 266"/>
                  <a:gd name="T1" fmla="*/ 47 h 265"/>
                  <a:gd name="T2" fmla="*/ 218 w 266"/>
                  <a:gd name="T3" fmla="*/ 218 h 265"/>
                  <a:gd name="T4" fmla="*/ 48 w 266"/>
                  <a:gd name="T5" fmla="*/ 218 h 265"/>
                  <a:gd name="T6" fmla="*/ 48 w 266"/>
                  <a:gd name="T7" fmla="*/ 47 h 265"/>
                  <a:gd name="T8" fmla="*/ 218 w 266"/>
                  <a:gd name="T9" fmla="*/ 47 h 265"/>
                </a:gdLst>
                <a:ahLst/>
                <a:cxnLst>
                  <a:cxn ang="0">
                    <a:pos x="T0" y="T1"/>
                  </a:cxn>
                  <a:cxn ang="0">
                    <a:pos x="T2" y="T3"/>
                  </a:cxn>
                  <a:cxn ang="0">
                    <a:pos x="T4" y="T5"/>
                  </a:cxn>
                  <a:cxn ang="0">
                    <a:pos x="T6" y="T7"/>
                  </a:cxn>
                  <a:cxn ang="0">
                    <a:pos x="T8" y="T9"/>
                  </a:cxn>
                </a:cxnLst>
                <a:rect l="0" t="0" r="r" b="b"/>
                <a:pathLst>
                  <a:path w="266" h="265">
                    <a:moveTo>
                      <a:pt x="218" y="47"/>
                    </a:moveTo>
                    <a:cubicBezTo>
                      <a:pt x="266" y="94"/>
                      <a:pt x="266" y="171"/>
                      <a:pt x="218" y="218"/>
                    </a:cubicBezTo>
                    <a:cubicBezTo>
                      <a:pt x="171" y="265"/>
                      <a:pt x="95" y="265"/>
                      <a:pt x="48" y="218"/>
                    </a:cubicBezTo>
                    <a:cubicBezTo>
                      <a:pt x="0" y="171"/>
                      <a:pt x="0" y="94"/>
                      <a:pt x="48" y="47"/>
                    </a:cubicBezTo>
                    <a:cubicBezTo>
                      <a:pt x="95" y="0"/>
                      <a:pt x="171" y="0"/>
                      <a:pt x="218" y="47"/>
                    </a:cubicBezTo>
                    <a:close/>
                  </a:path>
                </a:pathLst>
              </a:custGeom>
              <a:solidFill>
                <a:srgbClr val="8FD4B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5" name="Freeform 11"/>
              <p:cNvSpPr/>
              <p:nvPr/>
            </p:nvSpPr>
            <p:spPr bwMode="auto">
              <a:xfrm>
                <a:off x="558800" y="758825"/>
                <a:ext cx="371475" cy="1033463"/>
              </a:xfrm>
              <a:custGeom>
                <a:avLst/>
                <a:gdLst>
                  <a:gd name="T0" fmla="*/ 51 w 54"/>
                  <a:gd name="T1" fmla="*/ 147 h 150"/>
                  <a:gd name="T2" fmla="*/ 40 w 54"/>
                  <a:gd name="T3" fmla="*/ 147 h 150"/>
                  <a:gd name="T4" fmla="*/ 40 w 54"/>
                  <a:gd name="T5" fmla="*/ 3 h 150"/>
                  <a:gd name="T6" fmla="*/ 51 w 54"/>
                  <a:gd name="T7" fmla="*/ 3 h 150"/>
                  <a:gd name="T8" fmla="*/ 51 w 54"/>
                  <a:gd name="T9" fmla="*/ 14 h 150"/>
                  <a:gd name="T10" fmla="*/ 51 w 54"/>
                  <a:gd name="T11" fmla="*/ 136 h 150"/>
                  <a:gd name="T12" fmla="*/ 51 w 54"/>
                  <a:gd name="T13" fmla="*/ 147 h 150"/>
                </a:gdLst>
                <a:ahLst/>
                <a:cxnLst>
                  <a:cxn ang="0">
                    <a:pos x="T0" y="T1"/>
                  </a:cxn>
                  <a:cxn ang="0">
                    <a:pos x="T2" y="T3"/>
                  </a:cxn>
                  <a:cxn ang="0">
                    <a:pos x="T4" y="T5"/>
                  </a:cxn>
                  <a:cxn ang="0">
                    <a:pos x="T6" y="T7"/>
                  </a:cxn>
                  <a:cxn ang="0">
                    <a:pos x="T8" y="T9"/>
                  </a:cxn>
                  <a:cxn ang="0">
                    <a:pos x="T10" y="T11"/>
                  </a:cxn>
                  <a:cxn ang="0">
                    <a:pos x="T12" y="T13"/>
                  </a:cxn>
                </a:cxnLst>
                <a:rect l="0" t="0" r="r" b="b"/>
                <a:pathLst>
                  <a:path w="54" h="150">
                    <a:moveTo>
                      <a:pt x="51" y="147"/>
                    </a:moveTo>
                    <a:cubicBezTo>
                      <a:pt x="48" y="150"/>
                      <a:pt x="43" y="150"/>
                      <a:pt x="40" y="147"/>
                    </a:cubicBezTo>
                    <a:cubicBezTo>
                      <a:pt x="0" y="107"/>
                      <a:pt x="0" y="43"/>
                      <a:pt x="40" y="3"/>
                    </a:cubicBezTo>
                    <a:cubicBezTo>
                      <a:pt x="43" y="0"/>
                      <a:pt x="48" y="0"/>
                      <a:pt x="51" y="3"/>
                    </a:cubicBezTo>
                    <a:cubicBezTo>
                      <a:pt x="54" y="6"/>
                      <a:pt x="54" y="11"/>
                      <a:pt x="51" y="14"/>
                    </a:cubicBezTo>
                    <a:cubicBezTo>
                      <a:pt x="17" y="47"/>
                      <a:pt x="17" y="102"/>
                      <a:pt x="51" y="136"/>
                    </a:cubicBezTo>
                    <a:cubicBezTo>
                      <a:pt x="54" y="139"/>
                      <a:pt x="54" y="144"/>
                      <a:pt x="51" y="147"/>
                    </a:cubicBezTo>
                    <a:close/>
                  </a:path>
                </a:pathLst>
              </a:custGeom>
              <a:solidFill>
                <a:srgbClr val="FFFFF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46" name="Freeform 12"/>
              <p:cNvSpPr/>
              <p:nvPr/>
            </p:nvSpPr>
            <p:spPr bwMode="auto">
              <a:xfrm>
                <a:off x="1041400" y="1819275"/>
                <a:ext cx="412750" cy="165100"/>
              </a:xfrm>
              <a:custGeom>
                <a:avLst/>
                <a:gdLst>
                  <a:gd name="T0" fmla="*/ 58 w 60"/>
                  <a:gd name="T1" fmla="*/ 20 h 24"/>
                  <a:gd name="T2" fmla="*/ 53 w 60"/>
                  <a:gd name="T3" fmla="*/ 22 h 24"/>
                  <a:gd name="T4" fmla="*/ 6 w 60"/>
                  <a:gd name="T5" fmla="*/ 16 h 24"/>
                  <a:gd name="T6" fmla="*/ 2 w 60"/>
                  <a:gd name="T7" fmla="*/ 6 h 24"/>
                  <a:gd name="T8" fmla="*/ 12 w 60"/>
                  <a:gd name="T9" fmla="*/ 1 h 24"/>
                  <a:gd name="T10" fmla="*/ 51 w 60"/>
                  <a:gd name="T11" fmla="*/ 6 h 24"/>
                  <a:gd name="T12" fmla="*/ 60 w 60"/>
                  <a:gd name="T13" fmla="*/ 13 h 24"/>
                  <a:gd name="T14" fmla="*/ 58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58" y="20"/>
                    </a:moveTo>
                    <a:cubicBezTo>
                      <a:pt x="57" y="21"/>
                      <a:pt x="55" y="22"/>
                      <a:pt x="53" y="22"/>
                    </a:cubicBezTo>
                    <a:cubicBezTo>
                      <a:pt x="37" y="24"/>
                      <a:pt x="21" y="22"/>
                      <a:pt x="6" y="16"/>
                    </a:cubicBezTo>
                    <a:cubicBezTo>
                      <a:pt x="2" y="15"/>
                      <a:pt x="0" y="10"/>
                      <a:pt x="2" y="6"/>
                    </a:cubicBezTo>
                    <a:cubicBezTo>
                      <a:pt x="3" y="2"/>
                      <a:pt x="8" y="0"/>
                      <a:pt x="12" y="1"/>
                    </a:cubicBezTo>
                    <a:cubicBezTo>
                      <a:pt x="24" y="6"/>
                      <a:pt x="38" y="8"/>
                      <a:pt x="51" y="6"/>
                    </a:cubicBezTo>
                    <a:cubicBezTo>
                      <a:pt x="56" y="6"/>
                      <a:pt x="60" y="9"/>
                      <a:pt x="60" y="13"/>
                    </a:cubicBezTo>
                    <a:cubicBezTo>
                      <a:pt x="60" y="16"/>
                      <a:pt x="59" y="18"/>
                      <a:pt x="58" y="20"/>
                    </a:cubicBezTo>
                    <a:close/>
                  </a:path>
                </a:pathLst>
              </a:custGeom>
              <a:solidFill>
                <a:srgbClr val="FFFFFF"/>
              </a:solidFill>
              <a:ln>
                <a:noFill/>
              </a:ln>
            </p:spPr>
            <p:txBody>
              <a:bodyPr vert="horz" wrap="square" lIns="34290" tIns="17145" rIns="34290" bIns="17145" numCol="1" anchor="t" anchorCtr="0" compatLnSpc="1"/>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grpSp>
        <p:grpSp>
          <p:nvGrpSpPr>
            <p:cNvPr id="328" name="Group 327"/>
            <p:cNvGrpSpPr/>
            <p:nvPr/>
          </p:nvGrpSpPr>
          <p:grpSpPr>
            <a:xfrm>
              <a:off x="9880689" y="7720650"/>
              <a:ext cx="4606783" cy="3943931"/>
              <a:chOff x="9724729" y="7787490"/>
              <a:chExt cx="4606783" cy="3943931"/>
            </a:xfrm>
          </p:grpSpPr>
          <p:sp>
            <p:nvSpPr>
              <p:cNvPr id="162" name="Freeform 126"/>
              <p:cNvSpPr>
                <a:spLocks noChangeArrowheads="1"/>
              </p:cNvSpPr>
              <p:nvPr/>
            </p:nvSpPr>
            <p:spPr bwMode="auto">
              <a:xfrm>
                <a:off x="11792173" y="8870221"/>
                <a:ext cx="471894" cy="359500"/>
              </a:xfrm>
              <a:custGeom>
                <a:avLst/>
                <a:gdLst>
                  <a:gd name="T0" fmla="*/ 0 w 988"/>
                  <a:gd name="T1" fmla="*/ 0 h 753"/>
                  <a:gd name="T2" fmla="*/ 0 w 988"/>
                  <a:gd name="T3" fmla="*/ 437 h 753"/>
                  <a:gd name="T4" fmla="*/ 482 w 988"/>
                  <a:gd name="T5" fmla="*/ 752 h 753"/>
                  <a:gd name="T6" fmla="*/ 987 w 988"/>
                  <a:gd name="T7" fmla="*/ 437 h 753"/>
                  <a:gd name="T8" fmla="*/ 987 w 988"/>
                  <a:gd name="T9" fmla="*/ 0 h 753"/>
                  <a:gd name="T10" fmla="*/ 0 w 988"/>
                  <a:gd name="T11" fmla="*/ 0 h 753"/>
                </a:gdLst>
                <a:ahLst/>
                <a:cxnLst>
                  <a:cxn ang="0">
                    <a:pos x="T0" y="T1"/>
                  </a:cxn>
                  <a:cxn ang="0">
                    <a:pos x="T2" y="T3"/>
                  </a:cxn>
                  <a:cxn ang="0">
                    <a:pos x="T4" y="T5"/>
                  </a:cxn>
                  <a:cxn ang="0">
                    <a:pos x="T6" y="T7"/>
                  </a:cxn>
                  <a:cxn ang="0">
                    <a:pos x="T8" y="T9"/>
                  </a:cxn>
                  <a:cxn ang="0">
                    <a:pos x="T10" y="T11"/>
                  </a:cxn>
                </a:cxnLst>
                <a:rect l="0" t="0" r="r" b="b"/>
                <a:pathLst>
                  <a:path w="988" h="753">
                    <a:moveTo>
                      <a:pt x="0" y="0"/>
                    </a:moveTo>
                    <a:lnTo>
                      <a:pt x="0" y="437"/>
                    </a:lnTo>
                    <a:lnTo>
                      <a:pt x="482" y="752"/>
                    </a:lnTo>
                    <a:lnTo>
                      <a:pt x="987" y="437"/>
                    </a:lnTo>
                    <a:lnTo>
                      <a:pt x="987" y="0"/>
                    </a:lnTo>
                    <a:lnTo>
                      <a:pt x="0" y="0"/>
                    </a:lnTo>
                  </a:path>
                </a:pathLst>
              </a:custGeom>
              <a:solidFill>
                <a:srgbClr val="FDD8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63" name="Freeform 127"/>
              <p:cNvSpPr>
                <a:spLocks noChangeArrowheads="1"/>
              </p:cNvSpPr>
              <p:nvPr/>
            </p:nvSpPr>
            <p:spPr bwMode="auto">
              <a:xfrm>
                <a:off x="11792173" y="8870221"/>
                <a:ext cx="471894" cy="359500"/>
              </a:xfrm>
              <a:custGeom>
                <a:avLst/>
                <a:gdLst>
                  <a:gd name="T0" fmla="*/ 0 w 988"/>
                  <a:gd name="T1" fmla="*/ 0 h 753"/>
                  <a:gd name="T2" fmla="*/ 0 w 988"/>
                  <a:gd name="T3" fmla="*/ 437 h 753"/>
                  <a:gd name="T4" fmla="*/ 482 w 988"/>
                  <a:gd name="T5" fmla="*/ 752 h 753"/>
                  <a:gd name="T6" fmla="*/ 987 w 988"/>
                  <a:gd name="T7" fmla="*/ 437 h 753"/>
                  <a:gd name="T8" fmla="*/ 987 w 988"/>
                  <a:gd name="T9" fmla="*/ 0 h 753"/>
                  <a:gd name="T10" fmla="*/ 0 w 988"/>
                  <a:gd name="T11" fmla="*/ 0 h 753"/>
                </a:gdLst>
                <a:ahLst/>
                <a:cxnLst>
                  <a:cxn ang="0">
                    <a:pos x="T0" y="T1"/>
                  </a:cxn>
                  <a:cxn ang="0">
                    <a:pos x="T2" y="T3"/>
                  </a:cxn>
                  <a:cxn ang="0">
                    <a:pos x="T4" y="T5"/>
                  </a:cxn>
                  <a:cxn ang="0">
                    <a:pos x="T6" y="T7"/>
                  </a:cxn>
                  <a:cxn ang="0">
                    <a:pos x="T8" y="T9"/>
                  </a:cxn>
                  <a:cxn ang="0">
                    <a:pos x="T10" y="T11"/>
                  </a:cxn>
                </a:cxnLst>
                <a:rect l="0" t="0" r="r" b="b"/>
                <a:pathLst>
                  <a:path w="988" h="753">
                    <a:moveTo>
                      <a:pt x="0" y="0"/>
                    </a:moveTo>
                    <a:lnTo>
                      <a:pt x="0" y="437"/>
                    </a:lnTo>
                    <a:lnTo>
                      <a:pt x="482" y="752"/>
                    </a:lnTo>
                    <a:lnTo>
                      <a:pt x="987" y="437"/>
                    </a:lnTo>
                    <a:lnTo>
                      <a:pt x="987" y="0"/>
                    </a:lnTo>
                    <a:lnTo>
                      <a:pt x="0" y="0"/>
                    </a:lnTo>
                  </a:path>
                </a:pathLst>
              </a:custGeom>
              <a:solidFill>
                <a:srgbClr val="FDD8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64" name="Freeform 128"/>
              <p:cNvSpPr>
                <a:spLocks noChangeArrowheads="1"/>
              </p:cNvSpPr>
              <p:nvPr/>
            </p:nvSpPr>
            <p:spPr bwMode="auto">
              <a:xfrm>
                <a:off x="11792173" y="8870221"/>
                <a:ext cx="471894" cy="289715"/>
              </a:xfrm>
              <a:custGeom>
                <a:avLst/>
                <a:gdLst>
                  <a:gd name="T0" fmla="*/ 0 w 988"/>
                  <a:gd name="T1" fmla="*/ 0 h 610"/>
                  <a:gd name="T2" fmla="*/ 0 w 988"/>
                  <a:gd name="T3" fmla="*/ 437 h 610"/>
                  <a:gd name="T4" fmla="*/ 267 w 988"/>
                  <a:gd name="T5" fmla="*/ 609 h 610"/>
                  <a:gd name="T6" fmla="*/ 987 w 988"/>
                  <a:gd name="T7" fmla="*/ 163 h 610"/>
                  <a:gd name="T8" fmla="*/ 987 w 988"/>
                  <a:gd name="T9" fmla="*/ 0 h 610"/>
                  <a:gd name="T10" fmla="*/ 0 w 988"/>
                  <a:gd name="T11" fmla="*/ 0 h 610"/>
                </a:gdLst>
                <a:ahLst/>
                <a:cxnLst>
                  <a:cxn ang="0">
                    <a:pos x="T0" y="T1"/>
                  </a:cxn>
                  <a:cxn ang="0">
                    <a:pos x="T2" y="T3"/>
                  </a:cxn>
                  <a:cxn ang="0">
                    <a:pos x="T4" y="T5"/>
                  </a:cxn>
                  <a:cxn ang="0">
                    <a:pos x="T6" y="T7"/>
                  </a:cxn>
                  <a:cxn ang="0">
                    <a:pos x="T8" y="T9"/>
                  </a:cxn>
                  <a:cxn ang="0">
                    <a:pos x="T10" y="T11"/>
                  </a:cxn>
                </a:cxnLst>
                <a:rect l="0" t="0" r="r" b="b"/>
                <a:pathLst>
                  <a:path w="988" h="610">
                    <a:moveTo>
                      <a:pt x="0" y="0"/>
                    </a:moveTo>
                    <a:lnTo>
                      <a:pt x="0" y="437"/>
                    </a:lnTo>
                    <a:lnTo>
                      <a:pt x="267" y="609"/>
                    </a:lnTo>
                    <a:lnTo>
                      <a:pt x="987" y="163"/>
                    </a:lnTo>
                    <a:lnTo>
                      <a:pt x="987" y="0"/>
                    </a:lnTo>
                    <a:lnTo>
                      <a:pt x="0" y="0"/>
                    </a:lnTo>
                  </a:path>
                </a:pathLst>
              </a:custGeom>
              <a:solidFill>
                <a:srgbClr val="F6BF84"/>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65" name="Freeform 129"/>
              <p:cNvSpPr>
                <a:spLocks noChangeArrowheads="1"/>
              </p:cNvSpPr>
              <p:nvPr/>
            </p:nvSpPr>
            <p:spPr bwMode="auto">
              <a:xfrm>
                <a:off x="11553052" y="7924946"/>
                <a:ext cx="948020" cy="1125025"/>
              </a:xfrm>
              <a:custGeom>
                <a:avLst/>
                <a:gdLst>
                  <a:gd name="T0" fmla="*/ 1867 w 1979"/>
                  <a:gd name="T1" fmla="*/ 1003 h 2349"/>
                  <a:gd name="T2" fmla="*/ 1867 w 1979"/>
                  <a:gd name="T3" fmla="*/ 1003 h 2349"/>
                  <a:gd name="T4" fmla="*/ 1763 w 1979"/>
                  <a:gd name="T5" fmla="*/ 1010 h 2349"/>
                  <a:gd name="T6" fmla="*/ 991 w 1979"/>
                  <a:gd name="T7" fmla="*/ 0 h 2349"/>
                  <a:gd name="T8" fmla="*/ 214 w 1979"/>
                  <a:gd name="T9" fmla="*/ 1010 h 2349"/>
                  <a:gd name="T10" fmla="*/ 115 w 1979"/>
                  <a:gd name="T11" fmla="*/ 1003 h 2349"/>
                  <a:gd name="T12" fmla="*/ 282 w 1979"/>
                  <a:gd name="T13" fmla="*/ 1552 h 2349"/>
                  <a:gd name="T14" fmla="*/ 541 w 1979"/>
                  <a:gd name="T15" fmla="*/ 2089 h 2349"/>
                  <a:gd name="T16" fmla="*/ 991 w 1979"/>
                  <a:gd name="T17" fmla="*/ 2348 h 2349"/>
                  <a:gd name="T18" fmla="*/ 1449 w 1979"/>
                  <a:gd name="T19" fmla="*/ 2058 h 2349"/>
                  <a:gd name="T20" fmla="*/ 1700 w 1979"/>
                  <a:gd name="T21" fmla="*/ 1552 h 2349"/>
                  <a:gd name="T22" fmla="*/ 1867 w 1979"/>
                  <a:gd name="T23" fmla="*/ 1003 h 2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79" h="2349">
                    <a:moveTo>
                      <a:pt x="1867" y="1003"/>
                    </a:moveTo>
                    <a:lnTo>
                      <a:pt x="1867" y="1003"/>
                    </a:lnTo>
                    <a:cubicBezTo>
                      <a:pt x="1867" y="1003"/>
                      <a:pt x="1799" y="923"/>
                      <a:pt x="1763" y="1010"/>
                    </a:cubicBezTo>
                    <a:cubicBezTo>
                      <a:pt x="1763" y="1010"/>
                      <a:pt x="1978" y="0"/>
                      <a:pt x="991" y="0"/>
                    </a:cubicBezTo>
                    <a:cubicBezTo>
                      <a:pt x="0" y="0"/>
                      <a:pt x="214" y="1010"/>
                      <a:pt x="214" y="1010"/>
                    </a:cubicBezTo>
                    <a:cubicBezTo>
                      <a:pt x="183" y="923"/>
                      <a:pt x="115" y="1003"/>
                      <a:pt x="115" y="1003"/>
                    </a:cubicBezTo>
                    <a:cubicBezTo>
                      <a:pt x="60" y="1508"/>
                      <a:pt x="282" y="1552"/>
                      <a:pt x="282" y="1552"/>
                    </a:cubicBezTo>
                    <a:cubicBezTo>
                      <a:pt x="282" y="1552"/>
                      <a:pt x="282" y="1831"/>
                      <a:pt x="541" y="2089"/>
                    </a:cubicBezTo>
                    <a:cubicBezTo>
                      <a:pt x="800" y="2348"/>
                      <a:pt x="991" y="2348"/>
                      <a:pt x="991" y="2348"/>
                    </a:cubicBezTo>
                    <a:cubicBezTo>
                      <a:pt x="991" y="2348"/>
                      <a:pt x="1194" y="2316"/>
                      <a:pt x="1449" y="2058"/>
                    </a:cubicBezTo>
                    <a:cubicBezTo>
                      <a:pt x="1707" y="1799"/>
                      <a:pt x="1700" y="1552"/>
                      <a:pt x="1700" y="1552"/>
                    </a:cubicBezTo>
                    <a:cubicBezTo>
                      <a:pt x="1700" y="1552"/>
                      <a:pt x="1922" y="1508"/>
                      <a:pt x="1867" y="1003"/>
                    </a:cubicBezTo>
                  </a:path>
                </a:pathLst>
              </a:custGeom>
              <a:solidFill>
                <a:srgbClr val="FDD8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66" name="Freeform 130"/>
              <p:cNvSpPr>
                <a:spLocks noChangeArrowheads="1"/>
              </p:cNvSpPr>
              <p:nvPr/>
            </p:nvSpPr>
            <p:spPr bwMode="auto">
              <a:xfrm>
                <a:off x="11578446" y="7787490"/>
                <a:ext cx="886652" cy="699968"/>
              </a:xfrm>
              <a:custGeom>
                <a:avLst/>
                <a:gdLst>
                  <a:gd name="T0" fmla="*/ 180 w 1853"/>
                  <a:gd name="T1" fmla="*/ 1461 h 1462"/>
                  <a:gd name="T2" fmla="*/ 180 w 1853"/>
                  <a:gd name="T3" fmla="*/ 1461 h 1462"/>
                  <a:gd name="T4" fmla="*/ 247 w 1853"/>
                  <a:gd name="T5" fmla="*/ 1158 h 1462"/>
                  <a:gd name="T6" fmla="*/ 347 w 1853"/>
                  <a:gd name="T7" fmla="*/ 856 h 1462"/>
                  <a:gd name="T8" fmla="*/ 446 w 1853"/>
                  <a:gd name="T9" fmla="*/ 732 h 1462"/>
                  <a:gd name="T10" fmla="*/ 1000 w 1853"/>
                  <a:gd name="T11" fmla="*/ 887 h 1462"/>
                  <a:gd name="T12" fmla="*/ 1461 w 1853"/>
                  <a:gd name="T13" fmla="*/ 955 h 1462"/>
                  <a:gd name="T14" fmla="*/ 1358 w 1853"/>
                  <a:gd name="T15" fmla="*/ 832 h 1462"/>
                  <a:gd name="T16" fmla="*/ 1561 w 1853"/>
                  <a:gd name="T17" fmla="*/ 832 h 1462"/>
                  <a:gd name="T18" fmla="*/ 1628 w 1853"/>
                  <a:gd name="T19" fmla="*/ 1071 h 1462"/>
                  <a:gd name="T20" fmla="*/ 1708 w 1853"/>
                  <a:gd name="T21" fmla="*/ 1461 h 1462"/>
                  <a:gd name="T22" fmla="*/ 1796 w 1853"/>
                  <a:gd name="T23" fmla="*/ 1373 h 1462"/>
                  <a:gd name="T24" fmla="*/ 1852 w 1853"/>
                  <a:gd name="T25" fmla="*/ 1182 h 1462"/>
                  <a:gd name="T26" fmla="*/ 1852 w 1853"/>
                  <a:gd name="T27" fmla="*/ 565 h 1462"/>
                  <a:gd name="T28" fmla="*/ 944 w 1853"/>
                  <a:gd name="T29" fmla="*/ 0 h 1462"/>
                  <a:gd name="T30" fmla="*/ 44 w 1853"/>
                  <a:gd name="T31" fmla="*/ 621 h 1462"/>
                  <a:gd name="T32" fmla="*/ 44 w 1853"/>
                  <a:gd name="T33" fmla="*/ 1202 h 1462"/>
                  <a:gd name="T34" fmla="*/ 180 w 1853"/>
                  <a:gd name="T35" fmla="*/ 1461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3" h="1462">
                    <a:moveTo>
                      <a:pt x="180" y="1461"/>
                    </a:moveTo>
                    <a:lnTo>
                      <a:pt x="180" y="1461"/>
                    </a:lnTo>
                    <a:cubicBezTo>
                      <a:pt x="247" y="1158"/>
                      <a:pt x="247" y="1158"/>
                      <a:pt x="247" y="1158"/>
                    </a:cubicBezTo>
                    <a:cubicBezTo>
                      <a:pt x="247" y="1158"/>
                      <a:pt x="315" y="912"/>
                      <a:pt x="347" y="856"/>
                    </a:cubicBezTo>
                    <a:cubicBezTo>
                      <a:pt x="383" y="800"/>
                      <a:pt x="446" y="732"/>
                      <a:pt x="446" y="732"/>
                    </a:cubicBezTo>
                    <a:cubicBezTo>
                      <a:pt x="446" y="732"/>
                      <a:pt x="629" y="812"/>
                      <a:pt x="1000" y="887"/>
                    </a:cubicBezTo>
                    <a:cubicBezTo>
                      <a:pt x="1370" y="967"/>
                      <a:pt x="1461" y="955"/>
                      <a:pt x="1461" y="955"/>
                    </a:cubicBezTo>
                    <a:cubicBezTo>
                      <a:pt x="1358" y="832"/>
                      <a:pt x="1358" y="832"/>
                      <a:pt x="1358" y="832"/>
                    </a:cubicBezTo>
                    <a:cubicBezTo>
                      <a:pt x="1561" y="832"/>
                      <a:pt x="1561" y="832"/>
                      <a:pt x="1561" y="832"/>
                    </a:cubicBezTo>
                    <a:cubicBezTo>
                      <a:pt x="1561" y="832"/>
                      <a:pt x="1573" y="1011"/>
                      <a:pt x="1628" y="1071"/>
                    </a:cubicBezTo>
                    <a:cubicBezTo>
                      <a:pt x="1684" y="1126"/>
                      <a:pt x="1708" y="1461"/>
                      <a:pt x="1708" y="1461"/>
                    </a:cubicBezTo>
                    <a:cubicBezTo>
                      <a:pt x="1796" y="1373"/>
                      <a:pt x="1796" y="1373"/>
                      <a:pt x="1796" y="1373"/>
                    </a:cubicBezTo>
                    <a:cubicBezTo>
                      <a:pt x="1852" y="1182"/>
                      <a:pt x="1852" y="1182"/>
                      <a:pt x="1852" y="1182"/>
                    </a:cubicBezTo>
                    <a:cubicBezTo>
                      <a:pt x="1852" y="565"/>
                      <a:pt x="1852" y="565"/>
                      <a:pt x="1852" y="565"/>
                    </a:cubicBezTo>
                    <a:cubicBezTo>
                      <a:pt x="1852" y="565"/>
                      <a:pt x="1616" y="0"/>
                      <a:pt x="944" y="0"/>
                    </a:cubicBezTo>
                    <a:cubicBezTo>
                      <a:pt x="271" y="0"/>
                      <a:pt x="44" y="621"/>
                      <a:pt x="44" y="621"/>
                    </a:cubicBezTo>
                    <a:cubicBezTo>
                      <a:pt x="44" y="621"/>
                      <a:pt x="0" y="1146"/>
                      <a:pt x="44" y="1202"/>
                    </a:cubicBezTo>
                    <a:cubicBezTo>
                      <a:pt x="88" y="1258"/>
                      <a:pt x="180" y="1461"/>
                      <a:pt x="180" y="1461"/>
                    </a:cubicBezTo>
                  </a:path>
                </a:pathLst>
              </a:custGeom>
              <a:solidFill>
                <a:srgbClr val="4A4847"/>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67" name="Freeform 131"/>
              <p:cNvSpPr>
                <a:spLocks noChangeArrowheads="1"/>
              </p:cNvSpPr>
              <p:nvPr/>
            </p:nvSpPr>
            <p:spPr bwMode="auto">
              <a:xfrm>
                <a:off x="9735309" y="9866248"/>
                <a:ext cx="785079" cy="401795"/>
              </a:xfrm>
              <a:custGeom>
                <a:avLst/>
                <a:gdLst>
                  <a:gd name="T0" fmla="*/ 637 w 1641"/>
                  <a:gd name="T1" fmla="*/ 8 h 841"/>
                  <a:gd name="T2" fmla="*/ 637 w 1641"/>
                  <a:gd name="T3" fmla="*/ 8 h 841"/>
                  <a:gd name="T4" fmla="*/ 1039 w 1641"/>
                  <a:gd name="T5" fmla="*/ 123 h 841"/>
                  <a:gd name="T6" fmla="*/ 1394 w 1641"/>
                  <a:gd name="T7" fmla="*/ 267 h 841"/>
                  <a:gd name="T8" fmla="*/ 1493 w 1641"/>
                  <a:gd name="T9" fmla="*/ 394 h 841"/>
                  <a:gd name="T10" fmla="*/ 1640 w 1641"/>
                  <a:gd name="T11" fmla="*/ 513 h 841"/>
                  <a:gd name="T12" fmla="*/ 1298 w 1641"/>
                  <a:gd name="T13" fmla="*/ 840 h 841"/>
                  <a:gd name="T14" fmla="*/ 1139 w 1641"/>
                  <a:gd name="T15" fmla="*/ 752 h 841"/>
                  <a:gd name="T16" fmla="*/ 482 w 1641"/>
                  <a:gd name="T17" fmla="*/ 597 h 841"/>
                  <a:gd name="T18" fmla="*/ 4 w 1641"/>
                  <a:gd name="T19" fmla="*/ 59 h 841"/>
                  <a:gd name="T20" fmla="*/ 20 w 1641"/>
                  <a:gd name="T21" fmla="*/ 8 h 841"/>
                  <a:gd name="T22" fmla="*/ 195 w 1641"/>
                  <a:gd name="T23" fmla="*/ 95 h 841"/>
                  <a:gd name="T24" fmla="*/ 462 w 1641"/>
                  <a:gd name="T25" fmla="*/ 362 h 841"/>
                  <a:gd name="T26" fmla="*/ 203 w 1641"/>
                  <a:gd name="T27" fmla="*/ 59 h 841"/>
                  <a:gd name="T28" fmla="*/ 203 w 1641"/>
                  <a:gd name="T29" fmla="*/ 8 h 841"/>
                  <a:gd name="T30" fmla="*/ 382 w 1641"/>
                  <a:gd name="T31" fmla="*/ 87 h 841"/>
                  <a:gd name="T32" fmla="*/ 848 w 1641"/>
                  <a:gd name="T33" fmla="*/ 390 h 841"/>
                  <a:gd name="T34" fmla="*/ 940 w 1641"/>
                  <a:gd name="T35" fmla="*/ 263 h 841"/>
                  <a:gd name="T36" fmla="*/ 741 w 1641"/>
                  <a:gd name="T37" fmla="*/ 211 h 841"/>
                  <a:gd name="T38" fmla="*/ 637 w 1641"/>
                  <a:gd name="T39" fmla="*/ 8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1" h="841">
                    <a:moveTo>
                      <a:pt x="637" y="8"/>
                    </a:moveTo>
                    <a:lnTo>
                      <a:pt x="637" y="8"/>
                    </a:lnTo>
                    <a:cubicBezTo>
                      <a:pt x="637" y="8"/>
                      <a:pt x="959" y="111"/>
                      <a:pt x="1039" y="123"/>
                    </a:cubicBezTo>
                    <a:cubicBezTo>
                      <a:pt x="1118" y="135"/>
                      <a:pt x="1298" y="159"/>
                      <a:pt x="1394" y="267"/>
                    </a:cubicBezTo>
                    <a:cubicBezTo>
                      <a:pt x="1489" y="374"/>
                      <a:pt x="1457" y="366"/>
                      <a:pt x="1493" y="394"/>
                    </a:cubicBezTo>
                    <a:cubicBezTo>
                      <a:pt x="1525" y="422"/>
                      <a:pt x="1640" y="513"/>
                      <a:pt x="1640" y="513"/>
                    </a:cubicBezTo>
                    <a:cubicBezTo>
                      <a:pt x="1298" y="840"/>
                      <a:pt x="1298" y="840"/>
                      <a:pt x="1298" y="840"/>
                    </a:cubicBezTo>
                    <a:cubicBezTo>
                      <a:pt x="1298" y="840"/>
                      <a:pt x="1179" y="764"/>
                      <a:pt x="1139" y="752"/>
                    </a:cubicBezTo>
                    <a:cubicBezTo>
                      <a:pt x="1103" y="740"/>
                      <a:pt x="526" y="625"/>
                      <a:pt x="482" y="597"/>
                    </a:cubicBezTo>
                    <a:cubicBezTo>
                      <a:pt x="434" y="569"/>
                      <a:pt x="8" y="75"/>
                      <a:pt x="4" y="59"/>
                    </a:cubicBezTo>
                    <a:cubicBezTo>
                      <a:pt x="0" y="43"/>
                      <a:pt x="0" y="16"/>
                      <a:pt x="20" y="8"/>
                    </a:cubicBezTo>
                    <a:cubicBezTo>
                      <a:pt x="40" y="3"/>
                      <a:pt x="115" y="0"/>
                      <a:pt x="195" y="95"/>
                    </a:cubicBezTo>
                    <a:cubicBezTo>
                      <a:pt x="275" y="187"/>
                      <a:pt x="462" y="362"/>
                      <a:pt x="462" y="362"/>
                    </a:cubicBezTo>
                    <a:cubicBezTo>
                      <a:pt x="203" y="59"/>
                      <a:pt x="203" y="59"/>
                      <a:pt x="203" y="59"/>
                    </a:cubicBezTo>
                    <a:cubicBezTo>
                      <a:pt x="203" y="59"/>
                      <a:pt x="195" y="8"/>
                      <a:pt x="203" y="8"/>
                    </a:cubicBezTo>
                    <a:cubicBezTo>
                      <a:pt x="215" y="8"/>
                      <a:pt x="295" y="0"/>
                      <a:pt x="382" y="87"/>
                    </a:cubicBezTo>
                    <a:cubicBezTo>
                      <a:pt x="474" y="179"/>
                      <a:pt x="657" y="406"/>
                      <a:pt x="848" y="390"/>
                    </a:cubicBezTo>
                    <a:cubicBezTo>
                      <a:pt x="1043" y="370"/>
                      <a:pt x="940" y="263"/>
                      <a:pt x="940" y="263"/>
                    </a:cubicBezTo>
                    <a:cubicBezTo>
                      <a:pt x="940" y="263"/>
                      <a:pt x="780" y="211"/>
                      <a:pt x="741" y="211"/>
                    </a:cubicBezTo>
                    <a:cubicBezTo>
                      <a:pt x="701" y="211"/>
                      <a:pt x="589" y="115"/>
                      <a:pt x="637" y="8"/>
                    </a:cubicBezTo>
                  </a:path>
                </a:pathLst>
              </a:custGeom>
              <a:solidFill>
                <a:srgbClr val="FDD8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68" name="Freeform 132"/>
              <p:cNvSpPr>
                <a:spLocks noChangeArrowheads="1"/>
              </p:cNvSpPr>
              <p:nvPr/>
            </p:nvSpPr>
            <p:spPr bwMode="auto">
              <a:xfrm>
                <a:off x="10001940" y="8525523"/>
                <a:ext cx="234889" cy="391221"/>
              </a:xfrm>
              <a:custGeom>
                <a:avLst/>
                <a:gdLst>
                  <a:gd name="T0" fmla="*/ 494 w 495"/>
                  <a:gd name="T1" fmla="*/ 584 h 820"/>
                  <a:gd name="T2" fmla="*/ 494 w 495"/>
                  <a:gd name="T3" fmla="*/ 584 h 820"/>
                  <a:gd name="T4" fmla="*/ 199 w 495"/>
                  <a:gd name="T5" fmla="*/ 477 h 820"/>
                  <a:gd name="T6" fmla="*/ 196 w 495"/>
                  <a:gd name="T7" fmla="*/ 445 h 820"/>
                  <a:gd name="T8" fmla="*/ 327 w 495"/>
                  <a:gd name="T9" fmla="*/ 203 h 820"/>
                  <a:gd name="T10" fmla="*/ 339 w 495"/>
                  <a:gd name="T11" fmla="*/ 119 h 820"/>
                  <a:gd name="T12" fmla="*/ 223 w 495"/>
                  <a:gd name="T13" fmla="*/ 154 h 820"/>
                  <a:gd name="T14" fmla="*/ 223 w 495"/>
                  <a:gd name="T15" fmla="*/ 154 h 820"/>
                  <a:gd name="T16" fmla="*/ 215 w 495"/>
                  <a:gd name="T17" fmla="*/ 166 h 820"/>
                  <a:gd name="T18" fmla="*/ 211 w 495"/>
                  <a:gd name="T19" fmla="*/ 175 h 820"/>
                  <a:gd name="T20" fmla="*/ 152 w 495"/>
                  <a:gd name="T21" fmla="*/ 258 h 820"/>
                  <a:gd name="T22" fmla="*/ 164 w 495"/>
                  <a:gd name="T23" fmla="*/ 75 h 820"/>
                  <a:gd name="T24" fmla="*/ 84 w 495"/>
                  <a:gd name="T25" fmla="*/ 51 h 820"/>
                  <a:gd name="T26" fmla="*/ 0 w 495"/>
                  <a:gd name="T27" fmla="*/ 378 h 820"/>
                  <a:gd name="T28" fmla="*/ 303 w 495"/>
                  <a:gd name="T29" fmla="*/ 776 h 820"/>
                  <a:gd name="T30" fmla="*/ 494 w 495"/>
                  <a:gd name="T31" fmla="*/ 584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5" h="820">
                    <a:moveTo>
                      <a:pt x="494" y="584"/>
                    </a:moveTo>
                    <a:lnTo>
                      <a:pt x="494" y="584"/>
                    </a:lnTo>
                    <a:cubicBezTo>
                      <a:pt x="494" y="584"/>
                      <a:pt x="220" y="540"/>
                      <a:pt x="199" y="477"/>
                    </a:cubicBezTo>
                    <a:cubicBezTo>
                      <a:pt x="196" y="469"/>
                      <a:pt x="196" y="457"/>
                      <a:pt x="196" y="445"/>
                    </a:cubicBezTo>
                    <a:cubicBezTo>
                      <a:pt x="196" y="445"/>
                      <a:pt x="311" y="226"/>
                      <a:pt x="327" y="203"/>
                    </a:cubicBezTo>
                    <a:cubicBezTo>
                      <a:pt x="346" y="170"/>
                      <a:pt x="363" y="135"/>
                      <a:pt x="339" y="119"/>
                    </a:cubicBezTo>
                    <a:cubicBezTo>
                      <a:pt x="339" y="119"/>
                      <a:pt x="287" y="59"/>
                      <a:pt x="223" y="154"/>
                    </a:cubicBezTo>
                    <a:lnTo>
                      <a:pt x="223" y="154"/>
                    </a:lnTo>
                    <a:cubicBezTo>
                      <a:pt x="220" y="159"/>
                      <a:pt x="220" y="163"/>
                      <a:pt x="215" y="166"/>
                    </a:cubicBezTo>
                    <a:cubicBezTo>
                      <a:pt x="215" y="170"/>
                      <a:pt x="211" y="170"/>
                      <a:pt x="211" y="175"/>
                    </a:cubicBezTo>
                    <a:cubicBezTo>
                      <a:pt x="187" y="210"/>
                      <a:pt x="168" y="238"/>
                      <a:pt x="152" y="258"/>
                    </a:cubicBezTo>
                    <a:cubicBezTo>
                      <a:pt x="159" y="238"/>
                      <a:pt x="192" y="99"/>
                      <a:pt x="164" y="75"/>
                    </a:cubicBezTo>
                    <a:cubicBezTo>
                      <a:pt x="164" y="75"/>
                      <a:pt x="112" y="0"/>
                      <a:pt x="84" y="51"/>
                    </a:cubicBezTo>
                    <a:cubicBezTo>
                      <a:pt x="56" y="107"/>
                      <a:pt x="0" y="378"/>
                      <a:pt x="0" y="378"/>
                    </a:cubicBezTo>
                    <a:cubicBezTo>
                      <a:pt x="0" y="378"/>
                      <a:pt x="132" y="819"/>
                      <a:pt x="303" y="776"/>
                    </a:cubicBezTo>
                    <a:cubicBezTo>
                      <a:pt x="474" y="736"/>
                      <a:pt x="494" y="584"/>
                      <a:pt x="494" y="584"/>
                    </a:cubicBezTo>
                  </a:path>
                </a:pathLst>
              </a:custGeom>
              <a:solidFill>
                <a:srgbClr val="F6BF84"/>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69" name="Freeform 133"/>
              <p:cNvSpPr>
                <a:spLocks noChangeArrowheads="1"/>
              </p:cNvSpPr>
              <p:nvPr/>
            </p:nvSpPr>
            <p:spPr bwMode="auto">
              <a:xfrm>
                <a:off x="9881321" y="8495917"/>
                <a:ext cx="495171" cy="723230"/>
              </a:xfrm>
              <a:custGeom>
                <a:avLst/>
                <a:gdLst>
                  <a:gd name="T0" fmla="*/ 67 w 1036"/>
                  <a:gd name="T1" fmla="*/ 307 h 1514"/>
                  <a:gd name="T2" fmla="*/ 67 w 1036"/>
                  <a:gd name="T3" fmla="*/ 307 h 1514"/>
                  <a:gd name="T4" fmla="*/ 0 w 1036"/>
                  <a:gd name="T5" fmla="*/ 64 h 1514"/>
                  <a:gd name="T6" fmla="*/ 123 w 1036"/>
                  <a:gd name="T7" fmla="*/ 96 h 1514"/>
                  <a:gd name="T8" fmla="*/ 414 w 1036"/>
                  <a:gd name="T9" fmla="*/ 650 h 1514"/>
                  <a:gd name="T10" fmla="*/ 724 w 1036"/>
                  <a:gd name="T11" fmla="*/ 586 h 1514"/>
                  <a:gd name="T12" fmla="*/ 991 w 1036"/>
                  <a:gd name="T13" fmla="*/ 283 h 1514"/>
                  <a:gd name="T14" fmla="*/ 995 w 1036"/>
                  <a:gd name="T15" fmla="*/ 399 h 1514"/>
                  <a:gd name="T16" fmla="*/ 856 w 1036"/>
                  <a:gd name="T17" fmla="*/ 960 h 1514"/>
                  <a:gd name="T18" fmla="*/ 939 w 1036"/>
                  <a:gd name="T19" fmla="*/ 1055 h 1514"/>
                  <a:gd name="T20" fmla="*/ 820 w 1036"/>
                  <a:gd name="T21" fmla="*/ 1513 h 1514"/>
                  <a:gd name="T22" fmla="*/ 390 w 1036"/>
                  <a:gd name="T23" fmla="*/ 1282 h 1514"/>
                  <a:gd name="T24" fmla="*/ 67 w 1036"/>
                  <a:gd name="T25" fmla="*/ 307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 h="1514">
                    <a:moveTo>
                      <a:pt x="67" y="307"/>
                    </a:moveTo>
                    <a:lnTo>
                      <a:pt x="67" y="307"/>
                    </a:lnTo>
                    <a:cubicBezTo>
                      <a:pt x="0" y="64"/>
                      <a:pt x="0" y="64"/>
                      <a:pt x="0" y="64"/>
                    </a:cubicBezTo>
                    <a:cubicBezTo>
                      <a:pt x="0" y="64"/>
                      <a:pt x="72" y="0"/>
                      <a:pt x="123" y="96"/>
                    </a:cubicBezTo>
                    <a:cubicBezTo>
                      <a:pt x="171" y="187"/>
                      <a:pt x="358" y="622"/>
                      <a:pt x="414" y="650"/>
                    </a:cubicBezTo>
                    <a:cubicBezTo>
                      <a:pt x="470" y="673"/>
                      <a:pt x="664" y="693"/>
                      <a:pt x="724" y="586"/>
                    </a:cubicBezTo>
                    <a:cubicBezTo>
                      <a:pt x="780" y="475"/>
                      <a:pt x="844" y="231"/>
                      <a:pt x="991" y="283"/>
                    </a:cubicBezTo>
                    <a:cubicBezTo>
                      <a:pt x="991" y="283"/>
                      <a:pt x="1035" y="311"/>
                      <a:pt x="995" y="399"/>
                    </a:cubicBezTo>
                    <a:cubicBezTo>
                      <a:pt x="951" y="486"/>
                      <a:pt x="820" y="892"/>
                      <a:pt x="856" y="960"/>
                    </a:cubicBezTo>
                    <a:cubicBezTo>
                      <a:pt x="891" y="1024"/>
                      <a:pt x="939" y="1055"/>
                      <a:pt x="939" y="1055"/>
                    </a:cubicBezTo>
                    <a:cubicBezTo>
                      <a:pt x="820" y="1513"/>
                      <a:pt x="820" y="1513"/>
                      <a:pt x="820" y="1513"/>
                    </a:cubicBezTo>
                    <a:cubicBezTo>
                      <a:pt x="820" y="1513"/>
                      <a:pt x="473" y="1457"/>
                      <a:pt x="390" y="1282"/>
                    </a:cubicBezTo>
                    <a:cubicBezTo>
                      <a:pt x="306" y="1103"/>
                      <a:pt x="67" y="307"/>
                      <a:pt x="67" y="307"/>
                    </a:cubicBezTo>
                  </a:path>
                </a:pathLst>
              </a:custGeom>
              <a:solidFill>
                <a:srgbClr val="FDD8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0" name="Freeform 134"/>
              <p:cNvSpPr>
                <a:spLocks noChangeArrowheads="1"/>
              </p:cNvSpPr>
              <p:nvPr/>
            </p:nvSpPr>
            <p:spPr bwMode="auto">
              <a:xfrm>
                <a:off x="13817296" y="8525523"/>
                <a:ext cx="234889" cy="391221"/>
              </a:xfrm>
              <a:custGeom>
                <a:avLst/>
                <a:gdLst>
                  <a:gd name="T0" fmla="*/ 0 w 494"/>
                  <a:gd name="T1" fmla="*/ 584 h 820"/>
                  <a:gd name="T2" fmla="*/ 0 w 494"/>
                  <a:gd name="T3" fmla="*/ 584 h 820"/>
                  <a:gd name="T4" fmla="*/ 299 w 494"/>
                  <a:gd name="T5" fmla="*/ 477 h 820"/>
                  <a:gd name="T6" fmla="*/ 299 w 494"/>
                  <a:gd name="T7" fmla="*/ 445 h 820"/>
                  <a:gd name="T8" fmla="*/ 171 w 494"/>
                  <a:gd name="T9" fmla="*/ 203 h 820"/>
                  <a:gd name="T10" fmla="*/ 159 w 494"/>
                  <a:gd name="T11" fmla="*/ 119 h 820"/>
                  <a:gd name="T12" fmla="*/ 271 w 494"/>
                  <a:gd name="T13" fmla="*/ 154 h 820"/>
                  <a:gd name="T14" fmla="*/ 271 w 494"/>
                  <a:gd name="T15" fmla="*/ 154 h 820"/>
                  <a:gd name="T16" fmla="*/ 278 w 494"/>
                  <a:gd name="T17" fmla="*/ 166 h 820"/>
                  <a:gd name="T18" fmla="*/ 287 w 494"/>
                  <a:gd name="T19" fmla="*/ 175 h 820"/>
                  <a:gd name="T20" fmla="*/ 342 w 494"/>
                  <a:gd name="T21" fmla="*/ 258 h 820"/>
                  <a:gd name="T22" fmla="*/ 330 w 494"/>
                  <a:gd name="T23" fmla="*/ 75 h 820"/>
                  <a:gd name="T24" fmla="*/ 414 w 494"/>
                  <a:gd name="T25" fmla="*/ 51 h 820"/>
                  <a:gd name="T26" fmla="*/ 493 w 494"/>
                  <a:gd name="T27" fmla="*/ 378 h 820"/>
                  <a:gd name="T28" fmla="*/ 195 w 494"/>
                  <a:gd name="T29" fmla="*/ 776 h 820"/>
                  <a:gd name="T30" fmla="*/ 0 w 494"/>
                  <a:gd name="T31" fmla="*/ 584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4" h="820">
                    <a:moveTo>
                      <a:pt x="0" y="584"/>
                    </a:moveTo>
                    <a:lnTo>
                      <a:pt x="0" y="584"/>
                    </a:lnTo>
                    <a:cubicBezTo>
                      <a:pt x="0" y="584"/>
                      <a:pt x="274" y="540"/>
                      <a:pt x="299" y="477"/>
                    </a:cubicBezTo>
                    <a:cubicBezTo>
                      <a:pt x="299" y="469"/>
                      <a:pt x="302" y="457"/>
                      <a:pt x="299" y="445"/>
                    </a:cubicBezTo>
                    <a:cubicBezTo>
                      <a:pt x="299" y="445"/>
                      <a:pt x="183" y="226"/>
                      <a:pt x="171" y="203"/>
                    </a:cubicBezTo>
                    <a:cubicBezTo>
                      <a:pt x="147" y="170"/>
                      <a:pt x="131" y="135"/>
                      <a:pt x="159" y="119"/>
                    </a:cubicBezTo>
                    <a:cubicBezTo>
                      <a:pt x="159" y="119"/>
                      <a:pt x="207" y="59"/>
                      <a:pt x="271" y="154"/>
                    </a:cubicBezTo>
                    <a:lnTo>
                      <a:pt x="271" y="154"/>
                    </a:lnTo>
                    <a:cubicBezTo>
                      <a:pt x="274" y="159"/>
                      <a:pt x="278" y="163"/>
                      <a:pt x="278" y="166"/>
                    </a:cubicBezTo>
                    <a:cubicBezTo>
                      <a:pt x="283" y="170"/>
                      <a:pt x="283" y="170"/>
                      <a:pt x="287" y="175"/>
                    </a:cubicBezTo>
                    <a:cubicBezTo>
                      <a:pt x="306" y="210"/>
                      <a:pt x="326" y="238"/>
                      <a:pt x="342" y="258"/>
                    </a:cubicBezTo>
                    <a:cubicBezTo>
                      <a:pt x="339" y="238"/>
                      <a:pt x="306" y="99"/>
                      <a:pt x="330" y="75"/>
                    </a:cubicBezTo>
                    <a:cubicBezTo>
                      <a:pt x="330" y="75"/>
                      <a:pt x="386" y="0"/>
                      <a:pt x="414" y="51"/>
                    </a:cubicBezTo>
                    <a:cubicBezTo>
                      <a:pt x="438" y="107"/>
                      <a:pt x="493" y="378"/>
                      <a:pt x="493" y="378"/>
                    </a:cubicBezTo>
                    <a:cubicBezTo>
                      <a:pt x="493" y="378"/>
                      <a:pt x="366" y="819"/>
                      <a:pt x="195" y="776"/>
                    </a:cubicBezTo>
                    <a:cubicBezTo>
                      <a:pt x="20" y="736"/>
                      <a:pt x="0" y="584"/>
                      <a:pt x="0" y="584"/>
                    </a:cubicBezTo>
                  </a:path>
                </a:pathLst>
              </a:custGeom>
              <a:solidFill>
                <a:srgbClr val="F6BF84"/>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1" name="Freeform 135"/>
              <p:cNvSpPr>
                <a:spLocks noChangeArrowheads="1"/>
              </p:cNvSpPr>
              <p:nvPr/>
            </p:nvSpPr>
            <p:spPr bwMode="auto">
              <a:xfrm>
                <a:off x="13679748" y="8495917"/>
                <a:ext cx="495171" cy="723230"/>
              </a:xfrm>
              <a:custGeom>
                <a:avLst/>
                <a:gdLst>
                  <a:gd name="T0" fmla="*/ 963 w 1036"/>
                  <a:gd name="T1" fmla="*/ 307 h 1514"/>
                  <a:gd name="T2" fmla="*/ 963 w 1036"/>
                  <a:gd name="T3" fmla="*/ 307 h 1514"/>
                  <a:gd name="T4" fmla="*/ 1035 w 1036"/>
                  <a:gd name="T5" fmla="*/ 64 h 1514"/>
                  <a:gd name="T6" fmla="*/ 912 w 1036"/>
                  <a:gd name="T7" fmla="*/ 96 h 1514"/>
                  <a:gd name="T8" fmla="*/ 617 w 1036"/>
                  <a:gd name="T9" fmla="*/ 650 h 1514"/>
                  <a:gd name="T10" fmla="*/ 311 w 1036"/>
                  <a:gd name="T11" fmla="*/ 586 h 1514"/>
                  <a:gd name="T12" fmla="*/ 40 w 1036"/>
                  <a:gd name="T13" fmla="*/ 283 h 1514"/>
                  <a:gd name="T14" fmla="*/ 40 w 1036"/>
                  <a:gd name="T15" fmla="*/ 399 h 1514"/>
                  <a:gd name="T16" fmla="*/ 179 w 1036"/>
                  <a:gd name="T17" fmla="*/ 960 h 1514"/>
                  <a:gd name="T18" fmla="*/ 95 w 1036"/>
                  <a:gd name="T19" fmla="*/ 1055 h 1514"/>
                  <a:gd name="T20" fmla="*/ 212 w 1036"/>
                  <a:gd name="T21" fmla="*/ 1513 h 1514"/>
                  <a:gd name="T22" fmla="*/ 641 w 1036"/>
                  <a:gd name="T23" fmla="*/ 1282 h 1514"/>
                  <a:gd name="T24" fmla="*/ 963 w 1036"/>
                  <a:gd name="T25" fmla="*/ 307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 h="1514">
                    <a:moveTo>
                      <a:pt x="963" y="307"/>
                    </a:moveTo>
                    <a:lnTo>
                      <a:pt x="963" y="307"/>
                    </a:lnTo>
                    <a:cubicBezTo>
                      <a:pt x="1035" y="64"/>
                      <a:pt x="1035" y="64"/>
                      <a:pt x="1035" y="64"/>
                    </a:cubicBezTo>
                    <a:cubicBezTo>
                      <a:pt x="1035" y="64"/>
                      <a:pt x="963" y="0"/>
                      <a:pt x="912" y="96"/>
                    </a:cubicBezTo>
                    <a:cubicBezTo>
                      <a:pt x="860" y="187"/>
                      <a:pt x="673" y="622"/>
                      <a:pt x="617" y="650"/>
                    </a:cubicBezTo>
                    <a:cubicBezTo>
                      <a:pt x="561" y="673"/>
                      <a:pt x="371" y="693"/>
                      <a:pt x="311" y="586"/>
                    </a:cubicBezTo>
                    <a:cubicBezTo>
                      <a:pt x="251" y="475"/>
                      <a:pt x="191" y="231"/>
                      <a:pt x="40" y="283"/>
                    </a:cubicBezTo>
                    <a:cubicBezTo>
                      <a:pt x="40" y="283"/>
                      <a:pt x="0" y="311"/>
                      <a:pt x="40" y="399"/>
                    </a:cubicBezTo>
                    <a:cubicBezTo>
                      <a:pt x="80" y="486"/>
                      <a:pt x="215" y="892"/>
                      <a:pt x="179" y="960"/>
                    </a:cubicBezTo>
                    <a:cubicBezTo>
                      <a:pt x="144" y="1024"/>
                      <a:pt x="95" y="1055"/>
                      <a:pt x="95" y="1055"/>
                    </a:cubicBezTo>
                    <a:cubicBezTo>
                      <a:pt x="212" y="1513"/>
                      <a:pt x="212" y="1513"/>
                      <a:pt x="212" y="1513"/>
                    </a:cubicBezTo>
                    <a:cubicBezTo>
                      <a:pt x="212" y="1513"/>
                      <a:pt x="558" y="1457"/>
                      <a:pt x="641" y="1282"/>
                    </a:cubicBezTo>
                    <a:cubicBezTo>
                      <a:pt x="729" y="1103"/>
                      <a:pt x="963" y="307"/>
                      <a:pt x="963" y="307"/>
                    </a:cubicBezTo>
                  </a:path>
                </a:pathLst>
              </a:custGeom>
              <a:solidFill>
                <a:srgbClr val="FDD8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2" name="Freeform 136"/>
              <p:cNvSpPr>
                <a:spLocks noChangeArrowheads="1"/>
              </p:cNvSpPr>
              <p:nvPr/>
            </p:nvSpPr>
            <p:spPr bwMode="auto">
              <a:xfrm>
                <a:off x="13675516" y="8999218"/>
                <a:ext cx="281443" cy="198783"/>
              </a:xfrm>
              <a:custGeom>
                <a:avLst/>
                <a:gdLst>
                  <a:gd name="T0" fmla="*/ 0 w 591"/>
                  <a:gd name="T1" fmla="*/ 91 h 419"/>
                  <a:gd name="T2" fmla="*/ 103 w 591"/>
                  <a:gd name="T3" fmla="*/ 0 h 419"/>
                  <a:gd name="T4" fmla="*/ 590 w 591"/>
                  <a:gd name="T5" fmla="*/ 310 h 419"/>
                  <a:gd name="T6" fmla="*/ 462 w 591"/>
                  <a:gd name="T7" fmla="*/ 418 h 419"/>
                  <a:gd name="T8" fmla="*/ 0 w 591"/>
                  <a:gd name="T9" fmla="*/ 91 h 419"/>
                </a:gdLst>
                <a:ahLst/>
                <a:cxnLst>
                  <a:cxn ang="0">
                    <a:pos x="T0" y="T1"/>
                  </a:cxn>
                  <a:cxn ang="0">
                    <a:pos x="T2" y="T3"/>
                  </a:cxn>
                  <a:cxn ang="0">
                    <a:pos x="T4" y="T5"/>
                  </a:cxn>
                  <a:cxn ang="0">
                    <a:pos x="T6" y="T7"/>
                  </a:cxn>
                  <a:cxn ang="0">
                    <a:pos x="T8" y="T9"/>
                  </a:cxn>
                </a:cxnLst>
                <a:rect l="0" t="0" r="r" b="b"/>
                <a:pathLst>
                  <a:path w="591" h="419">
                    <a:moveTo>
                      <a:pt x="0" y="91"/>
                    </a:moveTo>
                    <a:lnTo>
                      <a:pt x="103" y="0"/>
                    </a:lnTo>
                    <a:lnTo>
                      <a:pt x="590" y="310"/>
                    </a:lnTo>
                    <a:lnTo>
                      <a:pt x="462" y="418"/>
                    </a:lnTo>
                    <a:lnTo>
                      <a:pt x="0" y="91"/>
                    </a:lnTo>
                  </a:path>
                </a:pathLst>
              </a:custGeom>
              <a:solidFill>
                <a:srgbClr val="FCF6FA"/>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3" name="Freeform 137"/>
              <p:cNvSpPr>
                <a:spLocks noChangeArrowheads="1"/>
              </p:cNvSpPr>
              <p:nvPr/>
            </p:nvSpPr>
            <p:spPr bwMode="auto">
              <a:xfrm>
                <a:off x="10099281" y="8999218"/>
                <a:ext cx="279327" cy="198783"/>
              </a:xfrm>
              <a:custGeom>
                <a:avLst/>
                <a:gdLst>
                  <a:gd name="T0" fmla="*/ 585 w 586"/>
                  <a:gd name="T1" fmla="*/ 91 h 419"/>
                  <a:gd name="T2" fmla="*/ 482 w 586"/>
                  <a:gd name="T3" fmla="*/ 0 h 419"/>
                  <a:gd name="T4" fmla="*/ 0 w 586"/>
                  <a:gd name="T5" fmla="*/ 310 h 419"/>
                  <a:gd name="T6" fmla="*/ 128 w 586"/>
                  <a:gd name="T7" fmla="*/ 418 h 419"/>
                  <a:gd name="T8" fmla="*/ 585 w 586"/>
                  <a:gd name="T9" fmla="*/ 91 h 419"/>
                </a:gdLst>
                <a:ahLst/>
                <a:cxnLst>
                  <a:cxn ang="0">
                    <a:pos x="T0" y="T1"/>
                  </a:cxn>
                  <a:cxn ang="0">
                    <a:pos x="T2" y="T3"/>
                  </a:cxn>
                  <a:cxn ang="0">
                    <a:pos x="T4" y="T5"/>
                  </a:cxn>
                  <a:cxn ang="0">
                    <a:pos x="T6" y="T7"/>
                  </a:cxn>
                  <a:cxn ang="0">
                    <a:pos x="T8" y="T9"/>
                  </a:cxn>
                </a:cxnLst>
                <a:rect l="0" t="0" r="r" b="b"/>
                <a:pathLst>
                  <a:path w="586" h="419">
                    <a:moveTo>
                      <a:pt x="585" y="91"/>
                    </a:moveTo>
                    <a:lnTo>
                      <a:pt x="482" y="0"/>
                    </a:lnTo>
                    <a:lnTo>
                      <a:pt x="0" y="310"/>
                    </a:lnTo>
                    <a:lnTo>
                      <a:pt x="128" y="418"/>
                    </a:lnTo>
                    <a:lnTo>
                      <a:pt x="585" y="91"/>
                    </a:lnTo>
                  </a:path>
                </a:pathLst>
              </a:custGeom>
              <a:solidFill>
                <a:srgbClr val="FCF6FA"/>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4" name="Freeform 138"/>
              <p:cNvSpPr>
                <a:spLocks noChangeArrowheads="1"/>
              </p:cNvSpPr>
              <p:nvPr/>
            </p:nvSpPr>
            <p:spPr bwMode="auto">
              <a:xfrm>
                <a:off x="10107746" y="9016136"/>
                <a:ext cx="1695008" cy="752836"/>
              </a:xfrm>
              <a:custGeom>
                <a:avLst/>
                <a:gdLst>
                  <a:gd name="T0" fmla="*/ 3534 w 3535"/>
                  <a:gd name="T1" fmla="*/ 1366 h 1574"/>
                  <a:gd name="T2" fmla="*/ 3534 w 3535"/>
                  <a:gd name="T3" fmla="*/ 1366 h 1574"/>
                  <a:gd name="T4" fmla="*/ 2802 w 3535"/>
                  <a:gd name="T5" fmla="*/ 462 h 1574"/>
                  <a:gd name="T6" fmla="*/ 1480 w 3535"/>
                  <a:gd name="T7" fmla="*/ 721 h 1574"/>
                  <a:gd name="T8" fmla="*/ 561 w 3535"/>
                  <a:gd name="T9" fmla="*/ 0 h 1574"/>
                  <a:gd name="T10" fmla="*/ 0 w 3535"/>
                  <a:gd name="T11" fmla="*/ 358 h 1574"/>
                  <a:gd name="T12" fmla="*/ 1504 w 3535"/>
                  <a:gd name="T13" fmla="*/ 1565 h 1574"/>
                  <a:gd name="T14" fmla="*/ 1516 w 3535"/>
                  <a:gd name="T15" fmla="*/ 1565 h 1574"/>
                  <a:gd name="T16" fmla="*/ 3534 w 3535"/>
                  <a:gd name="T17" fmla="*/ 1366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5" h="1574">
                    <a:moveTo>
                      <a:pt x="3534" y="1366"/>
                    </a:moveTo>
                    <a:lnTo>
                      <a:pt x="3534" y="1366"/>
                    </a:lnTo>
                    <a:cubicBezTo>
                      <a:pt x="2802" y="462"/>
                      <a:pt x="2802" y="462"/>
                      <a:pt x="2802" y="462"/>
                    </a:cubicBezTo>
                    <a:cubicBezTo>
                      <a:pt x="1480" y="721"/>
                      <a:pt x="1480" y="721"/>
                      <a:pt x="1480" y="721"/>
                    </a:cubicBezTo>
                    <a:cubicBezTo>
                      <a:pt x="561" y="0"/>
                      <a:pt x="561" y="0"/>
                      <a:pt x="561" y="0"/>
                    </a:cubicBezTo>
                    <a:cubicBezTo>
                      <a:pt x="0" y="358"/>
                      <a:pt x="0" y="358"/>
                      <a:pt x="0" y="358"/>
                    </a:cubicBezTo>
                    <a:cubicBezTo>
                      <a:pt x="0" y="358"/>
                      <a:pt x="1277" y="1573"/>
                      <a:pt x="1504" y="1565"/>
                    </a:cubicBezTo>
                    <a:cubicBezTo>
                      <a:pt x="1508" y="1565"/>
                      <a:pt x="1512" y="1565"/>
                      <a:pt x="1516" y="1565"/>
                    </a:cubicBezTo>
                    <a:lnTo>
                      <a:pt x="3534" y="1366"/>
                    </a:lnTo>
                  </a:path>
                </a:pathLst>
              </a:custGeom>
              <a:solidFill>
                <a:srgbClr val="A5A5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5" name="Freeform 139"/>
              <p:cNvSpPr>
                <a:spLocks noChangeArrowheads="1"/>
              </p:cNvSpPr>
              <p:nvPr/>
            </p:nvSpPr>
            <p:spPr bwMode="auto">
              <a:xfrm>
                <a:off x="12253486" y="9016136"/>
                <a:ext cx="1697124" cy="752836"/>
              </a:xfrm>
              <a:custGeom>
                <a:avLst/>
                <a:gdLst>
                  <a:gd name="T0" fmla="*/ 0 w 3539"/>
                  <a:gd name="T1" fmla="*/ 1366 h 1574"/>
                  <a:gd name="T2" fmla="*/ 0 w 3539"/>
                  <a:gd name="T3" fmla="*/ 1366 h 1574"/>
                  <a:gd name="T4" fmla="*/ 736 w 3539"/>
                  <a:gd name="T5" fmla="*/ 462 h 1574"/>
                  <a:gd name="T6" fmla="*/ 2058 w 3539"/>
                  <a:gd name="T7" fmla="*/ 721 h 1574"/>
                  <a:gd name="T8" fmla="*/ 2977 w 3539"/>
                  <a:gd name="T9" fmla="*/ 0 h 1574"/>
                  <a:gd name="T10" fmla="*/ 3538 w 3539"/>
                  <a:gd name="T11" fmla="*/ 358 h 1574"/>
                  <a:gd name="T12" fmla="*/ 2030 w 3539"/>
                  <a:gd name="T13" fmla="*/ 1565 h 1574"/>
                  <a:gd name="T14" fmla="*/ 2018 w 3539"/>
                  <a:gd name="T15" fmla="*/ 1565 h 1574"/>
                  <a:gd name="T16" fmla="*/ 0 w 3539"/>
                  <a:gd name="T17" fmla="*/ 1366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9" h="1574">
                    <a:moveTo>
                      <a:pt x="0" y="1366"/>
                    </a:moveTo>
                    <a:lnTo>
                      <a:pt x="0" y="1366"/>
                    </a:lnTo>
                    <a:cubicBezTo>
                      <a:pt x="736" y="462"/>
                      <a:pt x="736" y="462"/>
                      <a:pt x="736" y="462"/>
                    </a:cubicBezTo>
                    <a:cubicBezTo>
                      <a:pt x="2058" y="721"/>
                      <a:pt x="2058" y="721"/>
                      <a:pt x="2058" y="721"/>
                    </a:cubicBezTo>
                    <a:cubicBezTo>
                      <a:pt x="2977" y="0"/>
                      <a:pt x="2977" y="0"/>
                      <a:pt x="2977" y="0"/>
                    </a:cubicBezTo>
                    <a:cubicBezTo>
                      <a:pt x="3538" y="358"/>
                      <a:pt x="3538" y="358"/>
                      <a:pt x="3538" y="358"/>
                    </a:cubicBezTo>
                    <a:cubicBezTo>
                      <a:pt x="3538" y="358"/>
                      <a:pt x="2261" y="1573"/>
                      <a:pt x="2030" y="1565"/>
                    </a:cubicBezTo>
                    <a:cubicBezTo>
                      <a:pt x="2026" y="1565"/>
                      <a:pt x="2022" y="1565"/>
                      <a:pt x="2018" y="1565"/>
                    </a:cubicBezTo>
                    <a:lnTo>
                      <a:pt x="0" y="1366"/>
                    </a:lnTo>
                  </a:path>
                </a:pathLst>
              </a:custGeom>
              <a:solidFill>
                <a:srgbClr val="A5A5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6" name="Freeform 140"/>
              <p:cNvSpPr>
                <a:spLocks noChangeArrowheads="1"/>
              </p:cNvSpPr>
              <p:nvPr/>
            </p:nvSpPr>
            <p:spPr bwMode="auto">
              <a:xfrm>
                <a:off x="9724729" y="9866248"/>
                <a:ext cx="785079" cy="401795"/>
              </a:xfrm>
              <a:custGeom>
                <a:avLst/>
                <a:gdLst>
                  <a:gd name="T0" fmla="*/ 637 w 1642"/>
                  <a:gd name="T1" fmla="*/ 8 h 841"/>
                  <a:gd name="T2" fmla="*/ 637 w 1642"/>
                  <a:gd name="T3" fmla="*/ 8 h 841"/>
                  <a:gd name="T4" fmla="*/ 1039 w 1642"/>
                  <a:gd name="T5" fmla="*/ 123 h 841"/>
                  <a:gd name="T6" fmla="*/ 1393 w 1642"/>
                  <a:gd name="T7" fmla="*/ 267 h 841"/>
                  <a:gd name="T8" fmla="*/ 1493 w 1642"/>
                  <a:gd name="T9" fmla="*/ 394 h 841"/>
                  <a:gd name="T10" fmla="*/ 1641 w 1642"/>
                  <a:gd name="T11" fmla="*/ 513 h 841"/>
                  <a:gd name="T12" fmla="*/ 1298 w 1642"/>
                  <a:gd name="T13" fmla="*/ 840 h 841"/>
                  <a:gd name="T14" fmla="*/ 1138 w 1642"/>
                  <a:gd name="T15" fmla="*/ 752 h 841"/>
                  <a:gd name="T16" fmla="*/ 482 w 1642"/>
                  <a:gd name="T17" fmla="*/ 597 h 841"/>
                  <a:gd name="T18" fmla="*/ 4 w 1642"/>
                  <a:gd name="T19" fmla="*/ 59 h 841"/>
                  <a:gd name="T20" fmla="*/ 20 w 1642"/>
                  <a:gd name="T21" fmla="*/ 8 h 841"/>
                  <a:gd name="T22" fmla="*/ 195 w 1642"/>
                  <a:gd name="T23" fmla="*/ 95 h 841"/>
                  <a:gd name="T24" fmla="*/ 462 w 1642"/>
                  <a:gd name="T25" fmla="*/ 362 h 841"/>
                  <a:gd name="T26" fmla="*/ 207 w 1642"/>
                  <a:gd name="T27" fmla="*/ 59 h 841"/>
                  <a:gd name="T28" fmla="*/ 207 w 1642"/>
                  <a:gd name="T29" fmla="*/ 8 h 841"/>
                  <a:gd name="T30" fmla="*/ 386 w 1642"/>
                  <a:gd name="T31" fmla="*/ 87 h 841"/>
                  <a:gd name="T32" fmla="*/ 852 w 1642"/>
                  <a:gd name="T33" fmla="*/ 390 h 841"/>
                  <a:gd name="T34" fmla="*/ 940 w 1642"/>
                  <a:gd name="T35" fmla="*/ 263 h 841"/>
                  <a:gd name="T36" fmla="*/ 741 w 1642"/>
                  <a:gd name="T37" fmla="*/ 211 h 841"/>
                  <a:gd name="T38" fmla="*/ 637 w 1642"/>
                  <a:gd name="T39" fmla="*/ 8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2" h="841">
                    <a:moveTo>
                      <a:pt x="637" y="8"/>
                    </a:moveTo>
                    <a:lnTo>
                      <a:pt x="637" y="8"/>
                    </a:lnTo>
                    <a:cubicBezTo>
                      <a:pt x="637" y="8"/>
                      <a:pt x="960" y="111"/>
                      <a:pt x="1039" y="123"/>
                    </a:cubicBezTo>
                    <a:cubicBezTo>
                      <a:pt x="1119" y="135"/>
                      <a:pt x="1298" y="159"/>
                      <a:pt x="1393" y="267"/>
                    </a:cubicBezTo>
                    <a:cubicBezTo>
                      <a:pt x="1489" y="374"/>
                      <a:pt x="1457" y="366"/>
                      <a:pt x="1493" y="394"/>
                    </a:cubicBezTo>
                    <a:cubicBezTo>
                      <a:pt x="1529" y="422"/>
                      <a:pt x="1641" y="513"/>
                      <a:pt x="1641" y="513"/>
                    </a:cubicBezTo>
                    <a:cubicBezTo>
                      <a:pt x="1298" y="840"/>
                      <a:pt x="1298" y="840"/>
                      <a:pt x="1298" y="840"/>
                    </a:cubicBezTo>
                    <a:cubicBezTo>
                      <a:pt x="1298" y="840"/>
                      <a:pt x="1178" y="764"/>
                      <a:pt x="1138" y="752"/>
                    </a:cubicBezTo>
                    <a:cubicBezTo>
                      <a:pt x="1103" y="740"/>
                      <a:pt x="526" y="625"/>
                      <a:pt x="482" y="597"/>
                    </a:cubicBezTo>
                    <a:cubicBezTo>
                      <a:pt x="434" y="569"/>
                      <a:pt x="12" y="75"/>
                      <a:pt x="4" y="59"/>
                    </a:cubicBezTo>
                    <a:cubicBezTo>
                      <a:pt x="0" y="43"/>
                      <a:pt x="4" y="16"/>
                      <a:pt x="20" y="8"/>
                    </a:cubicBezTo>
                    <a:cubicBezTo>
                      <a:pt x="40" y="3"/>
                      <a:pt x="116" y="0"/>
                      <a:pt x="195" y="95"/>
                    </a:cubicBezTo>
                    <a:cubicBezTo>
                      <a:pt x="275" y="187"/>
                      <a:pt x="462" y="362"/>
                      <a:pt x="462" y="362"/>
                    </a:cubicBezTo>
                    <a:cubicBezTo>
                      <a:pt x="207" y="59"/>
                      <a:pt x="207" y="59"/>
                      <a:pt x="207" y="59"/>
                    </a:cubicBezTo>
                    <a:cubicBezTo>
                      <a:pt x="207" y="59"/>
                      <a:pt x="195" y="8"/>
                      <a:pt x="207" y="8"/>
                    </a:cubicBezTo>
                    <a:cubicBezTo>
                      <a:pt x="215" y="8"/>
                      <a:pt x="295" y="0"/>
                      <a:pt x="386" y="87"/>
                    </a:cubicBezTo>
                    <a:cubicBezTo>
                      <a:pt x="474" y="179"/>
                      <a:pt x="657" y="406"/>
                      <a:pt x="852" y="390"/>
                    </a:cubicBezTo>
                    <a:cubicBezTo>
                      <a:pt x="1043" y="370"/>
                      <a:pt x="940" y="263"/>
                      <a:pt x="940" y="263"/>
                    </a:cubicBezTo>
                    <a:cubicBezTo>
                      <a:pt x="940" y="263"/>
                      <a:pt x="780" y="211"/>
                      <a:pt x="741" y="211"/>
                    </a:cubicBezTo>
                    <a:cubicBezTo>
                      <a:pt x="701" y="211"/>
                      <a:pt x="589" y="115"/>
                      <a:pt x="637" y="8"/>
                    </a:cubicBezTo>
                  </a:path>
                </a:pathLst>
              </a:custGeom>
              <a:solidFill>
                <a:srgbClr val="FDD8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7" name="Freeform 141"/>
              <p:cNvSpPr>
                <a:spLocks noChangeArrowheads="1"/>
              </p:cNvSpPr>
              <p:nvPr/>
            </p:nvSpPr>
            <p:spPr bwMode="auto">
              <a:xfrm>
                <a:off x="13544317" y="9866248"/>
                <a:ext cx="787195" cy="401795"/>
              </a:xfrm>
              <a:custGeom>
                <a:avLst/>
                <a:gdLst>
                  <a:gd name="T0" fmla="*/ 1003 w 1645"/>
                  <a:gd name="T1" fmla="*/ 8 h 841"/>
                  <a:gd name="T2" fmla="*/ 1003 w 1645"/>
                  <a:gd name="T3" fmla="*/ 8 h 841"/>
                  <a:gd name="T4" fmla="*/ 601 w 1645"/>
                  <a:gd name="T5" fmla="*/ 123 h 841"/>
                  <a:gd name="T6" fmla="*/ 251 w 1645"/>
                  <a:gd name="T7" fmla="*/ 267 h 841"/>
                  <a:gd name="T8" fmla="*/ 151 w 1645"/>
                  <a:gd name="T9" fmla="*/ 394 h 841"/>
                  <a:gd name="T10" fmla="*/ 0 w 1645"/>
                  <a:gd name="T11" fmla="*/ 513 h 841"/>
                  <a:gd name="T12" fmla="*/ 342 w 1645"/>
                  <a:gd name="T13" fmla="*/ 840 h 841"/>
                  <a:gd name="T14" fmla="*/ 501 w 1645"/>
                  <a:gd name="T15" fmla="*/ 752 h 841"/>
                  <a:gd name="T16" fmla="*/ 1162 w 1645"/>
                  <a:gd name="T17" fmla="*/ 597 h 841"/>
                  <a:gd name="T18" fmla="*/ 1636 w 1645"/>
                  <a:gd name="T19" fmla="*/ 59 h 841"/>
                  <a:gd name="T20" fmla="*/ 1619 w 1645"/>
                  <a:gd name="T21" fmla="*/ 8 h 841"/>
                  <a:gd name="T22" fmla="*/ 1449 w 1645"/>
                  <a:gd name="T23" fmla="*/ 95 h 841"/>
                  <a:gd name="T24" fmla="*/ 1178 w 1645"/>
                  <a:gd name="T25" fmla="*/ 362 h 841"/>
                  <a:gd name="T26" fmla="*/ 1437 w 1645"/>
                  <a:gd name="T27" fmla="*/ 59 h 841"/>
                  <a:gd name="T28" fmla="*/ 1437 w 1645"/>
                  <a:gd name="T29" fmla="*/ 8 h 841"/>
                  <a:gd name="T30" fmla="*/ 1257 w 1645"/>
                  <a:gd name="T31" fmla="*/ 87 h 841"/>
                  <a:gd name="T32" fmla="*/ 791 w 1645"/>
                  <a:gd name="T33" fmla="*/ 390 h 841"/>
                  <a:gd name="T34" fmla="*/ 700 w 1645"/>
                  <a:gd name="T35" fmla="*/ 263 h 841"/>
                  <a:gd name="T36" fmla="*/ 903 w 1645"/>
                  <a:gd name="T37" fmla="*/ 211 h 841"/>
                  <a:gd name="T38" fmla="*/ 1003 w 1645"/>
                  <a:gd name="T39" fmla="*/ 8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45" h="841">
                    <a:moveTo>
                      <a:pt x="1003" y="8"/>
                    </a:moveTo>
                    <a:lnTo>
                      <a:pt x="1003" y="8"/>
                    </a:lnTo>
                    <a:cubicBezTo>
                      <a:pt x="1003" y="8"/>
                      <a:pt x="681" y="111"/>
                      <a:pt x="601" y="123"/>
                    </a:cubicBezTo>
                    <a:cubicBezTo>
                      <a:pt x="521" y="135"/>
                      <a:pt x="346" y="159"/>
                      <a:pt x="251" y="267"/>
                    </a:cubicBezTo>
                    <a:cubicBezTo>
                      <a:pt x="151" y="374"/>
                      <a:pt x="183" y="366"/>
                      <a:pt x="151" y="394"/>
                    </a:cubicBezTo>
                    <a:cubicBezTo>
                      <a:pt x="115" y="422"/>
                      <a:pt x="0" y="513"/>
                      <a:pt x="0" y="513"/>
                    </a:cubicBezTo>
                    <a:cubicBezTo>
                      <a:pt x="342" y="840"/>
                      <a:pt x="342" y="840"/>
                      <a:pt x="342" y="840"/>
                    </a:cubicBezTo>
                    <a:cubicBezTo>
                      <a:pt x="342" y="840"/>
                      <a:pt x="461" y="764"/>
                      <a:pt x="501" y="752"/>
                    </a:cubicBezTo>
                    <a:cubicBezTo>
                      <a:pt x="541" y="740"/>
                      <a:pt x="1114" y="625"/>
                      <a:pt x="1162" y="597"/>
                    </a:cubicBezTo>
                    <a:cubicBezTo>
                      <a:pt x="1205" y="569"/>
                      <a:pt x="1632" y="75"/>
                      <a:pt x="1636" y="59"/>
                    </a:cubicBezTo>
                    <a:cubicBezTo>
                      <a:pt x="1644" y="43"/>
                      <a:pt x="1640" y="16"/>
                      <a:pt x="1619" y="8"/>
                    </a:cubicBezTo>
                    <a:cubicBezTo>
                      <a:pt x="1604" y="3"/>
                      <a:pt x="1528" y="0"/>
                      <a:pt x="1449" y="95"/>
                    </a:cubicBezTo>
                    <a:cubicBezTo>
                      <a:pt x="1365" y="187"/>
                      <a:pt x="1178" y="362"/>
                      <a:pt x="1178" y="362"/>
                    </a:cubicBezTo>
                    <a:cubicBezTo>
                      <a:pt x="1437" y="59"/>
                      <a:pt x="1437" y="59"/>
                      <a:pt x="1437" y="59"/>
                    </a:cubicBezTo>
                    <a:cubicBezTo>
                      <a:pt x="1437" y="59"/>
                      <a:pt x="1449" y="8"/>
                      <a:pt x="1437" y="8"/>
                    </a:cubicBezTo>
                    <a:cubicBezTo>
                      <a:pt x="1425" y="8"/>
                      <a:pt x="1349" y="0"/>
                      <a:pt x="1257" y="87"/>
                    </a:cubicBezTo>
                    <a:cubicBezTo>
                      <a:pt x="1166" y="179"/>
                      <a:pt x="983" y="406"/>
                      <a:pt x="791" y="390"/>
                    </a:cubicBezTo>
                    <a:cubicBezTo>
                      <a:pt x="601" y="370"/>
                      <a:pt x="700" y="263"/>
                      <a:pt x="700" y="263"/>
                    </a:cubicBezTo>
                    <a:cubicBezTo>
                      <a:pt x="700" y="263"/>
                      <a:pt x="859" y="211"/>
                      <a:pt x="903" y="211"/>
                    </a:cubicBezTo>
                    <a:cubicBezTo>
                      <a:pt x="943" y="211"/>
                      <a:pt x="1055" y="115"/>
                      <a:pt x="1003" y="8"/>
                    </a:cubicBezTo>
                  </a:path>
                </a:pathLst>
              </a:custGeom>
              <a:solidFill>
                <a:srgbClr val="FDD8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8" name="Freeform 142"/>
              <p:cNvSpPr>
                <a:spLocks noChangeArrowheads="1"/>
              </p:cNvSpPr>
              <p:nvPr/>
            </p:nvSpPr>
            <p:spPr bwMode="auto">
              <a:xfrm>
                <a:off x="13432163" y="10026966"/>
                <a:ext cx="315301" cy="342583"/>
              </a:xfrm>
              <a:custGeom>
                <a:avLst/>
                <a:gdLst>
                  <a:gd name="T0" fmla="*/ 0 w 661"/>
                  <a:gd name="T1" fmla="*/ 156 h 718"/>
                  <a:gd name="T2" fmla="*/ 274 w 661"/>
                  <a:gd name="T3" fmla="*/ 0 h 718"/>
                  <a:gd name="T4" fmla="*/ 660 w 661"/>
                  <a:gd name="T5" fmla="*/ 565 h 718"/>
                  <a:gd name="T6" fmla="*/ 402 w 661"/>
                  <a:gd name="T7" fmla="*/ 717 h 718"/>
                  <a:gd name="T8" fmla="*/ 0 w 661"/>
                  <a:gd name="T9" fmla="*/ 156 h 718"/>
                </a:gdLst>
                <a:ahLst/>
                <a:cxnLst>
                  <a:cxn ang="0">
                    <a:pos x="T0" y="T1"/>
                  </a:cxn>
                  <a:cxn ang="0">
                    <a:pos x="T2" y="T3"/>
                  </a:cxn>
                  <a:cxn ang="0">
                    <a:pos x="T4" y="T5"/>
                  </a:cxn>
                  <a:cxn ang="0">
                    <a:pos x="T6" y="T7"/>
                  </a:cxn>
                  <a:cxn ang="0">
                    <a:pos x="T8" y="T9"/>
                  </a:cxn>
                </a:cxnLst>
                <a:rect l="0" t="0" r="r" b="b"/>
                <a:pathLst>
                  <a:path w="661" h="718">
                    <a:moveTo>
                      <a:pt x="0" y="156"/>
                    </a:moveTo>
                    <a:lnTo>
                      <a:pt x="274" y="0"/>
                    </a:lnTo>
                    <a:lnTo>
                      <a:pt x="660" y="565"/>
                    </a:lnTo>
                    <a:lnTo>
                      <a:pt x="402" y="717"/>
                    </a:lnTo>
                    <a:lnTo>
                      <a:pt x="0" y="156"/>
                    </a:lnTo>
                  </a:path>
                </a:pathLst>
              </a:custGeom>
              <a:solidFill>
                <a:srgbClr val="FCF6FA"/>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79" name="Freeform 143"/>
              <p:cNvSpPr>
                <a:spLocks noChangeArrowheads="1"/>
              </p:cNvSpPr>
              <p:nvPr/>
            </p:nvSpPr>
            <p:spPr bwMode="auto">
              <a:xfrm>
                <a:off x="12029178" y="9079577"/>
                <a:ext cx="1652686" cy="2049152"/>
              </a:xfrm>
              <a:custGeom>
                <a:avLst/>
                <a:gdLst>
                  <a:gd name="T0" fmla="*/ 493 w 3448"/>
                  <a:gd name="T1" fmla="*/ 0 h 4277"/>
                  <a:gd name="T2" fmla="*/ 493 w 3448"/>
                  <a:gd name="T3" fmla="*/ 0 h 4277"/>
                  <a:gd name="T4" fmla="*/ 1696 w 3448"/>
                  <a:gd name="T5" fmla="*/ 518 h 4277"/>
                  <a:gd name="T6" fmla="*/ 2448 w 3448"/>
                  <a:gd name="T7" fmla="*/ 2290 h 4277"/>
                  <a:gd name="T8" fmla="*/ 2997 w 3448"/>
                  <a:gd name="T9" fmla="*/ 1975 h 4277"/>
                  <a:gd name="T10" fmla="*/ 3447 w 3448"/>
                  <a:gd name="T11" fmla="*/ 2683 h 4277"/>
                  <a:gd name="T12" fmla="*/ 2372 w 3448"/>
                  <a:gd name="T13" fmla="*/ 3257 h 4277"/>
                  <a:gd name="T14" fmla="*/ 2182 w 3448"/>
                  <a:gd name="T15" fmla="*/ 3146 h 4277"/>
                  <a:gd name="T16" fmla="*/ 1389 w 3448"/>
                  <a:gd name="T17" fmla="*/ 2182 h 4277"/>
                  <a:gd name="T18" fmla="*/ 1389 w 3448"/>
                  <a:gd name="T19" fmla="*/ 4276 h 4277"/>
                  <a:gd name="T20" fmla="*/ 0 w 3448"/>
                  <a:gd name="T21" fmla="*/ 4276 h 4277"/>
                  <a:gd name="T22" fmla="*/ 0 w 3448"/>
                  <a:gd name="T23" fmla="*/ 1975 h 4277"/>
                  <a:gd name="T24" fmla="*/ 493 w 3448"/>
                  <a:gd name="T25" fmla="*/ 0 h 4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8" h="4277">
                    <a:moveTo>
                      <a:pt x="493" y="0"/>
                    </a:moveTo>
                    <a:lnTo>
                      <a:pt x="493" y="0"/>
                    </a:lnTo>
                    <a:cubicBezTo>
                      <a:pt x="1696" y="518"/>
                      <a:pt x="1696" y="518"/>
                      <a:pt x="1696" y="518"/>
                    </a:cubicBezTo>
                    <a:cubicBezTo>
                      <a:pt x="2448" y="2290"/>
                      <a:pt x="2448" y="2290"/>
                      <a:pt x="2448" y="2290"/>
                    </a:cubicBezTo>
                    <a:cubicBezTo>
                      <a:pt x="2997" y="1975"/>
                      <a:pt x="2997" y="1975"/>
                      <a:pt x="2997" y="1975"/>
                    </a:cubicBezTo>
                    <a:cubicBezTo>
                      <a:pt x="3447" y="2683"/>
                      <a:pt x="3447" y="2683"/>
                      <a:pt x="3447" y="2683"/>
                    </a:cubicBezTo>
                    <a:cubicBezTo>
                      <a:pt x="3447" y="2683"/>
                      <a:pt x="2424" y="3257"/>
                      <a:pt x="2372" y="3257"/>
                    </a:cubicBezTo>
                    <a:cubicBezTo>
                      <a:pt x="2325" y="3257"/>
                      <a:pt x="2325" y="3281"/>
                      <a:pt x="2182" y="3146"/>
                    </a:cubicBezTo>
                    <a:cubicBezTo>
                      <a:pt x="2034" y="3006"/>
                      <a:pt x="1389" y="2182"/>
                      <a:pt x="1389" y="2182"/>
                    </a:cubicBezTo>
                    <a:cubicBezTo>
                      <a:pt x="1389" y="4276"/>
                      <a:pt x="1389" y="4276"/>
                      <a:pt x="1389" y="4276"/>
                    </a:cubicBezTo>
                    <a:cubicBezTo>
                      <a:pt x="0" y="4276"/>
                      <a:pt x="0" y="4276"/>
                      <a:pt x="0" y="4276"/>
                    </a:cubicBezTo>
                    <a:cubicBezTo>
                      <a:pt x="0" y="1975"/>
                      <a:pt x="0" y="1975"/>
                      <a:pt x="0" y="1975"/>
                    </a:cubicBezTo>
                    <a:cubicBezTo>
                      <a:pt x="493" y="0"/>
                      <a:pt x="493" y="0"/>
                      <a:pt x="493" y="0"/>
                    </a:cubicBezTo>
                  </a:path>
                </a:pathLst>
              </a:custGeom>
              <a:solidFill>
                <a:srgbClr val="A5A5A5">
                  <a:lumMod val="75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0" name="Freeform 144"/>
              <p:cNvSpPr>
                <a:spLocks noChangeArrowheads="1"/>
              </p:cNvSpPr>
              <p:nvPr/>
            </p:nvSpPr>
            <p:spPr bwMode="auto">
              <a:xfrm>
                <a:off x="10310893" y="10026966"/>
                <a:ext cx="317417" cy="342583"/>
              </a:xfrm>
              <a:custGeom>
                <a:avLst/>
                <a:gdLst>
                  <a:gd name="T0" fmla="*/ 665 w 666"/>
                  <a:gd name="T1" fmla="*/ 156 h 718"/>
                  <a:gd name="T2" fmla="*/ 391 w 666"/>
                  <a:gd name="T3" fmla="*/ 0 h 718"/>
                  <a:gd name="T4" fmla="*/ 0 w 666"/>
                  <a:gd name="T5" fmla="*/ 565 h 718"/>
                  <a:gd name="T6" fmla="*/ 259 w 666"/>
                  <a:gd name="T7" fmla="*/ 717 h 718"/>
                  <a:gd name="T8" fmla="*/ 665 w 666"/>
                  <a:gd name="T9" fmla="*/ 156 h 718"/>
                </a:gdLst>
                <a:ahLst/>
                <a:cxnLst>
                  <a:cxn ang="0">
                    <a:pos x="T0" y="T1"/>
                  </a:cxn>
                  <a:cxn ang="0">
                    <a:pos x="T2" y="T3"/>
                  </a:cxn>
                  <a:cxn ang="0">
                    <a:pos x="T4" y="T5"/>
                  </a:cxn>
                  <a:cxn ang="0">
                    <a:pos x="T6" y="T7"/>
                  </a:cxn>
                  <a:cxn ang="0">
                    <a:pos x="T8" y="T9"/>
                  </a:cxn>
                </a:cxnLst>
                <a:rect l="0" t="0" r="r" b="b"/>
                <a:pathLst>
                  <a:path w="666" h="718">
                    <a:moveTo>
                      <a:pt x="665" y="156"/>
                    </a:moveTo>
                    <a:lnTo>
                      <a:pt x="391" y="0"/>
                    </a:lnTo>
                    <a:lnTo>
                      <a:pt x="0" y="565"/>
                    </a:lnTo>
                    <a:lnTo>
                      <a:pt x="259" y="717"/>
                    </a:lnTo>
                    <a:lnTo>
                      <a:pt x="665" y="156"/>
                    </a:lnTo>
                  </a:path>
                </a:pathLst>
              </a:custGeom>
              <a:solidFill>
                <a:srgbClr val="FCF6FA"/>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1" name="Freeform 145"/>
              <p:cNvSpPr>
                <a:spLocks noChangeArrowheads="1"/>
              </p:cNvSpPr>
              <p:nvPr/>
            </p:nvSpPr>
            <p:spPr bwMode="auto">
              <a:xfrm>
                <a:off x="10378608" y="9079577"/>
                <a:ext cx="1648454" cy="2049152"/>
              </a:xfrm>
              <a:custGeom>
                <a:avLst/>
                <a:gdLst>
                  <a:gd name="T0" fmla="*/ 2945 w 3440"/>
                  <a:gd name="T1" fmla="*/ 0 h 4277"/>
                  <a:gd name="T2" fmla="*/ 2945 w 3440"/>
                  <a:gd name="T3" fmla="*/ 0 h 4277"/>
                  <a:gd name="T4" fmla="*/ 1703 w 3440"/>
                  <a:gd name="T5" fmla="*/ 538 h 4277"/>
                  <a:gd name="T6" fmla="*/ 1003 w 3440"/>
                  <a:gd name="T7" fmla="*/ 2290 h 4277"/>
                  <a:gd name="T8" fmla="*/ 454 w 3440"/>
                  <a:gd name="T9" fmla="*/ 1975 h 4277"/>
                  <a:gd name="T10" fmla="*/ 0 w 3440"/>
                  <a:gd name="T11" fmla="*/ 2683 h 4277"/>
                  <a:gd name="T12" fmla="*/ 1074 w 3440"/>
                  <a:gd name="T13" fmla="*/ 3257 h 4277"/>
                  <a:gd name="T14" fmla="*/ 1269 w 3440"/>
                  <a:gd name="T15" fmla="*/ 3146 h 4277"/>
                  <a:gd name="T16" fmla="*/ 2062 w 3440"/>
                  <a:gd name="T17" fmla="*/ 2182 h 4277"/>
                  <a:gd name="T18" fmla="*/ 2062 w 3440"/>
                  <a:gd name="T19" fmla="*/ 4276 h 4277"/>
                  <a:gd name="T20" fmla="*/ 3439 w 3440"/>
                  <a:gd name="T21" fmla="*/ 4276 h 4277"/>
                  <a:gd name="T22" fmla="*/ 3439 w 3440"/>
                  <a:gd name="T23" fmla="*/ 1975 h 4277"/>
                  <a:gd name="T24" fmla="*/ 2945 w 3440"/>
                  <a:gd name="T25" fmla="*/ 0 h 4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0" h="4277">
                    <a:moveTo>
                      <a:pt x="2945" y="0"/>
                    </a:moveTo>
                    <a:lnTo>
                      <a:pt x="2945" y="0"/>
                    </a:lnTo>
                    <a:cubicBezTo>
                      <a:pt x="1703" y="538"/>
                      <a:pt x="1703" y="538"/>
                      <a:pt x="1703" y="538"/>
                    </a:cubicBezTo>
                    <a:cubicBezTo>
                      <a:pt x="1003" y="2290"/>
                      <a:pt x="1003" y="2290"/>
                      <a:pt x="1003" y="2290"/>
                    </a:cubicBezTo>
                    <a:cubicBezTo>
                      <a:pt x="454" y="1975"/>
                      <a:pt x="454" y="1975"/>
                      <a:pt x="454" y="1975"/>
                    </a:cubicBezTo>
                    <a:cubicBezTo>
                      <a:pt x="0" y="2683"/>
                      <a:pt x="0" y="2683"/>
                      <a:pt x="0" y="2683"/>
                    </a:cubicBezTo>
                    <a:cubicBezTo>
                      <a:pt x="0" y="2683"/>
                      <a:pt x="1027" y="3257"/>
                      <a:pt x="1074" y="3257"/>
                    </a:cubicBezTo>
                    <a:cubicBezTo>
                      <a:pt x="1122" y="3257"/>
                      <a:pt x="1122" y="3281"/>
                      <a:pt x="1269" y="3146"/>
                    </a:cubicBezTo>
                    <a:cubicBezTo>
                      <a:pt x="1413" y="3006"/>
                      <a:pt x="2062" y="2182"/>
                      <a:pt x="2062" y="2182"/>
                    </a:cubicBezTo>
                    <a:cubicBezTo>
                      <a:pt x="2062" y="4276"/>
                      <a:pt x="2062" y="4276"/>
                      <a:pt x="2062" y="4276"/>
                    </a:cubicBezTo>
                    <a:cubicBezTo>
                      <a:pt x="3439" y="4276"/>
                      <a:pt x="3439" y="4276"/>
                      <a:pt x="3439" y="4276"/>
                    </a:cubicBezTo>
                    <a:cubicBezTo>
                      <a:pt x="3439" y="1975"/>
                      <a:pt x="3439" y="1975"/>
                      <a:pt x="3439" y="1975"/>
                    </a:cubicBezTo>
                    <a:cubicBezTo>
                      <a:pt x="2945" y="0"/>
                      <a:pt x="2945" y="0"/>
                      <a:pt x="2945" y="0"/>
                    </a:cubicBezTo>
                  </a:path>
                </a:pathLst>
              </a:custGeom>
              <a:solidFill>
                <a:srgbClr val="A5A5A5">
                  <a:lumMod val="5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2" name="Freeform 146"/>
              <p:cNvSpPr>
                <a:spLocks noChangeArrowheads="1"/>
              </p:cNvSpPr>
              <p:nvPr/>
            </p:nvSpPr>
            <p:spPr bwMode="auto">
              <a:xfrm>
                <a:off x="11792173" y="9064774"/>
                <a:ext cx="234889" cy="960078"/>
              </a:xfrm>
              <a:custGeom>
                <a:avLst/>
                <a:gdLst>
                  <a:gd name="T0" fmla="*/ 0 w 495"/>
                  <a:gd name="T1" fmla="*/ 0 h 2007"/>
                  <a:gd name="T2" fmla="*/ 478 w 495"/>
                  <a:gd name="T3" fmla="*/ 314 h 2007"/>
                  <a:gd name="T4" fmla="*/ 494 w 495"/>
                  <a:gd name="T5" fmla="*/ 2006 h 2007"/>
                  <a:gd name="T6" fmla="*/ 0 w 495"/>
                  <a:gd name="T7" fmla="*/ 31 h 2007"/>
                  <a:gd name="T8" fmla="*/ 0 w 495"/>
                  <a:gd name="T9" fmla="*/ 0 h 2007"/>
                </a:gdLst>
                <a:ahLst/>
                <a:cxnLst>
                  <a:cxn ang="0">
                    <a:pos x="T0" y="T1"/>
                  </a:cxn>
                  <a:cxn ang="0">
                    <a:pos x="T2" y="T3"/>
                  </a:cxn>
                  <a:cxn ang="0">
                    <a:pos x="T4" y="T5"/>
                  </a:cxn>
                  <a:cxn ang="0">
                    <a:pos x="T6" y="T7"/>
                  </a:cxn>
                  <a:cxn ang="0">
                    <a:pos x="T8" y="T9"/>
                  </a:cxn>
                </a:cxnLst>
                <a:rect l="0" t="0" r="r" b="b"/>
                <a:pathLst>
                  <a:path w="495" h="2007">
                    <a:moveTo>
                      <a:pt x="0" y="0"/>
                    </a:moveTo>
                    <a:lnTo>
                      <a:pt x="478" y="314"/>
                    </a:lnTo>
                    <a:lnTo>
                      <a:pt x="494" y="2006"/>
                    </a:lnTo>
                    <a:lnTo>
                      <a:pt x="0" y="31"/>
                    </a:lnTo>
                    <a:lnTo>
                      <a:pt x="0" y="0"/>
                    </a:lnTo>
                  </a:path>
                </a:pathLst>
              </a:custGeom>
              <a:solidFill>
                <a:srgbClr val="E8E7E8"/>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3" name="Freeform 147"/>
              <p:cNvSpPr>
                <a:spLocks noChangeArrowheads="1"/>
              </p:cNvSpPr>
              <p:nvPr/>
            </p:nvSpPr>
            <p:spPr bwMode="auto">
              <a:xfrm>
                <a:off x="11792173" y="9064774"/>
                <a:ext cx="234889" cy="960078"/>
              </a:xfrm>
              <a:custGeom>
                <a:avLst/>
                <a:gdLst>
                  <a:gd name="T0" fmla="*/ 0 w 495"/>
                  <a:gd name="T1" fmla="*/ 0 h 2007"/>
                  <a:gd name="T2" fmla="*/ 478 w 495"/>
                  <a:gd name="T3" fmla="*/ 314 h 2007"/>
                  <a:gd name="T4" fmla="*/ 494 w 495"/>
                  <a:gd name="T5" fmla="*/ 2006 h 2007"/>
                  <a:gd name="T6" fmla="*/ 0 w 495"/>
                  <a:gd name="T7" fmla="*/ 31 h 2007"/>
                  <a:gd name="T8" fmla="*/ 0 w 495"/>
                  <a:gd name="T9" fmla="*/ 0 h 2007"/>
                </a:gdLst>
                <a:ahLst/>
                <a:cxnLst>
                  <a:cxn ang="0">
                    <a:pos x="T0" y="T1"/>
                  </a:cxn>
                  <a:cxn ang="0">
                    <a:pos x="T2" y="T3"/>
                  </a:cxn>
                  <a:cxn ang="0">
                    <a:pos x="T4" y="T5"/>
                  </a:cxn>
                  <a:cxn ang="0">
                    <a:pos x="T6" y="T7"/>
                  </a:cxn>
                  <a:cxn ang="0">
                    <a:pos x="T8" y="T9"/>
                  </a:cxn>
                </a:cxnLst>
                <a:rect l="0" t="0" r="r" b="b"/>
                <a:pathLst>
                  <a:path w="495" h="2007">
                    <a:moveTo>
                      <a:pt x="0" y="0"/>
                    </a:moveTo>
                    <a:lnTo>
                      <a:pt x="478" y="314"/>
                    </a:lnTo>
                    <a:lnTo>
                      <a:pt x="494" y="2006"/>
                    </a:lnTo>
                    <a:lnTo>
                      <a:pt x="0" y="31"/>
                    </a:lnTo>
                    <a:lnTo>
                      <a:pt x="0" y="0"/>
                    </a:lnTo>
                  </a:path>
                </a:pathLst>
              </a:custGeom>
              <a:solidFill>
                <a:srgbClr val="E8E7E8"/>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4" name="Freeform 148"/>
              <p:cNvSpPr>
                <a:spLocks noChangeArrowheads="1"/>
              </p:cNvSpPr>
              <p:nvPr/>
            </p:nvSpPr>
            <p:spPr bwMode="auto">
              <a:xfrm>
                <a:off x="12016482" y="9071118"/>
                <a:ext cx="247585" cy="953733"/>
              </a:xfrm>
              <a:custGeom>
                <a:avLst/>
                <a:gdLst>
                  <a:gd name="T0" fmla="*/ 521 w 522"/>
                  <a:gd name="T1" fmla="*/ 0 h 1995"/>
                  <a:gd name="T2" fmla="*/ 0 w 522"/>
                  <a:gd name="T3" fmla="*/ 294 h 1995"/>
                  <a:gd name="T4" fmla="*/ 28 w 522"/>
                  <a:gd name="T5" fmla="*/ 1994 h 1995"/>
                  <a:gd name="T6" fmla="*/ 521 w 522"/>
                  <a:gd name="T7" fmla="*/ 19 h 1995"/>
                  <a:gd name="T8" fmla="*/ 521 w 522"/>
                  <a:gd name="T9" fmla="*/ 0 h 1995"/>
                </a:gdLst>
                <a:ahLst/>
                <a:cxnLst>
                  <a:cxn ang="0">
                    <a:pos x="T0" y="T1"/>
                  </a:cxn>
                  <a:cxn ang="0">
                    <a:pos x="T2" y="T3"/>
                  </a:cxn>
                  <a:cxn ang="0">
                    <a:pos x="T4" y="T5"/>
                  </a:cxn>
                  <a:cxn ang="0">
                    <a:pos x="T6" y="T7"/>
                  </a:cxn>
                  <a:cxn ang="0">
                    <a:pos x="T8" y="T9"/>
                  </a:cxn>
                </a:cxnLst>
                <a:rect l="0" t="0" r="r" b="b"/>
                <a:pathLst>
                  <a:path w="522" h="1995">
                    <a:moveTo>
                      <a:pt x="521" y="0"/>
                    </a:moveTo>
                    <a:lnTo>
                      <a:pt x="0" y="294"/>
                    </a:lnTo>
                    <a:lnTo>
                      <a:pt x="28" y="1994"/>
                    </a:lnTo>
                    <a:lnTo>
                      <a:pt x="521" y="19"/>
                    </a:lnTo>
                    <a:lnTo>
                      <a:pt x="521" y="0"/>
                    </a:lnTo>
                  </a:path>
                </a:pathLst>
              </a:custGeom>
              <a:solidFill>
                <a:srgbClr val="F3F3F3"/>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5" name="Freeform 149"/>
              <p:cNvSpPr>
                <a:spLocks noChangeArrowheads="1"/>
              </p:cNvSpPr>
              <p:nvPr/>
            </p:nvSpPr>
            <p:spPr bwMode="auto">
              <a:xfrm>
                <a:off x="12016482" y="9071118"/>
                <a:ext cx="247585" cy="953733"/>
              </a:xfrm>
              <a:custGeom>
                <a:avLst/>
                <a:gdLst>
                  <a:gd name="T0" fmla="*/ 521 w 522"/>
                  <a:gd name="T1" fmla="*/ 0 h 1995"/>
                  <a:gd name="T2" fmla="*/ 0 w 522"/>
                  <a:gd name="T3" fmla="*/ 294 h 1995"/>
                  <a:gd name="T4" fmla="*/ 28 w 522"/>
                  <a:gd name="T5" fmla="*/ 1994 h 1995"/>
                  <a:gd name="T6" fmla="*/ 521 w 522"/>
                  <a:gd name="T7" fmla="*/ 19 h 1995"/>
                  <a:gd name="T8" fmla="*/ 521 w 522"/>
                  <a:gd name="T9" fmla="*/ 0 h 1995"/>
                </a:gdLst>
                <a:ahLst/>
                <a:cxnLst>
                  <a:cxn ang="0">
                    <a:pos x="T0" y="T1"/>
                  </a:cxn>
                  <a:cxn ang="0">
                    <a:pos x="T2" y="T3"/>
                  </a:cxn>
                  <a:cxn ang="0">
                    <a:pos x="T4" y="T5"/>
                  </a:cxn>
                  <a:cxn ang="0">
                    <a:pos x="T6" y="T7"/>
                  </a:cxn>
                  <a:cxn ang="0">
                    <a:pos x="T8" y="T9"/>
                  </a:cxn>
                </a:cxnLst>
                <a:rect l="0" t="0" r="r" b="b"/>
                <a:pathLst>
                  <a:path w="522" h="1995">
                    <a:moveTo>
                      <a:pt x="521" y="0"/>
                    </a:moveTo>
                    <a:lnTo>
                      <a:pt x="0" y="294"/>
                    </a:lnTo>
                    <a:lnTo>
                      <a:pt x="28" y="1994"/>
                    </a:lnTo>
                    <a:lnTo>
                      <a:pt x="521" y="19"/>
                    </a:lnTo>
                    <a:lnTo>
                      <a:pt x="521" y="0"/>
                    </a:lnTo>
                  </a:path>
                </a:pathLst>
              </a:custGeom>
              <a:solidFill>
                <a:srgbClr val="F3F3F3"/>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6" name="Freeform 150"/>
              <p:cNvSpPr>
                <a:spLocks noChangeArrowheads="1"/>
              </p:cNvSpPr>
              <p:nvPr/>
            </p:nvSpPr>
            <p:spPr bwMode="auto">
              <a:xfrm>
                <a:off x="12016482" y="9212804"/>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E3D0B8"/>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7" name="Freeform 151"/>
              <p:cNvSpPr>
                <a:spLocks noChangeArrowheads="1"/>
              </p:cNvSpPr>
              <p:nvPr/>
            </p:nvSpPr>
            <p:spPr bwMode="auto">
              <a:xfrm>
                <a:off x="12016482" y="9212804"/>
                <a:ext cx="0" cy="0"/>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solidFill>
                <a:srgbClr val="E3D0B8"/>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8" name="Freeform 152"/>
              <p:cNvSpPr>
                <a:spLocks noChangeArrowheads="1"/>
              </p:cNvSpPr>
              <p:nvPr/>
            </p:nvSpPr>
            <p:spPr bwMode="auto">
              <a:xfrm>
                <a:off x="11847192" y="9301621"/>
                <a:ext cx="179870" cy="723230"/>
              </a:xfrm>
              <a:custGeom>
                <a:avLst/>
                <a:gdLst>
                  <a:gd name="T0" fmla="*/ 0 w 380"/>
                  <a:gd name="T1" fmla="*/ 0 h 1513"/>
                  <a:gd name="T2" fmla="*/ 0 w 380"/>
                  <a:gd name="T3" fmla="*/ 0 h 1513"/>
                  <a:gd name="T4" fmla="*/ 379 w 380"/>
                  <a:gd name="T5" fmla="*/ 1512 h 1513"/>
                  <a:gd name="T6" fmla="*/ 0 w 380"/>
                  <a:gd name="T7" fmla="*/ 0 h 1513"/>
                </a:gdLst>
                <a:ahLst/>
                <a:cxnLst>
                  <a:cxn ang="0">
                    <a:pos x="T0" y="T1"/>
                  </a:cxn>
                  <a:cxn ang="0">
                    <a:pos x="T2" y="T3"/>
                  </a:cxn>
                  <a:cxn ang="0">
                    <a:pos x="T4" y="T5"/>
                  </a:cxn>
                  <a:cxn ang="0">
                    <a:pos x="T6" y="T7"/>
                  </a:cxn>
                </a:cxnLst>
                <a:rect l="0" t="0" r="r" b="b"/>
                <a:pathLst>
                  <a:path w="380" h="1513">
                    <a:moveTo>
                      <a:pt x="0" y="0"/>
                    </a:moveTo>
                    <a:lnTo>
                      <a:pt x="0" y="0"/>
                    </a:lnTo>
                    <a:lnTo>
                      <a:pt x="379" y="1512"/>
                    </a:lnTo>
                    <a:lnTo>
                      <a:pt x="0" y="0"/>
                    </a:lnTo>
                  </a:path>
                </a:pathLst>
              </a:custGeom>
              <a:solidFill>
                <a:srgbClr val="7B8398"/>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89" name="Freeform 153"/>
              <p:cNvSpPr>
                <a:spLocks noChangeArrowheads="1"/>
              </p:cNvSpPr>
              <p:nvPr/>
            </p:nvSpPr>
            <p:spPr bwMode="auto">
              <a:xfrm>
                <a:off x="11847192" y="9301621"/>
                <a:ext cx="179870" cy="723230"/>
              </a:xfrm>
              <a:custGeom>
                <a:avLst/>
                <a:gdLst>
                  <a:gd name="T0" fmla="*/ 0 w 380"/>
                  <a:gd name="T1" fmla="*/ 0 h 1513"/>
                  <a:gd name="T2" fmla="*/ 0 w 380"/>
                  <a:gd name="T3" fmla="*/ 0 h 1513"/>
                  <a:gd name="T4" fmla="*/ 379 w 380"/>
                  <a:gd name="T5" fmla="*/ 1512 h 1513"/>
                  <a:gd name="T6" fmla="*/ 0 w 380"/>
                  <a:gd name="T7" fmla="*/ 0 h 1513"/>
                </a:gdLst>
                <a:ahLst/>
                <a:cxnLst>
                  <a:cxn ang="0">
                    <a:pos x="T0" y="T1"/>
                  </a:cxn>
                  <a:cxn ang="0">
                    <a:pos x="T2" y="T3"/>
                  </a:cxn>
                  <a:cxn ang="0">
                    <a:pos x="T4" y="T5"/>
                  </a:cxn>
                  <a:cxn ang="0">
                    <a:pos x="T6" y="T7"/>
                  </a:cxn>
                </a:cxnLst>
                <a:rect l="0" t="0" r="r" b="b"/>
                <a:pathLst>
                  <a:path w="380" h="1513">
                    <a:moveTo>
                      <a:pt x="0" y="0"/>
                    </a:moveTo>
                    <a:lnTo>
                      <a:pt x="0" y="0"/>
                    </a:lnTo>
                    <a:lnTo>
                      <a:pt x="379" y="1512"/>
                    </a:lnTo>
                    <a:lnTo>
                      <a:pt x="0" y="0"/>
                    </a:lnTo>
                  </a:path>
                </a:pathLst>
              </a:custGeom>
              <a:solidFill>
                <a:srgbClr val="7B8398"/>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0" name="Freeform 154"/>
              <p:cNvSpPr>
                <a:spLocks noChangeArrowheads="1"/>
              </p:cNvSpPr>
              <p:nvPr/>
            </p:nvSpPr>
            <p:spPr bwMode="auto">
              <a:xfrm>
                <a:off x="11847192" y="9212804"/>
                <a:ext cx="179870" cy="814163"/>
              </a:xfrm>
              <a:custGeom>
                <a:avLst/>
                <a:gdLst>
                  <a:gd name="T0" fmla="*/ 351 w 380"/>
                  <a:gd name="T1" fmla="*/ 0 h 1701"/>
                  <a:gd name="T2" fmla="*/ 0 w 380"/>
                  <a:gd name="T3" fmla="*/ 188 h 1701"/>
                  <a:gd name="T4" fmla="*/ 379 w 380"/>
                  <a:gd name="T5" fmla="*/ 1700 h 1701"/>
                  <a:gd name="T6" fmla="*/ 351 w 380"/>
                  <a:gd name="T7" fmla="*/ 0 h 1701"/>
                </a:gdLst>
                <a:ahLst/>
                <a:cxnLst>
                  <a:cxn ang="0">
                    <a:pos x="T0" y="T1"/>
                  </a:cxn>
                  <a:cxn ang="0">
                    <a:pos x="T2" y="T3"/>
                  </a:cxn>
                  <a:cxn ang="0">
                    <a:pos x="T4" y="T5"/>
                  </a:cxn>
                  <a:cxn ang="0">
                    <a:pos x="T6" y="T7"/>
                  </a:cxn>
                </a:cxnLst>
                <a:rect l="0" t="0" r="r" b="b"/>
                <a:pathLst>
                  <a:path w="380" h="1701">
                    <a:moveTo>
                      <a:pt x="351" y="0"/>
                    </a:moveTo>
                    <a:lnTo>
                      <a:pt x="0" y="188"/>
                    </a:lnTo>
                    <a:lnTo>
                      <a:pt x="379" y="1700"/>
                    </a:lnTo>
                    <a:lnTo>
                      <a:pt x="351" y="0"/>
                    </a:lnTo>
                  </a:path>
                </a:pathLst>
              </a:custGeom>
              <a:solidFill>
                <a:srgbClr val="D7D7D8"/>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1" name="Freeform 155"/>
              <p:cNvSpPr>
                <a:spLocks noChangeArrowheads="1"/>
              </p:cNvSpPr>
              <p:nvPr/>
            </p:nvSpPr>
            <p:spPr bwMode="auto">
              <a:xfrm>
                <a:off x="11847192" y="9212804"/>
                <a:ext cx="179870" cy="814163"/>
              </a:xfrm>
              <a:custGeom>
                <a:avLst/>
                <a:gdLst>
                  <a:gd name="T0" fmla="*/ 351 w 380"/>
                  <a:gd name="T1" fmla="*/ 0 h 1701"/>
                  <a:gd name="T2" fmla="*/ 0 w 380"/>
                  <a:gd name="T3" fmla="*/ 188 h 1701"/>
                  <a:gd name="T4" fmla="*/ 379 w 380"/>
                  <a:gd name="T5" fmla="*/ 1700 h 1701"/>
                  <a:gd name="T6" fmla="*/ 351 w 380"/>
                  <a:gd name="T7" fmla="*/ 0 h 1701"/>
                </a:gdLst>
                <a:ahLst/>
                <a:cxnLst>
                  <a:cxn ang="0">
                    <a:pos x="T0" y="T1"/>
                  </a:cxn>
                  <a:cxn ang="0">
                    <a:pos x="T2" y="T3"/>
                  </a:cxn>
                  <a:cxn ang="0">
                    <a:pos x="T4" y="T5"/>
                  </a:cxn>
                  <a:cxn ang="0">
                    <a:pos x="T6" y="T7"/>
                  </a:cxn>
                </a:cxnLst>
                <a:rect l="0" t="0" r="r" b="b"/>
                <a:pathLst>
                  <a:path w="380" h="1701">
                    <a:moveTo>
                      <a:pt x="351" y="0"/>
                    </a:moveTo>
                    <a:lnTo>
                      <a:pt x="0" y="188"/>
                    </a:lnTo>
                    <a:lnTo>
                      <a:pt x="379" y="1700"/>
                    </a:lnTo>
                    <a:lnTo>
                      <a:pt x="351" y="0"/>
                    </a:lnTo>
                  </a:path>
                </a:pathLst>
              </a:custGeom>
              <a:solidFill>
                <a:srgbClr val="D7D7D8"/>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2" name="Freeform 156"/>
              <p:cNvSpPr>
                <a:spLocks noChangeArrowheads="1"/>
              </p:cNvSpPr>
              <p:nvPr/>
            </p:nvSpPr>
            <p:spPr bwMode="auto">
              <a:xfrm>
                <a:off x="12029178" y="9286818"/>
                <a:ext cx="184102" cy="738033"/>
              </a:xfrm>
              <a:custGeom>
                <a:avLst/>
                <a:gdLst>
                  <a:gd name="T0" fmla="*/ 386 w 387"/>
                  <a:gd name="T1" fmla="*/ 0 h 1545"/>
                  <a:gd name="T2" fmla="*/ 0 w 387"/>
                  <a:gd name="T3" fmla="*/ 1544 h 1545"/>
                  <a:gd name="T4" fmla="*/ 386 w 387"/>
                  <a:gd name="T5" fmla="*/ 0 h 1545"/>
                </a:gdLst>
                <a:ahLst/>
                <a:cxnLst>
                  <a:cxn ang="0">
                    <a:pos x="T0" y="T1"/>
                  </a:cxn>
                  <a:cxn ang="0">
                    <a:pos x="T2" y="T3"/>
                  </a:cxn>
                  <a:cxn ang="0">
                    <a:pos x="T4" y="T5"/>
                  </a:cxn>
                </a:cxnLst>
                <a:rect l="0" t="0" r="r" b="b"/>
                <a:pathLst>
                  <a:path w="387" h="1545">
                    <a:moveTo>
                      <a:pt x="386" y="0"/>
                    </a:moveTo>
                    <a:lnTo>
                      <a:pt x="0" y="1544"/>
                    </a:lnTo>
                    <a:lnTo>
                      <a:pt x="386" y="0"/>
                    </a:lnTo>
                  </a:path>
                </a:pathLst>
              </a:custGeom>
              <a:solidFill>
                <a:srgbClr val="8796AF"/>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3" name="Freeform 157"/>
              <p:cNvSpPr>
                <a:spLocks noChangeArrowheads="1"/>
              </p:cNvSpPr>
              <p:nvPr/>
            </p:nvSpPr>
            <p:spPr bwMode="auto">
              <a:xfrm>
                <a:off x="12029178" y="9286818"/>
                <a:ext cx="184102" cy="738033"/>
              </a:xfrm>
              <a:custGeom>
                <a:avLst/>
                <a:gdLst>
                  <a:gd name="T0" fmla="*/ 386 w 387"/>
                  <a:gd name="T1" fmla="*/ 0 h 1545"/>
                  <a:gd name="T2" fmla="*/ 0 w 387"/>
                  <a:gd name="T3" fmla="*/ 1544 h 1545"/>
                  <a:gd name="T4" fmla="*/ 386 w 387"/>
                  <a:gd name="T5" fmla="*/ 0 h 1545"/>
                </a:gdLst>
                <a:ahLst/>
                <a:cxnLst>
                  <a:cxn ang="0">
                    <a:pos x="T0" y="T1"/>
                  </a:cxn>
                  <a:cxn ang="0">
                    <a:pos x="T2" y="T3"/>
                  </a:cxn>
                  <a:cxn ang="0">
                    <a:pos x="T4" y="T5"/>
                  </a:cxn>
                </a:cxnLst>
                <a:rect l="0" t="0" r="r" b="b"/>
                <a:pathLst>
                  <a:path w="387" h="1545">
                    <a:moveTo>
                      <a:pt x="386" y="0"/>
                    </a:moveTo>
                    <a:lnTo>
                      <a:pt x="0" y="1544"/>
                    </a:lnTo>
                    <a:lnTo>
                      <a:pt x="386" y="0"/>
                    </a:lnTo>
                  </a:path>
                </a:pathLst>
              </a:custGeom>
              <a:solidFill>
                <a:srgbClr val="8796AF"/>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4" name="Freeform 158"/>
              <p:cNvSpPr>
                <a:spLocks noChangeArrowheads="1"/>
              </p:cNvSpPr>
              <p:nvPr/>
            </p:nvSpPr>
            <p:spPr bwMode="auto">
              <a:xfrm>
                <a:off x="12016482" y="9212804"/>
                <a:ext cx="196799" cy="814163"/>
              </a:xfrm>
              <a:custGeom>
                <a:avLst/>
                <a:gdLst>
                  <a:gd name="T0" fmla="*/ 0 w 415"/>
                  <a:gd name="T1" fmla="*/ 0 h 1701"/>
                  <a:gd name="T2" fmla="*/ 0 w 415"/>
                  <a:gd name="T3" fmla="*/ 0 h 1701"/>
                  <a:gd name="T4" fmla="*/ 28 w 415"/>
                  <a:gd name="T5" fmla="*/ 1700 h 1701"/>
                  <a:gd name="T6" fmla="*/ 414 w 415"/>
                  <a:gd name="T7" fmla="*/ 156 h 1701"/>
                  <a:gd name="T8" fmla="*/ 0 w 415"/>
                  <a:gd name="T9" fmla="*/ 0 h 1701"/>
                </a:gdLst>
                <a:ahLst/>
                <a:cxnLst>
                  <a:cxn ang="0">
                    <a:pos x="T0" y="T1"/>
                  </a:cxn>
                  <a:cxn ang="0">
                    <a:pos x="T2" y="T3"/>
                  </a:cxn>
                  <a:cxn ang="0">
                    <a:pos x="T4" y="T5"/>
                  </a:cxn>
                  <a:cxn ang="0">
                    <a:pos x="T6" y="T7"/>
                  </a:cxn>
                  <a:cxn ang="0">
                    <a:pos x="T8" y="T9"/>
                  </a:cxn>
                </a:cxnLst>
                <a:rect l="0" t="0" r="r" b="b"/>
                <a:pathLst>
                  <a:path w="415" h="1701">
                    <a:moveTo>
                      <a:pt x="0" y="0"/>
                    </a:moveTo>
                    <a:lnTo>
                      <a:pt x="0" y="0"/>
                    </a:lnTo>
                    <a:lnTo>
                      <a:pt x="28" y="1700"/>
                    </a:lnTo>
                    <a:lnTo>
                      <a:pt x="414" y="156"/>
                    </a:lnTo>
                    <a:lnTo>
                      <a:pt x="0" y="0"/>
                    </a:lnTo>
                  </a:path>
                </a:pathLst>
              </a:custGeom>
              <a:solidFill>
                <a:srgbClr val="DDDCDD"/>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5" name="Freeform 159"/>
              <p:cNvSpPr>
                <a:spLocks noChangeArrowheads="1"/>
              </p:cNvSpPr>
              <p:nvPr/>
            </p:nvSpPr>
            <p:spPr bwMode="auto">
              <a:xfrm>
                <a:off x="12016482" y="9212804"/>
                <a:ext cx="196799" cy="814163"/>
              </a:xfrm>
              <a:custGeom>
                <a:avLst/>
                <a:gdLst>
                  <a:gd name="T0" fmla="*/ 0 w 415"/>
                  <a:gd name="T1" fmla="*/ 0 h 1701"/>
                  <a:gd name="T2" fmla="*/ 0 w 415"/>
                  <a:gd name="T3" fmla="*/ 0 h 1701"/>
                  <a:gd name="T4" fmla="*/ 28 w 415"/>
                  <a:gd name="T5" fmla="*/ 1700 h 1701"/>
                  <a:gd name="T6" fmla="*/ 414 w 415"/>
                  <a:gd name="T7" fmla="*/ 156 h 1701"/>
                  <a:gd name="T8" fmla="*/ 0 w 415"/>
                  <a:gd name="T9" fmla="*/ 0 h 1701"/>
                </a:gdLst>
                <a:ahLst/>
                <a:cxnLst>
                  <a:cxn ang="0">
                    <a:pos x="T0" y="T1"/>
                  </a:cxn>
                  <a:cxn ang="0">
                    <a:pos x="T2" y="T3"/>
                  </a:cxn>
                  <a:cxn ang="0">
                    <a:pos x="T4" y="T5"/>
                  </a:cxn>
                  <a:cxn ang="0">
                    <a:pos x="T6" y="T7"/>
                  </a:cxn>
                  <a:cxn ang="0">
                    <a:pos x="T8" y="T9"/>
                  </a:cxn>
                </a:cxnLst>
                <a:rect l="0" t="0" r="r" b="b"/>
                <a:pathLst>
                  <a:path w="415" h="1701">
                    <a:moveTo>
                      <a:pt x="0" y="0"/>
                    </a:moveTo>
                    <a:lnTo>
                      <a:pt x="0" y="0"/>
                    </a:lnTo>
                    <a:lnTo>
                      <a:pt x="28" y="1700"/>
                    </a:lnTo>
                    <a:lnTo>
                      <a:pt x="414" y="156"/>
                    </a:lnTo>
                    <a:lnTo>
                      <a:pt x="0" y="0"/>
                    </a:lnTo>
                  </a:path>
                </a:pathLst>
              </a:custGeom>
              <a:solidFill>
                <a:srgbClr val="DDDCDD"/>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6" name="Freeform 160"/>
              <p:cNvSpPr>
                <a:spLocks noChangeArrowheads="1"/>
              </p:cNvSpPr>
              <p:nvPr/>
            </p:nvSpPr>
            <p:spPr bwMode="auto">
              <a:xfrm>
                <a:off x="11931837" y="9212804"/>
                <a:ext cx="95225" cy="814163"/>
              </a:xfrm>
              <a:custGeom>
                <a:avLst/>
                <a:gdLst>
                  <a:gd name="T0" fmla="*/ 203 w 204"/>
                  <a:gd name="T1" fmla="*/ 1700 h 1701"/>
                  <a:gd name="T2" fmla="*/ 175 w 204"/>
                  <a:gd name="T3" fmla="*/ 339 h 1701"/>
                  <a:gd name="T4" fmla="*/ 175 w 204"/>
                  <a:gd name="T5" fmla="*/ 0 h 1701"/>
                  <a:gd name="T6" fmla="*/ 0 w 204"/>
                  <a:gd name="T7" fmla="*/ 96 h 1701"/>
                  <a:gd name="T8" fmla="*/ 107 w 204"/>
                  <a:gd name="T9" fmla="*/ 247 h 1701"/>
                  <a:gd name="T10" fmla="*/ 24 w 204"/>
                  <a:gd name="T11" fmla="*/ 1031 h 1701"/>
                  <a:gd name="T12" fmla="*/ 203 w 204"/>
                  <a:gd name="T13" fmla="*/ 1700 h 1701"/>
                </a:gdLst>
                <a:ahLst/>
                <a:cxnLst>
                  <a:cxn ang="0">
                    <a:pos x="T0" y="T1"/>
                  </a:cxn>
                  <a:cxn ang="0">
                    <a:pos x="T2" y="T3"/>
                  </a:cxn>
                  <a:cxn ang="0">
                    <a:pos x="T4" y="T5"/>
                  </a:cxn>
                  <a:cxn ang="0">
                    <a:pos x="T6" y="T7"/>
                  </a:cxn>
                  <a:cxn ang="0">
                    <a:pos x="T8" y="T9"/>
                  </a:cxn>
                  <a:cxn ang="0">
                    <a:pos x="T10" y="T11"/>
                  </a:cxn>
                  <a:cxn ang="0">
                    <a:pos x="T12" y="T13"/>
                  </a:cxn>
                </a:cxnLst>
                <a:rect l="0" t="0" r="r" b="b"/>
                <a:pathLst>
                  <a:path w="204" h="1701">
                    <a:moveTo>
                      <a:pt x="203" y="1700"/>
                    </a:moveTo>
                    <a:lnTo>
                      <a:pt x="175" y="339"/>
                    </a:lnTo>
                    <a:lnTo>
                      <a:pt x="175" y="0"/>
                    </a:lnTo>
                    <a:lnTo>
                      <a:pt x="0" y="96"/>
                    </a:lnTo>
                    <a:lnTo>
                      <a:pt x="107" y="247"/>
                    </a:lnTo>
                    <a:lnTo>
                      <a:pt x="24" y="1031"/>
                    </a:lnTo>
                    <a:lnTo>
                      <a:pt x="203" y="1700"/>
                    </a:lnTo>
                  </a:path>
                </a:pathLst>
              </a:custGeom>
              <a:solidFill>
                <a:srgbClr val="E84234"/>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7" name="Freeform 161"/>
              <p:cNvSpPr>
                <a:spLocks noChangeArrowheads="1"/>
              </p:cNvSpPr>
              <p:nvPr/>
            </p:nvSpPr>
            <p:spPr bwMode="auto">
              <a:xfrm>
                <a:off x="12016482" y="9212804"/>
                <a:ext cx="90993" cy="814163"/>
              </a:xfrm>
              <a:custGeom>
                <a:avLst/>
                <a:gdLst>
                  <a:gd name="T0" fmla="*/ 28 w 196"/>
                  <a:gd name="T1" fmla="*/ 1700 h 1701"/>
                  <a:gd name="T2" fmla="*/ 0 w 196"/>
                  <a:gd name="T3" fmla="*/ 339 h 1701"/>
                  <a:gd name="T4" fmla="*/ 0 w 196"/>
                  <a:gd name="T5" fmla="*/ 0 h 1701"/>
                  <a:gd name="T6" fmla="*/ 180 w 196"/>
                  <a:gd name="T7" fmla="*/ 96 h 1701"/>
                  <a:gd name="T8" fmla="*/ 68 w 196"/>
                  <a:gd name="T9" fmla="*/ 247 h 1701"/>
                  <a:gd name="T10" fmla="*/ 195 w 196"/>
                  <a:gd name="T11" fmla="*/ 1059 h 1701"/>
                  <a:gd name="T12" fmla="*/ 28 w 196"/>
                  <a:gd name="T13" fmla="*/ 1700 h 1701"/>
                </a:gdLst>
                <a:ahLst/>
                <a:cxnLst>
                  <a:cxn ang="0">
                    <a:pos x="T0" y="T1"/>
                  </a:cxn>
                  <a:cxn ang="0">
                    <a:pos x="T2" y="T3"/>
                  </a:cxn>
                  <a:cxn ang="0">
                    <a:pos x="T4" y="T5"/>
                  </a:cxn>
                  <a:cxn ang="0">
                    <a:pos x="T6" y="T7"/>
                  </a:cxn>
                  <a:cxn ang="0">
                    <a:pos x="T8" y="T9"/>
                  </a:cxn>
                  <a:cxn ang="0">
                    <a:pos x="T10" y="T11"/>
                  </a:cxn>
                  <a:cxn ang="0">
                    <a:pos x="T12" y="T13"/>
                  </a:cxn>
                </a:cxnLst>
                <a:rect l="0" t="0" r="r" b="b"/>
                <a:pathLst>
                  <a:path w="196" h="1701">
                    <a:moveTo>
                      <a:pt x="28" y="1700"/>
                    </a:moveTo>
                    <a:lnTo>
                      <a:pt x="0" y="339"/>
                    </a:lnTo>
                    <a:lnTo>
                      <a:pt x="0" y="0"/>
                    </a:lnTo>
                    <a:lnTo>
                      <a:pt x="180" y="96"/>
                    </a:lnTo>
                    <a:lnTo>
                      <a:pt x="68" y="247"/>
                    </a:lnTo>
                    <a:lnTo>
                      <a:pt x="195" y="1059"/>
                    </a:lnTo>
                    <a:lnTo>
                      <a:pt x="28" y="1700"/>
                    </a:lnTo>
                  </a:path>
                </a:pathLst>
              </a:custGeom>
              <a:solidFill>
                <a:srgbClr val="4472C4">
                  <a:lumMod val="60000"/>
                  <a:lumOff val="4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8" name="Freeform 162"/>
              <p:cNvSpPr>
                <a:spLocks noChangeArrowheads="1"/>
              </p:cNvSpPr>
              <p:nvPr/>
            </p:nvSpPr>
            <p:spPr bwMode="auto">
              <a:xfrm>
                <a:off x="11942418" y="9212804"/>
                <a:ext cx="84645" cy="814163"/>
              </a:xfrm>
              <a:custGeom>
                <a:avLst/>
                <a:gdLst>
                  <a:gd name="T0" fmla="*/ 179 w 180"/>
                  <a:gd name="T1" fmla="*/ 1680 h 1701"/>
                  <a:gd name="T2" fmla="*/ 179 w 180"/>
                  <a:gd name="T3" fmla="*/ 1700 h 1701"/>
                  <a:gd name="T4" fmla="*/ 0 w 180"/>
                  <a:gd name="T5" fmla="*/ 1031 h 1701"/>
                  <a:gd name="T6" fmla="*/ 151 w 180"/>
                  <a:gd name="T7" fmla="*/ 0 h 1701"/>
                  <a:gd name="T8" fmla="*/ 179 w 180"/>
                  <a:gd name="T9" fmla="*/ 1680 h 1701"/>
                </a:gdLst>
                <a:ahLst/>
                <a:cxnLst>
                  <a:cxn ang="0">
                    <a:pos x="T0" y="T1"/>
                  </a:cxn>
                  <a:cxn ang="0">
                    <a:pos x="T2" y="T3"/>
                  </a:cxn>
                  <a:cxn ang="0">
                    <a:pos x="T4" y="T5"/>
                  </a:cxn>
                  <a:cxn ang="0">
                    <a:pos x="T6" y="T7"/>
                  </a:cxn>
                  <a:cxn ang="0">
                    <a:pos x="T8" y="T9"/>
                  </a:cxn>
                </a:cxnLst>
                <a:rect l="0" t="0" r="r" b="b"/>
                <a:pathLst>
                  <a:path w="180" h="1701">
                    <a:moveTo>
                      <a:pt x="179" y="1680"/>
                    </a:moveTo>
                    <a:lnTo>
                      <a:pt x="179" y="1700"/>
                    </a:lnTo>
                    <a:lnTo>
                      <a:pt x="0" y="1031"/>
                    </a:lnTo>
                    <a:lnTo>
                      <a:pt x="151" y="0"/>
                    </a:lnTo>
                    <a:lnTo>
                      <a:pt x="179" y="1680"/>
                    </a:lnTo>
                  </a:path>
                </a:pathLst>
              </a:custGeom>
              <a:solidFill>
                <a:srgbClr val="4472C4"/>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199" name="Freeform 163"/>
              <p:cNvSpPr>
                <a:spLocks noChangeArrowheads="1"/>
              </p:cNvSpPr>
              <p:nvPr/>
            </p:nvSpPr>
            <p:spPr bwMode="auto">
              <a:xfrm>
                <a:off x="11557285" y="9064774"/>
                <a:ext cx="469778" cy="960078"/>
              </a:xfrm>
              <a:custGeom>
                <a:avLst/>
                <a:gdLst>
                  <a:gd name="T0" fmla="*/ 489 w 984"/>
                  <a:gd name="T1" fmla="*/ 0 h 2007"/>
                  <a:gd name="T2" fmla="*/ 0 w 984"/>
                  <a:gd name="T3" fmla="*/ 227 h 2007"/>
                  <a:gd name="T4" fmla="*/ 294 w 984"/>
                  <a:gd name="T5" fmla="*/ 537 h 2007"/>
                  <a:gd name="T6" fmla="*/ 159 w 984"/>
                  <a:gd name="T7" fmla="*/ 804 h 2007"/>
                  <a:gd name="T8" fmla="*/ 983 w 984"/>
                  <a:gd name="T9" fmla="*/ 2006 h 2007"/>
                  <a:gd name="T10" fmla="*/ 489 w 984"/>
                  <a:gd name="T11" fmla="*/ 0 h 2007"/>
                </a:gdLst>
                <a:ahLst/>
                <a:cxnLst>
                  <a:cxn ang="0">
                    <a:pos x="T0" y="T1"/>
                  </a:cxn>
                  <a:cxn ang="0">
                    <a:pos x="T2" y="T3"/>
                  </a:cxn>
                  <a:cxn ang="0">
                    <a:pos x="T4" y="T5"/>
                  </a:cxn>
                  <a:cxn ang="0">
                    <a:pos x="T6" y="T7"/>
                  </a:cxn>
                  <a:cxn ang="0">
                    <a:pos x="T8" y="T9"/>
                  </a:cxn>
                  <a:cxn ang="0">
                    <a:pos x="T10" y="T11"/>
                  </a:cxn>
                </a:cxnLst>
                <a:rect l="0" t="0" r="r" b="b"/>
                <a:pathLst>
                  <a:path w="984" h="2007">
                    <a:moveTo>
                      <a:pt x="489" y="0"/>
                    </a:moveTo>
                    <a:lnTo>
                      <a:pt x="0" y="227"/>
                    </a:lnTo>
                    <a:lnTo>
                      <a:pt x="294" y="537"/>
                    </a:lnTo>
                    <a:lnTo>
                      <a:pt x="159" y="804"/>
                    </a:lnTo>
                    <a:lnTo>
                      <a:pt x="983" y="2006"/>
                    </a:lnTo>
                    <a:lnTo>
                      <a:pt x="489" y="0"/>
                    </a:lnTo>
                  </a:path>
                </a:pathLst>
              </a:custGeom>
              <a:solidFill>
                <a:srgbClr val="A5A5A5">
                  <a:lumMod val="75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200" name="Freeform 164"/>
              <p:cNvSpPr>
                <a:spLocks noChangeArrowheads="1"/>
              </p:cNvSpPr>
              <p:nvPr/>
            </p:nvSpPr>
            <p:spPr bwMode="auto">
              <a:xfrm>
                <a:off x="12024946" y="9071118"/>
                <a:ext cx="471894" cy="953733"/>
              </a:xfrm>
              <a:custGeom>
                <a:avLst/>
                <a:gdLst>
                  <a:gd name="T0" fmla="*/ 501 w 989"/>
                  <a:gd name="T1" fmla="*/ 0 h 1995"/>
                  <a:gd name="T2" fmla="*/ 988 w 989"/>
                  <a:gd name="T3" fmla="*/ 207 h 1995"/>
                  <a:gd name="T4" fmla="*/ 684 w 989"/>
                  <a:gd name="T5" fmla="*/ 525 h 1995"/>
                  <a:gd name="T6" fmla="*/ 824 w 989"/>
                  <a:gd name="T7" fmla="*/ 792 h 1995"/>
                  <a:gd name="T8" fmla="*/ 0 w 989"/>
                  <a:gd name="T9" fmla="*/ 1994 h 1995"/>
                  <a:gd name="T10" fmla="*/ 501 w 989"/>
                  <a:gd name="T11" fmla="*/ 0 h 1995"/>
                </a:gdLst>
                <a:ahLst/>
                <a:cxnLst>
                  <a:cxn ang="0">
                    <a:pos x="T0" y="T1"/>
                  </a:cxn>
                  <a:cxn ang="0">
                    <a:pos x="T2" y="T3"/>
                  </a:cxn>
                  <a:cxn ang="0">
                    <a:pos x="T4" y="T5"/>
                  </a:cxn>
                  <a:cxn ang="0">
                    <a:pos x="T6" y="T7"/>
                  </a:cxn>
                  <a:cxn ang="0">
                    <a:pos x="T8" y="T9"/>
                  </a:cxn>
                  <a:cxn ang="0">
                    <a:pos x="T10" y="T11"/>
                  </a:cxn>
                </a:cxnLst>
                <a:rect l="0" t="0" r="r" b="b"/>
                <a:pathLst>
                  <a:path w="989" h="1995">
                    <a:moveTo>
                      <a:pt x="501" y="0"/>
                    </a:moveTo>
                    <a:lnTo>
                      <a:pt x="988" y="207"/>
                    </a:lnTo>
                    <a:lnTo>
                      <a:pt x="684" y="525"/>
                    </a:lnTo>
                    <a:lnTo>
                      <a:pt x="824" y="792"/>
                    </a:lnTo>
                    <a:lnTo>
                      <a:pt x="0" y="1994"/>
                    </a:lnTo>
                    <a:lnTo>
                      <a:pt x="501" y="0"/>
                    </a:lnTo>
                  </a:path>
                </a:pathLst>
              </a:custGeom>
              <a:solidFill>
                <a:srgbClr val="A5A5A5">
                  <a:lumMod val="5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201" name="Freeform 165"/>
              <p:cNvSpPr>
                <a:spLocks noChangeArrowheads="1"/>
              </p:cNvSpPr>
              <p:nvPr/>
            </p:nvSpPr>
            <p:spPr bwMode="auto">
              <a:xfrm>
                <a:off x="11487453" y="10614855"/>
                <a:ext cx="292024" cy="69785"/>
              </a:xfrm>
              <a:custGeom>
                <a:avLst/>
                <a:gdLst>
                  <a:gd name="T0" fmla="*/ 613 w 614"/>
                  <a:gd name="T1" fmla="*/ 147 h 148"/>
                  <a:gd name="T2" fmla="*/ 0 w 614"/>
                  <a:gd name="T3" fmla="*/ 147 h 148"/>
                  <a:gd name="T4" fmla="*/ 0 w 614"/>
                  <a:gd name="T5" fmla="*/ 0 h 148"/>
                  <a:gd name="T6" fmla="*/ 613 w 614"/>
                  <a:gd name="T7" fmla="*/ 0 h 148"/>
                  <a:gd name="T8" fmla="*/ 613 w 614"/>
                  <a:gd name="T9" fmla="*/ 147 h 148"/>
                </a:gdLst>
                <a:ahLst/>
                <a:cxnLst>
                  <a:cxn ang="0">
                    <a:pos x="T0" y="T1"/>
                  </a:cxn>
                  <a:cxn ang="0">
                    <a:pos x="T2" y="T3"/>
                  </a:cxn>
                  <a:cxn ang="0">
                    <a:pos x="T4" y="T5"/>
                  </a:cxn>
                  <a:cxn ang="0">
                    <a:pos x="T6" y="T7"/>
                  </a:cxn>
                  <a:cxn ang="0">
                    <a:pos x="T8" y="T9"/>
                  </a:cxn>
                </a:cxnLst>
                <a:rect l="0" t="0" r="r" b="b"/>
                <a:pathLst>
                  <a:path w="614" h="148">
                    <a:moveTo>
                      <a:pt x="613" y="147"/>
                    </a:moveTo>
                    <a:lnTo>
                      <a:pt x="0" y="147"/>
                    </a:lnTo>
                    <a:lnTo>
                      <a:pt x="0" y="0"/>
                    </a:lnTo>
                    <a:lnTo>
                      <a:pt x="613" y="0"/>
                    </a:lnTo>
                    <a:lnTo>
                      <a:pt x="613" y="147"/>
                    </a:lnTo>
                  </a:path>
                </a:pathLst>
              </a:custGeom>
              <a:solidFill>
                <a:srgbClr val="ED7D31"/>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202" name="Freeform 166"/>
              <p:cNvSpPr>
                <a:spLocks noChangeArrowheads="1"/>
              </p:cNvSpPr>
              <p:nvPr/>
            </p:nvSpPr>
            <p:spPr bwMode="auto">
              <a:xfrm>
                <a:off x="12276764" y="10614855"/>
                <a:ext cx="292024" cy="69785"/>
              </a:xfrm>
              <a:custGeom>
                <a:avLst/>
                <a:gdLst>
                  <a:gd name="T0" fmla="*/ 613 w 614"/>
                  <a:gd name="T1" fmla="*/ 147 h 148"/>
                  <a:gd name="T2" fmla="*/ 0 w 614"/>
                  <a:gd name="T3" fmla="*/ 147 h 148"/>
                  <a:gd name="T4" fmla="*/ 0 w 614"/>
                  <a:gd name="T5" fmla="*/ 0 h 148"/>
                  <a:gd name="T6" fmla="*/ 613 w 614"/>
                  <a:gd name="T7" fmla="*/ 0 h 148"/>
                  <a:gd name="T8" fmla="*/ 613 w 614"/>
                  <a:gd name="T9" fmla="*/ 147 h 148"/>
                </a:gdLst>
                <a:ahLst/>
                <a:cxnLst>
                  <a:cxn ang="0">
                    <a:pos x="T0" y="T1"/>
                  </a:cxn>
                  <a:cxn ang="0">
                    <a:pos x="T2" y="T3"/>
                  </a:cxn>
                  <a:cxn ang="0">
                    <a:pos x="T4" y="T5"/>
                  </a:cxn>
                  <a:cxn ang="0">
                    <a:pos x="T6" y="T7"/>
                  </a:cxn>
                  <a:cxn ang="0">
                    <a:pos x="T8" y="T9"/>
                  </a:cxn>
                </a:cxnLst>
                <a:rect l="0" t="0" r="r" b="b"/>
                <a:pathLst>
                  <a:path w="614" h="148">
                    <a:moveTo>
                      <a:pt x="613" y="147"/>
                    </a:moveTo>
                    <a:lnTo>
                      <a:pt x="0" y="147"/>
                    </a:lnTo>
                    <a:lnTo>
                      <a:pt x="0" y="0"/>
                    </a:lnTo>
                    <a:lnTo>
                      <a:pt x="613" y="0"/>
                    </a:lnTo>
                    <a:lnTo>
                      <a:pt x="613" y="147"/>
                    </a:lnTo>
                  </a:path>
                </a:pathLst>
              </a:custGeom>
              <a:solidFill>
                <a:srgbClr val="ED7D31"/>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203" name="Freeform 167"/>
              <p:cNvSpPr>
                <a:spLocks noChangeArrowheads="1"/>
              </p:cNvSpPr>
              <p:nvPr/>
            </p:nvSpPr>
            <p:spPr bwMode="auto">
              <a:xfrm>
                <a:off x="10774322" y="10739623"/>
                <a:ext cx="1580738" cy="983339"/>
              </a:xfrm>
              <a:custGeom>
                <a:avLst/>
                <a:gdLst>
                  <a:gd name="T0" fmla="*/ 1027 w 3297"/>
                  <a:gd name="T1" fmla="*/ 0 h 2055"/>
                  <a:gd name="T2" fmla="*/ 1027 w 3297"/>
                  <a:gd name="T3" fmla="*/ 0 h 2055"/>
                  <a:gd name="T4" fmla="*/ 1779 w 3297"/>
                  <a:gd name="T5" fmla="*/ 330 h 2055"/>
                  <a:gd name="T6" fmla="*/ 2086 w 3297"/>
                  <a:gd name="T7" fmla="*/ 203 h 2055"/>
                  <a:gd name="T8" fmla="*/ 2512 w 3297"/>
                  <a:gd name="T9" fmla="*/ 629 h 2055"/>
                  <a:gd name="T10" fmla="*/ 2512 w 3297"/>
                  <a:gd name="T11" fmla="*/ 669 h 2055"/>
                  <a:gd name="T12" fmla="*/ 2603 w 3297"/>
                  <a:gd name="T13" fmla="*/ 664 h 2055"/>
                  <a:gd name="T14" fmla="*/ 3296 w 3297"/>
                  <a:gd name="T15" fmla="*/ 1357 h 2055"/>
                  <a:gd name="T16" fmla="*/ 2603 w 3297"/>
                  <a:gd name="T17" fmla="*/ 2054 h 2055"/>
                  <a:gd name="T18" fmla="*/ 1027 w 3297"/>
                  <a:gd name="T19" fmla="*/ 2054 h 2055"/>
                  <a:gd name="T20" fmla="*/ 0 w 3297"/>
                  <a:gd name="T21" fmla="*/ 1027 h 2055"/>
                  <a:gd name="T22" fmla="*/ 1027 w 3297"/>
                  <a:gd name="T23" fmla="*/ 0 h 2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97" h="2055">
                    <a:moveTo>
                      <a:pt x="1027" y="0"/>
                    </a:moveTo>
                    <a:lnTo>
                      <a:pt x="1027" y="0"/>
                    </a:lnTo>
                    <a:cubicBezTo>
                      <a:pt x="1321" y="0"/>
                      <a:pt x="1592" y="127"/>
                      <a:pt x="1779" y="330"/>
                    </a:cubicBezTo>
                    <a:cubicBezTo>
                      <a:pt x="1855" y="250"/>
                      <a:pt x="1966" y="203"/>
                      <a:pt x="2086" y="203"/>
                    </a:cubicBezTo>
                    <a:cubicBezTo>
                      <a:pt x="2320" y="203"/>
                      <a:pt x="2512" y="394"/>
                      <a:pt x="2512" y="629"/>
                    </a:cubicBezTo>
                    <a:cubicBezTo>
                      <a:pt x="2512" y="645"/>
                      <a:pt x="2512" y="657"/>
                      <a:pt x="2512" y="669"/>
                    </a:cubicBezTo>
                    <a:cubicBezTo>
                      <a:pt x="2540" y="664"/>
                      <a:pt x="2571" y="664"/>
                      <a:pt x="2603" y="664"/>
                    </a:cubicBezTo>
                    <a:cubicBezTo>
                      <a:pt x="2985" y="664"/>
                      <a:pt x="3296" y="975"/>
                      <a:pt x="3296" y="1357"/>
                    </a:cubicBezTo>
                    <a:cubicBezTo>
                      <a:pt x="3296" y="1743"/>
                      <a:pt x="2985" y="2054"/>
                      <a:pt x="2603" y="2054"/>
                    </a:cubicBezTo>
                    <a:cubicBezTo>
                      <a:pt x="1027" y="2054"/>
                      <a:pt x="1027" y="2054"/>
                      <a:pt x="1027" y="2054"/>
                    </a:cubicBezTo>
                    <a:cubicBezTo>
                      <a:pt x="458" y="2054"/>
                      <a:pt x="0" y="1592"/>
                      <a:pt x="0" y="1027"/>
                    </a:cubicBezTo>
                    <a:cubicBezTo>
                      <a:pt x="0" y="462"/>
                      <a:pt x="458" y="0"/>
                      <a:pt x="1027" y="0"/>
                    </a:cubicBezTo>
                  </a:path>
                </a:pathLst>
              </a:custGeom>
              <a:solidFill>
                <a:srgbClr val="D2D3D3"/>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204" name="Freeform 168"/>
              <p:cNvSpPr>
                <a:spLocks noChangeArrowheads="1"/>
              </p:cNvSpPr>
              <p:nvPr/>
            </p:nvSpPr>
            <p:spPr bwMode="auto">
              <a:xfrm>
                <a:off x="10774322" y="10724820"/>
                <a:ext cx="1580738" cy="981225"/>
              </a:xfrm>
              <a:custGeom>
                <a:avLst/>
                <a:gdLst>
                  <a:gd name="T0" fmla="*/ 1027 w 3297"/>
                  <a:gd name="T1" fmla="*/ 0 h 2051"/>
                  <a:gd name="T2" fmla="*/ 1027 w 3297"/>
                  <a:gd name="T3" fmla="*/ 0 h 2051"/>
                  <a:gd name="T4" fmla="*/ 1779 w 3297"/>
                  <a:gd name="T5" fmla="*/ 331 h 2051"/>
                  <a:gd name="T6" fmla="*/ 2086 w 3297"/>
                  <a:gd name="T7" fmla="*/ 199 h 2051"/>
                  <a:gd name="T8" fmla="*/ 2512 w 3297"/>
                  <a:gd name="T9" fmla="*/ 625 h 2051"/>
                  <a:gd name="T10" fmla="*/ 2512 w 3297"/>
                  <a:gd name="T11" fmla="*/ 669 h 2051"/>
                  <a:gd name="T12" fmla="*/ 2603 w 3297"/>
                  <a:gd name="T13" fmla="*/ 661 h 2051"/>
                  <a:gd name="T14" fmla="*/ 3296 w 3297"/>
                  <a:gd name="T15" fmla="*/ 1353 h 2051"/>
                  <a:gd name="T16" fmla="*/ 2603 w 3297"/>
                  <a:gd name="T17" fmla="*/ 2050 h 2051"/>
                  <a:gd name="T18" fmla="*/ 1027 w 3297"/>
                  <a:gd name="T19" fmla="*/ 2050 h 2051"/>
                  <a:gd name="T20" fmla="*/ 0 w 3297"/>
                  <a:gd name="T21" fmla="*/ 1023 h 2051"/>
                  <a:gd name="T22" fmla="*/ 1027 w 3297"/>
                  <a:gd name="T23" fmla="*/ 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97" h="2051">
                    <a:moveTo>
                      <a:pt x="1027" y="0"/>
                    </a:moveTo>
                    <a:lnTo>
                      <a:pt x="1027" y="0"/>
                    </a:lnTo>
                    <a:cubicBezTo>
                      <a:pt x="1321" y="0"/>
                      <a:pt x="1592" y="128"/>
                      <a:pt x="1779" y="331"/>
                    </a:cubicBezTo>
                    <a:cubicBezTo>
                      <a:pt x="1855" y="251"/>
                      <a:pt x="1966" y="199"/>
                      <a:pt x="2086" y="199"/>
                    </a:cubicBezTo>
                    <a:cubicBezTo>
                      <a:pt x="2320" y="199"/>
                      <a:pt x="2512" y="390"/>
                      <a:pt x="2512" y="625"/>
                    </a:cubicBezTo>
                    <a:cubicBezTo>
                      <a:pt x="2512" y="641"/>
                      <a:pt x="2512" y="653"/>
                      <a:pt x="2512" y="669"/>
                    </a:cubicBezTo>
                    <a:cubicBezTo>
                      <a:pt x="2540" y="665"/>
                      <a:pt x="2571" y="661"/>
                      <a:pt x="2603" y="661"/>
                    </a:cubicBezTo>
                    <a:cubicBezTo>
                      <a:pt x="2985" y="661"/>
                      <a:pt x="3296" y="972"/>
                      <a:pt x="3296" y="1353"/>
                    </a:cubicBezTo>
                    <a:cubicBezTo>
                      <a:pt x="3296" y="1739"/>
                      <a:pt x="2985" y="2050"/>
                      <a:pt x="2603" y="2050"/>
                    </a:cubicBezTo>
                    <a:cubicBezTo>
                      <a:pt x="1027" y="2050"/>
                      <a:pt x="1027" y="2050"/>
                      <a:pt x="1027" y="2050"/>
                    </a:cubicBezTo>
                    <a:cubicBezTo>
                      <a:pt x="458" y="2050"/>
                      <a:pt x="0" y="1592"/>
                      <a:pt x="0" y="1023"/>
                    </a:cubicBezTo>
                    <a:cubicBezTo>
                      <a:pt x="0" y="458"/>
                      <a:pt x="458" y="0"/>
                      <a:pt x="1027" y="0"/>
                    </a:cubicBezTo>
                  </a:path>
                </a:pathLst>
              </a:custGeom>
              <a:solidFill>
                <a:sysClr val="window" lastClr="FFFFFF">
                  <a:lumMod val="95000"/>
                </a:sys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205" name="Freeform 169"/>
              <p:cNvSpPr>
                <a:spLocks noChangeArrowheads="1"/>
              </p:cNvSpPr>
              <p:nvPr/>
            </p:nvSpPr>
            <p:spPr bwMode="auto">
              <a:xfrm>
                <a:off x="11701180" y="10750196"/>
                <a:ext cx="1582854" cy="981225"/>
              </a:xfrm>
              <a:custGeom>
                <a:avLst/>
                <a:gdLst>
                  <a:gd name="T0" fmla="*/ 2273 w 3301"/>
                  <a:gd name="T1" fmla="*/ 0 h 2051"/>
                  <a:gd name="T2" fmla="*/ 2273 w 3301"/>
                  <a:gd name="T3" fmla="*/ 0 h 2051"/>
                  <a:gd name="T4" fmla="*/ 1521 w 3301"/>
                  <a:gd name="T5" fmla="*/ 330 h 2051"/>
                  <a:gd name="T6" fmla="*/ 1214 w 3301"/>
                  <a:gd name="T7" fmla="*/ 199 h 2051"/>
                  <a:gd name="T8" fmla="*/ 785 w 3301"/>
                  <a:gd name="T9" fmla="*/ 625 h 2051"/>
                  <a:gd name="T10" fmla="*/ 788 w 3301"/>
                  <a:gd name="T11" fmla="*/ 669 h 2051"/>
                  <a:gd name="T12" fmla="*/ 697 w 3301"/>
                  <a:gd name="T13" fmla="*/ 660 h 2051"/>
                  <a:gd name="T14" fmla="*/ 0 w 3301"/>
                  <a:gd name="T15" fmla="*/ 1357 h 2051"/>
                  <a:gd name="T16" fmla="*/ 697 w 3301"/>
                  <a:gd name="T17" fmla="*/ 2050 h 2051"/>
                  <a:gd name="T18" fmla="*/ 2273 w 3301"/>
                  <a:gd name="T19" fmla="*/ 2050 h 2051"/>
                  <a:gd name="T20" fmla="*/ 3300 w 3301"/>
                  <a:gd name="T21" fmla="*/ 1023 h 2051"/>
                  <a:gd name="T22" fmla="*/ 2273 w 3301"/>
                  <a:gd name="T23" fmla="*/ 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1" h="2051">
                    <a:moveTo>
                      <a:pt x="2273" y="0"/>
                    </a:moveTo>
                    <a:lnTo>
                      <a:pt x="2273" y="0"/>
                    </a:lnTo>
                    <a:cubicBezTo>
                      <a:pt x="1975" y="0"/>
                      <a:pt x="1708" y="127"/>
                      <a:pt x="1521" y="330"/>
                    </a:cubicBezTo>
                    <a:cubicBezTo>
                      <a:pt x="1441" y="251"/>
                      <a:pt x="1334" y="199"/>
                      <a:pt x="1214" y="199"/>
                    </a:cubicBezTo>
                    <a:cubicBezTo>
                      <a:pt x="975" y="199"/>
                      <a:pt x="785" y="390"/>
                      <a:pt x="785" y="625"/>
                    </a:cubicBezTo>
                    <a:cubicBezTo>
                      <a:pt x="785" y="641"/>
                      <a:pt x="785" y="653"/>
                      <a:pt x="788" y="669"/>
                    </a:cubicBezTo>
                    <a:cubicBezTo>
                      <a:pt x="757" y="665"/>
                      <a:pt x="729" y="660"/>
                      <a:pt x="697" y="660"/>
                    </a:cubicBezTo>
                    <a:cubicBezTo>
                      <a:pt x="311" y="660"/>
                      <a:pt x="0" y="971"/>
                      <a:pt x="0" y="1357"/>
                    </a:cubicBezTo>
                    <a:cubicBezTo>
                      <a:pt x="0" y="1739"/>
                      <a:pt x="311" y="2050"/>
                      <a:pt x="697" y="2050"/>
                    </a:cubicBezTo>
                    <a:cubicBezTo>
                      <a:pt x="2273" y="2050"/>
                      <a:pt x="2273" y="2050"/>
                      <a:pt x="2273" y="2050"/>
                    </a:cubicBezTo>
                    <a:cubicBezTo>
                      <a:pt x="2839" y="2050"/>
                      <a:pt x="3300" y="1592"/>
                      <a:pt x="3300" y="1023"/>
                    </a:cubicBezTo>
                    <a:cubicBezTo>
                      <a:pt x="3300" y="457"/>
                      <a:pt x="2839" y="0"/>
                      <a:pt x="2273" y="0"/>
                    </a:cubicBezTo>
                  </a:path>
                </a:pathLst>
              </a:custGeom>
              <a:solidFill>
                <a:srgbClr val="D2D3D3"/>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206" name="Freeform 170"/>
              <p:cNvSpPr>
                <a:spLocks noChangeArrowheads="1"/>
              </p:cNvSpPr>
              <p:nvPr/>
            </p:nvSpPr>
            <p:spPr bwMode="auto">
              <a:xfrm>
                <a:off x="11701180" y="10731164"/>
                <a:ext cx="1582854" cy="981225"/>
              </a:xfrm>
              <a:custGeom>
                <a:avLst/>
                <a:gdLst>
                  <a:gd name="T0" fmla="*/ 2273 w 3301"/>
                  <a:gd name="T1" fmla="*/ 0 h 2051"/>
                  <a:gd name="T2" fmla="*/ 2273 w 3301"/>
                  <a:gd name="T3" fmla="*/ 0 h 2051"/>
                  <a:gd name="T4" fmla="*/ 1521 w 3301"/>
                  <a:gd name="T5" fmla="*/ 330 h 2051"/>
                  <a:gd name="T6" fmla="*/ 1214 w 3301"/>
                  <a:gd name="T7" fmla="*/ 199 h 2051"/>
                  <a:gd name="T8" fmla="*/ 785 w 3301"/>
                  <a:gd name="T9" fmla="*/ 629 h 2051"/>
                  <a:gd name="T10" fmla="*/ 788 w 3301"/>
                  <a:gd name="T11" fmla="*/ 669 h 2051"/>
                  <a:gd name="T12" fmla="*/ 697 w 3301"/>
                  <a:gd name="T13" fmla="*/ 661 h 2051"/>
                  <a:gd name="T14" fmla="*/ 0 w 3301"/>
                  <a:gd name="T15" fmla="*/ 1358 h 2051"/>
                  <a:gd name="T16" fmla="*/ 697 w 3301"/>
                  <a:gd name="T17" fmla="*/ 2050 h 2051"/>
                  <a:gd name="T18" fmla="*/ 2273 w 3301"/>
                  <a:gd name="T19" fmla="*/ 2050 h 2051"/>
                  <a:gd name="T20" fmla="*/ 3300 w 3301"/>
                  <a:gd name="T21" fmla="*/ 1027 h 2051"/>
                  <a:gd name="T22" fmla="*/ 2273 w 3301"/>
                  <a:gd name="T23" fmla="*/ 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01" h="2051">
                    <a:moveTo>
                      <a:pt x="2273" y="0"/>
                    </a:moveTo>
                    <a:lnTo>
                      <a:pt x="2273" y="0"/>
                    </a:lnTo>
                    <a:cubicBezTo>
                      <a:pt x="1975" y="0"/>
                      <a:pt x="1708" y="128"/>
                      <a:pt x="1521" y="330"/>
                    </a:cubicBezTo>
                    <a:cubicBezTo>
                      <a:pt x="1441" y="251"/>
                      <a:pt x="1334" y="199"/>
                      <a:pt x="1214" y="199"/>
                    </a:cubicBezTo>
                    <a:cubicBezTo>
                      <a:pt x="975" y="199"/>
                      <a:pt x="785" y="390"/>
                      <a:pt x="785" y="629"/>
                    </a:cubicBezTo>
                    <a:cubicBezTo>
                      <a:pt x="785" y="641"/>
                      <a:pt x="785" y="657"/>
                      <a:pt x="788" y="669"/>
                    </a:cubicBezTo>
                    <a:cubicBezTo>
                      <a:pt x="757" y="665"/>
                      <a:pt x="729" y="661"/>
                      <a:pt x="697" y="661"/>
                    </a:cubicBezTo>
                    <a:cubicBezTo>
                      <a:pt x="311" y="661"/>
                      <a:pt x="0" y="975"/>
                      <a:pt x="0" y="1358"/>
                    </a:cubicBezTo>
                    <a:cubicBezTo>
                      <a:pt x="0" y="1739"/>
                      <a:pt x="311" y="2050"/>
                      <a:pt x="697" y="2050"/>
                    </a:cubicBezTo>
                    <a:cubicBezTo>
                      <a:pt x="2273" y="2050"/>
                      <a:pt x="2273" y="2050"/>
                      <a:pt x="2273" y="2050"/>
                    </a:cubicBezTo>
                    <a:cubicBezTo>
                      <a:pt x="2839" y="2050"/>
                      <a:pt x="3300" y="1592"/>
                      <a:pt x="3300" y="1027"/>
                    </a:cubicBezTo>
                    <a:cubicBezTo>
                      <a:pt x="3300" y="458"/>
                      <a:pt x="2839" y="0"/>
                      <a:pt x="2273" y="0"/>
                    </a:cubicBezTo>
                  </a:path>
                </a:pathLst>
              </a:custGeom>
              <a:solidFill>
                <a:sysClr val="window" lastClr="FFFFFF">
                  <a:lumMod val="95000"/>
                </a:sys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207" name="Freeform 171"/>
              <p:cNvSpPr>
                <a:spLocks noChangeArrowheads="1"/>
              </p:cNvSpPr>
              <p:nvPr/>
            </p:nvSpPr>
            <p:spPr bwMode="auto">
              <a:xfrm>
                <a:off x="11646161" y="8394411"/>
                <a:ext cx="789311" cy="304518"/>
              </a:xfrm>
              <a:custGeom>
                <a:avLst/>
                <a:gdLst>
                  <a:gd name="T0" fmla="*/ 1521 w 1649"/>
                  <a:gd name="T1" fmla="*/ 31 h 641"/>
                  <a:gd name="T2" fmla="*/ 1521 w 1649"/>
                  <a:gd name="T3" fmla="*/ 31 h 641"/>
                  <a:gd name="T4" fmla="*/ 1170 w 1649"/>
                  <a:gd name="T5" fmla="*/ 24 h 641"/>
                  <a:gd name="T6" fmla="*/ 868 w 1649"/>
                  <a:gd name="T7" fmla="*/ 71 h 641"/>
                  <a:gd name="T8" fmla="*/ 824 w 1649"/>
                  <a:gd name="T9" fmla="*/ 71 h 641"/>
                  <a:gd name="T10" fmla="*/ 780 w 1649"/>
                  <a:gd name="T11" fmla="*/ 71 h 641"/>
                  <a:gd name="T12" fmla="*/ 478 w 1649"/>
                  <a:gd name="T13" fmla="*/ 24 h 641"/>
                  <a:gd name="T14" fmla="*/ 127 w 1649"/>
                  <a:gd name="T15" fmla="*/ 31 h 641"/>
                  <a:gd name="T16" fmla="*/ 0 w 1649"/>
                  <a:gd name="T17" fmla="*/ 47 h 641"/>
                  <a:gd name="T18" fmla="*/ 0 w 1649"/>
                  <a:gd name="T19" fmla="*/ 171 h 641"/>
                  <a:gd name="T20" fmla="*/ 40 w 1649"/>
                  <a:gd name="T21" fmla="*/ 211 h 641"/>
                  <a:gd name="T22" fmla="*/ 123 w 1649"/>
                  <a:gd name="T23" fmla="*/ 469 h 641"/>
                  <a:gd name="T24" fmla="*/ 494 w 1649"/>
                  <a:gd name="T25" fmla="*/ 597 h 641"/>
                  <a:gd name="T26" fmla="*/ 780 w 1649"/>
                  <a:gd name="T27" fmla="*/ 235 h 641"/>
                  <a:gd name="T28" fmla="*/ 824 w 1649"/>
                  <a:gd name="T29" fmla="*/ 214 h 641"/>
                  <a:gd name="T30" fmla="*/ 868 w 1649"/>
                  <a:gd name="T31" fmla="*/ 235 h 641"/>
                  <a:gd name="T32" fmla="*/ 1154 w 1649"/>
                  <a:gd name="T33" fmla="*/ 597 h 641"/>
                  <a:gd name="T34" fmla="*/ 1524 w 1649"/>
                  <a:gd name="T35" fmla="*/ 469 h 641"/>
                  <a:gd name="T36" fmla="*/ 1608 w 1649"/>
                  <a:gd name="T37" fmla="*/ 211 h 641"/>
                  <a:gd name="T38" fmla="*/ 1648 w 1649"/>
                  <a:gd name="T39" fmla="*/ 171 h 641"/>
                  <a:gd name="T40" fmla="*/ 1648 w 1649"/>
                  <a:gd name="T41" fmla="*/ 47 h 641"/>
                  <a:gd name="T42" fmla="*/ 1521 w 1649"/>
                  <a:gd name="T43" fmla="*/ 31 h 641"/>
                  <a:gd name="T44" fmla="*/ 577 w 1649"/>
                  <a:gd name="T45" fmla="*/ 537 h 641"/>
                  <a:gd name="T46" fmla="*/ 577 w 1649"/>
                  <a:gd name="T47" fmla="*/ 537 h 641"/>
                  <a:gd name="T48" fmla="*/ 366 w 1649"/>
                  <a:gd name="T49" fmla="*/ 569 h 641"/>
                  <a:gd name="T50" fmla="*/ 115 w 1649"/>
                  <a:gd name="T51" fmla="*/ 374 h 641"/>
                  <a:gd name="T52" fmla="*/ 111 w 1649"/>
                  <a:gd name="T53" fmla="*/ 139 h 641"/>
                  <a:gd name="T54" fmla="*/ 386 w 1649"/>
                  <a:gd name="T55" fmla="*/ 64 h 641"/>
                  <a:gd name="T56" fmla="*/ 700 w 1649"/>
                  <a:gd name="T57" fmla="*/ 167 h 641"/>
                  <a:gd name="T58" fmla="*/ 577 w 1649"/>
                  <a:gd name="T59" fmla="*/ 537 h 641"/>
                  <a:gd name="T60" fmla="*/ 1533 w 1649"/>
                  <a:gd name="T61" fmla="*/ 374 h 641"/>
                  <a:gd name="T62" fmla="*/ 1533 w 1649"/>
                  <a:gd name="T63" fmla="*/ 374 h 641"/>
                  <a:gd name="T64" fmla="*/ 1282 w 1649"/>
                  <a:gd name="T65" fmla="*/ 569 h 641"/>
                  <a:gd name="T66" fmla="*/ 1071 w 1649"/>
                  <a:gd name="T67" fmla="*/ 537 h 641"/>
                  <a:gd name="T68" fmla="*/ 948 w 1649"/>
                  <a:gd name="T69" fmla="*/ 167 h 641"/>
                  <a:gd name="T70" fmla="*/ 1262 w 1649"/>
                  <a:gd name="T71" fmla="*/ 64 h 641"/>
                  <a:gd name="T72" fmla="*/ 1536 w 1649"/>
                  <a:gd name="T73" fmla="*/ 139 h 641"/>
                  <a:gd name="T74" fmla="*/ 1533 w 1649"/>
                  <a:gd name="T75" fmla="*/ 374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49" h="641">
                    <a:moveTo>
                      <a:pt x="1521" y="31"/>
                    </a:moveTo>
                    <a:lnTo>
                      <a:pt x="1521" y="31"/>
                    </a:lnTo>
                    <a:cubicBezTo>
                      <a:pt x="1521" y="31"/>
                      <a:pt x="1313" y="0"/>
                      <a:pt x="1170" y="24"/>
                    </a:cubicBezTo>
                    <a:cubicBezTo>
                      <a:pt x="1027" y="43"/>
                      <a:pt x="908" y="75"/>
                      <a:pt x="868" y="71"/>
                    </a:cubicBezTo>
                    <a:cubicBezTo>
                      <a:pt x="832" y="71"/>
                      <a:pt x="824" y="71"/>
                      <a:pt x="824" y="71"/>
                    </a:cubicBezTo>
                    <a:cubicBezTo>
                      <a:pt x="824" y="71"/>
                      <a:pt x="816" y="71"/>
                      <a:pt x="780" y="71"/>
                    </a:cubicBezTo>
                    <a:cubicBezTo>
                      <a:pt x="740" y="75"/>
                      <a:pt x="621" y="43"/>
                      <a:pt x="478" y="24"/>
                    </a:cubicBezTo>
                    <a:cubicBezTo>
                      <a:pt x="334" y="0"/>
                      <a:pt x="127" y="31"/>
                      <a:pt x="127" y="31"/>
                    </a:cubicBezTo>
                    <a:cubicBezTo>
                      <a:pt x="0" y="47"/>
                      <a:pt x="0" y="47"/>
                      <a:pt x="0" y="47"/>
                    </a:cubicBezTo>
                    <a:cubicBezTo>
                      <a:pt x="0" y="171"/>
                      <a:pt x="0" y="171"/>
                      <a:pt x="0" y="171"/>
                    </a:cubicBezTo>
                    <a:cubicBezTo>
                      <a:pt x="0" y="171"/>
                      <a:pt x="31" y="199"/>
                      <a:pt x="40" y="211"/>
                    </a:cubicBezTo>
                    <a:cubicBezTo>
                      <a:pt x="47" y="226"/>
                      <a:pt x="95" y="398"/>
                      <a:pt x="123" y="469"/>
                    </a:cubicBezTo>
                    <a:cubicBezTo>
                      <a:pt x="151" y="537"/>
                      <a:pt x="251" y="640"/>
                      <a:pt x="494" y="597"/>
                    </a:cubicBezTo>
                    <a:cubicBezTo>
                      <a:pt x="736" y="553"/>
                      <a:pt x="764" y="254"/>
                      <a:pt x="780" y="235"/>
                    </a:cubicBezTo>
                    <a:cubicBezTo>
                      <a:pt x="796" y="219"/>
                      <a:pt x="824" y="214"/>
                      <a:pt x="824" y="214"/>
                    </a:cubicBezTo>
                    <a:cubicBezTo>
                      <a:pt x="824" y="214"/>
                      <a:pt x="852" y="219"/>
                      <a:pt x="868" y="235"/>
                    </a:cubicBezTo>
                    <a:cubicBezTo>
                      <a:pt x="883" y="254"/>
                      <a:pt x="911" y="553"/>
                      <a:pt x="1154" y="597"/>
                    </a:cubicBezTo>
                    <a:cubicBezTo>
                      <a:pt x="1397" y="640"/>
                      <a:pt x="1497" y="537"/>
                      <a:pt x="1524" y="469"/>
                    </a:cubicBezTo>
                    <a:cubicBezTo>
                      <a:pt x="1552" y="398"/>
                      <a:pt x="1600" y="226"/>
                      <a:pt x="1608" y="211"/>
                    </a:cubicBezTo>
                    <a:cubicBezTo>
                      <a:pt x="1616" y="199"/>
                      <a:pt x="1648" y="171"/>
                      <a:pt x="1648" y="171"/>
                    </a:cubicBezTo>
                    <a:cubicBezTo>
                      <a:pt x="1648" y="47"/>
                      <a:pt x="1648" y="47"/>
                      <a:pt x="1648" y="47"/>
                    </a:cubicBezTo>
                    <a:lnTo>
                      <a:pt x="1521" y="31"/>
                    </a:lnTo>
                    <a:close/>
                    <a:moveTo>
                      <a:pt x="577" y="537"/>
                    </a:moveTo>
                    <a:lnTo>
                      <a:pt x="577" y="537"/>
                    </a:lnTo>
                    <a:cubicBezTo>
                      <a:pt x="577" y="537"/>
                      <a:pt x="485" y="585"/>
                      <a:pt x="366" y="569"/>
                    </a:cubicBezTo>
                    <a:cubicBezTo>
                      <a:pt x="251" y="553"/>
                      <a:pt x="179" y="565"/>
                      <a:pt x="115" y="374"/>
                    </a:cubicBezTo>
                    <a:cubicBezTo>
                      <a:pt x="115" y="374"/>
                      <a:pt x="68" y="226"/>
                      <a:pt x="111" y="139"/>
                    </a:cubicBezTo>
                    <a:cubicBezTo>
                      <a:pt x="111" y="139"/>
                      <a:pt x="147" y="64"/>
                      <a:pt x="386" y="64"/>
                    </a:cubicBezTo>
                    <a:cubicBezTo>
                      <a:pt x="629" y="64"/>
                      <a:pt x="677" y="123"/>
                      <a:pt x="700" y="167"/>
                    </a:cubicBezTo>
                    <a:cubicBezTo>
                      <a:pt x="724" y="211"/>
                      <a:pt x="736" y="429"/>
                      <a:pt x="577" y="537"/>
                    </a:cubicBezTo>
                    <a:close/>
                    <a:moveTo>
                      <a:pt x="1533" y="374"/>
                    </a:moveTo>
                    <a:lnTo>
                      <a:pt x="1533" y="374"/>
                    </a:lnTo>
                    <a:cubicBezTo>
                      <a:pt x="1469" y="565"/>
                      <a:pt x="1397" y="553"/>
                      <a:pt x="1282" y="569"/>
                    </a:cubicBezTo>
                    <a:cubicBezTo>
                      <a:pt x="1162" y="585"/>
                      <a:pt x="1071" y="537"/>
                      <a:pt x="1071" y="537"/>
                    </a:cubicBezTo>
                    <a:cubicBezTo>
                      <a:pt x="911" y="429"/>
                      <a:pt x="923" y="211"/>
                      <a:pt x="948" y="167"/>
                    </a:cubicBezTo>
                    <a:cubicBezTo>
                      <a:pt x="971" y="123"/>
                      <a:pt x="1019" y="64"/>
                      <a:pt x="1262" y="64"/>
                    </a:cubicBezTo>
                    <a:cubicBezTo>
                      <a:pt x="1500" y="64"/>
                      <a:pt x="1536" y="139"/>
                      <a:pt x="1536" y="139"/>
                    </a:cubicBezTo>
                    <a:cubicBezTo>
                      <a:pt x="1580" y="226"/>
                      <a:pt x="1533" y="374"/>
                      <a:pt x="1533" y="374"/>
                    </a:cubicBezTo>
                    <a:close/>
                  </a:path>
                </a:pathLst>
              </a:custGeom>
              <a:solidFill>
                <a:srgbClr val="313131"/>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grpSp>
        <p:grpSp>
          <p:nvGrpSpPr>
            <p:cNvPr id="329" name="Group 328"/>
            <p:cNvGrpSpPr/>
            <p:nvPr/>
          </p:nvGrpSpPr>
          <p:grpSpPr>
            <a:xfrm>
              <a:off x="10191386" y="7388641"/>
              <a:ext cx="825285" cy="867030"/>
              <a:chOff x="9809373" y="7518922"/>
              <a:chExt cx="825285" cy="867030"/>
            </a:xfrm>
          </p:grpSpPr>
          <p:sp>
            <p:nvSpPr>
              <p:cNvPr id="330" name="Freeform 172"/>
              <p:cNvSpPr>
                <a:spLocks noChangeArrowheads="1"/>
              </p:cNvSpPr>
              <p:nvPr/>
            </p:nvSpPr>
            <p:spPr bwMode="auto">
              <a:xfrm>
                <a:off x="10480182" y="7776917"/>
                <a:ext cx="154476" cy="152259"/>
              </a:xfrm>
              <a:custGeom>
                <a:avLst/>
                <a:gdLst>
                  <a:gd name="T0" fmla="*/ 306 w 327"/>
                  <a:gd name="T1" fmla="*/ 131 h 323"/>
                  <a:gd name="T2" fmla="*/ 306 w 327"/>
                  <a:gd name="T3" fmla="*/ 131 h 323"/>
                  <a:gd name="T4" fmla="*/ 191 w 327"/>
                  <a:gd name="T5" fmla="*/ 307 h 323"/>
                  <a:gd name="T6" fmla="*/ 16 w 327"/>
                  <a:gd name="T7" fmla="*/ 187 h 323"/>
                  <a:gd name="T8" fmla="*/ 135 w 327"/>
                  <a:gd name="T9" fmla="*/ 16 h 323"/>
                  <a:gd name="T10" fmla="*/ 306 w 327"/>
                  <a:gd name="T11" fmla="*/ 131 h 323"/>
                </a:gdLst>
                <a:ahLst/>
                <a:cxnLst>
                  <a:cxn ang="0">
                    <a:pos x="T0" y="T1"/>
                  </a:cxn>
                  <a:cxn ang="0">
                    <a:pos x="T2" y="T3"/>
                  </a:cxn>
                  <a:cxn ang="0">
                    <a:pos x="T4" y="T5"/>
                  </a:cxn>
                  <a:cxn ang="0">
                    <a:pos x="T6" y="T7"/>
                  </a:cxn>
                  <a:cxn ang="0">
                    <a:pos x="T8" y="T9"/>
                  </a:cxn>
                  <a:cxn ang="0">
                    <a:pos x="T10" y="T11"/>
                  </a:cxn>
                </a:cxnLst>
                <a:rect l="0" t="0" r="r" b="b"/>
                <a:pathLst>
                  <a:path w="327" h="323">
                    <a:moveTo>
                      <a:pt x="306" y="131"/>
                    </a:moveTo>
                    <a:lnTo>
                      <a:pt x="306" y="131"/>
                    </a:lnTo>
                    <a:cubicBezTo>
                      <a:pt x="326" y="211"/>
                      <a:pt x="270" y="291"/>
                      <a:pt x="191" y="307"/>
                    </a:cubicBezTo>
                    <a:cubicBezTo>
                      <a:pt x="111" y="322"/>
                      <a:pt x="35" y="270"/>
                      <a:pt x="16" y="187"/>
                    </a:cubicBezTo>
                    <a:cubicBezTo>
                      <a:pt x="0" y="108"/>
                      <a:pt x="52" y="32"/>
                      <a:pt x="135" y="16"/>
                    </a:cubicBezTo>
                    <a:cubicBezTo>
                      <a:pt x="215" y="0"/>
                      <a:pt x="290" y="52"/>
                      <a:pt x="306" y="131"/>
                    </a:cubicBezTo>
                  </a:path>
                </a:pathLst>
              </a:custGeom>
              <a:solidFill>
                <a:srgbClr val="A5A5A5">
                  <a:lumMod val="5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1" name="Freeform 173"/>
              <p:cNvSpPr>
                <a:spLocks noChangeArrowheads="1"/>
              </p:cNvSpPr>
              <p:nvPr/>
            </p:nvSpPr>
            <p:spPr bwMode="auto">
              <a:xfrm>
                <a:off x="10078120" y="8142761"/>
                <a:ext cx="35974" cy="31721"/>
              </a:xfrm>
              <a:custGeom>
                <a:avLst/>
                <a:gdLst>
                  <a:gd name="T0" fmla="*/ 49 w 78"/>
                  <a:gd name="T1" fmla="*/ 60 h 69"/>
                  <a:gd name="T2" fmla="*/ 49 w 78"/>
                  <a:gd name="T3" fmla="*/ 60 h 69"/>
                  <a:gd name="T4" fmla="*/ 40 w 78"/>
                  <a:gd name="T5" fmla="*/ 64 h 69"/>
                  <a:gd name="T6" fmla="*/ 5 w 78"/>
                  <a:gd name="T7" fmla="*/ 40 h 69"/>
                  <a:gd name="T8" fmla="*/ 28 w 78"/>
                  <a:gd name="T9" fmla="*/ 4 h 69"/>
                  <a:gd name="T10" fmla="*/ 37 w 78"/>
                  <a:gd name="T11" fmla="*/ 0 h 69"/>
                  <a:gd name="T12" fmla="*/ 72 w 78"/>
                  <a:gd name="T13" fmla="*/ 24 h 69"/>
                  <a:gd name="T14" fmla="*/ 49 w 78"/>
                  <a:gd name="T15" fmla="*/ 60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69">
                    <a:moveTo>
                      <a:pt x="49" y="60"/>
                    </a:moveTo>
                    <a:lnTo>
                      <a:pt x="49" y="60"/>
                    </a:lnTo>
                    <a:cubicBezTo>
                      <a:pt x="40" y="64"/>
                      <a:pt x="40" y="64"/>
                      <a:pt x="40" y="64"/>
                    </a:cubicBezTo>
                    <a:cubicBezTo>
                      <a:pt x="25" y="68"/>
                      <a:pt x="9" y="56"/>
                      <a:pt x="5" y="40"/>
                    </a:cubicBezTo>
                    <a:cubicBezTo>
                      <a:pt x="0" y="24"/>
                      <a:pt x="13" y="8"/>
                      <a:pt x="28" y="4"/>
                    </a:cubicBezTo>
                    <a:cubicBezTo>
                      <a:pt x="37" y="0"/>
                      <a:pt x="37" y="0"/>
                      <a:pt x="37" y="0"/>
                    </a:cubicBezTo>
                    <a:cubicBezTo>
                      <a:pt x="52" y="0"/>
                      <a:pt x="68" y="8"/>
                      <a:pt x="72" y="24"/>
                    </a:cubicBezTo>
                    <a:cubicBezTo>
                      <a:pt x="77" y="44"/>
                      <a:pt x="64" y="60"/>
                      <a:pt x="49" y="60"/>
                    </a:cubicBezTo>
                  </a:path>
                </a:pathLst>
              </a:custGeom>
              <a:solidFill>
                <a:srgbClr val="385572"/>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2" name="Freeform 174"/>
              <p:cNvSpPr>
                <a:spLocks noChangeArrowheads="1"/>
              </p:cNvSpPr>
              <p:nvPr/>
            </p:nvSpPr>
            <p:spPr bwMode="auto">
              <a:xfrm>
                <a:off x="10099281" y="8178711"/>
                <a:ext cx="33858" cy="29606"/>
              </a:xfrm>
              <a:custGeom>
                <a:avLst/>
                <a:gdLst>
                  <a:gd name="T0" fmla="*/ 48 w 77"/>
                  <a:gd name="T1" fmla="*/ 60 h 68"/>
                  <a:gd name="T2" fmla="*/ 48 w 77"/>
                  <a:gd name="T3" fmla="*/ 60 h 68"/>
                  <a:gd name="T4" fmla="*/ 40 w 77"/>
                  <a:gd name="T5" fmla="*/ 63 h 68"/>
                  <a:gd name="T6" fmla="*/ 5 w 77"/>
                  <a:gd name="T7" fmla="*/ 40 h 68"/>
                  <a:gd name="T8" fmla="*/ 5 w 77"/>
                  <a:gd name="T9" fmla="*/ 40 h 68"/>
                  <a:gd name="T10" fmla="*/ 28 w 77"/>
                  <a:gd name="T11" fmla="*/ 4 h 68"/>
                  <a:gd name="T12" fmla="*/ 36 w 77"/>
                  <a:gd name="T13" fmla="*/ 0 h 68"/>
                  <a:gd name="T14" fmla="*/ 72 w 77"/>
                  <a:gd name="T15" fmla="*/ 23 h 68"/>
                  <a:gd name="T16" fmla="*/ 48 w 77"/>
                  <a:gd name="T17" fmla="*/ 6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68">
                    <a:moveTo>
                      <a:pt x="48" y="60"/>
                    </a:moveTo>
                    <a:lnTo>
                      <a:pt x="48" y="60"/>
                    </a:lnTo>
                    <a:cubicBezTo>
                      <a:pt x="40" y="63"/>
                      <a:pt x="40" y="63"/>
                      <a:pt x="40" y="63"/>
                    </a:cubicBezTo>
                    <a:cubicBezTo>
                      <a:pt x="24" y="67"/>
                      <a:pt x="8" y="56"/>
                      <a:pt x="5" y="40"/>
                    </a:cubicBezTo>
                    <a:lnTo>
                      <a:pt x="5" y="40"/>
                    </a:lnTo>
                    <a:cubicBezTo>
                      <a:pt x="0" y="23"/>
                      <a:pt x="12" y="8"/>
                      <a:pt x="28" y="4"/>
                    </a:cubicBezTo>
                    <a:cubicBezTo>
                      <a:pt x="36" y="0"/>
                      <a:pt x="36" y="0"/>
                      <a:pt x="36" y="0"/>
                    </a:cubicBezTo>
                    <a:cubicBezTo>
                      <a:pt x="52" y="0"/>
                      <a:pt x="68" y="8"/>
                      <a:pt x="72" y="23"/>
                    </a:cubicBezTo>
                    <a:cubicBezTo>
                      <a:pt x="76" y="44"/>
                      <a:pt x="64" y="60"/>
                      <a:pt x="48" y="60"/>
                    </a:cubicBezTo>
                  </a:path>
                </a:pathLst>
              </a:custGeom>
              <a:solidFill>
                <a:srgbClr val="385572"/>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3" name="Freeform 175"/>
              <p:cNvSpPr>
                <a:spLocks noChangeArrowheads="1"/>
              </p:cNvSpPr>
              <p:nvPr/>
            </p:nvSpPr>
            <p:spPr bwMode="auto">
              <a:xfrm>
                <a:off x="9938457" y="8053943"/>
                <a:ext cx="275095" cy="332009"/>
              </a:xfrm>
              <a:custGeom>
                <a:avLst/>
                <a:gdLst>
                  <a:gd name="T0" fmla="*/ 514 w 578"/>
                  <a:gd name="T1" fmla="*/ 661 h 697"/>
                  <a:gd name="T2" fmla="*/ 514 w 578"/>
                  <a:gd name="T3" fmla="*/ 661 h 697"/>
                  <a:gd name="T4" fmla="*/ 514 w 578"/>
                  <a:gd name="T5" fmla="*/ 661 h 697"/>
                  <a:gd name="T6" fmla="*/ 354 w 578"/>
                  <a:gd name="T7" fmla="*/ 637 h 697"/>
                  <a:gd name="T8" fmla="*/ 36 w 578"/>
                  <a:gd name="T9" fmla="*/ 195 h 697"/>
                  <a:gd name="T10" fmla="*/ 63 w 578"/>
                  <a:gd name="T11" fmla="*/ 36 h 697"/>
                  <a:gd name="T12" fmla="*/ 63 w 578"/>
                  <a:gd name="T13" fmla="*/ 36 h 697"/>
                  <a:gd name="T14" fmla="*/ 223 w 578"/>
                  <a:gd name="T15" fmla="*/ 60 h 697"/>
                  <a:gd name="T16" fmla="*/ 542 w 578"/>
                  <a:gd name="T17" fmla="*/ 502 h 697"/>
                  <a:gd name="T18" fmla="*/ 514 w 578"/>
                  <a:gd name="T19" fmla="*/ 661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8" h="697">
                    <a:moveTo>
                      <a:pt x="514" y="661"/>
                    </a:moveTo>
                    <a:lnTo>
                      <a:pt x="514" y="661"/>
                    </a:lnTo>
                    <a:lnTo>
                      <a:pt x="514" y="661"/>
                    </a:lnTo>
                    <a:cubicBezTo>
                      <a:pt x="462" y="696"/>
                      <a:pt x="390" y="685"/>
                      <a:pt x="354" y="637"/>
                    </a:cubicBezTo>
                    <a:cubicBezTo>
                      <a:pt x="36" y="195"/>
                      <a:pt x="36" y="195"/>
                      <a:pt x="36" y="195"/>
                    </a:cubicBezTo>
                    <a:cubicBezTo>
                      <a:pt x="0" y="144"/>
                      <a:pt x="12" y="72"/>
                      <a:pt x="63" y="36"/>
                    </a:cubicBezTo>
                    <a:lnTo>
                      <a:pt x="63" y="36"/>
                    </a:lnTo>
                    <a:cubicBezTo>
                      <a:pt x="112" y="0"/>
                      <a:pt x="183" y="12"/>
                      <a:pt x="223" y="60"/>
                    </a:cubicBezTo>
                    <a:cubicBezTo>
                      <a:pt x="542" y="502"/>
                      <a:pt x="542" y="502"/>
                      <a:pt x="542" y="502"/>
                    </a:cubicBezTo>
                    <a:cubicBezTo>
                      <a:pt x="577" y="553"/>
                      <a:pt x="565" y="625"/>
                      <a:pt x="514" y="661"/>
                    </a:cubicBezTo>
                  </a:path>
                </a:pathLst>
              </a:custGeom>
              <a:solidFill>
                <a:srgbClr val="A5A5A5">
                  <a:lumMod val="75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4" name="Freeform 176"/>
              <p:cNvSpPr>
                <a:spLocks noChangeArrowheads="1"/>
              </p:cNvSpPr>
              <p:nvPr/>
            </p:nvSpPr>
            <p:spPr bwMode="auto">
              <a:xfrm>
                <a:off x="10069656" y="7544299"/>
                <a:ext cx="533261" cy="623839"/>
              </a:xfrm>
              <a:custGeom>
                <a:avLst/>
                <a:gdLst>
                  <a:gd name="T0" fmla="*/ 0 w 1115"/>
                  <a:gd name="T1" fmla="*/ 490 h 1307"/>
                  <a:gd name="T2" fmla="*/ 0 w 1115"/>
                  <a:gd name="T3" fmla="*/ 490 h 1307"/>
                  <a:gd name="T4" fmla="*/ 71 w 1115"/>
                  <a:gd name="T5" fmla="*/ 836 h 1307"/>
                  <a:gd name="T6" fmla="*/ 139 w 1115"/>
                  <a:gd name="T7" fmla="*/ 1183 h 1307"/>
                  <a:gd name="T8" fmla="*/ 1114 w 1115"/>
                  <a:gd name="T9" fmla="*/ 1306 h 1307"/>
                  <a:gd name="T10" fmla="*/ 983 w 1115"/>
                  <a:gd name="T11" fmla="*/ 653 h 1307"/>
                  <a:gd name="T12" fmla="*/ 852 w 1115"/>
                  <a:gd name="T13" fmla="*/ 0 h 1307"/>
                  <a:gd name="T14" fmla="*/ 0 w 1115"/>
                  <a:gd name="T15" fmla="*/ 490 h 13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5" h="1307">
                    <a:moveTo>
                      <a:pt x="0" y="490"/>
                    </a:moveTo>
                    <a:lnTo>
                      <a:pt x="0" y="490"/>
                    </a:lnTo>
                    <a:cubicBezTo>
                      <a:pt x="71" y="836"/>
                      <a:pt x="71" y="836"/>
                      <a:pt x="71" y="836"/>
                    </a:cubicBezTo>
                    <a:cubicBezTo>
                      <a:pt x="139" y="1183"/>
                      <a:pt x="139" y="1183"/>
                      <a:pt x="139" y="1183"/>
                    </a:cubicBezTo>
                    <a:cubicBezTo>
                      <a:pt x="139" y="1183"/>
                      <a:pt x="880" y="995"/>
                      <a:pt x="1114" y="1306"/>
                    </a:cubicBezTo>
                    <a:cubicBezTo>
                      <a:pt x="983" y="653"/>
                      <a:pt x="983" y="653"/>
                      <a:pt x="983" y="653"/>
                    </a:cubicBezTo>
                    <a:cubicBezTo>
                      <a:pt x="852" y="0"/>
                      <a:pt x="852" y="0"/>
                      <a:pt x="852" y="0"/>
                    </a:cubicBezTo>
                    <a:cubicBezTo>
                      <a:pt x="756" y="379"/>
                      <a:pt x="0" y="490"/>
                      <a:pt x="0" y="490"/>
                    </a:cubicBezTo>
                  </a:path>
                </a:pathLst>
              </a:custGeom>
              <a:solidFill>
                <a:srgbClr val="A5A5A5">
                  <a:lumMod val="50000"/>
                </a:srgbClr>
              </a:solidFill>
              <a:ln w="9525" cap="flat">
                <a:noFill/>
                <a:beve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5" name="Freeform 177"/>
              <p:cNvSpPr>
                <a:spLocks noChangeArrowheads="1"/>
              </p:cNvSpPr>
              <p:nvPr/>
            </p:nvSpPr>
            <p:spPr bwMode="auto">
              <a:xfrm>
                <a:off x="10448440" y="7518922"/>
                <a:ext cx="181986" cy="674592"/>
              </a:xfrm>
              <a:custGeom>
                <a:avLst/>
                <a:gdLst>
                  <a:gd name="T0" fmla="*/ 330 w 383"/>
                  <a:gd name="T1" fmla="*/ 1405 h 1410"/>
                  <a:gd name="T2" fmla="*/ 330 w 383"/>
                  <a:gd name="T3" fmla="*/ 1405 h 1410"/>
                  <a:gd name="T4" fmla="*/ 330 w 383"/>
                  <a:gd name="T5" fmla="*/ 1405 h 1410"/>
                  <a:gd name="T6" fmla="*/ 263 w 383"/>
                  <a:gd name="T7" fmla="*/ 1361 h 1410"/>
                  <a:gd name="T8" fmla="*/ 4 w 383"/>
                  <a:gd name="T9" fmla="*/ 71 h 1410"/>
                  <a:gd name="T10" fmla="*/ 48 w 383"/>
                  <a:gd name="T11" fmla="*/ 4 h 1410"/>
                  <a:gd name="T12" fmla="*/ 116 w 383"/>
                  <a:gd name="T13" fmla="*/ 47 h 1410"/>
                  <a:gd name="T14" fmla="*/ 374 w 383"/>
                  <a:gd name="T15" fmla="*/ 1337 h 1410"/>
                  <a:gd name="T16" fmla="*/ 330 w 383"/>
                  <a:gd name="T17" fmla="*/ 1405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3" h="1410">
                    <a:moveTo>
                      <a:pt x="330" y="1405"/>
                    </a:moveTo>
                    <a:lnTo>
                      <a:pt x="330" y="1405"/>
                    </a:lnTo>
                    <a:lnTo>
                      <a:pt x="330" y="1405"/>
                    </a:lnTo>
                    <a:cubicBezTo>
                      <a:pt x="298" y="1409"/>
                      <a:pt x="270" y="1389"/>
                      <a:pt x="263" y="1361"/>
                    </a:cubicBezTo>
                    <a:cubicBezTo>
                      <a:pt x="4" y="71"/>
                      <a:pt x="4" y="71"/>
                      <a:pt x="4" y="71"/>
                    </a:cubicBezTo>
                    <a:cubicBezTo>
                      <a:pt x="0" y="39"/>
                      <a:pt x="20" y="11"/>
                      <a:pt x="48" y="4"/>
                    </a:cubicBezTo>
                    <a:cubicBezTo>
                      <a:pt x="80" y="0"/>
                      <a:pt x="107" y="19"/>
                      <a:pt x="116" y="47"/>
                    </a:cubicBezTo>
                    <a:cubicBezTo>
                      <a:pt x="374" y="1337"/>
                      <a:pt x="374" y="1337"/>
                      <a:pt x="374" y="1337"/>
                    </a:cubicBezTo>
                    <a:cubicBezTo>
                      <a:pt x="382" y="1369"/>
                      <a:pt x="362" y="1396"/>
                      <a:pt x="330" y="1405"/>
                    </a:cubicBezTo>
                  </a:path>
                </a:pathLst>
              </a:custGeom>
              <a:solidFill>
                <a:srgbClr val="ED7D31"/>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6" name="Freeform 178"/>
              <p:cNvSpPr>
                <a:spLocks noChangeArrowheads="1"/>
              </p:cNvSpPr>
              <p:nvPr/>
            </p:nvSpPr>
            <p:spPr bwMode="auto">
              <a:xfrm>
                <a:off x="9809373" y="7779031"/>
                <a:ext cx="325882" cy="370074"/>
              </a:xfrm>
              <a:custGeom>
                <a:avLst/>
                <a:gdLst>
                  <a:gd name="T0" fmla="*/ 542 w 682"/>
                  <a:gd name="T1" fmla="*/ 0 h 777"/>
                  <a:gd name="T2" fmla="*/ 542 w 682"/>
                  <a:gd name="T3" fmla="*/ 0 h 777"/>
                  <a:gd name="T4" fmla="*/ 124 w 682"/>
                  <a:gd name="T5" fmla="*/ 99 h 777"/>
                  <a:gd name="T6" fmla="*/ 24 w 682"/>
                  <a:gd name="T7" fmla="*/ 310 h 777"/>
                  <a:gd name="T8" fmla="*/ 84 w 682"/>
                  <a:gd name="T9" fmla="*/ 609 h 777"/>
                  <a:gd name="T10" fmla="*/ 259 w 682"/>
                  <a:gd name="T11" fmla="*/ 760 h 777"/>
                  <a:gd name="T12" fmla="*/ 681 w 682"/>
                  <a:gd name="T13" fmla="*/ 693 h 777"/>
                  <a:gd name="T14" fmla="*/ 542 w 682"/>
                  <a:gd name="T15" fmla="*/ 0 h 7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2" h="777">
                    <a:moveTo>
                      <a:pt x="542" y="0"/>
                    </a:moveTo>
                    <a:lnTo>
                      <a:pt x="542" y="0"/>
                    </a:lnTo>
                    <a:cubicBezTo>
                      <a:pt x="124" y="99"/>
                      <a:pt x="124" y="99"/>
                      <a:pt x="124" y="99"/>
                    </a:cubicBezTo>
                    <a:cubicBezTo>
                      <a:pt x="48" y="116"/>
                      <a:pt x="0" y="211"/>
                      <a:pt x="24" y="310"/>
                    </a:cubicBezTo>
                    <a:cubicBezTo>
                      <a:pt x="84" y="609"/>
                      <a:pt x="84" y="609"/>
                      <a:pt x="84" y="609"/>
                    </a:cubicBezTo>
                    <a:cubicBezTo>
                      <a:pt x="104" y="708"/>
                      <a:pt x="184" y="776"/>
                      <a:pt x="259" y="760"/>
                    </a:cubicBezTo>
                    <a:cubicBezTo>
                      <a:pt x="681" y="693"/>
                      <a:pt x="681" y="693"/>
                      <a:pt x="681" y="693"/>
                    </a:cubicBezTo>
                    <a:lnTo>
                      <a:pt x="542" y="0"/>
                    </a:lnTo>
                  </a:path>
                </a:pathLst>
              </a:custGeom>
              <a:solidFill>
                <a:srgbClr val="A5A5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7" name="Freeform 179"/>
              <p:cNvSpPr>
                <a:spLocks noChangeArrowheads="1"/>
              </p:cNvSpPr>
              <p:nvPr/>
            </p:nvSpPr>
            <p:spPr bwMode="auto">
              <a:xfrm>
                <a:off x="9815722" y="7897455"/>
                <a:ext cx="99457" cy="38065"/>
              </a:xfrm>
              <a:custGeom>
                <a:avLst/>
                <a:gdLst>
                  <a:gd name="T0" fmla="*/ 183 w 212"/>
                  <a:gd name="T1" fmla="*/ 4 h 85"/>
                  <a:gd name="T2" fmla="*/ 183 w 212"/>
                  <a:gd name="T3" fmla="*/ 4 h 85"/>
                  <a:gd name="T4" fmla="*/ 0 w 212"/>
                  <a:gd name="T5" fmla="*/ 40 h 85"/>
                  <a:gd name="T6" fmla="*/ 12 w 212"/>
                  <a:gd name="T7" fmla="*/ 84 h 85"/>
                  <a:gd name="T8" fmla="*/ 192 w 212"/>
                  <a:gd name="T9" fmla="*/ 47 h 85"/>
                  <a:gd name="T10" fmla="*/ 208 w 212"/>
                  <a:gd name="T11" fmla="*/ 19 h 85"/>
                  <a:gd name="T12" fmla="*/ 183 w 212"/>
                  <a:gd name="T13" fmla="*/ 4 h 85"/>
                </a:gdLst>
                <a:ahLst/>
                <a:cxnLst>
                  <a:cxn ang="0">
                    <a:pos x="T0" y="T1"/>
                  </a:cxn>
                  <a:cxn ang="0">
                    <a:pos x="T2" y="T3"/>
                  </a:cxn>
                  <a:cxn ang="0">
                    <a:pos x="T4" y="T5"/>
                  </a:cxn>
                  <a:cxn ang="0">
                    <a:pos x="T6" y="T7"/>
                  </a:cxn>
                  <a:cxn ang="0">
                    <a:pos x="T8" y="T9"/>
                  </a:cxn>
                  <a:cxn ang="0">
                    <a:pos x="T10" y="T11"/>
                  </a:cxn>
                  <a:cxn ang="0">
                    <a:pos x="T12" y="T13"/>
                  </a:cxn>
                </a:cxnLst>
                <a:rect l="0" t="0" r="r" b="b"/>
                <a:pathLst>
                  <a:path w="212" h="85">
                    <a:moveTo>
                      <a:pt x="183" y="4"/>
                    </a:moveTo>
                    <a:lnTo>
                      <a:pt x="183" y="4"/>
                    </a:lnTo>
                    <a:cubicBezTo>
                      <a:pt x="0" y="40"/>
                      <a:pt x="0" y="40"/>
                      <a:pt x="0" y="40"/>
                    </a:cubicBezTo>
                    <a:cubicBezTo>
                      <a:pt x="12" y="84"/>
                      <a:pt x="12" y="84"/>
                      <a:pt x="12" y="84"/>
                    </a:cubicBezTo>
                    <a:cubicBezTo>
                      <a:pt x="192" y="47"/>
                      <a:pt x="192" y="47"/>
                      <a:pt x="192" y="47"/>
                    </a:cubicBezTo>
                    <a:cubicBezTo>
                      <a:pt x="203" y="47"/>
                      <a:pt x="211" y="32"/>
                      <a:pt x="208" y="19"/>
                    </a:cubicBezTo>
                    <a:cubicBezTo>
                      <a:pt x="208" y="7"/>
                      <a:pt x="195" y="0"/>
                      <a:pt x="183" y="4"/>
                    </a:cubicBezTo>
                  </a:path>
                </a:pathLst>
              </a:custGeom>
              <a:solidFill>
                <a:srgbClr val="A5A5A5">
                  <a:lumMod val="5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8" name="Freeform 180"/>
              <p:cNvSpPr>
                <a:spLocks noChangeArrowheads="1"/>
              </p:cNvSpPr>
              <p:nvPr/>
            </p:nvSpPr>
            <p:spPr bwMode="auto">
              <a:xfrm>
                <a:off x="9824186" y="7933405"/>
                <a:ext cx="99457" cy="38065"/>
              </a:xfrm>
              <a:custGeom>
                <a:avLst/>
                <a:gdLst>
                  <a:gd name="T0" fmla="*/ 179 w 212"/>
                  <a:gd name="T1" fmla="*/ 4 h 85"/>
                  <a:gd name="T2" fmla="*/ 179 w 212"/>
                  <a:gd name="T3" fmla="*/ 4 h 85"/>
                  <a:gd name="T4" fmla="*/ 0 w 212"/>
                  <a:gd name="T5" fmla="*/ 40 h 85"/>
                  <a:gd name="T6" fmla="*/ 8 w 212"/>
                  <a:gd name="T7" fmla="*/ 84 h 85"/>
                  <a:gd name="T8" fmla="*/ 192 w 212"/>
                  <a:gd name="T9" fmla="*/ 48 h 85"/>
                  <a:gd name="T10" fmla="*/ 207 w 212"/>
                  <a:gd name="T11" fmla="*/ 20 h 85"/>
                  <a:gd name="T12" fmla="*/ 179 w 212"/>
                  <a:gd name="T13" fmla="*/ 4 h 85"/>
                </a:gdLst>
                <a:ahLst/>
                <a:cxnLst>
                  <a:cxn ang="0">
                    <a:pos x="T0" y="T1"/>
                  </a:cxn>
                  <a:cxn ang="0">
                    <a:pos x="T2" y="T3"/>
                  </a:cxn>
                  <a:cxn ang="0">
                    <a:pos x="T4" y="T5"/>
                  </a:cxn>
                  <a:cxn ang="0">
                    <a:pos x="T6" y="T7"/>
                  </a:cxn>
                  <a:cxn ang="0">
                    <a:pos x="T8" y="T9"/>
                  </a:cxn>
                  <a:cxn ang="0">
                    <a:pos x="T10" y="T11"/>
                  </a:cxn>
                  <a:cxn ang="0">
                    <a:pos x="T12" y="T13"/>
                  </a:cxn>
                </a:cxnLst>
                <a:rect l="0" t="0" r="r" b="b"/>
                <a:pathLst>
                  <a:path w="212" h="85">
                    <a:moveTo>
                      <a:pt x="179" y="4"/>
                    </a:moveTo>
                    <a:lnTo>
                      <a:pt x="179" y="4"/>
                    </a:lnTo>
                    <a:cubicBezTo>
                      <a:pt x="0" y="40"/>
                      <a:pt x="0" y="40"/>
                      <a:pt x="0" y="40"/>
                    </a:cubicBezTo>
                    <a:cubicBezTo>
                      <a:pt x="8" y="84"/>
                      <a:pt x="8" y="84"/>
                      <a:pt x="8" y="84"/>
                    </a:cubicBezTo>
                    <a:cubicBezTo>
                      <a:pt x="192" y="48"/>
                      <a:pt x="192" y="48"/>
                      <a:pt x="192" y="48"/>
                    </a:cubicBezTo>
                    <a:cubicBezTo>
                      <a:pt x="204" y="44"/>
                      <a:pt x="211" y="32"/>
                      <a:pt x="207" y="20"/>
                    </a:cubicBezTo>
                    <a:cubicBezTo>
                      <a:pt x="207" y="9"/>
                      <a:pt x="195" y="0"/>
                      <a:pt x="179" y="4"/>
                    </a:cubicBezTo>
                  </a:path>
                </a:pathLst>
              </a:custGeom>
              <a:solidFill>
                <a:srgbClr val="A5A5A5">
                  <a:lumMod val="5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39" name="Freeform 181"/>
              <p:cNvSpPr>
                <a:spLocks noChangeArrowheads="1"/>
              </p:cNvSpPr>
              <p:nvPr/>
            </p:nvSpPr>
            <p:spPr bwMode="auto">
              <a:xfrm>
                <a:off x="9832651" y="7969355"/>
                <a:ext cx="99457" cy="38065"/>
              </a:xfrm>
              <a:custGeom>
                <a:avLst/>
                <a:gdLst>
                  <a:gd name="T0" fmla="*/ 179 w 212"/>
                  <a:gd name="T1" fmla="*/ 4 h 84"/>
                  <a:gd name="T2" fmla="*/ 179 w 212"/>
                  <a:gd name="T3" fmla="*/ 4 h 84"/>
                  <a:gd name="T4" fmla="*/ 0 w 212"/>
                  <a:gd name="T5" fmla="*/ 40 h 84"/>
                  <a:gd name="T6" fmla="*/ 8 w 212"/>
                  <a:gd name="T7" fmla="*/ 83 h 84"/>
                  <a:gd name="T8" fmla="*/ 191 w 212"/>
                  <a:gd name="T9" fmla="*/ 48 h 84"/>
                  <a:gd name="T10" fmla="*/ 207 w 212"/>
                  <a:gd name="T11" fmla="*/ 20 h 84"/>
                  <a:gd name="T12" fmla="*/ 179 w 212"/>
                  <a:gd name="T13" fmla="*/ 4 h 84"/>
                </a:gdLst>
                <a:ahLst/>
                <a:cxnLst>
                  <a:cxn ang="0">
                    <a:pos x="T0" y="T1"/>
                  </a:cxn>
                  <a:cxn ang="0">
                    <a:pos x="T2" y="T3"/>
                  </a:cxn>
                  <a:cxn ang="0">
                    <a:pos x="T4" y="T5"/>
                  </a:cxn>
                  <a:cxn ang="0">
                    <a:pos x="T6" y="T7"/>
                  </a:cxn>
                  <a:cxn ang="0">
                    <a:pos x="T8" y="T9"/>
                  </a:cxn>
                  <a:cxn ang="0">
                    <a:pos x="T10" y="T11"/>
                  </a:cxn>
                  <a:cxn ang="0">
                    <a:pos x="T12" y="T13"/>
                  </a:cxn>
                </a:cxnLst>
                <a:rect l="0" t="0" r="r" b="b"/>
                <a:pathLst>
                  <a:path w="212" h="84">
                    <a:moveTo>
                      <a:pt x="179" y="4"/>
                    </a:moveTo>
                    <a:lnTo>
                      <a:pt x="179" y="4"/>
                    </a:lnTo>
                    <a:cubicBezTo>
                      <a:pt x="0" y="40"/>
                      <a:pt x="0" y="40"/>
                      <a:pt x="0" y="40"/>
                    </a:cubicBezTo>
                    <a:cubicBezTo>
                      <a:pt x="8" y="83"/>
                      <a:pt x="8" y="83"/>
                      <a:pt x="8" y="83"/>
                    </a:cubicBezTo>
                    <a:cubicBezTo>
                      <a:pt x="191" y="48"/>
                      <a:pt x="191" y="48"/>
                      <a:pt x="191" y="48"/>
                    </a:cubicBezTo>
                    <a:cubicBezTo>
                      <a:pt x="203" y="43"/>
                      <a:pt x="211" y="32"/>
                      <a:pt x="207" y="20"/>
                    </a:cubicBezTo>
                    <a:cubicBezTo>
                      <a:pt x="203" y="8"/>
                      <a:pt x="191" y="0"/>
                      <a:pt x="179" y="4"/>
                    </a:cubicBezTo>
                  </a:path>
                </a:pathLst>
              </a:custGeom>
              <a:solidFill>
                <a:srgbClr val="A5A5A5">
                  <a:lumMod val="5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40" name="Freeform 182"/>
              <p:cNvSpPr>
                <a:spLocks noChangeArrowheads="1"/>
              </p:cNvSpPr>
              <p:nvPr/>
            </p:nvSpPr>
            <p:spPr bwMode="auto">
              <a:xfrm>
                <a:off x="9838999" y="8005305"/>
                <a:ext cx="99457" cy="38065"/>
              </a:xfrm>
              <a:custGeom>
                <a:avLst/>
                <a:gdLst>
                  <a:gd name="T0" fmla="*/ 179 w 212"/>
                  <a:gd name="T1" fmla="*/ 0 h 84"/>
                  <a:gd name="T2" fmla="*/ 179 w 212"/>
                  <a:gd name="T3" fmla="*/ 0 h 84"/>
                  <a:gd name="T4" fmla="*/ 0 w 212"/>
                  <a:gd name="T5" fmla="*/ 39 h 84"/>
                  <a:gd name="T6" fmla="*/ 8 w 212"/>
                  <a:gd name="T7" fmla="*/ 83 h 84"/>
                  <a:gd name="T8" fmla="*/ 187 w 212"/>
                  <a:gd name="T9" fmla="*/ 47 h 84"/>
                  <a:gd name="T10" fmla="*/ 207 w 212"/>
                  <a:gd name="T11" fmla="*/ 19 h 84"/>
                  <a:gd name="T12" fmla="*/ 179 w 212"/>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212" h="84">
                    <a:moveTo>
                      <a:pt x="179" y="0"/>
                    </a:moveTo>
                    <a:lnTo>
                      <a:pt x="179" y="0"/>
                    </a:lnTo>
                    <a:cubicBezTo>
                      <a:pt x="0" y="39"/>
                      <a:pt x="0" y="39"/>
                      <a:pt x="0" y="39"/>
                    </a:cubicBezTo>
                    <a:cubicBezTo>
                      <a:pt x="8" y="83"/>
                      <a:pt x="8" y="83"/>
                      <a:pt x="8" y="83"/>
                    </a:cubicBezTo>
                    <a:cubicBezTo>
                      <a:pt x="187" y="47"/>
                      <a:pt x="187" y="47"/>
                      <a:pt x="187" y="47"/>
                    </a:cubicBezTo>
                    <a:cubicBezTo>
                      <a:pt x="199" y="44"/>
                      <a:pt x="211" y="31"/>
                      <a:pt x="207" y="19"/>
                    </a:cubicBezTo>
                    <a:cubicBezTo>
                      <a:pt x="203" y="7"/>
                      <a:pt x="191" y="0"/>
                      <a:pt x="179" y="0"/>
                    </a:cubicBezTo>
                  </a:path>
                </a:pathLst>
              </a:custGeom>
              <a:solidFill>
                <a:srgbClr val="A5A5A5">
                  <a:lumMod val="5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41" name="Freeform 183"/>
              <p:cNvSpPr>
                <a:spLocks noChangeArrowheads="1"/>
              </p:cNvSpPr>
              <p:nvPr/>
            </p:nvSpPr>
            <p:spPr bwMode="auto">
              <a:xfrm>
                <a:off x="9847464" y="8041255"/>
                <a:ext cx="97341" cy="38065"/>
              </a:xfrm>
              <a:custGeom>
                <a:avLst/>
                <a:gdLst>
                  <a:gd name="T0" fmla="*/ 179 w 208"/>
                  <a:gd name="T1" fmla="*/ 0 h 85"/>
                  <a:gd name="T2" fmla="*/ 179 w 208"/>
                  <a:gd name="T3" fmla="*/ 0 h 85"/>
                  <a:gd name="T4" fmla="*/ 0 w 208"/>
                  <a:gd name="T5" fmla="*/ 36 h 85"/>
                  <a:gd name="T6" fmla="*/ 8 w 208"/>
                  <a:gd name="T7" fmla="*/ 84 h 85"/>
                  <a:gd name="T8" fmla="*/ 187 w 208"/>
                  <a:gd name="T9" fmla="*/ 48 h 85"/>
                  <a:gd name="T10" fmla="*/ 207 w 208"/>
                  <a:gd name="T11" fmla="*/ 20 h 85"/>
                  <a:gd name="T12" fmla="*/ 179 w 208"/>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208" h="85">
                    <a:moveTo>
                      <a:pt x="179" y="0"/>
                    </a:moveTo>
                    <a:lnTo>
                      <a:pt x="179" y="0"/>
                    </a:lnTo>
                    <a:cubicBezTo>
                      <a:pt x="0" y="36"/>
                      <a:pt x="0" y="36"/>
                      <a:pt x="0" y="36"/>
                    </a:cubicBezTo>
                    <a:cubicBezTo>
                      <a:pt x="8" y="84"/>
                      <a:pt x="8" y="84"/>
                      <a:pt x="8" y="84"/>
                    </a:cubicBezTo>
                    <a:cubicBezTo>
                      <a:pt x="187" y="48"/>
                      <a:pt x="187" y="48"/>
                      <a:pt x="187" y="48"/>
                    </a:cubicBezTo>
                    <a:cubicBezTo>
                      <a:pt x="199" y="44"/>
                      <a:pt x="207" y="32"/>
                      <a:pt x="207" y="20"/>
                    </a:cubicBezTo>
                    <a:cubicBezTo>
                      <a:pt x="203" y="8"/>
                      <a:pt x="191" y="0"/>
                      <a:pt x="179" y="0"/>
                    </a:cubicBezTo>
                  </a:path>
                </a:pathLst>
              </a:custGeom>
              <a:solidFill>
                <a:srgbClr val="A5A5A5">
                  <a:lumMod val="50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grpSp>
        <p:grpSp>
          <p:nvGrpSpPr>
            <p:cNvPr id="342" name="Group 341"/>
            <p:cNvGrpSpPr/>
            <p:nvPr/>
          </p:nvGrpSpPr>
          <p:grpSpPr>
            <a:xfrm>
              <a:off x="13619864" y="7627603"/>
              <a:ext cx="802008" cy="687280"/>
              <a:chOff x="13463904" y="7694443"/>
              <a:chExt cx="802008" cy="687280"/>
            </a:xfrm>
          </p:grpSpPr>
          <p:sp>
            <p:nvSpPr>
              <p:cNvPr id="343" name="Freeform 184"/>
              <p:cNvSpPr>
                <a:spLocks noChangeArrowheads="1"/>
              </p:cNvSpPr>
              <p:nvPr/>
            </p:nvSpPr>
            <p:spPr bwMode="auto">
              <a:xfrm>
                <a:off x="13482949" y="7800178"/>
                <a:ext cx="782963" cy="581545"/>
              </a:xfrm>
              <a:custGeom>
                <a:avLst/>
                <a:gdLst>
                  <a:gd name="T0" fmla="*/ 1637 w 1638"/>
                  <a:gd name="T1" fmla="*/ 728 h 1215"/>
                  <a:gd name="T2" fmla="*/ 255 w 1638"/>
                  <a:gd name="T3" fmla="*/ 1214 h 1215"/>
                  <a:gd name="T4" fmla="*/ 0 w 1638"/>
                  <a:gd name="T5" fmla="*/ 481 h 1215"/>
                  <a:gd name="T6" fmla="*/ 1382 w 1638"/>
                  <a:gd name="T7" fmla="*/ 0 h 1215"/>
                  <a:gd name="T8" fmla="*/ 1637 w 1638"/>
                  <a:gd name="T9" fmla="*/ 728 h 1215"/>
                </a:gdLst>
                <a:ahLst/>
                <a:cxnLst>
                  <a:cxn ang="0">
                    <a:pos x="T0" y="T1"/>
                  </a:cxn>
                  <a:cxn ang="0">
                    <a:pos x="T2" y="T3"/>
                  </a:cxn>
                  <a:cxn ang="0">
                    <a:pos x="T4" y="T5"/>
                  </a:cxn>
                  <a:cxn ang="0">
                    <a:pos x="T6" y="T7"/>
                  </a:cxn>
                  <a:cxn ang="0">
                    <a:pos x="T8" y="T9"/>
                  </a:cxn>
                </a:cxnLst>
                <a:rect l="0" t="0" r="r" b="b"/>
                <a:pathLst>
                  <a:path w="1638" h="1215">
                    <a:moveTo>
                      <a:pt x="1637" y="728"/>
                    </a:moveTo>
                    <a:lnTo>
                      <a:pt x="255" y="1214"/>
                    </a:lnTo>
                    <a:lnTo>
                      <a:pt x="0" y="481"/>
                    </a:lnTo>
                    <a:lnTo>
                      <a:pt x="1382" y="0"/>
                    </a:lnTo>
                    <a:lnTo>
                      <a:pt x="1637" y="728"/>
                    </a:lnTo>
                  </a:path>
                </a:pathLst>
              </a:custGeom>
              <a:solidFill>
                <a:srgbClr val="A5A5A5">
                  <a:lumMod val="75000"/>
                </a:srgbClr>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44" name="Freeform 185"/>
              <p:cNvSpPr>
                <a:spLocks noChangeArrowheads="1"/>
              </p:cNvSpPr>
              <p:nvPr/>
            </p:nvSpPr>
            <p:spPr bwMode="auto">
              <a:xfrm>
                <a:off x="13482949" y="8030682"/>
                <a:ext cx="389365" cy="348927"/>
              </a:xfrm>
              <a:custGeom>
                <a:avLst/>
                <a:gdLst>
                  <a:gd name="T0" fmla="*/ 0 w 817"/>
                  <a:gd name="T1" fmla="*/ 0 h 734"/>
                  <a:gd name="T2" fmla="*/ 816 w 817"/>
                  <a:gd name="T3" fmla="*/ 124 h 734"/>
                  <a:gd name="T4" fmla="*/ 255 w 817"/>
                  <a:gd name="T5" fmla="*/ 733 h 734"/>
                  <a:gd name="T6" fmla="*/ 0 w 817"/>
                  <a:gd name="T7" fmla="*/ 0 h 734"/>
                </a:gdLst>
                <a:ahLst/>
                <a:cxnLst>
                  <a:cxn ang="0">
                    <a:pos x="T0" y="T1"/>
                  </a:cxn>
                  <a:cxn ang="0">
                    <a:pos x="T2" y="T3"/>
                  </a:cxn>
                  <a:cxn ang="0">
                    <a:pos x="T4" y="T5"/>
                  </a:cxn>
                  <a:cxn ang="0">
                    <a:pos x="T6" y="T7"/>
                  </a:cxn>
                </a:cxnLst>
                <a:rect l="0" t="0" r="r" b="b"/>
                <a:pathLst>
                  <a:path w="817" h="734">
                    <a:moveTo>
                      <a:pt x="0" y="0"/>
                    </a:moveTo>
                    <a:lnTo>
                      <a:pt x="816" y="124"/>
                    </a:lnTo>
                    <a:lnTo>
                      <a:pt x="255" y="733"/>
                    </a:lnTo>
                    <a:lnTo>
                      <a:pt x="0" y="0"/>
                    </a:lnTo>
                  </a:path>
                </a:pathLst>
              </a:custGeom>
              <a:solidFill>
                <a:srgbClr val="A5A5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45" name="Freeform 186"/>
              <p:cNvSpPr>
                <a:spLocks noChangeArrowheads="1"/>
              </p:cNvSpPr>
              <p:nvPr/>
            </p:nvSpPr>
            <p:spPr bwMode="auto">
              <a:xfrm>
                <a:off x="13874431" y="7800178"/>
                <a:ext cx="391481" cy="346812"/>
              </a:xfrm>
              <a:custGeom>
                <a:avLst/>
                <a:gdLst>
                  <a:gd name="T0" fmla="*/ 566 w 822"/>
                  <a:gd name="T1" fmla="*/ 0 h 729"/>
                  <a:gd name="T2" fmla="*/ 0 w 822"/>
                  <a:gd name="T3" fmla="*/ 605 h 729"/>
                  <a:gd name="T4" fmla="*/ 821 w 822"/>
                  <a:gd name="T5" fmla="*/ 728 h 729"/>
                  <a:gd name="T6" fmla="*/ 566 w 822"/>
                  <a:gd name="T7" fmla="*/ 0 h 729"/>
                </a:gdLst>
                <a:ahLst/>
                <a:cxnLst>
                  <a:cxn ang="0">
                    <a:pos x="T0" y="T1"/>
                  </a:cxn>
                  <a:cxn ang="0">
                    <a:pos x="T2" y="T3"/>
                  </a:cxn>
                  <a:cxn ang="0">
                    <a:pos x="T4" y="T5"/>
                  </a:cxn>
                  <a:cxn ang="0">
                    <a:pos x="T6" y="T7"/>
                  </a:cxn>
                </a:cxnLst>
                <a:rect l="0" t="0" r="r" b="b"/>
                <a:pathLst>
                  <a:path w="822" h="729">
                    <a:moveTo>
                      <a:pt x="566" y="0"/>
                    </a:moveTo>
                    <a:lnTo>
                      <a:pt x="0" y="605"/>
                    </a:lnTo>
                    <a:lnTo>
                      <a:pt x="821" y="728"/>
                    </a:lnTo>
                    <a:lnTo>
                      <a:pt x="566" y="0"/>
                    </a:lnTo>
                  </a:path>
                </a:pathLst>
              </a:custGeom>
              <a:solidFill>
                <a:srgbClr val="A5A5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46" name="Freeform 187"/>
              <p:cNvSpPr>
                <a:spLocks noChangeArrowheads="1"/>
              </p:cNvSpPr>
              <p:nvPr/>
            </p:nvSpPr>
            <p:spPr bwMode="auto">
              <a:xfrm>
                <a:off x="13482949" y="7694443"/>
                <a:ext cx="662344" cy="334124"/>
              </a:xfrm>
              <a:custGeom>
                <a:avLst/>
                <a:gdLst>
                  <a:gd name="T0" fmla="*/ 0 w 1383"/>
                  <a:gd name="T1" fmla="*/ 700 h 701"/>
                  <a:gd name="T2" fmla="*/ 530 w 1383"/>
                  <a:gd name="T3" fmla="*/ 0 h 701"/>
                  <a:gd name="T4" fmla="*/ 1382 w 1383"/>
                  <a:gd name="T5" fmla="*/ 219 h 701"/>
                  <a:gd name="T6" fmla="*/ 0 w 1383"/>
                  <a:gd name="T7" fmla="*/ 700 h 701"/>
                </a:gdLst>
                <a:ahLst/>
                <a:cxnLst>
                  <a:cxn ang="0">
                    <a:pos x="T0" y="T1"/>
                  </a:cxn>
                  <a:cxn ang="0">
                    <a:pos x="T2" y="T3"/>
                  </a:cxn>
                  <a:cxn ang="0">
                    <a:pos x="T4" y="T5"/>
                  </a:cxn>
                  <a:cxn ang="0">
                    <a:pos x="T6" y="T7"/>
                  </a:cxn>
                </a:cxnLst>
                <a:rect l="0" t="0" r="r" b="b"/>
                <a:pathLst>
                  <a:path w="1383" h="701">
                    <a:moveTo>
                      <a:pt x="0" y="700"/>
                    </a:moveTo>
                    <a:lnTo>
                      <a:pt x="530" y="0"/>
                    </a:lnTo>
                    <a:lnTo>
                      <a:pt x="1382" y="219"/>
                    </a:lnTo>
                    <a:lnTo>
                      <a:pt x="0" y="700"/>
                    </a:lnTo>
                  </a:path>
                </a:pathLst>
              </a:custGeom>
              <a:solidFill>
                <a:srgbClr val="A5A5A5"/>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47" name="Freeform 188"/>
              <p:cNvSpPr>
                <a:spLocks noChangeArrowheads="1"/>
              </p:cNvSpPr>
              <p:nvPr/>
            </p:nvSpPr>
            <p:spPr bwMode="auto">
              <a:xfrm>
                <a:off x="13463904" y="7745196"/>
                <a:ext cx="681389" cy="342583"/>
              </a:xfrm>
              <a:custGeom>
                <a:avLst/>
                <a:gdLst>
                  <a:gd name="T0" fmla="*/ 40 w 1423"/>
                  <a:gd name="T1" fmla="*/ 593 h 718"/>
                  <a:gd name="T2" fmla="*/ 0 w 1423"/>
                  <a:gd name="T3" fmla="*/ 482 h 718"/>
                  <a:gd name="T4" fmla="*/ 1382 w 1423"/>
                  <a:gd name="T5" fmla="*/ 0 h 718"/>
                  <a:gd name="T6" fmla="*/ 1422 w 1423"/>
                  <a:gd name="T7" fmla="*/ 112 h 718"/>
                  <a:gd name="T8" fmla="*/ 856 w 1423"/>
                  <a:gd name="T9" fmla="*/ 717 h 718"/>
                  <a:gd name="T10" fmla="*/ 40 w 1423"/>
                  <a:gd name="T11" fmla="*/ 593 h 718"/>
                </a:gdLst>
                <a:ahLst/>
                <a:cxnLst>
                  <a:cxn ang="0">
                    <a:pos x="T0" y="T1"/>
                  </a:cxn>
                  <a:cxn ang="0">
                    <a:pos x="T2" y="T3"/>
                  </a:cxn>
                  <a:cxn ang="0">
                    <a:pos x="T4" y="T5"/>
                  </a:cxn>
                  <a:cxn ang="0">
                    <a:pos x="T6" y="T7"/>
                  </a:cxn>
                  <a:cxn ang="0">
                    <a:pos x="T8" y="T9"/>
                  </a:cxn>
                  <a:cxn ang="0">
                    <a:pos x="T10" y="T11"/>
                  </a:cxn>
                </a:cxnLst>
                <a:rect l="0" t="0" r="r" b="b"/>
                <a:pathLst>
                  <a:path w="1423" h="718">
                    <a:moveTo>
                      <a:pt x="40" y="593"/>
                    </a:moveTo>
                    <a:lnTo>
                      <a:pt x="0" y="482"/>
                    </a:lnTo>
                    <a:lnTo>
                      <a:pt x="1382" y="0"/>
                    </a:lnTo>
                    <a:lnTo>
                      <a:pt x="1422" y="112"/>
                    </a:lnTo>
                    <a:lnTo>
                      <a:pt x="856" y="717"/>
                    </a:lnTo>
                    <a:lnTo>
                      <a:pt x="40" y="593"/>
                    </a:lnTo>
                  </a:path>
                </a:pathLst>
              </a:custGeom>
              <a:solidFill>
                <a:srgbClr val="FFFFFF"/>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48" name="Freeform 189"/>
              <p:cNvSpPr>
                <a:spLocks noChangeArrowheads="1"/>
              </p:cNvSpPr>
              <p:nvPr/>
            </p:nvSpPr>
            <p:spPr bwMode="auto">
              <a:xfrm>
                <a:off x="13614148" y="7840358"/>
                <a:ext cx="397830" cy="156488"/>
              </a:xfrm>
              <a:custGeom>
                <a:avLst/>
                <a:gdLst>
                  <a:gd name="T0" fmla="*/ 812 w 833"/>
                  <a:gd name="T1" fmla="*/ 52 h 332"/>
                  <a:gd name="T2" fmla="*/ 812 w 833"/>
                  <a:gd name="T3" fmla="*/ 52 h 332"/>
                  <a:gd name="T4" fmla="*/ 40 w 833"/>
                  <a:gd name="T5" fmla="*/ 323 h 332"/>
                  <a:gd name="T6" fmla="*/ 4 w 833"/>
                  <a:gd name="T7" fmla="*/ 307 h 332"/>
                  <a:gd name="T8" fmla="*/ 20 w 833"/>
                  <a:gd name="T9" fmla="*/ 275 h 332"/>
                  <a:gd name="T10" fmla="*/ 796 w 833"/>
                  <a:gd name="T11" fmla="*/ 4 h 332"/>
                  <a:gd name="T12" fmla="*/ 828 w 833"/>
                  <a:gd name="T13" fmla="*/ 20 h 332"/>
                  <a:gd name="T14" fmla="*/ 812 w 833"/>
                  <a:gd name="T15" fmla="*/ 52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3" h="332">
                    <a:moveTo>
                      <a:pt x="812" y="52"/>
                    </a:moveTo>
                    <a:lnTo>
                      <a:pt x="812" y="52"/>
                    </a:lnTo>
                    <a:cubicBezTo>
                      <a:pt x="40" y="323"/>
                      <a:pt x="40" y="323"/>
                      <a:pt x="40" y="323"/>
                    </a:cubicBezTo>
                    <a:cubicBezTo>
                      <a:pt x="24" y="331"/>
                      <a:pt x="8" y="323"/>
                      <a:pt x="4" y="307"/>
                    </a:cubicBezTo>
                    <a:cubicBezTo>
                      <a:pt x="0" y="295"/>
                      <a:pt x="8" y="279"/>
                      <a:pt x="20" y="275"/>
                    </a:cubicBezTo>
                    <a:cubicBezTo>
                      <a:pt x="796" y="4"/>
                      <a:pt x="796" y="4"/>
                      <a:pt x="796" y="4"/>
                    </a:cubicBezTo>
                    <a:cubicBezTo>
                      <a:pt x="808" y="0"/>
                      <a:pt x="824" y="8"/>
                      <a:pt x="828" y="20"/>
                    </a:cubicBezTo>
                    <a:cubicBezTo>
                      <a:pt x="832" y="36"/>
                      <a:pt x="828" y="48"/>
                      <a:pt x="812" y="52"/>
                    </a:cubicBezTo>
                  </a:path>
                </a:pathLst>
              </a:custGeom>
              <a:solidFill>
                <a:srgbClr val="E0E1E0"/>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349" name="Freeform 190"/>
              <p:cNvSpPr>
                <a:spLocks noChangeArrowheads="1"/>
              </p:cNvSpPr>
              <p:nvPr/>
            </p:nvSpPr>
            <p:spPr bwMode="auto">
              <a:xfrm>
                <a:off x="13631077" y="7888996"/>
                <a:ext cx="397830" cy="154374"/>
              </a:xfrm>
              <a:custGeom>
                <a:avLst/>
                <a:gdLst>
                  <a:gd name="T0" fmla="*/ 812 w 833"/>
                  <a:gd name="T1" fmla="*/ 51 h 327"/>
                  <a:gd name="T2" fmla="*/ 812 w 833"/>
                  <a:gd name="T3" fmla="*/ 51 h 327"/>
                  <a:gd name="T4" fmla="*/ 40 w 833"/>
                  <a:gd name="T5" fmla="*/ 322 h 327"/>
                  <a:gd name="T6" fmla="*/ 4 w 833"/>
                  <a:gd name="T7" fmla="*/ 306 h 327"/>
                  <a:gd name="T8" fmla="*/ 4 w 833"/>
                  <a:gd name="T9" fmla="*/ 306 h 327"/>
                  <a:gd name="T10" fmla="*/ 20 w 833"/>
                  <a:gd name="T11" fmla="*/ 274 h 327"/>
                  <a:gd name="T12" fmla="*/ 796 w 833"/>
                  <a:gd name="T13" fmla="*/ 4 h 327"/>
                  <a:gd name="T14" fmla="*/ 828 w 833"/>
                  <a:gd name="T15" fmla="*/ 20 h 327"/>
                  <a:gd name="T16" fmla="*/ 812 w 833"/>
                  <a:gd name="T17" fmla="*/ 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3" h="327">
                    <a:moveTo>
                      <a:pt x="812" y="51"/>
                    </a:moveTo>
                    <a:lnTo>
                      <a:pt x="812" y="51"/>
                    </a:lnTo>
                    <a:cubicBezTo>
                      <a:pt x="40" y="322"/>
                      <a:pt x="40" y="322"/>
                      <a:pt x="40" y="322"/>
                    </a:cubicBezTo>
                    <a:cubicBezTo>
                      <a:pt x="24" y="326"/>
                      <a:pt x="8" y="322"/>
                      <a:pt x="4" y="306"/>
                    </a:cubicBezTo>
                    <a:lnTo>
                      <a:pt x="4" y="306"/>
                    </a:lnTo>
                    <a:cubicBezTo>
                      <a:pt x="0" y="294"/>
                      <a:pt x="8" y="278"/>
                      <a:pt x="20" y="274"/>
                    </a:cubicBezTo>
                    <a:cubicBezTo>
                      <a:pt x="796" y="4"/>
                      <a:pt x="796" y="4"/>
                      <a:pt x="796" y="4"/>
                    </a:cubicBezTo>
                    <a:cubicBezTo>
                      <a:pt x="808" y="0"/>
                      <a:pt x="824" y="4"/>
                      <a:pt x="828" y="20"/>
                    </a:cubicBezTo>
                    <a:cubicBezTo>
                      <a:pt x="832" y="32"/>
                      <a:pt x="828" y="48"/>
                      <a:pt x="812" y="51"/>
                    </a:cubicBezTo>
                  </a:path>
                </a:pathLst>
              </a:custGeom>
              <a:solidFill>
                <a:srgbClr val="E0E1E0"/>
              </a:solidFill>
              <a:ln>
                <a:noFill/>
              </a:ln>
              <a:effectLst/>
            </p:spPr>
            <p:txBody>
              <a:bodyPr wrap="none"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grpSp>
        <p:grpSp>
          <p:nvGrpSpPr>
            <p:cNvPr id="486" name="Group 485"/>
            <p:cNvGrpSpPr/>
            <p:nvPr/>
          </p:nvGrpSpPr>
          <p:grpSpPr>
            <a:xfrm>
              <a:off x="12616127" y="7036174"/>
              <a:ext cx="505922" cy="672478"/>
              <a:chOff x="9916767" y="11659096"/>
              <a:chExt cx="1032769" cy="1372771"/>
            </a:xfrm>
          </p:grpSpPr>
          <p:sp>
            <p:nvSpPr>
              <p:cNvPr id="487" name="Freeform 1092"/>
              <p:cNvSpPr>
                <a:spLocks noChangeArrowheads="1"/>
              </p:cNvSpPr>
              <p:nvPr/>
            </p:nvSpPr>
            <p:spPr bwMode="auto">
              <a:xfrm>
                <a:off x="9916767" y="12943702"/>
                <a:ext cx="75568" cy="88165"/>
              </a:xfrm>
              <a:custGeom>
                <a:avLst/>
                <a:gdLst>
                  <a:gd name="T0" fmla="*/ 3 w 26"/>
                  <a:gd name="T1" fmla="*/ 0 h 29"/>
                  <a:gd name="T2" fmla="*/ 3 w 26"/>
                  <a:gd name="T3" fmla="*/ 0 h 29"/>
                  <a:gd name="T4" fmla="*/ 3 w 26"/>
                  <a:gd name="T5" fmla="*/ 25 h 29"/>
                  <a:gd name="T6" fmla="*/ 25 w 26"/>
                  <a:gd name="T7" fmla="*/ 13 h 29"/>
                  <a:gd name="T8" fmla="*/ 3 w 26"/>
                  <a:gd name="T9" fmla="*/ 0 h 29"/>
                </a:gdLst>
                <a:ahLst/>
                <a:cxnLst>
                  <a:cxn ang="0">
                    <a:pos x="T0" y="T1"/>
                  </a:cxn>
                  <a:cxn ang="0">
                    <a:pos x="T2" y="T3"/>
                  </a:cxn>
                  <a:cxn ang="0">
                    <a:pos x="T4" y="T5"/>
                  </a:cxn>
                  <a:cxn ang="0">
                    <a:pos x="T6" y="T7"/>
                  </a:cxn>
                  <a:cxn ang="0">
                    <a:pos x="T8" y="T9"/>
                  </a:cxn>
                </a:cxnLst>
                <a:rect l="0" t="0" r="r" b="b"/>
                <a:pathLst>
                  <a:path w="26" h="29">
                    <a:moveTo>
                      <a:pt x="3" y="0"/>
                    </a:moveTo>
                    <a:lnTo>
                      <a:pt x="3" y="0"/>
                    </a:lnTo>
                    <a:cubicBezTo>
                      <a:pt x="3" y="4"/>
                      <a:pt x="0" y="22"/>
                      <a:pt x="3" y="25"/>
                    </a:cubicBezTo>
                    <a:cubicBezTo>
                      <a:pt x="3" y="28"/>
                      <a:pt x="22" y="13"/>
                      <a:pt x="25" y="13"/>
                    </a:cubicBezTo>
                    <a:cubicBezTo>
                      <a:pt x="22" y="7"/>
                      <a:pt x="13" y="0"/>
                      <a:pt x="3" y="0"/>
                    </a:cubicBezTo>
                  </a:path>
                </a:pathLst>
              </a:custGeom>
              <a:solidFill>
                <a:srgbClr val="FCB415"/>
              </a:solidFill>
              <a:ln>
                <a:noFill/>
              </a:ln>
              <a:effectLst/>
            </p:spPr>
            <p:txBody>
              <a:bodyPr wrap="none" lIns="91414" tIns="45707" rIns="91414" bIns="45707"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88" name="Freeform 1093"/>
              <p:cNvSpPr>
                <a:spLocks noChangeArrowheads="1"/>
              </p:cNvSpPr>
              <p:nvPr/>
            </p:nvSpPr>
            <p:spPr bwMode="auto">
              <a:xfrm>
                <a:off x="9967144" y="11759852"/>
                <a:ext cx="692717" cy="944566"/>
              </a:xfrm>
              <a:custGeom>
                <a:avLst/>
                <a:gdLst>
                  <a:gd name="T0" fmla="*/ 12 w 243"/>
                  <a:gd name="T1" fmla="*/ 327 h 331"/>
                  <a:gd name="T2" fmla="*/ 12 w 243"/>
                  <a:gd name="T3" fmla="*/ 327 h 331"/>
                  <a:gd name="T4" fmla="*/ 18 w 243"/>
                  <a:gd name="T5" fmla="*/ 330 h 331"/>
                  <a:gd name="T6" fmla="*/ 242 w 243"/>
                  <a:gd name="T7" fmla="*/ 15 h 331"/>
                  <a:gd name="T8" fmla="*/ 224 w 243"/>
                  <a:gd name="T9" fmla="*/ 0 h 331"/>
                  <a:gd name="T10" fmla="*/ 0 w 243"/>
                  <a:gd name="T11" fmla="*/ 315 h 331"/>
                  <a:gd name="T12" fmla="*/ 9 w 243"/>
                  <a:gd name="T13" fmla="*/ 321 h 331"/>
                  <a:gd name="T14" fmla="*/ 12 w 243"/>
                  <a:gd name="T15" fmla="*/ 327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31">
                    <a:moveTo>
                      <a:pt x="12" y="327"/>
                    </a:moveTo>
                    <a:lnTo>
                      <a:pt x="12" y="327"/>
                    </a:lnTo>
                    <a:cubicBezTo>
                      <a:pt x="15" y="327"/>
                      <a:pt x="15" y="330"/>
                      <a:pt x="18" y="330"/>
                    </a:cubicBezTo>
                    <a:cubicBezTo>
                      <a:pt x="242" y="15"/>
                      <a:pt x="242" y="15"/>
                      <a:pt x="242" y="15"/>
                    </a:cubicBezTo>
                    <a:cubicBezTo>
                      <a:pt x="224" y="0"/>
                      <a:pt x="224" y="0"/>
                      <a:pt x="224" y="0"/>
                    </a:cubicBezTo>
                    <a:cubicBezTo>
                      <a:pt x="0" y="315"/>
                      <a:pt x="0" y="315"/>
                      <a:pt x="0" y="315"/>
                    </a:cubicBezTo>
                    <a:cubicBezTo>
                      <a:pt x="9" y="321"/>
                      <a:pt x="9" y="321"/>
                      <a:pt x="9" y="321"/>
                    </a:cubicBezTo>
                    <a:lnTo>
                      <a:pt x="12" y="327"/>
                    </a:lnTo>
                  </a:path>
                </a:pathLst>
              </a:custGeom>
              <a:solidFill>
                <a:srgbClr val="FCB415"/>
              </a:solidFill>
              <a:ln>
                <a:noFill/>
              </a:ln>
              <a:effectLst/>
            </p:spPr>
            <p:txBody>
              <a:bodyPr wrap="none" lIns="91414" tIns="45707" rIns="91414" bIns="45707"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89" name="Freeform 1094"/>
              <p:cNvSpPr>
                <a:spLocks noChangeArrowheads="1"/>
              </p:cNvSpPr>
              <p:nvPr/>
            </p:nvSpPr>
            <p:spPr bwMode="auto">
              <a:xfrm>
                <a:off x="10080497" y="11848010"/>
                <a:ext cx="705308" cy="944560"/>
              </a:xfrm>
              <a:custGeom>
                <a:avLst/>
                <a:gdLst>
                  <a:gd name="T0" fmla="*/ 6 w 246"/>
                  <a:gd name="T1" fmla="*/ 318 h 331"/>
                  <a:gd name="T2" fmla="*/ 6 w 246"/>
                  <a:gd name="T3" fmla="*/ 318 h 331"/>
                  <a:gd name="T4" fmla="*/ 18 w 246"/>
                  <a:gd name="T5" fmla="*/ 327 h 331"/>
                  <a:gd name="T6" fmla="*/ 21 w 246"/>
                  <a:gd name="T7" fmla="*/ 330 h 331"/>
                  <a:gd name="T8" fmla="*/ 245 w 246"/>
                  <a:gd name="T9" fmla="*/ 12 h 331"/>
                  <a:gd name="T10" fmla="*/ 224 w 246"/>
                  <a:gd name="T11" fmla="*/ 0 h 331"/>
                  <a:gd name="T12" fmla="*/ 0 w 246"/>
                  <a:gd name="T13" fmla="*/ 315 h 331"/>
                  <a:gd name="T14" fmla="*/ 3 w 246"/>
                  <a:gd name="T15" fmla="*/ 315 h 331"/>
                  <a:gd name="T16" fmla="*/ 6 w 246"/>
                  <a:gd name="T17" fmla="*/ 318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331">
                    <a:moveTo>
                      <a:pt x="6" y="318"/>
                    </a:moveTo>
                    <a:lnTo>
                      <a:pt x="6" y="318"/>
                    </a:lnTo>
                    <a:cubicBezTo>
                      <a:pt x="18" y="327"/>
                      <a:pt x="18" y="327"/>
                      <a:pt x="18" y="327"/>
                    </a:cubicBezTo>
                    <a:cubicBezTo>
                      <a:pt x="18" y="327"/>
                      <a:pt x="18" y="327"/>
                      <a:pt x="21" y="330"/>
                    </a:cubicBezTo>
                    <a:cubicBezTo>
                      <a:pt x="245" y="12"/>
                      <a:pt x="245" y="12"/>
                      <a:pt x="245" y="12"/>
                    </a:cubicBezTo>
                    <a:cubicBezTo>
                      <a:pt x="224" y="0"/>
                      <a:pt x="224" y="0"/>
                      <a:pt x="224" y="0"/>
                    </a:cubicBezTo>
                    <a:cubicBezTo>
                      <a:pt x="0" y="315"/>
                      <a:pt x="0" y="315"/>
                      <a:pt x="0" y="315"/>
                    </a:cubicBezTo>
                    <a:lnTo>
                      <a:pt x="3" y="315"/>
                    </a:lnTo>
                    <a:lnTo>
                      <a:pt x="6" y="318"/>
                    </a:lnTo>
                  </a:path>
                </a:pathLst>
              </a:custGeom>
              <a:solidFill>
                <a:srgbClr val="FCB415"/>
              </a:solidFill>
              <a:ln>
                <a:noFill/>
              </a:ln>
              <a:effectLst/>
            </p:spPr>
            <p:txBody>
              <a:bodyPr wrap="none" lIns="91414" tIns="45707" rIns="91414" bIns="45707"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90" name="Freeform 1095"/>
              <p:cNvSpPr>
                <a:spLocks noChangeArrowheads="1"/>
              </p:cNvSpPr>
              <p:nvPr/>
            </p:nvSpPr>
            <p:spPr bwMode="auto">
              <a:xfrm>
                <a:off x="10672451" y="11659096"/>
                <a:ext cx="277085" cy="239294"/>
              </a:xfrm>
              <a:custGeom>
                <a:avLst/>
                <a:gdLst>
                  <a:gd name="T0" fmla="*/ 88 w 95"/>
                  <a:gd name="T1" fmla="*/ 36 h 82"/>
                  <a:gd name="T2" fmla="*/ 88 w 95"/>
                  <a:gd name="T3" fmla="*/ 36 h 82"/>
                  <a:gd name="T4" fmla="*/ 39 w 95"/>
                  <a:gd name="T5" fmla="*/ 2 h 82"/>
                  <a:gd name="T6" fmla="*/ 30 w 95"/>
                  <a:gd name="T7" fmla="*/ 0 h 82"/>
                  <a:gd name="T8" fmla="*/ 21 w 95"/>
                  <a:gd name="T9" fmla="*/ 0 h 82"/>
                  <a:gd name="T10" fmla="*/ 0 w 95"/>
                  <a:gd name="T11" fmla="*/ 27 h 82"/>
                  <a:gd name="T12" fmla="*/ 78 w 95"/>
                  <a:gd name="T13" fmla="*/ 81 h 82"/>
                  <a:gd name="T14" fmla="*/ 94 w 95"/>
                  <a:gd name="T15" fmla="*/ 54 h 82"/>
                  <a:gd name="T16" fmla="*/ 88 w 95"/>
                  <a:gd name="T17" fmla="*/ 3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82">
                    <a:moveTo>
                      <a:pt x="88" y="36"/>
                    </a:moveTo>
                    <a:lnTo>
                      <a:pt x="88" y="36"/>
                    </a:lnTo>
                    <a:cubicBezTo>
                      <a:pt x="39" y="2"/>
                      <a:pt x="39" y="2"/>
                      <a:pt x="39" y="2"/>
                    </a:cubicBezTo>
                    <a:cubicBezTo>
                      <a:pt x="36" y="0"/>
                      <a:pt x="33" y="0"/>
                      <a:pt x="30" y="0"/>
                    </a:cubicBezTo>
                    <a:cubicBezTo>
                      <a:pt x="27" y="0"/>
                      <a:pt x="24" y="0"/>
                      <a:pt x="21" y="0"/>
                    </a:cubicBezTo>
                    <a:cubicBezTo>
                      <a:pt x="0" y="27"/>
                      <a:pt x="0" y="27"/>
                      <a:pt x="0" y="27"/>
                    </a:cubicBezTo>
                    <a:cubicBezTo>
                      <a:pt x="78" y="81"/>
                      <a:pt x="78" y="81"/>
                      <a:pt x="78" y="81"/>
                    </a:cubicBezTo>
                    <a:cubicBezTo>
                      <a:pt x="94" y="54"/>
                      <a:pt x="94" y="54"/>
                      <a:pt x="94" y="54"/>
                    </a:cubicBezTo>
                    <a:cubicBezTo>
                      <a:pt x="94" y="48"/>
                      <a:pt x="94" y="39"/>
                      <a:pt x="88" y="36"/>
                    </a:cubicBezTo>
                  </a:path>
                </a:pathLst>
              </a:custGeom>
              <a:solidFill>
                <a:srgbClr val="FCB415"/>
              </a:solidFill>
              <a:ln>
                <a:noFill/>
              </a:ln>
              <a:effectLst/>
            </p:spPr>
            <p:txBody>
              <a:bodyPr wrap="none" lIns="91414" tIns="45707" rIns="91414" bIns="45707"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91" name="Freeform 1096"/>
              <p:cNvSpPr>
                <a:spLocks noChangeArrowheads="1"/>
              </p:cNvSpPr>
              <p:nvPr/>
            </p:nvSpPr>
            <p:spPr bwMode="auto">
              <a:xfrm>
                <a:off x="10181258" y="11923578"/>
                <a:ext cx="692708" cy="931969"/>
              </a:xfrm>
              <a:custGeom>
                <a:avLst/>
                <a:gdLst>
                  <a:gd name="T0" fmla="*/ 0 w 243"/>
                  <a:gd name="T1" fmla="*/ 315 h 325"/>
                  <a:gd name="T2" fmla="*/ 0 w 243"/>
                  <a:gd name="T3" fmla="*/ 315 h 325"/>
                  <a:gd name="T4" fmla="*/ 6 w 243"/>
                  <a:gd name="T5" fmla="*/ 318 h 325"/>
                  <a:gd name="T6" fmla="*/ 9 w 243"/>
                  <a:gd name="T7" fmla="*/ 318 h 325"/>
                  <a:gd name="T8" fmla="*/ 18 w 243"/>
                  <a:gd name="T9" fmla="*/ 324 h 325"/>
                  <a:gd name="T10" fmla="*/ 242 w 243"/>
                  <a:gd name="T11" fmla="*/ 12 h 325"/>
                  <a:gd name="T12" fmla="*/ 227 w 243"/>
                  <a:gd name="T13" fmla="*/ 0 h 325"/>
                  <a:gd name="T14" fmla="*/ 0 w 243"/>
                  <a:gd name="T15" fmla="*/ 31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25">
                    <a:moveTo>
                      <a:pt x="0" y="315"/>
                    </a:moveTo>
                    <a:lnTo>
                      <a:pt x="0" y="315"/>
                    </a:lnTo>
                    <a:cubicBezTo>
                      <a:pt x="3" y="315"/>
                      <a:pt x="6" y="315"/>
                      <a:pt x="6" y="318"/>
                    </a:cubicBezTo>
                    <a:cubicBezTo>
                      <a:pt x="9" y="318"/>
                      <a:pt x="9" y="318"/>
                      <a:pt x="9" y="318"/>
                    </a:cubicBezTo>
                    <a:cubicBezTo>
                      <a:pt x="18" y="324"/>
                      <a:pt x="18" y="324"/>
                      <a:pt x="18" y="324"/>
                    </a:cubicBezTo>
                    <a:cubicBezTo>
                      <a:pt x="242" y="12"/>
                      <a:pt x="242" y="12"/>
                      <a:pt x="242" y="12"/>
                    </a:cubicBezTo>
                    <a:cubicBezTo>
                      <a:pt x="227" y="0"/>
                      <a:pt x="227" y="0"/>
                      <a:pt x="227" y="0"/>
                    </a:cubicBezTo>
                    <a:lnTo>
                      <a:pt x="0" y="315"/>
                    </a:lnTo>
                  </a:path>
                </a:pathLst>
              </a:custGeom>
              <a:solidFill>
                <a:srgbClr val="FCB415"/>
              </a:solidFill>
              <a:ln>
                <a:noFill/>
              </a:ln>
              <a:effectLst/>
            </p:spPr>
            <p:txBody>
              <a:bodyPr wrap="none" lIns="91414" tIns="45707" rIns="91414" bIns="45707"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sp>
            <p:nvSpPr>
              <p:cNvPr id="492" name="Freeform 1097"/>
              <p:cNvSpPr>
                <a:spLocks noChangeArrowheads="1"/>
              </p:cNvSpPr>
              <p:nvPr/>
            </p:nvSpPr>
            <p:spPr bwMode="auto">
              <a:xfrm>
                <a:off x="9941956" y="12729603"/>
                <a:ext cx="239306" cy="239285"/>
              </a:xfrm>
              <a:custGeom>
                <a:avLst/>
                <a:gdLst>
                  <a:gd name="T0" fmla="*/ 78 w 85"/>
                  <a:gd name="T1" fmla="*/ 48 h 83"/>
                  <a:gd name="T2" fmla="*/ 78 w 85"/>
                  <a:gd name="T3" fmla="*/ 48 h 83"/>
                  <a:gd name="T4" fmla="*/ 51 w 85"/>
                  <a:gd name="T5" fmla="*/ 27 h 83"/>
                  <a:gd name="T6" fmla="*/ 42 w 85"/>
                  <a:gd name="T7" fmla="*/ 21 h 83"/>
                  <a:gd name="T8" fmla="*/ 15 w 85"/>
                  <a:gd name="T9" fmla="*/ 3 h 83"/>
                  <a:gd name="T10" fmla="*/ 15 w 85"/>
                  <a:gd name="T11" fmla="*/ 0 h 83"/>
                  <a:gd name="T12" fmla="*/ 12 w 85"/>
                  <a:gd name="T13" fmla="*/ 0 h 83"/>
                  <a:gd name="T14" fmla="*/ 6 w 85"/>
                  <a:gd name="T15" fmla="*/ 15 h 83"/>
                  <a:gd name="T16" fmla="*/ 3 w 85"/>
                  <a:gd name="T17" fmla="*/ 21 h 83"/>
                  <a:gd name="T18" fmla="*/ 0 w 85"/>
                  <a:gd name="T19" fmla="*/ 57 h 83"/>
                  <a:gd name="T20" fmla="*/ 33 w 85"/>
                  <a:gd name="T21" fmla="*/ 82 h 83"/>
                  <a:gd name="T22" fmla="*/ 63 w 85"/>
                  <a:gd name="T23" fmla="*/ 63 h 83"/>
                  <a:gd name="T24" fmla="*/ 69 w 85"/>
                  <a:gd name="T25" fmla="*/ 60 h 83"/>
                  <a:gd name="T26" fmla="*/ 84 w 85"/>
                  <a:gd name="T27" fmla="*/ 51 h 83"/>
                  <a:gd name="T28" fmla="*/ 81 w 85"/>
                  <a:gd name="T29" fmla="*/ 48 h 83"/>
                  <a:gd name="T30" fmla="*/ 78 w 85"/>
                  <a:gd name="T31" fmla="*/ 4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3">
                    <a:moveTo>
                      <a:pt x="78" y="48"/>
                    </a:moveTo>
                    <a:lnTo>
                      <a:pt x="78" y="48"/>
                    </a:lnTo>
                    <a:cubicBezTo>
                      <a:pt x="69" y="45"/>
                      <a:pt x="57" y="36"/>
                      <a:pt x="51" y="27"/>
                    </a:cubicBezTo>
                    <a:cubicBezTo>
                      <a:pt x="42" y="21"/>
                      <a:pt x="42" y="21"/>
                      <a:pt x="42" y="21"/>
                    </a:cubicBezTo>
                    <a:cubicBezTo>
                      <a:pt x="33" y="18"/>
                      <a:pt x="21" y="9"/>
                      <a:pt x="15" y="3"/>
                    </a:cubicBezTo>
                    <a:lnTo>
                      <a:pt x="15" y="0"/>
                    </a:lnTo>
                    <a:cubicBezTo>
                      <a:pt x="12" y="0"/>
                      <a:pt x="12" y="0"/>
                      <a:pt x="12" y="0"/>
                    </a:cubicBezTo>
                    <a:cubicBezTo>
                      <a:pt x="9" y="0"/>
                      <a:pt x="6" y="6"/>
                      <a:pt x="6" y="15"/>
                    </a:cubicBezTo>
                    <a:cubicBezTo>
                      <a:pt x="3" y="21"/>
                      <a:pt x="3" y="21"/>
                      <a:pt x="3" y="21"/>
                    </a:cubicBezTo>
                    <a:cubicBezTo>
                      <a:pt x="0" y="57"/>
                      <a:pt x="0" y="57"/>
                      <a:pt x="0" y="57"/>
                    </a:cubicBezTo>
                    <a:cubicBezTo>
                      <a:pt x="9" y="60"/>
                      <a:pt x="24" y="66"/>
                      <a:pt x="33" y="82"/>
                    </a:cubicBezTo>
                    <a:cubicBezTo>
                      <a:pt x="63" y="63"/>
                      <a:pt x="63" y="63"/>
                      <a:pt x="63" y="63"/>
                    </a:cubicBezTo>
                    <a:cubicBezTo>
                      <a:pt x="69" y="60"/>
                      <a:pt x="69" y="60"/>
                      <a:pt x="69" y="60"/>
                    </a:cubicBezTo>
                    <a:cubicBezTo>
                      <a:pt x="78" y="57"/>
                      <a:pt x="81" y="54"/>
                      <a:pt x="84" y="51"/>
                    </a:cubicBezTo>
                    <a:cubicBezTo>
                      <a:pt x="81" y="48"/>
                      <a:pt x="81" y="48"/>
                      <a:pt x="81" y="48"/>
                    </a:cubicBezTo>
                    <a:cubicBezTo>
                      <a:pt x="81" y="48"/>
                      <a:pt x="81" y="48"/>
                      <a:pt x="78" y="48"/>
                    </a:cubicBezTo>
                  </a:path>
                </a:pathLst>
              </a:custGeom>
              <a:solidFill>
                <a:srgbClr val="FCB415"/>
              </a:solidFill>
              <a:ln>
                <a:noFill/>
              </a:ln>
              <a:effectLst/>
            </p:spPr>
            <p:txBody>
              <a:bodyPr wrap="none" lIns="91414" tIns="45707" rIns="91414" bIns="45707" anchor="ctr"/>
              <a:lstStyle/>
              <a:p>
                <a:endParaRPr lang="en-US" sz="1350" dirty="0">
                  <a:latin typeface="DFKai-SB" panose="03000509000000000000" pitchFamily="65" charset="-120"/>
                  <a:ea typeface="DFKai-SB" panose="03000509000000000000" pitchFamily="65" charset="-120"/>
                  <a:cs typeface="微软雅黑" panose="020B0503020204020204" pitchFamily="34" charset="-122"/>
                  <a:sym typeface="Arial" panose="020B0604020202020204" pitchFamily="34" charset="0"/>
                </a:endParaRPr>
              </a:p>
            </p:txBody>
          </p:sp>
        </p:grpSp>
      </p:grpSp>
      <p:sp>
        <p:nvSpPr>
          <p:cNvPr id="2" name="Rectangle 1"/>
          <p:cNvSpPr/>
          <p:nvPr/>
        </p:nvSpPr>
        <p:spPr>
          <a:xfrm>
            <a:off x="699990" y="1127824"/>
            <a:ext cx="4647426" cy="461665"/>
          </a:xfrm>
          <a:prstGeom prst="rect">
            <a:avLst/>
          </a:prstGeom>
          <a:solidFill>
            <a:schemeClr val="bg1"/>
          </a:solidFill>
          <a:ln>
            <a:solidFill>
              <a:srgbClr val="FF0000"/>
            </a:solidFill>
          </a:ln>
        </p:spPr>
        <p:txBody>
          <a:bodyPr wrap="none">
            <a:spAutoFit/>
          </a:bodyPr>
          <a:lstStyle/>
          <a:p>
            <a:pPr algn="ctr"/>
            <a:r>
              <a:rPr lang="en-US" altLang="zh-CN" sz="2400" b="1" kern="100" dirty="0">
                <a:latin typeface="DFKai-SB" panose="03000509000000000000" pitchFamily="65" charset="-120"/>
                <a:ea typeface="DFKai-SB" panose="03000509000000000000" pitchFamily="65" charset="-120"/>
                <a:cs typeface="黑体" panose="02010609060101010101" charset="-122"/>
              </a:rPr>
              <a:t>b. </a:t>
            </a:r>
            <a:r>
              <a:rPr lang="zh-CN" altLang="en-US" sz="2400" b="1" kern="100" dirty="0">
                <a:latin typeface="DFKai-SB" panose="03000509000000000000" pitchFamily="65" charset="-120"/>
                <a:ea typeface="DFKai-SB" panose="03000509000000000000" pitchFamily="65" charset="-120"/>
                <a:cs typeface="黑体" panose="02010609060101010101" charset="-122"/>
              </a:rPr>
              <a:t>加強</a:t>
            </a:r>
            <a:r>
              <a:rPr lang="en-US" altLang="zh-CN" sz="2400" b="1" kern="100" dirty="0" err="1">
                <a:latin typeface="DFKai-SB" panose="03000509000000000000" pitchFamily="65" charset="-120"/>
                <a:ea typeface="DFKai-SB" panose="03000509000000000000" pitchFamily="65" charset="-120"/>
                <a:cs typeface="黑体" panose="02010609060101010101" charset="-122"/>
              </a:rPr>
              <a:t>內地與港澳經貿合作</a:t>
            </a:r>
            <a:r>
              <a:rPr lang="zh-CN" altLang="en-US" sz="2400" b="1" kern="100" dirty="0">
                <a:latin typeface="DFKai-SB" panose="03000509000000000000" pitchFamily="65" charset="-120"/>
                <a:ea typeface="DFKai-SB" panose="03000509000000000000" pitchFamily="65" charset="-120"/>
                <a:cs typeface="黑体" panose="02010609060101010101" charset="-122"/>
              </a:rPr>
              <a:t>聯繫</a:t>
            </a:r>
            <a:endParaRPr lang="en-US" altLang="zh-CN" sz="2400" b="1" kern="100" dirty="0">
              <a:latin typeface="DFKai-SB" panose="03000509000000000000" pitchFamily="65" charset="-120"/>
              <a:ea typeface="DFKai-SB" panose="03000509000000000000" pitchFamily="65" charset="-120"/>
              <a:cs typeface="黑体" panose="02010609060101010101" charset="-122"/>
            </a:endParaRPr>
          </a:p>
        </p:txBody>
      </p:sp>
      <p:sp>
        <p:nvSpPr>
          <p:cNvPr id="124" name="内容占位符 2"/>
          <p:cNvSpPr>
            <a:spLocks noGrp="1"/>
          </p:cNvSpPr>
          <p:nvPr/>
        </p:nvSpPr>
        <p:spPr>
          <a:xfrm>
            <a:off x="512880" y="2445824"/>
            <a:ext cx="5021647" cy="374015"/>
          </a:xfrm>
          <a:solidFill>
            <a:schemeClr val="bg1"/>
          </a:solidFill>
          <a:ln>
            <a:solidFill>
              <a:srgbClr val="FF0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zh-TW" altLang="en-US" sz="2400" b="1" kern="100" dirty="0">
              <a:effectLst/>
              <a:latin typeface="DFKai-SB" panose="03000509000000000000" pitchFamily="65" charset="-120"/>
              <a:ea typeface="DFKai-SB" panose="03000509000000000000" pitchFamily="65" charset="-120"/>
              <a:cs typeface="黑体" panose="02010609060101010101" charset="-122"/>
            </a:endParaRPr>
          </a:p>
        </p:txBody>
      </p:sp>
      <p:sp>
        <p:nvSpPr>
          <p:cNvPr id="3" name="Rectangle 2"/>
          <p:cNvSpPr/>
          <p:nvPr/>
        </p:nvSpPr>
        <p:spPr>
          <a:xfrm>
            <a:off x="699990" y="2330626"/>
            <a:ext cx="4647426" cy="461665"/>
          </a:xfrm>
          <a:prstGeom prst="rect">
            <a:avLst/>
          </a:prstGeom>
          <a:solidFill>
            <a:schemeClr val="bg1"/>
          </a:solidFill>
          <a:ln>
            <a:solidFill>
              <a:srgbClr val="FF0000"/>
            </a:solidFill>
          </a:ln>
        </p:spPr>
        <p:txBody>
          <a:bodyPr wrap="none">
            <a:spAutoFit/>
          </a:bodyPr>
          <a:lstStyle/>
          <a:p>
            <a:r>
              <a:rPr lang="en-US" altLang="zh-TW" sz="2400" b="1" kern="100" dirty="0">
                <a:solidFill>
                  <a:srgbClr val="000000"/>
                </a:solidFill>
                <a:latin typeface="DFKai-SB" panose="03000509000000000000" pitchFamily="65" charset="-120"/>
                <a:ea typeface="DFKai-SB" panose="03000509000000000000" pitchFamily="65" charset="-120"/>
                <a:cs typeface="黑体" panose="02010609060101010101" charset="-122"/>
              </a:rPr>
              <a:t>c.</a:t>
            </a:r>
            <a:r>
              <a:rPr lang="zh-TW" altLang="en-US" sz="2400" b="1" kern="100" dirty="0">
                <a:solidFill>
                  <a:srgbClr val="000000"/>
                </a:solidFill>
                <a:latin typeface="DFKai-SB" panose="03000509000000000000" pitchFamily="65" charset="-120"/>
                <a:ea typeface="DFKai-SB" panose="03000509000000000000" pitchFamily="65" charset="-120"/>
                <a:cs typeface="黑体" panose="02010609060101010101" charset="-122"/>
              </a:rPr>
              <a:t> </a:t>
            </a:r>
            <a:r>
              <a:rPr lang="zh-CN" altLang="en-US" sz="2400" b="1" kern="100" dirty="0">
                <a:latin typeface="DFKai-SB" panose="03000509000000000000" pitchFamily="65" charset="-120"/>
                <a:ea typeface="DFKai-SB" panose="03000509000000000000" pitchFamily="65" charset="-120"/>
                <a:cs typeface="黑体" panose="02010609060101010101" charset="-122"/>
              </a:rPr>
              <a:t>促進</a:t>
            </a:r>
            <a:r>
              <a:rPr lang="zh-TW" altLang="en-US" sz="2400" b="1" kern="100" dirty="0">
                <a:latin typeface="DFKai-SB" panose="03000509000000000000" pitchFamily="65" charset="-120"/>
                <a:ea typeface="DFKai-SB" panose="03000509000000000000" pitchFamily="65" charset="-120"/>
                <a:cs typeface="黑体" panose="02010609060101010101" charset="-122"/>
              </a:rPr>
              <a:t>內地</a:t>
            </a:r>
            <a:r>
              <a:rPr lang="zh-CN" altLang="en-US" sz="2400" b="1" kern="100" dirty="0">
                <a:latin typeface="DFKai-SB" panose="03000509000000000000" pitchFamily="65" charset="-120"/>
                <a:ea typeface="DFKai-SB" panose="03000509000000000000" pitchFamily="65" charset="-120"/>
                <a:cs typeface="黑体" panose="02010609060101010101" charset="-122"/>
              </a:rPr>
              <a:t>深化</a:t>
            </a:r>
            <a:r>
              <a:rPr lang="zh-TW" altLang="en-US" sz="2400" b="1" kern="100" dirty="0">
                <a:latin typeface="DFKai-SB" panose="03000509000000000000" pitchFamily="65" charset="-120"/>
                <a:ea typeface="DFKai-SB" panose="03000509000000000000" pitchFamily="65" charset="-120"/>
                <a:cs typeface="黑体" panose="02010609060101010101" charset="-122"/>
              </a:rPr>
              <a:t>改革</a:t>
            </a:r>
            <a:r>
              <a:rPr lang="zh-CN" altLang="en-US" sz="2400" b="1" kern="100" dirty="0">
                <a:latin typeface="DFKai-SB" panose="03000509000000000000" pitchFamily="65" charset="-120"/>
                <a:ea typeface="DFKai-SB" panose="03000509000000000000" pitchFamily="65" charset="-120"/>
                <a:cs typeface="黑体" panose="02010609060101010101" charset="-122"/>
              </a:rPr>
              <a:t>、擴大</a:t>
            </a:r>
            <a:r>
              <a:rPr lang="zh-TW" altLang="en-US" sz="2400" b="1" kern="100" dirty="0">
                <a:latin typeface="DFKai-SB" panose="03000509000000000000" pitchFamily="65" charset="-120"/>
                <a:ea typeface="DFKai-SB" panose="03000509000000000000" pitchFamily="65" charset="-120"/>
                <a:cs typeface="黑体" panose="02010609060101010101" charset="-122"/>
              </a:rPr>
              <a:t>開放</a:t>
            </a:r>
            <a:endParaRPr lang="en-US" sz="2400" dirty="0"/>
          </a:p>
        </p:txBody>
      </p:sp>
      <p:sp>
        <p:nvSpPr>
          <p:cNvPr id="126" name="内容占位符 2"/>
          <p:cNvSpPr txBox="1">
            <a:spLocks/>
          </p:cNvSpPr>
          <p:nvPr/>
        </p:nvSpPr>
        <p:spPr>
          <a:xfrm>
            <a:off x="626477" y="2906400"/>
            <a:ext cx="10337800" cy="1001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Font typeface="Arial" panose="020B0604020202020204" pitchFamily="34" charset="0"/>
              <a:buNone/>
            </a:pPr>
            <a:r>
              <a:rPr lang="zh-CN" altLang="en-US" sz="2400" kern="100" dirty="0">
                <a:solidFill>
                  <a:srgbClr val="000000"/>
                </a:solidFill>
                <a:latin typeface="DFKai-SB" panose="03000509000000000000" pitchFamily="65" charset="-120"/>
                <a:ea typeface="DFKai-SB" panose="03000509000000000000" pitchFamily="65" charset="-120"/>
                <a:cs typeface="黑体" panose="02010609060101010101" charset="-122"/>
                <a:sym typeface="+mn-ea"/>
              </a:rPr>
              <a:t>香港</a:t>
            </a:r>
            <a:r>
              <a:rPr lang="en-US" altLang="zh-CN" sz="2400" kern="100" dirty="0" err="1">
                <a:solidFill>
                  <a:srgbClr val="000000"/>
                </a:solidFill>
                <a:latin typeface="DFKai-SB" panose="03000509000000000000" pitchFamily="65" charset="-120"/>
                <a:ea typeface="DFKai-SB" panose="03000509000000000000" pitchFamily="65" charset="-120"/>
                <a:cs typeface="黑体" panose="02010609060101010101" charset="-122"/>
                <a:sym typeface="+mn-ea"/>
              </a:rPr>
              <a:t>企業更多更快地進入內地，</a:t>
            </a:r>
            <a:r>
              <a:rPr lang="en-US" altLang="zh-CN" sz="2400" kern="100" dirty="0" err="1" smtClean="0">
                <a:solidFill>
                  <a:srgbClr val="000000"/>
                </a:solidFill>
                <a:latin typeface="DFKai-SB" panose="03000509000000000000" pitchFamily="65" charset="-120"/>
                <a:ea typeface="DFKai-SB" panose="03000509000000000000" pitchFamily="65" charset="-120"/>
                <a:cs typeface="黑体" panose="02010609060101010101" charset="-122"/>
                <a:sym typeface="+mn-ea"/>
              </a:rPr>
              <a:t>將促進內地</a:t>
            </a:r>
            <a:r>
              <a:rPr lang="zh-TW" altLang="en-US" sz="2400" kern="100" dirty="0" smtClean="0">
                <a:solidFill>
                  <a:srgbClr val="000000"/>
                </a:solidFill>
                <a:latin typeface="DFKai-SB" panose="03000509000000000000" pitchFamily="65" charset="-120"/>
                <a:ea typeface="DFKai-SB" panose="03000509000000000000" pitchFamily="65" charset="-120"/>
                <a:cs typeface="黑体" panose="02010609060101010101" charset="-122"/>
                <a:sym typeface="+mn-ea"/>
              </a:rPr>
              <a:t>產</a:t>
            </a:r>
            <a:r>
              <a:rPr lang="en-US" altLang="zh-CN" sz="2400" kern="100" dirty="0" err="1" smtClean="0">
                <a:solidFill>
                  <a:srgbClr val="000000"/>
                </a:solidFill>
                <a:latin typeface="DFKai-SB" panose="03000509000000000000" pitchFamily="65" charset="-120"/>
                <a:ea typeface="DFKai-SB" panose="03000509000000000000" pitchFamily="65" charset="-120"/>
                <a:cs typeface="黑体" panose="02010609060101010101" charset="-122"/>
                <a:sym typeface="+mn-ea"/>
              </a:rPr>
              <a:t>業的發展</a:t>
            </a:r>
            <a:r>
              <a:rPr lang="en-US" altLang="zh-CN" sz="2400" kern="100" dirty="0" err="1">
                <a:solidFill>
                  <a:srgbClr val="000000"/>
                </a:solidFill>
                <a:latin typeface="DFKai-SB" panose="03000509000000000000" pitchFamily="65" charset="-120"/>
                <a:ea typeface="DFKai-SB" panose="03000509000000000000" pitchFamily="65" charset="-120"/>
                <a:cs typeface="黑体" panose="02010609060101010101" charset="-122"/>
                <a:sym typeface="+mn-ea"/>
              </a:rPr>
              <a:t>，提高內地服務業的競爭能力</a:t>
            </a:r>
            <a:r>
              <a:rPr lang="en-US" altLang="zh-CN" sz="2400" kern="100" dirty="0">
                <a:solidFill>
                  <a:srgbClr val="000000"/>
                </a:solidFill>
                <a:latin typeface="DFKai-SB" panose="03000509000000000000" pitchFamily="65" charset="-120"/>
                <a:ea typeface="DFKai-SB" panose="03000509000000000000" pitchFamily="65" charset="-120"/>
                <a:cs typeface="黑体" panose="02010609060101010101" charset="-122"/>
                <a:sym typeface="+mn-ea"/>
              </a:rPr>
              <a:t>，</a:t>
            </a:r>
            <a:r>
              <a:rPr lang="zh-CN" altLang="en-US" sz="2400" kern="100" dirty="0">
                <a:solidFill>
                  <a:srgbClr val="000000"/>
                </a:solidFill>
                <a:latin typeface="DFKai-SB" panose="03000509000000000000" pitchFamily="65" charset="-120"/>
                <a:ea typeface="DFKai-SB" panose="03000509000000000000" pitchFamily="65" charset="-120"/>
                <a:cs typeface="黑体" panose="02010609060101010101" charset="-122"/>
                <a:sym typeface="+mn-ea"/>
              </a:rPr>
              <a:t>為</a:t>
            </a:r>
            <a:r>
              <a:rPr lang="en-US" altLang="zh-CN" sz="2400" kern="100" dirty="0" err="1">
                <a:solidFill>
                  <a:srgbClr val="000000"/>
                </a:solidFill>
                <a:latin typeface="DFKai-SB" panose="03000509000000000000" pitchFamily="65" charset="-120"/>
                <a:ea typeface="DFKai-SB" panose="03000509000000000000" pitchFamily="65" charset="-120"/>
                <a:cs typeface="黑体" panose="02010609060101010101" charset="-122"/>
                <a:sym typeface="+mn-ea"/>
              </a:rPr>
              <a:t>擴大對外開放積累經驗</a:t>
            </a:r>
            <a:r>
              <a:rPr lang="en-US" altLang="zh-CN" sz="2400" kern="100" dirty="0">
                <a:solidFill>
                  <a:srgbClr val="000000"/>
                </a:solidFill>
                <a:latin typeface="DFKai-SB" panose="03000509000000000000" pitchFamily="65" charset="-120"/>
                <a:ea typeface="DFKai-SB" panose="03000509000000000000" pitchFamily="65" charset="-120"/>
                <a:cs typeface="黑体" panose="02010609060101010101" charset="-122"/>
                <a:sym typeface="+mn-ea"/>
              </a:rPr>
              <a:t>。</a:t>
            </a:r>
            <a:endParaRPr lang="en-US" altLang="zh-CN" sz="2400" kern="100" dirty="0">
              <a:solidFill>
                <a:srgbClr val="000000"/>
              </a:solidFill>
              <a:latin typeface="DFKai-SB" panose="03000509000000000000" pitchFamily="65" charset="-120"/>
              <a:ea typeface="DFKai-SB" panose="03000509000000000000" pitchFamily="65" charset="-120"/>
              <a:cs typeface="黑体" panose="02010609060101010101" charset="-122"/>
            </a:endParaRPr>
          </a:p>
        </p:txBody>
      </p:sp>
      <p:sp>
        <p:nvSpPr>
          <p:cNvPr id="128" name="标题 1"/>
          <p:cNvSpPr txBox="1">
            <a:spLocks noChangeArrowheads="1"/>
          </p:cNvSpPr>
          <p:nvPr/>
        </p:nvSpPr>
        <p:spPr bwMode="auto">
          <a:xfrm>
            <a:off x="1394602" y="227277"/>
            <a:ext cx="8067675" cy="81464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CEPA</a:t>
            </a:r>
            <a:r>
              <a:rPr lang="zh-CN" altLang="en-US" sz="4000" b="1" dirty="0">
                <a:latin typeface="DFKai-SB" panose="03000509000000000000" pitchFamily="65" charset="-120"/>
                <a:ea typeface="DFKai-SB" panose="03000509000000000000" pitchFamily="65" charset="-120"/>
              </a:rPr>
              <a:t>簽署的背景</a:t>
            </a:r>
          </a:p>
        </p:txBody>
      </p:sp>
      <p:sp>
        <p:nvSpPr>
          <p:cNvPr id="4" name="Rectangle 3"/>
          <p:cNvSpPr/>
          <p:nvPr/>
        </p:nvSpPr>
        <p:spPr>
          <a:xfrm>
            <a:off x="699990" y="3994356"/>
            <a:ext cx="4647426" cy="461665"/>
          </a:xfrm>
          <a:prstGeom prst="rect">
            <a:avLst/>
          </a:prstGeom>
          <a:solidFill>
            <a:schemeClr val="bg1"/>
          </a:solidFill>
          <a:ln>
            <a:solidFill>
              <a:srgbClr val="FF0000"/>
            </a:solidFill>
          </a:ln>
        </p:spPr>
        <p:txBody>
          <a:bodyPr wrap="square">
            <a:spAutoFit/>
          </a:bodyPr>
          <a:lstStyle/>
          <a:p>
            <a:r>
              <a:rPr lang="en-US" altLang="zh-TW" sz="2400" b="1" kern="100" dirty="0">
                <a:latin typeface="DFKai-SB" panose="03000509000000000000" pitchFamily="65" charset="-120"/>
                <a:ea typeface="DFKai-SB" panose="03000509000000000000" pitchFamily="65" charset="-120"/>
                <a:cs typeface="黑体" panose="02010609060101010101" charset="-122"/>
              </a:rPr>
              <a:t>d.</a:t>
            </a:r>
            <a:r>
              <a:rPr lang="zh-TW" altLang="en-US" sz="2400" b="1" kern="100" dirty="0">
                <a:latin typeface="DFKai-SB" panose="03000509000000000000" pitchFamily="65" charset="-120"/>
                <a:ea typeface="DFKai-SB" panose="03000509000000000000" pitchFamily="65" charset="-120"/>
                <a:cs typeface="黑体" panose="02010609060101010101" charset="-122"/>
              </a:rPr>
              <a:t> </a:t>
            </a:r>
            <a:r>
              <a:rPr lang="zh-CN" altLang="en-US" sz="2400" b="1" kern="100" dirty="0">
                <a:latin typeface="DFKai-SB" panose="03000509000000000000" pitchFamily="65" charset="-120"/>
                <a:ea typeface="DFKai-SB" panose="03000509000000000000" pitchFamily="65" charset="-120"/>
                <a:cs typeface="黑体" panose="02010609060101010101" charset="-122"/>
              </a:rPr>
              <a:t>推動香</a:t>
            </a:r>
            <a:r>
              <a:rPr lang="zh-TW" altLang="en-US" sz="2400" b="1" kern="100" dirty="0">
                <a:latin typeface="DFKai-SB" panose="03000509000000000000" pitchFamily="65" charset="-120"/>
                <a:ea typeface="DFKai-SB" panose="03000509000000000000" pitchFamily="65" charset="-120"/>
                <a:cs typeface="黑体" panose="02010609060101010101" charset="-122"/>
              </a:rPr>
              <a:t>港經濟健康發展</a:t>
            </a:r>
          </a:p>
        </p:txBody>
      </p:sp>
      <p:sp>
        <p:nvSpPr>
          <p:cNvPr id="129" name="内容占位符 2"/>
          <p:cNvSpPr>
            <a:spLocks noGrp="1"/>
          </p:cNvSpPr>
          <p:nvPr/>
        </p:nvSpPr>
        <p:spPr>
          <a:xfrm>
            <a:off x="673613" y="4611151"/>
            <a:ext cx="10311901" cy="119516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zh-CN" altLang="en-US" sz="2400" kern="100" dirty="0">
                <a:solidFill>
                  <a:srgbClr val="000000"/>
                </a:solidFill>
                <a:latin typeface="DFKai-SB" panose="03000509000000000000" pitchFamily="65" charset="-120"/>
                <a:ea typeface="DFKai-SB" panose="03000509000000000000" pitchFamily="65" charset="-120"/>
                <a:cs typeface="黑体" panose="02010609060101010101" charset="-122"/>
              </a:rPr>
              <a:t>為了擺脫受亞洲金融危機影響給經濟帶來的困難，香港特區政府提出</a:t>
            </a:r>
            <a:r>
              <a:rPr lang="zh-TW" altLang="en-US" sz="2400" kern="100" dirty="0">
                <a:solidFill>
                  <a:srgbClr val="000000"/>
                </a:solidFill>
                <a:latin typeface="DFKai-SB" panose="03000509000000000000" pitchFamily="65" charset="-120"/>
                <a:ea typeface="DFKai-SB" panose="03000509000000000000" pitchFamily="65" charset="-120"/>
                <a:sym typeface="宋体" panose="02010600030101010101" pitchFamily="2" charset="-122"/>
              </a:rPr>
              <a:t>「</a:t>
            </a:r>
            <a:r>
              <a:rPr lang="zh-CN" altLang="en-US" sz="2400" kern="100" dirty="0">
                <a:solidFill>
                  <a:srgbClr val="000000"/>
                </a:solidFill>
                <a:latin typeface="DFKai-SB" panose="03000509000000000000" pitchFamily="65" charset="-120"/>
                <a:ea typeface="DFKai-SB" panose="03000509000000000000" pitchFamily="65" charset="-120"/>
              </a:rPr>
              <a:t>背靠內地，面向世界</a:t>
            </a:r>
            <a:r>
              <a:rPr lang="zh-TW" altLang="en-US" sz="2400" kern="100" dirty="0">
                <a:solidFill>
                  <a:srgbClr val="000000"/>
                </a:solidFill>
                <a:latin typeface="DFKai-SB" panose="03000509000000000000" pitchFamily="65" charset="-120"/>
                <a:ea typeface="DFKai-SB" panose="03000509000000000000" pitchFamily="65" charset="-120"/>
                <a:sym typeface="宋体" panose="02010600030101010101" pitchFamily="2" charset="-122"/>
              </a:rPr>
              <a:t>」</a:t>
            </a:r>
            <a:r>
              <a:rPr lang="zh-CN" altLang="en-US" sz="2400" kern="100" dirty="0">
                <a:solidFill>
                  <a:srgbClr val="000000"/>
                </a:solidFill>
                <a:latin typeface="DFKai-SB" panose="03000509000000000000" pitchFamily="65" charset="-120"/>
                <a:ea typeface="DFKai-SB" panose="03000509000000000000" pitchFamily="65" charset="-120"/>
              </a:rPr>
              <a:t>的施政方</a:t>
            </a:r>
            <a:r>
              <a:rPr lang="zh-CN" altLang="en-US" sz="2400" kern="100" dirty="0">
                <a:solidFill>
                  <a:srgbClr val="000000"/>
                </a:solidFill>
                <a:latin typeface="DFKai-SB" panose="03000509000000000000" pitchFamily="65" charset="-120"/>
                <a:ea typeface="DFKai-SB" panose="03000509000000000000" pitchFamily="65" charset="-120"/>
                <a:cs typeface="黑体" panose="02010609060101010101" charset="-122"/>
              </a:rPr>
              <a:t>針，希望將香港國際金融、貿易、航運中心的優勢與內地的資源和市場優勢結合起來，實現兩地經濟的共同發展。</a:t>
            </a:r>
            <a:endParaRPr lang="en-US" altLang="zh-CN" sz="2400" kern="100" dirty="0">
              <a:solidFill>
                <a:srgbClr val="000000"/>
              </a:solidFill>
              <a:latin typeface="DFKai-SB" panose="03000509000000000000" pitchFamily="65" charset="-120"/>
              <a:ea typeface="DFKai-SB" panose="03000509000000000000" pitchFamily="65" charset="-120"/>
              <a:cs typeface="黑体" panose="02010609060101010101" charset="-122"/>
            </a:endParaRPr>
          </a:p>
        </p:txBody>
      </p:sp>
      <p:sp>
        <p:nvSpPr>
          <p:cNvPr id="5" name="Rectangle 4"/>
          <p:cNvSpPr/>
          <p:nvPr/>
        </p:nvSpPr>
        <p:spPr>
          <a:xfrm>
            <a:off x="832449" y="6085920"/>
            <a:ext cx="9994231" cy="307777"/>
          </a:xfrm>
          <a:prstGeom prst="rect">
            <a:avLst/>
          </a:prstGeom>
        </p:spPr>
        <p:txBody>
          <a:bodyPr wrap="square">
            <a:spAutoFit/>
          </a:bodyPr>
          <a:lstStyle/>
          <a:p>
            <a:r>
              <a:rPr lang="zh-CN" altLang="en-US" sz="1400" kern="100" dirty="0" smtClean="0">
                <a:solidFill>
                  <a:srgbClr val="000000"/>
                </a:solidFill>
                <a:latin typeface="DFKai-SB" panose="03000509000000000000" pitchFamily="65" charset="-120"/>
                <a:ea typeface="DFKai-SB" panose="03000509000000000000" pitchFamily="65" charset="-120"/>
                <a:cs typeface="黑体" panose="02010609060101010101" charset="-122"/>
              </a:rPr>
              <a:t>參考</a:t>
            </a:r>
            <a:r>
              <a:rPr lang="zh-TW" altLang="en-US" sz="1400" kern="100" dirty="0" smtClean="0">
                <a:solidFill>
                  <a:srgbClr val="000000"/>
                </a:solidFill>
                <a:latin typeface="DFKai-SB" panose="03000509000000000000" pitchFamily="65" charset="-120"/>
                <a:ea typeface="DFKai-SB" panose="03000509000000000000" pitchFamily="65" charset="-120"/>
                <a:cs typeface="黑体" panose="02010609060101010101" charset="-122"/>
              </a:rPr>
              <a:t>資料</a:t>
            </a:r>
            <a:r>
              <a:rPr lang="en-US" altLang="zh-TW" sz="1400" kern="100" dirty="0" smtClean="0">
                <a:solidFill>
                  <a:srgbClr val="000000"/>
                </a:solidFill>
                <a:latin typeface="DFKai-SB" panose="03000509000000000000" pitchFamily="65" charset="-120"/>
                <a:ea typeface="DFKai-SB" panose="03000509000000000000" pitchFamily="65" charset="-120"/>
                <a:cs typeface="黑体" panose="02010609060101010101" charset="-122"/>
              </a:rPr>
              <a:t>: </a:t>
            </a:r>
            <a:r>
              <a:rPr lang="zh-CN" altLang="en-US" sz="1400" kern="100" dirty="0" smtClean="0">
                <a:solidFill>
                  <a:srgbClr val="000000"/>
                </a:solidFill>
                <a:latin typeface="DFKai-SB" panose="03000509000000000000" pitchFamily="65" charset="-120"/>
                <a:ea typeface="DFKai-SB" panose="03000509000000000000" pitchFamily="65" charset="-120"/>
                <a:cs typeface="黑体" panose="02010609060101010101" charset="-122"/>
              </a:rPr>
              <a:t>中華人民共和國</a:t>
            </a:r>
            <a:r>
              <a:rPr lang="zh-CN" altLang="en-US" sz="1400" kern="100" dirty="0">
                <a:solidFill>
                  <a:srgbClr val="000000"/>
                </a:solidFill>
                <a:latin typeface="DFKai-SB" panose="03000509000000000000" pitchFamily="65" charset="-120"/>
                <a:ea typeface="DFKai-SB" panose="03000509000000000000" pitchFamily="65" charset="-120"/>
                <a:cs typeface="黑体" panose="02010609060101010101" charset="-122"/>
              </a:rPr>
              <a:t>商務部台港澳</a:t>
            </a:r>
            <a:r>
              <a:rPr lang="zh-CN" altLang="en-US" sz="1400" kern="100" dirty="0" smtClean="0">
                <a:solidFill>
                  <a:srgbClr val="000000"/>
                </a:solidFill>
                <a:latin typeface="DFKai-SB" panose="03000509000000000000" pitchFamily="65" charset="-120"/>
                <a:ea typeface="DFKai-SB" panose="03000509000000000000" pitchFamily="65" charset="-120"/>
                <a:cs typeface="黑体" panose="02010609060101010101" charset="-122"/>
              </a:rPr>
              <a:t>司 </a:t>
            </a:r>
            <a:r>
              <a:rPr lang="en-US" altLang="zh-TW" sz="1400" kern="100" dirty="0" smtClean="0">
                <a:solidFill>
                  <a:srgbClr val="000000"/>
                </a:solidFill>
                <a:latin typeface="DFKai-SB" panose="03000509000000000000" pitchFamily="65" charset="-120"/>
                <a:ea typeface="DFKai-SB" panose="03000509000000000000" pitchFamily="65" charset="-120"/>
                <a:cs typeface="黑体" panose="02010609060101010101" charset="-122"/>
              </a:rPr>
              <a:t>(</a:t>
            </a:r>
            <a:r>
              <a:rPr lang="zh-CN" altLang="en-US" sz="1400" kern="1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http</a:t>
            </a:r>
            <a:r>
              <a:rPr lang="zh-CN" altLang="en-US" sz="1400" kern="1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://tga.mofcom.gov.cn/article/zt_cepa/subjectii/200606/20060602454588.shtml </a:t>
            </a:r>
            <a:r>
              <a:rPr lang="en-US" altLang="zh-TW" sz="1400" kern="1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698" y="476250"/>
            <a:ext cx="11105977"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p:cNvSpPr>
            <a:spLocks noGrp="1"/>
          </p:cNvSpPr>
          <p:nvPr>
            <p:ph idx="4294967295"/>
          </p:nvPr>
        </p:nvSpPr>
        <p:spPr>
          <a:xfrm>
            <a:off x="623888" y="1660769"/>
            <a:ext cx="10706359" cy="3305520"/>
          </a:xfrm>
        </p:spPr>
        <p:txBody>
          <a:bodyPr wrap="square">
            <a:spAutoFit/>
          </a:bodyPr>
          <a:lstStyle/>
          <a:p>
            <a:pPr>
              <a:lnSpc>
                <a:spcPct val="120000"/>
              </a:lnSpc>
              <a:spcBef>
                <a:spcPts val="0"/>
              </a:spcBef>
            </a:pPr>
            <a:r>
              <a:rPr lang="en-US" altLang="zh-TW" sz="26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CEPA </a:t>
            </a:r>
            <a:r>
              <a:rPr lang="zh-TW" altLang="en-US" sz="2600" dirty="0">
                <a:solidFill>
                  <a:schemeClr val="dk1"/>
                </a:solidFill>
                <a:latin typeface="DFKai-SB" panose="03000509000000000000" pitchFamily="65" charset="-120"/>
                <a:ea typeface="DFKai-SB" panose="03000509000000000000" pitchFamily="65" charset="-120"/>
              </a:rPr>
              <a:t>是一份開放及不斷發展的自由貿易協議。</a:t>
            </a:r>
            <a:endParaRPr lang="en-US" altLang="zh-CN" sz="2600" dirty="0">
              <a:solidFill>
                <a:schemeClr val="dk1"/>
              </a:solidFill>
              <a:latin typeface="DFKai-SB" panose="03000509000000000000" pitchFamily="65" charset="-120"/>
              <a:ea typeface="DFKai-SB" panose="03000509000000000000" pitchFamily="65" charset="-120"/>
            </a:endParaRPr>
          </a:p>
          <a:p>
            <a:pPr>
              <a:lnSpc>
                <a:spcPct val="120000"/>
              </a:lnSpc>
              <a:spcBef>
                <a:spcPts val="0"/>
              </a:spcBef>
            </a:pPr>
            <a:r>
              <a:rPr lang="zh-CN" altLang="en-US" sz="2600" dirty="0">
                <a:solidFill>
                  <a:schemeClr val="dk1"/>
                </a:solidFill>
                <a:latin typeface="DFKai-SB" panose="03000509000000000000" pitchFamily="65" charset="-120"/>
                <a:ea typeface="DFKai-SB" panose="03000509000000000000" pitchFamily="65" charset="-120"/>
              </a:rPr>
              <a:t>關於貿易便利化，新增「海關</a:t>
            </a:r>
            <a:r>
              <a:rPr lang="zh-CN" altLang="en-US" sz="2600" dirty="0">
                <a:latin typeface="DFKai-SB" panose="03000509000000000000" pitchFamily="65" charset="-120"/>
                <a:ea typeface="DFKai-SB" panose="03000509000000000000" pitchFamily="65" charset="-120"/>
              </a:rPr>
              <a:t>程序</a:t>
            </a:r>
            <a:r>
              <a:rPr lang="zh-CN" altLang="en-US" sz="2600" dirty="0">
                <a:solidFill>
                  <a:schemeClr val="dk1"/>
                </a:solidFill>
                <a:latin typeface="DFKai-SB" panose="03000509000000000000" pitchFamily="65" charset="-120"/>
                <a:ea typeface="DFKai-SB" panose="03000509000000000000" pitchFamily="65" charset="-120"/>
              </a:rPr>
              <a:t>與貿易便利化」、「</a:t>
            </a:r>
            <a:r>
              <a:rPr lang="zh-TW" altLang="en-US" sz="2600" dirty="0">
                <a:solidFill>
                  <a:schemeClr val="dk1"/>
                </a:solidFill>
                <a:latin typeface="DFKai-SB" panose="03000509000000000000" pitchFamily="65" charset="-120"/>
                <a:ea typeface="DFKai-SB" panose="03000509000000000000" pitchFamily="65" charset="-120"/>
              </a:rPr>
              <a:t>衞</a:t>
            </a:r>
            <a:r>
              <a:rPr lang="zh-CN" altLang="en-US" sz="2600" dirty="0">
                <a:solidFill>
                  <a:schemeClr val="dk1"/>
                </a:solidFill>
                <a:latin typeface="DFKai-SB" panose="03000509000000000000" pitchFamily="65" charset="-120"/>
                <a:ea typeface="DFKai-SB" panose="03000509000000000000" pitchFamily="65" charset="-120"/>
              </a:rPr>
              <a:t>生與植物衞生措施」及「技術性貿易壁壘」三個專章，訂明雙方在有關範疇便利兩地貿易、簡化海關</a:t>
            </a:r>
            <a:r>
              <a:rPr lang="zh-CN" altLang="en-US" sz="2600" dirty="0">
                <a:latin typeface="DFKai-SB" panose="03000509000000000000" pitchFamily="65" charset="-120"/>
                <a:ea typeface="DFKai-SB" panose="03000509000000000000" pitchFamily="65" charset="-120"/>
              </a:rPr>
              <a:t>程序</a:t>
            </a:r>
            <a:r>
              <a:rPr lang="zh-CN" altLang="en-US" sz="2600" dirty="0">
                <a:solidFill>
                  <a:schemeClr val="dk1"/>
                </a:solidFill>
                <a:latin typeface="DFKai-SB" panose="03000509000000000000" pitchFamily="65" charset="-120"/>
                <a:ea typeface="DFKai-SB" panose="03000509000000000000" pitchFamily="65" charset="-120"/>
              </a:rPr>
              <a:t>、提高有關措施透明度和加強雙方合作等承諾。</a:t>
            </a:r>
          </a:p>
          <a:p>
            <a:pPr>
              <a:lnSpc>
                <a:spcPct val="120000"/>
              </a:lnSpc>
              <a:spcBef>
                <a:spcPts val="0"/>
              </a:spcBef>
            </a:pPr>
            <a:r>
              <a:rPr lang="zh-CN" altLang="en-US" sz="2600" dirty="0">
                <a:solidFill>
                  <a:schemeClr val="dk1"/>
                </a:solidFill>
                <a:latin typeface="DFKai-SB" panose="03000509000000000000" pitchFamily="65" charset="-120"/>
                <a:ea typeface="DFKai-SB" panose="03000509000000000000" pitchFamily="65" charset="-120"/>
              </a:rPr>
              <a:t>設有「粵港澳大灣區貿易便利化措施」專章，同意珠三角</a:t>
            </a:r>
            <a:r>
              <a:rPr lang="en-US" altLang="zh-TW" sz="26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9</a:t>
            </a:r>
            <a:r>
              <a:rPr lang="zh-CN" altLang="en-US" sz="2600" dirty="0">
                <a:solidFill>
                  <a:schemeClr val="dk1"/>
                </a:solidFill>
                <a:latin typeface="DFKai-SB" panose="03000509000000000000" pitchFamily="65" charset="-120"/>
                <a:ea typeface="DFKai-SB" panose="03000509000000000000" pitchFamily="65" charset="-120"/>
              </a:rPr>
              <a:t>市與香港推行貿易便利化措施，以促進粵港澳大灣區內</a:t>
            </a:r>
            <a:r>
              <a:rPr lang="zh-CN" altLang="en-US" sz="2600" dirty="0" smtClean="0">
                <a:solidFill>
                  <a:schemeClr val="dk1"/>
                </a:solidFill>
                <a:latin typeface="DFKai-SB" panose="03000509000000000000" pitchFamily="65" charset="-120"/>
                <a:ea typeface="DFKai-SB" panose="03000509000000000000" pitchFamily="65" charset="-120"/>
              </a:rPr>
              <a:t>生產要素</a:t>
            </a:r>
            <a:r>
              <a:rPr lang="zh-CN" altLang="en-US" sz="2600" dirty="0">
                <a:solidFill>
                  <a:schemeClr val="dk1"/>
                </a:solidFill>
                <a:latin typeface="DFKai-SB" panose="03000509000000000000" pitchFamily="65" charset="-120"/>
                <a:ea typeface="DFKai-SB" panose="03000509000000000000" pitchFamily="65" charset="-120"/>
              </a:rPr>
              <a:t>便捷高效流動。</a:t>
            </a:r>
            <a:endParaRPr lang="en-US" altLang="zh-CN" sz="2600" dirty="0">
              <a:solidFill>
                <a:schemeClr val="dk1"/>
              </a:solidFill>
              <a:latin typeface="DFKai-SB" panose="03000509000000000000" pitchFamily="65" charset="-120"/>
              <a:ea typeface="DFKai-SB" panose="03000509000000000000" pitchFamily="65" charset="-120"/>
            </a:endParaRPr>
          </a:p>
          <a:p>
            <a:pPr marL="0" indent="0">
              <a:lnSpc>
                <a:spcPct val="120000"/>
              </a:lnSpc>
              <a:spcBef>
                <a:spcPts val="0"/>
              </a:spcBef>
              <a:buNone/>
            </a:pPr>
            <a:endParaRPr lang="en-US" altLang="zh-CN" sz="1800" dirty="0">
              <a:latin typeface="DFKai-SB" panose="03000509000000000000" pitchFamily="65" charset="-120"/>
              <a:ea typeface="DFKai-SB" panose="03000509000000000000" pitchFamily="65" charset="-120"/>
            </a:endParaRPr>
          </a:p>
        </p:txBody>
      </p:sp>
      <p:sp>
        <p:nvSpPr>
          <p:cNvPr id="14" name="标题 1"/>
          <p:cNvSpPr txBox="1">
            <a:spLocks noChangeArrowheads="1"/>
          </p:cNvSpPr>
          <p:nvPr/>
        </p:nvSpPr>
        <p:spPr bwMode="auto">
          <a:xfrm>
            <a:off x="1382569" y="606358"/>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CEPA</a:t>
            </a:r>
            <a:r>
              <a:rPr lang="zh-CN" altLang="en-US" sz="4000" b="1" dirty="0">
                <a:solidFill>
                  <a:schemeClr val="tx1"/>
                </a:solidFill>
                <a:latin typeface="DFKai-SB" panose="03000509000000000000" pitchFamily="65" charset="-120"/>
                <a:ea typeface="DFKai-SB" panose="03000509000000000000" pitchFamily="65" charset="-120"/>
              </a:rPr>
              <a:t>是開放的</a:t>
            </a:r>
          </a:p>
        </p:txBody>
      </p:sp>
      <p:pic>
        <p:nvPicPr>
          <p:cNvPr id="11" name="Picture 10">
            <a:hlinkClick r:id="rId4"/>
          </p:cNvPr>
          <p:cNvPicPr>
            <a:picLocks noChangeAspect="1"/>
          </p:cNvPicPr>
          <p:nvPr/>
        </p:nvPicPr>
        <p:blipFill>
          <a:blip r:embed="rId5"/>
          <a:stretch>
            <a:fillRect/>
          </a:stretch>
        </p:blipFill>
        <p:spPr>
          <a:xfrm>
            <a:off x="846062" y="5140884"/>
            <a:ext cx="2381582" cy="695422"/>
          </a:xfrm>
          <a:prstGeom prst="rect">
            <a:avLst/>
          </a:prstGeom>
        </p:spPr>
      </p:pic>
      <p:sp>
        <p:nvSpPr>
          <p:cNvPr id="12" name="Rectangle 11"/>
          <p:cNvSpPr/>
          <p:nvPr/>
        </p:nvSpPr>
        <p:spPr>
          <a:xfrm>
            <a:off x="3326752" y="5059686"/>
            <a:ext cx="7919763" cy="1015663"/>
          </a:xfrm>
          <a:prstGeom prst="rect">
            <a:avLst/>
          </a:prstGeom>
        </p:spPr>
        <p:txBody>
          <a:bodyPr wrap="square">
            <a:spAutoFit/>
          </a:bodyPr>
          <a:lstStyle/>
          <a:p>
            <a:pPr>
              <a:lnSpc>
                <a:spcPct val="120000"/>
              </a:lnSpc>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有關詳細內容與發展請</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參考香港特別行政區工業貿易署</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 </a:t>
            </a:r>
          </a:p>
          <a:p>
            <a:pPr>
              <a:lnSpc>
                <a:spcPct val="120000"/>
              </a:lnSpc>
            </a:pP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工業貿易</a:t>
            </a: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署</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www.tid.gov.hk/tc_chi/cepa/press/files/CEPA_leaflet.pdf</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5" name="d34a4151-5a2c-4f89-8550-5e196f8469c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9037434" y="401219"/>
            <a:ext cx="1266368" cy="1250806"/>
            <a:chOff x="3571775" y="1158843"/>
            <a:chExt cx="5048451" cy="4986411"/>
          </a:xfrm>
        </p:grpSpPr>
        <p:sp>
          <p:nvSpPr>
            <p:cNvPr id="16" name="íŝliḑê"/>
            <p:cNvSpPr/>
            <p:nvPr/>
          </p:nvSpPr>
          <p:spPr bwMode="auto">
            <a:xfrm>
              <a:off x="3571775" y="1189863"/>
              <a:ext cx="4955392" cy="4955391"/>
            </a:xfrm>
            <a:prstGeom prst="ellipse">
              <a:avLst/>
            </a:pr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17" name="îŝ1îdé"/>
            <p:cNvSpPr/>
            <p:nvPr/>
          </p:nvSpPr>
          <p:spPr bwMode="auto">
            <a:xfrm>
              <a:off x="4215435" y="1833518"/>
              <a:ext cx="3668076" cy="3660319"/>
            </a:xfrm>
            <a:prstGeom prst="ellipse">
              <a:avLst/>
            </a:prstGeom>
            <a:solidFill>
              <a:srgbClr val="30363D"/>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18" name="iṥľiďé"/>
            <p:cNvSpPr/>
            <p:nvPr/>
          </p:nvSpPr>
          <p:spPr bwMode="auto">
            <a:xfrm>
              <a:off x="8496147" y="2446158"/>
              <a:ext cx="124079" cy="124079"/>
            </a:xfrm>
            <a:custGeom>
              <a:avLst/>
              <a:gdLst>
                <a:gd name="T0" fmla="*/ 8 w 16"/>
                <a:gd name="T1" fmla="*/ 0 h 16"/>
                <a:gd name="T2" fmla="*/ 6 w 16"/>
                <a:gd name="T3" fmla="*/ 7 h 16"/>
                <a:gd name="T4" fmla="*/ 0 w 16"/>
                <a:gd name="T5" fmla="*/ 8 h 16"/>
                <a:gd name="T6" fmla="*/ 6 w 16"/>
                <a:gd name="T7" fmla="*/ 9 h 16"/>
                <a:gd name="T8" fmla="*/ 8 w 16"/>
                <a:gd name="T9" fmla="*/ 16 h 16"/>
                <a:gd name="T10" fmla="*/ 9 w 16"/>
                <a:gd name="T11" fmla="*/ 9 h 16"/>
                <a:gd name="T12" fmla="*/ 16 w 16"/>
                <a:gd name="T13" fmla="*/ 8 h 16"/>
                <a:gd name="T14" fmla="*/ 9 w 16"/>
                <a:gd name="T15" fmla="*/ 7 h 16"/>
                <a:gd name="T16" fmla="*/ 8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8" y="0"/>
                  </a:moveTo>
                  <a:lnTo>
                    <a:pt x="6" y="7"/>
                  </a:lnTo>
                  <a:lnTo>
                    <a:pt x="0" y="8"/>
                  </a:lnTo>
                  <a:lnTo>
                    <a:pt x="6" y="9"/>
                  </a:lnTo>
                  <a:lnTo>
                    <a:pt x="8" y="16"/>
                  </a:lnTo>
                  <a:lnTo>
                    <a:pt x="9" y="9"/>
                  </a:lnTo>
                  <a:lnTo>
                    <a:pt x="16" y="8"/>
                  </a:lnTo>
                  <a:lnTo>
                    <a:pt x="9" y="7"/>
                  </a:lnTo>
                  <a:lnTo>
                    <a:pt x="8"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19" name="îṣlïḋè"/>
            <p:cNvSpPr/>
            <p:nvPr/>
          </p:nvSpPr>
          <p:spPr bwMode="auto">
            <a:xfrm>
              <a:off x="5906006" y="2104942"/>
              <a:ext cx="1434661" cy="2861565"/>
            </a:xfrm>
            <a:custGeom>
              <a:avLst/>
              <a:gdLst>
                <a:gd name="T0" fmla="*/ 0 w 162"/>
                <a:gd name="T1" fmla="*/ 324 h 324"/>
                <a:gd name="T2" fmla="*/ 162 w 162"/>
                <a:gd name="T3" fmla="*/ 162 h 324"/>
                <a:gd name="T4" fmla="*/ 0 w 162"/>
                <a:gd name="T5" fmla="*/ 0 h 324"/>
              </a:gdLst>
              <a:ahLst/>
              <a:cxnLst>
                <a:cxn ang="0">
                  <a:pos x="T0" y="T1"/>
                </a:cxn>
                <a:cxn ang="0">
                  <a:pos x="T2" y="T3"/>
                </a:cxn>
                <a:cxn ang="0">
                  <a:pos x="T4" y="T5"/>
                </a:cxn>
              </a:cxnLst>
              <a:rect l="0" t="0" r="r" b="b"/>
              <a:pathLst>
                <a:path w="162" h="324">
                  <a:moveTo>
                    <a:pt x="0" y="324"/>
                  </a:moveTo>
                  <a:cubicBezTo>
                    <a:pt x="89" y="324"/>
                    <a:pt x="162" y="252"/>
                    <a:pt x="162" y="162"/>
                  </a:cubicBezTo>
                  <a:cubicBezTo>
                    <a:pt x="162" y="73"/>
                    <a:pt x="89" y="0"/>
                    <a:pt x="0" y="0"/>
                  </a:cubicBezTo>
                </a:path>
              </a:pathLst>
            </a:custGeom>
            <a:solidFill>
              <a:srgbClr val="5CB0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0" name="íṡ1íḓê"/>
            <p:cNvSpPr/>
            <p:nvPr/>
          </p:nvSpPr>
          <p:spPr bwMode="auto">
            <a:xfrm>
              <a:off x="4471345" y="2104942"/>
              <a:ext cx="1434661" cy="2861565"/>
            </a:xfrm>
            <a:custGeom>
              <a:avLst/>
              <a:gdLst>
                <a:gd name="T0" fmla="*/ 162 w 162"/>
                <a:gd name="T1" fmla="*/ 0 h 324"/>
                <a:gd name="T2" fmla="*/ 0 w 162"/>
                <a:gd name="T3" fmla="*/ 162 h 324"/>
                <a:gd name="T4" fmla="*/ 162 w 162"/>
                <a:gd name="T5" fmla="*/ 324 h 324"/>
              </a:gdLst>
              <a:ahLst/>
              <a:cxnLst>
                <a:cxn ang="0">
                  <a:pos x="T0" y="T1"/>
                </a:cxn>
                <a:cxn ang="0">
                  <a:pos x="T2" y="T3"/>
                </a:cxn>
                <a:cxn ang="0">
                  <a:pos x="T4" y="T5"/>
                </a:cxn>
              </a:cxnLst>
              <a:rect l="0" t="0" r="r" b="b"/>
              <a:pathLst>
                <a:path w="162" h="324">
                  <a:moveTo>
                    <a:pt x="162" y="0"/>
                  </a:moveTo>
                  <a:cubicBezTo>
                    <a:pt x="73" y="0"/>
                    <a:pt x="0" y="73"/>
                    <a:pt x="0" y="162"/>
                  </a:cubicBezTo>
                  <a:cubicBezTo>
                    <a:pt x="0" y="252"/>
                    <a:pt x="73" y="324"/>
                    <a:pt x="162" y="324"/>
                  </a:cubicBezTo>
                </a:path>
              </a:pathLst>
            </a:custGeom>
            <a:solidFill>
              <a:srgbClr val="5CB08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1" name="ïş1îde"/>
            <p:cNvSpPr/>
            <p:nvPr/>
          </p:nvSpPr>
          <p:spPr bwMode="auto">
            <a:xfrm>
              <a:off x="7030466" y="3927344"/>
              <a:ext cx="255915" cy="364483"/>
            </a:xfrm>
            <a:custGeom>
              <a:avLst/>
              <a:gdLst>
                <a:gd name="T0" fmla="*/ 28 w 29"/>
                <a:gd name="T1" fmla="*/ 0 h 42"/>
                <a:gd name="T2" fmla="*/ 23 w 29"/>
                <a:gd name="T3" fmla="*/ 2 h 42"/>
                <a:gd name="T4" fmla="*/ 19 w 29"/>
                <a:gd name="T5" fmla="*/ 5 h 42"/>
                <a:gd name="T6" fmla="*/ 16 w 29"/>
                <a:gd name="T7" fmla="*/ 9 h 42"/>
                <a:gd name="T8" fmla="*/ 12 w 29"/>
                <a:gd name="T9" fmla="*/ 10 h 42"/>
                <a:gd name="T10" fmla="*/ 9 w 29"/>
                <a:gd name="T11" fmla="*/ 13 h 42"/>
                <a:gd name="T12" fmla="*/ 8 w 29"/>
                <a:gd name="T13" fmla="*/ 13 h 42"/>
                <a:gd name="T14" fmla="*/ 7 w 29"/>
                <a:gd name="T15" fmla="*/ 14 h 42"/>
                <a:gd name="T16" fmla="*/ 6 w 29"/>
                <a:gd name="T17" fmla="*/ 15 h 42"/>
                <a:gd name="T18" fmla="*/ 1 w 29"/>
                <a:gd name="T19" fmla="*/ 21 h 42"/>
                <a:gd name="T20" fmla="*/ 0 w 29"/>
                <a:gd name="T21" fmla="*/ 28 h 42"/>
                <a:gd name="T22" fmla="*/ 2 w 29"/>
                <a:gd name="T23" fmla="*/ 33 h 42"/>
                <a:gd name="T24" fmla="*/ 2 w 29"/>
                <a:gd name="T25" fmla="*/ 34 h 42"/>
                <a:gd name="T26" fmla="*/ 2 w 29"/>
                <a:gd name="T27" fmla="*/ 37 h 42"/>
                <a:gd name="T28" fmla="*/ 4 w 29"/>
                <a:gd name="T29" fmla="*/ 41 h 42"/>
                <a:gd name="T30" fmla="*/ 10 w 29"/>
                <a:gd name="T31" fmla="*/ 40 h 42"/>
                <a:gd name="T32" fmla="*/ 12 w 29"/>
                <a:gd name="T33" fmla="*/ 39 h 42"/>
                <a:gd name="T34" fmla="*/ 29 w 29"/>
                <a:gd name="T35" fmla="*/ 1 h 42"/>
                <a:gd name="T36" fmla="*/ 28 w 29"/>
                <a:gd name="T3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42">
                  <a:moveTo>
                    <a:pt x="28" y="0"/>
                  </a:moveTo>
                  <a:cubicBezTo>
                    <a:pt x="26" y="0"/>
                    <a:pt x="23" y="1"/>
                    <a:pt x="23" y="2"/>
                  </a:cubicBezTo>
                  <a:cubicBezTo>
                    <a:pt x="23" y="3"/>
                    <a:pt x="20" y="4"/>
                    <a:pt x="19" y="5"/>
                  </a:cubicBezTo>
                  <a:cubicBezTo>
                    <a:pt x="18" y="5"/>
                    <a:pt x="16" y="8"/>
                    <a:pt x="16" y="9"/>
                  </a:cubicBezTo>
                  <a:cubicBezTo>
                    <a:pt x="15" y="10"/>
                    <a:pt x="13" y="10"/>
                    <a:pt x="12" y="10"/>
                  </a:cubicBezTo>
                  <a:cubicBezTo>
                    <a:pt x="11" y="11"/>
                    <a:pt x="9" y="12"/>
                    <a:pt x="9" y="13"/>
                  </a:cubicBezTo>
                  <a:cubicBezTo>
                    <a:pt x="9" y="14"/>
                    <a:pt x="9" y="14"/>
                    <a:pt x="8" y="13"/>
                  </a:cubicBezTo>
                  <a:cubicBezTo>
                    <a:pt x="8" y="13"/>
                    <a:pt x="8" y="13"/>
                    <a:pt x="7" y="14"/>
                  </a:cubicBezTo>
                  <a:cubicBezTo>
                    <a:pt x="6" y="15"/>
                    <a:pt x="6" y="15"/>
                    <a:pt x="6" y="15"/>
                  </a:cubicBezTo>
                  <a:cubicBezTo>
                    <a:pt x="5" y="18"/>
                    <a:pt x="2" y="21"/>
                    <a:pt x="1" y="21"/>
                  </a:cubicBezTo>
                  <a:cubicBezTo>
                    <a:pt x="1" y="22"/>
                    <a:pt x="0" y="26"/>
                    <a:pt x="0" y="28"/>
                  </a:cubicBezTo>
                  <a:cubicBezTo>
                    <a:pt x="0" y="29"/>
                    <a:pt x="1" y="32"/>
                    <a:pt x="2" y="33"/>
                  </a:cubicBezTo>
                  <a:cubicBezTo>
                    <a:pt x="2" y="33"/>
                    <a:pt x="2" y="33"/>
                    <a:pt x="2" y="34"/>
                  </a:cubicBezTo>
                  <a:cubicBezTo>
                    <a:pt x="2" y="37"/>
                    <a:pt x="2" y="37"/>
                    <a:pt x="2" y="37"/>
                  </a:cubicBezTo>
                  <a:cubicBezTo>
                    <a:pt x="2" y="39"/>
                    <a:pt x="4" y="41"/>
                    <a:pt x="4" y="41"/>
                  </a:cubicBezTo>
                  <a:cubicBezTo>
                    <a:pt x="5" y="42"/>
                    <a:pt x="9" y="40"/>
                    <a:pt x="10" y="40"/>
                  </a:cubicBezTo>
                  <a:cubicBezTo>
                    <a:pt x="11" y="40"/>
                    <a:pt x="11" y="40"/>
                    <a:pt x="12" y="39"/>
                  </a:cubicBezTo>
                  <a:cubicBezTo>
                    <a:pt x="19" y="27"/>
                    <a:pt x="25" y="14"/>
                    <a:pt x="29" y="1"/>
                  </a:cubicBezTo>
                  <a:lnTo>
                    <a:pt x="28" y="0"/>
                  </a:ln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2" name="ïSľiḑé"/>
            <p:cNvSpPr/>
            <p:nvPr/>
          </p:nvSpPr>
          <p:spPr bwMode="auto">
            <a:xfrm>
              <a:off x="4479102" y="2508198"/>
              <a:ext cx="922837" cy="2117093"/>
            </a:xfrm>
            <a:custGeom>
              <a:avLst/>
              <a:gdLst>
                <a:gd name="T0" fmla="*/ 56 w 104"/>
                <a:gd name="T1" fmla="*/ 176 h 239"/>
                <a:gd name="T2" fmla="*/ 56 w 104"/>
                <a:gd name="T3" fmla="*/ 191 h 239"/>
                <a:gd name="T4" fmla="*/ 56 w 104"/>
                <a:gd name="T5" fmla="*/ 212 h 239"/>
                <a:gd name="T6" fmla="*/ 56 w 104"/>
                <a:gd name="T7" fmla="*/ 226 h 239"/>
                <a:gd name="T8" fmla="*/ 60 w 104"/>
                <a:gd name="T9" fmla="*/ 238 h 239"/>
                <a:gd name="T10" fmla="*/ 67 w 104"/>
                <a:gd name="T11" fmla="*/ 237 h 239"/>
                <a:gd name="T12" fmla="*/ 68 w 104"/>
                <a:gd name="T13" fmla="*/ 226 h 239"/>
                <a:gd name="T14" fmla="*/ 71 w 104"/>
                <a:gd name="T15" fmla="*/ 211 h 239"/>
                <a:gd name="T16" fmla="*/ 79 w 104"/>
                <a:gd name="T17" fmla="*/ 200 h 239"/>
                <a:gd name="T18" fmla="*/ 86 w 104"/>
                <a:gd name="T19" fmla="*/ 192 h 239"/>
                <a:gd name="T20" fmla="*/ 95 w 104"/>
                <a:gd name="T21" fmla="*/ 181 h 239"/>
                <a:gd name="T22" fmla="*/ 99 w 104"/>
                <a:gd name="T23" fmla="*/ 166 h 239"/>
                <a:gd name="T24" fmla="*/ 104 w 104"/>
                <a:gd name="T25" fmla="*/ 155 h 239"/>
                <a:gd name="T26" fmla="*/ 101 w 104"/>
                <a:gd name="T27" fmla="*/ 148 h 239"/>
                <a:gd name="T28" fmla="*/ 88 w 104"/>
                <a:gd name="T29" fmla="*/ 143 h 239"/>
                <a:gd name="T30" fmla="*/ 73 w 104"/>
                <a:gd name="T31" fmla="*/ 130 h 239"/>
                <a:gd name="T32" fmla="*/ 61 w 104"/>
                <a:gd name="T33" fmla="*/ 122 h 239"/>
                <a:gd name="T34" fmla="*/ 52 w 104"/>
                <a:gd name="T35" fmla="*/ 121 h 239"/>
                <a:gd name="T36" fmla="*/ 42 w 104"/>
                <a:gd name="T37" fmla="*/ 126 h 239"/>
                <a:gd name="T38" fmla="*/ 35 w 104"/>
                <a:gd name="T39" fmla="*/ 109 h 239"/>
                <a:gd name="T40" fmla="*/ 21 w 104"/>
                <a:gd name="T41" fmla="*/ 104 h 239"/>
                <a:gd name="T42" fmla="*/ 35 w 104"/>
                <a:gd name="T43" fmla="*/ 94 h 239"/>
                <a:gd name="T44" fmla="*/ 46 w 104"/>
                <a:gd name="T45" fmla="*/ 96 h 239"/>
                <a:gd name="T46" fmla="*/ 52 w 104"/>
                <a:gd name="T47" fmla="*/ 82 h 239"/>
                <a:gd name="T48" fmla="*/ 59 w 104"/>
                <a:gd name="T49" fmla="*/ 72 h 239"/>
                <a:gd name="T50" fmla="*/ 68 w 104"/>
                <a:gd name="T51" fmla="*/ 66 h 239"/>
                <a:gd name="T52" fmla="*/ 71 w 104"/>
                <a:gd name="T53" fmla="*/ 58 h 239"/>
                <a:gd name="T54" fmla="*/ 77 w 104"/>
                <a:gd name="T55" fmla="*/ 58 h 239"/>
                <a:gd name="T56" fmla="*/ 82 w 104"/>
                <a:gd name="T57" fmla="*/ 62 h 239"/>
                <a:gd name="T58" fmla="*/ 81 w 104"/>
                <a:gd name="T59" fmla="*/ 49 h 239"/>
                <a:gd name="T60" fmla="*/ 75 w 104"/>
                <a:gd name="T61" fmla="*/ 40 h 239"/>
                <a:gd name="T62" fmla="*/ 68 w 104"/>
                <a:gd name="T63" fmla="*/ 35 h 239"/>
                <a:gd name="T64" fmla="*/ 59 w 104"/>
                <a:gd name="T65" fmla="*/ 28 h 239"/>
                <a:gd name="T66" fmla="*/ 53 w 104"/>
                <a:gd name="T67" fmla="*/ 41 h 239"/>
                <a:gd name="T68" fmla="*/ 49 w 104"/>
                <a:gd name="T69" fmla="*/ 45 h 239"/>
                <a:gd name="T70" fmla="*/ 40 w 104"/>
                <a:gd name="T71" fmla="*/ 40 h 239"/>
                <a:gd name="T72" fmla="*/ 41 w 104"/>
                <a:gd name="T73" fmla="*/ 30 h 239"/>
                <a:gd name="T74" fmla="*/ 53 w 104"/>
                <a:gd name="T75" fmla="*/ 19 h 239"/>
                <a:gd name="T76" fmla="*/ 56 w 104"/>
                <a:gd name="T77" fmla="*/ 11 h 239"/>
                <a:gd name="T78" fmla="*/ 65 w 104"/>
                <a:gd name="T79" fmla="*/ 16 h 239"/>
                <a:gd name="T80" fmla="*/ 69 w 104"/>
                <a:gd name="T81" fmla="*/ 28 h 239"/>
                <a:gd name="T82" fmla="*/ 75 w 104"/>
                <a:gd name="T83" fmla="*/ 21 h 239"/>
                <a:gd name="T84" fmla="*/ 77 w 104"/>
                <a:gd name="T85" fmla="*/ 16 h 239"/>
                <a:gd name="T86" fmla="*/ 72 w 104"/>
                <a:gd name="T87" fmla="*/ 8 h 239"/>
                <a:gd name="T88" fmla="*/ 60 w 104"/>
                <a:gd name="T89" fmla="*/ 3 h 239"/>
                <a:gd name="T90" fmla="*/ 48 w 104"/>
                <a:gd name="T91" fmla="*/ 6 h 239"/>
                <a:gd name="T92" fmla="*/ 48 w 104"/>
                <a:gd name="T93" fmla="*/ 13 h 239"/>
                <a:gd name="T94" fmla="*/ 40 w 104"/>
                <a:gd name="T95" fmla="*/ 9 h 239"/>
                <a:gd name="T96" fmla="*/ 37 w 104"/>
                <a:gd name="T97" fmla="*/ 13 h 239"/>
                <a:gd name="T98" fmla="*/ 5 w 104"/>
                <a:gd name="T99" fmla="*/ 103 h 239"/>
                <a:gd name="T100" fmla="*/ 9 w 104"/>
                <a:gd name="T101" fmla="*/ 103 h 239"/>
                <a:gd name="T102" fmla="*/ 28 w 104"/>
                <a:gd name="T103" fmla="*/ 120 h 239"/>
                <a:gd name="T104" fmla="*/ 36 w 104"/>
                <a:gd name="T105" fmla="*/ 126 h 239"/>
                <a:gd name="T106" fmla="*/ 45 w 104"/>
                <a:gd name="T107" fmla="*/ 132 h 239"/>
                <a:gd name="T108" fmla="*/ 42 w 104"/>
                <a:gd name="T109" fmla="*/ 149 h 239"/>
                <a:gd name="T110" fmla="*/ 46 w 104"/>
                <a:gd name="T111" fmla="*/ 16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 h="239">
                  <a:moveTo>
                    <a:pt x="49" y="165"/>
                  </a:moveTo>
                  <a:cubicBezTo>
                    <a:pt x="48" y="165"/>
                    <a:pt x="51" y="168"/>
                    <a:pt x="52" y="169"/>
                  </a:cubicBezTo>
                  <a:cubicBezTo>
                    <a:pt x="53" y="170"/>
                    <a:pt x="56" y="175"/>
                    <a:pt x="56" y="176"/>
                  </a:cubicBezTo>
                  <a:cubicBezTo>
                    <a:pt x="57" y="178"/>
                    <a:pt x="57" y="181"/>
                    <a:pt x="56" y="181"/>
                  </a:cubicBezTo>
                  <a:cubicBezTo>
                    <a:pt x="56" y="182"/>
                    <a:pt x="57" y="183"/>
                    <a:pt x="57" y="184"/>
                  </a:cubicBezTo>
                  <a:cubicBezTo>
                    <a:pt x="57" y="184"/>
                    <a:pt x="56" y="189"/>
                    <a:pt x="56" y="191"/>
                  </a:cubicBezTo>
                  <a:cubicBezTo>
                    <a:pt x="57" y="193"/>
                    <a:pt x="54" y="199"/>
                    <a:pt x="54" y="202"/>
                  </a:cubicBezTo>
                  <a:cubicBezTo>
                    <a:pt x="54" y="205"/>
                    <a:pt x="56" y="209"/>
                    <a:pt x="56" y="208"/>
                  </a:cubicBezTo>
                  <a:cubicBezTo>
                    <a:pt x="57" y="208"/>
                    <a:pt x="57" y="211"/>
                    <a:pt x="56" y="212"/>
                  </a:cubicBezTo>
                  <a:cubicBezTo>
                    <a:pt x="55" y="212"/>
                    <a:pt x="54" y="214"/>
                    <a:pt x="55" y="214"/>
                  </a:cubicBezTo>
                  <a:cubicBezTo>
                    <a:pt x="55" y="215"/>
                    <a:pt x="55" y="217"/>
                    <a:pt x="55" y="218"/>
                  </a:cubicBezTo>
                  <a:cubicBezTo>
                    <a:pt x="55" y="219"/>
                    <a:pt x="56" y="225"/>
                    <a:pt x="56" y="226"/>
                  </a:cubicBezTo>
                  <a:cubicBezTo>
                    <a:pt x="56" y="228"/>
                    <a:pt x="58" y="232"/>
                    <a:pt x="59" y="233"/>
                  </a:cubicBezTo>
                  <a:cubicBezTo>
                    <a:pt x="59" y="234"/>
                    <a:pt x="60" y="237"/>
                    <a:pt x="60" y="237"/>
                  </a:cubicBezTo>
                  <a:cubicBezTo>
                    <a:pt x="60" y="237"/>
                    <a:pt x="60" y="238"/>
                    <a:pt x="60" y="238"/>
                  </a:cubicBezTo>
                  <a:cubicBezTo>
                    <a:pt x="60" y="238"/>
                    <a:pt x="62" y="238"/>
                    <a:pt x="63" y="239"/>
                  </a:cubicBezTo>
                  <a:cubicBezTo>
                    <a:pt x="63" y="239"/>
                    <a:pt x="66" y="239"/>
                    <a:pt x="68" y="239"/>
                  </a:cubicBezTo>
                  <a:cubicBezTo>
                    <a:pt x="69" y="239"/>
                    <a:pt x="68" y="237"/>
                    <a:pt x="67" y="237"/>
                  </a:cubicBezTo>
                  <a:cubicBezTo>
                    <a:pt x="67" y="236"/>
                    <a:pt x="66" y="234"/>
                    <a:pt x="66" y="233"/>
                  </a:cubicBezTo>
                  <a:cubicBezTo>
                    <a:pt x="65" y="233"/>
                    <a:pt x="65" y="230"/>
                    <a:pt x="65" y="229"/>
                  </a:cubicBezTo>
                  <a:cubicBezTo>
                    <a:pt x="66" y="228"/>
                    <a:pt x="68" y="227"/>
                    <a:pt x="68" y="226"/>
                  </a:cubicBezTo>
                  <a:cubicBezTo>
                    <a:pt x="68" y="225"/>
                    <a:pt x="68" y="222"/>
                    <a:pt x="68" y="222"/>
                  </a:cubicBezTo>
                  <a:cubicBezTo>
                    <a:pt x="67" y="222"/>
                    <a:pt x="68" y="218"/>
                    <a:pt x="68" y="216"/>
                  </a:cubicBezTo>
                  <a:cubicBezTo>
                    <a:pt x="67" y="214"/>
                    <a:pt x="71" y="213"/>
                    <a:pt x="71" y="211"/>
                  </a:cubicBezTo>
                  <a:cubicBezTo>
                    <a:pt x="71" y="210"/>
                    <a:pt x="75" y="208"/>
                    <a:pt x="76" y="207"/>
                  </a:cubicBezTo>
                  <a:cubicBezTo>
                    <a:pt x="77" y="207"/>
                    <a:pt x="78" y="203"/>
                    <a:pt x="77" y="202"/>
                  </a:cubicBezTo>
                  <a:cubicBezTo>
                    <a:pt x="77" y="201"/>
                    <a:pt x="79" y="200"/>
                    <a:pt x="79" y="200"/>
                  </a:cubicBezTo>
                  <a:cubicBezTo>
                    <a:pt x="80" y="200"/>
                    <a:pt x="81" y="199"/>
                    <a:pt x="82" y="199"/>
                  </a:cubicBezTo>
                  <a:cubicBezTo>
                    <a:pt x="82" y="199"/>
                    <a:pt x="83" y="198"/>
                    <a:pt x="83" y="197"/>
                  </a:cubicBezTo>
                  <a:cubicBezTo>
                    <a:pt x="84" y="197"/>
                    <a:pt x="85" y="192"/>
                    <a:pt x="86" y="192"/>
                  </a:cubicBezTo>
                  <a:cubicBezTo>
                    <a:pt x="87" y="191"/>
                    <a:pt x="88" y="188"/>
                    <a:pt x="88" y="187"/>
                  </a:cubicBezTo>
                  <a:cubicBezTo>
                    <a:pt x="88" y="187"/>
                    <a:pt x="89" y="184"/>
                    <a:pt x="90" y="184"/>
                  </a:cubicBezTo>
                  <a:cubicBezTo>
                    <a:pt x="90" y="183"/>
                    <a:pt x="94" y="181"/>
                    <a:pt x="95" y="181"/>
                  </a:cubicBezTo>
                  <a:cubicBezTo>
                    <a:pt x="95" y="181"/>
                    <a:pt x="96" y="175"/>
                    <a:pt x="96" y="173"/>
                  </a:cubicBezTo>
                  <a:cubicBezTo>
                    <a:pt x="97" y="171"/>
                    <a:pt x="98" y="168"/>
                    <a:pt x="98" y="167"/>
                  </a:cubicBezTo>
                  <a:cubicBezTo>
                    <a:pt x="98" y="167"/>
                    <a:pt x="99" y="166"/>
                    <a:pt x="99" y="166"/>
                  </a:cubicBezTo>
                  <a:cubicBezTo>
                    <a:pt x="100" y="166"/>
                    <a:pt x="100" y="163"/>
                    <a:pt x="101" y="162"/>
                  </a:cubicBezTo>
                  <a:cubicBezTo>
                    <a:pt x="101" y="162"/>
                    <a:pt x="103" y="159"/>
                    <a:pt x="104" y="159"/>
                  </a:cubicBezTo>
                  <a:cubicBezTo>
                    <a:pt x="104" y="158"/>
                    <a:pt x="104" y="156"/>
                    <a:pt x="104" y="155"/>
                  </a:cubicBezTo>
                  <a:cubicBezTo>
                    <a:pt x="104" y="155"/>
                    <a:pt x="104" y="155"/>
                    <a:pt x="104" y="154"/>
                  </a:cubicBezTo>
                  <a:cubicBezTo>
                    <a:pt x="104" y="152"/>
                    <a:pt x="104" y="152"/>
                    <a:pt x="104" y="152"/>
                  </a:cubicBezTo>
                  <a:cubicBezTo>
                    <a:pt x="104" y="150"/>
                    <a:pt x="102" y="148"/>
                    <a:pt x="101" y="148"/>
                  </a:cubicBezTo>
                  <a:cubicBezTo>
                    <a:pt x="101" y="149"/>
                    <a:pt x="98" y="147"/>
                    <a:pt x="97" y="146"/>
                  </a:cubicBezTo>
                  <a:cubicBezTo>
                    <a:pt x="96" y="146"/>
                    <a:pt x="93" y="145"/>
                    <a:pt x="93" y="145"/>
                  </a:cubicBezTo>
                  <a:cubicBezTo>
                    <a:pt x="92" y="145"/>
                    <a:pt x="89" y="143"/>
                    <a:pt x="88" y="143"/>
                  </a:cubicBezTo>
                  <a:cubicBezTo>
                    <a:pt x="87" y="143"/>
                    <a:pt x="84" y="142"/>
                    <a:pt x="84" y="142"/>
                  </a:cubicBezTo>
                  <a:cubicBezTo>
                    <a:pt x="83" y="141"/>
                    <a:pt x="82" y="137"/>
                    <a:pt x="80" y="136"/>
                  </a:cubicBezTo>
                  <a:cubicBezTo>
                    <a:pt x="78" y="134"/>
                    <a:pt x="74" y="131"/>
                    <a:pt x="73" y="130"/>
                  </a:cubicBezTo>
                  <a:cubicBezTo>
                    <a:pt x="73" y="129"/>
                    <a:pt x="68" y="126"/>
                    <a:pt x="67" y="125"/>
                  </a:cubicBezTo>
                  <a:cubicBezTo>
                    <a:pt x="66" y="125"/>
                    <a:pt x="64" y="124"/>
                    <a:pt x="63" y="125"/>
                  </a:cubicBezTo>
                  <a:cubicBezTo>
                    <a:pt x="63" y="125"/>
                    <a:pt x="61" y="122"/>
                    <a:pt x="61" y="122"/>
                  </a:cubicBezTo>
                  <a:cubicBezTo>
                    <a:pt x="60" y="121"/>
                    <a:pt x="57" y="120"/>
                    <a:pt x="57" y="121"/>
                  </a:cubicBezTo>
                  <a:cubicBezTo>
                    <a:pt x="57" y="122"/>
                    <a:pt x="55" y="121"/>
                    <a:pt x="55" y="121"/>
                  </a:cubicBezTo>
                  <a:cubicBezTo>
                    <a:pt x="54" y="120"/>
                    <a:pt x="53" y="121"/>
                    <a:pt x="52" y="121"/>
                  </a:cubicBezTo>
                  <a:cubicBezTo>
                    <a:pt x="52" y="121"/>
                    <a:pt x="49" y="125"/>
                    <a:pt x="48" y="126"/>
                  </a:cubicBezTo>
                  <a:cubicBezTo>
                    <a:pt x="47" y="126"/>
                    <a:pt x="46" y="125"/>
                    <a:pt x="45" y="125"/>
                  </a:cubicBezTo>
                  <a:cubicBezTo>
                    <a:pt x="45" y="124"/>
                    <a:pt x="42" y="125"/>
                    <a:pt x="42" y="126"/>
                  </a:cubicBezTo>
                  <a:cubicBezTo>
                    <a:pt x="41" y="126"/>
                    <a:pt x="39" y="122"/>
                    <a:pt x="40" y="120"/>
                  </a:cubicBezTo>
                  <a:cubicBezTo>
                    <a:pt x="40" y="118"/>
                    <a:pt x="38" y="115"/>
                    <a:pt x="36" y="114"/>
                  </a:cubicBezTo>
                  <a:cubicBezTo>
                    <a:pt x="35" y="114"/>
                    <a:pt x="34" y="110"/>
                    <a:pt x="35" y="109"/>
                  </a:cubicBezTo>
                  <a:cubicBezTo>
                    <a:pt x="35" y="108"/>
                    <a:pt x="32" y="107"/>
                    <a:pt x="31" y="107"/>
                  </a:cubicBezTo>
                  <a:cubicBezTo>
                    <a:pt x="30" y="106"/>
                    <a:pt x="28" y="109"/>
                    <a:pt x="28" y="109"/>
                  </a:cubicBezTo>
                  <a:cubicBezTo>
                    <a:pt x="28" y="110"/>
                    <a:pt x="20" y="108"/>
                    <a:pt x="21" y="104"/>
                  </a:cubicBezTo>
                  <a:cubicBezTo>
                    <a:pt x="22" y="100"/>
                    <a:pt x="25" y="95"/>
                    <a:pt x="26" y="95"/>
                  </a:cubicBezTo>
                  <a:cubicBezTo>
                    <a:pt x="27" y="94"/>
                    <a:pt x="32" y="94"/>
                    <a:pt x="33" y="94"/>
                  </a:cubicBezTo>
                  <a:cubicBezTo>
                    <a:pt x="34" y="95"/>
                    <a:pt x="35" y="94"/>
                    <a:pt x="35" y="94"/>
                  </a:cubicBezTo>
                  <a:cubicBezTo>
                    <a:pt x="35" y="94"/>
                    <a:pt x="39" y="94"/>
                    <a:pt x="40" y="95"/>
                  </a:cubicBezTo>
                  <a:cubicBezTo>
                    <a:pt x="41" y="95"/>
                    <a:pt x="43" y="99"/>
                    <a:pt x="44" y="100"/>
                  </a:cubicBezTo>
                  <a:cubicBezTo>
                    <a:pt x="45" y="101"/>
                    <a:pt x="45" y="97"/>
                    <a:pt x="46" y="96"/>
                  </a:cubicBezTo>
                  <a:cubicBezTo>
                    <a:pt x="46" y="96"/>
                    <a:pt x="45" y="93"/>
                    <a:pt x="45" y="93"/>
                  </a:cubicBezTo>
                  <a:cubicBezTo>
                    <a:pt x="44" y="92"/>
                    <a:pt x="47" y="87"/>
                    <a:pt x="48" y="86"/>
                  </a:cubicBezTo>
                  <a:cubicBezTo>
                    <a:pt x="50" y="85"/>
                    <a:pt x="52" y="82"/>
                    <a:pt x="52" y="82"/>
                  </a:cubicBezTo>
                  <a:cubicBezTo>
                    <a:pt x="52" y="81"/>
                    <a:pt x="53" y="81"/>
                    <a:pt x="54" y="81"/>
                  </a:cubicBezTo>
                  <a:cubicBezTo>
                    <a:pt x="54" y="80"/>
                    <a:pt x="54" y="76"/>
                    <a:pt x="54" y="75"/>
                  </a:cubicBezTo>
                  <a:cubicBezTo>
                    <a:pt x="55" y="74"/>
                    <a:pt x="58" y="72"/>
                    <a:pt x="59" y="72"/>
                  </a:cubicBezTo>
                  <a:cubicBezTo>
                    <a:pt x="60" y="72"/>
                    <a:pt x="61" y="69"/>
                    <a:pt x="61" y="68"/>
                  </a:cubicBezTo>
                  <a:cubicBezTo>
                    <a:pt x="60" y="68"/>
                    <a:pt x="63" y="65"/>
                    <a:pt x="65" y="65"/>
                  </a:cubicBezTo>
                  <a:cubicBezTo>
                    <a:pt x="67" y="64"/>
                    <a:pt x="68" y="66"/>
                    <a:pt x="68" y="66"/>
                  </a:cubicBezTo>
                  <a:cubicBezTo>
                    <a:pt x="68" y="66"/>
                    <a:pt x="70" y="65"/>
                    <a:pt x="71" y="64"/>
                  </a:cubicBezTo>
                  <a:cubicBezTo>
                    <a:pt x="72" y="63"/>
                    <a:pt x="71" y="61"/>
                    <a:pt x="70" y="61"/>
                  </a:cubicBezTo>
                  <a:cubicBezTo>
                    <a:pt x="70" y="60"/>
                    <a:pt x="70" y="58"/>
                    <a:pt x="71" y="58"/>
                  </a:cubicBezTo>
                  <a:cubicBezTo>
                    <a:pt x="72" y="57"/>
                    <a:pt x="73" y="55"/>
                    <a:pt x="72" y="55"/>
                  </a:cubicBezTo>
                  <a:cubicBezTo>
                    <a:pt x="72" y="54"/>
                    <a:pt x="76" y="55"/>
                    <a:pt x="77" y="54"/>
                  </a:cubicBezTo>
                  <a:cubicBezTo>
                    <a:pt x="79" y="53"/>
                    <a:pt x="78" y="57"/>
                    <a:pt x="77" y="58"/>
                  </a:cubicBezTo>
                  <a:cubicBezTo>
                    <a:pt x="76" y="60"/>
                    <a:pt x="77" y="61"/>
                    <a:pt x="78" y="61"/>
                  </a:cubicBezTo>
                  <a:cubicBezTo>
                    <a:pt x="79" y="60"/>
                    <a:pt x="79" y="61"/>
                    <a:pt x="80" y="62"/>
                  </a:cubicBezTo>
                  <a:cubicBezTo>
                    <a:pt x="80" y="62"/>
                    <a:pt x="81" y="61"/>
                    <a:pt x="82" y="62"/>
                  </a:cubicBezTo>
                  <a:cubicBezTo>
                    <a:pt x="83" y="62"/>
                    <a:pt x="84" y="61"/>
                    <a:pt x="84" y="60"/>
                  </a:cubicBezTo>
                  <a:cubicBezTo>
                    <a:pt x="84" y="59"/>
                    <a:pt x="81" y="57"/>
                    <a:pt x="81" y="56"/>
                  </a:cubicBezTo>
                  <a:cubicBezTo>
                    <a:pt x="81" y="56"/>
                    <a:pt x="81" y="50"/>
                    <a:pt x="81" y="49"/>
                  </a:cubicBezTo>
                  <a:cubicBezTo>
                    <a:pt x="80" y="48"/>
                    <a:pt x="79" y="46"/>
                    <a:pt x="78" y="46"/>
                  </a:cubicBezTo>
                  <a:cubicBezTo>
                    <a:pt x="78" y="47"/>
                    <a:pt x="77" y="43"/>
                    <a:pt x="76" y="43"/>
                  </a:cubicBezTo>
                  <a:cubicBezTo>
                    <a:pt x="75" y="42"/>
                    <a:pt x="75" y="40"/>
                    <a:pt x="75" y="40"/>
                  </a:cubicBezTo>
                  <a:cubicBezTo>
                    <a:pt x="75" y="39"/>
                    <a:pt x="73" y="37"/>
                    <a:pt x="72" y="35"/>
                  </a:cubicBezTo>
                  <a:cubicBezTo>
                    <a:pt x="71" y="34"/>
                    <a:pt x="70" y="34"/>
                    <a:pt x="70" y="35"/>
                  </a:cubicBezTo>
                  <a:cubicBezTo>
                    <a:pt x="70" y="35"/>
                    <a:pt x="68" y="35"/>
                    <a:pt x="68" y="35"/>
                  </a:cubicBezTo>
                  <a:cubicBezTo>
                    <a:pt x="67" y="35"/>
                    <a:pt x="66" y="32"/>
                    <a:pt x="66" y="31"/>
                  </a:cubicBezTo>
                  <a:cubicBezTo>
                    <a:pt x="66" y="30"/>
                    <a:pt x="63" y="30"/>
                    <a:pt x="62" y="29"/>
                  </a:cubicBezTo>
                  <a:cubicBezTo>
                    <a:pt x="62" y="28"/>
                    <a:pt x="59" y="29"/>
                    <a:pt x="59" y="28"/>
                  </a:cubicBezTo>
                  <a:cubicBezTo>
                    <a:pt x="59" y="27"/>
                    <a:pt x="57" y="27"/>
                    <a:pt x="56" y="27"/>
                  </a:cubicBezTo>
                  <a:cubicBezTo>
                    <a:pt x="56" y="27"/>
                    <a:pt x="56" y="35"/>
                    <a:pt x="56" y="37"/>
                  </a:cubicBezTo>
                  <a:cubicBezTo>
                    <a:pt x="55" y="40"/>
                    <a:pt x="53" y="41"/>
                    <a:pt x="53" y="41"/>
                  </a:cubicBezTo>
                  <a:cubicBezTo>
                    <a:pt x="52" y="41"/>
                    <a:pt x="53" y="43"/>
                    <a:pt x="53" y="43"/>
                  </a:cubicBezTo>
                  <a:cubicBezTo>
                    <a:pt x="53" y="43"/>
                    <a:pt x="52" y="45"/>
                    <a:pt x="51" y="47"/>
                  </a:cubicBezTo>
                  <a:cubicBezTo>
                    <a:pt x="51" y="49"/>
                    <a:pt x="50" y="47"/>
                    <a:pt x="49" y="45"/>
                  </a:cubicBezTo>
                  <a:cubicBezTo>
                    <a:pt x="49" y="44"/>
                    <a:pt x="47" y="42"/>
                    <a:pt x="47" y="42"/>
                  </a:cubicBezTo>
                  <a:cubicBezTo>
                    <a:pt x="47" y="43"/>
                    <a:pt x="46" y="42"/>
                    <a:pt x="45" y="42"/>
                  </a:cubicBezTo>
                  <a:cubicBezTo>
                    <a:pt x="45" y="42"/>
                    <a:pt x="42" y="40"/>
                    <a:pt x="40" y="40"/>
                  </a:cubicBezTo>
                  <a:cubicBezTo>
                    <a:pt x="39" y="39"/>
                    <a:pt x="38" y="35"/>
                    <a:pt x="38" y="35"/>
                  </a:cubicBezTo>
                  <a:cubicBezTo>
                    <a:pt x="37" y="34"/>
                    <a:pt x="38" y="34"/>
                    <a:pt x="37" y="33"/>
                  </a:cubicBezTo>
                  <a:cubicBezTo>
                    <a:pt x="37" y="33"/>
                    <a:pt x="40" y="30"/>
                    <a:pt x="41" y="30"/>
                  </a:cubicBezTo>
                  <a:cubicBezTo>
                    <a:pt x="41" y="29"/>
                    <a:pt x="44" y="25"/>
                    <a:pt x="45" y="24"/>
                  </a:cubicBezTo>
                  <a:cubicBezTo>
                    <a:pt x="46" y="24"/>
                    <a:pt x="47" y="22"/>
                    <a:pt x="47" y="21"/>
                  </a:cubicBezTo>
                  <a:cubicBezTo>
                    <a:pt x="47" y="21"/>
                    <a:pt x="51" y="20"/>
                    <a:pt x="53" y="19"/>
                  </a:cubicBezTo>
                  <a:cubicBezTo>
                    <a:pt x="54" y="19"/>
                    <a:pt x="55" y="15"/>
                    <a:pt x="55" y="14"/>
                  </a:cubicBezTo>
                  <a:cubicBezTo>
                    <a:pt x="55" y="13"/>
                    <a:pt x="54" y="11"/>
                    <a:pt x="54" y="11"/>
                  </a:cubicBezTo>
                  <a:cubicBezTo>
                    <a:pt x="53" y="11"/>
                    <a:pt x="56" y="10"/>
                    <a:pt x="56" y="11"/>
                  </a:cubicBezTo>
                  <a:cubicBezTo>
                    <a:pt x="57" y="11"/>
                    <a:pt x="60" y="10"/>
                    <a:pt x="61" y="11"/>
                  </a:cubicBezTo>
                  <a:cubicBezTo>
                    <a:pt x="62" y="11"/>
                    <a:pt x="63" y="12"/>
                    <a:pt x="65" y="13"/>
                  </a:cubicBezTo>
                  <a:cubicBezTo>
                    <a:pt x="65" y="13"/>
                    <a:pt x="65" y="13"/>
                    <a:pt x="65" y="16"/>
                  </a:cubicBezTo>
                  <a:cubicBezTo>
                    <a:pt x="64" y="20"/>
                    <a:pt x="64" y="20"/>
                    <a:pt x="64" y="20"/>
                  </a:cubicBezTo>
                  <a:cubicBezTo>
                    <a:pt x="60" y="22"/>
                    <a:pt x="59" y="24"/>
                    <a:pt x="61" y="24"/>
                  </a:cubicBezTo>
                  <a:cubicBezTo>
                    <a:pt x="62" y="24"/>
                    <a:pt x="68" y="27"/>
                    <a:pt x="69" y="28"/>
                  </a:cubicBezTo>
                  <a:cubicBezTo>
                    <a:pt x="71" y="29"/>
                    <a:pt x="72" y="26"/>
                    <a:pt x="72" y="25"/>
                  </a:cubicBezTo>
                  <a:cubicBezTo>
                    <a:pt x="73" y="25"/>
                    <a:pt x="73" y="22"/>
                    <a:pt x="72" y="21"/>
                  </a:cubicBezTo>
                  <a:cubicBezTo>
                    <a:pt x="72" y="21"/>
                    <a:pt x="74" y="21"/>
                    <a:pt x="75" y="21"/>
                  </a:cubicBezTo>
                  <a:cubicBezTo>
                    <a:pt x="75" y="22"/>
                    <a:pt x="76" y="21"/>
                    <a:pt x="77" y="20"/>
                  </a:cubicBezTo>
                  <a:cubicBezTo>
                    <a:pt x="77" y="20"/>
                    <a:pt x="77" y="18"/>
                    <a:pt x="78" y="17"/>
                  </a:cubicBezTo>
                  <a:cubicBezTo>
                    <a:pt x="78" y="17"/>
                    <a:pt x="77" y="16"/>
                    <a:pt x="77" y="16"/>
                  </a:cubicBezTo>
                  <a:cubicBezTo>
                    <a:pt x="76" y="15"/>
                    <a:pt x="74" y="14"/>
                    <a:pt x="73" y="14"/>
                  </a:cubicBezTo>
                  <a:cubicBezTo>
                    <a:pt x="72" y="13"/>
                    <a:pt x="72" y="11"/>
                    <a:pt x="72" y="11"/>
                  </a:cubicBezTo>
                  <a:cubicBezTo>
                    <a:pt x="73" y="11"/>
                    <a:pt x="72" y="8"/>
                    <a:pt x="72" y="8"/>
                  </a:cubicBezTo>
                  <a:cubicBezTo>
                    <a:pt x="71" y="7"/>
                    <a:pt x="68" y="6"/>
                    <a:pt x="67" y="6"/>
                  </a:cubicBezTo>
                  <a:cubicBezTo>
                    <a:pt x="67" y="6"/>
                    <a:pt x="66" y="4"/>
                    <a:pt x="65" y="4"/>
                  </a:cubicBezTo>
                  <a:cubicBezTo>
                    <a:pt x="64" y="3"/>
                    <a:pt x="61" y="3"/>
                    <a:pt x="60" y="3"/>
                  </a:cubicBezTo>
                  <a:cubicBezTo>
                    <a:pt x="59" y="3"/>
                    <a:pt x="57" y="1"/>
                    <a:pt x="56" y="1"/>
                  </a:cubicBezTo>
                  <a:cubicBezTo>
                    <a:pt x="54" y="2"/>
                    <a:pt x="53" y="0"/>
                    <a:pt x="52" y="0"/>
                  </a:cubicBezTo>
                  <a:cubicBezTo>
                    <a:pt x="52" y="0"/>
                    <a:pt x="48" y="4"/>
                    <a:pt x="48" y="6"/>
                  </a:cubicBezTo>
                  <a:cubicBezTo>
                    <a:pt x="48" y="9"/>
                    <a:pt x="49" y="11"/>
                    <a:pt x="50" y="11"/>
                  </a:cubicBezTo>
                  <a:cubicBezTo>
                    <a:pt x="51" y="12"/>
                    <a:pt x="50" y="14"/>
                    <a:pt x="49" y="15"/>
                  </a:cubicBezTo>
                  <a:cubicBezTo>
                    <a:pt x="49" y="15"/>
                    <a:pt x="47" y="14"/>
                    <a:pt x="48" y="13"/>
                  </a:cubicBezTo>
                  <a:cubicBezTo>
                    <a:pt x="48" y="13"/>
                    <a:pt x="46" y="10"/>
                    <a:pt x="46" y="9"/>
                  </a:cubicBezTo>
                  <a:cubicBezTo>
                    <a:pt x="45" y="8"/>
                    <a:pt x="43" y="7"/>
                    <a:pt x="42" y="7"/>
                  </a:cubicBezTo>
                  <a:cubicBezTo>
                    <a:pt x="41" y="8"/>
                    <a:pt x="41" y="8"/>
                    <a:pt x="40" y="9"/>
                  </a:cubicBezTo>
                  <a:cubicBezTo>
                    <a:pt x="40" y="10"/>
                    <a:pt x="40" y="11"/>
                    <a:pt x="40" y="12"/>
                  </a:cubicBezTo>
                  <a:cubicBezTo>
                    <a:pt x="40" y="14"/>
                    <a:pt x="38" y="14"/>
                    <a:pt x="38" y="13"/>
                  </a:cubicBezTo>
                  <a:cubicBezTo>
                    <a:pt x="38" y="13"/>
                    <a:pt x="37" y="13"/>
                    <a:pt x="37" y="13"/>
                  </a:cubicBezTo>
                  <a:cubicBezTo>
                    <a:pt x="17" y="36"/>
                    <a:pt x="4" y="66"/>
                    <a:pt x="0" y="97"/>
                  </a:cubicBezTo>
                  <a:cubicBezTo>
                    <a:pt x="1" y="98"/>
                    <a:pt x="2" y="99"/>
                    <a:pt x="2" y="100"/>
                  </a:cubicBezTo>
                  <a:cubicBezTo>
                    <a:pt x="3" y="102"/>
                    <a:pt x="5" y="103"/>
                    <a:pt x="5" y="103"/>
                  </a:cubicBezTo>
                  <a:cubicBezTo>
                    <a:pt x="6" y="103"/>
                    <a:pt x="6" y="100"/>
                    <a:pt x="6" y="99"/>
                  </a:cubicBezTo>
                  <a:cubicBezTo>
                    <a:pt x="5" y="99"/>
                    <a:pt x="6" y="98"/>
                    <a:pt x="6" y="99"/>
                  </a:cubicBezTo>
                  <a:cubicBezTo>
                    <a:pt x="6" y="99"/>
                    <a:pt x="9" y="102"/>
                    <a:pt x="9" y="103"/>
                  </a:cubicBezTo>
                  <a:cubicBezTo>
                    <a:pt x="10" y="104"/>
                    <a:pt x="11" y="110"/>
                    <a:pt x="12" y="111"/>
                  </a:cubicBezTo>
                  <a:cubicBezTo>
                    <a:pt x="13" y="113"/>
                    <a:pt x="20" y="115"/>
                    <a:pt x="22" y="116"/>
                  </a:cubicBezTo>
                  <a:cubicBezTo>
                    <a:pt x="24" y="116"/>
                    <a:pt x="27" y="119"/>
                    <a:pt x="28" y="120"/>
                  </a:cubicBezTo>
                  <a:cubicBezTo>
                    <a:pt x="28" y="120"/>
                    <a:pt x="31" y="121"/>
                    <a:pt x="32" y="121"/>
                  </a:cubicBezTo>
                  <a:cubicBezTo>
                    <a:pt x="32" y="121"/>
                    <a:pt x="34" y="123"/>
                    <a:pt x="35" y="124"/>
                  </a:cubicBezTo>
                  <a:cubicBezTo>
                    <a:pt x="35" y="124"/>
                    <a:pt x="36" y="126"/>
                    <a:pt x="36" y="126"/>
                  </a:cubicBezTo>
                  <a:cubicBezTo>
                    <a:pt x="36" y="126"/>
                    <a:pt x="40" y="128"/>
                    <a:pt x="41" y="129"/>
                  </a:cubicBezTo>
                  <a:cubicBezTo>
                    <a:pt x="42" y="130"/>
                    <a:pt x="43" y="130"/>
                    <a:pt x="44" y="129"/>
                  </a:cubicBezTo>
                  <a:cubicBezTo>
                    <a:pt x="44" y="129"/>
                    <a:pt x="45" y="131"/>
                    <a:pt x="45" y="132"/>
                  </a:cubicBezTo>
                  <a:cubicBezTo>
                    <a:pt x="46" y="133"/>
                    <a:pt x="46" y="135"/>
                    <a:pt x="45" y="136"/>
                  </a:cubicBezTo>
                  <a:cubicBezTo>
                    <a:pt x="45" y="136"/>
                    <a:pt x="44" y="140"/>
                    <a:pt x="44" y="141"/>
                  </a:cubicBezTo>
                  <a:cubicBezTo>
                    <a:pt x="43" y="142"/>
                    <a:pt x="42" y="147"/>
                    <a:pt x="42" y="149"/>
                  </a:cubicBezTo>
                  <a:cubicBezTo>
                    <a:pt x="42" y="150"/>
                    <a:pt x="44" y="152"/>
                    <a:pt x="45" y="153"/>
                  </a:cubicBezTo>
                  <a:cubicBezTo>
                    <a:pt x="46" y="153"/>
                    <a:pt x="45" y="154"/>
                    <a:pt x="45" y="154"/>
                  </a:cubicBezTo>
                  <a:cubicBezTo>
                    <a:pt x="44" y="154"/>
                    <a:pt x="44" y="160"/>
                    <a:pt x="46" y="161"/>
                  </a:cubicBezTo>
                  <a:cubicBezTo>
                    <a:pt x="48" y="162"/>
                    <a:pt x="49" y="164"/>
                    <a:pt x="49" y="165"/>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3" name="íŝľîdé"/>
            <p:cNvSpPr/>
            <p:nvPr/>
          </p:nvSpPr>
          <p:spPr bwMode="auto">
            <a:xfrm>
              <a:off x="5083986" y="308981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4" name="íṣḷiḓê"/>
            <p:cNvSpPr/>
            <p:nvPr/>
          </p:nvSpPr>
          <p:spPr bwMode="auto">
            <a:xfrm>
              <a:off x="5083986" y="308981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5" name="îṥľîḑe"/>
            <p:cNvSpPr/>
            <p:nvPr/>
          </p:nvSpPr>
          <p:spPr bwMode="auto">
            <a:xfrm>
              <a:off x="4921130" y="2291060"/>
              <a:ext cx="302444" cy="201628"/>
            </a:xfrm>
            <a:custGeom>
              <a:avLst/>
              <a:gdLst>
                <a:gd name="T0" fmla="*/ 7 w 34"/>
                <a:gd name="T1" fmla="*/ 23 h 23"/>
                <a:gd name="T2" fmla="*/ 12 w 34"/>
                <a:gd name="T3" fmla="*/ 21 h 23"/>
                <a:gd name="T4" fmla="*/ 12 w 34"/>
                <a:gd name="T5" fmla="*/ 19 h 23"/>
                <a:gd name="T6" fmla="*/ 13 w 34"/>
                <a:gd name="T7" fmla="*/ 19 h 23"/>
                <a:gd name="T8" fmla="*/ 15 w 34"/>
                <a:gd name="T9" fmla="*/ 14 h 23"/>
                <a:gd name="T10" fmla="*/ 22 w 34"/>
                <a:gd name="T11" fmla="*/ 11 h 23"/>
                <a:gd name="T12" fmla="*/ 26 w 34"/>
                <a:gd name="T13" fmla="*/ 8 h 23"/>
                <a:gd name="T14" fmla="*/ 28 w 34"/>
                <a:gd name="T15" fmla="*/ 5 h 23"/>
                <a:gd name="T16" fmla="*/ 32 w 34"/>
                <a:gd name="T17" fmla="*/ 2 h 23"/>
                <a:gd name="T18" fmla="*/ 34 w 34"/>
                <a:gd name="T19" fmla="*/ 0 h 23"/>
                <a:gd name="T20" fmla="*/ 20 w 34"/>
                <a:gd name="T21" fmla="*/ 7 h 23"/>
                <a:gd name="T22" fmla="*/ 0 w 34"/>
                <a:gd name="T23" fmla="*/ 23 h 23"/>
                <a:gd name="T24" fmla="*/ 7 w 34"/>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23">
                  <a:moveTo>
                    <a:pt x="7" y="23"/>
                  </a:moveTo>
                  <a:cubicBezTo>
                    <a:pt x="9" y="22"/>
                    <a:pt x="12" y="22"/>
                    <a:pt x="12" y="21"/>
                  </a:cubicBezTo>
                  <a:cubicBezTo>
                    <a:pt x="12" y="21"/>
                    <a:pt x="12" y="19"/>
                    <a:pt x="12" y="19"/>
                  </a:cubicBezTo>
                  <a:cubicBezTo>
                    <a:pt x="13" y="19"/>
                    <a:pt x="13" y="19"/>
                    <a:pt x="13" y="19"/>
                  </a:cubicBezTo>
                  <a:cubicBezTo>
                    <a:pt x="13" y="19"/>
                    <a:pt x="15" y="15"/>
                    <a:pt x="15" y="14"/>
                  </a:cubicBezTo>
                  <a:cubicBezTo>
                    <a:pt x="16" y="13"/>
                    <a:pt x="21" y="12"/>
                    <a:pt x="22" y="11"/>
                  </a:cubicBezTo>
                  <a:cubicBezTo>
                    <a:pt x="23" y="10"/>
                    <a:pt x="25" y="8"/>
                    <a:pt x="26" y="8"/>
                  </a:cubicBezTo>
                  <a:cubicBezTo>
                    <a:pt x="27" y="8"/>
                    <a:pt x="28" y="6"/>
                    <a:pt x="28" y="5"/>
                  </a:cubicBezTo>
                  <a:cubicBezTo>
                    <a:pt x="28" y="5"/>
                    <a:pt x="31" y="3"/>
                    <a:pt x="32" y="2"/>
                  </a:cubicBezTo>
                  <a:cubicBezTo>
                    <a:pt x="33" y="2"/>
                    <a:pt x="34" y="0"/>
                    <a:pt x="34" y="0"/>
                  </a:cubicBezTo>
                  <a:cubicBezTo>
                    <a:pt x="33" y="0"/>
                    <a:pt x="26" y="4"/>
                    <a:pt x="20" y="7"/>
                  </a:cubicBezTo>
                  <a:cubicBezTo>
                    <a:pt x="13" y="12"/>
                    <a:pt x="7" y="17"/>
                    <a:pt x="0" y="23"/>
                  </a:cubicBezTo>
                  <a:cubicBezTo>
                    <a:pt x="2" y="23"/>
                    <a:pt x="5" y="23"/>
                    <a:pt x="7" y="23"/>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6" name="î$ḻíḓe"/>
            <p:cNvSpPr/>
            <p:nvPr/>
          </p:nvSpPr>
          <p:spPr bwMode="auto">
            <a:xfrm>
              <a:off x="5526013" y="2422891"/>
              <a:ext cx="1737101" cy="1853426"/>
            </a:xfrm>
            <a:custGeom>
              <a:avLst/>
              <a:gdLst>
                <a:gd name="T0" fmla="*/ 67 w 196"/>
                <a:gd name="T1" fmla="*/ 193 h 210"/>
                <a:gd name="T2" fmla="*/ 81 w 196"/>
                <a:gd name="T3" fmla="*/ 152 h 210"/>
                <a:gd name="T4" fmla="*/ 82 w 196"/>
                <a:gd name="T5" fmla="*/ 133 h 210"/>
                <a:gd name="T6" fmla="*/ 69 w 196"/>
                <a:gd name="T7" fmla="*/ 111 h 210"/>
                <a:gd name="T8" fmla="*/ 89 w 196"/>
                <a:gd name="T9" fmla="*/ 128 h 210"/>
                <a:gd name="T10" fmla="*/ 99 w 196"/>
                <a:gd name="T11" fmla="*/ 112 h 210"/>
                <a:gd name="T12" fmla="*/ 90 w 196"/>
                <a:gd name="T13" fmla="*/ 102 h 210"/>
                <a:gd name="T14" fmla="*/ 106 w 196"/>
                <a:gd name="T15" fmla="*/ 112 h 210"/>
                <a:gd name="T16" fmla="*/ 115 w 196"/>
                <a:gd name="T17" fmla="*/ 118 h 210"/>
                <a:gd name="T18" fmla="*/ 123 w 196"/>
                <a:gd name="T19" fmla="*/ 137 h 210"/>
                <a:gd name="T20" fmla="*/ 132 w 196"/>
                <a:gd name="T21" fmla="*/ 126 h 210"/>
                <a:gd name="T22" fmla="*/ 145 w 196"/>
                <a:gd name="T23" fmla="*/ 120 h 210"/>
                <a:gd name="T24" fmla="*/ 153 w 196"/>
                <a:gd name="T25" fmla="*/ 133 h 210"/>
                <a:gd name="T26" fmla="*/ 161 w 196"/>
                <a:gd name="T27" fmla="*/ 143 h 210"/>
                <a:gd name="T28" fmla="*/ 161 w 196"/>
                <a:gd name="T29" fmla="*/ 137 h 210"/>
                <a:gd name="T30" fmla="*/ 171 w 196"/>
                <a:gd name="T31" fmla="*/ 118 h 210"/>
                <a:gd name="T32" fmla="*/ 181 w 196"/>
                <a:gd name="T33" fmla="*/ 97 h 210"/>
                <a:gd name="T34" fmla="*/ 182 w 196"/>
                <a:gd name="T35" fmla="*/ 86 h 210"/>
                <a:gd name="T36" fmla="*/ 193 w 196"/>
                <a:gd name="T37" fmla="*/ 78 h 210"/>
                <a:gd name="T38" fmla="*/ 154 w 196"/>
                <a:gd name="T39" fmla="*/ 10 h 210"/>
                <a:gd name="T40" fmla="*/ 144 w 196"/>
                <a:gd name="T41" fmla="*/ 2 h 210"/>
                <a:gd name="T42" fmla="*/ 131 w 196"/>
                <a:gd name="T43" fmla="*/ 5 h 210"/>
                <a:gd name="T44" fmla="*/ 116 w 196"/>
                <a:gd name="T45" fmla="*/ 12 h 210"/>
                <a:gd name="T46" fmla="*/ 110 w 196"/>
                <a:gd name="T47" fmla="*/ 15 h 210"/>
                <a:gd name="T48" fmla="*/ 92 w 196"/>
                <a:gd name="T49" fmla="*/ 19 h 210"/>
                <a:gd name="T50" fmla="*/ 78 w 196"/>
                <a:gd name="T51" fmla="*/ 24 h 210"/>
                <a:gd name="T52" fmla="*/ 61 w 196"/>
                <a:gd name="T53" fmla="*/ 20 h 210"/>
                <a:gd name="T54" fmla="*/ 46 w 196"/>
                <a:gd name="T55" fmla="*/ 19 h 210"/>
                <a:gd name="T56" fmla="*/ 33 w 196"/>
                <a:gd name="T57" fmla="*/ 34 h 210"/>
                <a:gd name="T58" fmla="*/ 32 w 196"/>
                <a:gd name="T59" fmla="*/ 53 h 210"/>
                <a:gd name="T60" fmla="*/ 23 w 196"/>
                <a:gd name="T61" fmla="*/ 61 h 210"/>
                <a:gd name="T62" fmla="*/ 20 w 196"/>
                <a:gd name="T63" fmla="*/ 47 h 210"/>
                <a:gd name="T64" fmla="*/ 17 w 196"/>
                <a:gd name="T65" fmla="*/ 54 h 210"/>
                <a:gd name="T66" fmla="*/ 20 w 196"/>
                <a:gd name="T67" fmla="*/ 64 h 210"/>
                <a:gd name="T68" fmla="*/ 17 w 196"/>
                <a:gd name="T69" fmla="*/ 70 h 210"/>
                <a:gd name="T70" fmla="*/ 10 w 196"/>
                <a:gd name="T71" fmla="*/ 82 h 210"/>
                <a:gd name="T72" fmla="*/ 23 w 196"/>
                <a:gd name="T73" fmla="*/ 85 h 210"/>
                <a:gd name="T74" fmla="*/ 37 w 196"/>
                <a:gd name="T75" fmla="*/ 83 h 210"/>
                <a:gd name="T76" fmla="*/ 41 w 196"/>
                <a:gd name="T77" fmla="*/ 89 h 210"/>
                <a:gd name="T78" fmla="*/ 43 w 196"/>
                <a:gd name="T79" fmla="*/ 78 h 210"/>
                <a:gd name="T80" fmla="*/ 49 w 196"/>
                <a:gd name="T81" fmla="*/ 85 h 210"/>
                <a:gd name="T82" fmla="*/ 55 w 196"/>
                <a:gd name="T83" fmla="*/ 93 h 210"/>
                <a:gd name="T84" fmla="*/ 55 w 196"/>
                <a:gd name="T85" fmla="*/ 87 h 210"/>
                <a:gd name="T86" fmla="*/ 65 w 196"/>
                <a:gd name="T87" fmla="*/ 93 h 210"/>
                <a:gd name="T88" fmla="*/ 56 w 196"/>
                <a:gd name="T89" fmla="*/ 98 h 210"/>
                <a:gd name="T90" fmla="*/ 37 w 196"/>
                <a:gd name="T91" fmla="*/ 90 h 210"/>
                <a:gd name="T92" fmla="*/ 12 w 196"/>
                <a:gd name="T93" fmla="*/ 94 h 210"/>
                <a:gd name="T94" fmla="*/ 1 w 196"/>
                <a:gd name="T95" fmla="*/ 115 h 210"/>
                <a:gd name="T96" fmla="*/ 18 w 196"/>
                <a:gd name="T97" fmla="*/ 146 h 210"/>
                <a:gd name="T98" fmla="*/ 29 w 196"/>
                <a:gd name="T99" fmla="*/ 145 h 210"/>
                <a:gd name="T100" fmla="*/ 38 w 196"/>
                <a:gd name="T101" fmla="*/ 171 h 210"/>
                <a:gd name="T102" fmla="*/ 45 w 196"/>
                <a:gd name="T103" fmla="*/ 207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6" h="210">
                  <a:moveTo>
                    <a:pt x="56" y="209"/>
                  </a:moveTo>
                  <a:cubicBezTo>
                    <a:pt x="58" y="208"/>
                    <a:pt x="61" y="203"/>
                    <a:pt x="62" y="202"/>
                  </a:cubicBezTo>
                  <a:cubicBezTo>
                    <a:pt x="64" y="201"/>
                    <a:pt x="64" y="197"/>
                    <a:pt x="65" y="196"/>
                  </a:cubicBezTo>
                  <a:cubicBezTo>
                    <a:pt x="65" y="195"/>
                    <a:pt x="67" y="194"/>
                    <a:pt x="67" y="193"/>
                  </a:cubicBezTo>
                  <a:cubicBezTo>
                    <a:pt x="68" y="193"/>
                    <a:pt x="70" y="184"/>
                    <a:pt x="72" y="183"/>
                  </a:cubicBezTo>
                  <a:cubicBezTo>
                    <a:pt x="74" y="181"/>
                    <a:pt x="76" y="171"/>
                    <a:pt x="76" y="168"/>
                  </a:cubicBezTo>
                  <a:cubicBezTo>
                    <a:pt x="76" y="165"/>
                    <a:pt x="77" y="158"/>
                    <a:pt x="77" y="157"/>
                  </a:cubicBezTo>
                  <a:cubicBezTo>
                    <a:pt x="78" y="155"/>
                    <a:pt x="80" y="153"/>
                    <a:pt x="81" y="152"/>
                  </a:cubicBezTo>
                  <a:cubicBezTo>
                    <a:pt x="82" y="152"/>
                    <a:pt x="86" y="145"/>
                    <a:pt x="87" y="143"/>
                  </a:cubicBezTo>
                  <a:cubicBezTo>
                    <a:pt x="89" y="140"/>
                    <a:pt x="90" y="135"/>
                    <a:pt x="90" y="134"/>
                  </a:cubicBezTo>
                  <a:cubicBezTo>
                    <a:pt x="90" y="133"/>
                    <a:pt x="87" y="132"/>
                    <a:pt x="86" y="132"/>
                  </a:cubicBezTo>
                  <a:cubicBezTo>
                    <a:pt x="85" y="133"/>
                    <a:pt x="83" y="133"/>
                    <a:pt x="82" y="133"/>
                  </a:cubicBezTo>
                  <a:cubicBezTo>
                    <a:pt x="81" y="133"/>
                    <a:pt x="79" y="128"/>
                    <a:pt x="77" y="127"/>
                  </a:cubicBezTo>
                  <a:cubicBezTo>
                    <a:pt x="76" y="126"/>
                    <a:pt x="75" y="121"/>
                    <a:pt x="74" y="120"/>
                  </a:cubicBezTo>
                  <a:cubicBezTo>
                    <a:pt x="73" y="118"/>
                    <a:pt x="71" y="116"/>
                    <a:pt x="70" y="115"/>
                  </a:cubicBezTo>
                  <a:cubicBezTo>
                    <a:pt x="70" y="114"/>
                    <a:pt x="70" y="111"/>
                    <a:pt x="69" y="111"/>
                  </a:cubicBezTo>
                  <a:cubicBezTo>
                    <a:pt x="69" y="110"/>
                    <a:pt x="71" y="111"/>
                    <a:pt x="71" y="112"/>
                  </a:cubicBezTo>
                  <a:cubicBezTo>
                    <a:pt x="71" y="114"/>
                    <a:pt x="75" y="118"/>
                    <a:pt x="76" y="120"/>
                  </a:cubicBezTo>
                  <a:cubicBezTo>
                    <a:pt x="77" y="122"/>
                    <a:pt x="80" y="127"/>
                    <a:pt x="80" y="129"/>
                  </a:cubicBezTo>
                  <a:cubicBezTo>
                    <a:pt x="81" y="130"/>
                    <a:pt x="87" y="129"/>
                    <a:pt x="89" y="128"/>
                  </a:cubicBezTo>
                  <a:cubicBezTo>
                    <a:pt x="91" y="128"/>
                    <a:pt x="94" y="126"/>
                    <a:pt x="94" y="125"/>
                  </a:cubicBezTo>
                  <a:cubicBezTo>
                    <a:pt x="94" y="125"/>
                    <a:pt x="97" y="123"/>
                    <a:pt x="98" y="123"/>
                  </a:cubicBezTo>
                  <a:cubicBezTo>
                    <a:pt x="99" y="122"/>
                    <a:pt x="100" y="118"/>
                    <a:pt x="100" y="118"/>
                  </a:cubicBezTo>
                  <a:cubicBezTo>
                    <a:pt x="101" y="117"/>
                    <a:pt x="100" y="113"/>
                    <a:pt x="99" y="112"/>
                  </a:cubicBezTo>
                  <a:cubicBezTo>
                    <a:pt x="99" y="111"/>
                    <a:pt x="95" y="110"/>
                    <a:pt x="95" y="111"/>
                  </a:cubicBezTo>
                  <a:cubicBezTo>
                    <a:pt x="94" y="111"/>
                    <a:pt x="93" y="108"/>
                    <a:pt x="92" y="107"/>
                  </a:cubicBezTo>
                  <a:cubicBezTo>
                    <a:pt x="92" y="106"/>
                    <a:pt x="89" y="105"/>
                    <a:pt x="89" y="104"/>
                  </a:cubicBezTo>
                  <a:cubicBezTo>
                    <a:pt x="89" y="104"/>
                    <a:pt x="90" y="103"/>
                    <a:pt x="90" y="102"/>
                  </a:cubicBezTo>
                  <a:cubicBezTo>
                    <a:pt x="90" y="102"/>
                    <a:pt x="95" y="105"/>
                    <a:pt x="96" y="107"/>
                  </a:cubicBezTo>
                  <a:cubicBezTo>
                    <a:pt x="97" y="108"/>
                    <a:pt x="99" y="111"/>
                    <a:pt x="99" y="112"/>
                  </a:cubicBezTo>
                  <a:cubicBezTo>
                    <a:pt x="99" y="112"/>
                    <a:pt x="103" y="113"/>
                    <a:pt x="104" y="112"/>
                  </a:cubicBezTo>
                  <a:cubicBezTo>
                    <a:pt x="105" y="111"/>
                    <a:pt x="106" y="112"/>
                    <a:pt x="106" y="112"/>
                  </a:cubicBezTo>
                  <a:cubicBezTo>
                    <a:pt x="106" y="112"/>
                    <a:pt x="106" y="112"/>
                    <a:pt x="107" y="112"/>
                  </a:cubicBezTo>
                  <a:cubicBezTo>
                    <a:pt x="111" y="112"/>
                    <a:pt x="111" y="112"/>
                    <a:pt x="111" y="112"/>
                  </a:cubicBezTo>
                  <a:cubicBezTo>
                    <a:pt x="113" y="114"/>
                    <a:pt x="113" y="115"/>
                    <a:pt x="113" y="116"/>
                  </a:cubicBezTo>
                  <a:cubicBezTo>
                    <a:pt x="113" y="116"/>
                    <a:pt x="115" y="118"/>
                    <a:pt x="115" y="118"/>
                  </a:cubicBezTo>
                  <a:cubicBezTo>
                    <a:pt x="116" y="118"/>
                    <a:pt x="117" y="121"/>
                    <a:pt x="117" y="121"/>
                  </a:cubicBezTo>
                  <a:cubicBezTo>
                    <a:pt x="117" y="122"/>
                    <a:pt x="119" y="126"/>
                    <a:pt x="120" y="127"/>
                  </a:cubicBezTo>
                  <a:cubicBezTo>
                    <a:pt x="120" y="129"/>
                    <a:pt x="122" y="132"/>
                    <a:pt x="123" y="133"/>
                  </a:cubicBezTo>
                  <a:cubicBezTo>
                    <a:pt x="123" y="134"/>
                    <a:pt x="123" y="136"/>
                    <a:pt x="123" y="137"/>
                  </a:cubicBezTo>
                  <a:cubicBezTo>
                    <a:pt x="123" y="138"/>
                    <a:pt x="125" y="139"/>
                    <a:pt x="126" y="139"/>
                  </a:cubicBezTo>
                  <a:cubicBezTo>
                    <a:pt x="127" y="139"/>
                    <a:pt x="128" y="133"/>
                    <a:pt x="129" y="131"/>
                  </a:cubicBezTo>
                  <a:cubicBezTo>
                    <a:pt x="129" y="129"/>
                    <a:pt x="131" y="127"/>
                    <a:pt x="131" y="127"/>
                  </a:cubicBezTo>
                  <a:cubicBezTo>
                    <a:pt x="132" y="127"/>
                    <a:pt x="132" y="126"/>
                    <a:pt x="132" y="126"/>
                  </a:cubicBezTo>
                  <a:cubicBezTo>
                    <a:pt x="132" y="125"/>
                    <a:pt x="134" y="125"/>
                    <a:pt x="134" y="125"/>
                  </a:cubicBezTo>
                  <a:cubicBezTo>
                    <a:pt x="135" y="124"/>
                    <a:pt x="135" y="120"/>
                    <a:pt x="136" y="120"/>
                  </a:cubicBezTo>
                  <a:cubicBezTo>
                    <a:pt x="137" y="119"/>
                    <a:pt x="140" y="117"/>
                    <a:pt x="141" y="117"/>
                  </a:cubicBezTo>
                  <a:cubicBezTo>
                    <a:pt x="142" y="117"/>
                    <a:pt x="144" y="119"/>
                    <a:pt x="145" y="120"/>
                  </a:cubicBezTo>
                  <a:cubicBezTo>
                    <a:pt x="146" y="121"/>
                    <a:pt x="146" y="124"/>
                    <a:pt x="146" y="124"/>
                  </a:cubicBezTo>
                  <a:cubicBezTo>
                    <a:pt x="146" y="125"/>
                    <a:pt x="147" y="127"/>
                    <a:pt x="149" y="127"/>
                  </a:cubicBezTo>
                  <a:cubicBezTo>
                    <a:pt x="150" y="127"/>
                    <a:pt x="150" y="129"/>
                    <a:pt x="151" y="129"/>
                  </a:cubicBezTo>
                  <a:cubicBezTo>
                    <a:pt x="151" y="130"/>
                    <a:pt x="152" y="132"/>
                    <a:pt x="153" y="133"/>
                  </a:cubicBezTo>
                  <a:cubicBezTo>
                    <a:pt x="153" y="133"/>
                    <a:pt x="153" y="136"/>
                    <a:pt x="153" y="136"/>
                  </a:cubicBezTo>
                  <a:cubicBezTo>
                    <a:pt x="153" y="137"/>
                    <a:pt x="153" y="140"/>
                    <a:pt x="153" y="140"/>
                  </a:cubicBezTo>
                  <a:cubicBezTo>
                    <a:pt x="153" y="141"/>
                    <a:pt x="157" y="146"/>
                    <a:pt x="159" y="147"/>
                  </a:cubicBezTo>
                  <a:cubicBezTo>
                    <a:pt x="161" y="148"/>
                    <a:pt x="161" y="144"/>
                    <a:pt x="161" y="143"/>
                  </a:cubicBezTo>
                  <a:cubicBezTo>
                    <a:pt x="160" y="142"/>
                    <a:pt x="157" y="139"/>
                    <a:pt x="156" y="138"/>
                  </a:cubicBezTo>
                  <a:cubicBezTo>
                    <a:pt x="156" y="137"/>
                    <a:pt x="156" y="134"/>
                    <a:pt x="156" y="133"/>
                  </a:cubicBezTo>
                  <a:cubicBezTo>
                    <a:pt x="156" y="132"/>
                    <a:pt x="158" y="133"/>
                    <a:pt x="159" y="134"/>
                  </a:cubicBezTo>
                  <a:cubicBezTo>
                    <a:pt x="160" y="135"/>
                    <a:pt x="161" y="136"/>
                    <a:pt x="161" y="137"/>
                  </a:cubicBezTo>
                  <a:cubicBezTo>
                    <a:pt x="161" y="137"/>
                    <a:pt x="167" y="134"/>
                    <a:pt x="167" y="131"/>
                  </a:cubicBezTo>
                  <a:cubicBezTo>
                    <a:pt x="167" y="127"/>
                    <a:pt x="169" y="123"/>
                    <a:pt x="169" y="122"/>
                  </a:cubicBezTo>
                  <a:cubicBezTo>
                    <a:pt x="170" y="121"/>
                    <a:pt x="169" y="120"/>
                    <a:pt x="168" y="120"/>
                  </a:cubicBezTo>
                  <a:cubicBezTo>
                    <a:pt x="168" y="120"/>
                    <a:pt x="169" y="117"/>
                    <a:pt x="171" y="118"/>
                  </a:cubicBezTo>
                  <a:cubicBezTo>
                    <a:pt x="172" y="118"/>
                    <a:pt x="176" y="113"/>
                    <a:pt x="177" y="112"/>
                  </a:cubicBezTo>
                  <a:cubicBezTo>
                    <a:pt x="178" y="110"/>
                    <a:pt x="180" y="109"/>
                    <a:pt x="180" y="108"/>
                  </a:cubicBezTo>
                  <a:cubicBezTo>
                    <a:pt x="180" y="108"/>
                    <a:pt x="182" y="104"/>
                    <a:pt x="182" y="102"/>
                  </a:cubicBezTo>
                  <a:cubicBezTo>
                    <a:pt x="182" y="101"/>
                    <a:pt x="181" y="98"/>
                    <a:pt x="181" y="97"/>
                  </a:cubicBezTo>
                  <a:cubicBezTo>
                    <a:pt x="181" y="96"/>
                    <a:pt x="179" y="94"/>
                    <a:pt x="179" y="94"/>
                  </a:cubicBezTo>
                  <a:cubicBezTo>
                    <a:pt x="179" y="93"/>
                    <a:pt x="178" y="91"/>
                    <a:pt x="178" y="90"/>
                  </a:cubicBezTo>
                  <a:cubicBezTo>
                    <a:pt x="179" y="90"/>
                    <a:pt x="180" y="90"/>
                    <a:pt x="180" y="89"/>
                  </a:cubicBezTo>
                  <a:cubicBezTo>
                    <a:pt x="180" y="89"/>
                    <a:pt x="182" y="87"/>
                    <a:pt x="182" y="86"/>
                  </a:cubicBezTo>
                  <a:cubicBezTo>
                    <a:pt x="182" y="85"/>
                    <a:pt x="183" y="87"/>
                    <a:pt x="184" y="88"/>
                  </a:cubicBezTo>
                  <a:cubicBezTo>
                    <a:pt x="185" y="89"/>
                    <a:pt x="185" y="93"/>
                    <a:pt x="186" y="93"/>
                  </a:cubicBezTo>
                  <a:cubicBezTo>
                    <a:pt x="187" y="94"/>
                    <a:pt x="191" y="89"/>
                    <a:pt x="190" y="86"/>
                  </a:cubicBezTo>
                  <a:cubicBezTo>
                    <a:pt x="190" y="82"/>
                    <a:pt x="192" y="79"/>
                    <a:pt x="193" y="78"/>
                  </a:cubicBezTo>
                  <a:cubicBezTo>
                    <a:pt x="193" y="78"/>
                    <a:pt x="195" y="75"/>
                    <a:pt x="196" y="74"/>
                  </a:cubicBezTo>
                  <a:cubicBezTo>
                    <a:pt x="188" y="50"/>
                    <a:pt x="174" y="28"/>
                    <a:pt x="156" y="11"/>
                  </a:cubicBezTo>
                  <a:cubicBezTo>
                    <a:pt x="156" y="11"/>
                    <a:pt x="156" y="11"/>
                    <a:pt x="156" y="11"/>
                  </a:cubicBezTo>
                  <a:cubicBezTo>
                    <a:pt x="154" y="10"/>
                    <a:pt x="154" y="10"/>
                    <a:pt x="154" y="10"/>
                  </a:cubicBezTo>
                  <a:cubicBezTo>
                    <a:pt x="152" y="10"/>
                    <a:pt x="151" y="7"/>
                    <a:pt x="151" y="7"/>
                  </a:cubicBezTo>
                  <a:cubicBezTo>
                    <a:pt x="151" y="7"/>
                    <a:pt x="151" y="6"/>
                    <a:pt x="151" y="6"/>
                  </a:cubicBezTo>
                  <a:cubicBezTo>
                    <a:pt x="150" y="5"/>
                    <a:pt x="148" y="3"/>
                    <a:pt x="147" y="2"/>
                  </a:cubicBezTo>
                  <a:cubicBezTo>
                    <a:pt x="146" y="2"/>
                    <a:pt x="145" y="2"/>
                    <a:pt x="144" y="2"/>
                  </a:cubicBezTo>
                  <a:cubicBezTo>
                    <a:pt x="143" y="2"/>
                    <a:pt x="140" y="1"/>
                    <a:pt x="139" y="1"/>
                  </a:cubicBezTo>
                  <a:cubicBezTo>
                    <a:pt x="139" y="0"/>
                    <a:pt x="137" y="1"/>
                    <a:pt x="137" y="2"/>
                  </a:cubicBezTo>
                  <a:cubicBezTo>
                    <a:pt x="137" y="3"/>
                    <a:pt x="133" y="4"/>
                    <a:pt x="133" y="4"/>
                  </a:cubicBezTo>
                  <a:cubicBezTo>
                    <a:pt x="133" y="5"/>
                    <a:pt x="131" y="5"/>
                    <a:pt x="131" y="5"/>
                  </a:cubicBezTo>
                  <a:cubicBezTo>
                    <a:pt x="131" y="4"/>
                    <a:pt x="128" y="6"/>
                    <a:pt x="126" y="6"/>
                  </a:cubicBezTo>
                  <a:cubicBezTo>
                    <a:pt x="125" y="6"/>
                    <a:pt x="122" y="7"/>
                    <a:pt x="121" y="8"/>
                  </a:cubicBezTo>
                  <a:cubicBezTo>
                    <a:pt x="121" y="8"/>
                    <a:pt x="119" y="9"/>
                    <a:pt x="119" y="10"/>
                  </a:cubicBezTo>
                  <a:cubicBezTo>
                    <a:pt x="119" y="11"/>
                    <a:pt x="117" y="12"/>
                    <a:pt x="116" y="12"/>
                  </a:cubicBezTo>
                  <a:cubicBezTo>
                    <a:pt x="115" y="12"/>
                    <a:pt x="116" y="15"/>
                    <a:pt x="116" y="15"/>
                  </a:cubicBezTo>
                  <a:cubicBezTo>
                    <a:pt x="117" y="16"/>
                    <a:pt x="115" y="15"/>
                    <a:pt x="114" y="15"/>
                  </a:cubicBezTo>
                  <a:cubicBezTo>
                    <a:pt x="113" y="14"/>
                    <a:pt x="112" y="16"/>
                    <a:pt x="112" y="16"/>
                  </a:cubicBezTo>
                  <a:cubicBezTo>
                    <a:pt x="111" y="17"/>
                    <a:pt x="110" y="16"/>
                    <a:pt x="110" y="15"/>
                  </a:cubicBezTo>
                  <a:cubicBezTo>
                    <a:pt x="110" y="14"/>
                    <a:pt x="108" y="14"/>
                    <a:pt x="108" y="14"/>
                  </a:cubicBezTo>
                  <a:cubicBezTo>
                    <a:pt x="107" y="15"/>
                    <a:pt x="106" y="14"/>
                    <a:pt x="105" y="14"/>
                  </a:cubicBezTo>
                  <a:cubicBezTo>
                    <a:pt x="104" y="13"/>
                    <a:pt x="101" y="17"/>
                    <a:pt x="100" y="18"/>
                  </a:cubicBezTo>
                  <a:cubicBezTo>
                    <a:pt x="99" y="19"/>
                    <a:pt x="93" y="20"/>
                    <a:pt x="92" y="19"/>
                  </a:cubicBezTo>
                  <a:cubicBezTo>
                    <a:pt x="91" y="19"/>
                    <a:pt x="90" y="22"/>
                    <a:pt x="91" y="22"/>
                  </a:cubicBezTo>
                  <a:cubicBezTo>
                    <a:pt x="92" y="22"/>
                    <a:pt x="89" y="22"/>
                    <a:pt x="87" y="22"/>
                  </a:cubicBezTo>
                  <a:cubicBezTo>
                    <a:pt x="86" y="22"/>
                    <a:pt x="81" y="24"/>
                    <a:pt x="80" y="25"/>
                  </a:cubicBezTo>
                  <a:cubicBezTo>
                    <a:pt x="79" y="26"/>
                    <a:pt x="78" y="25"/>
                    <a:pt x="78" y="24"/>
                  </a:cubicBezTo>
                  <a:cubicBezTo>
                    <a:pt x="78" y="23"/>
                    <a:pt x="76" y="23"/>
                    <a:pt x="75" y="23"/>
                  </a:cubicBezTo>
                  <a:cubicBezTo>
                    <a:pt x="75" y="22"/>
                    <a:pt x="74" y="26"/>
                    <a:pt x="73" y="27"/>
                  </a:cubicBezTo>
                  <a:cubicBezTo>
                    <a:pt x="72" y="28"/>
                    <a:pt x="70" y="24"/>
                    <a:pt x="68" y="23"/>
                  </a:cubicBezTo>
                  <a:cubicBezTo>
                    <a:pt x="66" y="23"/>
                    <a:pt x="62" y="21"/>
                    <a:pt x="61" y="20"/>
                  </a:cubicBezTo>
                  <a:cubicBezTo>
                    <a:pt x="60" y="20"/>
                    <a:pt x="58" y="18"/>
                    <a:pt x="58" y="17"/>
                  </a:cubicBezTo>
                  <a:cubicBezTo>
                    <a:pt x="57" y="17"/>
                    <a:pt x="54" y="16"/>
                    <a:pt x="53" y="16"/>
                  </a:cubicBezTo>
                  <a:cubicBezTo>
                    <a:pt x="52" y="16"/>
                    <a:pt x="49" y="18"/>
                    <a:pt x="49" y="19"/>
                  </a:cubicBezTo>
                  <a:cubicBezTo>
                    <a:pt x="48" y="19"/>
                    <a:pt x="47" y="19"/>
                    <a:pt x="46" y="19"/>
                  </a:cubicBezTo>
                  <a:cubicBezTo>
                    <a:pt x="46" y="20"/>
                    <a:pt x="42" y="23"/>
                    <a:pt x="41" y="24"/>
                  </a:cubicBezTo>
                  <a:cubicBezTo>
                    <a:pt x="40" y="25"/>
                    <a:pt x="37" y="29"/>
                    <a:pt x="37" y="31"/>
                  </a:cubicBezTo>
                  <a:cubicBezTo>
                    <a:pt x="36" y="32"/>
                    <a:pt x="35" y="32"/>
                    <a:pt x="34" y="32"/>
                  </a:cubicBezTo>
                  <a:cubicBezTo>
                    <a:pt x="34" y="32"/>
                    <a:pt x="33" y="33"/>
                    <a:pt x="33" y="34"/>
                  </a:cubicBezTo>
                  <a:cubicBezTo>
                    <a:pt x="33" y="34"/>
                    <a:pt x="30" y="36"/>
                    <a:pt x="29" y="38"/>
                  </a:cubicBezTo>
                  <a:cubicBezTo>
                    <a:pt x="29" y="40"/>
                    <a:pt x="30" y="44"/>
                    <a:pt x="30" y="45"/>
                  </a:cubicBezTo>
                  <a:cubicBezTo>
                    <a:pt x="30" y="47"/>
                    <a:pt x="31" y="49"/>
                    <a:pt x="32" y="49"/>
                  </a:cubicBezTo>
                  <a:cubicBezTo>
                    <a:pt x="33" y="49"/>
                    <a:pt x="33" y="52"/>
                    <a:pt x="32" y="53"/>
                  </a:cubicBezTo>
                  <a:cubicBezTo>
                    <a:pt x="32" y="53"/>
                    <a:pt x="33" y="54"/>
                    <a:pt x="33" y="55"/>
                  </a:cubicBezTo>
                  <a:cubicBezTo>
                    <a:pt x="33" y="55"/>
                    <a:pt x="30" y="56"/>
                    <a:pt x="29" y="56"/>
                  </a:cubicBezTo>
                  <a:cubicBezTo>
                    <a:pt x="29" y="57"/>
                    <a:pt x="27" y="58"/>
                    <a:pt x="27" y="59"/>
                  </a:cubicBezTo>
                  <a:cubicBezTo>
                    <a:pt x="27" y="60"/>
                    <a:pt x="24" y="60"/>
                    <a:pt x="23" y="61"/>
                  </a:cubicBezTo>
                  <a:cubicBezTo>
                    <a:pt x="24" y="60"/>
                    <a:pt x="24" y="60"/>
                    <a:pt x="24" y="59"/>
                  </a:cubicBezTo>
                  <a:cubicBezTo>
                    <a:pt x="25" y="58"/>
                    <a:pt x="24" y="57"/>
                    <a:pt x="24" y="56"/>
                  </a:cubicBezTo>
                  <a:cubicBezTo>
                    <a:pt x="23" y="56"/>
                    <a:pt x="23" y="51"/>
                    <a:pt x="22" y="50"/>
                  </a:cubicBezTo>
                  <a:cubicBezTo>
                    <a:pt x="22" y="49"/>
                    <a:pt x="20" y="47"/>
                    <a:pt x="20" y="47"/>
                  </a:cubicBezTo>
                  <a:cubicBezTo>
                    <a:pt x="19" y="47"/>
                    <a:pt x="20" y="46"/>
                    <a:pt x="20" y="45"/>
                  </a:cubicBezTo>
                  <a:cubicBezTo>
                    <a:pt x="20" y="44"/>
                    <a:pt x="18" y="44"/>
                    <a:pt x="17" y="45"/>
                  </a:cubicBezTo>
                  <a:cubicBezTo>
                    <a:pt x="17" y="45"/>
                    <a:pt x="16" y="50"/>
                    <a:pt x="16" y="51"/>
                  </a:cubicBezTo>
                  <a:cubicBezTo>
                    <a:pt x="16" y="52"/>
                    <a:pt x="17" y="54"/>
                    <a:pt x="17" y="54"/>
                  </a:cubicBezTo>
                  <a:cubicBezTo>
                    <a:pt x="18" y="54"/>
                    <a:pt x="18" y="57"/>
                    <a:pt x="17" y="57"/>
                  </a:cubicBezTo>
                  <a:cubicBezTo>
                    <a:pt x="16" y="57"/>
                    <a:pt x="15" y="60"/>
                    <a:pt x="16" y="61"/>
                  </a:cubicBezTo>
                  <a:cubicBezTo>
                    <a:pt x="16" y="62"/>
                    <a:pt x="15" y="63"/>
                    <a:pt x="15" y="64"/>
                  </a:cubicBezTo>
                  <a:cubicBezTo>
                    <a:pt x="14" y="64"/>
                    <a:pt x="18" y="64"/>
                    <a:pt x="20" y="64"/>
                  </a:cubicBezTo>
                  <a:cubicBezTo>
                    <a:pt x="21" y="64"/>
                    <a:pt x="23" y="64"/>
                    <a:pt x="22" y="64"/>
                  </a:cubicBezTo>
                  <a:cubicBezTo>
                    <a:pt x="22" y="65"/>
                    <a:pt x="19" y="65"/>
                    <a:pt x="19" y="66"/>
                  </a:cubicBezTo>
                  <a:cubicBezTo>
                    <a:pt x="18" y="67"/>
                    <a:pt x="16" y="68"/>
                    <a:pt x="16" y="69"/>
                  </a:cubicBezTo>
                  <a:cubicBezTo>
                    <a:pt x="15" y="69"/>
                    <a:pt x="16" y="70"/>
                    <a:pt x="17" y="70"/>
                  </a:cubicBezTo>
                  <a:cubicBezTo>
                    <a:pt x="18" y="70"/>
                    <a:pt x="19" y="73"/>
                    <a:pt x="20" y="74"/>
                  </a:cubicBezTo>
                  <a:cubicBezTo>
                    <a:pt x="20" y="75"/>
                    <a:pt x="20" y="76"/>
                    <a:pt x="20" y="77"/>
                  </a:cubicBezTo>
                  <a:cubicBezTo>
                    <a:pt x="20" y="77"/>
                    <a:pt x="15" y="76"/>
                    <a:pt x="14" y="77"/>
                  </a:cubicBezTo>
                  <a:cubicBezTo>
                    <a:pt x="12" y="77"/>
                    <a:pt x="10" y="81"/>
                    <a:pt x="10" y="82"/>
                  </a:cubicBezTo>
                  <a:cubicBezTo>
                    <a:pt x="10" y="83"/>
                    <a:pt x="10" y="87"/>
                    <a:pt x="10" y="88"/>
                  </a:cubicBezTo>
                  <a:cubicBezTo>
                    <a:pt x="11" y="89"/>
                    <a:pt x="14" y="89"/>
                    <a:pt x="15" y="90"/>
                  </a:cubicBezTo>
                  <a:cubicBezTo>
                    <a:pt x="15" y="90"/>
                    <a:pt x="19" y="90"/>
                    <a:pt x="19" y="90"/>
                  </a:cubicBezTo>
                  <a:cubicBezTo>
                    <a:pt x="20" y="91"/>
                    <a:pt x="22" y="87"/>
                    <a:pt x="23" y="85"/>
                  </a:cubicBezTo>
                  <a:cubicBezTo>
                    <a:pt x="23" y="84"/>
                    <a:pt x="26" y="81"/>
                    <a:pt x="27" y="80"/>
                  </a:cubicBezTo>
                  <a:cubicBezTo>
                    <a:pt x="28" y="78"/>
                    <a:pt x="31" y="79"/>
                    <a:pt x="32" y="78"/>
                  </a:cubicBezTo>
                  <a:cubicBezTo>
                    <a:pt x="33" y="77"/>
                    <a:pt x="33" y="81"/>
                    <a:pt x="33" y="83"/>
                  </a:cubicBezTo>
                  <a:cubicBezTo>
                    <a:pt x="34" y="84"/>
                    <a:pt x="37" y="84"/>
                    <a:pt x="37" y="83"/>
                  </a:cubicBezTo>
                  <a:cubicBezTo>
                    <a:pt x="36" y="81"/>
                    <a:pt x="37" y="80"/>
                    <a:pt x="37" y="81"/>
                  </a:cubicBezTo>
                  <a:cubicBezTo>
                    <a:pt x="37" y="81"/>
                    <a:pt x="41" y="83"/>
                    <a:pt x="41" y="84"/>
                  </a:cubicBezTo>
                  <a:cubicBezTo>
                    <a:pt x="42" y="85"/>
                    <a:pt x="42" y="87"/>
                    <a:pt x="41" y="87"/>
                  </a:cubicBezTo>
                  <a:cubicBezTo>
                    <a:pt x="40" y="87"/>
                    <a:pt x="40" y="89"/>
                    <a:pt x="41" y="89"/>
                  </a:cubicBezTo>
                  <a:cubicBezTo>
                    <a:pt x="42" y="89"/>
                    <a:pt x="43" y="87"/>
                    <a:pt x="44" y="86"/>
                  </a:cubicBezTo>
                  <a:cubicBezTo>
                    <a:pt x="45" y="86"/>
                    <a:pt x="45" y="84"/>
                    <a:pt x="45" y="84"/>
                  </a:cubicBezTo>
                  <a:cubicBezTo>
                    <a:pt x="45" y="84"/>
                    <a:pt x="46" y="82"/>
                    <a:pt x="46" y="83"/>
                  </a:cubicBezTo>
                  <a:cubicBezTo>
                    <a:pt x="47" y="83"/>
                    <a:pt x="44" y="79"/>
                    <a:pt x="43" y="78"/>
                  </a:cubicBezTo>
                  <a:cubicBezTo>
                    <a:pt x="41" y="76"/>
                    <a:pt x="42" y="77"/>
                    <a:pt x="45" y="79"/>
                  </a:cubicBezTo>
                  <a:cubicBezTo>
                    <a:pt x="45" y="79"/>
                    <a:pt x="45" y="79"/>
                    <a:pt x="47" y="82"/>
                  </a:cubicBezTo>
                  <a:cubicBezTo>
                    <a:pt x="47" y="82"/>
                    <a:pt x="48" y="84"/>
                    <a:pt x="48" y="84"/>
                  </a:cubicBezTo>
                  <a:cubicBezTo>
                    <a:pt x="49" y="85"/>
                    <a:pt x="49" y="85"/>
                    <a:pt x="49" y="85"/>
                  </a:cubicBezTo>
                  <a:cubicBezTo>
                    <a:pt x="49" y="86"/>
                    <a:pt x="49" y="88"/>
                    <a:pt x="49" y="89"/>
                  </a:cubicBezTo>
                  <a:cubicBezTo>
                    <a:pt x="49" y="90"/>
                    <a:pt x="51" y="91"/>
                    <a:pt x="52" y="91"/>
                  </a:cubicBezTo>
                  <a:cubicBezTo>
                    <a:pt x="53" y="91"/>
                    <a:pt x="53" y="91"/>
                    <a:pt x="53" y="91"/>
                  </a:cubicBezTo>
                  <a:cubicBezTo>
                    <a:pt x="53" y="91"/>
                    <a:pt x="54" y="93"/>
                    <a:pt x="55" y="93"/>
                  </a:cubicBezTo>
                  <a:cubicBezTo>
                    <a:pt x="55" y="93"/>
                    <a:pt x="56" y="91"/>
                    <a:pt x="55" y="91"/>
                  </a:cubicBezTo>
                  <a:cubicBezTo>
                    <a:pt x="54" y="91"/>
                    <a:pt x="54" y="88"/>
                    <a:pt x="54" y="86"/>
                  </a:cubicBezTo>
                  <a:cubicBezTo>
                    <a:pt x="54" y="85"/>
                    <a:pt x="55" y="84"/>
                    <a:pt x="55" y="84"/>
                  </a:cubicBezTo>
                  <a:cubicBezTo>
                    <a:pt x="55" y="84"/>
                    <a:pt x="55" y="87"/>
                    <a:pt x="55" y="87"/>
                  </a:cubicBezTo>
                  <a:cubicBezTo>
                    <a:pt x="55" y="88"/>
                    <a:pt x="55" y="89"/>
                    <a:pt x="56" y="90"/>
                  </a:cubicBezTo>
                  <a:cubicBezTo>
                    <a:pt x="56" y="90"/>
                    <a:pt x="56" y="90"/>
                    <a:pt x="57" y="91"/>
                  </a:cubicBezTo>
                  <a:cubicBezTo>
                    <a:pt x="59" y="92"/>
                    <a:pt x="59" y="92"/>
                    <a:pt x="59" y="92"/>
                  </a:cubicBezTo>
                  <a:cubicBezTo>
                    <a:pt x="62" y="92"/>
                    <a:pt x="66" y="92"/>
                    <a:pt x="65" y="93"/>
                  </a:cubicBezTo>
                  <a:cubicBezTo>
                    <a:pt x="65" y="93"/>
                    <a:pt x="68" y="94"/>
                    <a:pt x="68" y="93"/>
                  </a:cubicBezTo>
                  <a:cubicBezTo>
                    <a:pt x="68" y="92"/>
                    <a:pt x="68" y="93"/>
                    <a:pt x="68" y="93"/>
                  </a:cubicBezTo>
                  <a:cubicBezTo>
                    <a:pt x="68" y="94"/>
                    <a:pt x="66" y="97"/>
                    <a:pt x="66" y="98"/>
                  </a:cubicBezTo>
                  <a:cubicBezTo>
                    <a:pt x="65" y="99"/>
                    <a:pt x="59" y="98"/>
                    <a:pt x="56" y="98"/>
                  </a:cubicBezTo>
                  <a:cubicBezTo>
                    <a:pt x="53" y="98"/>
                    <a:pt x="49" y="99"/>
                    <a:pt x="48" y="100"/>
                  </a:cubicBezTo>
                  <a:cubicBezTo>
                    <a:pt x="48" y="100"/>
                    <a:pt x="43" y="98"/>
                    <a:pt x="41" y="97"/>
                  </a:cubicBezTo>
                  <a:cubicBezTo>
                    <a:pt x="39" y="96"/>
                    <a:pt x="38" y="93"/>
                    <a:pt x="37" y="92"/>
                  </a:cubicBezTo>
                  <a:cubicBezTo>
                    <a:pt x="37" y="92"/>
                    <a:pt x="37" y="91"/>
                    <a:pt x="37" y="90"/>
                  </a:cubicBezTo>
                  <a:cubicBezTo>
                    <a:pt x="37" y="90"/>
                    <a:pt x="32" y="89"/>
                    <a:pt x="31" y="90"/>
                  </a:cubicBezTo>
                  <a:cubicBezTo>
                    <a:pt x="30" y="90"/>
                    <a:pt x="22" y="91"/>
                    <a:pt x="21" y="92"/>
                  </a:cubicBezTo>
                  <a:cubicBezTo>
                    <a:pt x="19" y="93"/>
                    <a:pt x="16" y="92"/>
                    <a:pt x="16" y="92"/>
                  </a:cubicBezTo>
                  <a:cubicBezTo>
                    <a:pt x="15" y="92"/>
                    <a:pt x="13" y="94"/>
                    <a:pt x="12" y="94"/>
                  </a:cubicBezTo>
                  <a:cubicBezTo>
                    <a:pt x="11" y="95"/>
                    <a:pt x="10" y="98"/>
                    <a:pt x="9" y="102"/>
                  </a:cubicBezTo>
                  <a:cubicBezTo>
                    <a:pt x="9" y="102"/>
                    <a:pt x="9" y="102"/>
                    <a:pt x="8" y="104"/>
                  </a:cubicBezTo>
                  <a:cubicBezTo>
                    <a:pt x="7" y="106"/>
                    <a:pt x="7" y="106"/>
                    <a:pt x="7" y="106"/>
                  </a:cubicBezTo>
                  <a:cubicBezTo>
                    <a:pt x="5" y="108"/>
                    <a:pt x="2" y="114"/>
                    <a:pt x="1" y="115"/>
                  </a:cubicBezTo>
                  <a:cubicBezTo>
                    <a:pt x="1" y="116"/>
                    <a:pt x="0" y="125"/>
                    <a:pt x="0" y="128"/>
                  </a:cubicBezTo>
                  <a:cubicBezTo>
                    <a:pt x="0" y="130"/>
                    <a:pt x="3" y="137"/>
                    <a:pt x="3" y="138"/>
                  </a:cubicBezTo>
                  <a:cubicBezTo>
                    <a:pt x="4" y="140"/>
                    <a:pt x="8" y="144"/>
                    <a:pt x="10" y="145"/>
                  </a:cubicBezTo>
                  <a:cubicBezTo>
                    <a:pt x="11" y="145"/>
                    <a:pt x="16" y="146"/>
                    <a:pt x="18" y="146"/>
                  </a:cubicBezTo>
                  <a:cubicBezTo>
                    <a:pt x="19" y="146"/>
                    <a:pt x="21" y="144"/>
                    <a:pt x="22" y="142"/>
                  </a:cubicBezTo>
                  <a:cubicBezTo>
                    <a:pt x="22" y="142"/>
                    <a:pt x="22" y="142"/>
                    <a:pt x="24" y="143"/>
                  </a:cubicBezTo>
                  <a:cubicBezTo>
                    <a:pt x="25" y="143"/>
                    <a:pt x="25" y="143"/>
                    <a:pt x="25" y="143"/>
                  </a:cubicBezTo>
                  <a:cubicBezTo>
                    <a:pt x="25" y="144"/>
                    <a:pt x="28" y="145"/>
                    <a:pt x="29" y="145"/>
                  </a:cubicBezTo>
                  <a:cubicBezTo>
                    <a:pt x="30" y="146"/>
                    <a:pt x="32" y="145"/>
                    <a:pt x="33" y="145"/>
                  </a:cubicBezTo>
                  <a:cubicBezTo>
                    <a:pt x="34" y="145"/>
                    <a:pt x="34" y="151"/>
                    <a:pt x="34" y="153"/>
                  </a:cubicBezTo>
                  <a:cubicBezTo>
                    <a:pt x="33" y="155"/>
                    <a:pt x="35" y="161"/>
                    <a:pt x="35" y="162"/>
                  </a:cubicBezTo>
                  <a:cubicBezTo>
                    <a:pt x="36" y="164"/>
                    <a:pt x="38" y="169"/>
                    <a:pt x="38" y="171"/>
                  </a:cubicBezTo>
                  <a:cubicBezTo>
                    <a:pt x="38" y="173"/>
                    <a:pt x="37" y="179"/>
                    <a:pt x="37" y="181"/>
                  </a:cubicBezTo>
                  <a:cubicBezTo>
                    <a:pt x="37" y="183"/>
                    <a:pt x="39" y="189"/>
                    <a:pt x="40" y="191"/>
                  </a:cubicBezTo>
                  <a:cubicBezTo>
                    <a:pt x="41" y="193"/>
                    <a:pt x="41" y="197"/>
                    <a:pt x="41" y="198"/>
                  </a:cubicBezTo>
                  <a:cubicBezTo>
                    <a:pt x="41" y="199"/>
                    <a:pt x="44" y="205"/>
                    <a:pt x="45" y="207"/>
                  </a:cubicBezTo>
                  <a:cubicBezTo>
                    <a:pt x="46" y="210"/>
                    <a:pt x="54" y="210"/>
                    <a:pt x="56" y="209"/>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7" name="îṩľídê"/>
            <p:cNvSpPr/>
            <p:nvPr/>
          </p:nvSpPr>
          <p:spPr bwMode="auto">
            <a:xfrm>
              <a:off x="7170055" y="3555108"/>
              <a:ext cx="85306" cy="69797"/>
            </a:xfrm>
            <a:custGeom>
              <a:avLst/>
              <a:gdLst>
                <a:gd name="T0" fmla="*/ 3 w 9"/>
                <a:gd name="T1" fmla="*/ 8 h 8"/>
                <a:gd name="T2" fmla="*/ 7 w 9"/>
                <a:gd name="T3" fmla="*/ 6 h 8"/>
                <a:gd name="T4" fmla="*/ 8 w 9"/>
                <a:gd name="T5" fmla="*/ 3 h 8"/>
                <a:gd name="T6" fmla="*/ 5 w 9"/>
                <a:gd name="T7" fmla="*/ 0 h 8"/>
                <a:gd name="T8" fmla="*/ 3 w 9"/>
                <a:gd name="T9" fmla="*/ 2 h 8"/>
                <a:gd name="T10" fmla="*/ 0 w 9"/>
                <a:gd name="T11" fmla="*/ 4 h 8"/>
                <a:gd name="T12" fmla="*/ 0 w 9"/>
                <a:gd name="T13" fmla="*/ 5 h 8"/>
                <a:gd name="T14" fmla="*/ 3 w 9"/>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3" y="8"/>
                  </a:moveTo>
                  <a:cubicBezTo>
                    <a:pt x="3" y="8"/>
                    <a:pt x="5" y="7"/>
                    <a:pt x="7" y="6"/>
                  </a:cubicBezTo>
                  <a:cubicBezTo>
                    <a:pt x="8" y="6"/>
                    <a:pt x="9" y="3"/>
                    <a:pt x="8" y="3"/>
                  </a:cubicBezTo>
                  <a:cubicBezTo>
                    <a:pt x="7" y="3"/>
                    <a:pt x="6" y="0"/>
                    <a:pt x="5" y="0"/>
                  </a:cubicBezTo>
                  <a:cubicBezTo>
                    <a:pt x="4" y="0"/>
                    <a:pt x="3" y="1"/>
                    <a:pt x="3" y="2"/>
                  </a:cubicBezTo>
                  <a:cubicBezTo>
                    <a:pt x="3" y="3"/>
                    <a:pt x="1" y="3"/>
                    <a:pt x="0" y="4"/>
                  </a:cubicBezTo>
                  <a:cubicBezTo>
                    <a:pt x="0" y="5"/>
                    <a:pt x="0" y="5"/>
                    <a:pt x="0" y="5"/>
                  </a:cubicBezTo>
                  <a:cubicBezTo>
                    <a:pt x="1" y="5"/>
                    <a:pt x="3" y="7"/>
                    <a:pt x="3" y="8"/>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8" name="iṥ1ïḋé"/>
            <p:cNvSpPr/>
            <p:nvPr/>
          </p:nvSpPr>
          <p:spPr bwMode="auto">
            <a:xfrm>
              <a:off x="7131283" y="3741226"/>
              <a:ext cx="54287" cy="77549"/>
            </a:xfrm>
            <a:custGeom>
              <a:avLst/>
              <a:gdLst>
                <a:gd name="T0" fmla="*/ 6 w 6"/>
                <a:gd name="T1" fmla="*/ 4 h 9"/>
                <a:gd name="T2" fmla="*/ 5 w 6"/>
                <a:gd name="T3" fmla="*/ 0 h 9"/>
                <a:gd name="T4" fmla="*/ 1 w 6"/>
                <a:gd name="T5" fmla="*/ 7 h 9"/>
                <a:gd name="T6" fmla="*/ 2 w 6"/>
                <a:gd name="T7" fmla="*/ 8 h 9"/>
                <a:gd name="T8" fmla="*/ 5 w 6"/>
                <a:gd name="T9" fmla="*/ 9 h 9"/>
                <a:gd name="T10" fmla="*/ 5 w 6"/>
                <a:gd name="T11" fmla="*/ 8 h 9"/>
                <a:gd name="T12" fmla="*/ 6 w 6"/>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4"/>
                  </a:moveTo>
                  <a:cubicBezTo>
                    <a:pt x="6" y="3"/>
                    <a:pt x="6" y="0"/>
                    <a:pt x="5" y="0"/>
                  </a:cubicBezTo>
                  <a:cubicBezTo>
                    <a:pt x="3" y="0"/>
                    <a:pt x="0" y="4"/>
                    <a:pt x="1" y="7"/>
                  </a:cubicBezTo>
                  <a:cubicBezTo>
                    <a:pt x="1" y="9"/>
                    <a:pt x="2" y="9"/>
                    <a:pt x="2" y="8"/>
                  </a:cubicBezTo>
                  <a:cubicBezTo>
                    <a:pt x="3" y="8"/>
                    <a:pt x="5" y="9"/>
                    <a:pt x="5" y="9"/>
                  </a:cubicBezTo>
                  <a:cubicBezTo>
                    <a:pt x="6" y="9"/>
                    <a:pt x="6" y="9"/>
                    <a:pt x="5" y="8"/>
                  </a:cubicBezTo>
                  <a:cubicBezTo>
                    <a:pt x="5" y="7"/>
                    <a:pt x="5" y="4"/>
                    <a:pt x="6" y="4"/>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29" name="išlíde"/>
            <p:cNvSpPr/>
            <p:nvPr/>
          </p:nvSpPr>
          <p:spPr bwMode="auto">
            <a:xfrm>
              <a:off x="7014957" y="3663677"/>
              <a:ext cx="116326" cy="162856"/>
            </a:xfrm>
            <a:custGeom>
              <a:avLst/>
              <a:gdLst>
                <a:gd name="T0" fmla="*/ 12 w 13"/>
                <a:gd name="T1" fmla="*/ 9 h 18"/>
                <a:gd name="T2" fmla="*/ 13 w 13"/>
                <a:gd name="T3" fmla="*/ 3 h 18"/>
                <a:gd name="T4" fmla="*/ 10 w 13"/>
                <a:gd name="T5" fmla="*/ 0 h 18"/>
                <a:gd name="T6" fmla="*/ 3 w 13"/>
                <a:gd name="T7" fmla="*/ 8 h 18"/>
                <a:gd name="T8" fmla="*/ 1 w 13"/>
                <a:gd name="T9" fmla="*/ 15 h 18"/>
                <a:gd name="T10" fmla="*/ 7 w 13"/>
                <a:gd name="T11" fmla="*/ 17 h 18"/>
                <a:gd name="T12" fmla="*/ 9 w 13"/>
                <a:gd name="T13" fmla="*/ 17 h 18"/>
                <a:gd name="T14" fmla="*/ 10 w 13"/>
                <a:gd name="T15" fmla="*/ 16 h 18"/>
                <a:gd name="T16" fmla="*/ 12 w 13"/>
                <a:gd name="T17" fmla="*/ 13 h 18"/>
                <a:gd name="T18" fmla="*/ 12 w 13"/>
                <a:gd name="T1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8">
                  <a:moveTo>
                    <a:pt x="12" y="9"/>
                  </a:moveTo>
                  <a:cubicBezTo>
                    <a:pt x="12" y="8"/>
                    <a:pt x="13" y="4"/>
                    <a:pt x="13" y="3"/>
                  </a:cubicBezTo>
                  <a:cubicBezTo>
                    <a:pt x="13" y="3"/>
                    <a:pt x="11" y="1"/>
                    <a:pt x="10" y="0"/>
                  </a:cubicBezTo>
                  <a:cubicBezTo>
                    <a:pt x="9" y="0"/>
                    <a:pt x="6" y="7"/>
                    <a:pt x="3" y="8"/>
                  </a:cubicBezTo>
                  <a:cubicBezTo>
                    <a:pt x="1" y="10"/>
                    <a:pt x="0" y="14"/>
                    <a:pt x="1" y="15"/>
                  </a:cubicBezTo>
                  <a:cubicBezTo>
                    <a:pt x="1" y="16"/>
                    <a:pt x="6" y="16"/>
                    <a:pt x="7" y="17"/>
                  </a:cubicBezTo>
                  <a:cubicBezTo>
                    <a:pt x="8" y="18"/>
                    <a:pt x="9" y="17"/>
                    <a:pt x="9" y="17"/>
                  </a:cubicBezTo>
                  <a:cubicBezTo>
                    <a:pt x="10" y="17"/>
                    <a:pt x="10" y="17"/>
                    <a:pt x="10" y="16"/>
                  </a:cubicBezTo>
                  <a:cubicBezTo>
                    <a:pt x="9" y="16"/>
                    <a:pt x="11" y="14"/>
                    <a:pt x="12" y="13"/>
                  </a:cubicBezTo>
                  <a:cubicBezTo>
                    <a:pt x="12" y="12"/>
                    <a:pt x="12" y="10"/>
                    <a:pt x="12" y="9"/>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0" name="iṣ1ídé"/>
            <p:cNvSpPr/>
            <p:nvPr/>
          </p:nvSpPr>
          <p:spPr bwMode="auto">
            <a:xfrm>
              <a:off x="6968427" y="3842043"/>
              <a:ext cx="116326" cy="46529"/>
            </a:xfrm>
            <a:custGeom>
              <a:avLst/>
              <a:gdLst>
                <a:gd name="T0" fmla="*/ 4 w 13"/>
                <a:gd name="T1" fmla="*/ 0 h 5"/>
                <a:gd name="T2" fmla="*/ 0 w 13"/>
                <a:gd name="T3" fmla="*/ 2 h 5"/>
                <a:gd name="T4" fmla="*/ 9 w 13"/>
                <a:gd name="T5" fmla="*/ 4 h 5"/>
                <a:gd name="T6" fmla="*/ 13 w 13"/>
                <a:gd name="T7" fmla="*/ 5 h 5"/>
                <a:gd name="T8" fmla="*/ 4 w 13"/>
                <a:gd name="T9" fmla="*/ 0 h 5"/>
              </a:gdLst>
              <a:ahLst/>
              <a:cxnLst>
                <a:cxn ang="0">
                  <a:pos x="T0" y="T1"/>
                </a:cxn>
                <a:cxn ang="0">
                  <a:pos x="T2" y="T3"/>
                </a:cxn>
                <a:cxn ang="0">
                  <a:pos x="T4" y="T5"/>
                </a:cxn>
                <a:cxn ang="0">
                  <a:pos x="T6" y="T7"/>
                </a:cxn>
                <a:cxn ang="0">
                  <a:pos x="T8" y="T9"/>
                </a:cxn>
              </a:cxnLst>
              <a:rect l="0" t="0" r="r" b="b"/>
              <a:pathLst>
                <a:path w="13" h="5">
                  <a:moveTo>
                    <a:pt x="4" y="0"/>
                  </a:moveTo>
                  <a:cubicBezTo>
                    <a:pt x="2" y="0"/>
                    <a:pt x="0" y="1"/>
                    <a:pt x="0" y="2"/>
                  </a:cubicBezTo>
                  <a:cubicBezTo>
                    <a:pt x="0" y="2"/>
                    <a:pt x="7" y="3"/>
                    <a:pt x="9" y="4"/>
                  </a:cubicBezTo>
                  <a:cubicBezTo>
                    <a:pt x="12" y="5"/>
                    <a:pt x="13" y="5"/>
                    <a:pt x="13" y="5"/>
                  </a:cubicBezTo>
                  <a:cubicBezTo>
                    <a:pt x="12" y="4"/>
                    <a:pt x="6" y="1"/>
                    <a:pt x="4" y="0"/>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1" name="îśľiḍè"/>
            <p:cNvSpPr/>
            <p:nvPr/>
          </p:nvSpPr>
          <p:spPr bwMode="auto">
            <a:xfrm>
              <a:off x="7108015" y="3392258"/>
              <a:ext cx="31020" cy="46529"/>
            </a:xfrm>
            <a:custGeom>
              <a:avLst/>
              <a:gdLst>
                <a:gd name="T0" fmla="*/ 3 w 3"/>
                <a:gd name="T1" fmla="*/ 4 h 5"/>
                <a:gd name="T2" fmla="*/ 1 w 3"/>
                <a:gd name="T3" fmla="*/ 1 h 5"/>
                <a:gd name="T4" fmla="*/ 1 w 3"/>
                <a:gd name="T5" fmla="*/ 4 h 5"/>
                <a:gd name="T6" fmla="*/ 3 w 3"/>
                <a:gd name="T7" fmla="*/ 4 h 5"/>
              </a:gdLst>
              <a:ahLst/>
              <a:cxnLst>
                <a:cxn ang="0">
                  <a:pos x="T0" y="T1"/>
                </a:cxn>
                <a:cxn ang="0">
                  <a:pos x="T2" y="T3"/>
                </a:cxn>
                <a:cxn ang="0">
                  <a:pos x="T4" y="T5"/>
                </a:cxn>
                <a:cxn ang="0">
                  <a:pos x="T6" y="T7"/>
                </a:cxn>
              </a:cxnLst>
              <a:rect l="0" t="0" r="r" b="b"/>
              <a:pathLst>
                <a:path w="3" h="5">
                  <a:moveTo>
                    <a:pt x="3" y="4"/>
                  </a:moveTo>
                  <a:cubicBezTo>
                    <a:pt x="3" y="4"/>
                    <a:pt x="2" y="0"/>
                    <a:pt x="1" y="1"/>
                  </a:cubicBezTo>
                  <a:cubicBezTo>
                    <a:pt x="0" y="1"/>
                    <a:pt x="1" y="4"/>
                    <a:pt x="1" y="4"/>
                  </a:cubicBezTo>
                  <a:cubicBezTo>
                    <a:pt x="1" y="5"/>
                    <a:pt x="2" y="5"/>
                    <a:pt x="3" y="4"/>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2" name="î$ḻidé"/>
            <p:cNvSpPr/>
            <p:nvPr/>
          </p:nvSpPr>
          <p:spPr bwMode="auto">
            <a:xfrm>
              <a:off x="7139035" y="3485317"/>
              <a:ext cx="31020" cy="46529"/>
            </a:xfrm>
            <a:custGeom>
              <a:avLst/>
              <a:gdLst>
                <a:gd name="T0" fmla="*/ 4 w 4"/>
                <a:gd name="T1" fmla="*/ 2 h 6"/>
                <a:gd name="T2" fmla="*/ 2 w 4"/>
                <a:gd name="T3" fmla="*/ 0 h 6"/>
                <a:gd name="T4" fmla="*/ 1 w 4"/>
                <a:gd name="T5" fmla="*/ 5 h 6"/>
                <a:gd name="T6" fmla="*/ 4 w 4"/>
                <a:gd name="T7" fmla="*/ 2 h 6"/>
              </a:gdLst>
              <a:ahLst/>
              <a:cxnLst>
                <a:cxn ang="0">
                  <a:pos x="T0" y="T1"/>
                </a:cxn>
                <a:cxn ang="0">
                  <a:pos x="T2" y="T3"/>
                </a:cxn>
                <a:cxn ang="0">
                  <a:pos x="T4" y="T5"/>
                </a:cxn>
                <a:cxn ang="0">
                  <a:pos x="T6" y="T7"/>
                </a:cxn>
              </a:cxnLst>
              <a:rect l="0" t="0" r="r" b="b"/>
              <a:pathLst>
                <a:path w="4" h="6">
                  <a:moveTo>
                    <a:pt x="4" y="2"/>
                  </a:moveTo>
                  <a:cubicBezTo>
                    <a:pt x="4" y="1"/>
                    <a:pt x="4" y="0"/>
                    <a:pt x="2" y="0"/>
                  </a:cubicBezTo>
                  <a:cubicBezTo>
                    <a:pt x="0" y="0"/>
                    <a:pt x="1" y="4"/>
                    <a:pt x="1" y="5"/>
                  </a:cubicBezTo>
                  <a:cubicBezTo>
                    <a:pt x="2" y="6"/>
                    <a:pt x="4" y="3"/>
                    <a:pt x="4" y="2"/>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3" name="isļïďe"/>
            <p:cNvSpPr/>
            <p:nvPr/>
          </p:nvSpPr>
          <p:spPr bwMode="auto">
            <a:xfrm>
              <a:off x="7247604" y="3741226"/>
              <a:ext cx="46529" cy="31020"/>
            </a:xfrm>
            <a:custGeom>
              <a:avLst/>
              <a:gdLst>
                <a:gd name="T0" fmla="*/ 0 w 6"/>
                <a:gd name="T1" fmla="*/ 3 h 4"/>
                <a:gd name="T2" fmla="*/ 6 w 6"/>
                <a:gd name="T3" fmla="*/ 1 h 4"/>
                <a:gd name="T4" fmla="*/ 0 w 6"/>
                <a:gd name="T5" fmla="*/ 3 h 4"/>
              </a:gdLst>
              <a:ahLst/>
              <a:cxnLst>
                <a:cxn ang="0">
                  <a:pos x="T0" y="T1"/>
                </a:cxn>
                <a:cxn ang="0">
                  <a:pos x="T2" y="T3"/>
                </a:cxn>
                <a:cxn ang="0">
                  <a:pos x="T4" y="T5"/>
                </a:cxn>
              </a:cxnLst>
              <a:rect l="0" t="0" r="r" b="b"/>
              <a:pathLst>
                <a:path w="6" h="4">
                  <a:moveTo>
                    <a:pt x="0" y="3"/>
                  </a:moveTo>
                  <a:cubicBezTo>
                    <a:pt x="2" y="4"/>
                    <a:pt x="6" y="3"/>
                    <a:pt x="6" y="1"/>
                  </a:cubicBezTo>
                  <a:cubicBezTo>
                    <a:pt x="5" y="0"/>
                    <a:pt x="0" y="0"/>
                    <a:pt x="0" y="3"/>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4" name="ïṧlïḑê"/>
            <p:cNvSpPr/>
            <p:nvPr/>
          </p:nvSpPr>
          <p:spPr bwMode="auto">
            <a:xfrm>
              <a:off x="7216584" y="3206140"/>
              <a:ext cx="100816" cy="100816"/>
            </a:xfrm>
            <a:custGeom>
              <a:avLst/>
              <a:gdLst>
                <a:gd name="T0" fmla="*/ 2 w 11"/>
                <a:gd name="T1" fmla="*/ 5 h 11"/>
                <a:gd name="T2" fmla="*/ 1 w 11"/>
                <a:gd name="T3" fmla="*/ 7 h 11"/>
                <a:gd name="T4" fmla="*/ 1 w 11"/>
                <a:gd name="T5" fmla="*/ 7 h 11"/>
                <a:gd name="T6" fmla="*/ 1 w 11"/>
                <a:gd name="T7" fmla="*/ 10 h 11"/>
                <a:gd name="T8" fmla="*/ 4 w 11"/>
                <a:gd name="T9" fmla="*/ 8 h 11"/>
                <a:gd name="T10" fmla="*/ 7 w 11"/>
                <a:gd name="T11" fmla="*/ 7 h 11"/>
                <a:gd name="T12" fmla="*/ 10 w 11"/>
                <a:gd name="T13" fmla="*/ 6 h 11"/>
                <a:gd name="T14" fmla="*/ 11 w 11"/>
                <a:gd name="T15" fmla="*/ 5 h 11"/>
                <a:gd name="T16" fmla="*/ 10 w 11"/>
                <a:gd name="T17" fmla="*/ 0 h 11"/>
                <a:gd name="T18" fmla="*/ 8 w 11"/>
                <a:gd name="T19" fmla="*/ 1 h 11"/>
                <a:gd name="T20" fmla="*/ 2 w 11"/>
                <a:gd name="T21"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11">
                  <a:moveTo>
                    <a:pt x="2" y="5"/>
                  </a:moveTo>
                  <a:cubicBezTo>
                    <a:pt x="1" y="5"/>
                    <a:pt x="1" y="7"/>
                    <a:pt x="1" y="7"/>
                  </a:cubicBezTo>
                  <a:cubicBezTo>
                    <a:pt x="1" y="7"/>
                    <a:pt x="1" y="7"/>
                    <a:pt x="1" y="7"/>
                  </a:cubicBezTo>
                  <a:cubicBezTo>
                    <a:pt x="0" y="7"/>
                    <a:pt x="0" y="10"/>
                    <a:pt x="1" y="10"/>
                  </a:cubicBezTo>
                  <a:cubicBezTo>
                    <a:pt x="2" y="11"/>
                    <a:pt x="3" y="8"/>
                    <a:pt x="4" y="8"/>
                  </a:cubicBezTo>
                  <a:cubicBezTo>
                    <a:pt x="5" y="7"/>
                    <a:pt x="6" y="7"/>
                    <a:pt x="7" y="7"/>
                  </a:cubicBezTo>
                  <a:cubicBezTo>
                    <a:pt x="7" y="7"/>
                    <a:pt x="8" y="7"/>
                    <a:pt x="10" y="6"/>
                  </a:cubicBezTo>
                  <a:cubicBezTo>
                    <a:pt x="10" y="6"/>
                    <a:pt x="10" y="6"/>
                    <a:pt x="11" y="5"/>
                  </a:cubicBezTo>
                  <a:cubicBezTo>
                    <a:pt x="10" y="3"/>
                    <a:pt x="10" y="1"/>
                    <a:pt x="10" y="0"/>
                  </a:cubicBezTo>
                  <a:cubicBezTo>
                    <a:pt x="9" y="0"/>
                    <a:pt x="8" y="1"/>
                    <a:pt x="8" y="1"/>
                  </a:cubicBezTo>
                  <a:cubicBezTo>
                    <a:pt x="7" y="2"/>
                    <a:pt x="3" y="4"/>
                    <a:pt x="2" y="5"/>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5" name="ï$lïde"/>
            <p:cNvSpPr/>
            <p:nvPr/>
          </p:nvSpPr>
          <p:spPr bwMode="auto">
            <a:xfrm>
              <a:off x="6852106" y="369469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6" name="ï$ľïḓê"/>
            <p:cNvSpPr/>
            <p:nvPr/>
          </p:nvSpPr>
          <p:spPr bwMode="auto">
            <a:xfrm>
              <a:off x="6852106" y="3679187"/>
              <a:ext cx="116326" cy="147346"/>
            </a:xfrm>
            <a:custGeom>
              <a:avLst/>
              <a:gdLst>
                <a:gd name="T0" fmla="*/ 12 w 13"/>
                <a:gd name="T1" fmla="*/ 12 h 17"/>
                <a:gd name="T2" fmla="*/ 7 w 13"/>
                <a:gd name="T3" fmla="*/ 7 h 17"/>
                <a:gd name="T4" fmla="*/ 6 w 13"/>
                <a:gd name="T5" fmla="*/ 5 h 17"/>
                <a:gd name="T6" fmla="*/ 5 w 13"/>
                <a:gd name="T7" fmla="*/ 4 h 17"/>
                <a:gd name="T8" fmla="*/ 2 w 13"/>
                <a:gd name="T9" fmla="*/ 1 h 17"/>
                <a:gd name="T10" fmla="*/ 0 w 13"/>
                <a:gd name="T11" fmla="*/ 2 h 17"/>
                <a:gd name="T12" fmla="*/ 3 w 13"/>
                <a:gd name="T13" fmla="*/ 3 h 17"/>
                <a:gd name="T14" fmla="*/ 10 w 13"/>
                <a:gd name="T15" fmla="*/ 16 h 17"/>
                <a:gd name="T16" fmla="*/ 12 w 13"/>
                <a:gd name="T1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7">
                  <a:moveTo>
                    <a:pt x="12" y="12"/>
                  </a:moveTo>
                  <a:cubicBezTo>
                    <a:pt x="11" y="11"/>
                    <a:pt x="9" y="8"/>
                    <a:pt x="7" y="7"/>
                  </a:cubicBezTo>
                  <a:cubicBezTo>
                    <a:pt x="7" y="7"/>
                    <a:pt x="7" y="7"/>
                    <a:pt x="6" y="5"/>
                  </a:cubicBezTo>
                  <a:cubicBezTo>
                    <a:pt x="5" y="4"/>
                    <a:pt x="5" y="4"/>
                    <a:pt x="5" y="4"/>
                  </a:cubicBezTo>
                  <a:cubicBezTo>
                    <a:pt x="5" y="2"/>
                    <a:pt x="2" y="1"/>
                    <a:pt x="2" y="1"/>
                  </a:cubicBezTo>
                  <a:cubicBezTo>
                    <a:pt x="2" y="0"/>
                    <a:pt x="1" y="2"/>
                    <a:pt x="0" y="2"/>
                  </a:cubicBezTo>
                  <a:cubicBezTo>
                    <a:pt x="1" y="2"/>
                    <a:pt x="2" y="3"/>
                    <a:pt x="3" y="3"/>
                  </a:cubicBezTo>
                  <a:cubicBezTo>
                    <a:pt x="5" y="5"/>
                    <a:pt x="9" y="15"/>
                    <a:pt x="10" y="16"/>
                  </a:cubicBezTo>
                  <a:cubicBezTo>
                    <a:pt x="11" y="17"/>
                    <a:pt x="13" y="14"/>
                    <a:pt x="12" y="12"/>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7" name="íş1îḋe"/>
            <p:cNvSpPr/>
            <p:nvPr/>
          </p:nvSpPr>
          <p:spPr bwMode="auto">
            <a:xfrm>
              <a:off x="6658230" y="3624905"/>
              <a:ext cx="38777" cy="38777"/>
            </a:xfrm>
            <a:custGeom>
              <a:avLst/>
              <a:gdLst>
                <a:gd name="T0" fmla="*/ 1 w 4"/>
                <a:gd name="T1" fmla="*/ 1 h 5"/>
                <a:gd name="T2" fmla="*/ 4 w 4"/>
                <a:gd name="T3" fmla="*/ 5 h 5"/>
                <a:gd name="T4" fmla="*/ 3 w 4"/>
                <a:gd name="T5" fmla="*/ 0 h 5"/>
                <a:gd name="T6" fmla="*/ 1 w 4"/>
                <a:gd name="T7" fmla="*/ 1 h 5"/>
              </a:gdLst>
              <a:ahLst/>
              <a:cxnLst>
                <a:cxn ang="0">
                  <a:pos x="T0" y="T1"/>
                </a:cxn>
                <a:cxn ang="0">
                  <a:pos x="T2" y="T3"/>
                </a:cxn>
                <a:cxn ang="0">
                  <a:pos x="T4" y="T5"/>
                </a:cxn>
                <a:cxn ang="0">
                  <a:pos x="T6" y="T7"/>
                </a:cxn>
              </a:cxnLst>
              <a:rect l="0" t="0" r="r" b="b"/>
              <a:pathLst>
                <a:path w="4" h="5">
                  <a:moveTo>
                    <a:pt x="1" y="1"/>
                  </a:moveTo>
                  <a:cubicBezTo>
                    <a:pt x="0" y="3"/>
                    <a:pt x="4" y="5"/>
                    <a:pt x="4" y="5"/>
                  </a:cubicBezTo>
                  <a:cubicBezTo>
                    <a:pt x="4" y="4"/>
                    <a:pt x="3" y="1"/>
                    <a:pt x="3" y="0"/>
                  </a:cubicBezTo>
                  <a:cubicBezTo>
                    <a:pt x="2" y="0"/>
                    <a:pt x="1" y="0"/>
                    <a:pt x="1" y="1"/>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8" name="îşḷïḋê"/>
            <p:cNvSpPr/>
            <p:nvPr/>
          </p:nvSpPr>
          <p:spPr bwMode="auto">
            <a:xfrm>
              <a:off x="6216203" y="3935102"/>
              <a:ext cx="100816" cy="217138"/>
            </a:xfrm>
            <a:custGeom>
              <a:avLst/>
              <a:gdLst>
                <a:gd name="T0" fmla="*/ 2 w 11"/>
                <a:gd name="T1" fmla="*/ 23 h 25"/>
                <a:gd name="T2" fmla="*/ 5 w 11"/>
                <a:gd name="T3" fmla="*/ 25 h 25"/>
                <a:gd name="T4" fmla="*/ 8 w 11"/>
                <a:gd name="T5" fmla="*/ 20 h 25"/>
                <a:gd name="T6" fmla="*/ 9 w 11"/>
                <a:gd name="T7" fmla="*/ 16 h 25"/>
                <a:gd name="T8" fmla="*/ 9 w 11"/>
                <a:gd name="T9" fmla="*/ 14 h 25"/>
                <a:gd name="T10" fmla="*/ 10 w 11"/>
                <a:gd name="T11" fmla="*/ 11 h 25"/>
                <a:gd name="T12" fmla="*/ 9 w 11"/>
                <a:gd name="T13" fmla="*/ 2 h 25"/>
                <a:gd name="T14" fmla="*/ 7 w 11"/>
                <a:gd name="T15" fmla="*/ 3 h 25"/>
                <a:gd name="T16" fmla="*/ 3 w 11"/>
                <a:gd name="T17" fmla="*/ 8 h 25"/>
                <a:gd name="T18" fmla="*/ 1 w 11"/>
                <a:gd name="T19" fmla="*/ 13 h 25"/>
                <a:gd name="T20" fmla="*/ 1 w 11"/>
                <a:gd name="T21" fmla="*/ 17 h 25"/>
                <a:gd name="T22" fmla="*/ 2 w 11"/>
                <a:gd name="T23"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25">
                  <a:moveTo>
                    <a:pt x="2" y="23"/>
                  </a:moveTo>
                  <a:cubicBezTo>
                    <a:pt x="2" y="24"/>
                    <a:pt x="4" y="25"/>
                    <a:pt x="5" y="25"/>
                  </a:cubicBezTo>
                  <a:cubicBezTo>
                    <a:pt x="6" y="25"/>
                    <a:pt x="8" y="21"/>
                    <a:pt x="8" y="20"/>
                  </a:cubicBezTo>
                  <a:cubicBezTo>
                    <a:pt x="8" y="19"/>
                    <a:pt x="9" y="16"/>
                    <a:pt x="9" y="16"/>
                  </a:cubicBezTo>
                  <a:cubicBezTo>
                    <a:pt x="9" y="15"/>
                    <a:pt x="9" y="14"/>
                    <a:pt x="9" y="14"/>
                  </a:cubicBezTo>
                  <a:cubicBezTo>
                    <a:pt x="10" y="14"/>
                    <a:pt x="10" y="12"/>
                    <a:pt x="10" y="11"/>
                  </a:cubicBezTo>
                  <a:cubicBezTo>
                    <a:pt x="11" y="9"/>
                    <a:pt x="9" y="3"/>
                    <a:pt x="9" y="2"/>
                  </a:cubicBezTo>
                  <a:cubicBezTo>
                    <a:pt x="9" y="0"/>
                    <a:pt x="7" y="2"/>
                    <a:pt x="7" y="3"/>
                  </a:cubicBezTo>
                  <a:cubicBezTo>
                    <a:pt x="7" y="5"/>
                    <a:pt x="3" y="7"/>
                    <a:pt x="3" y="8"/>
                  </a:cubicBezTo>
                  <a:cubicBezTo>
                    <a:pt x="2" y="9"/>
                    <a:pt x="1" y="12"/>
                    <a:pt x="1" y="13"/>
                  </a:cubicBezTo>
                  <a:cubicBezTo>
                    <a:pt x="2" y="14"/>
                    <a:pt x="1" y="16"/>
                    <a:pt x="1" y="17"/>
                  </a:cubicBezTo>
                  <a:cubicBezTo>
                    <a:pt x="0" y="17"/>
                    <a:pt x="2" y="22"/>
                    <a:pt x="2" y="23"/>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39" name="î$ļïḑe"/>
            <p:cNvSpPr/>
            <p:nvPr/>
          </p:nvSpPr>
          <p:spPr bwMode="auto">
            <a:xfrm>
              <a:off x="5169287" y="4516718"/>
              <a:ext cx="31020" cy="23267"/>
            </a:xfrm>
            <a:custGeom>
              <a:avLst/>
              <a:gdLst>
                <a:gd name="T0" fmla="*/ 0 w 3"/>
                <a:gd name="T1" fmla="*/ 3 h 3"/>
                <a:gd name="T2" fmla="*/ 2 w 3"/>
                <a:gd name="T3" fmla="*/ 3 h 3"/>
                <a:gd name="T4" fmla="*/ 0 w 3"/>
                <a:gd name="T5" fmla="*/ 3 h 3"/>
              </a:gdLst>
              <a:ahLst/>
              <a:cxnLst>
                <a:cxn ang="0">
                  <a:pos x="T0" y="T1"/>
                </a:cxn>
                <a:cxn ang="0">
                  <a:pos x="T2" y="T3"/>
                </a:cxn>
                <a:cxn ang="0">
                  <a:pos x="T4" y="T5"/>
                </a:cxn>
              </a:cxnLst>
              <a:rect l="0" t="0" r="r" b="b"/>
              <a:pathLst>
                <a:path w="3" h="3">
                  <a:moveTo>
                    <a:pt x="0" y="3"/>
                  </a:moveTo>
                  <a:cubicBezTo>
                    <a:pt x="1" y="3"/>
                    <a:pt x="2" y="3"/>
                    <a:pt x="2" y="3"/>
                  </a:cubicBezTo>
                  <a:cubicBezTo>
                    <a:pt x="3" y="0"/>
                    <a:pt x="0" y="1"/>
                    <a:pt x="0" y="3"/>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0" name="íŝḷîḋe"/>
            <p:cNvSpPr/>
            <p:nvPr/>
          </p:nvSpPr>
          <p:spPr bwMode="auto">
            <a:xfrm>
              <a:off x="5099495" y="2260041"/>
              <a:ext cx="604883" cy="550601"/>
            </a:xfrm>
            <a:custGeom>
              <a:avLst/>
              <a:gdLst>
                <a:gd name="T0" fmla="*/ 68 w 68"/>
                <a:gd name="T1" fmla="*/ 7 h 62"/>
                <a:gd name="T2" fmla="*/ 64 w 68"/>
                <a:gd name="T3" fmla="*/ 6 h 62"/>
                <a:gd name="T4" fmla="*/ 59 w 68"/>
                <a:gd name="T5" fmla="*/ 6 h 62"/>
                <a:gd name="T6" fmla="*/ 60 w 68"/>
                <a:gd name="T7" fmla="*/ 3 h 62"/>
                <a:gd name="T8" fmla="*/ 59 w 68"/>
                <a:gd name="T9" fmla="*/ 1 h 62"/>
                <a:gd name="T10" fmla="*/ 52 w 68"/>
                <a:gd name="T11" fmla="*/ 0 h 62"/>
                <a:gd name="T12" fmla="*/ 49 w 68"/>
                <a:gd name="T13" fmla="*/ 0 h 62"/>
                <a:gd name="T14" fmla="*/ 42 w 68"/>
                <a:gd name="T15" fmla="*/ 1 h 62"/>
                <a:gd name="T16" fmla="*/ 33 w 68"/>
                <a:gd name="T17" fmla="*/ 1 h 62"/>
                <a:gd name="T18" fmla="*/ 31 w 68"/>
                <a:gd name="T19" fmla="*/ 5 h 62"/>
                <a:gd name="T20" fmla="*/ 24 w 68"/>
                <a:gd name="T21" fmla="*/ 5 h 62"/>
                <a:gd name="T22" fmla="*/ 11 w 68"/>
                <a:gd name="T23" fmla="*/ 9 h 62"/>
                <a:gd name="T24" fmla="*/ 8 w 68"/>
                <a:gd name="T25" fmla="*/ 13 h 62"/>
                <a:gd name="T26" fmla="*/ 5 w 68"/>
                <a:gd name="T27" fmla="*/ 16 h 62"/>
                <a:gd name="T28" fmla="*/ 0 w 68"/>
                <a:gd name="T29" fmla="*/ 17 h 62"/>
                <a:gd name="T30" fmla="*/ 1 w 68"/>
                <a:gd name="T31" fmla="*/ 19 h 62"/>
                <a:gd name="T32" fmla="*/ 3 w 68"/>
                <a:gd name="T33" fmla="*/ 19 h 62"/>
                <a:gd name="T34" fmla="*/ 7 w 68"/>
                <a:gd name="T35" fmla="*/ 20 h 62"/>
                <a:gd name="T36" fmla="*/ 4 w 68"/>
                <a:gd name="T37" fmla="*/ 21 h 62"/>
                <a:gd name="T38" fmla="*/ 4 w 68"/>
                <a:gd name="T39" fmla="*/ 24 h 62"/>
                <a:gd name="T40" fmla="*/ 8 w 68"/>
                <a:gd name="T41" fmla="*/ 24 h 62"/>
                <a:gd name="T42" fmla="*/ 13 w 68"/>
                <a:gd name="T43" fmla="*/ 25 h 62"/>
                <a:gd name="T44" fmla="*/ 16 w 68"/>
                <a:gd name="T45" fmla="*/ 29 h 62"/>
                <a:gd name="T46" fmla="*/ 16 w 68"/>
                <a:gd name="T47" fmla="*/ 33 h 62"/>
                <a:gd name="T48" fmla="*/ 19 w 68"/>
                <a:gd name="T49" fmla="*/ 35 h 62"/>
                <a:gd name="T50" fmla="*/ 19 w 68"/>
                <a:gd name="T51" fmla="*/ 36 h 62"/>
                <a:gd name="T52" fmla="*/ 19 w 68"/>
                <a:gd name="T53" fmla="*/ 39 h 62"/>
                <a:gd name="T54" fmla="*/ 19 w 68"/>
                <a:gd name="T55" fmla="*/ 42 h 62"/>
                <a:gd name="T56" fmla="*/ 18 w 68"/>
                <a:gd name="T57" fmla="*/ 45 h 62"/>
                <a:gd name="T58" fmla="*/ 21 w 68"/>
                <a:gd name="T59" fmla="*/ 55 h 62"/>
                <a:gd name="T60" fmla="*/ 23 w 68"/>
                <a:gd name="T61" fmla="*/ 60 h 62"/>
                <a:gd name="T62" fmla="*/ 27 w 68"/>
                <a:gd name="T63" fmla="*/ 62 h 62"/>
                <a:gd name="T64" fmla="*/ 29 w 68"/>
                <a:gd name="T65" fmla="*/ 61 h 62"/>
                <a:gd name="T66" fmla="*/ 31 w 68"/>
                <a:gd name="T67" fmla="*/ 57 h 62"/>
                <a:gd name="T68" fmla="*/ 34 w 68"/>
                <a:gd name="T69" fmla="*/ 49 h 62"/>
                <a:gd name="T70" fmla="*/ 38 w 68"/>
                <a:gd name="T71" fmla="*/ 49 h 62"/>
                <a:gd name="T72" fmla="*/ 41 w 68"/>
                <a:gd name="T73" fmla="*/ 46 h 62"/>
                <a:gd name="T74" fmla="*/ 46 w 68"/>
                <a:gd name="T75" fmla="*/ 43 h 62"/>
                <a:gd name="T76" fmla="*/ 50 w 68"/>
                <a:gd name="T77" fmla="*/ 38 h 62"/>
                <a:gd name="T78" fmla="*/ 49 w 68"/>
                <a:gd name="T79" fmla="*/ 37 h 62"/>
                <a:gd name="T80" fmla="*/ 48 w 68"/>
                <a:gd name="T81" fmla="*/ 35 h 62"/>
                <a:gd name="T82" fmla="*/ 53 w 68"/>
                <a:gd name="T83" fmla="*/ 36 h 62"/>
                <a:gd name="T84" fmla="*/ 56 w 68"/>
                <a:gd name="T85" fmla="*/ 35 h 62"/>
                <a:gd name="T86" fmla="*/ 56 w 68"/>
                <a:gd name="T87" fmla="*/ 34 h 62"/>
                <a:gd name="T88" fmla="*/ 56 w 68"/>
                <a:gd name="T89" fmla="*/ 32 h 62"/>
                <a:gd name="T90" fmla="*/ 59 w 68"/>
                <a:gd name="T91" fmla="*/ 26 h 62"/>
                <a:gd name="T92" fmla="*/ 61 w 68"/>
                <a:gd name="T93" fmla="*/ 21 h 62"/>
                <a:gd name="T94" fmla="*/ 60 w 68"/>
                <a:gd name="T95" fmla="*/ 18 h 62"/>
                <a:gd name="T96" fmla="*/ 61 w 68"/>
                <a:gd name="T97" fmla="*/ 17 h 62"/>
                <a:gd name="T98" fmla="*/ 61 w 68"/>
                <a:gd name="T99" fmla="*/ 13 h 62"/>
                <a:gd name="T100" fmla="*/ 64 w 68"/>
                <a:gd name="T101" fmla="*/ 11 h 62"/>
                <a:gd name="T102" fmla="*/ 67 w 68"/>
                <a:gd name="T103" fmla="*/ 10 h 62"/>
                <a:gd name="T104" fmla="*/ 68 w 68"/>
                <a:gd name="T105"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 h="62">
                  <a:moveTo>
                    <a:pt x="68" y="7"/>
                  </a:moveTo>
                  <a:cubicBezTo>
                    <a:pt x="67" y="7"/>
                    <a:pt x="64" y="7"/>
                    <a:pt x="64" y="6"/>
                  </a:cubicBezTo>
                  <a:cubicBezTo>
                    <a:pt x="63" y="6"/>
                    <a:pt x="60" y="6"/>
                    <a:pt x="59" y="6"/>
                  </a:cubicBezTo>
                  <a:cubicBezTo>
                    <a:pt x="58" y="6"/>
                    <a:pt x="58" y="3"/>
                    <a:pt x="60" y="3"/>
                  </a:cubicBezTo>
                  <a:cubicBezTo>
                    <a:pt x="61" y="3"/>
                    <a:pt x="60" y="1"/>
                    <a:pt x="59" y="1"/>
                  </a:cubicBezTo>
                  <a:cubicBezTo>
                    <a:pt x="57" y="1"/>
                    <a:pt x="53" y="0"/>
                    <a:pt x="52" y="0"/>
                  </a:cubicBezTo>
                  <a:cubicBezTo>
                    <a:pt x="51" y="1"/>
                    <a:pt x="50" y="0"/>
                    <a:pt x="49" y="0"/>
                  </a:cubicBezTo>
                  <a:cubicBezTo>
                    <a:pt x="48" y="0"/>
                    <a:pt x="44" y="1"/>
                    <a:pt x="42" y="1"/>
                  </a:cubicBezTo>
                  <a:cubicBezTo>
                    <a:pt x="39" y="1"/>
                    <a:pt x="34" y="1"/>
                    <a:pt x="33" y="1"/>
                  </a:cubicBezTo>
                  <a:cubicBezTo>
                    <a:pt x="32" y="2"/>
                    <a:pt x="31" y="4"/>
                    <a:pt x="31" y="5"/>
                  </a:cubicBezTo>
                  <a:cubicBezTo>
                    <a:pt x="31" y="5"/>
                    <a:pt x="26" y="5"/>
                    <a:pt x="24" y="5"/>
                  </a:cubicBezTo>
                  <a:cubicBezTo>
                    <a:pt x="23" y="6"/>
                    <a:pt x="14" y="7"/>
                    <a:pt x="11" y="9"/>
                  </a:cubicBezTo>
                  <a:cubicBezTo>
                    <a:pt x="9" y="10"/>
                    <a:pt x="7" y="13"/>
                    <a:pt x="8" y="13"/>
                  </a:cubicBezTo>
                  <a:cubicBezTo>
                    <a:pt x="9" y="13"/>
                    <a:pt x="7" y="15"/>
                    <a:pt x="5" y="16"/>
                  </a:cubicBezTo>
                  <a:cubicBezTo>
                    <a:pt x="4" y="16"/>
                    <a:pt x="1" y="16"/>
                    <a:pt x="0" y="17"/>
                  </a:cubicBezTo>
                  <a:cubicBezTo>
                    <a:pt x="0" y="18"/>
                    <a:pt x="1" y="18"/>
                    <a:pt x="1" y="19"/>
                  </a:cubicBezTo>
                  <a:cubicBezTo>
                    <a:pt x="2" y="19"/>
                    <a:pt x="3" y="18"/>
                    <a:pt x="3" y="19"/>
                  </a:cubicBezTo>
                  <a:cubicBezTo>
                    <a:pt x="4" y="19"/>
                    <a:pt x="7" y="19"/>
                    <a:pt x="7" y="20"/>
                  </a:cubicBezTo>
                  <a:cubicBezTo>
                    <a:pt x="8" y="20"/>
                    <a:pt x="5" y="20"/>
                    <a:pt x="4" y="21"/>
                  </a:cubicBezTo>
                  <a:cubicBezTo>
                    <a:pt x="2" y="21"/>
                    <a:pt x="3" y="23"/>
                    <a:pt x="4" y="24"/>
                  </a:cubicBezTo>
                  <a:cubicBezTo>
                    <a:pt x="5" y="24"/>
                    <a:pt x="8" y="24"/>
                    <a:pt x="8" y="24"/>
                  </a:cubicBezTo>
                  <a:cubicBezTo>
                    <a:pt x="8" y="24"/>
                    <a:pt x="12" y="25"/>
                    <a:pt x="13" y="25"/>
                  </a:cubicBezTo>
                  <a:cubicBezTo>
                    <a:pt x="14" y="25"/>
                    <a:pt x="15" y="28"/>
                    <a:pt x="16" y="29"/>
                  </a:cubicBezTo>
                  <a:cubicBezTo>
                    <a:pt x="16" y="30"/>
                    <a:pt x="16" y="33"/>
                    <a:pt x="16" y="33"/>
                  </a:cubicBezTo>
                  <a:cubicBezTo>
                    <a:pt x="16" y="34"/>
                    <a:pt x="19" y="35"/>
                    <a:pt x="19" y="35"/>
                  </a:cubicBezTo>
                  <a:cubicBezTo>
                    <a:pt x="20" y="35"/>
                    <a:pt x="20" y="36"/>
                    <a:pt x="19" y="36"/>
                  </a:cubicBezTo>
                  <a:cubicBezTo>
                    <a:pt x="17" y="36"/>
                    <a:pt x="18" y="39"/>
                    <a:pt x="19" y="39"/>
                  </a:cubicBezTo>
                  <a:cubicBezTo>
                    <a:pt x="21" y="40"/>
                    <a:pt x="20" y="42"/>
                    <a:pt x="19" y="42"/>
                  </a:cubicBezTo>
                  <a:cubicBezTo>
                    <a:pt x="18" y="43"/>
                    <a:pt x="19" y="45"/>
                    <a:pt x="18" y="45"/>
                  </a:cubicBezTo>
                  <a:cubicBezTo>
                    <a:pt x="17" y="46"/>
                    <a:pt x="21" y="52"/>
                    <a:pt x="21" y="55"/>
                  </a:cubicBezTo>
                  <a:cubicBezTo>
                    <a:pt x="21" y="58"/>
                    <a:pt x="23" y="60"/>
                    <a:pt x="23" y="60"/>
                  </a:cubicBezTo>
                  <a:cubicBezTo>
                    <a:pt x="24" y="60"/>
                    <a:pt x="26" y="61"/>
                    <a:pt x="27" y="62"/>
                  </a:cubicBezTo>
                  <a:cubicBezTo>
                    <a:pt x="27" y="62"/>
                    <a:pt x="28" y="61"/>
                    <a:pt x="29" y="61"/>
                  </a:cubicBezTo>
                  <a:cubicBezTo>
                    <a:pt x="29" y="60"/>
                    <a:pt x="30" y="59"/>
                    <a:pt x="31" y="57"/>
                  </a:cubicBezTo>
                  <a:cubicBezTo>
                    <a:pt x="32" y="56"/>
                    <a:pt x="34" y="50"/>
                    <a:pt x="34" y="49"/>
                  </a:cubicBezTo>
                  <a:cubicBezTo>
                    <a:pt x="34" y="49"/>
                    <a:pt x="37" y="49"/>
                    <a:pt x="38" y="49"/>
                  </a:cubicBezTo>
                  <a:cubicBezTo>
                    <a:pt x="38" y="48"/>
                    <a:pt x="40" y="47"/>
                    <a:pt x="41" y="46"/>
                  </a:cubicBezTo>
                  <a:cubicBezTo>
                    <a:pt x="41" y="46"/>
                    <a:pt x="45" y="44"/>
                    <a:pt x="46" y="43"/>
                  </a:cubicBezTo>
                  <a:cubicBezTo>
                    <a:pt x="47" y="43"/>
                    <a:pt x="49" y="39"/>
                    <a:pt x="50" y="38"/>
                  </a:cubicBezTo>
                  <a:cubicBezTo>
                    <a:pt x="51" y="38"/>
                    <a:pt x="50" y="38"/>
                    <a:pt x="49" y="37"/>
                  </a:cubicBezTo>
                  <a:cubicBezTo>
                    <a:pt x="48" y="37"/>
                    <a:pt x="48" y="36"/>
                    <a:pt x="48" y="35"/>
                  </a:cubicBezTo>
                  <a:cubicBezTo>
                    <a:pt x="49" y="35"/>
                    <a:pt x="52" y="36"/>
                    <a:pt x="53" y="36"/>
                  </a:cubicBezTo>
                  <a:cubicBezTo>
                    <a:pt x="54" y="37"/>
                    <a:pt x="56" y="35"/>
                    <a:pt x="56" y="35"/>
                  </a:cubicBezTo>
                  <a:cubicBezTo>
                    <a:pt x="55" y="34"/>
                    <a:pt x="55" y="34"/>
                    <a:pt x="56" y="34"/>
                  </a:cubicBezTo>
                  <a:cubicBezTo>
                    <a:pt x="56" y="35"/>
                    <a:pt x="56" y="32"/>
                    <a:pt x="56" y="32"/>
                  </a:cubicBezTo>
                  <a:cubicBezTo>
                    <a:pt x="56" y="31"/>
                    <a:pt x="59" y="29"/>
                    <a:pt x="59" y="26"/>
                  </a:cubicBezTo>
                  <a:cubicBezTo>
                    <a:pt x="58" y="23"/>
                    <a:pt x="60" y="21"/>
                    <a:pt x="61" y="21"/>
                  </a:cubicBezTo>
                  <a:cubicBezTo>
                    <a:pt x="62" y="21"/>
                    <a:pt x="61" y="18"/>
                    <a:pt x="60" y="18"/>
                  </a:cubicBezTo>
                  <a:cubicBezTo>
                    <a:pt x="59" y="17"/>
                    <a:pt x="60" y="17"/>
                    <a:pt x="61" y="17"/>
                  </a:cubicBezTo>
                  <a:cubicBezTo>
                    <a:pt x="61" y="16"/>
                    <a:pt x="62" y="14"/>
                    <a:pt x="61" y="13"/>
                  </a:cubicBezTo>
                  <a:cubicBezTo>
                    <a:pt x="61" y="13"/>
                    <a:pt x="63" y="12"/>
                    <a:pt x="64" y="11"/>
                  </a:cubicBezTo>
                  <a:cubicBezTo>
                    <a:pt x="64" y="11"/>
                    <a:pt x="66" y="10"/>
                    <a:pt x="67" y="10"/>
                  </a:cubicBezTo>
                  <a:cubicBezTo>
                    <a:pt x="68" y="9"/>
                    <a:pt x="68" y="7"/>
                    <a:pt x="68" y="7"/>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1" name="iṣ1îḋê"/>
            <p:cNvSpPr/>
            <p:nvPr/>
          </p:nvSpPr>
          <p:spPr bwMode="auto">
            <a:xfrm>
              <a:off x="5812947" y="2337590"/>
              <a:ext cx="155098" cy="139588"/>
            </a:xfrm>
            <a:custGeom>
              <a:avLst/>
              <a:gdLst>
                <a:gd name="T0" fmla="*/ 9 w 18"/>
                <a:gd name="T1" fmla="*/ 0 h 15"/>
                <a:gd name="T2" fmla="*/ 5 w 18"/>
                <a:gd name="T3" fmla="*/ 2 h 15"/>
                <a:gd name="T4" fmla="*/ 2 w 18"/>
                <a:gd name="T5" fmla="*/ 2 h 15"/>
                <a:gd name="T6" fmla="*/ 1 w 18"/>
                <a:gd name="T7" fmla="*/ 6 h 15"/>
                <a:gd name="T8" fmla="*/ 2 w 18"/>
                <a:gd name="T9" fmla="*/ 9 h 15"/>
                <a:gd name="T10" fmla="*/ 6 w 18"/>
                <a:gd name="T11" fmla="*/ 8 h 15"/>
                <a:gd name="T12" fmla="*/ 6 w 18"/>
                <a:gd name="T13" fmla="*/ 11 h 15"/>
                <a:gd name="T14" fmla="*/ 7 w 18"/>
                <a:gd name="T15" fmla="*/ 13 h 15"/>
                <a:gd name="T16" fmla="*/ 10 w 18"/>
                <a:gd name="T17" fmla="*/ 15 h 15"/>
                <a:gd name="T18" fmla="*/ 12 w 18"/>
                <a:gd name="T19" fmla="*/ 11 h 15"/>
                <a:gd name="T20" fmla="*/ 17 w 18"/>
                <a:gd name="T21" fmla="*/ 11 h 15"/>
                <a:gd name="T22" fmla="*/ 17 w 18"/>
                <a:gd name="T23" fmla="*/ 6 h 15"/>
                <a:gd name="T24" fmla="*/ 13 w 18"/>
                <a:gd name="T25" fmla="*/ 5 h 15"/>
                <a:gd name="T26" fmla="*/ 11 w 18"/>
                <a:gd name="T27" fmla="*/ 4 h 15"/>
                <a:gd name="T28" fmla="*/ 9 w 18"/>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15">
                  <a:moveTo>
                    <a:pt x="9" y="0"/>
                  </a:moveTo>
                  <a:cubicBezTo>
                    <a:pt x="8" y="0"/>
                    <a:pt x="5" y="1"/>
                    <a:pt x="5" y="2"/>
                  </a:cubicBezTo>
                  <a:cubicBezTo>
                    <a:pt x="6" y="3"/>
                    <a:pt x="4" y="1"/>
                    <a:pt x="2" y="2"/>
                  </a:cubicBezTo>
                  <a:cubicBezTo>
                    <a:pt x="0" y="3"/>
                    <a:pt x="0" y="5"/>
                    <a:pt x="1" y="6"/>
                  </a:cubicBezTo>
                  <a:cubicBezTo>
                    <a:pt x="1" y="6"/>
                    <a:pt x="2" y="8"/>
                    <a:pt x="2" y="9"/>
                  </a:cubicBezTo>
                  <a:cubicBezTo>
                    <a:pt x="2" y="9"/>
                    <a:pt x="5" y="9"/>
                    <a:pt x="6" y="8"/>
                  </a:cubicBezTo>
                  <a:cubicBezTo>
                    <a:pt x="7" y="7"/>
                    <a:pt x="6" y="10"/>
                    <a:pt x="6" y="11"/>
                  </a:cubicBezTo>
                  <a:cubicBezTo>
                    <a:pt x="5" y="12"/>
                    <a:pt x="6" y="13"/>
                    <a:pt x="7" y="13"/>
                  </a:cubicBezTo>
                  <a:cubicBezTo>
                    <a:pt x="8" y="13"/>
                    <a:pt x="9" y="15"/>
                    <a:pt x="10" y="15"/>
                  </a:cubicBezTo>
                  <a:cubicBezTo>
                    <a:pt x="10" y="15"/>
                    <a:pt x="12" y="12"/>
                    <a:pt x="12" y="11"/>
                  </a:cubicBezTo>
                  <a:cubicBezTo>
                    <a:pt x="13" y="10"/>
                    <a:pt x="15" y="11"/>
                    <a:pt x="17" y="11"/>
                  </a:cubicBezTo>
                  <a:cubicBezTo>
                    <a:pt x="18" y="11"/>
                    <a:pt x="18" y="7"/>
                    <a:pt x="17" y="6"/>
                  </a:cubicBezTo>
                  <a:cubicBezTo>
                    <a:pt x="16" y="5"/>
                    <a:pt x="14" y="5"/>
                    <a:pt x="13" y="5"/>
                  </a:cubicBezTo>
                  <a:cubicBezTo>
                    <a:pt x="13" y="4"/>
                    <a:pt x="12" y="4"/>
                    <a:pt x="11" y="4"/>
                  </a:cubicBezTo>
                  <a:cubicBezTo>
                    <a:pt x="10" y="4"/>
                    <a:pt x="10" y="1"/>
                    <a:pt x="9" y="0"/>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2" name="i$lîḑe"/>
            <p:cNvSpPr/>
            <p:nvPr/>
          </p:nvSpPr>
          <p:spPr bwMode="auto">
            <a:xfrm>
              <a:off x="5913759" y="2322080"/>
              <a:ext cx="124079" cy="46529"/>
            </a:xfrm>
            <a:custGeom>
              <a:avLst/>
              <a:gdLst>
                <a:gd name="T0" fmla="*/ 8 w 14"/>
                <a:gd name="T1" fmla="*/ 5 h 5"/>
                <a:gd name="T2" fmla="*/ 13 w 14"/>
                <a:gd name="T3" fmla="*/ 3 h 5"/>
                <a:gd name="T4" fmla="*/ 4 w 14"/>
                <a:gd name="T5" fmla="*/ 1 h 5"/>
                <a:gd name="T6" fmla="*/ 0 w 14"/>
                <a:gd name="T7" fmla="*/ 1 h 5"/>
                <a:gd name="T8" fmla="*/ 8 w 14"/>
                <a:gd name="T9" fmla="*/ 5 h 5"/>
              </a:gdLst>
              <a:ahLst/>
              <a:cxnLst>
                <a:cxn ang="0">
                  <a:pos x="T0" y="T1"/>
                </a:cxn>
                <a:cxn ang="0">
                  <a:pos x="T2" y="T3"/>
                </a:cxn>
                <a:cxn ang="0">
                  <a:pos x="T4" y="T5"/>
                </a:cxn>
                <a:cxn ang="0">
                  <a:pos x="T6" y="T7"/>
                </a:cxn>
                <a:cxn ang="0">
                  <a:pos x="T8" y="T9"/>
                </a:cxn>
              </a:cxnLst>
              <a:rect l="0" t="0" r="r" b="b"/>
              <a:pathLst>
                <a:path w="14" h="5">
                  <a:moveTo>
                    <a:pt x="8" y="5"/>
                  </a:moveTo>
                  <a:cubicBezTo>
                    <a:pt x="10" y="5"/>
                    <a:pt x="13" y="3"/>
                    <a:pt x="13" y="3"/>
                  </a:cubicBezTo>
                  <a:cubicBezTo>
                    <a:pt x="14" y="2"/>
                    <a:pt x="7" y="1"/>
                    <a:pt x="4" y="1"/>
                  </a:cubicBezTo>
                  <a:cubicBezTo>
                    <a:pt x="2" y="0"/>
                    <a:pt x="0" y="1"/>
                    <a:pt x="0" y="1"/>
                  </a:cubicBezTo>
                  <a:cubicBezTo>
                    <a:pt x="0" y="2"/>
                    <a:pt x="6" y="4"/>
                    <a:pt x="8" y="5"/>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3" name="isļidé"/>
            <p:cNvSpPr/>
            <p:nvPr/>
          </p:nvSpPr>
          <p:spPr bwMode="auto">
            <a:xfrm>
              <a:off x="5603562" y="2888186"/>
              <a:ext cx="46529" cy="54287"/>
            </a:xfrm>
            <a:custGeom>
              <a:avLst/>
              <a:gdLst>
                <a:gd name="T0" fmla="*/ 1 w 5"/>
                <a:gd name="T1" fmla="*/ 2 h 6"/>
                <a:gd name="T2" fmla="*/ 0 w 5"/>
                <a:gd name="T3" fmla="*/ 5 h 6"/>
                <a:gd name="T4" fmla="*/ 4 w 5"/>
                <a:gd name="T5" fmla="*/ 6 h 6"/>
                <a:gd name="T6" fmla="*/ 5 w 5"/>
                <a:gd name="T7" fmla="*/ 4 h 6"/>
                <a:gd name="T8" fmla="*/ 3 w 5"/>
                <a:gd name="T9" fmla="*/ 0 h 6"/>
                <a:gd name="T10" fmla="*/ 1 w 5"/>
                <a:gd name="T11" fmla="*/ 2 h 6"/>
              </a:gdLst>
              <a:ahLst/>
              <a:cxnLst>
                <a:cxn ang="0">
                  <a:pos x="T0" y="T1"/>
                </a:cxn>
                <a:cxn ang="0">
                  <a:pos x="T2" y="T3"/>
                </a:cxn>
                <a:cxn ang="0">
                  <a:pos x="T4" y="T5"/>
                </a:cxn>
                <a:cxn ang="0">
                  <a:pos x="T6" y="T7"/>
                </a:cxn>
                <a:cxn ang="0">
                  <a:pos x="T8" y="T9"/>
                </a:cxn>
                <a:cxn ang="0">
                  <a:pos x="T10" y="T11"/>
                </a:cxn>
              </a:cxnLst>
              <a:rect l="0" t="0" r="r" b="b"/>
              <a:pathLst>
                <a:path w="5" h="6">
                  <a:moveTo>
                    <a:pt x="1" y="2"/>
                  </a:moveTo>
                  <a:cubicBezTo>
                    <a:pt x="1" y="2"/>
                    <a:pt x="0" y="4"/>
                    <a:pt x="0" y="5"/>
                  </a:cubicBezTo>
                  <a:cubicBezTo>
                    <a:pt x="1" y="6"/>
                    <a:pt x="3" y="6"/>
                    <a:pt x="4" y="6"/>
                  </a:cubicBezTo>
                  <a:cubicBezTo>
                    <a:pt x="5" y="6"/>
                    <a:pt x="5" y="5"/>
                    <a:pt x="5" y="4"/>
                  </a:cubicBezTo>
                  <a:cubicBezTo>
                    <a:pt x="5" y="4"/>
                    <a:pt x="4" y="0"/>
                    <a:pt x="3" y="0"/>
                  </a:cubicBezTo>
                  <a:cubicBezTo>
                    <a:pt x="3" y="0"/>
                    <a:pt x="2" y="3"/>
                    <a:pt x="1" y="2"/>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4" name="ïsḻíḋê"/>
            <p:cNvSpPr/>
            <p:nvPr/>
          </p:nvSpPr>
          <p:spPr bwMode="auto">
            <a:xfrm>
              <a:off x="5580300" y="2647786"/>
              <a:ext cx="108569" cy="85306"/>
            </a:xfrm>
            <a:custGeom>
              <a:avLst/>
              <a:gdLst>
                <a:gd name="T0" fmla="*/ 11 w 12"/>
                <a:gd name="T1" fmla="*/ 3 h 9"/>
                <a:gd name="T2" fmla="*/ 6 w 12"/>
                <a:gd name="T3" fmla="*/ 2 h 9"/>
                <a:gd name="T4" fmla="*/ 2 w 12"/>
                <a:gd name="T5" fmla="*/ 1 h 9"/>
                <a:gd name="T6" fmla="*/ 0 w 12"/>
                <a:gd name="T7" fmla="*/ 3 h 9"/>
                <a:gd name="T8" fmla="*/ 1 w 12"/>
                <a:gd name="T9" fmla="*/ 4 h 9"/>
                <a:gd name="T10" fmla="*/ 1 w 12"/>
                <a:gd name="T11" fmla="*/ 6 h 9"/>
                <a:gd name="T12" fmla="*/ 3 w 12"/>
                <a:gd name="T13" fmla="*/ 8 h 9"/>
                <a:gd name="T14" fmla="*/ 6 w 12"/>
                <a:gd name="T15" fmla="*/ 9 h 9"/>
                <a:gd name="T16" fmla="*/ 10 w 12"/>
                <a:gd name="T17" fmla="*/ 8 h 9"/>
                <a:gd name="T18" fmla="*/ 11 w 12"/>
                <a:gd name="T19"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
                  <a:moveTo>
                    <a:pt x="11" y="3"/>
                  </a:moveTo>
                  <a:cubicBezTo>
                    <a:pt x="11" y="2"/>
                    <a:pt x="7" y="2"/>
                    <a:pt x="6" y="2"/>
                  </a:cubicBezTo>
                  <a:cubicBezTo>
                    <a:pt x="5" y="2"/>
                    <a:pt x="3" y="1"/>
                    <a:pt x="2" y="1"/>
                  </a:cubicBezTo>
                  <a:cubicBezTo>
                    <a:pt x="2" y="0"/>
                    <a:pt x="1" y="3"/>
                    <a:pt x="0" y="3"/>
                  </a:cubicBezTo>
                  <a:cubicBezTo>
                    <a:pt x="0" y="4"/>
                    <a:pt x="1" y="4"/>
                    <a:pt x="1" y="4"/>
                  </a:cubicBezTo>
                  <a:cubicBezTo>
                    <a:pt x="1" y="4"/>
                    <a:pt x="1" y="5"/>
                    <a:pt x="1" y="6"/>
                  </a:cubicBezTo>
                  <a:cubicBezTo>
                    <a:pt x="0" y="7"/>
                    <a:pt x="3" y="7"/>
                    <a:pt x="3" y="8"/>
                  </a:cubicBezTo>
                  <a:cubicBezTo>
                    <a:pt x="4" y="9"/>
                    <a:pt x="5" y="9"/>
                    <a:pt x="6" y="9"/>
                  </a:cubicBezTo>
                  <a:cubicBezTo>
                    <a:pt x="7" y="9"/>
                    <a:pt x="9" y="8"/>
                    <a:pt x="10" y="8"/>
                  </a:cubicBezTo>
                  <a:cubicBezTo>
                    <a:pt x="11" y="8"/>
                    <a:pt x="12" y="4"/>
                    <a:pt x="11" y="3"/>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5" name="íSḷiḓe"/>
            <p:cNvSpPr/>
            <p:nvPr/>
          </p:nvSpPr>
          <p:spPr bwMode="auto">
            <a:xfrm>
              <a:off x="6254975" y="2438401"/>
              <a:ext cx="155098" cy="162856"/>
            </a:xfrm>
            <a:custGeom>
              <a:avLst/>
              <a:gdLst>
                <a:gd name="T0" fmla="*/ 10 w 18"/>
                <a:gd name="T1" fmla="*/ 7 h 18"/>
                <a:gd name="T2" fmla="*/ 17 w 18"/>
                <a:gd name="T3" fmla="*/ 2 h 18"/>
                <a:gd name="T4" fmla="*/ 16 w 18"/>
                <a:gd name="T5" fmla="*/ 0 h 18"/>
                <a:gd name="T6" fmla="*/ 15 w 18"/>
                <a:gd name="T7" fmla="*/ 1 h 18"/>
                <a:gd name="T8" fmla="*/ 7 w 18"/>
                <a:gd name="T9" fmla="*/ 3 h 18"/>
                <a:gd name="T10" fmla="*/ 3 w 18"/>
                <a:gd name="T11" fmla="*/ 6 h 18"/>
                <a:gd name="T12" fmla="*/ 0 w 18"/>
                <a:gd name="T13" fmla="*/ 14 h 18"/>
                <a:gd name="T14" fmla="*/ 3 w 18"/>
                <a:gd name="T15" fmla="*/ 17 h 18"/>
                <a:gd name="T16" fmla="*/ 6 w 18"/>
                <a:gd name="T17" fmla="*/ 17 h 18"/>
                <a:gd name="T18" fmla="*/ 5 w 18"/>
                <a:gd name="T19" fmla="*/ 12 h 18"/>
                <a:gd name="T20" fmla="*/ 10 w 18"/>
                <a:gd name="T21"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8">
                  <a:moveTo>
                    <a:pt x="10" y="7"/>
                  </a:moveTo>
                  <a:cubicBezTo>
                    <a:pt x="12" y="5"/>
                    <a:pt x="17" y="4"/>
                    <a:pt x="17" y="2"/>
                  </a:cubicBezTo>
                  <a:cubicBezTo>
                    <a:pt x="18" y="1"/>
                    <a:pt x="17" y="0"/>
                    <a:pt x="16" y="0"/>
                  </a:cubicBezTo>
                  <a:cubicBezTo>
                    <a:pt x="16" y="0"/>
                    <a:pt x="15" y="1"/>
                    <a:pt x="15" y="1"/>
                  </a:cubicBezTo>
                  <a:cubicBezTo>
                    <a:pt x="15" y="1"/>
                    <a:pt x="9" y="3"/>
                    <a:pt x="7" y="3"/>
                  </a:cubicBezTo>
                  <a:cubicBezTo>
                    <a:pt x="6" y="4"/>
                    <a:pt x="4" y="6"/>
                    <a:pt x="3" y="6"/>
                  </a:cubicBezTo>
                  <a:cubicBezTo>
                    <a:pt x="2" y="7"/>
                    <a:pt x="1" y="13"/>
                    <a:pt x="0" y="14"/>
                  </a:cubicBezTo>
                  <a:cubicBezTo>
                    <a:pt x="0" y="14"/>
                    <a:pt x="2" y="17"/>
                    <a:pt x="3" y="17"/>
                  </a:cubicBezTo>
                  <a:cubicBezTo>
                    <a:pt x="4" y="18"/>
                    <a:pt x="6" y="17"/>
                    <a:pt x="6" y="17"/>
                  </a:cubicBezTo>
                  <a:cubicBezTo>
                    <a:pt x="7" y="17"/>
                    <a:pt x="6" y="13"/>
                    <a:pt x="5" y="12"/>
                  </a:cubicBezTo>
                  <a:cubicBezTo>
                    <a:pt x="5" y="10"/>
                    <a:pt x="9" y="8"/>
                    <a:pt x="10" y="7"/>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6" name="iŝḷïḍé"/>
            <p:cNvSpPr/>
            <p:nvPr/>
          </p:nvSpPr>
          <p:spPr bwMode="auto">
            <a:xfrm>
              <a:off x="6285995" y="2322080"/>
              <a:ext cx="46529" cy="54287"/>
            </a:xfrm>
            <a:custGeom>
              <a:avLst/>
              <a:gdLst>
                <a:gd name="T0" fmla="*/ 0 w 5"/>
                <a:gd name="T1" fmla="*/ 5 h 6"/>
                <a:gd name="T2" fmla="*/ 5 w 5"/>
                <a:gd name="T3" fmla="*/ 4 h 6"/>
                <a:gd name="T4" fmla="*/ 0 w 5"/>
                <a:gd name="T5" fmla="*/ 5 h 6"/>
              </a:gdLst>
              <a:ahLst/>
              <a:cxnLst>
                <a:cxn ang="0">
                  <a:pos x="T0" y="T1"/>
                </a:cxn>
                <a:cxn ang="0">
                  <a:pos x="T2" y="T3"/>
                </a:cxn>
                <a:cxn ang="0">
                  <a:pos x="T4" y="T5"/>
                </a:cxn>
              </a:cxnLst>
              <a:rect l="0" t="0" r="r" b="b"/>
              <a:pathLst>
                <a:path w="5" h="6">
                  <a:moveTo>
                    <a:pt x="0" y="5"/>
                  </a:moveTo>
                  <a:cubicBezTo>
                    <a:pt x="2" y="6"/>
                    <a:pt x="3" y="4"/>
                    <a:pt x="5" y="4"/>
                  </a:cubicBezTo>
                  <a:cubicBezTo>
                    <a:pt x="5" y="0"/>
                    <a:pt x="0" y="1"/>
                    <a:pt x="0" y="5"/>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7" name="iSļiḓe"/>
            <p:cNvSpPr/>
            <p:nvPr/>
          </p:nvSpPr>
          <p:spPr bwMode="auto">
            <a:xfrm>
              <a:off x="6611701" y="2360852"/>
              <a:ext cx="85306" cy="23267"/>
            </a:xfrm>
            <a:custGeom>
              <a:avLst/>
              <a:gdLst>
                <a:gd name="T0" fmla="*/ 0 w 9"/>
                <a:gd name="T1" fmla="*/ 1 h 3"/>
                <a:gd name="T2" fmla="*/ 7 w 9"/>
                <a:gd name="T3" fmla="*/ 2 h 3"/>
                <a:gd name="T4" fmla="*/ 5 w 9"/>
                <a:gd name="T5" fmla="*/ 0 h 3"/>
                <a:gd name="T6" fmla="*/ 0 w 9"/>
                <a:gd name="T7" fmla="*/ 1 h 3"/>
              </a:gdLst>
              <a:ahLst/>
              <a:cxnLst>
                <a:cxn ang="0">
                  <a:pos x="T0" y="T1"/>
                </a:cxn>
                <a:cxn ang="0">
                  <a:pos x="T2" y="T3"/>
                </a:cxn>
                <a:cxn ang="0">
                  <a:pos x="T4" y="T5"/>
                </a:cxn>
                <a:cxn ang="0">
                  <a:pos x="T6" y="T7"/>
                </a:cxn>
              </a:cxnLst>
              <a:rect l="0" t="0" r="r" b="b"/>
              <a:pathLst>
                <a:path w="9" h="3">
                  <a:moveTo>
                    <a:pt x="0" y="1"/>
                  </a:moveTo>
                  <a:cubicBezTo>
                    <a:pt x="0" y="2"/>
                    <a:pt x="6" y="3"/>
                    <a:pt x="7" y="2"/>
                  </a:cubicBezTo>
                  <a:cubicBezTo>
                    <a:pt x="9" y="2"/>
                    <a:pt x="7" y="0"/>
                    <a:pt x="5" y="0"/>
                  </a:cubicBezTo>
                  <a:cubicBezTo>
                    <a:pt x="2" y="0"/>
                    <a:pt x="0" y="1"/>
                    <a:pt x="0" y="1"/>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8" name="îṧļîḓè"/>
            <p:cNvSpPr/>
            <p:nvPr/>
          </p:nvSpPr>
          <p:spPr bwMode="auto">
            <a:xfrm>
              <a:off x="4897868" y="2702068"/>
              <a:ext cx="69797" cy="46529"/>
            </a:xfrm>
            <a:custGeom>
              <a:avLst/>
              <a:gdLst>
                <a:gd name="T0" fmla="*/ 1 w 8"/>
                <a:gd name="T1" fmla="*/ 2 h 5"/>
                <a:gd name="T2" fmla="*/ 2 w 8"/>
                <a:gd name="T3" fmla="*/ 5 h 5"/>
                <a:gd name="T4" fmla="*/ 6 w 8"/>
                <a:gd name="T5" fmla="*/ 2 h 5"/>
                <a:gd name="T6" fmla="*/ 8 w 8"/>
                <a:gd name="T7" fmla="*/ 3 h 5"/>
                <a:gd name="T8" fmla="*/ 3 w 8"/>
                <a:gd name="T9" fmla="*/ 0 h 5"/>
                <a:gd name="T10" fmla="*/ 1 w 8"/>
                <a:gd name="T11" fmla="*/ 2 h 5"/>
              </a:gdLst>
              <a:ahLst/>
              <a:cxnLst>
                <a:cxn ang="0">
                  <a:pos x="T0" y="T1"/>
                </a:cxn>
                <a:cxn ang="0">
                  <a:pos x="T2" y="T3"/>
                </a:cxn>
                <a:cxn ang="0">
                  <a:pos x="T4" y="T5"/>
                </a:cxn>
                <a:cxn ang="0">
                  <a:pos x="T6" y="T7"/>
                </a:cxn>
                <a:cxn ang="0">
                  <a:pos x="T8" y="T9"/>
                </a:cxn>
                <a:cxn ang="0">
                  <a:pos x="T10" y="T11"/>
                </a:cxn>
              </a:cxnLst>
              <a:rect l="0" t="0" r="r" b="b"/>
              <a:pathLst>
                <a:path w="8" h="5">
                  <a:moveTo>
                    <a:pt x="1" y="2"/>
                  </a:moveTo>
                  <a:cubicBezTo>
                    <a:pt x="0" y="3"/>
                    <a:pt x="0" y="5"/>
                    <a:pt x="2" y="5"/>
                  </a:cubicBezTo>
                  <a:cubicBezTo>
                    <a:pt x="3" y="5"/>
                    <a:pt x="4" y="1"/>
                    <a:pt x="6" y="2"/>
                  </a:cubicBezTo>
                  <a:cubicBezTo>
                    <a:pt x="7" y="3"/>
                    <a:pt x="8" y="3"/>
                    <a:pt x="8" y="3"/>
                  </a:cubicBezTo>
                  <a:cubicBezTo>
                    <a:pt x="7" y="2"/>
                    <a:pt x="4" y="1"/>
                    <a:pt x="3" y="0"/>
                  </a:cubicBezTo>
                  <a:cubicBezTo>
                    <a:pt x="3" y="0"/>
                    <a:pt x="1" y="2"/>
                    <a:pt x="1" y="2"/>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49" name="îsļiḓe"/>
            <p:cNvSpPr/>
            <p:nvPr/>
          </p:nvSpPr>
          <p:spPr bwMode="auto">
            <a:xfrm>
              <a:off x="5021946" y="3493069"/>
              <a:ext cx="23267" cy="15510"/>
            </a:xfrm>
            <a:custGeom>
              <a:avLst/>
              <a:gdLst>
                <a:gd name="T0" fmla="*/ 0 w 3"/>
                <a:gd name="T1" fmla="*/ 2 h 2"/>
                <a:gd name="T2" fmla="*/ 3 w 3"/>
                <a:gd name="T3" fmla="*/ 2 h 2"/>
                <a:gd name="T4" fmla="*/ 2 w 3"/>
                <a:gd name="T5" fmla="*/ 0 h 2"/>
                <a:gd name="T6" fmla="*/ 0 w 3"/>
                <a:gd name="T7" fmla="*/ 2 h 2"/>
              </a:gdLst>
              <a:ahLst/>
              <a:cxnLst>
                <a:cxn ang="0">
                  <a:pos x="T0" y="T1"/>
                </a:cxn>
                <a:cxn ang="0">
                  <a:pos x="T2" y="T3"/>
                </a:cxn>
                <a:cxn ang="0">
                  <a:pos x="T4" y="T5"/>
                </a:cxn>
                <a:cxn ang="0">
                  <a:pos x="T6" y="T7"/>
                </a:cxn>
              </a:cxnLst>
              <a:rect l="0" t="0" r="r" b="b"/>
              <a:pathLst>
                <a:path w="3" h="2">
                  <a:moveTo>
                    <a:pt x="0" y="2"/>
                  </a:moveTo>
                  <a:cubicBezTo>
                    <a:pt x="0" y="2"/>
                    <a:pt x="3" y="2"/>
                    <a:pt x="3" y="2"/>
                  </a:cubicBezTo>
                  <a:cubicBezTo>
                    <a:pt x="3" y="1"/>
                    <a:pt x="3" y="0"/>
                    <a:pt x="2" y="0"/>
                  </a:cubicBezTo>
                  <a:cubicBezTo>
                    <a:pt x="2" y="0"/>
                    <a:pt x="0" y="1"/>
                    <a:pt x="0" y="2"/>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0" name="íšľiḋè"/>
            <p:cNvSpPr/>
            <p:nvPr/>
          </p:nvSpPr>
          <p:spPr bwMode="auto">
            <a:xfrm>
              <a:off x="4828071" y="3431030"/>
              <a:ext cx="178365" cy="77549"/>
            </a:xfrm>
            <a:custGeom>
              <a:avLst/>
              <a:gdLst>
                <a:gd name="T0" fmla="*/ 12 w 20"/>
                <a:gd name="T1" fmla="*/ 5 h 9"/>
                <a:gd name="T2" fmla="*/ 13 w 20"/>
                <a:gd name="T3" fmla="*/ 7 h 9"/>
                <a:gd name="T4" fmla="*/ 16 w 20"/>
                <a:gd name="T5" fmla="*/ 9 h 9"/>
                <a:gd name="T6" fmla="*/ 19 w 20"/>
                <a:gd name="T7" fmla="*/ 8 h 9"/>
                <a:gd name="T8" fmla="*/ 17 w 20"/>
                <a:gd name="T9" fmla="*/ 5 h 9"/>
                <a:gd name="T10" fmla="*/ 13 w 20"/>
                <a:gd name="T11" fmla="*/ 3 h 9"/>
                <a:gd name="T12" fmla="*/ 10 w 20"/>
                <a:gd name="T13" fmla="*/ 1 h 9"/>
                <a:gd name="T14" fmla="*/ 4 w 20"/>
                <a:gd name="T15" fmla="*/ 0 h 9"/>
                <a:gd name="T16" fmla="*/ 0 w 20"/>
                <a:gd name="T17" fmla="*/ 2 h 9"/>
                <a:gd name="T18" fmla="*/ 3 w 20"/>
                <a:gd name="T19" fmla="*/ 3 h 9"/>
                <a:gd name="T20" fmla="*/ 8 w 20"/>
                <a:gd name="T21" fmla="*/ 4 h 9"/>
                <a:gd name="T22" fmla="*/ 12 w 20"/>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9">
                  <a:moveTo>
                    <a:pt x="12" y="5"/>
                  </a:moveTo>
                  <a:cubicBezTo>
                    <a:pt x="13" y="5"/>
                    <a:pt x="12" y="7"/>
                    <a:pt x="13" y="7"/>
                  </a:cubicBezTo>
                  <a:cubicBezTo>
                    <a:pt x="13" y="8"/>
                    <a:pt x="16" y="8"/>
                    <a:pt x="16" y="9"/>
                  </a:cubicBezTo>
                  <a:cubicBezTo>
                    <a:pt x="17" y="9"/>
                    <a:pt x="18" y="8"/>
                    <a:pt x="19" y="8"/>
                  </a:cubicBezTo>
                  <a:cubicBezTo>
                    <a:pt x="20" y="8"/>
                    <a:pt x="19" y="5"/>
                    <a:pt x="17" y="5"/>
                  </a:cubicBezTo>
                  <a:cubicBezTo>
                    <a:pt x="15" y="5"/>
                    <a:pt x="14" y="3"/>
                    <a:pt x="13" y="3"/>
                  </a:cubicBezTo>
                  <a:cubicBezTo>
                    <a:pt x="13" y="3"/>
                    <a:pt x="11" y="1"/>
                    <a:pt x="10" y="1"/>
                  </a:cubicBezTo>
                  <a:cubicBezTo>
                    <a:pt x="10" y="0"/>
                    <a:pt x="5" y="0"/>
                    <a:pt x="4" y="0"/>
                  </a:cubicBezTo>
                  <a:cubicBezTo>
                    <a:pt x="2" y="0"/>
                    <a:pt x="0" y="2"/>
                    <a:pt x="0" y="2"/>
                  </a:cubicBezTo>
                  <a:cubicBezTo>
                    <a:pt x="0" y="3"/>
                    <a:pt x="2" y="3"/>
                    <a:pt x="3" y="3"/>
                  </a:cubicBezTo>
                  <a:cubicBezTo>
                    <a:pt x="4" y="2"/>
                    <a:pt x="8" y="3"/>
                    <a:pt x="8" y="4"/>
                  </a:cubicBezTo>
                  <a:cubicBezTo>
                    <a:pt x="9" y="5"/>
                    <a:pt x="11" y="5"/>
                    <a:pt x="12" y="5"/>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1" name="iṧļíḓê"/>
            <p:cNvSpPr/>
            <p:nvPr/>
          </p:nvSpPr>
          <p:spPr bwMode="auto">
            <a:xfrm>
              <a:off x="4890110" y="3500826"/>
              <a:ext cx="23267" cy="7757"/>
            </a:xfrm>
            <a:custGeom>
              <a:avLst/>
              <a:gdLst>
                <a:gd name="T0" fmla="*/ 0 w 3"/>
                <a:gd name="T1" fmla="*/ 1 h 1"/>
                <a:gd name="T2" fmla="*/ 3 w 3"/>
                <a:gd name="T3" fmla="*/ 1 h 1"/>
                <a:gd name="T4" fmla="*/ 3 w 3"/>
                <a:gd name="T5" fmla="*/ 0 h 1"/>
                <a:gd name="T6" fmla="*/ 0 w 3"/>
                <a:gd name="T7" fmla="*/ 1 h 1"/>
              </a:gdLst>
              <a:ahLst/>
              <a:cxnLst>
                <a:cxn ang="0">
                  <a:pos x="T0" y="T1"/>
                </a:cxn>
                <a:cxn ang="0">
                  <a:pos x="T2" y="T3"/>
                </a:cxn>
                <a:cxn ang="0">
                  <a:pos x="T4" y="T5"/>
                </a:cxn>
                <a:cxn ang="0">
                  <a:pos x="T6" y="T7"/>
                </a:cxn>
              </a:cxnLst>
              <a:rect l="0" t="0" r="r" b="b"/>
              <a:pathLst>
                <a:path w="3" h="1">
                  <a:moveTo>
                    <a:pt x="0" y="1"/>
                  </a:moveTo>
                  <a:cubicBezTo>
                    <a:pt x="0" y="1"/>
                    <a:pt x="2" y="1"/>
                    <a:pt x="3" y="1"/>
                  </a:cubicBezTo>
                  <a:cubicBezTo>
                    <a:pt x="3" y="1"/>
                    <a:pt x="3" y="1"/>
                    <a:pt x="3" y="0"/>
                  </a:cubicBezTo>
                  <a:cubicBezTo>
                    <a:pt x="2" y="0"/>
                    <a:pt x="0" y="0"/>
                    <a:pt x="0" y="1"/>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2" name="íśļide"/>
            <p:cNvSpPr/>
            <p:nvPr/>
          </p:nvSpPr>
          <p:spPr bwMode="auto">
            <a:xfrm>
              <a:off x="4890110" y="3400010"/>
              <a:ext cx="15510" cy="23267"/>
            </a:xfrm>
            <a:custGeom>
              <a:avLst/>
              <a:gdLst>
                <a:gd name="T0" fmla="*/ 2 w 2"/>
                <a:gd name="T1" fmla="*/ 0 h 2"/>
                <a:gd name="T2" fmla="*/ 0 w 2"/>
                <a:gd name="T3" fmla="*/ 1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0" y="0"/>
                    <a:pt x="0" y="1"/>
                  </a:cubicBezTo>
                  <a:cubicBezTo>
                    <a:pt x="0" y="1"/>
                    <a:pt x="1" y="2"/>
                    <a:pt x="1" y="2"/>
                  </a:cubicBezTo>
                  <a:cubicBezTo>
                    <a:pt x="2" y="2"/>
                    <a:pt x="2" y="0"/>
                    <a:pt x="2" y="0"/>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3" name="işľïḓè"/>
            <p:cNvSpPr/>
            <p:nvPr/>
          </p:nvSpPr>
          <p:spPr bwMode="auto">
            <a:xfrm>
              <a:off x="4921130" y="3392258"/>
              <a:ext cx="31020" cy="31020"/>
            </a:xfrm>
            <a:custGeom>
              <a:avLst/>
              <a:gdLst>
                <a:gd name="T0" fmla="*/ 3 w 3"/>
                <a:gd name="T1" fmla="*/ 1 h 3"/>
                <a:gd name="T2" fmla="*/ 1 w 3"/>
                <a:gd name="T3" fmla="*/ 0 h 3"/>
                <a:gd name="T4" fmla="*/ 1 w 3"/>
                <a:gd name="T5" fmla="*/ 2 h 3"/>
                <a:gd name="T6" fmla="*/ 3 w 3"/>
                <a:gd name="T7" fmla="*/ 1 h 3"/>
              </a:gdLst>
              <a:ahLst/>
              <a:cxnLst>
                <a:cxn ang="0">
                  <a:pos x="T0" y="T1"/>
                </a:cxn>
                <a:cxn ang="0">
                  <a:pos x="T2" y="T3"/>
                </a:cxn>
                <a:cxn ang="0">
                  <a:pos x="T4" y="T5"/>
                </a:cxn>
                <a:cxn ang="0">
                  <a:pos x="T6" y="T7"/>
                </a:cxn>
              </a:cxnLst>
              <a:rect l="0" t="0" r="r" b="b"/>
              <a:pathLst>
                <a:path w="3" h="3">
                  <a:moveTo>
                    <a:pt x="3" y="1"/>
                  </a:moveTo>
                  <a:cubicBezTo>
                    <a:pt x="2" y="1"/>
                    <a:pt x="1" y="0"/>
                    <a:pt x="1" y="0"/>
                  </a:cubicBezTo>
                  <a:cubicBezTo>
                    <a:pt x="1" y="0"/>
                    <a:pt x="0" y="1"/>
                    <a:pt x="1" y="2"/>
                  </a:cubicBezTo>
                  <a:cubicBezTo>
                    <a:pt x="1" y="3"/>
                    <a:pt x="3" y="2"/>
                    <a:pt x="3" y="1"/>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4" name="íšliḑé"/>
            <p:cNvSpPr/>
            <p:nvPr/>
          </p:nvSpPr>
          <p:spPr bwMode="auto">
            <a:xfrm>
              <a:off x="4952150" y="3423277"/>
              <a:ext cx="31020" cy="31020"/>
            </a:xfrm>
            <a:custGeom>
              <a:avLst/>
              <a:gdLst>
                <a:gd name="T0" fmla="*/ 3 w 4"/>
                <a:gd name="T1" fmla="*/ 4 h 4"/>
                <a:gd name="T2" fmla="*/ 4 w 4"/>
                <a:gd name="T3" fmla="*/ 2 h 4"/>
                <a:gd name="T4" fmla="*/ 1 w 4"/>
                <a:gd name="T5" fmla="*/ 0 h 4"/>
                <a:gd name="T6" fmla="*/ 0 w 4"/>
                <a:gd name="T7" fmla="*/ 2 h 4"/>
                <a:gd name="T8" fmla="*/ 1 w 4"/>
                <a:gd name="T9" fmla="*/ 3 h 4"/>
                <a:gd name="T10" fmla="*/ 3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3" y="4"/>
                  </a:moveTo>
                  <a:cubicBezTo>
                    <a:pt x="4" y="3"/>
                    <a:pt x="4" y="2"/>
                    <a:pt x="4" y="2"/>
                  </a:cubicBezTo>
                  <a:cubicBezTo>
                    <a:pt x="3" y="2"/>
                    <a:pt x="2" y="0"/>
                    <a:pt x="1" y="0"/>
                  </a:cubicBezTo>
                  <a:cubicBezTo>
                    <a:pt x="1" y="0"/>
                    <a:pt x="0" y="1"/>
                    <a:pt x="0" y="2"/>
                  </a:cubicBezTo>
                  <a:cubicBezTo>
                    <a:pt x="0" y="2"/>
                    <a:pt x="1" y="3"/>
                    <a:pt x="1" y="3"/>
                  </a:cubicBezTo>
                  <a:cubicBezTo>
                    <a:pt x="1" y="2"/>
                    <a:pt x="2" y="4"/>
                    <a:pt x="3" y="4"/>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5" name="íSḻîḑé"/>
            <p:cNvSpPr/>
            <p:nvPr/>
          </p:nvSpPr>
          <p:spPr bwMode="auto">
            <a:xfrm>
              <a:off x="7263114" y="3772246"/>
              <a:ext cx="62039" cy="46529"/>
            </a:xfrm>
            <a:custGeom>
              <a:avLst/>
              <a:gdLst>
                <a:gd name="T0" fmla="*/ 5 w 7"/>
                <a:gd name="T1" fmla="*/ 1 h 5"/>
                <a:gd name="T2" fmla="*/ 2 w 7"/>
                <a:gd name="T3" fmla="*/ 1 h 5"/>
                <a:gd name="T4" fmla="*/ 1 w 7"/>
                <a:gd name="T5" fmla="*/ 2 h 5"/>
                <a:gd name="T6" fmla="*/ 1 w 7"/>
                <a:gd name="T7" fmla="*/ 3 h 5"/>
                <a:gd name="T8" fmla="*/ 6 w 7"/>
                <a:gd name="T9" fmla="*/ 5 h 5"/>
                <a:gd name="T10" fmla="*/ 7 w 7"/>
                <a:gd name="T11" fmla="*/ 0 h 5"/>
                <a:gd name="T12" fmla="*/ 5 w 7"/>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5" y="1"/>
                  </a:moveTo>
                  <a:cubicBezTo>
                    <a:pt x="5" y="1"/>
                    <a:pt x="2" y="1"/>
                    <a:pt x="2" y="1"/>
                  </a:cubicBezTo>
                  <a:cubicBezTo>
                    <a:pt x="2" y="0"/>
                    <a:pt x="1" y="2"/>
                    <a:pt x="1" y="2"/>
                  </a:cubicBezTo>
                  <a:cubicBezTo>
                    <a:pt x="0" y="2"/>
                    <a:pt x="1" y="3"/>
                    <a:pt x="1" y="3"/>
                  </a:cubicBezTo>
                  <a:cubicBezTo>
                    <a:pt x="2" y="3"/>
                    <a:pt x="4" y="4"/>
                    <a:pt x="6" y="5"/>
                  </a:cubicBezTo>
                  <a:cubicBezTo>
                    <a:pt x="6" y="3"/>
                    <a:pt x="7" y="1"/>
                    <a:pt x="7" y="0"/>
                  </a:cubicBezTo>
                  <a:cubicBezTo>
                    <a:pt x="6" y="0"/>
                    <a:pt x="6" y="0"/>
                    <a:pt x="5" y="1"/>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6" name="iSḷíďê"/>
            <p:cNvSpPr/>
            <p:nvPr/>
          </p:nvSpPr>
          <p:spPr bwMode="auto">
            <a:xfrm>
              <a:off x="4479102" y="2508198"/>
              <a:ext cx="922837" cy="2117093"/>
            </a:xfrm>
            <a:custGeom>
              <a:avLst/>
              <a:gdLst>
                <a:gd name="T0" fmla="*/ 56 w 104"/>
                <a:gd name="T1" fmla="*/ 176 h 239"/>
                <a:gd name="T2" fmla="*/ 56 w 104"/>
                <a:gd name="T3" fmla="*/ 191 h 239"/>
                <a:gd name="T4" fmla="*/ 56 w 104"/>
                <a:gd name="T5" fmla="*/ 212 h 239"/>
                <a:gd name="T6" fmla="*/ 56 w 104"/>
                <a:gd name="T7" fmla="*/ 226 h 239"/>
                <a:gd name="T8" fmla="*/ 60 w 104"/>
                <a:gd name="T9" fmla="*/ 238 h 239"/>
                <a:gd name="T10" fmla="*/ 67 w 104"/>
                <a:gd name="T11" fmla="*/ 237 h 239"/>
                <a:gd name="T12" fmla="*/ 68 w 104"/>
                <a:gd name="T13" fmla="*/ 226 h 239"/>
                <a:gd name="T14" fmla="*/ 71 w 104"/>
                <a:gd name="T15" fmla="*/ 211 h 239"/>
                <a:gd name="T16" fmla="*/ 79 w 104"/>
                <a:gd name="T17" fmla="*/ 200 h 239"/>
                <a:gd name="T18" fmla="*/ 86 w 104"/>
                <a:gd name="T19" fmla="*/ 192 h 239"/>
                <a:gd name="T20" fmla="*/ 95 w 104"/>
                <a:gd name="T21" fmla="*/ 181 h 239"/>
                <a:gd name="T22" fmla="*/ 99 w 104"/>
                <a:gd name="T23" fmla="*/ 166 h 239"/>
                <a:gd name="T24" fmla="*/ 104 w 104"/>
                <a:gd name="T25" fmla="*/ 155 h 239"/>
                <a:gd name="T26" fmla="*/ 101 w 104"/>
                <a:gd name="T27" fmla="*/ 148 h 239"/>
                <a:gd name="T28" fmla="*/ 88 w 104"/>
                <a:gd name="T29" fmla="*/ 143 h 239"/>
                <a:gd name="T30" fmla="*/ 73 w 104"/>
                <a:gd name="T31" fmla="*/ 130 h 239"/>
                <a:gd name="T32" fmla="*/ 61 w 104"/>
                <a:gd name="T33" fmla="*/ 122 h 239"/>
                <a:gd name="T34" fmla="*/ 52 w 104"/>
                <a:gd name="T35" fmla="*/ 121 h 239"/>
                <a:gd name="T36" fmla="*/ 42 w 104"/>
                <a:gd name="T37" fmla="*/ 126 h 239"/>
                <a:gd name="T38" fmla="*/ 35 w 104"/>
                <a:gd name="T39" fmla="*/ 109 h 239"/>
                <a:gd name="T40" fmla="*/ 21 w 104"/>
                <a:gd name="T41" fmla="*/ 104 h 239"/>
                <a:gd name="T42" fmla="*/ 35 w 104"/>
                <a:gd name="T43" fmla="*/ 94 h 239"/>
                <a:gd name="T44" fmla="*/ 46 w 104"/>
                <a:gd name="T45" fmla="*/ 96 h 239"/>
                <a:gd name="T46" fmla="*/ 52 w 104"/>
                <a:gd name="T47" fmla="*/ 82 h 239"/>
                <a:gd name="T48" fmla="*/ 59 w 104"/>
                <a:gd name="T49" fmla="*/ 72 h 239"/>
                <a:gd name="T50" fmla="*/ 68 w 104"/>
                <a:gd name="T51" fmla="*/ 66 h 239"/>
                <a:gd name="T52" fmla="*/ 71 w 104"/>
                <a:gd name="T53" fmla="*/ 58 h 239"/>
                <a:gd name="T54" fmla="*/ 77 w 104"/>
                <a:gd name="T55" fmla="*/ 58 h 239"/>
                <a:gd name="T56" fmla="*/ 82 w 104"/>
                <a:gd name="T57" fmla="*/ 62 h 239"/>
                <a:gd name="T58" fmla="*/ 81 w 104"/>
                <a:gd name="T59" fmla="*/ 49 h 239"/>
                <a:gd name="T60" fmla="*/ 75 w 104"/>
                <a:gd name="T61" fmla="*/ 40 h 239"/>
                <a:gd name="T62" fmla="*/ 68 w 104"/>
                <a:gd name="T63" fmla="*/ 35 h 239"/>
                <a:gd name="T64" fmla="*/ 59 w 104"/>
                <a:gd name="T65" fmla="*/ 28 h 239"/>
                <a:gd name="T66" fmla="*/ 53 w 104"/>
                <a:gd name="T67" fmla="*/ 41 h 239"/>
                <a:gd name="T68" fmla="*/ 49 w 104"/>
                <a:gd name="T69" fmla="*/ 45 h 239"/>
                <a:gd name="T70" fmla="*/ 40 w 104"/>
                <a:gd name="T71" fmla="*/ 40 h 239"/>
                <a:gd name="T72" fmla="*/ 41 w 104"/>
                <a:gd name="T73" fmla="*/ 30 h 239"/>
                <a:gd name="T74" fmla="*/ 53 w 104"/>
                <a:gd name="T75" fmla="*/ 19 h 239"/>
                <a:gd name="T76" fmla="*/ 56 w 104"/>
                <a:gd name="T77" fmla="*/ 11 h 239"/>
                <a:gd name="T78" fmla="*/ 65 w 104"/>
                <a:gd name="T79" fmla="*/ 16 h 239"/>
                <a:gd name="T80" fmla="*/ 69 w 104"/>
                <a:gd name="T81" fmla="*/ 28 h 239"/>
                <a:gd name="T82" fmla="*/ 75 w 104"/>
                <a:gd name="T83" fmla="*/ 21 h 239"/>
                <a:gd name="T84" fmla="*/ 77 w 104"/>
                <a:gd name="T85" fmla="*/ 16 h 239"/>
                <a:gd name="T86" fmla="*/ 72 w 104"/>
                <a:gd name="T87" fmla="*/ 8 h 239"/>
                <a:gd name="T88" fmla="*/ 60 w 104"/>
                <a:gd name="T89" fmla="*/ 3 h 239"/>
                <a:gd name="T90" fmla="*/ 48 w 104"/>
                <a:gd name="T91" fmla="*/ 6 h 239"/>
                <a:gd name="T92" fmla="*/ 48 w 104"/>
                <a:gd name="T93" fmla="*/ 13 h 239"/>
                <a:gd name="T94" fmla="*/ 40 w 104"/>
                <a:gd name="T95" fmla="*/ 9 h 239"/>
                <a:gd name="T96" fmla="*/ 37 w 104"/>
                <a:gd name="T97" fmla="*/ 13 h 239"/>
                <a:gd name="T98" fmla="*/ 30 w 104"/>
                <a:gd name="T99" fmla="*/ 21 h 239"/>
                <a:gd name="T100" fmla="*/ 23 w 104"/>
                <a:gd name="T101" fmla="*/ 32 h 239"/>
                <a:gd name="T102" fmla="*/ 18 w 104"/>
                <a:gd name="T103" fmla="*/ 41 h 239"/>
                <a:gd name="T104" fmla="*/ 12 w 104"/>
                <a:gd name="T105" fmla="*/ 52 h 239"/>
                <a:gd name="T106" fmla="*/ 8 w 104"/>
                <a:gd name="T107" fmla="*/ 63 h 239"/>
                <a:gd name="T108" fmla="*/ 3 w 104"/>
                <a:gd name="T109" fmla="*/ 80 h 239"/>
                <a:gd name="T110" fmla="*/ 2 w 104"/>
                <a:gd name="T111" fmla="*/ 100 h 239"/>
                <a:gd name="T112" fmla="*/ 6 w 104"/>
                <a:gd name="T113" fmla="*/ 99 h 239"/>
                <a:gd name="T114" fmla="*/ 22 w 104"/>
                <a:gd name="T115" fmla="*/ 116 h 239"/>
                <a:gd name="T116" fmla="*/ 35 w 104"/>
                <a:gd name="T117" fmla="*/ 124 h 239"/>
                <a:gd name="T118" fmla="*/ 44 w 104"/>
                <a:gd name="T119" fmla="*/ 129 h 239"/>
                <a:gd name="T120" fmla="*/ 44 w 104"/>
                <a:gd name="T121" fmla="*/ 141 h 239"/>
                <a:gd name="T122" fmla="*/ 45 w 104"/>
                <a:gd name="T123" fmla="*/ 154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239">
                  <a:moveTo>
                    <a:pt x="49" y="165"/>
                  </a:moveTo>
                  <a:cubicBezTo>
                    <a:pt x="48" y="165"/>
                    <a:pt x="51" y="168"/>
                    <a:pt x="52" y="169"/>
                  </a:cubicBezTo>
                  <a:cubicBezTo>
                    <a:pt x="53" y="170"/>
                    <a:pt x="56" y="175"/>
                    <a:pt x="56" y="176"/>
                  </a:cubicBezTo>
                  <a:cubicBezTo>
                    <a:pt x="57" y="178"/>
                    <a:pt x="57" y="181"/>
                    <a:pt x="56" y="181"/>
                  </a:cubicBezTo>
                  <a:cubicBezTo>
                    <a:pt x="56" y="182"/>
                    <a:pt x="57" y="183"/>
                    <a:pt x="57" y="184"/>
                  </a:cubicBezTo>
                  <a:cubicBezTo>
                    <a:pt x="57" y="184"/>
                    <a:pt x="56" y="189"/>
                    <a:pt x="56" y="191"/>
                  </a:cubicBezTo>
                  <a:cubicBezTo>
                    <a:pt x="57" y="193"/>
                    <a:pt x="54" y="199"/>
                    <a:pt x="54" y="202"/>
                  </a:cubicBezTo>
                  <a:cubicBezTo>
                    <a:pt x="54" y="205"/>
                    <a:pt x="56" y="209"/>
                    <a:pt x="56" y="208"/>
                  </a:cubicBezTo>
                  <a:cubicBezTo>
                    <a:pt x="57" y="208"/>
                    <a:pt x="57" y="211"/>
                    <a:pt x="56" y="212"/>
                  </a:cubicBezTo>
                  <a:cubicBezTo>
                    <a:pt x="55" y="212"/>
                    <a:pt x="54" y="214"/>
                    <a:pt x="55" y="214"/>
                  </a:cubicBezTo>
                  <a:cubicBezTo>
                    <a:pt x="55" y="215"/>
                    <a:pt x="55" y="217"/>
                    <a:pt x="55" y="218"/>
                  </a:cubicBezTo>
                  <a:cubicBezTo>
                    <a:pt x="55" y="219"/>
                    <a:pt x="56" y="225"/>
                    <a:pt x="56" y="226"/>
                  </a:cubicBezTo>
                  <a:cubicBezTo>
                    <a:pt x="56" y="228"/>
                    <a:pt x="58" y="232"/>
                    <a:pt x="59" y="233"/>
                  </a:cubicBezTo>
                  <a:cubicBezTo>
                    <a:pt x="59" y="234"/>
                    <a:pt x="60" y="237"/>
                    <a:pt x="60" y="237"/>
                  </a:cubicBezTo>
                  <a:cubicBezTo>
                    <a:pt x="60" y="237"/>
                    <a:pt x="60" y="238"/>
                    <a:pt x="60" y="238"/>
                  </a:cubicBezTo>
                  <a:cubicBezTo>
                    <a:pt x="60" y="238"/>
                    <a:pt x="62" y="238"/>
                    <a:pt x="63" y="239"/>
                  </a:cubicBezTo>
                  <a:cubicBezTo>
                    <a:pt x="63" y="239"/>
                    <a:pt x="66" y="239"/>
                    <a:pt x="68" y="239"/>
                  </a:cubicBezTo>
                  <a:cubicBezTo>
                    <a:pt x="69" y="239"/>
                    <a:pt x="68" y="237"/>
                    <a:pt x="67" y="237"/>
                  </a:cubicBezTo>
                  <a:cubicBezTo>
                    <a:pt x="67" y="236"/>
                    <a:pt x="66" y="234"/>
                    <a:pt x="66" y="233"/>
                  </a:cubicBezTo>
                  <a:cubicBezTo>
                    <a:pt x="65" y="233"/>
                    <a:pt x="65" y="230"/>
                    <a:pt x="65" y="229"/>
                  </a:cubicBezTo>
                  <a:cubicBezTo>
                    <a:pt x="66" y="228"/>
                    <a:pt x="68" y="227"/>
                    <a:pt x="68" y="226"/>
                  </a:cubicBezTo>
                  <a:cubicBezTo>
                    <a:pt x="68" y="225"/>
                    <a:pt x="68" y="222"/>
                    <a:pt x="68" y="222"/>
                  </a:cubicBezTo>
                  <a:cubicBezTo>
                    <a:pt x="67" y="222"/>
                    <a:pt x="68" y="218"/>
                    <a:pt x="68" y="216"/>
                  </a:cubicBezTo>
                  <a:cubicBezTo>
                    <a:pt x="67" y="214"/>
                    <a:pt x="71" y="213"/>
                    <a:pt x="71" y="211"/>
                  </a:cubicBezTo>
                  <a:cubicBezTo>
                    <a:pt x="71" y="210"/>
                    <a:pt x="75" y="208"/>
                    <a:pt x="76" y="207"/>
                  </a:cubicBezTo>
                  <a:cubicBezTo>
                    <a:pt x="77" y="207"/>
                    <a:pt x="78" y="203"/>
                    <a:pt x="77" y="202"/>
                  </a:cubicBezTo>
                  <a:cubicBezTo>
                    <a:pt x="77" y="201"/>
                    <a:pt x="79" y="200"/>
                    <a:pt x="79" y="200"/>
                  </a:cubicBezTo>
                  <a:cubicBezTo>
                    <a:pt x="80" y="200"/>
                    <a:pt x="81" y="199"/>
                    <a:pt x="82" y="199"/>
                  </a:cubicBezTo>
                  <a:cubicBezTo>
                    <a:pt x="82" y="199"/>
                    <a:pt x="83" y="198"/>
                    <a:pt x="83" y="197"/>
                  </a:cubicBezTo>
                  <a:cubicBezTo>
                    <a:pt x="84" y="197"/>
                    <a:pt x="85" y="192"/>
                    <a:pt x="86" y="192"/>
                  </a:cubicBezTo>
                  <a:cubicBezTo>
                    <a:pt x="87" y="191"/>
                    <a:pt x="88" y="188"/>
                    <a:pt x="88" y="187"/>
                  </a:cubicBezTo>
                  <a:cubicBezTo>
                    <a:pt x="88" y="187"/>
                    <a:pt x="89" y="184"/>
                    <a:pt x="90" y="184"/>
                  </a:cubicBezTo>
                  <a:cubicBezTo>
                    <a:pt x="90" y="183"/>
                    <a:pt x="94" y="181"/>
                    <a:pt x="95" y="181"/>
                  </a:cubicBezTo>
                  <a:cubicBezTo>
                    <a:pt x="95" y="181"/>
                    <a:pt x="96" y="175"/>
                    <a:pt x="96" y="173"/>
                  </a:cubicBezTo>
                  <a:cubicBezTo>
                    <a:pt x="97" y="171"/>
                    <a:pt x="98" y="168"/>
                    <a:pt x="98" y="167"/>
                  </a:cubicBezTo>
                  <a:cubicBezTo>
                    <a:pt x="98" y="167"/>
                    <a:pt x="99" y="166"/>
                    <a:pt x="99" y="166"/>
                  </a:cubicBezTo>
                  <a:cubicBezTo>
                    <a:pt x="100" y="166"/>
                    <a:pt x="100" y="163"/>
                    <a:pt x="101" y="162"/>
                  </a:cubicBezTo>
                  <a:cubicBezTo>
                    <a:pt x="101" y="162"/>
                    <a:pt x="103" y="159"/>
                    <a:pt x="104" y="159"/>
                  </a:cubicBezTo>
                  <a:cubicBezTo>
                    <a:pt x="104" y="158"/>
                    <a:pt x="104" y="156"/>
                    <a:pt x="104" y="155"/>
                  </a:cubicBezTo>
                  <a:cubicBezTo>
                    <a:pt x="104" y="155"/>
                    <a:pt x="104" y="155"/>
                    <a:pt x="104" y="154"/>
                  </a:cubicBezTo>
                  <a:cubicBezTo>
                    <a:pt x="104" y="152"/>
                    <a:pt x="104" y="152"/>
                    <a:pt x="104" y="152"/>
                  </a:cubicBezTo>
                  <a:cubicBezTo>
                    <a:pt x="104" y="150"/>
                    <a:pt x="102" y="148"/>
                    <a:pt x="101" y="148"/>
                  </a:cubicBezTo>
                  <a:cubicBezTo>
                    <a:pt x="101" y="149"/>
                    <a:pt x="98" y="147"/>
                    <a:pt x="97" y="146"/>
                  </a:cubicBezTo>
                  <a:cubicBezTo>
                    <a:pt x="96" y="146"/>
                    <a:pt x="93" y="145"/>
                    <a:pt x="93" y="145"/>
                  </a:cubicBezTo>
                  <a:cubicBezTo>
                    <a:pt x="92" y="145"/>
                    <a:pt x="89" y="143"/>
                    <a:pt x="88" y="143"/>
                  </a:cubicBezTo>
                  <a:cubicBezTo>
                    <a:pt x="87" y="143"/>
                    <a:pt x="84" y="142"/>
                    <a:pt x="84" y="142"/>
                  </a:cubicBezTo>
                  <a:cubicBezTo>
                    <a:pt x="83" y="141"/>
                    <a:pt x="82" y="137"/>
                    <a:pt x="80" y="136"/>
                  </a:cubicBezTo>
                  <a:cubicBezTo>
                    <a:pt x="78" y="134"/>
                    <a:pt x="74" y="131"/>
                    <a:pt x="73" y="130"/>
                  </a:cubicBezTo>
                  <a:cubicBezTo>
                    <a:pt x="73" y="129"/>
                    <a:pt x="68" y="126"/>
                    <a:pt x="67" y="125"/>
                  </a:cubicBezTo>
                  <a:cubicBezTo>
                    <a:pt x="66" y="125"/>
                    <a:pt x="64" y="124"/>
                    <a:pt x="63" y="125"/>
                  </a:cubicBezTo>
                  <a:cubicBezTo>
                    <a:pt x="63" y="125"/>
                    <a:pt x="61" y="122"/>
                    <a:pt x="61" y="122"/>
                  </a:cubicBezTo>
                  <a:cubicBezTo>
                    <a:pt x="60" y="121"/>
                    <a:pt x="57" y="120"/>
                    <a:pt x="57" y="121"/>
                  </a:cubicBezTo>
                  <a:cubicBezTo>
                    <a:pt x="57" y="122"/>
                    <a:pt x="55" y="121"/>
                    <a:pt x="55" y="121"/>
                  </a:cubicBezTo>
                  <a:cubicBezTo>
                    <a:pt x="54" y="120"/>
                    <a:pt x="53" y="121"/>
                    <a:pt x="52" y="121"/>
                  </a:cubicBezTo>
                  <a:cubicBezTo>
                    <a:pt x="52" y="121"/>
                    <a:pt x="49" y="125"/>
                    <a:pt x="48" y="126"/>
                  </a:cubicBezTo>
                  <a:cubicBezTo>
                    <a:pt x="47" y="126"/>
                    <a:pt x="46" y="125"/>
                    <a:pt x="45" y="125"/>
                  </a:cubicBezTo>
                  <a:cubicBezTo>
                    <a:pt x="45" y="124"/>
                    <a:pt x="42" y="125"/>
                    <a:pt x="42" y="126"/>
                  </a:cubicBezTo>
                  <a:cubicBezTo>
                    <a:pt x="41" y="126"/>
                    <a:pt x="39" y="122"/>
                    <a:pt x="40" y="120"/>
                  </a:cubicBezTo>
                  <a:cubicBezTo>
                    <a:pt x="40" y="118"/>
                    <a:pt x="38" y="115"/>
                    <a:pt x="36" y="114"/>
                  </a:cubicBezTo>
                  <a:cubicBezTo>
                    <a:pt x="35" y="114"/>
                    <a:pt x="34" y="110"/>
                    <a:pt x="35" y="109"/>
                  </a:cubicBezTo>
                  <a:cubicBezTo>
                    <a:pt x="35" y="108"/>
                    <a:pt x="32" y="107"/>
                    <a:pt x="31" y="107"/>
                  </a:cubicBezTo>
                  <a:cubicBezTo>
                    <a:pt x="30" y="106"/>
                    <a:pt x="28" y="109"/>
                    <a:pt x="28" y="109"/>
                  </a:cubicBezTo>
                  <a:cubicBezTo>
                    <a:pt x="28" y="110"/>
                    <a:pt x="20" y="108"/>
                    <a:pt x="21" y="104"/>
                  </a:cubicBezTo>
                  <a:cubicBezTo>
                    <a:pt x="22" y="100"/>
                    <a:pt x="25" y="95"/>
                    <a:pt x="26" y="95"/>
                  </a:cubicBezTo>
                  <a:cubicBezTo>
                    <a:pt x="27" y="94"/>
                    <a:pt x="32" y="94"/>
                    <a:pt x="33" y="94"/>
                  </a:cubicBezTo>
                  <a:cubicBezTo>
                    <a:pt x="34" y="95"/>
                    <a:pt x="35" y="94"/>
                    <a:pt x="35" y="94"/>
                  </a:cubicBezTo>
                  <a:cubicBezTo>
                    <a:pt x="35" y="94"/>
                    <a:pt x="39" y="94"/>
                    <a:pt x="40" y="95"/>
                  </a:cubicBezTo>
                  <a:cubicBezTo>
                    <a:pt x="41" y="95"/>
                    <a:pt x="43" y="99"/>
                    <a:pt x="44" y="100"/>
                  </a:cubicBezTo>
                  <a:cubicBezTo>
                    <a:pt x="45" y="101"/>
                    <a:pt x="45" y="97"/>
                    <a:pt x="46" y="96"/>
                  </a:cubicBezTo>
                  <a:cubicBezTo>
                    <a:pt x="46" y="96"/>
                    <a:pt x="45" y="93"/>
                    <a:pt x="45" y="93"/>
                  </a:cubicBezTo>
                  <a:cubicBezTo>
                    <a:pt x="44" y="92"/>
                    <a:pt x="47" y="87"/>
                    <a:pt x="48" y="86"/>
                  </a:cubicBezTo>
                  <a:cubicBezTo>
                    <a:pt x="50" y="85"/>
                    <a:pt x="52" y="82"/>
                    <a:pt x="52" y="82"/>
                  </a:cubicBezTo>
                  <a:cubicBezTo>
                    <a:pt x="52" y="81"/>
                    <a:pt x="53" y="81"/>
                    <a:pt x="54" y="81"/>
                  </a:cubicBezTo>
                  <a:cubicBezTo>
                    <a:pt x="54" y="80"/>
                    <a:pt x="54" y="76"/>
                    <a:pt x="54" y="75"/>
                  </a:cubicBezTo>
                  <a:cubicBezTo>
                    <a:pt x="55" y="74"/>
                    <a:pt x="58" y="72"/>
                    <a:pt x="59" y="72"/>
                  </a:cubicBezTo>
                  <a:cubicBezTo>
                    <a:pt x="60" y="72"/>
                    <a:pt x="61" y="69"/>
                    <a:pt x="61" y="68"/>
                  </a:cubicBezTo>
                  <a:cubicBezTo>
                    <a:pt x="60" y="68"/>
                    <a:pt x="63" y="65"/>
                    <a:pt x="65" y="65"/>
                  </a:cubicBezTo>
                  <a:cubicBezTo>
                    <a:pt x="67" y="64"/>
                    <a:pt x="68" y="66"/>
                    <a:pt x="68" y="66"/>
                  </a:cubicBezTo>
                  <a:cubicBezTo>
                    <a:pt x="68" y="66"/>
                    <a:pt x="70" y="65"/>
                    <a:pt x="71" y="64"/>
                  </a:cubicBezTo>
                  <a:cubicBezTo>
                    <a:pt x="72" y="63"/>
                    <a:pt x="71" y="61"/>
                    <a:pt x="70" y="61"/>
                  </a:cubicBezTo>
                  <a:cubicBezTo>
                    <a:pt x="70" y="60"/>
                    <a:pt x="70" y="58"/>
                    <a:pt x="71" y="58"/>
                  </a:cubicBezTo>
                  <a:cubicBezTo>
                    <a:pt x="72" y="57"/>
                    <a:pt x="73" y="55"/>
                    <a:pt x="72" y="55"/>
                  </a:cubicBezTo>
                  <a:cubicBezTo>
                    <a:pt x="72" y="54"/>
                    <a:pt x="76" y="55"/>
                    <a:pt x="77" y="54"/>
                  </a:cubicBezTo>
                  <a:cubicBezTo>
                    <a:pt x="79" y="53"/>
                    <a:pt x="78" y="57"/>
                    <a:pt x="77" y="58"/>
                  </a:cubicBezTo>
                  <a:cubicBezTo>
                    <a:pt x="76" y="60"/>
                    <a:pt x="77" y="61"/>
                    <a:pt x="78" y="61"/>
                  </a:cubicBezTo>
                  <a:cubicBezTo>
                    <a:pt x="79" y="60"/>
                    <a:pt x="79" y="61"/>
                    <a:pt x="80" y="62"/>
                  </a:cubicBezTo>
                  <a:cubicBezTo>
                    <a:pt x="80" y="62"/>
                    <a:pt x="81" y="61"/>
                    <a:pt x="82" y="62"/>
                  </a:cubicBezTo>
                  <a:cubicBezTo>
                    <a:pt x="83" y="62"/>
                    <a:pt x="84" y="61"/>
                    <a:pt x="84" y="60"/>
                  </a:cubicBezTo>
                  <a:cubicBezTo>
                    <a:pt x="84" y="59"/>
                    <a:pt x="81" y="57"/>
                    <a:pt x="81" y="56"/>
                  </a:cubicBezTo>
                  <a:cubicBezTo>
                    <a:pt x="81" y="56"/>
                    <a:pt x="81" y="50"/>
                    <a:pt x="81" y="49"/>
                  </a:cubicBezTo>
                  <a:cubicBezTo>
                    <a:pt x="80" y="48"/>
                    <a:pt x="79" y="46"/>
                    <a:pt x="78" y="46"/>
                  </a:cubicBezTo>
                  <a:cubicBezTo>
                    <a:pt x="78" y="47"/>
                    <a:pt x="77" y="43"/>
                    <a:pt x="76" y="43"/>
                  </a:cubicBezTo>
                  <a:cubicBezTo>
                    <a:pt x="75" y="42"/>
                    <a:pt x="75" y="40"/>
                    <a:pt x="75" y="40"/>
                  </a:cubicBezTo>
                  <a:cubicBezTo>
                    <a:pt x="75" y="39"/>
                    <a:pt x="73" y="37"/>
                    <a:pt x="72" y="35"/>
                  </a:cubicBezTo>
                  <a:cubicBezTo>
                    <a:pt x="71" y="34"/>
                    <a:pt x="70" y="34"/>
                    <a:pt x="70" y="35"/>
                  </a:cubicBezTo>
                  <a:cubicBezTo>
                    <a:pt x="70" y="35"/>
                    <a:pt x="68" y="35"/>
                    <a:pt x="68" y="35"/>
                  </a:cubicBezTo>
                  <a:cubicBezTo>
                    <a:pt x="67" y="35"/>
                    <a:pt x="66" y="32"/>
                    <a:pt x="66" y="31"/>
                  </a:cubicBezTo>
                  <a:cubicBezTo>
                    <a:pt x="66" y="30"/>
                    <a:pt x="63" y="30"/>
                    <a:pt x="62" y="29"/>
                  </a:cubicBezTo>
                  <a:cubicBezTo>
                    <a:pt x="62" y="28"/>
                    <a:pt x="59" y="29"/>
                    <a:pt x="59" y="28"/>
                  </a:cubicBezTo>
                  <a:cubicBezTo>
                    <a:pt x="59" y="27"/>
                    <a:pt x="57" y="27"/>
                    <a:pt x="56" y="27"/>
                  </a:cubicBezTo>
                  <a:cubicBezTo>
                    <a:pt x="56" y="27"/>
                    <a:pt x="56" y="35"/>
                    <a:pt x="56" y="37"/>
                  </a:cubicBezTo>
                  <a:cubicBezTo>
                    <a:pt x="55" y="40"/>
                    <a:pt x="53" y="41"/>
                    <a:pt x="53" y="41"/>
                  </a:cubicBezTo>
                  <a:cubicBezTo>
                    <a:pt x="52" y="41"/>
                    <a:pt x="53" y="43"/>
                    <a:pt x="53" y="43"/>
                  </a:cubicBezTo>
                  <a:cubicBezTo>
                    <a:pt x="53" y="43"/>
                    <a:pt x="52" y="45"/>
                    <a:pt x="51" y="47"/>
                  </a:cubicBezTo>
                  <a:cubicBezTo>
                    <a:pt x="51" y="49"/>
                    <a:pt x="50" y="47"/>
                    <a:pt x="49" y="45"/>
                  </a:cubicBezTo>
                  <a:cubicBezTo>
                    <a:pt x="49" y="44"/>
                    <a:pt x="47" y="42"/>
                    <a:pt x="47" y="42"/>
                  </a:cubicBezTo>
                  <a:cubicBezTo>
                    <a:pt x="47" y="43"/>
                    <a:pt x="46" y="42"/>
                    <a:pt x="45" y="42"/>
                  </a:cubicBezTo>
                  <a:cubicBezTo>
                    <a:pt x="45" y="42"/>
                    <a:pt x="42" y="40"/>
                    <a:pt x="40" y="40"/>
                  </a:cubicBezTo>
                  <a:cubicBezTo>
                    <a:pt x="39" y="39"/>
                    <a:pt x="38" y="35"/>
                    <a:pt x="38" y="35"/>
                  </a:cubicBezTo>
                  <a:cubicBezTo>
                    <a:pt x="37" y="34"/>
                    <a:pt x="38" y="34"/>
                    <a:pt x="37" y="33"/>
                  </a:cubicBezTo>
                  <a:cubicBezTo>
                    <a:pt x="37" y="33"/>
                    <a:pt x="40" y="30"/>
                    <a:pt x="41" y="30"/>
                  </a:cubicBezTo>
                  <a:cubicBezTo>
                    <a:pt x="41" y="29"/>
                    <a:pt x="44" y="25"/>
                    <a:pt x="45" y="24"/>
                  </a:cubicBezTo>
                  <a:cubicBezTo>
                    <a:pt x="46" y="24"/>
                    <a:pt x="47" y="22"/>
                    <a:pt x="47" y="21"/>
                  </a:cubicBezTo>
                  <a:cubicBezTo>
                    <a:pt x="47" y="21"/>
                    <a:pt x="51" y="20"/>
                    <a:pt x="53" y="19"/>
                  </a:cubicBezTo>
                  <a:cubicBezTo>
                    <a:pt x="54" y="19"/>
                    <a:pt x="55" y="15"/>
                    <a:pt x="55" y="14"/>
                  </a:cubicBezTo>
                  <a:cubicBezTo>
                    <a:pt x="55" y="13"/>
                    <a:pt x="54" y="11"/>
                    <a:pt x="54" y="11"/>
                  </a:cubicBezTo>
                  <a:cubicBezTo>
                    <a:pt x="53" y="11"/>
                    <a:pt x="56" y="10"/>
                    <a:pt x="56" y="11"/>
                  </a:cubicBezTo>
                  <a:cubicBezTo>
                    <a:pt x="57" y="11"/>
                    <a:pt x="60" y="10"/>
                    <a:pt x="61" y="11"/>
                  </a:cubicBezTo>
                  <a:cubicBezTo>
                    <a:pt x="62" y="11"/>
                    <a:pt x="63" y="12"/>
                    <a:pt x="65" y="13"/>
                  </a:cubicBezTo>
                  <a:cubicBezTo>
                    <a:pt x="65" y="13"/>
                    <a:pt x="65" y="13"/>
                    <a:pt x="65" y="16"/>
                  </a:cubicBezTo>
                  <a:cubicBezTo>
                    <a:pt x="64" y="20"/>
                    <a:pt x="64" y="20"/>
                    <a:pt x="64" y="20"/>
                  </a:cubicBezTo>
                  <a:cubicBezTo>
                    <a:pt x="60" y="22"/>
                    <a:pt x="59" y="24"/>
                    <a:pt x="61" y="24"/>
                  </a:cubicBezTo>
                  <a:cubicBezTo>
                    <a:pt x="62" y="24"/>
                    <a:pt x="68" y="27"/>
                    <a:pt x="69" y="28"/>
                  </a:cubicBezTo>
                  <a:cubicBezTo>
                    <a:pt x="71" y="29"/>
                    <a:pt x="72" y="26"/>
                    <a:pt x="72" y="25"/>
                  </a:cubicBezTo>
                  <a:cubicBezTo>
                    <a:pt x="73" y="25"/>
                    <a:pt x="73" y="22"/>
                    <a:pt x="72" y="21"/>
                  </a:cubicBezTo>
                  <a:cubicBezTo>
                    <a:pt x="72" y="21"/>
                    <a:pt x="74" y="21"/>
                    <a:pt x="75" y="21"/>
                  </a:cubicBezTo>
                  <a:cubicBezTo>
                    <a:pt x="75" y="22"/>
                    <a:pt x="76" y="21"/>
                    <a:pt x="77" y="20"/>
                  </a:cubicBezTo>
                  <a:cubicBezTo>
                    <a:pt x="77" y="20"/>
                    <a:pt x="77" y="18"/>
                    <a:pt x="78" y="17"/>
                  </a:cubicBezTo>
                  <a:cubicBezTo>
                    <a:pt x="78" y="17"/>
                    <a:pt x="77" y="16"/>
                    <a:pt x="77" y="16"/>
                  </a:cubicBezTo>
                  <a:cubicBezTo>
                    <a:pt x="76" y="15"/>
                    <a:pt x="74" y="14"/>
                    <a:pt x="73" y="14"/>
                  </a:cubicBezTo>
                  <a:cubicBezTo>
                    <a:pt x="72" y="13"/>
                    <a:pt x="72" y="11"/>
                    <a:pt x="72" y="11"/>
                  </a:cubicBezTo>
                  <a:cubicBezTo>
                    <a:pt x="73" y="11"/>
                    <a:pt x="72" y="8"/>
                    <a:pt x="72" y="8"/>
                  </a:cubicBezTo>
                  <a:cubicBezTo>
                    <a:pt x="71" y="7"/>
                    <a:pt x="68" y="6"/>
                    <a:pt x="67" y="6"/>
                  </a:cubicBezTo>
                  <a:cubicBezTo>
                    <a:pt x="67" y="6"/>
                    <a:pt x="66" y="4"/>
                    <a:pt x="65" y="4"/>
                  </a:cubicBezTo>
                  <a:cubicBezTo>
                    <a:pt x="64" y="3"/>
                    <a:pt x="61" y="3"/>
                    <a:pt x="60" y="3"/>
                  </a:cubicBezTo>
                  <a:cubicBezTo>
                    <a:pt x="59" y="3"/>
                    <a:pt x="57" y="1"/>
                    <a:pt x="56" y="1"/>
                  </a:cubicBezTo>
                  <a:cubicBezTo>
                    <a:pt x="54" y="2"/>
                    <a:pt x="53" y="0"/>
                    <a:pt x="52" y="0"/>
                  </a:cubicBezTo>
                  <a:cubicBezTo>
                    <a:pt x="52" y="0"/>
                    <a:pt x="48" y="4"/>
                    <a:pt x="48" y="6"/>
                  </a:cubicBezTo>
                  <a:cubicBezTo>
                    <a:pt x="48" y="9"/>
                    <a:pt x="49" y="11"/>
                    <a:pt x="50" y="11"/>
                  </a:cubicBezTo>
                  <a:cubicBezTo>
                    <a:pt x="51" y="12"/>
                    <a:pt x="50" y="14"/>
                    <a:pt x="49" y="15"/>
                  </a:cubicBezTo>
                  <a:cubicBezTo>
                    <a:pt x="49" y="15"/>
                    <a:pt x="47" y="14"/>
                    <a:pt x="48" y="13"/>
                  </a:cubicBezTo>
                  <a:cubicBezTo>
                    <a:pt x="48" y="13"/>
                    <a:pt x="46" y="10"/>
                    <a:pt x="46" y="9"/>
                  </a:cubicBezTo>
                  <a:cubicBezTo>
                    <a:pt x="45" y="8"/>
                    <a:pt x="43" y="7"/>
                    <a:pt x="42" y="7"/>
                  </a:cubicBezTo>
                  <a:cubicBezTo>
                    <a:pt x="41" y="8"/>
                    <a:pt x="41" y="8"/>
                    <a:pt x="40" y="9"/>
                  </a:cubicBezTo>
                  <a:cubicBezTo>
                    <a:pt x="40" y="10"/>
                    <a:pt x="40" y="11"/>
                    <a:pt x="40" y="12"/>
                  </a:cubicBezTo>
                  <a:cubicBezTo>
                    <a:pt x="40" y="14"/>
                    <a:pt x="38" y="14"/>
                    <a:pt x="38" y="13"/>
                  </a:cubicBezTo>
                  <a:cubicBezTo>
                    <a:pt x="38" y="13"/>
                    <a:pt x="37" y="13"/>
                    <a:pt x="37" y="13"/>
                  </a:cubicBezTo>
                  <a:cubicBezTo>
                    <a:pt x="36" y="14"/>
                    <a:pt x="35" y="15"/>
                    <a:pt x="34" y="15"/>
                  </a:cubicBezTo>
                  <a:cubicBezTo>
                    <a:pt x="34" y="16"/>
                    <a:pt x="33" y="17"/>
                    <a:pt x="32" y="18"/>
                  </a:cubicBezTo>
                  <a:cubicBezTo>
                    <a:pt x="32" y="19"/>
                    <a:pt x="31" y="20"/>
                    <a:pt x="30" y="21"/>
                  </a:cubicBezTo>
                  <a:cubicBezTo>
                    <a:pt x="30" y="22"/>
                    <a:pt x="29" y="23"/>
                    <a:pt x="28" y="24"/>
                  </a:cubicBezTo>
                  <a:cubicBezTo>
                    <a:pt x="27" y="25"/>
                    <a:pt x="27" y="26"/>
                    <a:pt x="26" y="28"/>
                  </a:cubicBezTo>
                  <a:cubicBezTo>
                    <a:pt x="25" y="29"/>
                    <a:pt x="24" y="30"/>
                    <a:pt x="23" y="32"/>
                  </a:cubicBezTo>
                  <a:cubicBezTo>
                    <a:pt x="22" y="33"/>
                    <a:pt x="22" y="34"/>
                    <a:pt x="21" y="35"/>
                  </a:cubicBezTo>
                  <a:cubicBezTo>
                    <a:pt x="21" y="36"/>
                    <a:pt x="20" y="37"/>
                    <a:pt x="20" y="37"/>
                  </a:cubicBezTo>
                  <a:cubicBezTo>
                    <a:pt x="19" y="39"/>
                    <a:pt x="18" y="40"/>
                    <a:pt x="18" y="41"/>
                  </a:cubicBezTo>
                  <a:cubicBezTo>
                    <a:pt x="17" y="42"/>
                    <a:pt x="17" y="42"/>
                    <a:pt x="17" y="43"/>
                  </a:cubicBezTo>
                  <a:cubicBezTo>
                    <a:pt x="15" y="46"/>
                    <a:pt x="14" y="49"/>
                    <a:pt x="13" y="52"/>
                  </a:cubicBezTo>
                  <a:cubicBezTo>
                    <a:pt x="12" y="52"/>
                    <a:pt x="12" y="52"/>
                    <a:pt x="12" y="52"/>
                  </a:cubicBezTo>
                  <a:cubicBezTo>
                    <a:pt x="12" y="53"/>
                    <a:pt x="11" y="55"/>
                    <a:pt x="11" y="56"/>
                  </a:cubicBezTo>
                  <a:cubicBezTo>
                    <a:pt x="10" y="57"/>
                    <a:pt x="10" y="58"/>
                    <a:pt x="10" y="58"/>
                  </a:cubicBezTo>
                  <a:cubicBezTo>
                    <a:pt x="9" y="60"/>
                    <a:pt x="9" y="61"/>
                    <a:pt x="8" y="63"/>
                  </a:cubicBezTo>
                  <a:cubicBezTo>
                    <a:pt x="8" y="63"/>
                    <a:pt x="8" y="63"/>
                    <a:pt x="8" y="63"/>
                  </a:cubicBezTo>
                  <a:cubicBezTo>
                    <a:pt x="6" y="69"/>
                    <a:pt x="5" y="74"/>
                    <a:pt x="3" y="79"/>
                  </a:cubicBezTo>
                  <a:cubicBezTo>
                    <a:pt x="3" y="80"/>
                    <a:pt x="3" y="80"/>
                    <a:pt x="3" y="80"/>
                  </a:cubicBezTo>
                  <a:cubicBezTo>
                    <a:pt x="2" y="86"/>
                    <a:pt x="1" y="92"/>
                    <a:pt x="0" y="97"/>
                  </a:cubicBezTo>
                  <a:cubicBezTo>
                    <a:pt x="0" y="97"/>
                    <a:pt x="0" y="97"/>
                    <a:pt x="0" y="97"/>
                  </a:cubicBezTo>
                  <a:cubicBezTo>
                    <a:pt x="1" y="98"/>
                    <a:pt x="2" y="99"/>
                    <a:pt x="2" y="100"/>
                  </a:cubicBezTo>
                  <a:cubicBezTo>
                    <a:pt x="3" y="102"/>
                    <a:pt x="5" y="103"/>
                    <a:pt x="5" y="103"/>
                  </a:cubicBezTo>
                  <a:cubicBezTo>
                    <a:pt x="6" y="103"/>
                    <a:pt x="6" y="100"/>
                    <a:pt x="6" y="99"/>
                  </a:cubicBezTo>
                  <a:cubicBezTo>
                    <a:pt x="5" y="99"/>
                    <a:pt x="6" y="98"/>
                    <a:pt x="6" y="99"/>
                  </a:cubicBezTo>
                  <a:cubicBezTo>
                    <a:pt x="6" y="99"/>
                    <a:pt x="9" y="102"/>
                    <a:pt x="9" y="103"/>
                  </a:cubicBezTo>
                  <a:cubicBezTo>
                    <a:pt x="10" y="104"/>
                    <a:pt x="11" y="110"/>
                    <a:pt x="12" y="111"/>
                  </a:cubicBezTo>
                  <a:cubicBezTo>
                    <a:pt x="13" y="113"/>
                    <a:pt x="20" y="115"/>
                    <a:pt x="22" y="116"/>
                  </a:cubicBezTo>
                  <a:cubicBezTo>
                    <a:pt x="24" y="116"/>
                    <a:pt x="27" y="119"/>
                    <a:pt x="28" y="120"/>
                  </a:cubicBezTo>
                  <a:cubicBezTo>
                    <a:pt x="28" y="120"/>
                    <a:pt x="31" y="121"/>
                    <a:pt x="32" y="121"/>
                  </a:cubicBezTo>
                  <a:cubicBezTo>
                    <a:pt x="32" y="121"/>
                    <a:pt x="34" y="123"/>
                    <a:pt x="35" y="124"/>
                  </a:cubicBezTo>
                  <a:cubicBezTo>
                    <a:pt x="35" y="124"/>
                    <a:pt x="36" y="126"/>
                    <a:pt x="36" y="126"/>
                  </a:cubicBezTo>
                  <a:cubicBezTo>
                    <a:pt x="36" y="126"/>
                    <a:pt x="40" y="128"/>
                    <a:pt x="41" y="129"/>
                  </a:cubicBezTo>
                  <a:cubicBezTo>
                    <a:pt x="42" y="130"/>
                    <a:pt x="43" y="130"/>
                    <a:pt x="44" y="129"/>
                  </a:cubicBezTo>
                  <a:cubicBezTo>
                    <a:pt x="44" y="129"/>
                    <a:pt x="45" y="131"/>
                    <a:pt x="45" y="132"/>
                  </a:cubicBezTo>
                  <a:cubicBezTo>
                    <a:pt x="46" y="133"/>
                    <a:pt x="46" y="135"/>
                    <a:pt x="45" y="136"/>
                  </a:cubicBezTo>
                  <a:cubicBezTo>
                    <a:pt x="45" y="136"/>
                    <a:pt x="44" y="140"/>
                    <a:pt x="44" y="141"/>
                  </a:cubicBezTo>
                  <a:cubicBezTo>
                    <a:pt x="43" y="142"/>
                    <a:pt x="42" y="147"/>
                    <a:pt x="42" y="149"/>
                  </a:cubicBezTo>
                  <a:cubicBezTo>
                    <a:pt x="42" y="150"/>
                    <a:pt x="44" y="152"/>
                    <a:pt x="45" y="153"/>
                  </a:cubicBezTo>
                  <a:cubicBezTo>
                    <a:pt x="46" y="153"/>
                    <a:pt x="45" y="154"/>
                    <a:pt x="45" y="154"/>
                  </a:cubicBezTo>
                  <a:cubicBezTo>
                    <a:pt x="44" y="154"/>
                    <a:pt x="44" y="160"/>
                    <a:pt x="46" y="161"/>
                  </a:cubicBezTo>
                  <a:cubicBezTo>
                    <a:pt x="48" y="162"/>
                    <a:pt x="49" y="164"/>
                    <a:pt x="49" y="165"/>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7" name="íś1ïḍè"/>
            <p:cNvSpPr/>
            <p:nvPr/>
          </p:nvSpPr>
          <p:spPr bwMode="auto">
            <a:xfrm>
              <a:off x="5083986" y="308981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8" name="ïṣ1îdé"/>
            <p:cNvSpPr/>
            <p:nvPr/>
          </p:nvSpPr>
          <p:spPr bwMode="auto">
            <a:xfrm>
              <a:off x="5083986" y="3089814"/>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59" name="îṥlïḓè"/>
            <p:cNvSpPr/>
            <p:nvPr/>
          </p:nvSpPr>
          <p:spPr bwMode="auto">
            <a:xfrm>
              <a:off x="4921130" y="2291060"/>
              <a:ext cx="302444" cy="201628"/>
            </a:xfrm>
            <a:custGeom>
              <a:avLst/>
              <a:gdLst>
                <a:gd name="T0" fmla="*/ 7 w 34"/>
                <a:gd name="T1" fmla="*/ 23 h 23"/>
                <a:gd name="T2" fmla="*/ 12 w 34"/>
                <a:gd name="T3" fmla="*/ 21 h 23"/>
                <a:gd name="T4" fmla="*/ 12 w 34"/>
                <a:gd name="T5" fmla="*/ 19 h 23"/>
                <a:gd name="T6" fmla="*/ 13 w 34"/>
                <a:gd name="T7" fmla="*/ 19 h 23"/>
                <a:gd name="T8" fmla="*/ 15 w 34"/>
                <a:gd name="T9" fmla="*/ 14 h 23"/>
                <a:gd name="T10" fmla="*/ 22 w 34"/>
                <a:gd name="T11" fmla="*/ 11 h 23"/>
                <a:gd name="T12" fmla="*/ 26 w 34"/>
                <a:gd name="T13" fmla="*/ 8 h 23"/>
                <a:gd name="T14" fmla="*/ 28 w 34"/>
                <a:gd name="T15" fmla="*/ 5 h 23"/>
                <a:gd name="T16" fmla="*/ 32 w 34"/>
                <a:gd name="T17" fmla="*/ 2 h 23"/>
                <a:gd name="T18" fmla="*/ 34 w 34"/>
                <a:gd name="T19" fmla="*/ 0 h 23"/>
                <a:gd name="T20" fmla="*/ 20 w 34"/>
                <a:gd name="T21" fmla="*/ 7 h 23"/>
                <a:gd name="T22" fmla="*/ 20 w 34"/>
                <a:gd name="T23" fmla="*/ 7 h 23"/>
                <a:gd name="T24" fmla="*/ 15 w 34"/>
                <a:gd name="T25" fmla="*/ 11 h 23"/>
                <a:gd name="T26" fmla="*/ 11 w 34"/>
                <a:gd name="T27" fmla="*/ 14 h 23"/>
                <a:gd name="T28" fmla="*/ 10 w 34"/>
                <a:gd name="T29" fmla="*/ 15 h 23"/>
                <a:gd name="T30" fmla="*/ 6 w 34"/>
                <a:gd name="T31" fmla="*/ 19 h 23"/>
                <a:gd name="T32" fmla="*/ 5 w 34"/>
                <a:gd name="T33" fmla="*/ 19 h 23"/>
                <a:gd name="T34" fmla="*/ 0 w 34"/>
                <a:gd name="T35" fmla="*/ 23 h 23"/>
                <a:gd name="T36" fmla="*/ 7 w 34"/>
                <a:gd name="T3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23">
                  <a:moveTo>
                    <a:pt x="7" y="23"/>
                  </a:moveTo>
                  <a:cubicBezTo>
                    <a:pt x="9" y="22"/>
                    <a:pt x="12" y="22"/>
                    <a:pt x="12" y="21"/>
                  </a:cubicBezTo>
                  <a:cubicBezTo>
                    <a:pt x="12" y="21"/>
                    <a:pt x="12" y="19"/>
                    <a:pt x="12" y="19"/>
                  </a:cubicBezTo>
                  <a:cubicBezTo>
                    <a:pt x="13" y="19"/>
                    <a:pt x="13" y="19"/>
                    <a:pt x="13" y="19"/>
                  </a:cubicBezTo>
                  <a:cubicBezTo>
                    <a:pt x="13" y="19"/>
                    <a:pt x="15" y="15"/>
                    <a:pt x="15" y="14"/>
                  </a:cubicBezTo>
                  <a:cubicBezTo>
                    <a:pt x="16" y="13"/>
                    <a:pt x="21" y="12"/>
                    <a:pt x="22" y="11"/>
                  </a:cubicBezTo>
                  <a:cubicBezTo>
                    <a:pt x="23" y="10"/>
                    <a:pt x="25" y="8"/>
                    <a:pt x="26" y="8"/>
                  </a:cubicBezTo>
                  <a:cubicBezTo>
                    <a:pt x="27" y="8"/>
                    <a:pt x="28" y="6"/>
                    <a:pt x="28" y="5"/>
                  </a:cubicBezTo>
                  <a:cubicBezTo>
                    <a:pt x="28" y="5"/>
                    <a:pt x="31" y="3"/>
                    <a:pt x="32" y="2"/>
                  </a:cubicBezTo>
                  <a:cubicBezTo>
                    <a:pt x="33" y="2"/>
                    <a:pt x="34" y="0"/>
                    <a:pt x="34" y="0"/>
                  </a:cubicBezTo>
                  <a:cubicBezTo>
                    <a:pt x="33" y="0"/>
                    <a:pt x="26" y="4"/>
                    <a:pt x="20" y="7"/>
                  </a:cubicBezTo>
                  <a:cubicBezTo>
                    <a:pt x="20" y="7"/>
                    <a:pt x="20" y="7"/>
                    <a:pt x="20" y="7"/>
                  </a:cubicBezTo>
                  <a:cubicBezTo>
                    <a:pt x="18" y="9"/>
                    <a:pt x="17" y="10"/>
                    <a:pt x="15" y="11"/>
                  </a:cubicBezTo>
                  <a:cubicBezTo>
                    <a:pt x="14" y="12"/>
                    <a:pt x="13" y="13"/>
                    <a:pt x="11" y="14"/>
                  </a:cubicBezTo>
                  <a:cubicBezTo>
                    <a:pt x="11" y="14"/>
                    <a:pt x="10" y="15"/>
                    <a:pt x="10" y="15"/>
                  </a:cubicBezTo>
                  <a:cubicBezTo>
                    <a:pt x="8" y="16"/>
                    <a:pt x="7" y="17"/>
                    <a:pt x="6" y="19"/>
                  </a:cubicBezTo>
                  <a:cubicBezTo>
                    <a:pt x="5" y="19"/>
                    <a:pt x="5" y="19"/>
                    <a:pt x="5" y="19"/>
                  </a:cubicBezTo>
                  <a:cubicBezTo>
                    <a:pt x="3" y="21"/>
                    <a:pt x="2" y="22"/>
                    <a:pt x="0" y="23"/>
                  </a:cubicBezTo>
                  <a:cubicBezTo>
                    <a:pt x="2" y="23"/>
                    <a:pt x="5" y="23"/>
                    <a:pt x="7" y="23"/>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0" name="išliďé"/>
            <p:cNvSpPr/>
            <p:nvPr/>
          </p:nvSpPr>
          <p:spPr bwMode="auto">
            <a:xfrm>
              <a:off x="5611320" y="2616766"/>
              <a:ext cx="294687" cy="604883"/>
            </a:xfrm>
            <a:custGeom>
              <a:avLst/>
              <a:gdLst>
                <a:gd name="T0" fmla="*/ 31 w 33"/>
                <a:gd name="T1" fmla="*/ 65 h 69"/>
                <a:gd name="T2" fmla="*/ 31 w 33"/>
                <a:gd name="T3" fmla="*/ 67 h 69"/>
                <a:gd name="T4" fmla="*/ 33 w 33"/>
                <a:gd name="T5" fmla="*/ 65 h 69"/>
                <a:gd name="T6" fmla="*/ 33 w 33"/>
                <a:gd name="T7" fmla="*/ 56 h 69"/>
                <a:gd name="T8" fmla="*/ 33 w 33"/>
                <a:gd name="T9" fmla="*/ 56 h 69"/>
                <a:gd name="T10" fmla="*/ 33 w 33"/>
                <a:gd name="T11" fmla="*/ 55 h 69"/>
                <a:gd name="T12" fmla="*/ 33 w 33"/>
                <a:gd name="T13" fmla="*/ 0 h 69"/>
                <a:gd name="T14" fmla="*/ 31 w 33"/>
                <a:gd name="T15" fmla="*/ 2 h 69"/>
                <a:gd name="T16" fmla="*/ 27 w 33"/>
                <a:gd name="T17" fmla="*/ 9 h 69"/>
                <a:gd name="T18" fmla="*/ 24 w 33"/>
                <a:gd name="T19" fmla="*/ 10 h 69"/>
                <a:gd name="T20" fmla="*/ 23 w 33"/>
                <a:gd name="T21" fmla="*/ 12 h 69"/>
                <a:gd name="T22" fmla="*/ 19 w 33"/>
                <a:gd name="T23" fmla="*/ 16 h 69"/>
                <a:gd name="T24" fmla="*/ 20 w 33"/>
                <a:gd name="T25" fmla="*/ 23 h 69"/>
                <a:gd name="T26" fmla="*/ 22 w 33"/>
                <a:gd name="T27" fmla="*/ 27 h 69"/>
                <a:gd name="T28" fmla="*/ 22 w 33"/>
                <a:gd name="T29" fmla="*/ 31 h 69"/>
                <a:gd name="T30" fmla="*/ 23 w 33"/>
                <a:gd name="T31" fmla="*/ 33 h 69"/>
                <a:gd name="T32" fmla="*/ 19 w 33"/>
                <a:gd name="T33" fmla="*/ 34 h 69"/>
                <a:gd name="T34" fmla="*/ 17 w 33"/>
                <a:gd name="T35" fmla="*/ 37 h 69"/>
                <a:gd name="T36" fmla="*/ 13 w 33"/>
                <a:gd name="T37" fmla="*/ 39 h 69"/>
                <a:gd name="T38" fmla="*/ 14 w 33"/>
                <a:gd name="T39" fmla="*/ 37 h 69"/>
                <a:gd name="T40" fmla="*/ 14 w 33"/>
                <a:gd name="T41" fmla="*/ 34 h 69"/>
                <a:gd name="T42" fmla="*/ 12 w 33"/>
                <a:gd name="T43" fmla="*/ 28 h 69"/>
                <a:gd name="T44" fmla="*/ 10 w 33"/>
                <a:gd name="T45" fmla="*/ 25 h 69"/>
                <a:gd name="T46" fmla="*/ 10 w 33"/>
                <a:gd name="T47" fmla="*/ 23 h 69"/>
                <a:gd name="T48" fmla="*/ 7 w 33"/>
                <a:gd name="T49" fmla="*/ 23 h 69"/>
                <a:gd name="T50" fmla="*/ 6 w 33"/>
                <a:gd name="T51" fmla="*/ 29 h 69"/>
                <a:gd name="T52" fmla="*/ 7 w 33"/>
                <a:gd name="T53" fmla="*/ 32 h 69"/>
                <a:gd name="T54" fmla="*/ 7 w 33"/>
                <a:gd name="T55" fmla="*/ 35 h 69"/>
                <a:gd name="T56" fmla="*/ 6 w 33"/>
                <a:gd name="T57" fmla="*/ 39 h 69"/>
                <a:gd name="T58" fmla="*/ 5 w 33"/>
                <a:gd name="T59" fmla="*/ 42 h 69"/>
                <a:gd name="T60" fmla="*/ 10 w 33"/>
                <a:gd name="T61" fmla="*/ 42 h 69"/>
                <a:gd name="T62" fmla="*/ 12 w 33"/>
                <a:gd name="T63" fmla="*/ 42 h 69"/>
                <a:gd name="T64" fmla="*/ 9 w 33"/>
                <a:gd name="T65" fmla="*/ 44 h 69"/>
                <a:gd name="T66" fmla="*/ 6 w 33"/>
                <a:gd name="T67" fmla="*/ 47 h 69"/>
                <a:gd name="T68" fmla="*/ 7 w 33"/>
                <a:gd name="T69" fmla="*/ 48 h 69"/>
                <a:gd name="T70" fmla="*/ 10 w 33"/>
                <a:gd name="T71" fmla="*/ 52 h 69"/>
                <a:gd name="T72" fmla="*/ 10 w 33"/>
                <a:gd name="T73" fmla="*/ 55 h 69"/>
                <a:gd name="T74" fmla="*/ 4 w 33"/>
                <a:gd name="T75" fmla="*/ 55 h 69"/>
                <a:gd name="T76" fmla="*/ 0 w 33"/>
                <a:gd name="T77" fmla="*/ 60 h 69"/>
                <a:gd name="T78" fmla="*/ 0 w 33"/>
                <a:gd name="T79" fmla="*/ 66 h 69"/>
                <a:gd name="T80" fmla="*/ 5 w 33"/>
                <a:gd name="T81" fmla="*/ 68 h 69"/>
                <a:gd name="T82" fmla="*/ 9 w 33"/>
                <a:gd name="T83" fmla="*/ 68 h 69"/>
                <a:gd name="T84" fmla="*/ 13 w 33"/>
                <a:gd name="T85" fmla="*/ 63 h 69"/>
                <a:gd name="T86" fmla="*/ 17 w 33"/>
                <a:gd name="T87" fmla="*/ 58 h 69"/>
                <a:gd name="T88" fmla="*/ 22 w 33"/>
                <a:gd name="T89" fmla="*/ 56 h 69"/>
                <a:gd name="T90" fmla="*/ 23 w 33"/>
                <a:gd name="T91" fmla="*/ 61 h 69"/>
                <a:gd name="T92" fmla="*/ 27 w 33"/>
                <a:gd name="T93" fmla="*/ 61 h 69"/>
                <a:gd name="T94" fmla="*/ 27 w 33"/>
                <a:gd name="T95" fmla="*/ 59 h 69"/>
                <a:gd name="T96" fmla="*/ 31 w 33"/>
                <a:gd name="T97" fmla="*/ 62 h 69"/>
                <a:gd name="T98" fmla="*/ 31 w 33"/>
                <a:gd name="T99"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 h="69">
                  <a:moveTo>
                    <a:pt x="31" y="65"/>
                  </a:moveTo>
                  <a:cubicBezTo>
                    <a:pt x="30" y="65"/>
                    <a:pt x="30" y="67"/>
                    <a:pt x="31" y="67"/>
                  </a:cubicBezTo>
                  <a:cubicBezTo>
                    <a:pt x="32" y="67"/>
                    <a:pt x="32" y="66"/>
                    <a:pt x="33" y="65"/>
                  </a:cubicBezTo>
                  <a:cubicBezTo>
                    <a:pt x="33" y="56"/>
                    <a:pt x="33" y="56"/>
                    <a:pt x="33" y="56"/>
                  </a:cubicBezTo>
                  <a:cubicBezTo>
                    <a:pt x="33" y="56"/>
                    <a:pt x="33" y="56"/>
                    <a:pt x="33" y="56"/>
                  </a:cubicBezTo>
                  <a:cubicBezTo>
                    <a:pt x="32" y="55"/>
                    <a:pt x="32" y="55"/>
                    <a:pt x="33" y="55"/>
                  </a:cubicBezTo>
                  <a:cubicBezTo>
                    <a:pt x="33" y="0"/>
                    <a:pt x="33" y="0"/>
                    <a:pt x="33" y="0"/>
                  </a:cubicBezTo>
                  <a:cubicBezTo>
                    <a:pt x="32" y="1"/>
                    <a:pt x="31" y="2"/>
                    <a:pt x="31" y="2"/>
                  </a:cubicBezTo>
                  <a:cubicBezTo>
                    <a:pt x="30" y="3"/>
                    <a:pt x="27" y="7"/>
                    <a:pt x="27" y="9"/>
                  </a:cubicBezTo>
                  <a:cubicBezTo>
                    <a:pt x="26" y="10"/>
                    <a:pt x="25" y="10"/>
                    <a:pt x="24" y="10"/>
                  </a:cubicBezTo>
                  <a:cubicBezTo>
                    <a:pt x="24" y="10"/>
                    <a:pt x="23" y="11"/>
                    <a:pt x="23" y="12"/>
                  </a:cubicBezTo>
                  <a:cubicBezTo>
                    <a:pt x="23" y="12"/>
                    <a:pt x="20" y="14"/>
                    <a:pt x="19" y="16"/>
                  </a:cubicBezTo>
                  <a:cubicBezTo>
                    <a:pt x="19" y="18"/>
                    <a:pt x="20" y="22"/>
                    <a:pt x="20" y="23"/>
                  </a:cubicBezTo>
                  <a:cubicBezTo>
                    <a:pt x="20" y="25"/>
                    <a:pt x="21" y="27"/>
                    <a:pt x="22" y="27"/>
                  </a:cubicBezTo>
                  <a:cubicBezTo>
                    <a:pt x="23" y="27"/>
                    <a:pt x="23" y="30"/>
                    <a:pt x="22" y="31"/>
                  </a:cubicBezTo>
                  <a:cubicBezTo>
                    <a:pt x="22" y="31"/>
                    <a:pt x="23" y="32"/>
                    <a:pt x="23" y="33"/>
                  </a:cubicBezTo>
                  <a:cubicBezTo>
                    <a:pt x="23" y="33"/>
                    <a:pt x="20" y="34"/>
                    <a:pt x="19" y="34"/>
                  </a:cubicBezTo>
                  <a:cubicBezTo>
                    <a:pt x="19" y="35"/>
                    <a:pt x="17" y="36"/>
                    <a:pt x="17" y="37"/>
                  </a:cubicBezTo>
                  <a:cubicBezTo>
                    <a:pt x="17" y="38"/>
                    <a:pt x="14" y="38"/>
                    <a:pt x="13" y="39"/>
                  </a:cubicBezTo>
                  <a:cubicBezTo>
                    <a:pt x="14" y="38"/>
                    <a:pt x="14" y="38"/>
                    <a:pt x="14" y="37"/>
                  </a:cubicBezTo>
                  <a:cubicBezTo>
                    <a:pt x="15" y="36"/>
                    <a:pt x="14" y="35"/>
                    <a:pt x="14" y="34"/>
                  </a:cubicBezTo>
                  <a:cubicBezTo>
                    <a:pt x="13" y="34"/>
                    <a:pt x="13" y="29"/>
                    <a:pt x="12" y="28"/>
                  </a:cubicBezTo>
                  <a:cubicBezTo>
                    <a:pt x="12" y="27"/>
                    <a:pt x="10" y="25"/>
                    <a:pt x="10" y="25"/>
                  </a:cubicBezTo>
                  <a:cubicBezTo>
                    <a:pt x="9" y="25"/>
                    <a:pt x="10" y="24"/>
                    <a:pt x="10" y="23"/>
                  </a:cubicBezTo>
                  <a:cubicBezTo>
                    <a:pt x="10" y="22"/>
                    <a:pt x="8" y="22"/>
                    <a:pt x="7" y="23"/>
                  </a:cubicBezTo>
                  <a:cubicBezTo>
                    <a:pt x="7" y="23"/>
                    <a:pt x="6" y="28"/>
                    <a:pt x="6" y="29"/>
                  </a:cubicBezTo>
                  <a:cubicBezTo>
                    <a:pt x="6" y="30"/>
                    <a:pt x="7" y="32"/>
                    <a:pt x="7" y="32"/>
                  </a:cubicBezTo>
                  <a:cubicBezTo>
                    <a:pt x="8" y="32"/>
                    <a:pt x="8" y="35"/>
                    <a:pt x="7" y="35"/>
                  </a:cubicBezTo>
                  <a:cubicBezTo>
                    <a:pt x="6" y="35"/>
                    <a:pt x="5" y="38"/>
                    <a:pt x="6" y="39"/>
                  </a:cubicBezTo>
                  <a:cubicBezTo>
                    <a:pt x="6" y="40"/>
                    <a:pt x="5" y="41"/>
                    <a:pt x="5" y="42"/>
                  </a:cubicBezTo>
                  <a:cubicBezTo>
                    <a:pt x="4" y="42"/>
                    <a:pt x="8" y="42"/>
                    <a:pt x="10" y="42"/>
                  </a:cubicBezTo>
                  <a:cubicBezTo>
                    <a:pt x="11" y="42"/>
                    <a:pt x="13" y="42"/>
                    <a:pt x="12" y="42"/>
                  </a:cubicBezTo>
                  <a:cubicBezTo>
                    <a:pt x="12" y="43"/>
                    <a:pt x="9" y="43"/>
                    <a:pt x="9" y="44"/>
                  </a:cubicBezTo>
                  <a:cubicBezTo>
                    <a:pt x="8" y="45"/>
                    <a:pt x="6" y="46"/>
                    <a:pt x="6" y="47"/>
                  </a:cubicBezTo>
                  <a:cubicBezTo>
                    <a:pt x="5" y="47"/>
                    <a:pt x="6" y="48"/>
                    <a:pt x="7" y="48"/>
                  </a:cubicBezTo>
                  <a:cubicBezTo>
                    <a:pt x="8" y="48"/>
                    <a:pt x="9" y="51"/>
                    <a:pt x="10" y="52"/>
                  </a:cubicBezTo>
                  <a:cubicBezTo>
                    <a:pt x="10" y="53"/>
                    <a:pt x="10" y="54"/>
                    <a:pt x="10" y="55"/>
                  </a:cubicBezTo>
                  <a:cubicBezTo>
                    <a:pt x="10" y="55"/>
                    <a:pt x="5" y="54"/>
                    <a:pt x="4" y="55"/>
                  </a:cubicBezTo>
                  <a:cubicBezTo>
                    <a:pt x="2" y="55"/>
                    <a:pt x="0" y="59"/>
                    <a:pt x="0" y="60"/>
                  </a:cubicBezTo>
                  <a:cubicBezTo>
                    <a:pt x="0" y="61"/>
                    <a:pt x="0" y="65"/>
                    <a:pt x="0" y="66"/>
                  </a:cubicBezTo>
                  <a:cubicBezTo>
                    <a:pt x="1" y="67"/>
                    <a:pt x="4" y="67"/>
                    <a:pt x="5" y="68"/>
                  </a:cubicBezTo>
                  <a:cubicBezTo>
                    <a:pt x="5" y="68"/>
                    <a:pt x="9" y="68"/>
                    <a:pt x="9" y="68"/>
                  </a:cubicBezTo>
                  <a:cubicBezTo>
                    <a:pt x="10" y="69"/>
                    <a:pt x="12" y="65"/>
                    <a:pt x="13" y="63"/>
                  </a:cubicBezTo>
                  <a:cubicBezTo>
                    <a:pt x="13" y="62"/>
                    <a:pt x="16" y="59"/>
                    <a:pt x="17" y="58"/>
                  </a:cubicBezTo>
                  <a:cubicBezTo>
                    <a:pt x="18" y="56"/>
                    <a:pt x="21" y="57"/>
                    <a:pt x="22" y="56"/>
                  </a:cubicBezTo>
                  <a:cubicBezTo>
                    <a:pt x="23" y="55"/>
                    <a:pt x="23" y="59"/>
                    <a:pt x="23" y="61"/>
                  </a:cubicBezTo>
                  <a:cubicBezTo>
                    <a:pt x="24" y="62"/>
                    <a:pt x="27" y="62"/>
                    <a:pt x="27" y="61"/>
                  </a:cubicBezTo>
                  <a:cubicBezTo>
                    <a:pt x="26" y="59"/>
                    <a:pt x="27" y="58"/>
                    <a:pt x="27" y="59"/>
                  </a:cubicBezTo>
                  <a:cubicBezTo>
                    <a:pt x="27" y="59"/>
                    <a:pt x="31" y="61"/>
                    <a:pt x="31" y="62"/>
                  </a:cubicBezTo>
                  <a:cubicBezTo>
                    <a:pt x="32" y="63"/>
                    <a:pt x="32" y="65"/>
                    <a:pt x="31" y="65"/>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1" name="ïṣḷiďe"/>
            <p:cNvSpPr/>
            <p:nvPr/>
          </p:nvSpPr>
          <p:spPr bwMode="auto">
            <a:xfrm>
              <a:off x="5526013" y="3206140"/>
              <a:ext cx="379993" cy="1000386"/>
            </a:xfrm>
            <a:custGeom>
              <a:avLst/>
              <a:gdLst>
                <a:gd name="T0" fmla="*/ 43 w 43"/>
                <a:gd name="T1" fmla="*/ 9 h 113"/>
                <a:gd name="T2" fmla="*/ 41 w 43"/>
                <a:gd name="T3" fmla="*/ 8 h 113"/>
                <a:gd name="T4" fmla="*/ 37 w 43"/>
                <a:gd name="T5" fmla="*/ 3 h 113"/>
                <a:gd name="T6" fmla="*/ 37 w 43"/>
                <a:gd name="T7" fmla="*/ 1 h 113"/>
                <a:gd name="T8" fmla="*/ 31 w 43"/>
                <a:gd name="T9" fmla="*/ 1 h 113"/>
                <a:gd name="T10" fmla="*/ 21 w 43"/>
                <a:gd name="T11" fmla="*/ 3 h 113"/>
                <a:gd name="T12" fmla="*/ 16 w 43"/>
                <a:gd name="T13" fmla="*/ 3 h 113"/>
                <a:gd name="T14" fmla="*/ 12 w 43"/>
                <a:gd name="T15" fmla="*/ 5 h 113"/>
                <a:gd name="T16" fmla="*/ 9 w 43"/>
                <a:gd name="T17" fmla="*/ 13 h 113"/>
                <a:gd name="T18" fmla="*/ 8 w 43"/>
                <a:gd name="T19" fmla="*/ 15 h 113"/>
                <a:gd name="T20" fmla="*/ 7 w 43"/>
                <a:gd name="T21" fmla="*/ 17 h 113"/>
                <a:gd name="T22" fmla="*/ 1 w 43"/>
                <a:gd name="T23" fmla="*/ 26 h 113"/>
                <a:gd name="T24" fmla="*/ 0 w 43"/>
                <a:gd name="T25" fmla="*/ 39 h 113"/>
                <a:gd name="T26" fmla="*/ 3 w 43"/>
                <a:gd name="T27" fmla="*/ 49 h 113"/>
                <a:gd name="T28" fmla="*/ 10 w 43"/>
                <a:gd name="T29" fmla="*/ 56 h 113"/>
                <a:gd name="T30" fmla="*/ 18 w 43"/>
                <a:gd name="T31" fmla="*/ 57 h 113"/>
                <a:gd name="T32" fmla="*/ 22 w 43"/>
                <a:gd name="T33" fmla="*/ 53 h 113"/>
                <a:gd name="T34" fmla="*/ 24 w 43"/>
                <a:gd name="T35" fmla="*/ 54 h 113"/>
                <a:gd name="T36" fmla="*/ 25 w 43"/>
                <a:gd name="T37" fmla="*/ 54 h 113"/>
                <a:gd name="T38" fmla="*/ 29 w 43"/>
                <a:gd name="T39" fmla="*/ 56 h 113"/>
                <a:gd name="T40" fmla="*/ 33 w 43"/>
                <a:gd name="T41" fmla="*/ 56 h 113"/>
                <a:gd name="T42" fmla="*/ 34 w 43"/>
                <a:gd name="T43" fmla="*/ 64 h 113"/>
                <a:gd name="T44" fmla="*/ 35 w 43"/>
                <a:gd name="T45" fmla="*/ 73 h 113"/>
                <a:gd name="T46" fmla="*/ 38 w 43"/>
                <a:gd name="T47" fmla="*/ 82 h 113"/>
                <a:gd name="T48" fmla="*/ 37 w 43"/>
                <a:gd name="T49" fmla="*/ 92 h 113"/>
                <a:gd name="T50" fmla="*/ 40 w 43"/>
                <a:gd name="T51" fmla="*/ 102 h 113"/>
                <a:gd name="T52" fmla="*/ 41 w 43"/>
                <a:gd name="T53" fmla="*/ 109 h 113"/>
                <a:gd name="T54" fmla="*/ 43 w 43"/>
                <a:gd name="T55" fmla="*/ 113 h 113"/>
                <a:gd name="T56" fmla="*/ 43 w 43"/>
                <a:gd name="T57" fmla="*/ 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113">
                  <a:moveTo>
                    <a:pt x="43" y="9"/>
                  </a:moveTo>
                  <a:cubicBezTo>
                    <a:pt x="42" y="8"/>
                    <a:pt x="42" y="8"/>
                    <a:pt x="41" y="8"/>
                  </a:cubicBezTo>
                  <a:cubicBezTo>
                    <a:pt x="39" y="7"/>
                    <a:pt x="38" y="4"/>
                    <a:pt x="37" y="3"/>
                  </a:cubicBezTo>
                  <a:cubicBezTo>
                    <a:pt x="37" y="3"/>
                    <a:pt x="37" y="2"/>
                    <a:pt x="37" y="1"/>
                  </a:cubicBezTo>
                  <a:cubicBezTo>
                    <a:pt x="37" y="1"/>
                    <a:pt x="32" y="0"/>
                    <a:pt x="31" y="1"/>
                  </a:cubicBezTo>
                  <a:cubicBezTo>
                    <a:pt x="30" y="1"/>
                    <a:pt x="22" y="2"/>
                    <a:pt x="21" y="3"/>
                  </a:cubicBezTo>
                  <a:cubicBezTo>
                    <a:pt x="19" y="4"/>
                    <a:pt x="16" y="3"/>
                    <a:pt x="16" y="3"/>
                  </a:cubicBezTo>
                  <a:cubicBezTo>
                    <a:pt x="15" y="3"/>
                    <a:pt x="13" y="5"/>
                    <a:pt x="12" y="5"/>
                  </a:cubicBezTo>
                  <a:cubicBezTo>
                    <a:pt x="11" y="6"/>
                    <a:pt x="10" y="9"/>
                    <a:pt x="9" y="13"/>
                  </a:cubicBezTo>
                  <a:cubicBezTo>
                    <a:pt x="9" y="13"/>
                    <a:pt x="9" y="13"/>
                    <a:pt x="8" y="15"/>
                  </a:cubicBezTo>
                  <a:cubicBezTo>
                    <a:pt x="7" y="17"/>
                    <a:pt x="7" y="17"/>
                    <a:pt x="7" y="17"/>
                  </a:cubicBezTo>
                  <a:cubicBezTo>
                    <a:pt x="5" y="19"/>
                    <a:pt x="2" y="25"/>
                    <a:pt x="1" y="26"/>
                  </a:cubicBezTo>
                  <a:cubicBezTo>
                    <a:pt x="1" y="27"/>
                    <a:pt x="0" y="36"/>
                    <a:pt x="0" y="39"/>
                  </a:cubicBezTo>
                  <a:cubicBezTo>
                    <a:pt x="0" y="41"/>
                    <a:pt x="3" y="48"/>
                    <a:pt x="3" y="49"/>
                  </a:cubicBezTo>
                  <a:cubicBezTo>
                    <a:pt x="4" y="51"/>
                    <a:pt x="8" y="55"/>
                    <a:pt x="10" y="56"/>
                  </a:cubicBezTo>
                  <a:cubicBezTo>
                    <a:pt x="11" y="56"/>
                    <a:pt x="16" y="57"/>
                    <a:pt x="18" y="57"/>
                  </a:cubicBezTo>
                  <a:cubicBezTo>
                    <a:pt x="19" y="57"/>
                    <a:pt x="21" y="55"/>
                    <a:pt x="22" y="53"/>
                  </a:cubicBezTo>
                  <a:cubicBezTo>
                    <a:pt x="22" y="53"/>
                    <a:pt x="22" y="53"/>
                    <a:pt x="24" y="54"/>
                  </a:cubicBezTo>
                  <a:cubicBezTo>
                    <a:pt x="25" y="54"/>
                    <a:pt x="25" y="54"/>
                    <a:pt x="25" y="54"/>
                  </a:cubicBezTo>
                  <a:cubicBezTo>
                    <a:pt x="25" y="55"/>
                    <a:pt x="28" y="56"/>
                    <a:pt x="29" y="56"/>
                  </a:cubicBezTo>
                  <a:cubicBezTo>
                    <a:pt x="30" y="57"/>
                    <a:pt x="32" y="56"/>
                    <a:pt x="33" y="56"/>
                  </a:cubicBezTo>
                  <a:cubicBezTo>
                    <a:pt x="34" y="56"/>
                    <a:pt x="34" y="62"/>
                    <a:pt x="34" y="64"/>
                  </a:cubicBezTo>
                  <a:cubicBezTo>
                    <a:pt x="33" y="66"/>
                    <a:pt x="35" y="72"/>
                    <a:pt x="35" y="73"/>
                  </a:cubicBezTo>
                  <a:cubicBezTo>
                    <a:pt x="36" y="75"/>
                    <a:pt x="38" y="80"/>
                    <a:pt x="38" y="82"/>
                  </a:cubicBezTo>
                  <a:cubicBezTo>
                    <a:pt x="38" y="84"/>
                    <a:pt x="37" y="90"/>
                    <a:pt x="37" y="92"/>
                  </a:cubicBezTo>
                  <a:cubicBezTo>
                    <a:pt x="37" y="94"/>
                    <a:pt x="39" y="100"/>
                    <a:pt x="40" y="102"/>
                  </a:cubicBezTo>
                  <a:cubicBezTo>
                    <a:pt x="41" y="104"/>
                    <a:pt x="41" y="108"/>
                    <a:pt x="41" y="109"/>
                  </a:cubicBezTo>
                  <a:cubicBezTo>
                    <a:pt x="41" y="109"/>
                    <a:pt x="42" y="111"/>
                    <a:pt x="43" y="113"/>
                  </a:cubicBezTo>
                  <a:lnTo>
                    <a:pt x="43" y="9"/>
                  </a:ln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2" name="iṣ1îḍè"/>
            <p:cNvSpPr/>
            <p:nvPr/>
          </p:nvSpPr>
          <p:spPr bwMode="auto">
            <a:xfrm>
              <a:off x="5169287" y="4516718"/>
              <a:ext cx="31020" cy="23267"/>
            </a:xfrm>
            <a:custGeom>
              <a:avLst/>
              <a:gdLst>
                <a:gd name="T0" fmla="*/ 0 w 3"/>
                <a:gd name="T1" fmla="*/ 3 h 3"/>
                <a:gd name="T2" fmla="*/ 2 w 3"/>
                <a:gd name="T3" fmla="*/ 3 h 3"/>
                <a:gd name="T4" fmla="*/ 0 w 3"/>
                <a:gd name="T5" fmla="*/ 3 h 3"/>
              </a:gdLst>
              <a:ahLst/>
              <a:cxnLst>
                <a:cxn ang="0">
                  <a:pos x="T0" y="T1"/>
                </a:cxn>
                <a:cxn ang="0">
                  <a:pos x="T2" y="T3"/>
                </a:cxn>
                <a:cxn ang="0">
                  <a:pos x="T4" y="T5"/>
                </a:cxn>
              </a:cxnLst>
              <a:rect l="0" t="0" r="r" b="b"/>
              <a:pathLst>
                <a:path w="3" h="3">
                  <a:moveTo>
                    <a:pt x="0" y="3"/>
                  </a:moveTo>
                  <a:cubicBezTo>
                    <a:pt x="1" y="3"/>
                    <a:pt x="2" y="3"/>
                    <a:pt x="2" y="3"/>
                  </a:cubicBezTo>
                  <a:cubicBezTo>
                    <a:pt x="3" y="0"/>
                    <a:pt x="0" y="1"/>
                    <a:pt x="0" y="3"/>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3" name="íṥľïḍê"/>
            <p:cNvSpPr/>
            <p:nvPr/>
          </p:nvSpPr>
          <p:spPr bwMode="auto">
            <a:xfrm>
              <a:off x="5099495" y="2260041"/>
              <a:ext cx="604883" cy="550601"/>
            </a:xfrm>
            <a:custGeom>
              <a:avLst/>
              <a:gdLst>
                <a:gd name="T0" fmla="*/ 53 w 68"/>
                <a:gd name="T1" fmla="*/ 36 h 62"/>
                <a:gd name="T2" fmla="*/ 56 w 68"/>
                <a:gd name="T3" fmla="*/ 35 h 62"/>
                <a:gd name="T4" fmla="*/ 56 w 68"/>
                <a:gd name="T5" fmla="*/ 34 h 62"/>
                <a:gd name="T6" fmla="*/ 56 w 68"/>
                <a:gd name="T7" fmla="*/ 32 h 62"/>
                <a:gd name="T8" fmla="*/ 59 w 68"/>
                <a:gd name="T9" fmla="*/ 26 h 62"/>
                <a:gd name="T10" fmla="*/ 61 w 68"/>
                <a:gd name="T11" fmla="*/ 21 h 62"/>
                <a:gd name="T12" fmla="*/ 60 w 68"/>
                <a:gd name="T13" fmla="*/ 18 h 62"/>
                <a:gd name="T14" fmla="*/ 61 w 68"/>
                <a:gd name="T15" fmla="*/ 17 h 62"/>
                <a:gd name="T16" fmla="*/ 61 w 68"/>
                <a:gd name="T17" fmla="*/ 13 h 62"/>
                <a:gd name="T18" fmla="*/ 64 w 68"/>
                <a:gd name="T19" fmla="*/ 11 h 62"/>
                <a:gd name="T20" fmla="*/ 67 w 68"/>
                <a:gd name="T21" fmla="*/ 10 h 62"/>
                <a:gd name="T22" fmla="*/ 68 w 68"/>
                <a:gd name="T23" fmla="*/ 7 h 62"/>
                <a:gd name="T24" fmla="*/ 64 w 68"/>
                <a:gd name="T25" fmla="*/ 6 h 62"/>
                <a:gd name="T26" fmla="*/ 59 w 68"/>
                <a:gd name="T27" fmla="*/ 6 h 62"/>
                <a:gd name="T28" fmla="*/ 60 w 68"/>
                <a:gd name="T29" fmla="*/ 3 h 62"/>
                <a:gd name="T30" fmla="*/ 59 w 68"/>
                <a:gd name="T31" fmla="*/ 1 h 62"/>
                <a:gd name="T32" fmla="*/ 52 w 68"/>
                <a:gd name="T33" fmla="*/ 0 h 62"/>
                <a:gd name="T34" fmla="*/ 49 w 68"/>
                <a:gd name="T35" fmla="*/ 0 h 62"/>
                <a:gd name="T36" fmla="*/ 42 w 68"/>
                <a:gd name="T37" fmla="*/ 1 h 62"/>
                <a:gd name="T38" fmla="*/ 33 w 68"/>
                <a:gd name="T39" fmla="*/ 1 h 62"/>
                <a:gd name="T40" fmla="*/ 31 w 68"/>
                <a:gd name="T41" fmla="*/ 5 h 62"/>
                <a:gd name="T42" fmla="*/ 24 w 68"/>
                <a:gd name="T43" fmla="*/ 5 h 62"/>
                <a:gd name="T44" fmla="*/ 11 w 68"/>
                <a:gd name="T45" fmla="*/ 9 h 62"/>
                <a:gd name="T46" fmla="*/ 8 w 68"/>
                <a:gd name="T47" fmla="*/ 13 h 62"/>
                <a:gd name="T48" fmla="*/ 5 w 68"/>
                <a:gd name="T49" fmla="*/ 16 h 62"/>
                <a:gd name="T50" fmla="*/ 0 w 68"/>
                <a:gd name="T51" fmla="*/ 17 h 62"/>
                <a:gd name="T52" fmla="*/ 1 w 68"/>
                <a:gd name="T53" fmla="*/ 19 h 62"/>
                <a:gd name="T54" fmla="*/ 3 w 68"/>
                <a:gd name="T55" fmla="*/ 19 h 62"/>
                <a:gd name="T56" fmla="*/ 7 w 68"/>
                <a:gd name="T57" fmla="*/ 20 h 62"/>
                <a:gd name="T58" fmla="*/ 4 w 68"/>
                <a:gd name="T59" fmla="*/ 21 h 62"/>
                <a:gd name="T60" fmla="*/ 4 w 68"/>
                <a:gd name="T61" fmla="*/ 24 h 62"/>
                <a:gd name="T62" fmla="*/ 8 w 68"/>
                <a:gd name="T63" fmla="*/ 24 h 62"/>
                <a:gd name="T64" fmla="*/ 13 w 68"/>
                <a:gd name="T65" fmla="*/ 25 h 62"/>
                <a:gd name="T66" fmla="*/ 16 w 68"/>
                <a:gd name="T67" fmla="*/ 29 h 62"/>
                <a:gd name="T68" fmla="*/ 16 w 68"/>
                <a:gd name="T69" fmla="*/ 33 h 62"/>
                <a:gd name="T70" fmla="*/ 19 w 68"/>
                <a:gd name="T71" fmla="*/ 35 h 62"/>
                <a:gd name="T72" fmla="*/ 19 w 68"/>
                <a:gd name="T73" fmla="*/ 36 h 62"/>
                <a:gd name="T74" fmla="*/ 19 w 68"/>
                <a:gd name="T75" fmla="*/ 39 h 62"/>
                <a:gd name="T76" fmla="*/ 19 w 68"/>
                <a:gd name="T77" fmla="*/ 42 h 62"/>
                <a:gd name="T78" fmla="*/ 18 w 68"/>
                <a:gd name="T79" fmla="*/ 45 h 62"/>
                <a:gd name="T80" fmla="*/ 21 w 68"/>
                <a:gd name="T81" fmla="*/ 55 h 62"/>
                <a:gd name="T82" fmla="*/ 23 w 68"/>
                <a:gd name="T83" fmla="*/ 60 h 62"/>
                <a:gd name="T84" fmla="*/ 27 w 68"/>
                <a:gd name="T85" fmla="*/ 62 h 62"/>
                <a:gd name="T86" fmla="*/ 29 w 68"/>
                <a:gd name="T87" fmla="*/ 61 h 62"/>
                <a:gd name="T88" fmla="*/ 31 w 68"/>
                <a:gd name="T89" fmla="*/ 57 h 62"/>
                <a:gd name="T90" fmla="*/ 34 w 68"/>
                <a:gd name="T91" fmla="*/ 49 h 62"/>
                <a:gd name="T92" fmla="*/ 38 w 68"/>
                <a:gd name="T93" fmla="*/ 49 h 62"/>
                <a:gd name="T94" fmla="*/ 41 w 68"/>
                <a:gd name="T95" fmla="*/ 46 h 62"/>
                <a:gd name="T96" fmla="*/ 46 w 68"/>
                <a:gd name="T97" fmla="*/ 43 h 62"/>
                <a:gd name="T98" fmla="*/ 50 w 68"/>
                <a:gd name="T99" fmla="*/ 38 h 62"/>
                <a:gd name="T100" fmla="*/ 49 w 68"/>
                <a:gd name="T101" fmla="*/ 37 h 62"/>
                <a:gd name="T102" fmla="*/ 48 w 68"/>
                <a:gd name="T103" fmla="*/ 35 h 62"/>
                <a:gd name="T104" fmla="*/ 53 w 68"/>
                <a:gd name="T105" fmla="*/ 3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 h="62">
                  <a:moveTo>
                    <a:pt x="53" y="36"/>
                  </a:moveTo>
                  <a:cubicBezTo>
                    <a:pt x="54" y="37"/>
                    <a:pt x="56" y="35"/>
                    <a:pt x="56" y="35"/>
                  </a:cubicBezTo>
                  <a:cubicBezTo>
                    <a:pt x="55" y="34"/>
                    <a:pt x="55" y="34"/>
                    <a:pt x="56" y="34"/>
                  </a:cubicBezTo>
                  <a:cubicBezTo>
                    <a:pt x="56" y="35"/>
                    <a:pt x="56" y="32"/>
                    <a:pt x="56" y="32"/>
                  </a:cubicBezTo>
                  <a:cubicBezTo>
                    <a:pt x="56" y="31"/>
                    <a:pt x="59" y="29"/>
                    <a:pt x="59" y="26"/>
                  </a:cubicBezTo>
                  <a:cubicBezTo>
                    <a:pt x="58" y="23"/>
                    <a:pt x="60" y="21"/>
                    <a:pt x="61" y="21"/>
                  </a:cubicBezTo>
                  <a:cubicBezTo>
                    <a:pt x="62" y="21"/>
                    <a:pt x="61" y="18"/>
                    <a:pt x="60" y="18"/>
                  </a:cubicBezTo>
                  <a:cubicBezTo>
                    <a:pt x="59" y="17"/>
                    <a:pt x="60" y="17"/>
                    <a:pt x="61" y="17"/>
                  </a:cubicBezTo>
                  <a:cubicBezTo>
                    <a:pt x="61" y="16"/>
                    <a:pt x="62" y="14"/>
                    <a:pt x="61" y="13"/>
                  </a:cubicBezTo>
                  <a:cubicBezTo>
                    <a:pt x="61" y="13"/>
                    <a:pt x="63" y="12"/>
                    <a:pt x="64" y="11"/>
                  </a:cubicBezTo>
                  <a:cubicBezTo>
                    <a:pt x="64" y="11"/>
                    <a:pt x="66" y="10"/>
                    <a:pt x="67" y="10"/>
                  </a:cubicBezTo>
                  <a:cubicBezTo>
                    <a:pt x="68" y="9"/>
                    <a:pt x="68" y="7"/>
                    <a:pt x="68" y="7"/>
                  </a:cubicBezTo>
                  <a:cubicBezTo>
                    <a:pt x="67" y="7"/>
                    <a:pt x="64" y="7"/>
                    <a:pt x="64" y="6"/>
                  </a:cubicBezTo>
                  <a:cubicBezTo>
                    <a:pt x="63" y="6"/>
                    <a:pt x="60" y="6"/>
                    <a:pt x="59" y="6"/>
                  </a:cubicBezTo>
                  <a:cubicBezTo>
                    <a:pt x="58" y="6"/>
                    <a:pt x="58" y="3"/>
                    <a:pt x="60" y="3"/>
                  </a:cubicBezTo>
                  <a:cubicBezTo>
                    <a:pt x="61" y="3"/>
                    <a:pt x="60" y="1"/>
                    <a:pt x="59" y="1"/>
                  </a:cubicBezTo>
                  <a:cubicBezTo>
                    <a:pt x="57" y="1"/>
                    <a:pt x="53" y="0"/>
                    <a:pt x="52" y="0"/>
                  </a:cubicBezTo>
                  <a:cubicBezTo>
                    <a:pt x="51" y="1"/>
                    <a:pt x="50" y="0"/>
                    <a:pt x="49" y="0"/>
                  </a:cubicBezTo>
                  <a:cubicBezTo>
                    <a:pt x="48" y="0"/>
                    <a:pt x="44" y="1"/>
                    <a:pt x="42" y="1"/>
                  </a:cubicBezTo>
                  <a:cubicBezTo>
                    <a:pt x="39" y="1"/>
                    <a:pt x="34" y="1"/>
                    <a:pt x="33" y="1"/>
                  </a:cubicBezTo>
                  <a:cubicBezTo>
                    <a:pt x="32" y="2"/>
                    <a:pt x="31" y="4"/>
                    <a:pt x="31" y="5"/>
                  </a:cubicBezTo>
                  <a:cubicBezTo>
                    <a:pt x="31" y="5"/>
                    <a:pt x="26" y="5"/>
                    <a:pt x="24" y="5"/>
                  </a:cubicBezTo>
                  <a:cubicBezTo>
                    <a:pt x="23" y="6"/>
                    <a:pt x="14" y="7"/>
                    <a:pt x="11" y="9"/>
                  </a:cubicBezTo>
                  <a:cubicBezTo>
                    <a:pt x="9" y="10"/>
                    <a:pt x="7" y="13"/>
                    <a:pt x="8" y="13"/>
                  </a:cubicBezTo>
                  <a:cubicBezTo>
                    <a:pt x="9" y="13"/>
                    <a:pt x="7" y="15"/>
                    <a:pt x="5" y="16"/>
                  </a:cubicBezTo>
                  <a:cubicBezTo>
                    <a:pt x="4" y="16"/>
                    <a:pt x="1" y="16"/>
                    <a:pt x="0" y="17"/>
                  </a:cubicBezTo>
                  <a:cubicBezTo>
                    <a:pt x="0" y="18"/>
                    <a:pt x="1" y="18"/>
                    <a:pt x="1" y="19"/>
                  </a:cubicBezTo>
                  <a:cubicBezTo>
                    <a:pt x="2" y="19"/>
                    <a:pt x="3" y="18"/>
                    <a:pt x="3" y="19"/>
                  </a:cubicBezTo>
                  <a:cubicBezTo>
                    <a:pt x="4" y="19"/>
                    <a:pt x="7" y="19"/>
                    <a:pt x="7" y="20"/>
                  </a:cubicBezTo>
                  <a:cubicBezTo>
                    <a:pt x="8" y="20"/>
                    <a:pt x="5" y="20"/>
                    <a:pt x="4" y="21"/>
                  </a:cubicBezTo>
                  <a:cubicBezTo>
                    <a:pt x="2" y="21"/>
                    <a:pt x="3" y="23"/>
                    <a:pt x="4" y="24"/>
                  </a:cubicBezTo>
                  <a:cubicBezTo>
                    <a:pt x="5" y="24"/>
                    <a:pt x="8" y="24"/>
                    <a:pt x="8" y="24"/>
                  </a:cubicBezTo>
                  <a:cubicBezTo>
                    <a:pt x="8" y="24"/>
                    <a:pt x="12" y="25"/>
                    <a:pt x="13" y="25"/>
                  </a:cubicBezTo>
                  <a:cubicBezTo>
                    <a:pt x="14" y="25"/>
                    <a:pt x="15" y="28"/>
                    <a:pt x="16" y="29"/>
                  </a:cubicBezTo>
                  <a:cubicBezTo>
                    <a:pt x="16" y="30"/>
                    <a:pt x="16" y="33"/>
                    <a:pt x="16" y="33"/>
                  </a:cubicBezTo>
                  <a:cubicBezTo>
                    <a:pt x="16" y="34"/>
                    <a:pt x="19" y="35"/>
                    <a:pt x="19" y="35"/>
                  </a:cubicBezTo>
                  <a:cubicBezTo>
                    <a:pt x="20" y="35"/>
                    <a:pt x="20" y="36"/>
                    <a:pt x="19" y="36"/>
                  </a:cubicBezTo>
                  <a:cubicBezTo>
                    <a:pt x="17" y="36"/>
                    <a:pt x="18" y="39"/>
                    <a:pt x="19" y="39"/>
                  </a:cubicBezTo>
                  <a:cubicBezTo>
                    <a:pt x="21" y="40"/>
                    <a:pt x="20" y="42"/>
                    <a:pt x="19" y="42"/>
                  </a:cubicBezTo>
                  <a:cubicBezTo>
                    <a:pt x="18" y="43"/>
                    <a:pt x="19" y="45"/>
                    <a:pt x="18" y="45"/>
                  </a:cubicBezTo>
                  <a:cubicBezTo>
                    <a:pt x="17" y="46"/>
                    <a:pt x="21" y="52"/>
                    <a:pt x="21" y="55"/>
                  </a:cubicBezTo>
                  <a:cubicBezTo>
                    <a:pt x="21" y="58"/>
                    <a:pt x="23" y="60"/>
                    <a:pt x="23" y="60"/>
                  </a:cubicBezTo>
                  <a:cubicBezTo>
                    <a:pt x="24" y="60"/>
                    <a:pt x="26" y="61"/>
                    <a:pt x="27" y="62"/>
                  </a:cubicBezTo>
                  <a:cubicBezTo>
                    <a:pt x="27" y="62"/>
                    <a:pt x="28" y="61"/>
                    <a:pt x="29" y="61"/>
                  </a:cubicBezTo>
                  <a:cubicBezTo>
                    <a:pt x="29" y="60"/>
                    <a:pt x="30" y="59"/>
                    <a:pt x="31" y="57"/>
                  </a:cubicBezTo>
                  <a:cubicBezTo>
                    <a:pt x="32" y="56"/>
                    <a:pt x="34" y="50"/>
                    <a:pt x="34" y="49"/>
                  </a:cubicBezTo>
                  <a:cubicBezTo>
                    <a:pt x="34" y="49"/>
                    <a:pt x="37" y="49"/>
                    <a:pt x="38" y="49"/>
                  </a:cubicBezTo>
                  <a:cubicBezTo>
                    <a:pt x="38" y="48"/>
                    <a:pt x="40" y="47"/>
                    <a:pt x="41" y="46"/>
                  </a:cubicBezTo>
                  <a:cubicBezTo>
                    <a:pt x="41" y="46"/>
                    <a:pt x="45" y="44"/>
                    <a:pt x="46" y="43"/>
                  </a:cubicBezTo>
                  <a:cubicBezTo>
                    <a:pt x="47" y="43"/>
                    <a:pt x="49" y="39"/>
                    <a:pt x="50" y="38"/>
                  </a:cubicBezTo>
                  <a:cubicBezTo>
                    <a:pt x="51" y="38"/>
                    <a:pt x="50" y="38"/>
                    <a:pt x="49" y="37"/>
                  </a:cubicBezTo>
                  <a:cubicBezTo>
                    <a:pt x="48" y="37"/>
                    <a:pt x="48" y="36"/>
                    <a:pt x="48" y="35"/>
                  </a:cubicBezTo>
                  <a:cubicBezTo>
                    <a:pt x="49" y="35"/>
                    <a:pt x="52" y="36"/>
                    <a:pt x="53" y="36"/>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4" name="íṧḻiďe"/>
            <p:cNvSpPr/>
            <p:nvPr/>
          </p:nvSpPr>
          <p:spPr bwMode="auto">
            <a:xfrm>
              <a:off x="5812947" y="2337590"/>
              <a:ext cx="93059" cy="139588"/>
            </a:xfrm>
            <a:custGeom>
              <a:avLst/>
              <a:gdLst>
                <a:gd name="T0" fmla="*/ 9 w 11"/>
                <a:gd name="T1" fmla="*/ 0 h 15"/>
                <a:gd name="T2" fmla="*/ 5 w 11"/>
                <a:gd name="T3" fmla="*/ 2 h 15"/>
                <a:gd name="T4" fmla="*/ 2 w 11"/>
                <a:gd name="T5" fmla="*/ 2 h 15"/>
                <a:gd name="T6" fmla="*/ 1 w 11"/>
                <a:gd name="T7" fmla="*/ 6 h 15"/>
                <a:gd name="T8" fmla="*/ 2 w 11"/>
                <a:gd name="T9" fmla="*/ 9 h 15"/>
                <a:gd name="T10" fmla="*/ 6 w 11"/>
                <a:gd name="T11" fmla="*/ 8 h 15"/>
                <a:gd name="T12" fmla="*/ 6 w 11"/>
                <a:gd name="T13" fmla="*/ 11 h 15"/>
                <a:gd name="T14" fmla="*/ 7 w 11"/>
                <a:gd name="T15" fmla="*/ 13 h 15"/>
                <a:gd name="T16" fmla="*/ 10 w 11"/>
                <a:gd name="T17" fmla="*/ 15 h 15"/>
                <a:gd name="T18" fmla="*/ 11 w 11"/>
                <a:gd name="T19" fmla="*/ 14 h 15"/>
                <a:gd name="T20" fmla="*/ 11 w 11"/>
                <a:gd name="T21" fmla="*/ 4 h 15"/>
                <a:gd name="T22" fmla="*/ 11 w 11"/>
                <a:gd name="T23" fmla="*/ 4 h 15"/>
                <a:gd name="T24" fmla="*/ 9 w 1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15">
                  <a:moveTo>
                    <a:pt x="9" y="0"/>
                  </a:moveTo>
                  <a:cubicBezTo>
                    <a:pt x="8" y="0"/>
                    <a:pt x="5" y="1"/>
                    <a:pt x="5" y="2"/>
                  </a:cubicBezTo>
                  <a:cubicBezTo>
                    <a:pt x="6" y="3"/>
                    <a:pt x="4" y="1"/>
                    <a:pt x="2" y="2"/>
                  </a:cubicBezTo>
                  <a:cubicBezTo>
                    <a:pt x="0" y="3"/>
                    <a:pt x="0" y="5"/>
                    <a:pt x="1" y="6"/>
                  </a:cubicBezTo>
                  <a:cubicBezTo>
                    <a:pt x="1" y="6"/>
                    <a:pt x="2" y="8"/>
                    <a:pt x="2" y="9"/>
                  </a:cubicBezTo>
                  <a:cubicBezTo>
                    <a:pt x="2" y="9"/>
                    <a:pt x="5" y="9"/>
                    <a:pt x="6" y="8"/>
                  </a:cubicBezTo>
                  <a:cubicBezTo>
                    <a:pt x="7" y="7"/>
                    <a:pt x="6" y="10"/>
                    <a:pt x="6" y="11"/>
                  </a:cubicBezTo>
                  <a:cubicBezTo>
                    <a:pt x="5" y="12"/>
                    <a:pt x="6" y="13"/>
                    <a:pt x="7" y="13"/>
                  </a:cubicBezTo>
                  <a:cubicBezTo>
                    <a:pt x="8" y="13"/>
                    <a:pt x="9" y="15"/>
                    <a:pt x="10" y="15"/>
                  </a:cubicBezTo>
                  <a:cubicBezTo>
                    <a:pt x="10" y="15"/>
                    <a:pt x="11" y="15"/>
                    <a:pt x="11" y="14"/>
                  </a:cubicBezTo>
                  <a:cubicBezTo>
                    <a:pt x="11" y="4"/>
                    <a:pt x="11" y="4"/>
                    <a:pt x="11" y="4"/>
                  </a:cubicBezTo>
                  <a:cubicBezTo>
                    <a:pt x="11" y="4"/>
                    <a:pt x="11" y="4"/>
                    <a:pt x="11" y="4"/>
                  </a:cubicBezTo>
                  <a:cubicBezTo>
                    <a:pt x="10" y="4"/>
                    <a:pt x="10" y="1"/>
                    <a:pt x="9" y="0"/>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5" name="íślíḍe"/>
            <p:cNvSpPr/>
            <p:nvPr/>
          </p:nvSpPr>
          <p:spPr bwMode="auto">
            <a:xfrm>
              <a:off x="5603562" y="2888186"/>
              <a:ext cx="46529" cy="54287"/>
            </a:xfrm>
            <a:custGeom>
              <a:avLst/>
              <a:gdLst>
                <a:gd name="T0" fmla="*/ 4 w 5"/>
                <a:gd name="T1" fmla="*/ 6 h 6"/>
                <a:gd name="T2" fmla="*/ 5 w 5"/>
                <a:gd name="T3" fmla="*/ 4 h 6"/>
                <a:gd name="T4" fmla="*/ 3 w 5"/>
                <a:gd name="T5" fmla="*/ 0 h 6"/>
                <a:gd name="T6" fmla="*/ 1 w 5"/>
                <a:gd name="T7" fmla="*/ 2 h 6"/>
                <a:gd name="T8" fmla="*/ 0 w 5"/>
                <a:gd name="T9" fmla="*/ 5 h 6"/>
                <a:gd name="T10" fmla="*/ 4 w 5"/>
                <a:gd name="T11" fmla="*/ 6 h 6"/>
              </a:gdLst>
              <a:ahLst/>
              <a:cxnLst>
                <a:cxn ang="0">
                  <a:pos x="T0" y="T1"/>
                </a:cxn>
                <a:cxn ang="0">
                  <a:pos x="T2" y="T3"/>
                </a:cxn>
                <a:cxn ang="0">
                  <a:pos x="T4" y="T5"/>
                </a:cxn>
                <a:cxn ang="0">
                  <a:pos x="T6" y="T7"/>
                </a:cxn>
                <a:cxn ang="0">
                  <a:pos x="T8" y="T9"/>
                </a:cxn>
                <a:cxn ang="0">
                  <a:pos x="T10" y="T11"/>
                </a:cxn>
              </a:cxnLst>
              <a:rect l="0" t="0" r="r" b="b"/>
              <a:pathLst>
                <a:path w="5" h="6">
                  <a:moveTo>
                    <a:pt x="4" y="6"/>
                  </a:moveTo>
                  <a:cubicBezTo>
                    <a:pt x="5" y="6"/>
                    <a:pt x="5" y="5"/>
                    <a:pt x="5" y="4"/>
                  </a:cubicBezTo>
                  <a:cubicBezTo>
                    <a:pt x="5" y="4"/>
                    <a:pt x="4" y="0"/>
                    <a:pt x="3" y="0"/>
                  </a:cubicBezTo>
                  <a:cubicBezTo>
                    <a:pt x="3" y="0"/>
                    <a:pt x="2" y="3"/>
                    <a:pt x="1" y="2"/>
                  </a:cubicBezTo>
                  <a:cubicBezTo>
                    <a:pt x="1" y="2"/>
                    <a:pt x="0" y="4"/>
                    <a:pt x="0" y="5"/>
                  </a:cubicBezTo>
                  <a:cubicBezTo>
                    <a:pt x="1" y="6"/>
                    <a:pt x="3" y="6"/>
                    <a:pt x="4" y="6"/>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6" name="îṩľîďê"/>
            <p:cNvSpPr/>
            <p:nvPr/>
          </p:nvSpPr>
          <p:spPr bwMode="auto">
            <a:xfrm>
              <a:off x="5580300" y="2647786"/>
              <a:ext cx="108569" cy="85306"/>
            </a:xfrm>
            <a:custGeom>
              <a:avLst/>
              <a:gdLst>
                <a:gd name="T0" fmla="*/ 3 w 12"/>
                <a:gd name="T1" fmla="*/ 8 h 9"/>
                <a:gd name="T2" fmla="*/ 6 w 12"/>
                <a:gd name="T3" fmla="*/ 9 h 9"/>
                <a:gd name="T4" fmla="*/ 10 w 12"/>
                <a:gd name="T5" fmla="*/ 8 h 9"/>
                <a:gd name="T6" fmla="*/ 11 w 12"/>
                <a:gd name="T7" fmla="*/ 3 h 9"/>
                <a:gd name="T8" fmla="*/ 6 w 12"/>
                <a:gd name="T9" fmla="*/ 2 h 9"/>
                <a:gd name="T10" fmla="*/ 2 w 12"/>
                <a:gd name="T11" fmla="*/ 1 h 9"/>
                <a:gd name="T12" fmla="*/ 0 w 12"/>
                <a:gd name="T13" fmla="*/ 3 h 9"/>
                <a:gd name="T14" fmla="*/ 1 w 12"/>
                <a:gd name="T15" fmla="*/ 4 h 9"/>
                <a:gd name="T16" fmla="*/ 1 w 12"/>
                <a:gd name="T17" fmla="*/ 6 h 9"/>
                <a:gd name="T18" fmla="*/ 3 w 12"/>
                <a:gd name="T19"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
                  <a:moveTo>
                    <a:pt x="3" y="8"/>
                  </a:moveTo>
                  <a:cubicBezTo>
                    <a:pt x="4" y="9"/>
                    <a:pt x="5" y="9"/>
                    <a:pt x="6" y="9"/>
                  </a:cubicBezTo>
                  <a:cubicBezTo>
                    <a:pt x="7" y="9"/>
                    <a:pt x="9" y="8"/>
                    <a:pt x="10" y="8"/>
                  </a:cubicBezTo>
                  <a:cubicBezTo>
                    <a:pt x="11" y="8"/>
                    <a:pt x="12" y="4"/>
                    <a:pt x="11" y="3"/>
                  </a:cubicBezTo>
                  <a:cubicBezTo>
                    <a:pt x="11" y="2"/>
                    <a:pt x="7" y="2"/>
                    <a:pt x="6" y="2"/>
                  </a:cubicBezTo>
                  <a:cubicBezTo>
                    <a:pt x="5" y="2"/>
                    <a:pt x="3" y="1"/>
                    <a:pt x="2" y="1"/>
                  </a:cubicBezTo>
                  <a:cubicBezTo>
                    <a:pt x="2" y="0"/>
                    <a:pt x="1" y="3"/>
                    <a:pt x="0" y="3"/>
                  </a:cubicBezTo>
                  <a:cubicBezTo>
                    <a:pt x="0" y="4"/>
                    <a:pt x="1" y="4"/>
                    <a:pt x="1" y="4"/>
                  </a:cubicBezTo>
                  <a:cubicBezTo>
                    <a:pt x="1" y="4"/>
                    <a:pt x="1" y="5"/>
                    <a:pt x="1" y="6"/>
                  </a:cubicBezTo>
                  <a:cubicBezTo>
                    <a:pt x="0" y="7"/>
                    <a:pt x="3" y="7"/>
                    <a:pt x="3" y="8"/>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7" name="îŝḷiḍè"/>
            <p:cNvSpPr/>
            <p:nvPr/>
          </p:nvSpPr>
          <p:spPr bwMode="auto">
            <a:xfrm>
              <a:off x="4897868" y="2702068"/>
              <a:ext cx="69797" cy="46529"/>
            </a:xfrm>
            <a:custGeom>
              <a:avLst/>
              <a:gdLst>
                <a:gd name="T0" fmla="*/ 1 w 8"/>
                <a:gd name="T1" fmla="*/ 2 h 5"/>
                <a:gd name="T2" fmla="*/ 2 w 8"/>
                <a:gd name="T3" fmla="*/ 5 h 5"/>
                <a:gd name="T4" fmla="*/ 6 w 8"/>
                <a:gd name="T5" fmla="*/ 2 h 5"/>
                <a:gd name="T6" fmla="*/ 8 w 8"/>
                <a:gd name="T7" fmla="*/ 3 h 5"/>
                <a:gd name="T8" fmla="*/ 3 w 8"/>
                <a:gd name="T9" fmla="*/ 0 h 5"/>
                <a:gd name="T10" fmla="*/ 1 w 8"/>
                <a:gd name="T11" fmla="*/ 2 h 5"/>
              </a:gdLst>
              <a:ahLst/>
              <a:cxnLst>
                <a:cxn ang="0">
                  <a:pos x="T0" y="T1"/>
                </a:cxn>
                <a:cxn ang="0">
                  <a:pos x="T2" y="T3"/>
                </a:cxn>
                <a:cxn ang="0">
                  <a:pos x="T4" y="T5"/>
                </a:cxn>
                <a:cxn ang="0">
                  <a:pos x="T6" y="T7"/>
                </a:cxn>
                <a:cxn ang="0">
                  <a:pos x="T8" y="T9"/>
                </a:cxn>
                <a:cxn ang="0">
                  <a:pos x="T10" y="T11"/>
                </a:cxn>
              </a:cxnLst>
              <a:rect l="0" t="0" r="r" b="b"/>
              <a:pathLst>
                <a:path w="8" h="5">
                  <a:moveTo>
                    <a:pt x="1" y="2"/>
                  </a:moveTo>
                  <a:cubicBezTo>
                    <a:pt x="0" y="3"/>
                    <a:pt x="0" y="5"/>
                    <a:pt x="2" y="5"/>
                  </a:cubicBezTo>
                  <a:cubicBezTo>
                    <a:pt x="3" y="5"/>
                    <a:pt x="4" y="1"/>
                    <a:pt x="6" y="2"/>
                  </a:cubicBezTo>
                  <a:cubicBezTo>
                    <a:pt x="7" y="3"/>
                    <a:pt x="8" y="3"/>
                    <a:pt x="8" y="3"/>
                  </a:cubicBezTo>
                  <a:cubicBezTo>
                    <a:pt x="7" y="2"/>
                    <a:pt x="4" y="1"/>
                    <a:pt x="3" y="0"/>
                  </a:cubicBezTo>
                  <a:cubicBezTo>
                    <a:pt x="3" y="0"/>
                    <a:pt x="1" y="2"/>
                    <a:pt x="1" y="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8" name="îs1ïḑe"/>
            <p:cNvSpPr/>
            <p:nvPr/>
          </p:nvSpPr>
          <p:spPr bwMode="auto">
            <a:xfrm>
              <a:off x="5021946" y="3493069"/>
              <a:ext cx="23267" cy="15510"/>
            </a:xfrm>
            <a:custGeom>
              <a:avLst/>
              <a:gdLst>
                <a:gd name="T0" fmla="*/ 0 w 3"/>
                <a:gd name="T1" fmla="*/ 2 h 2"/>
                <a:gd name="T2" fmla="*/ 3 w 3"/>
                <a:gd name="T3" fmla="*/ 2 h 2"/>
                <a:gd name="T4" fmla="*/ 2 w 3"/>
                <a:gd name="T5" fmla="*/ 0 h 2"/>
                <a:gd name="T6" fmla="*/ 0 w 3"/>
                <a:gd name="T7" fmla="*/ 2 h 2"/>
              </a:gdLst>
              <a:ahLst/>
              <a:cxnLst>
                <a:cxn ang="0">
                  <a:pos x="T0" y="T1"/>
                </a:cxn>
                <a:cxn ang="0">
                  <a:pos x="T2" y="T3"/>
                </a:cxn>
                <a:cxn ang="0">
                  <a:pos x="T4" y="T5"/>
                </a:cxn>
                <a:cxn ang="0">
                  <a:pos x="T6" y="T7"/>
                </a:cxn>
              </a:cxnLst>
              <a:rect l="0" t="0" r="r" b="b"/>
              <a:pathLst>
                <a:path w="3" h="2">
                  <a:moveTo>
                    <a:pt x="0" y="2"/>
                  </a:moveTo>
                  <a:cubicBezTo>
                    <a:pt x="0" y="2"/>
                    <a:pt x="3" y="2"/>
                    <a:pt x="3" y="2"/>
                  </a:cubicBezTo>
                  <a:cubicBezTo>
                    <a:pt x="3" y="1"/>
                    <a:pt x="3" y="0"/>
                    <a:pt x="2" y="0"/>
                  </a:cubicBezTo>
                  <a:cubicBezTo>
                    <a:pt x="2" y="0"/>
                    <a:pt x="0" y="1"/>
                    <a:pt x="0" y="2"/>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69" name="ï$ľíḑe"/>
            <p:cNvSpPr/>
            <p:nvPr/>
          </p:nvSpPr>
          <p:spPr bwMode="auto">
            <a:xfrm>
              <a:off x="4828071" y="3431030"/>
              <a:ext cx="178365" cy="77549"/>
            </a:xfrm>
            <a:custGeom>
              <a:avLst/>
              <a:gdLst>
                <a:gd name="T0" fmla="*/ 12 w 20"/>
                <a:gd name="T1" fmla="*/ 5 h 9"/>
                <a:gd name="T2" fmla="*/ 13 w 20"/>
                <a:gd name="T3" fmla="*/ 7 h 9"/>
                <a:gd name="T4" fmla="*/ 16 w 20"/>
                <a:gd name="T5" fmla="*/ 9 h 9"/>
                <a:gd name="T6" fmla="*/ 19 w 20"/>
                <a:gd name="T7" fmla="*/ 8 h 9"/>
                <a:gd name="T8" fmla="*/ 17 w 20"/>
                <a:gd name="T9" fmla="*/ 5 h 9"/>
                <a:gd name="T10" fmla="*/ 13 w 20"/>
                <a:gd name="T11" fmla="*/ 3 h 9"/>
                <a:gd name="T12" fmla="*/ 10 w 20"/>
                <a:gd name="T13" fmla="*/ 1 h 9"/>
                <a:gd name="T14" fmla="*/ 4 w 20"/>
                <a:gd name="T15" fmla="*/ 0 h 9"/>
                <a:gd name="T16" fmla="*/ 0 w 20"/>
                <a:gd name="T17" fmla="*/ 2 h 9"/>
                <a:gd name="T18" fmla="*/ 3 w 20"/>
                <a:gd name="T19" fmla="*/ 3 h 9"/>
                <a:gd name="T20" fmla="*/ 8 w 20"/>
                <a:gd name="T21" fmla="*/ 4 h 9"/>
                <a:gd name="T22" fmla="*/ 12 w 20"/>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9">
                  <a:moveTo>
                    <a:pt x="12" y="5"/>
                  </a:moveTo>
                  <a:cubicBezTo>
                    <a:pt x="13" y="5"/>
                    <a:pt x="12" y="7"/>
                    <a:pt x="13" y="7"/>
                  </a:cubicBezTo>
                  <a:cubicBezTo>
                    <a:pt x="13" y="8"/>
                    <a:pt x="16" y="8"/>
                    <a:pt x="16" y="9"/>
                  </a:cubicBezTo>
                  <a:cubicBezTo>
                    <a:pt x="17" y="9"/>
                    <a:pt x="18" y="8"/>
                    <a:pt x="19" y="8"/>
                  </a:cubicBezTo>
                  <a:cubicBezTo>
                    <a:pt x="20" y="8"/>
                    <a:pt x="19" y="5"/>
                    <a:pt x="17" y="5"/>
                  </a:cubicBezTo>
                  <a:cubicBezTo>
                    <a:pt x="15" y="5"/>
                    <a:pt x="14" y="3"/>
                    <a:pt x="13" y="3"/>
                  </a:cubicBezTo>
                  <a:cubicBezTo>
                    <a:pt x="13" y="3"/>
                    <a:pt x="11" y="1"/>
                    <a:pt x="10" y="1"/>
                  </a:cubicBezTo>
                  <a:cubicBezTo>
                    <a:pt x="10" y="0"/>
                    <a:pt x="5" y="0"/>
                    <a:pt x="4" y="0"/>
                  </a:cubicBezTo>
                  <a:cubicBezTo>
                    <a:pt x="2" y="0"/>
                    <a:pt x="0" y="2"/>
                    <a:pt x="0" y="2"/>
                  </a:cubicBezTo>
                  <a:cubicBezTo>
                    <a:pt x="0" y="3"/>
                    <a:pt x="2" y="3"/>
                    <a:pt x="3" y="3"/>
                  </a:cubicBezTo>
                  <a:cubicBezTo>
                    <a:pt x="4" y="2"/>
                    <a:pt x="8" y="3"/>
                    <a:pt x="8" y="4"/>
                  </a:cubicBezTo>
                  <a:cubicBezTo>
                    <a:pt x="9" y="5"/>
                    <a:pt x="11" y="5"/>
                    <a:pt x="12" y="5"/>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0" name="îŝḷïḓé"/>
            <p:cNvSpPr/>
            <p:nvPr/>
          </p:nvSpPr>
          <p:spPr bwMode="auto">
            <a:xfrm>
              <a:off x="4890110" y="3500826"/>
              <a:ext cx="23267" cy="7757"/>
            </a:xfrm>
            <a:custGeom>
              <a:avLst/>
              <a:gdLst>
                <a:gd name="T0" fmla="*/ 0 w 3"/>
                <a:gd name="T1" fmla="*/ 1 h 1"/>
                <a:gd name="T2" fmla="*/ 3 w 3"/>
                <a:gd name="T3" fmla="*/ 1 h 1"/>
                <a:gd name="T4" fmla="*/ 3 w 3"/>
                <a:gd name="T5" fmla="*/ 0 h 1"/>
                <a:gd name="T6" fmla="*/ 0 w 3"/>
                <a:gd name="T7" fmla="*/ 1 h 1"/>
              </a:gdLst>
              <a:ahLst/>
              <a:cxnLst>
                <a:cxn ang="0">
                  <a:pos x="T0" y="T1"/>
                </a:cxn>
                <a:cxn ang="0">
                  <a:pos x="T2" y="T3"/>
                </a:cxn>
                <a:cxn ang="0">
                  <a:pos x="T4" y="T5"/>
                </a:cxn>
                <a:cxn ang="0">
                  <a:pos x="T6" y="T7"/>
                </a:cxn>
              </a:cxnLst>
              <a:rect l="0" t="0" r="r" b="b"/>
              <a:pathLst>
                <a:path w="3" h="1">
                  <a:moveTo>
                    <a:pt x="0" y="1"/>
                  </a:moveTo>
                  <a:cubicBezTo>
                    <a:pt x="0" y="1"/>
                    <a:pt x="2" y="1"/>
                    <a:pt x="3" y="1"/>
                  </a:cubicBezTo>
                  <a:cubicBezTo>
                    <a:pt x="3" y="1"/>
                    <a:pt x="3" y="1"/>
                    <a:pt x="3" y="0"/>
                  </a:cubicBezTo>
                  <a:cubicBezTo>
                    <a:pt x="2" y="0"/>
                    <a:pt x="0" y="0"/>
                    <a:pt x="0" y="1"/>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1" name="ïṧliďê"/>
            <p:cNvSpPr/>
            <p:nvPr/>
          </p:nvSpPr>
          <p:spPr bwMode="auto">
            <a:xfrm>
              <a:off x="4890110" y="3400010"/>
              <a:ext cx="15510" cy="23267"/>
            </a:xfrm>
            <a:custGeom>
              <a:avLst/>
              <a:gdLst>
                <a:gd name="T0" fmla="*/ 2 w 2"/>
                <a:gd name="T1" fmla="*/ 0 h 2"/>
                <a:gd name="T2" fmla="*/ 0 w 2"/>
                <a:gd name="T3" fmla="*/ 1 h 2"/>
                <a:gd name="T4" fmla="*/ 1 w 2"/>
                <a:gd name="T5" fmla="*/ 2 h 2"/>
                <a:gd name="T6" fmla="*/ 2 w 2"/>
                <a:gd name="T7" fmla="*/ 0 h 2"/>
              </a:gdLst>
              <a:ahLst/>
              <a:cxnLst>
                <a:cxn ang="0">
                  <a:pos x="T0" y="T1"/>
                </a:cxn>
                <a:cxn ang="0">
                  <a:pos x="T2" y="T3"/>
                </a:cxn>
                <a:cxn ang="0">
                  <a:pos x="T4" y="T5"/>
                </a:cxn>
                <a:cxn ang="0">
                  <a:pos x="T6" y="T7"/>
                </a:cxn>
              </a:cxnLst>
              <a:rect l="0" t="0" r="r" b="b"/>
              <a:pathLst>
                <a:path w="2" h="2">
                  <a:moveTo>
                    <a:pt x="2" y="0"/>
                  </a:moveTo>
                  <a:cubicBezTo>
                    <a:pt x="1" y="0"/>
                    <a:pt x="0" y="0"/>
                    <a:pt x="0" y="1"/>
                  </a:cubicBezTo>
                  <a:cubicBezTo>
                    <a:pt x="0" y="1"/>
                    <a:pt x="1" y="2"/>
                    <a:pt x="1" y="2"/>
                  </a:cubicBezTo>
                  <a:cubicBezTo>
                    <a:pt x="2" y="2"/>
                    <a:pt x="2" y="0"/>
                    <a:pt x="2" y="0"/>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2" name="ïṧḷîdê"/>
            <p:cNvSpPr/>
            <p:nvPr/>
          </p:nvSpPr>
          <p:spPr bwMode="auto">
            <a:xfrm>
              <a:off x="4921130" y="3392258"/>
              <a:ext cx="31020" cy="31020"/>
            </a:xfrm>
            <a:custGeom>
              <a:avLst/>
              <a:gdLst>
                <a:gd name="T0" fmla="*/ 3 w 3"/>
                <a:gd name="T1" fmla="*/ 1 h 3"/>
                <a:gd name="T2" fmla="*/ 1 w 3"/>
                <a:gd name="T3" fmla="*/ 0 h 3"/>
                <a:gd name="T4" fmla="*/ 1 w 3"/>
                <a:gd name="T5" fmla="*/ 2 h 3"/>
                <a:gd name="T6" fmla="*/ 3 w 3"/>
                <a:gd name="T7" fmla="*/ 1 h 3"/>
              </a:gdLst>
              <a:ahLst/>
              <a:cxnLst>
                <a:cxn ang="0">
                  <a:pos x="T0" y="T1"/>
                </a:cxn>
                <a:cxn ang="0">
                  <a:pos x="T2" y="T3"/>
                </a:cxn>
                <a:cxn ang="0">
                  <a:pos x="T4" y="T5"/>
                </a:cxn>
                <a:cxn ang="0">
                  <a:pos x="T6" y="T7"/>
                </a:cxn>
              </a:cxnLst>
              <a:rect l="0" t="0" r="r" b="b"/>
              <a:pathLst>
                <a:path w="3" h="3">
                  <a:moveTo>
                    <a:pt x="3" y="1"/>
                  </a:moveTo>
                  <a:cubicBezTo>
                    <a:pt x="2" y="1"/>
                    <a:pt x="1" y="0"/>
                    <a:pt x="1" y="0"/>
                  </a:cubicBezTo>
                  <a:cubicBezTo>
                    <a:pt x="1" y="0"/>
                    <a:pt x="0" y="1"/>
                    <a:pt x="1" y="2"/>
                  </a:cubicBezTo>
                  <a:cubicBezTo>
                    <a:pt x="1" y="3"/>
                    <a:pt x="3" y="2"/>
                    <a:pt x="3" y="1"/>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3" name="iśľîḑê"/>
            <p:cNvSpPr/>
            <p:nvPr/>
          </p:nvSpPr>
          <p:spPr bwMode="auto">
            <a:xfrm>
              <a:off x="4952150" y="3423277"/>
              <a:ext cx="31020" cy="31020"/>
            </a:xfrm>
            <a:custGeom>
              <a:avLst/>
              <a:gdLst>
                <a:gd name="T0" fmla="*/ 3 w 4"/>
                <a:gd name="T1" fmla="*/ 4 h 4"/>
                <a:gd name="T2" fmla="*/ 4 w 4"/>
                <a:gd name="T3" fmla="*/ 2 h 4"/>
                <a:gd name="T4" fmla="*/ 1 w 4"/>
                <a:gd name="T5" fmla="*/ 0 h 4"/>
                <a:gd name="T6" fmla="*/ 0 w 4"/>
                <a:gd name="T7" fmla="*/ 2 h 4"/>
                <a:gd name="T8" fmla="*/ 1 w 4"/>
                <a:gd name="T9" fmla="*/ 3 h 4"/>
                <a:gd name="T10" fmla="*/ 3 w 4"/>
                <a:gd name="T11" fmla="*/ 4 h 4"/>
              </a:gdLst>
              <a:ahLst/>
              <a:cxnLst>
                <a:cxn ang="0">
                  <a:pos x="T0" y="T1"/>
                </a:cxn>
                <a:cxn ang="0">
                  <a:pos x="T2" y="T3"/>
                </a:cxn>
                <a:cxn ang="0">
                  <a:pos x="T4" y="T5"/>
                </a:cxn>
                <a:cxn ang="0">
                  <a:pos x="T6" y="T7"/>
                </a:cxn>
                <a:cxn ang="0">
                  <a:pos x="T8" y="T9"/>
                </a:cxn>
                <a:cxn ang="0">
                  <a:pos x="T10" y="T11"/>
                </a:cxn>
              </a:cxnLst>
              <a:rect l="0" t="0" r="r" b="b"/>
              <a:pathLst>
                <a:path w="4" h="4">
                  <a:moveTo>
                    <a:pt x="3" y="4"/>
                  </a:moveTo>
                  <a:cubicBezTo>
                    <a:pt x="4" y="3"/>
                    <a:pt x="4" y="2"/>
                    <a:pt x="4" y="2"/>
                  </a:cubicBezTo>
                  <a:cubicBezTo>
                    <a:pt x="3" y="2"/>
                    <a:pt x="2" y="0"/>
                    <a:pt x="1" y="0"/>
                  </a:cubicBezTo>
                  <a:cubicBezTo>
                    <a:pt x="1" y="0"/>
                    <a:pt x="0" y="1"/>
                    <a:pt x="0" y="2"/>
                  </a:cubicBezTo>
                  <a:cubicBezTo>
                    <a:pt x="0" y="2"/>
                    <a:pt x="1" y="3"/>
                    <a:pt x="1" y="3"/>
                  </a:cubicBezTo>
                  <a:cubicBezTo>
                    <a:pt x="1" y="2"/>
                    <a:pt x="2" y="4"/>
                    <a:pt x="3" y="4"/>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4" name="ïṥḷiḑe"/>
            <p:cNvSpPr/>
            <p:nvPr/>
          </p:nvSpPr>
          <p:spPr bwMode="auto">
            <a:xfrm>
              <a:off x="5021946" y="2453911"/>
              <a:ext cx="7757" cy="775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ADE2D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5" name="îṡḷíḓe"/>
            <p:cNvSpPr/>
            <p:nvPr/>
          </p:nvSpPr>
          <p:spPr bwMode="auto">
            <a:xfrm>
              <a:off x="5177044" y="2934715"/>
              <a:ext cx="15510" cy="0"/>
            </a:xfrm>
            <a:custGeom>
              <a:avLst/>
              <a:gdLst>
                <a:gd name="T0" fmla="*/ 2 w 2"/>
                <a:gd name="T1" fmla="*/ 0 w 2"/>
                <a:gd name="T2" fmla="*/ 2 w 2"/>
              </a:gdLst>
              <a:ahLst/>
              <a:cxnLst>
                <a:cxn ang="0">
                  <a:pos x="T0" y="0"/>
                </a:cxn>
                <a:cxn ang="0">
                  <a:pos x="T1" y="0"/>
                </a:cxn>
                <a:cxn ang="0">
                  <a:pos x="T2" y="0"/>
                </a:cxn>
              </a:cxnLst>
              <a:rect l="0" t="0" r="r" b="b"/>
              <a:pathLst>
                <a:path w="2">
                  <a:moveTo>
                    <a:pt x="2" y="0"/>
                  </a:moveTo>
                  <a:lnTo>
                    <a:pt x="0" y="0"/>
                  </a:lnTo>
                  <a:lnTo>
                    <a:pt x="2" y="0"/>
                  </a:lnTo>
                  <a:close/>
                </a:path>
              </a:pathLst>
            </a:custGeom>
            <a:solidFill>
              <a:srgbClr val="ADE2D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6" name="işḻiḍé"/>
            <p:cNvSpPr/>
            <p:nvPr/>
          </p:nvSpPr>
          <p:spPr bwMode="auto">
            <a:xfrm>
              <a:off x="4013808" y="2446158"/>
              <a:ext cx="3714606" cy="2566878"/>
            </a:xfrm>
            <a:custGeom>
              <a:avLst/>
              <a:gdLst>
                <a:gd name="T0" fmla="*/ 62 w 420"/>
                <a:gd name="T1" fmla="*/ 270 h 290"/>
                <a:gd name="T2" fmla="*/ 19 w 420"/>
                <a:gd name="T3" fmla="*/ 253 h 290"/>
                <a:gd name="T4" fmla="*/ 50 w 420"/>
                <a:gd name="T5" fmla="*/ 131 h 290"/>
                <a:gd name="T6" fmla="*/ 52 w 420"/>
                <a:gd name="T7" fmla="*/ 131 h 290"/>
                <a:gd name="T8" fmla="*/ 53 w 420"/>
                <a:gd name="T9" fmla="*/ 133 h 290"/>
                <a:gd name="T10" fmla="*/ 21 w 420"/>
                <a:gd name="T11" fmla="*/ 252 h 290"/>
                <a:gd name="T12" fmla="*/ 259 w 420"/>
                <a:gd name="T13" fmla="*/ 174 h 290"/>
                <a:gd name="T14" fmla="*/ 416 w 420"/>
                <a:gd name="T15" fmla="*/ 1 h 290"/>
                <a:gd name="T16" fmla="*/ 419 w 420"/>
                <a:gd name="T17" fmla="*/ 0 h 290"/>
                <a:gd name="T18" fmla="*/ 419 w 420"/>
                <a:gd name="T19" fmla="*/ 3 h 290"/>
                <a:gd name="T20" fmla="*/ 261 w 420"/>
                <a:gd name="T21" fmla="*/ 177 h 290"/>
                <a:gd name="T22" fmla="*/ 62 w 420"/>
                <a:gd name="T23" fmla="*/ 27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0" h="290">
                  <a:moveTo>
                    <a:pt x="62" y="270"/>
                  </a:moveTo>
                  <a:cubicBezTo>
                    <a:pt x="43" y="270"/>
                    <a:pt x="28" y="265"/>
                    <a:pt x="19" y="253"/>
                  </a:cubicBezTo>
                  <a:cubicBezTo>
                    <a:pt x="0" y="230"/>
                    <a:pt x="12" y="184"/>
                    <a:pt x="50" y="131"/>
                  </a:cubicBezTo>
                  <a:cubicBezTo>
                    <a:pt x="51" y="131"/>
                    <a:pt x="52" y="131"/>
                    <a:pt x="52" y="131"/>
                  </a:cubicBezTo>
                  <a:cubicBezTo>
                    <a:pt x="53" y="132"/>
                    <a:pt x="53" y="133"/>
                    <a:pt x="53" y="133"/>
                  </a:cubicBezTo>
                  <a:cubicBezTo>
                    <a:pt x="15" y="185"/>
                    <a:pt x="3" y="229"/>
                    <a:pt x="21" y="252"/>
                  </a:cubicBezTo>
                  <a:cubicBezTo>
                    <a:pt x="52" y="290"/>
                    <a:pt x="159" y="255"/>
                    <a:pt x="259" y="174"/>
                  </a:cubicBezTo>
                  <a:cubicBezTo>
                    <a:pt x="338" y="110"/>
                    <a:pt x="388" y="45"/>
                    <a:pt x="416" y="1"/>
                  </a:cubicBezTo>
                  <a:cubicBezTo>
                    <a:pt x="417" y="0"/>
                    <a:pt x="418" y="0"/>
                    <a:pt x="419" y="0"/>
                  </a:cubicBezTo>
                  <a:cubicBezTo>
                    <a:pt x="419" y="1"/>
                    <a:pt x="420" y="2"/>
                    <a:pt x="419" y="3"/>
                  </a:cubicBezTo>
                  <a:cubicBezTo>
                    <a:pt x="391" y="47"/>
                    <a:pt x="341" y="113"/>
                    <a:pt x="261" y="177"/>
                  </a:cubicBezTo>
                  <a:cubicBezTo>
                    <a:pt x="188" y="235"/>
                    <a:pt x="111" y="270"/>
                    <a:pt x="62" y="270"/>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7" name="iṣliďé"/>
            <p:cNvSpPr/>
            <p:nvPr/>
          </p:nvSpPr>
          <p:spPr bwMode="auto">
            <a:xfrm>
              <a:off x="4145639" y="2360852"/>
              <a:ext cx="3350123" cy="2466062"/>
            </a:xfrm>
            <a:custGeom>
              <a:avLst/>
              <a:gdLst>
                <a:gd name="T0" fmla="*/ 48 w 378"/>
                <a:gd name="T1" fmla="*/ 261 h 279"/>
                <a:gd name="T2" fmla="*/ 15 w 378"/>
                <a:gd name="T3" fmla="*/ 249 h 279"/>
                <a:gd name="T4" fmla="*/ 36 w 378"/>
                <a:gd name="T5" fmla="*/ 150 h 279"/>
                <a:gd name="T6" fmla="*/ 38 w 378"/>
                <a:gd name="T7" fmla="*/ 150 h 279"/>
                <a:gd name="T8" fmla="*/ 38 w 378"/>
                <a:gd name="T9" fmla="*/ 152 h 279"/>
                <a:gd name="T10" fmla="*/ 18 w 378"/>
                <a:gd name="T11" fmla="*/ 247 h 279"/>
                <a:gd name="T12" fmla="*/ 237 w 378"/>
                <a:gd name="T13" fmla="*/ 159 h 279"/>
                <a:gd name="T14" fmla="*/ 375 w 378"/>
                <a:gd name="T15" fmla="*/ 0 h 279"/>
                <a:gd name="T16" fmla="*/ 377 w 378"/>
                <a:gd name="T17" fmla="*/ 0 h 279"/>
                <a:gd name="T18" fmla="*/ 378 w 378"/>
                <a:gd name="T19" fmla="*/ 2 h 279"/>
                <a:gd name="T20" fmla="*/ 238 w 378"/>
                <a:gd name="T21" fmla="*/ 161 h 279"/>
                <a:gd name="T22" fmla="*/ 48 w 378"/>
                <a:gd name="T23" fmla="*/ 26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8" h="279">
                  <a:moveTo>
                    <a:pt x="48" y="261"/>
                  </a:moveTo>
                  <a:cubicBezTo>
                    <a:pt x="34" y="261"/>
                    <a:pt x="22" y="257"/>
                    <a:pt x="15" y="249"/>
                  </a:cubicBezTo>
                  <a:cubicBezTo>
                    <a:pt x="0" y="232"/>
                    <a:pt x="8" y="196"/>
                    <a:pt x="36" y="150"/>
                  </a:cubicBezTo>
                  <a:cubicBezTo>
                    <a:pt x="36" y="149"/>
                    <a:pt x="37" y="149"/>
                    <a:pt x="38" y="150"/>
                  </a:cubicBezTo>
                  <a:cubicBezTo>
                    <a:pt x="38" y="150"/>
                    <a:pt x="39" y="151"/>
                    <a:pt x="38" y="152"/>
                  </a:cubicBezTo>
                  <a:cubicBezTo>
                    <a:pt x="11" y="195"/>
                    <a:pt x="4" y="231"/>
                    <a:pt x="18" y="247"/>
                  </a:cubicBezTo>
                  <a:cubicBezTo>
                    <a:pt x="46" y="279"/>
                    <a:pt x="144" y="240"/>
                    <a:pt x="237" y="159"/>
                  </a:cubicBezTo>
                  <a:cubicBezTo>
                    <a:pt x="305" y="99"/>
                    <a:pt x="350" y="40"/>
                    <a:pt x="375" y="0"/>
                  </a:cubicBezTo>
                  <a:cubicBezTo>
                    <a:pt x="376" y="0"/>
                    <a:pt x="377" y="0"/>
                    <a:pt x="377" y="0"/>
                  </a:cubicBezTo>
                  <a:cubicBezTo>
                    <a:pt x="378" y="0"/>
                    <a:pt x="378" y="1"/>
                    <a:pt x="378" y="2"/>
                  </a:cubicBezTo>
                  <a:cubicBezTo>
                    <a:pt x="352" y="41"/>
                    <a:pt x="307" y="101"/>
                    <a:pt x="238" y="161"/>
                  </a:cubicBezTo>
                  <a:cubicBezTo>
                    <a:pt x="167" y="223"/>
                    <a:pt x="92" y="261"/>
                    <a:pt x="48" y="261"/>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8" name="í$1îdè"/>
            <p:cNvSpPr/>
            <p:nvPr/>
          </p:nvSpPr>
          <p:spPr bwMode="auto">
            <a:xfrm>
              <a:off x="7208832" y="1864538"/>
              <a:ext cx="922837" cy="853040"/>
            </a:xfrm>
            <a:custGeom>
              <a:avLst/>
              <a:gdLst>
                <a:gd name="T0" fmla="*/ 55 w 104"/>
                <a:gd name="T1" fmla="*/ 45 h 97"/>
                <a:gd name="T2" fmla="*/ 75 w 104"/>
                <a:gd name="T3" fmla="*/ 97 h 97"/>
                <a:gd name="T4" fmla="*/ 88 w 104"/>
                <a:gd name="T5" fmla="*/ 84 h 97"/>
                <a:gd name="T6" fmla="*/ 76 w 104"/>
                <a:gd name="T7" fmla="*/ 16 h 97"/>
                <a:gd name="T8" fmla="*/ 8 w 104"/>
                <a:gd name="T9" fmla="*/ 27 h 97"/>
                <a:gd name="T10" fmla="*/ 0 w 104"/>
                <a:gd name="T11" fmla="*/ 44 h 97"/>
                <a:gd name="T12" fmla="*/ 55 w 104"/>
                <a:gd name="T13" fmla="*/ 45 h 97"/>
              </a:gdLst>
              <a:ahLst/>
              <a:cxnLst>
                <a:cxn ang="0">
                  <a:pos x="T0" y="T1"/>
                </a:cxn>
                <a:cxn ang="0">
                  <a:pos x="T2" y="T3"/>
                </a:cxn>
                <a:cxn ang="0">
                  <a:pos x="T4" y="T5"/>
                </a:cxn>
                <a:cxn ang="0">
                  <a:pos x="T6" y="T7"/>
                </a:cxn>
                <a:cxn ang="0">
                  <a:pos x="T8" y="T9"/>
                </a:cxn>
                <a:cxn ang="0">
                  <a:pos x="T10" y="T11"/>
                </a:cxn>
                <a:cxn ang="0">
                  <a:pos x="T12" y="T13"/>
                </a:cxn>
              </a:cxnLst>
              <a:rect l="0" t="0" r="r" b="b"/>
              <a:pathLst>
                <a:path w="104" h="97">
                  <a:moveTo>
                    <a:pt x="55" y="45"/>
                  </a:moveTo>
                  <a:cubicBezTo>
                    <a:pt x="72" y="57"/>
                    <a:pt x="79" y="78"/>
                    <a:pt x="75" y="97"/>
                  </a:cubicBezTo>
                  <a:cubicBezTo>
                    <a:pt x="80" y="94"/>
                    <a:pt x="84" y="89"/>
                    <a:pt x="88" y="84"/>
                  </a:cubicBezTo>
                  <a:cubicBezTo>
                    <a:pt x="104" y="62"/>
                    <a:pt x="98" y="31"/>
                    <a:pt x="76" y="16"/>
                  </a:cubicBezTo>
                  <a:cubicBezTo>
                    <a:pt x="54" y="0"/>
                    <a:pt x="23" y="5"/>
                    <a:pt x="8" y="27"/>
                  </a:cubicBezTo>
                  <a:cubicBezTo>
                    <a:pt x="4" y="32"/>
                    <a:pt x="1" y="38"/>
                    <a:pt x="0" y="44"/>
                  </a:cubicBezTo>
                  <a:cubicBezTo>
                    <a:pt x="16" y="33"/>
                    <a:pt x="38" y="33"/>
                    <a:pt x="55" y="45"/>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79" name="îs1ïďè"/>
            <p:cNvSpPr/>
            <p:nvPr/>
          </p:nvSpPr>
          <p:spPr bwMode="auto">
            <a:xfrm>
              <a:off x="7782695" y="2073923"/>
              <a:ext cx="317954" cy="643660"/>
            </a:xfrm>
            <a:custGeom>
              <a:avLst/>
              <a:gdLst>
                <a:gd name="T0" fmla="*/ 20 w 36"/>
                <a:gd name="T1" fmla="*/ 0 h 73"/>
                <a:gd name="T2" fmla="*/ 0 w 36"/>
                <a:gd name="T3" fmla="*/ 29 h 73"/>
                <a:gd name="T4" fmla="*/ 10 w 36"/>
                <a:gd name="T5" fmla="*/ 73 h 73"/>
                <a:gd name="T6" fmla="*/ 23 w 36"/>
                <a:gd name="T7" fmla="*/ 60 h 73"/>
                <a:gd name="T8" fmla="*/ 20 w 36"/>
                <a:gd name="T9" fmla="*/ 0 h 73"/>
              </a:gdLst>
              <a:ahLst/>
              <a:cxnLst>
                <a:cxn ang="0">
                  <a:pos x="T0" y="T1"/>
                </a:cxn>
                <a:cxn ang="0">
                  <a:pos x="T2" y="T3"/>
                </a:cxn>
                <a:cxn ang="0">
                  <a:pos x="T4" y="T5"/>
                </a:cxn>
                <a:cxn ang="0">
                  <a:pos x="T6" y="T7"/>
                </a:cxn>
                <a:cxn ang="0">
                  <a:pos x="T8" y="T9"/>
                </a:cxn>
              </a:cxnLst>
              <a:rect l="0" t="0" r="r" b="b"/>
              <a:pathLst>
                <a:path w="36" h="73">
                  <a:moveTo>
                    <a:pt x="20" y="0"/>
                  </a:moveTo>
                  <a:cubicBezTo>
                    <a:pt x="0" y="29"/>
                    <a:pt x="0" y="29"/>
                    <a:pt x="0" y="29"/>
                  </a:cubicBezTo>
                  <a:cubicBezTo>
                    <a:pt x="10" y="42"/>
                    <a:pt x="13" y="58"/>
                    <a:pt x="10" y="73"/>
                  </a:cubicBezTo>
                  <a:cubicBezTo>
                    <a:pt x="15" y="70"/>
                    <a:pt x="19" y="65"/>
                    <a:pt x="23" y="60"/>
                  </a:cubicBezTo>
                  <a:cubicBezTo>
                    <a:pt x="36" y="42"/>
                    <a:pt x="34" y="17"/>
                    <a:pt x="20" y="0"/>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0" name="ïŝliḍè"/>
            <p:cNvSpPr/>
            <p:nvPr/>
          </p:nvSpPr>
          <p:spPr bwMode="auto">
            <a:xfrm>
              <a:off x="7526781" y="1282922"/>
              <a:ext cx="922837" cy="1132217"/>
            </a:xfrm>
            <a:custGeom>
              <a:avLst/>
              <a:gdLst>
                <a:gd name="T0" fmla="*/ 16 w 104"/>
                <a:gd name="T1" fmla="*/ 116 h 128"/>
                <a:gd name="T2" fmla="*/ 28 w 104"/>
                <a:gd name="T3" fmla="*/ 128 h 128"/>
                <a:gd name="T4" fmla="*/ 74 w 104"/>
                <a:gd name="T5" fmla="*/ 86 h 128"/>
                <a:gd name="T6" fmla="*/ 98 w 104"/>
                <a:gd name="T7" fmla="*/ 0 h 128"/>
                <a:gd name="T8" fmla="*/ 25 w 104"/>
                <a:gd name="T9" fmla="*/ 51 h 128"/>
                <a:gd name="T10" fmla="*/ 0 w 104"/>
                <a:gd name="T11" fmla="*/ 108 h 128"/>
                <a:gd name="T12" fmla="*/ 16 w 104"/>
                <a:gd name="T13" fmla="*/ 116 h 128"/>
              </a:gdLst>
              <a:ahLst/>
              <a:cxnLst>
                <a:cxn ang="0">
                  <a:pos x="T0" y="T1"/>
                </a:cxn>
                <a:cxn ang="0">
                  <a:pos x="T2" y="T3"/>
                </a:cxn>
                <a:cxn ang="0">
                  <a:pos x="T4" y="T5"/>
                </a:cxn>
                <a:cxn ang="0">
                  <a:pos x="T6" y="T7"/>
                </a:cxn>
                <a:cxn ang="0">
                  <a:pos x="T8" y="T9"/>
                </a:cxn>
                <a:cxn ang="0">
                  <a:pos x="T10" y="T11"/>
                </a:cxn>
                <a:cxn ang="0">
                  <a:pos x="T12" y="T13"/>
                </a:cxn>
              </a:cxnLst>
              <a:rect l="0" t="0" r="r" b="b"/>
              <a:pathLst>
                <a:path w="104" h="128">
                  <a:moveTo>
                    <a:pt x="16" y="116"/>
                  </a:moveTo>
                  <a:cubicBezTo>
                    <a:pt x="21" y="120"/>
                    <a:pt x="25" y="124"/>
                    <a:pt x="28" y="128"/>
                  </a:cubicBezTo>
                  <a:cubicBezTo>
                    <a:pt x="45" y="120"/>
                    <a:pt x="61" y="105"/>
                    <a:pt x="74" y="86"/>
                  </a:cubicBezTo>
                  <a:cubicBezTo>
                    <a:pt x="96" y="56"/>
                    <a:pt x="104" y="23"/>
                    <a:pt x="98" y="0"/>
                  </a:cubicBezTo>
                  <a:cubicBezTo>
                    <a:pt x="75" y="2"/>
                    <a:pt x="46" y="21"/>
                    <a:pt x="25" y="51"/>
                  </a:cubicBezTo>
                  <a:cubicBezTo>
                    <a:pt x="11" y="70"/>
                    <a:pt x="3" y="90"/>
                    <a:pt x="0" y="108"/>
                  </a:cubicBezTo>
                  <a:cubicBezTo>
                    <a:pt x="6" y="110"/>
                    <a:pt x="11" y="113"/>
                    <a:pt x="16" y="116"/>
                  </a:cubicBezTo>
                  <a:close/>
                </a:path>
              </a:pathLst>
            </a:custGeom>
            <a:solidFill>
              <a:srgbClr val="4DBF9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1" name="iṥ1îḑe"/>
            <p:cNvSpPr/>
            <p:nvPr/>
          </p:nvSpPr>
          <p:spPr bwMode="auto">
            <a:xfrm>
              <a:off x="7666369" y="1282922"/>
              <a:ext cx="783249" cy="1132217"/>
            </a:xfrm>
            <a:custGeom>
              <a:avLst/>
              <a:gdLst>
                <a:gd name="T0" fmla="*/ 82 w 88"/>
                <a:gd name="T1" fmla="*/ 0 h 128"/>
                <a:gd name="T2" fmla="*/ 82 w 88"/>
                <a:gd name="T3" fmla="*/ 0 h 128"/>
                <a:gd name="T4" fmla="*/ 0 w 88"/>
                <a:gd name="T5" fmla="*/ 116 h 128"/>
                <a:gd name="T6" fmla="*/ 0 w 88"/>
                <a:gd name="T7" fmla="*/ 116 h 128"/>
                <a:gd name="T8" fmla="*/ 12 w 88"/>
                <a:gd name="T9" fmla="*/ 128 h 128"/>
                <a:gd name="T10" fmla="*/ 58 w 88"/>
                <a:gd name="T11" fmla="*/ 86 h 128"/>
                <a:gd name="T12" fmla="*/ 82 w 88"/>
                <a:gd name="T13" fmla="*/ 0 h 128"/>
              </a:gdLst>
              <a:ahLst/>
              <a:cxnLst>
                <a:cxn ang="0">
                  <a:pos x="T0" y="T1"/>
                </a:cxn>
                <a:cxn ang="0">
                  <a:pos x="T2" y="T3"/>
                </a:cxn>
                <a:cxn ang="0">
                  <a:pos x="T4" y="T5"/>
                </a:cxn>
                <a:cxn ang="0">
                  <a:pos x="T6" y="T7"/>
                </a:cxn>
                <a:cxn ang="0">
                  <a:pos x="T8" y="T9"/>
                </a:cxn>
                <a:cxn ang="0">
                  <a:pos x="T10" y="T11"/>
                </a:cxn>
                <a:cxn ang="0">
                  <a:pos x="T12" y="T13"/>
                </a:cxn>
              </a:cxnLst>
              <a:rect l="0" t="0" r="r" b="b"/>
              <a:pathLst>
                <a:path w="88" h="128">
                  <a:moveTo>
                    <a:pt x="82" y="0"/>
                  </a:moveTo>
                  <a:cubicBezTo>
                    <a:pt x="82" y="0"/>
                    <a:pt x="82" y="0"/>
                    <a:pt x="82" y="0"/>
                  </a:cubicBezTo>
                  <a:cubicBezTo>
                    <a:pt x="0" y="116"/>
                    <a:pt x="0" y="116"/>
                    <a:pt x="0" y="116"/>
                  </a:cubicBezTo>
                  <a:cubicBezTo>
                    <a:pt x="0" y="116"/>
                    <a:pt x="0" y="116"/>
                    <a:pt x="0" y="116"/>
                  </a:cubicBezTo>
                  <a:cubicBezTo>
                    <a:pt x="5" y="120"/>
                    <a:pt x="9" y="124"/>
                    <a:pt x="12" y="128"/>
                  </a:cubicBezTo>
                  <a:cubicBezTo>
                    <a:pt x="29" y="120"/>
                    <a:pt x="45" y="105"/>
                    <a:pt x="58" y="86"/>
                  </a:cubicBezTo>
                  <a:cubicBezTo>
                    <a:pt x="80" y="56"/>
                    <a:pt x="88" y="23"/>
                    <a:pt x="82" y="0"/>
                  </a:cubicBezTo>
                  <a:close/>
                </a:path>
              </a:pathLst>
            </a:custGeom>
            <a:solidFill>
              <a:srgbClr val="4DBF94"/>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2" name="ïşḻïḍê"/>
            <p:cNvSpPr/>
            <p:nvPr/>
          </p:nvSpPr>
          <p:spPr bwMode="auto">
            <a:xfrm>
              <a:off x="8046362" y="1282922"/>
              <a:ext cx="372236" cy="372236"/>
            </a:xfrm>
            <a:custGeom>
              <a:avLst/>
              <a:gdLst>
                <a:gd name="T0" fmla="*/ 19 w 42"/>
                <a:gd name="T1" fmla="*/ 28 h 42"/>
                <a:gd name="T2" fmla="*/ 37 w 42"/>
                <a:gd name="T3" fmla="*/ 42 h 42"/>
                <a:gd name="T4" fmla="*/ 39 w 42"/>
                <a:gd name="T5" fmla="*/ 0 h 42"/>
                <a:gd name="T6" fmla="*/ 0 w 42"/>
                <a:gd name="T7" fmla="*/ 16 h 42"/>
                <a:gd name="T8" fmla="*/ 19 w 42"/>
                <a:gd name="T9" fmla="*/ 28 h 42"/>
              </a:gdLst>
              <a:ahLst/>
              <a:cxnLst>
                <a:cxn ang="0">
                  <a:pos x="T0" y="T1"/>
                </a:cxn>
                <a:cxn ang="0">
                  <a:pos x="T2" y="T3"/>
                </a:cxn>
                <a:cxn ang="0">
                  <a:pos x="T4" y="T5"/>
                </a:cxn>
                <a:cxn ang="0">
                  <a:pos x="T6" y="T7"/>
                </a:cxn>
                <a:cxn ang="0">
                  <a:pos x="T8" y="T9"/>
                </a:cxn>
              </a:cxnLst>
              <a:rect l="0" t="0" r="r" b="b"/>
              <a:pathLst>
                <a:path w="42" h="42">
                  <a:moveTo>
                    <a:pt x="19" y="28"/>
                  </a:moveTo>
                  <a:cubicBezTo>
                    <a:pt x="25" y="33"/>
                    <a:pt x="31" y="37"/>
                    <a:pt x="37" y="42"/>
                  </a:cubicBezTo>
                  <a:cubicBezTo>
                    <a:pt x="41" y="26"/>
                    <a:pt x="42" y="12"/>
                    <a:pt x="39" y="0"/>
                  </a:cubicBezTo>
                  <a:cubicBezTo>
                    <a:pt x="27" y="1"/>
                    <a:pt x="14" y="7"/>
                    <a:pt x="0" y="16"/>
                  </a:cubicBezTo>
                  <a:cubicBezTo>
                    <a:pt x="7" y="20"/>
                    <a:pt x="13" y="24"/>
                    <a:pt x="19" y="28"/>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3" name="îṣļiḑè"/>
            <p:cNvSpPr/>
            <p:nvPr/>
          </p:nvSpPr>
          <p:spPr bwMode="auto">
            <a:xfrm>
              <a:off x="8216971" y="1282922"/>
              <a:ext cx="201628" cy="372236"/>
            </a:xfrm>
            <a:custGeom>
              <a:avLst/>
              <a:gdLst>
                <a:gd name="T0" fmla="*/ 20 w 23"/>
                <a:gd name="T1" fmla="*/ 0 h 42"/>
                <a:gd name="T2" fmla="*/ 0 w 23"/>
                <a:gd name="T3" fmla="*/ 28 h 42"/>
                <a:gd name="T4" fmla="*/ 0 w 23"/>
                <a:gd name="T5" fmla="*/ 28 h 42"/>
                <a:gd name="T6" fmla="*/ 18 w 23"/>
                <a:gd name="T7" fmla="*/ 42 h 42"/>
                <a:gd name="T8" fmla="*/ 20 w 23"/>
                <a:gd name="T9" fmla="*/ 0 h 42"/>
              </a:gdLst>
              <a:ahLst/>
              <a:cxnLst>
                <a:cxn ang="0">
                  <a:pos x="T0" y="T1"/>
                </a:cxn>
                <a:cxn ang="0">
                  <a:pos x="T2" y="T3"/>
                </a:cxn>
                <a:cxn ang="0">
                  <a:pos x="T4" y="T5"/>
                </a:cxn>
                <a:cxn ang="0">
                  <a:pos x="T6" y="T7"/>
                </a:cxn>
                <a:cxn ang="0">
                  <a:pos x="T8" y="T9"/>
                </a:cxn>
              </a:cxnLst>
              <a:rect l="0" t="0" r="r" b="b"/>
              <a:pathLst>
                <a:path w="23" h="42">
                  <a:moveTo>
                    <a:pt x="20" y="0"/>
                  </a:moveTo>
                  <a:cubicBezTo>
                    <a:pt x="0" y="28"/>
                    <a:pt x="0" y="28"/>
                    <a:pt x="0" y="28"/>
                  </a:cubicBezTo>
                  <a:cubicBezTo>
                    <a:pt x="0" y="28"/>
                    <a:pt x="0" y="28"/>
                    <a:pt x="0" y="28"/>
                  </a:cubicBezTo>
                  <a:cubicBezTo>
                    <a:pt x="6" y="33"/>
                    <a:pt x="12" y="37"/>
                    <a:pt x="18" y="42"/>
                  </a:cubicBezTo>
                  <a:cubicBezTo>
                    <a:pt x="22" y="26"/>
                    <a:pt x="23" y="12"/>
                    <a:pt x="20" y="0"/>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4" name="ïšlíḓé"/>
            <p:cNvSpPr/>
            <p:nvPr/>
          </p:nvSpPr>
          <p:spPr bwMode="auto">
            <a:xfrm>
              <a:off x="7534538" y="1980864"/>
              <a:ext cx="364483" cy="504072"/>
            </a:xfrm>
            <a:custGeom>
              <a:avLst/>
              <a:gdLst>
                <a:gd name="T0" fmla="*/ 41 w 41"/>
                <a:gd name="T1" fmla="*/ 0 h 57"/>
                <a:gd name="T2" fmla="*/ 15 w 41"/>
                <a:gd name="T3" fmla="*/ 25 h 57"/>
                <a:gd name="T4" fmla="*/ 0 w 41"/>
                <a:gd name="T5" fmla="*/ 57 h 57"/>
                <a:gd name="T6" fmla="*/ 26 w 41"/>
                <a:gd name="T7" fmla="*/ 33 h 57"/>
                <a:gd name="T8" fmla="*/ 41 w 41"/>
                <a:gd name="T9" fmla="*/ 0 h 57"/>
              </a:gdLst>
              <a:ahLst/>
              <a:cxnLst>
                <a:cxn ang="0">
                  <a:pos x="T0" y="T1"/>
                </a:cxn>
                <a:cxn ang="0">
                  <a:pos x="T2" y="T3"/>
                </a:cxn>
                <a:cxn ang="0">
                  <a:pos x="T4" y="T5"/>
                </a:cxn>
                <a:cxn ang="0">
                  <a:pos x="T6" y="T7"/>
                </a:cxn>
                <a:cxn ang="0">
                  <a:pos x="T8" y="T9"/>
                </a:cxn>
              </a:cxnLst>
              <a:rect l="0" t="0" r="r" b="b"/>
              <a:pathLst>
                <a:path w="41" h="57">
                  <a:moveTo>
                    <a:pt x="41" y="0"/>
                  </a:moveTo>
                  <a:cubicBezTo>
                    <a:pt x="34" y="3"/>
                    <a:pt x="24" y="13"/>
                    <a:pt x="15" y="25"/>
                  </a:cubicBezTo>
                  <a:cubicBezTo>
                    <a:pt x="6" y="38"/>
                    <a:pt x="1" y="50"/>
                    <a:pt x="0" y="57"/>
                  </a:cubicBezTo>
                  <a:cubicBezTo>
                    <a:pt x="7" y="54"/>
                    <a:pt x="17" y="45"/>
                    <a:pt x="26" y="33"/>
                  </a:cubicBezTo>
                  <a:cubicBezTo>
                    <a:pt x="35" y="20"/>
                    <a:pt x="40" y="8"/>
                    <a:pt x="41" y="0"/>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5" name="iś1îḍé"/>
            <p:cNvSpPr/>
            <p:nvPr/>
          </p:nvSpPr>
          <p:spPr bwMode="auto">
            <a:xfrm>
              <a:off x="7534538" y="1980864"/>
              <a:ext cx="364483" cy="504072"/>
            </a:xfrm>
            <a:custGeom>
              <a:avLst/>
              <a:gdLst>
                <a:gd name="T0" fmla="*/ 41 w 41"/>
                <a:gd name="T1" fmla="*/ 0 h 57"/>
                <a:gd name="T2" fmla="*/ 0 w 41"/>
                <a:gd name="T3" fmla="*/ 57 h 57"/>
                <a:gd name="T4" fmla="*/ 0 w 41"/>
                <a:gd name="T5" fmla="*/ 57 h 57"/>
                <a:gd name="T6" fmla="*/ 26 w 41"/>
                <a:gd name="T7" fmla="*/ 33 h 57"/>
                <a:gd name="T8" fmla="*/ 41 w 41"/>
                <a:gd name="T9" fmla="*/ 0 h 57"/>
              </a:gdLst>
              <a:ahLst/>
              <a:cxnLst>
                <a:cxn ang="0">
                  <a:pos x="T0" y="T1"/>
                </a:cxn>
                <a:cxn ang="0">
                  <a:pos x="T2" y="T3"/>
                </a:cxn>
                <a:cxn ang="0">
                  <a:pos x="T4" y="T5"/>
                </a:cxn>
                <a:cxn ang="0">
                  <a:pos x="T6" y="T7"/>
                </a:cxn>
                <a:cxn ang="0">
                  <a:pos x="T8" y="T9"/>
                </a:cxn>
              </a:cxnLst>
              <a:rect l="0" t="0" r="r" b="b"/>
              <a:pathLst>
                <a:path w="41" h="57">
                  <a:moveTo>
                    <a:pt x="41" y="0"/>
                  </a:moveTo>
                  <a:cubicBezTo>
                    <a:pt x="0" y="57"/>
                    <a:pt x="0" y="57"/>
                    <a:pt x="0" y="57"/>
                  </a:cubicBezTo>
                  <a:cubicBezTo>
                    <a:pt x="0" y="57"/>
                    <a:pt x="0" y="57"/>
                    <a:pt x="0" y="57"/>
                  </a:cubicBezTo>
                  <a:cubicBezTo>
                    <a:pt x="7" y="54"/>
                    <a:pt x="17" y="45"/>
                    <a:pt x="26" y="33"/>
                  </a:cubicBezTo>
                  <a:cubicBezTo>
                    <a:pt x="35" y="20"/>
                    <a:pt x="40" y="8"/>
                    <a:pt x="41" y="0"/>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6" name="íş1îdè"/>
            <p:cNvSpPr/>
            <p:nvPr/>
          </p:nvSpPr>
          <p:spPr bwMode="auto">
            <a:xfrm>
              <a:off x="7883507" y="1593118"/>
              <a:ext cx="341216" cy="341216"/>
            </a:xfrm>
            <a:custGeom>
              <a:avLst/>
              <a:gdLst>
                <a:gd name="T0" fmla="*/ 9 w 39"/>
                <a:gd name="T1" fmla="*/ 34 h 39"/>
                <a:gd name="T2" fmla="*/ 5 w 39"/>
                <a:gd name="T3" fmla="*/ 10 h 39"/>
                <a:gd name="T4" fmla="*/ 29 w 39"/>
                <a:gd name="T5" fmla="*/ 6 h 39"/>
                <a:gd name="T6" fmla="*/ 33 w 39"/>
                <a:gd name="T7" fmla="*/ 30 h 39"/>
                <a:gd name="T8" fmla="*/ 9 w 39"/>
                <a:gd name="T9" fmla="*/ 34 h 39"/>
              </a:gdLst>
              <a:ahLst/>
              <a:cxnLst>
                <a:cxn ang="0">
                  <a:pos x="T0" y="T1"/>
                </a:cxn>
                <a:cxn ang="0">
                  <a:pos x="T2" y="T3"/>
                </a:cxn>
                <a:cxn ang="0">
                  <a:pos x="T4" y="T5"/>
                </a:cxn>
                <a:cxn ang="0">
                  <a:pos x="T6" y="T7"/>
                </a:cxn>
                <a:cxn ang="0">
                  <a:pos x="T8" y="T9"/>
                </a:cxn>
              </a:cxnLst>
              <a:rect l="0" t="0" r="r" b="b"/>
              <a:pathLst>
                <a:path w="39" h="39">
                  <a:moveTo>
                    <a:pt x="9" y="34"/>
                  </a:moveTo>
                  <a:cubicBezTo>
                    <a:pt x="2" y="28"/>
                    <a:pt x="0" y="18"/>
                    <a:pt x="5" y="10"/>
                  </a:cubicBezTo>
                  <a:cubicBezTo>
                    <a:pt x="11" y="2"/>
                    <a:pt x="22" y="0"/>
                    <a:pt x="29" y="6"/>
                  </a:cubicBezTo>
                  <a:cubicBezTo>
                    <a:pt x="37" y="11"/>
                    <a:pt x="39" y="22"/>
                    <a:pt x="33" y="30"/>
                  </a:cubicBezTo>
                  <a:cubicBezTo>
                    <a:pt x="28" y="37"/>
                    <a:pt x="17" y="39"/>
                    <a:pt x="9" y="34"/>
                  </a:cubicBezTo>
                  <a:close/>
                </a:path>
              </a:pathLst>
            </a:custGeom>
            <a:solidFill>
              <a:srgbClr val="DCE4E7"/>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7" name="îşļiḓe"/>
            <p:cNvSpPr/>
            <p:nvPr/>
          </p:nvSpPr>
          <p:spPr bwMode="auto">
            <a:xfrm>
              <a:off x="7937794" y="1639648"/>
              <a:ext cx="232647" cy="240405"/>
            </a:xfrm>
            <a:custGeom>
              <a:avLst/>
              <a:gdLst>
                <a:gd name="T0" fmla="*/ 20 w 27"/>
                <a:gd name="T1" fmla="*/ 4 h 27"/>
                <a:gd name="T2" fmla="*/ 4 w 27"/>
                <a:gd name="T3" fmla="*/ 7 h 27"/>
                <a:gd name="T4" fmla="*/ 6 w 27"/>
                <a:gd name="T5" fmla="*/ 23 h 27"/>
                <a:gd name="T6" fmla="*/ 23 w 27"/>
                <a:gd name="T7" fmla="*/ 21 h 27"/>
                <a:gd name="T8" fmla="*/ 20 w 27"/>
                <a:gd name="T9" fmla="*/ 4 h 27"/>
              </a:gdLst>
              <a:ahLst/>
              <a:cxnLst>
                <a:cxn ang="0">
                  <a:pos x="T0" y="T1"/>
                </a:cxn>
                <a:cxn ang="0">
                  <a:pos x="T2" y="T3"/>
                </a:cxn>
                <a:cxn ang="0">
                  <a:pos x="T4" y="T5"/>
                </a:cxn>
                <a:cxn ang="0">
                  <a:pos x="T6" y="T7"/>
                </a:cxn>
                <a:cxn ang="0">
                  <a:pos x="T8" y="T9"/>
                </a:cxn>
              </a:cxnLst>
              <a:rect l="0" t="0" r="r" b="b"/>
              <a:pathLst>
                <a:path w="27" h="27">
                  <a:moveTo>
                    <a:pt x="20" y="4"/>
                  </a:moveTo>
                  <a:cubicBezTo>
                    <a:pt x="15" y="0"/>
                    <a:pt x="7" y="2"/>
                    <a:pt x="4" y="7"/>
                  </a:cubicBezTo>
                  <a:cubicBezTo>
                    <a:pt x="0" y="12"/>
                    <a:pt x="1" y="20"/>
                    <a:pt x="6" y="23"/>
                  </a:cubicBezTo>
                  <a:cubicBezTo>
                    <a:pt x="12" y="27"/>
                    <a:pt x="19" y="26"/>
                    <a:pt x="23" y="21"/>
                  </a:cubicBezTo>
                  <a:cubicBezTo>
                    <a:pt x="27" y="15"/>
                    <a:pt x="26" y="8"/>
                    <a:pt x="20" y="4"/>
                  </a:cubicBezTo>
                  <a:close/>
                </a:path>
              </a:pathLst>
            </a:custGeom>
            <a:solidFill>
              <a:srgbClr val="596273"/>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8" name="íŝḷiḋè"/>
            <p:cNvSpPr/>
            <p:nvPr/>
          </p:nvSpPr>
          <p:spPr bwMode="auto">
            <a:xfrm>
              <a:off x="7961056" y="1639648"/>
              <a:ext cx="263667" cy="294687"/>
            </a:xfrm>
            <a:custGeom>
              <a:avLst/>
              <a:gdLst>
                <a:gd name="T0" fmla="*/ 20 w 30"/>
                <a:gd name="T1" fmla="*/ 0 h 33"/>
                <a:gd name="T2" fmla="*/ 20 w 30"/>
                <a:gd name="T3" fmla="*/ 0 h 33"/>
                <a:gd name="T4" fmla="*/ 17 w 30"/>
                <a:gd name="T5" fmla="*/ 4 h 33"/>
                <a:gd name="T6" fmla="*/ 17 w 30"/>
                <a:gd name="T7" fmla="*/ 4 h 33"/>
                <a:gd name="T8" fmla="*/ 20 w 30"/>
                <a:gd name="T9" fmla="*/ 21 h 33"/>
                <a:gd name="T10" fmla="*/ 3 w 30"/>
                <a:gd name="T11" fmla="*/ 23 h 33"/>
                <a:gd name="T12" fmla="*/ 3 w 30"/>
                <a:gd name="T13" fmla="*/ 23 h 33"/>
                <a:gd name="T14" fmla="*/ 0 w 30"/>
                <a:gd name="T15" fmla="*/ 28 h 33"/>
                <a:gd name="T16" fmla="*/ 0 w 30"/>
                <a:gd name="T17" fmla="*/ 28 h 33"/>
                <a:gd name="T18" fmla="*/ 24 w 30"/>
                <a:gd name="T19" fmla="*/ 24 h 33"/>
                <a:gd name="T20" fmla="*/ 20 w 30"/>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3">
                  <a:moveTo>
                    <a:pt x="20" y="0"/>
                  </a:moveTo>
                  <a:cubicBezTo>
                    <a:pt x="20" y="0"/>
                    <a:pt x="20" y="0"/>
                    <a:pt x="20" y="0"/>
                  </a:cubicBezTo>
                  <a:cubicBezTo>
                    <a:pt x="17" y="4"/>
                    <a:pt x="17" y="4"/>
                    <a:pt x="17" y="4"/>
                  </a:cubicBezTo>
                  <a:cubicBezTo>
                    <a:pt x="17" y="4"/>
                    <a:pt x="17" y="4"/>
                    <a:pt x="17" y="4"/>
                  </a:cubicBezTo>
                  <a:cubicBezTo>
                    <a:pt x="23" y="8"/>
                    <a:pt x="24" y="15"/>
                    <a:pt x="20" y="21"/>
                  </a:cubicBezTo>
                  <a:cubicBezTo>
                    <a:pt x="16" y="26"/>
                    <a:pt x="9" y="27"/>
                    <a:pt x="3" y="23"/>
                  </a:cubicBezTo>
                  <a:cubicBezTo>
                    <a:pt x="3" y="23"/>
                    <a:pt x="3" y="23"/>
                    <a:pt x="3" y="23"/>
                  </a:cubicBezTo>
                  <a:cubicBezTo>
                    <a:pt x="0" y="28"/>
                    <a:pt x="0" y="28"/>
                    <a:pt x="0" y="28"/>
                  </a:cubicBezTo>
                  <a:cubicBezTo>
                    <a:pt x="0" y="28"/>
                    <a:pt x="0" y="28"/>
                    <a:pt x="0" y="28"/>
                  </a:cubicBezTo>
                  <a:cubicBezTo>
                    <a:pt x="8" y="33"/>
                    <a:pt x="19" y="31"/>
                    <a:pt x="24" y="24"/>
                  </a:cubicBezTo>
                  <a:cubicBezTo>
                    <a:pt x="30" y="16"/>
                    <a:pt x="28" y="5"/>
                    <a:pt x="20" y="0"/>
                  </a:cubicBezTo>
                  <a:close/>
                </a:path>
              </a:pathLst>
            </a:custGeom>
            <a:solidFill>
              <a:srgbClr val="CDD5D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89" name="îṧlïḋé"/>
            <p:cNvSpPr/>
            <p:nvPr/>
          </p:nvSpPr>
          <p:spPr bwMode="auto">
            <a:xfrm>
              <a:off x="7984323" y="1678420"/>
              <a:ext cx="186118" cy="201628"/>
            </a:xfrm>
            <a:custGeom>
              <a:avLst/>
              <a:gdLst>
                <a:gd name="T0" fmla="*/ 17 w 21"/>
                <a:gd name="T1" fmla="*/ 17 h 23"/>
                <a:gd name="T2" fmla="*/ 14 w 21"/>
                <a:gd name="T3" fmla="*/ 0 h 23"/>
                <a:gd name="T4" fmla="*/ 14 w 21"/>
                <a:gd name="T5" fmla="*/ 0 h 23"/>
                <a:gd name="T6" fmla="*/ 0 w 21"/>
                <a:gd name="T7" fmla="*/ 19 h 23"/>
                <a:gd name="T8" fmla="*/ 0 w 21"/>
                <a:gd name="T9" fmla="*/ 19 h 23"/>
                <a:gd name="T10" fmla="*/ 17 w 21"/>
                <a:gd name="T11" fmla="*/ 17 h 23"/>
              </a:gdLst>
              <a:ahLst/>
              <a:cxnLst>
                <a:cxn ang="0">
                  <a:pos x="T0" y="T1"/>
                </a:cxn>
                <a:cxn ang="0">
                  <a:pos x="T2" y="T3"/>
                </a:cxn>
                <a:cxn ang="0">
                  <a:pos x="T4" y="T5"/>
                </a:cxn>
                <a:cxn ang="0">
                  <a:pos x="T6" y="T7"/>
                </a:cxn>
                <a:cxn ang="0">
                  <a:pos x="T8" y="T9"/>
                </a:cxn>
                <a:cxn ang="0">
                  <a:pos x="T10" y="T11"/>
                </a:cxn>
              </a:cxnLst>
              <a:rect l="0" t="0" r="r" b="b"/>
              <a:pathLst>
                <a:path w="21" h="23">
                  <a:moveTo>
                    <a:pt x="17" y="17"/>
                  </a:moveTo>
                  <a:cubicBezTo>
                    <a:pt x="21" y="11"/>
                    <a:pt x="20" y="4"/>
                    <a:pt x="14" y="0"/>
                  </a:cubicBezTo>
                  <a:cubicBezTo>
                    <a:pt x="14" y="0"/>
                    <a:pt x="14" y="0"/>
                    <a:pt x="14" y="0"/>
                  </a:cubicBezTo>
                  <a:cubicBezTo>
                    <a:pt x="0" y="19"/>
                    <a:pt x="0" y="19"/>
                    <a:pt x="0" y="19"/>
                  </a:cubicBezTo>
                  <a:cubicBezTo>
                    <a:pt x="0" y="19"/>
                    <a:pt x="0" y="19"/>
                    <a:pt x="0" y="19"/>
                  </a:cubicBezTo>
                  <a:cubicBezTo>
                    <a:pt x="6" y="23"/>
                    <a:pt x="13" y="22"/>
                    <a:pt x="17" y="17"/>
                  </a:cubicBezTo>
                  <a:close/>
                </a:path>
              </a:pathLst>
            </a:custGeom>
            <a:solidFill>
              <a:srgbClr val="474F5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0" name="iṧḷíḑè"/>
            <p:cNvSpPr/>
            <p:nvPr/>
          </p:nvSpPr>
          <p:spPr bwMode="auto">
            <a:xfrm>
              <a:off x="6425583" y="1476792"/>
              <a:ext cx="263667" cy="263667"/>
            </a:xfrm>
            <a:custGeom>
              <a:avLst/>
              <a:gdLst>
                <a:gd name="T0" fmla="*/ 18 w 34"/>
                <a:gd name="T1" fmla="*/ 0 h 34"/>
                <a:gd name="T2" fmla="*/ 15 w 34"/>
                <a:gd name="T3" fmla="*/ 15 h 34"/>
                <a:gd name="T4" fmla="*/ 0 w 34"/>
                <a:gd name="T5" fmla="*/ 17 h 34"/>
                <a:gd name="T6" fmla="*/ 15 w 34"/>
                <a:gd name="T7" fmla="*/ 19 h 34"/>
                <a:gd name="T8" fmla="*/ 18 w 34"/>
                <a:gd name="T9" fmla="*/ 34 h 34"/>
                <a:gd name="T10" fmla="*/ 20 w 34"/>
                <a:gd name="T11" fmla="*/ 19 h 34"/>
                <a:gd name="T12" fmla="*/ 34 w 34"/>
                <a:gd name="T13" fmla="*/ 17 h 34"/>
                <a:gd name="T14" fmla="*/ 20 w 34"/>
                <a:gd name="T15" fmla="*/ 15 h 34"/>
                <a:gd name="T16" fmla="*/ 18 w 34"/>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4">
                  <a:moveTo>
                    <a:pt x="18" y="0"/>
                  </a:moveTo>
                  <a:lnTo>
                    <a:pt x="15" y="15"/>
                  </a:lnTo>
                  <a:lnTo>
                    <a:pt x="0" y="17"/>
                  </a:lnTo>
                  <a:lnTo>
                    <a:pt x="15" y="19"/>
                  </a:lnTo>
                  <a:lnTo>
                    <a:pt x="18" y="34"/>
                  </a:lnTo>
                  <a:lnTo>
                    <a:pt x="20" y="19"/>
                  </a:lnTo>
                  <a:lnTo>
                    <a:pt x="34" y="17"/>
                  </a:lnTo>
                  <a:lnTo>
                    <a:pt x="20" y="15"/>
                  </a:lnTo>
                  <a:lnTo>
                    <a:pt x="18"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1" name="i$ľíḑé"/>
            <p:cNvSpPr/>
            <p:nvPr/>
          </p:nvSpPr>
          <p:spPr bwMode="auto">
            <a:xfrm>
              <a:off x="4199925" y="2252283"/>
              <a:ext cx="255915" cy="255915"/>
            </a:xfrm>
            <a:custGeom>
              <a:avLst/>
              <a:gdLst>
                <a:gd name="T0" fmla="*/ 16 w 33"/>
                <a:gd name="T1" fmla="*/ 0 h 33"/>
                <a:gd name="T2" fmla="*/ 13 w 33"/>
                <a:gd name="T3" fmla="*/ 15 h 33"/>
                <a:gd name="T4" fmla="*/ 0 w 33"/>
                <a:gd name="T5" fmla="*/ 17 h 33"/>
                <a:gd name="T6" fmla="*/ 13 w 33"/>
                <a:gd name="T7" fmla="*/ 19 h 33"/>
                <a:gd name="T8" fmla="*/ 16 w 33"/>
                <a:gd name="T9" fmla="*/ 33 h 33"/>
                <a:gd name="T10" fmla="*/ 18 w 33"/>
                <a:gd name="T11" fmla="*/ 19 h 33"/>
                <a:gd name="T12" fmla="*/ 33 w 33"/>
                <a:gd name="T13" fmla="*/ 17 h 33"/>
                <a:gd name="T14" fmla="*/ 18 w 33"/>
                <a:gd name="T15" fmla="*/ 15 h 33"/>
                <a:gd name="T16" fmla="*/ 16 w 33"/>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16" y="0"/>
                  </a:moveTo>
                  <a:lnTo>
                    <a:pt x="13" y="15"/>
                  </a:lnTo>
                  <a:lnTo>
                    <a:pt x="0" y="17"/>
                  </a:lnTo>
                  <a:lnTo>
                    <a:pt x="13" y="19"/>
                  </a:lnTo>
                  <a:lnTo>
                    <a:pt x="16" y="33"/>
                  </a:lnTo>
                  <a:lnTo>
                    <a:pt x="18" y="19"/>
                  </a:lnTo>
                  <a:lnTo>
                    <a:pt x="33" y="17"/>
                  </a:lnTo>
                  <a:lnTo>
                    <a:pt x="18" y="15"/>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2" name="ïšļíḋé"/>
            <p:cNvSpPr/>
            <p:nvPr/>
          </p:nvSpPr>
          <p:spPr bwMode="auto">
            <a:xfrm>
              <a:off x="6976184" y="1492302"/>
              <a:ext cx="131836" cy="131836"/>
            </a:xfrm>
            <a:custGeom>
              <a:avLst/>
              <a:gdLst>
                <a:gd name="T0" fmla="*/ 9 w 17"/>
                <a:gd name="T1" fmla="*/ 0 h 17"/>
                <a:gd name="T2" fmla="*/ 7 w 17"/>
                <a:gd name="T3" fmla="*/ 7 h 17"/>
                <a:gd name="T4" fmla="*/ 0 w 17"/>
                <a:gd name="T5" fmla="*/ 8 h 17"/>
                <a:gd name="T6" fmla="*/ 7 w 17"/>
                <a:gd name="T7" fmla="*/ 9 h 17"/>
                <a:gd name="T8" fmla="*/ 9 w 17"/>
                <a:gd name="T9" fmla="*/ 17 h 17"/>
                <a:gd name="T10" fmla="*/ 11 w 17"/>
                <a:gd name="T11" fmla="*/ 9 h 17"/>
                <a:gd name="T12" fmla="*/ 17 w 17"/>
                <a:gd name="T13" fmla="*/ 8 h 17"/>
                <a:gd name="T14" fmla="*/ 11 w 17"/>
                <a:gd name="T15" fmla="*/ 7 h 17"/>
                <a:gd name="T16" fmla="*/ 9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9" y="0"/>
                  </a:moveTo>
                  <a:lnTo>
                    <a:pt x="7" y="7"/>
                  </a:lnTo>
                  <a:lnTo>
                    <a:pt x="0" y="8"/>
                  </a:lnTo>
                  <a:lnTo>
                    <a:pt x="7" y="9"/>
                  </a:lnTo>
                  <a:lnTo>
                    <a:pt x="9" y="17"/>
                  </a:lnTo>
                  <a:lnTo>
                    <a:pt x="11" y="9"/>
                  </a:lnTo>
                  <a:lnTo>
                    <a:pt x="17" y="8"/>
                  </a:lnTo>
                  <a:lnTo>
                    <a:pt x="11" y="7"/>
                  </a:lnTo>
                  <a:lnTo>
                    <a:pt x="9"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3" name="ïš1iďe"/>
            <p:cNvSpPr/>
            <p:nvPr/>
          </p:nvSpPr>
          <p:spPr bwMode="auto">
            <a:xfrm>
              <a:off x="8030853" y="3213892"/>
              <a:ext cx="255915" cy="255915"/>
            </a:xfrm>
            <a:custGeom>
              <a:avLst/>
              <a:gdLst>
                <a:gd name="T0" fmla="*/ 17 w 33"/>
                <a:gd name="T1" fmla="*/ 0 h 33"/>
                <a:gd name="T2" fmla="*/ 14 w 33"/>
                <a:gd name="T3" fmla="*/ 14 h 33"/>
                <a:gd name="T4" fmla="*/ 0 w 33"/>
                <a:gd name="T5" fmla="*/ 16 h 33"/>
                <a:gd name="T6" fmla="*/ 14 w 33"/>
                <a:gd name="T7" fmla="*/ 19 h 33"/>
                <a:gd name="T8" fmla="*/ 17 w 33"/>
                <a:gd name="T9" fmla="*/ 33 h 33"/>
                <a:gd name="T10" fmla="*/ 20 w 33"/>
                <a:gd name="T11" fmla="*/ 19 h 33"/>
                <a:gd name="T12" fmla="*/ 33 w 33"/>
                <a:gd name="T13" fmla="*/ 16 h 33"/>
                <a:gd name="T14" fmla="*/ 20 w 33"/>
                <a:gd name="T15" fmla="*/ 14 h 33"/>
                <a:gd name="T16" fmla="*/ 17 w 33"/>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17" y="0"/>
                  </a:moveTo>
                  <a:lnTo>
                    <a:pt x="14" y="14"/>
                  </a:lnTo>
                  <a:lnTo>
                    <a:pt x="0" y="16"/>
                  </a:lnTo>
                  <a:lnTo>
                    <a:pt x="14" y="19"/>
                  </a:lnTo>
                  <a:lnTo>
                    <a:pt x="17" y="33"/>
                  </a:lnTo>
                  <a:lnTo>
                    <a:pt x="20" y="19"/>
                  </a:lnTo>
                  <a:lnTo>
                    <a:pt x="33" y="16"/>
                  </a:lnTo>
                  <a:lnTo>
                    <a:pt x="20" y="14"/>
                  </a:lnTo>
                  <a:lnTo>
                    <a:pt x="17"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4" name="ïṧ1ïdé"/>
            <p:cNvSpPr/>
            <p:nvPr/>
          </p:nvSpPr>
          <p:spPr bwMode="auto">
            <a:xfrm>
              <a:off x="7472499" y="3904082"/>
              <a:ext cx="131836" cy="131836"/>
            </a:xfrm>
            <a:custGeom>
              <a:avLst/>
              <a:gdLst>
                <a:gd name="T0" fmla="*/ 8 w 17"/>
                <a:gd name="T1" fmla="*/ 0 h 17"/>
                <a:gd name="T2" fmla="*/ 7 w 17"/>
                <a:gd name="T3" fmla="*/ 7 h 17"/>
                <a:gd name="T4" fmla="*/ 0 w 17"/>
                <a:gd name="T5" fmla="*/ 8 h 17"/>
                <a:gd name="T6" fmla="*/ 7 w 17"/>
                <a:gd name="T7" fmla="*/ 9 h 17"/>
                <a:gd name="T8" fmla="*/ 8 w 17"/>
                <a:gd name="T9" fmla="*/ 17 h 17"/>
                <a:gd name="T10" fmla="*/ 9 w 17"/>
                <a:gd name="T11" fmla="*/ 9 h 17"/>
                <a:gd name="T12" fmla="*/ 17 w 17"/>
                <a:gd name="T13" fmla="*/ 8 h 17"/>
                <a:gd name="T14" fmla="*/ 9 w 17"/>
                <a:gd name="T15" fmla="*/ 7 h 17"/>
                <a:gd name="T16" fmla="*/ 8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8" y="0"/>
                  </a:moveTo>
                  <a:lnTo>
                    <a:pt x="7" y="7"/>
                  </a:lnTo>
                  <a:lnTo>
                    <a:pt x="0" y="8"/>
                  </a:lnTo>
                  <a:lnTo>
                    <a:pt x="7" y="9"/>
                  </a:lnTo>
                  <a:lnTo>
                    <a:pt x="8" y="17"/>
                  </a:lnTo>
                  <a:lnTo>
                    <a:pt x="9" y="9"/>
                  </a:lnTo>
                  <a:lnTo>
                    <a:pt x="17" y="8"/>
                  </a:lnTo>
                  <a:lnTo>
                    <a:pt x="9" y="7"/>
                  </a:lnTo>
                  <a:lnTo>
                    <a:pt x="8"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5" name="íṡḷîḑè"/>
            <p:cNvSpPr/>
            <p:nvPr/>
          </p:nvSpPr>
          <p:spPr bwMode="auto">
            <a:xfrm>
              <a:off x="3866462" y="3082061"/>
              <a:ext cx="139588" cy="131836"/>
            </a:xfrm>
            <a:custGeom>
              <a:avLst/>
              <a:gdLst>
                <a:gd name="T0" fmla="*/ 10 w 18"/>
                <a:gd name="T1" fmla="*/ 0 h 17"/>
                <a:gd name="T2" fmla="*/ 8 w 18"/>
                <a:gd name="T3" fmla="*/ 8 h 17"/>
                <a:gd name="T4" fmla="*/ 0 w 18"/>
                <a:gd name="T5" fmla="*/ 9 h 17"/>
                <a:gd name="T6" fmla="*/ 8 w 18"/>
                <a:gd name="T7" fmla="*/ 10 h 17"/>
                <a:gd name="T8" fmla="*/ 10 w 18"/>
                <a:gd name="T9" fmla="*/ 17 h 17"/>
                <a:gd name="T10" fmla="*/ 11 w 18"/>
                <a:gd name="T11" fmla="*/ 10 h 17"/>
                <a:gd name="T12" fmla="*/ 18 w 18"/>
                <a:gd name="T13" fmla="*/ 9 h 17"/>
                <a:gd name="T14" fmla="*/ 11 w 18"/>
                <a:gd name="T15" fmla="*/ 8 h 17"/>
                <a:gd name="T16" fmla="*/ 10 w 18"/>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7">
                  <a:moveTo>
                    <a:pt x="10" y="0"/>
                  </a:moveTo>
                  <a:lnTo>
                    <a:pt x="8" y="8"/>
                  </a:lnTo>
                  <a:lnTo>
                    <a:pt x="0" y="9"/>
                  </a:lnTo>
                  <a:lnTo>
                    <a:pt x="8" y="10"/>
                  </a:lnTo>
                  <a:lnTo>
                    <a:pt x="10" y="17"/>
                  </a:lnTo>
                  <a:lnTo>
                    <a:pt x="11" y="10"/>
                  </a:lnTo>
                  <a:lnTo>
                    <a:pt x="18" y="9"/>
                  </a:lnTo>
                  <a:lnTo>
                    <a:pt x="11" y="8"/>
                  </a:lnTo>
                  <a:lnTo>
                    <a:pt x="10"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6" name="îṡľiďé"/>
            <p:cNvSpPr/>
            <p:nvPr/>
          </p:nvSpPr>
          <p:spPr bwMode="auto">
            <a:xfrm>
              <a:off x="7681879" y="4749365"/>
              <a:ext cx="263667" cy="255915"/>
            </a:xfrm>
            <a:custGeom>
              <a:avLst/>
              <a:gdLst>
                <a:gd name="T0" fmla="*/ 17 w 34"/>
                <a:gd name="T1" fmla="*/ 0 h 33"/>
                <a:gd name="T2" fmla="*/ 14 w 34"/>
                <a:gd name="T3" fmla="*/ 14 h 33"/>
                <a:gd name="T4" fmla="*/ 0 w 34"/>
                <a:gd name="T5" fmla="*/ 17 h 33"/>
                <a:gd name="T6" fmla="*/ 14 w 34"/>
                <a:gd name="T7" fmla="*/ 19 h 33"/>
                <a:gd name="T8" fmla="*/ 17 w 34"/>
                <a:gd name="T9" fmla="*/ 33 h 33"/>
                <a:gd name="T10" fmla="*/ 19 w 34"/>
                <a:gd name="T11" fmla="*/ 19 h 33"/>
                <a:gd name="T12" fmla="*/ 34 w 34"/>
                <a:gd name="T13" fmla="*/ 17 h 33"/>
                <a:gd name="T14" fmla="*/ 19 w 34"/>
                <a:gd name="T15" fmla="*/ 14 h 33"/>
                <a:gd name="T16" fmla="*/ 17 w 34"/>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3">
                  <a:moveTo>
                    <a:pt x="17" y="0"/>
                  </a:moveTo>
                  <a:lnTo>
                    <a:pt x="14" y="14"/>
                  </a:lnTo>
                  <a:lnTo>
                    <a:pt x="0" y="17"/>
                  </a:lnTo>
                  <a:lnTo>
                    <a:pt x="14" y="19"/>
                  </a:lnTo>
                  <a:lnTo>
                    <a:pt x="17" y="33"/>
                  </a:lnTo>
                  <a:lnTo>
                    <a:pt x="19" y="19"/>
                  </a:lnTo>
                  <a:lnTo>
                    <a:pt x="34" y="17"/>
                  </a:lnTo>
                  <a:lnTo>
                    <a:pt x="19" y="14"/>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7" name="îs1iḍè"/>
            <p:cNvSpPr/>
            <p:nvPr/>
          </p:nvSpPr>
          <p:spPr bwMode="auto">
            <a:xfrm>
              <a:off x="4649710" y="1158843"/>
              <a:ext cx="255915" cy="255915"/>
            </a:xfrm>
            <a:custGeom>
              <a:avLst/>
              <a:gdLst>
                <a:gd name="T0" fmla="*/ 16 w 33"/>
                <a:gd name="T1" fmla="*/ 0 h 33"/>
                <a:gd name="T2" fmla="*/ 14 w 33"/>
                <a:gd name="T3" fmla="*/ 13 h 33"/>
                <a:gd name="T4" fmla="*/ 0 w 33"/>
                <a:gd name="T5" fmla="*/ 17 h 33"/>
                <a:gd name="T6" fmla="*/ 14 w 33"/>
                <a:gd name="T7" fmla="*/ 19 h 33"/>
                <a:gd name="T8" fmla="*/ 16 w 33"/>
                <a:gd name="T9" fmla="*/ 33 h 33"/>
                <a:gd name="T10" fmla="*/ 18 w 33"/>
                <a:gd name="T11" fmla="*/ 19 h 33"/>
                <a:gd name="T12" fmla="*/ 33 w 33"/>
                <a:gd name="T13" fmla="*/ 17 h 33"/>
                <a:gd name="T14" fmla="*/ 18 w 33"/>
                <a:gd name="T15" fmla="*/ 13 h 33"/>
                <a:gd name="T16" fmla="*/ 16 w 33"/>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3">
                  <a:moveTo>
                    <a:pt x="16" y="0"/>
                  </a:moveTo>
                  <a:lnTo>
                    <a:pt x="14" y="13"/>
                  </a:lnTo>
                  <a:lnTo>
                    <a:pt x="0" y="17"/>
                  </a:lnTo>
                  <a:lnTo>
                    <a:pt x="14" y="19"/>
                  </a:lnTo>
                  <a:lnTo>
                    <a:pt x="16" y="33"/>
                  </a:lnTo>
                  <a:lnTo>
                    <a:pt x="18" y="19"/>
                  </a:lnTo>
                  <a:lnTo>
                    <a:pt x="33" y="17"/>
                  </a:lnTo>
                  <a:lnTo>
                    <a:pt x="18" y="13"/>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sp>
          <p:nvSpPr>
            <p:cNvPr id="98" name="ïṡļîḋè"/>
            <p:cNvSpPr/>
            <p:nvPr/>
          </p:nvSpPr>
          <p:spPr bwMode="auto">
            <a:xfrm>
              <a:off x="5215817" y="1662910"/>
              <a:ext cx="131836" cy="131836"/>
            </a:xfrm>
            <a:custGeom>
              <a:avLst/>
              <a:gdLst>
                <a:gd name="T0" fmla="*/ 8 w 17"/>
                <a:gd name="T1" fmla="*/ 0 h 17"/>
                <a:gd name="T2" fmla="*/ 7 w 17"/>
                <a:gd name="T3" fmla="*/ 7 h 17"/>
                <a:gd name="T4" fmla="*/ 0 w 17"/>
                <a:gd name="T5" fmla="*/ 9 h 17"/>
                <a:gd name="T6" fmla="*/ 7 w 17"/>
                <a:gd name="T7" fmla="*/ 10 h 17"/>
                <a:gd name="T8" fmla="*/ 8 w 17"/>
                <a:gd name="T9" fmla="*/ 17 h 17"/>
                <a:gd name="T10" fmla="*/ 9 w 17"/>
                <a:gd name="T11" fmla="*/ 10 h 17"/>
                <a:gd name="T12" fmla="*/ 17 w 17"/>
                <a:gd name="T13" fmla="*/ 9 h 17"/>
                <a:gd name="T14" fmla="*/ 9 w 17"/>
                <a:gd name="T15" fmla="*/ 7 h 17"/>
                <a:gd name="T16" fmla="*/ 8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8" y="0"/>
                  </a:moveTo>
                  <a:lnTo>
                    <a:pt x="7" y="7"/>
                  </a:lnTo>
                  <a:lnTo>
                    <a:pt x="0" y="9"/>
                  </a:lnTo>
                  <a:lnTo>
                    <a:pt x="7" y="10"/>
                  </a:lnTo>
                  <a:lnTo>
                    <a:pt x="8" y="17"/>
                  </a:lnTo>
                  <a:lnTo>
                    <a:pt x="9" y="10"/>
                  </a:lnTo>
                  <a:lnTo>
                    <a:pt x="17" y="9"/>
                  </a:lnTo>
                  <a:lnTo>
                    <a:pt x="9" y="7"/>
                  </a:lnTo>
                  <a:lnTo>
                    <a:pt x="8" y="0"/>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a:latin typeface="DFKai-SB" panose="03000509000000000000" pitchFamily="65" charset="-120"/>
                <a:ea typeface="DFKai-SB" panose="03000509000000000000" pitchFamily="65" charset="-120"/>
              </a:endParaRPr>
            </a:p>
          </p:txBody>
        </p:sp>
      </p:grpSp>
      <p:pic>
        <p:nvPicPr>
          <p:cNvPr id="99" name="Picture 98"/>
          <p:cNvPicPr>
            <a:picLocks noChangeAspect="1"/>
          </p:cNvPicPr>
          <p:nvPr/>
        </p:nvPicPr>
        <p:blipFill>
          <a:blip r:embed="rId6"/>
          <a:stretch>
            <a:fillRect/>
          </a:stretch>
        </p:blipFill>
        <p:spPr>
          <a:xfrm>
            <a:off x="221867" y="133105"/>
            <a:ext cx="2172003" cy="790685"/>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62190" y="1200096"/>
            <a:ext cx="7883095" cy="4524315"/>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zh-TW" altLang="en-US" sz="2400" dirty="0">
                <a:latin typeface="DFKai-SB" panose="03000509000000000000" pitchFamily="65" charset="-120"/>
                <a:ea typeface="DFKai-SB" panose="03000509000000000000" pitchFamily="65" charset="-120"/>
              </a:rPr>
              <a:t>貨物貿易</a:t>
            </a:r>
            <a:r>
              <a:rPr lang="en-US" altLang="zh-TW" sz="2400" dirty="0">
                <a:latin typeface="DFKai-SB" panose="03000509000000000000" pitchFamily="65" charset="-120"/>
                <a:ea typeface="DFKai-SB" panose="03000509000000000000" pitchFamily="65" charset="-120"/>
              </a:rPr>
              <a:t>: </a:t>
            </a:r>
            <a:r>
              <a:rPr lang="zh-TW" altLang="en-US" sz="2400" dirty="0">
                <a:latin typeface="DFKai-SB" panose="03000509000000000000" pitchFamily="65" charset="-120"/>
                <a:ea typeface="DFKai-SB" panose="03000509000000000000" pitchFamily="65" charset="-120"/>
              </a:rPr>
              <a:t>貨物貿易</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已全面開放。所有符合</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CEPA</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原產地規則的香港產品，均可享零關稅優惠進口內地。</a:t>
            </a:r>
          </a:p>
          <a:p>
            <a:pPr marL="342900" indent="-342900">
              <a:buFont typeface="Arial" panose="020B0604020202020204" pitchFamily="34" charset="0"/>
              <a:buChar char="•"/>
            </a:pPr>
            <a:endParaRPr lang="en-US" altLang="zh-TW" sz="2400"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服務貿易</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內地與香港已基本實現服務貿易</a:t>
            </a:r>
            <a:r>
              <a:rPr lang="zh-TW" altLang="en-US" sz="2400" dirty="0">
                <a:latin typeface="DFKai-SB" panose="03000509000000000000" pitchFamily="65" charset="-120"/>
                <a:ea typeface="DFKai-SB" panose="03000509000000000000" pitchFamily="65" charset="-120"/>
              </a:rPr>
              <a:t>自由化。香港從事服務業的企業和個人可以在大部分領域以優惠待遇到內地開拓業務。</a:t>
            </a:r>
            <a:endParaRPr lang="en-US" altLang="zh-TW" sz="2400" dirty="0">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endParaRPr lang="en-US" altLang="zh-TW" sz="2400" dirty="0">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TW" altLang="en-US" sz="2400" dirty="0">
                <a:latin typeface="DFKai-SB" panose="03000509000000000000" pitchFamily="65" charset="-120"/>
                <a:ea typeface="DFKai-SB" panose="03000509000000000000" pitchFamily="65" charset="-120"/>
              </a:rPr>
              <a:t>投資</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香港投資和投資者可在內地享有投資保護和便利。</a:t>
            </a:r>
          </a:p>
          <a:p>
            <a:pPr marL="342900" indent="-342900">
              <a:buFont typeface="Arial" panose="020B0604020202020204" pitchFamily="34" charset="0"/>
              <a:buChar char="•"/>
            </a:pPr>
            <a:endParaRPr lang="en-US" altLang="zh-TW" sz="2400" dirty="0">
              <a:latin typeface="DFKai-SB" panose="03000509000000000000" pitchFamily="65" charset="-120"/>
              <a:ea typeface="DFKai-SB" panose="03000509000000000000" pitchFamily="65" charset="-120"/>
            </a:endParaRPr>
          </a:p>
          <a:p>
            <a:pPr marL="342900" indent="-342900">
              <a:buFont typeface="Arial" panose="020B0604020202020204" pitchFamily="34" charset="0"/>
              <a:buChar char="•"/>
            </a:pPr>
            <a:r>
              <a:rPr lang="zh-TW" altLang="en-US" sz="2400" dirty="0">
                <a:latin typeface="DFKai-SB" panose="03000509000000000000" pitchFamily="65" charset="-120"/>
                <a:ea typeface="DFKai-SB" panose="03000509000000000000" pitchFamily="65" charset="-120"/>
              </a:rPr>
              <a:t>經濟技術合作</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雙方同意在多個領域加強經濟技術合作，配合和支持兩地業界發展，並促進「一帶一路」及次區域經貿合作。</a:t>
            </a:r>
          </a:p>
        </p:txBody>
      </p:sp>
      <p:sp>
        <p:nvSpPr>
          <p:cNvPr id="4" name="文本框 3"/>
          <p:cNvSpPr txBox="1"/>
          <p:nvPr/>
        </p:nvSpPr>
        <p:spPr>
          <a:xfrm>
            <a:off x="3546462" y="329124"/>
            <a:ext cx="5260653" cy="707886"/>
          </a:xfrm>
          <a:prstGeom prst="rect">
            <a:avLst/>
          </a:prstGeom>
          <a:noFill/>
        </p:spPr>
        <p:txBody>
          <a:bodyPr wrap="square">
            <a:spAutoFit/>
          </a:bodyPr>
          <a:lstStyle/>
          <a:p>
            <a:pPr marL="0" indent="0">
              <a:lnSpc>
                <a:spcPct val="100000"/>
              </a:lnSpc>
              <a:buFont typeface="Arial" panose="020B0604020202020204" pitchFamily="34" charset="0"/>
              <a:buNone/>
            </a:pP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sym typeface="+mn-ea"/>
              </a:rPr>
              <a:t>CEPA的主</a:t>
            </a:r>
            <a:r>
              <a:rPr lang="zh-CN" altLang="en-US" sz="4000" b="1" dirty="0">
                <a:latin typeface="DFKai-SB" panose="03000509000000000000" pitchFamily="65" charset="-120"/>
                <a:ea typeface="DFKai-SB" panose="03000509000000000000" pitchFamily="65" charset="-120"/>
                <a:sym typeface="+mn-ea"/>
              </a:rPr>
              <a:t>要內容</a:t>
            </a:r>
            <a:endParaRPr lang="zh-CN" altLang="en-US" sz="4000" b="1" dirty="0">
              <a:solidFill>
                <a:schemeClr val="tx1"/>
              </a:solidFill>
              <a:latin typeface="DFKai-SB" panose="03000509000000000000" pitchFamily="65" charset="-120"/>
              <a:ea typeface="DFKai-SB" panose="03000509000000000000" pitchFamily="65" charset="-120"/>
            </a:endParaRPr>
          </a:p>
        </p:txBody>
      </p:sp>
      <p:pic>
        <p:nvPicPr>
          <p:cNvPr id="2" name="Picture 1">
            <a:hlinkClick r:id="rId2"/>
          </p:cNvPr>
          <p:cNvPicPr>
            <a:picLocks noChangeAspect="1"/>
          </p:cNvPicPr>
          <p:nvPr/>
        </p:nvPicPr>
        <p:blipFill>
          <a:blip r:embed="rId3"/>
          <a:stretch>
            <a:fillRect/>
          </a:stretch>
        </p:blipFill>
        <p:spPr>
          <a:xfrm>
            <a:off x="9144636" y="922450"/>
            <a:ext cx="2097670" cy="2677708"/>
          </a:xfrm>
          <a:prstGeom prst="rect">
            <a:avLst/>
          </a:prstGeom>
        </p:spPr>
      </p:pic>
      <p:pic>
        <p:nvPicPr>
          <p:cNvPr id="3" name="Picture 2">
            <a:hlinkClick r:id="rId4"/>
          </p:cNvPr>
          <p:cNvPicPr>
            <a:picLocks noChangeAspect="1"/>
          </p:cNvPicPr>
          <p:nvPr/>
        </p:nvPicPr>
        <p:blipFill>
          <a:blip r:embed="rId5"/>
          <a:stretch>
            <a:fillRect/>
          </a:stretch>
        </p:blipFill>
        <p:spPr>
          <a:xfrm>
            <a:off x="9177673" y="3763244"/>
            <a:ext cx="2031595" cy="2888121"/>
          </a:xfrm>
          <a:prstGeom prst="rect">
            <a:avLst/>
          </a:prstGeom>
        </p:spPr>
      </p:pic>
      <p:sp>
        <p:nvSpPr>
          <p:cNvPr id="6" name="Rectangle 5"/>
          <p:cNvSpPr/>
          <p:nvPr/>
        </p:nvSpPr>
        <p:spPr>
          <a:xfrm>
            <a:off x="5510442" y="5742183"/>
            <a:ext cx="2934843" cy="369332"/>
          </a:xfrm>
          <a:prstGeom prst="rect">
            <a:avLst/>
          </a:prstGeom>
          <a:ln w="19050">
            <a:solidFill>
              <a:srgbClr val="FF0000"/>
            </a:solidFill>
          </a:ln>
        </p:spPr>
        <p:txBody>
          <a:bodyPr wrap="square">
            <a:spAutoFit/>
          </a:bodyPr>
          <a:lstStyle/>
          <a:p>
            <a:r>
              <a:rPr lang="zh-TW" altLang="en-US" b="1" dirty="0">
                <a:latin typeface="標楷體" panose="03000509000000000000" pitchFamily="65" charset="-120"/>
                <a:ea typeface="標楷體" panose="03000509000000000000" pitchFamily="65" charset="-120"/>
                <a:cs typeface="Times New Roman" panose="02020603050405020304" pitchFamily="18" charset="0"/>
              </a:rPr>
              <a:t>點擊圖像以了解詳細內容</a:t>
            </a:r>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8" name="Right Arrow 7"/>
          <p:cNvSpPr/>
          <p:nvPr/>
        </p:nvSpPr>
        <p:spPr>
          <a:xfrm>
            <a:off x="8499745" y="3536230"/>
            <a:ext cx="644891" cy="45402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69818" y="6111515"/>
            <a:ext cx="6096000" cy="461665"/>
          </a:xfrm>
          <a:prstGeom prst="rect">
            <a:avLst/>
          </a:prstGeom>
        </p:spPr>
        <p:txBody>
          <a:bodyPr>
            <a:spAutoFit/>
          </a:bodyPr>
          <a:lstStyle/>
          <a:p>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 </a:t>
            </a:r>
          </a:p>
          <a:p>
            <a:r>
              <a:rPr lang="zh-TW" altLang="en-US" sz="1200" dirty="0" smtClean="0">
                <a:latin typeface="標楷體" panose="03000509000000000000" pitchFamily="65" charset="-120"/>
                <a:ea typeface="標楷體" panose="03000509000000000000" pitchFamily="65" charset="-120"/>
                <a:cs typeface="Times New Roman" panose="02020603050405020304" pitchFamily="18" charset="0"/>
              </a:rPr>
              <a:t>工業貿易署 </a:t>
            </a:r>
            <a:r>
              <a:rPr lang="en-US" altLang="zh-TW" sz="1200" dirty="0" smtClean="0">
                <a:latin typeface="標楷體" panose="03000509000000000000" pitchFamily="65" charset="-120"/>
                <a:ea typeface="標楷體" panose="03000509000000000000" pitchFamily="65" charset="-120"/>
                <a:cs typeface="Times New Roman" panose="02020603050405020304" pitchFamily="18" charset="0"/>
              </a:rPr>
              <a:t>(</a:t>
            </a:r>
            <a:r>
              <a:rPr lang="en-US" sz="1200" dirty="0" smtClean="0">
                <a:latin typeface="Times New Roman" panose="02020603050405020304" pitchFamily="18" charset="0"/>
                <a:cs typeface="Times New Roman" panose="02020603050405020304" pitchFamily="18" charset="0"/>
              </a:rPr>
              <a:t>https://www.tid.gov.hk/tc_chi/cepa/press/files/CEPA_leaflet.pdf</a:t>
            </a:r>
            <a:r>
              <a:rPr lang="en-US" altLang="zh-TW" sz="1200" dirty="0" smtClean="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0698" y="1388225"/>
            <a:ext cx="6492240" cy="4452501"/>
          </a:xfrm>
          <a:prstGeom prst="rect">
            <a:avLst/>
          </a:prstGeom>
        </p:spPr>
        <p:txBody>
          <a:bodyPr wrap="square">
            <a:spAutoFit/>
          </a:bodyPr>
          <a:lstStyle/>
          <a:p>
            <a:pPr marL="285750" indent="-285750">
              <a:lnSpc>
                <a:spcPts val="3360"/>
              </a:lnSpc>
              <a:buFont typeface="Arial" panose="020B0604020202020204" pitchFamily="34" charset="0"/>
              <a:buChar char="•"/>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粵港澳大灣區建設是國家六大區域戰略「</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3+2+1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」的一部分。</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3360"/>
              </a:lnSpc>
            </a:pPr>
            <a:endParaRPr lang="en-US" altLang="zh-TW" sz="3200" dirty="0" smtClean="0">
              <a:latin typeface="Times New Roman" panose="02020603050405020304" pitchFamily="18" charset="0"/>
              <a:ea typeface="標楷體" panose="03000509000000000000" pitchFamily="65" charset="-120"/>
              <a:cs typeface="Times New Roman" panose="02020603050405020304" pitchFamily="18" charset="0"/>
            </a:endParaRPr>
          </a:p>
          <a:p>
            <a:pPr>
              <a:lnSpc>
                <a:spcPts val="3360"/>
              </a:lnSpc>
            </a:pPr>
            <a:r>
              <a:rPr lang="zh-TW" altLang="en-US" sz="32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3+2+1</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」區域戰略指</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lnSpc>
                <a:spcPts val="3360"/>
              </a:lnSpc>
              <a:buFont typeface="+mj-lt"/>
              <a:buAutoNum type="arabicPeriod"/>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京津冀協同發展、</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lnSpc>
                <a:spcPts val="3360"/>
              </a:lnSpc>
              <a:buFont typeface="+mj-lt"/>
              <a:buAutoNum type="arabicPeriod"/>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粵港澳大灣區建設、</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lnSpc>
                <a:spcPts val="3360"/>
              </a:lnSpc>
              <a:buFont typeface="+mj-lt"/>
              <a:buAutoNum type="arabicPeriod"/>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長三角區域一體化發展、</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lnSpc>
                <a:spcPts val="3360"/>
              </a:lnSpc>
              <a:buFont typeface="+mj-lt"/>
              <a:buAutoNum type="arabicPeriod"/>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長江經濟帶發展、</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lnSpc>
                <a:spcPts val="3360"/>
              </a:lnSpc>
              <a:buFont typeface="+mj-lt"/>
              <a:buAutoNum type="arabicPeriod"/>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黃河流域生態保護和高質量發展、</a:t>
            </a:r>
            <a:endParaRPr lang="en-US" altLang="zh-TW" sz="3200" dirty="0">
              <a:latin typeface="Times New Roman" panose="02020603050405020304" pitchFamily="18" charset="0"/>
              <a:ea typeface="標楷體" panose="03000509000000000000" pitchFamily="65" charset="-120"/>
              <a:cs typeface="Times New Roman" panose="02020603050405020304" pitchFamily="18" charset="0"/>
            </a:endParaRPr>
          </a:p>
          <a:p>
            <a:pPr marL="514350" indent="-514350">
              <a:lnSpc>
                <a:spcPts val="3360"/>
              </a:lnSpc>
              <a:buFont typeface="+mj-lt"/>
              <a:buAutoNum type="arabicPeriod"/>
            </a:pP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海南全面深化改革開放等</a:t>
            </a:r>
            <a:endParaRPr 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Picture 2" descr="https://www.ndrc.gov.cn/xxgk/jd/wsdwhfz/202105/W020210507579508494391_r75.jpg">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1979" y="1388225"/>
            <a:ext cx="4773136" cy="3170641"/>
          </a:xfrm>
          <a:prstGeom prst="rect">
            <a:avLst/>
          </a:prstGeom>
          <a:noFill/>
          <a:ln>
            <a:noFill/>
          </a:ln>
        </p:spPr>
      </p:pic>
      <p:sp>
        <p:nvSpPr>
          <p:cNvPr id="4" name="Rectangle 3"/>
          <p:cNvSpPr/>
          <p:nvPr/>
        </p:nvSpPr>
        <p:spPr>
          <a:xfrm>
            <a:off x="7419659" y="5285334"/>
            <a:ext cx="4017776" cy="646331"/>
          </a:xfrm>
          <a:prstGeom prst="rect">
            <a:avLst/>
          </a:prstGeom>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來源</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en-US" sz="1200" dirty="0">
                <a:latin typeface="Times New Roman" panose="02020603050405020304" pitchFamily="18" charset="0"/>
                <a:ea typeface="標楷體" panose="03000509000000000000" pitchFamily="65" charset="-120"/>
                <a:cs typeface="Times New Roman" panose="02020603050405020304" pitchFamily="18" charset="0"/>
              </a:rPr>
              <a:t>https://www.ndrc.gov.cn/xxgk/jd/wsdwhfz/202105/t20210507_1279334.html?code=&amp;state=123</a:t>
            </a:r>
          </a:p>
        </p:txBody>
      </p:sp>
      <p:pic>
        <p:nvPicPr>
          <p:cNvPr id="5" name="Picture 4">
            <a:hlinkClick r:id="rId2"/>
          </p:cNvPr>
          <p:cNvPicPr>
            <a:picLocks noChangeAspect="1"/>
          </p:cNvPicPr>
          <p:nvPr/>
        </p:nvPicPr>
        <p:blipFill>
          <a:blip r:embed="rId4"/>
          <a:stretch>
            <a:fillRect/>
          </a:stretch>
        </p:blipFill>
        <p:spPr>
          <a:xfrm>
            <a:off x="7419659" y="4727799"/>
            <a:ext cx="4017776" cy="536317"/>
          </a:xfrm>
          <a:prstGeom prst="rect">
            <a:avLst/>
          </a:prstGeom>
        </p:spPr>
      </p:pic>
      <p:sp>
        <p:nvSpPr>
          <p:cNvPr id="6" name="Rectangle 5"/>
          <p:cNvSpPr/>
          <p:nvPr/>
        </p:nvSpPr>
        <p:spPr>
          <a:xfrm>
            <a:off x="8047336" y="5958093"/>
            <a:ext cx="2959277" cy="338554"/>
          </a:xfrm>
          <a:prstGeom prst="rect">
            <a:avLst/>
          </a:prstGeom>
          <a:ln w="28575">
            <a:solidFill>
              <a:schemeClr val="tx1"/>
            </a:solidFill>
          </a:ln>
        </p:spPr>
        <p:txBody>
          <a:bodyPr wrap="square">
            <a:spAutoFit/>
          </a:bodyPr>
          <a:lstStyle/>
          <a:p>
            <a:pPr algn="ctr"/>
            <a:r>
              <a:rPr lang="zh-TW" altLang="en-US" sz="1600" b="1" dirty="0">
                <a:latin typeface="DFKai-SB" panose="03000509000000000000" pitchFamily="65" charset="-120"/>
                <a:ea typeface="DFKai-SB" panose="03000509000000000000" pitchFamily="65" charset="-120"/>
              </a:rPr>
              <a:t>點擊圖像參看詳情與詳細地圖</a:t>
            </a:r>
            <a:endParaRPr lang="en-US" sz="1600" dirty="0">
              <a:latin typeface="DFKai-SB" panose="03000509000000000000" pitchFamily="65" charset="-120"/>
              <a:ea typeface="DFKai-SB" panose="03000509000000000000" pitchFamily="65" charset="-120"/>
            </a:endParaRPr>
          </a:p>
        </p:txBody>
      </p:sp>
      <p:sp>
        <p:nvSpPr>
          <p:cNvPr id="7" name="Rectangle 6"/>
          <p:cNvSpPr/>
          <p:nvPr/>
        </p:nvSpPr>
        <p:spPr>
          <a:xfrm>
            <a:off x="2954867" y="262404"/>
            <a:ext cx="6096000" cy="707886"/>
          </a:xfrm>
          <a:prstGeom prst="rect">
            <a:avLst/>
          </a:prstGeom>
        </p:spPr>
        <p:txBody>
          <a:bodyPr>
            <a:spAutoFit/>
          </a:bodyPr>
          <a:lstStyle/>
          <a:p>
            <a:pPr algn="ctr"/>
            <a:r>
              <a:rPr lang="zh-TW" altLang="en-US" sz="4000" b="1" dirty="0">
                <a:latin typeface="標楷體" panose="03000509000000000000" pitchFamily="65" charset="-120"/>
                <a:ea typeface="標楷體" panose="03000509000000000000" pitchFamily="65" charset="-120"/>
              </a:rPr>
              <a:t>國家區域發展規劃</a:t>
            </a:r>
            <a:endParaRPr lang="en-US" sz="4000" b="1" dirty="0">
              <a:latin typeface="標楷體" panose="03000509000000000000" pitchFamily="65" charset="-120"/>
              <a:ea typeface="標楷體" panose="03000509000000000000" pitchFamily="65" charset="-120"/>
            </a:endParaRPr>
          </a:p>
        </p:txBody>
      </p:sp>
      <p:pic>
        <p:nvPicPr>
          <p:cNvPr id="8" name="Picture 7"/>
          <p:cNvPicPr>
            <a:picLocks noChangeAspect="1"/>
          </p:cNvPicPr>
          <p:nvPr/>
        </p:nvPicPr>
        <p:blipFill>
          <a:blip r:embed="rId5"/>
          <a:stretch>
            <a:fillRect/>
          </a:stretch>
        </p:blipFill>
        <p:spPr>
          <a:xfrm>
            <a:off x="243072" y="179605"/>
            <a:ext cx="2172003" cy="790685"/>
          </a:xfrm>
          <a:prstGeom prst="rect">
            <a:avLst/>
          </a:prstGeom>
        </p:spPr>
      </p:pic>
    </p:spTree>
    <p:extLst>
      <p:ext uri="{BB962C8B-B14F-4D97-AF65-F5344CB8AC3E}">
        <p14:creationId xmlns:p14="http://schemas.microsoft.com/office/powerpoint/2010/main" val="10099262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172333" y="1407461"/>
            <a:ext cx="4948308" cy="3046988"/>
          </a:xfrm>
          <a:ln w="28575">
            <a:solidFill>
              <a:srgbClr val="FF0000"/>
            </a:solidFill>
          </a:ln>
        </p:spPr>
        <p:txBody>
          <a:bodyPr wrap="square">
            <a:spAutoFit/>
          </a:bodyPr>
          <a:lstStyle/>
          <a:p>
            <a:pPr>
              <a:lnSpc>
                <a:spcPct val="100000"/>
              </a:lnSpc>
              <a:spcBef>
                <a:spcPts val="0"/>
              </a:spcBef>
            </a:pPr>
            <a:r>
              <a:rPr lang="en-US" altLang="zh-CN"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2004</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1</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1</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日起，內地對香港</a:t>
            </a:r>
            <a:r>
              <a:rPr lang="zh-CN" altLang="en-US" sz="2400" dirty="0" smtClean="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許多產品</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實行零關稅，貨物貿易已全面開放。</a:t>
            </a:r>
            <a:endParaRPr lang="en-US" altLang="zh-CN"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endParaRPr>
          </a:p>
          <a:p>
            <a:pPr>
              <a:lnSpc>
                <a:spcPct val="100000"/>
              </a:lnSpc>
              <a:spcBef>
                <a:spcPts val="0"/>
              </a:spcBef>
            </a:pPr>
            <a:r>
              <a:rPr lang="en-US" altLang="zh-CN"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2004</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1</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1</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日起，取消對香港產品的非關稅措施（進口配額、許可證）和關稅配額。</a:t>
            </a:r>
            <a:r>
              <a:rPr lang="en-US" altLang="zh-CN"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2006</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1</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1</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日，內地對</a:t>
            </a:r>
            <a:r>
              <a:rPr lang="zh-CN" altLang="en-US" sz="2400" dirty="0" smtClean="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原產港澳的產品</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全面實行零關稅。</a:t>
            </a:r>
            <a:endParaRPr lang="en-US" altLang="zh-CN"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图片 1" descr="&amp;pky8296400913&amp;2&amp;"/>
          <p:cNvPicPr>
            <a:picLocks noChangeAspect="1"/>
          </p:cNvPicPr>
          <p:nvPr/>
        </p:nvPicPr>
        <p:blipFill>
          <a:blip r:embed="rId3"/>
          <a:stretch>
            <a:fillRect/>
          </a:stretch>
        </p:blipFill>
        <p:spPr>
          <a:xfrm>
            <a:off x="1100514" y="4578979"/>
            <a:ext cx="2773117" cy="2079720"/>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6" name="标题 1"/>
          <p:cNvSpPr txBox="1">
            <a:spLocks noChangeArrowheads="1"/>
          </p:cNvSpPr>
          <p:nvPr/>
        </p:nvSpPr>
        <p:spPr bwMode="auto">
          <a:xfrm>
            <a:off x="1569961" y="137021"/>
            <a:ext cx="8067675" cy="844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smtClean="0">
                <a:latin typeface="DFKai-SB" panose="03000509000000000000" pitchFamily="65" charset="-120"/>
                <a:ea typeface="DFKai-SB" panose="03000509000000000000" pitchFamily="65" charset="-120"/>
              </a:rPr>
              <a:t>CEPA </a:t>
            </a:r>
            <a:r>
              <a:rPr lang="en-US" altLang="zh-CN" sz="4000" b="1" dirty="0" err="1" smtClean="0">
                <a:latin typeface="DFKai-SB" panose="03000509000000000000" pitchFamily="65" charset="-120"/>
                <a:ea typeface="DFKai-SB" panose="03000509000000000000" pitchFamily="65" charset="-120"/>
                <a:sym typeface="+mn-ea"/>
              </a:rPr>
              <a:t>涵蓋的範圍</a:t>
            </a:r>
            <a:endParaRPr lang="en-US" altLang="zh-CN" sz="4000" b="1" dirty="0">
              <a:latin typeface="DFKai-SB" panose="03000509000000000000" pitchFamily="65" charset="-120"/>
              <a:ea typeface="DFKai-SB" panose="03000509000000000000" pitchFamily="65" charset="-120"/>
            </a:endParaRPr>
          </a:p>
        </p:txBody>
      </p:sp>
      <p:sp>
        <p:nvSpPr>
          <p:cNvPr id="8" name="内容占位符 2"/>
          <p:cNvSpPr>
            <a:spLocks noGrp="1"/>
          </p:cNvSpPr>
          <p:nvPr/>
        </p:nvSpPr>
        <p:spPr>
          <a:xfrm>
            <a:off x="346362" y="908917"/>
            <a:ext cx="3719465" cy="37401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Font typeface="Wingdings" panose="05000000000000000000" charset="0"/>
              <a:buNone/>
            </a:pP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sym typeface="+mn-ea"/>
              </a:rPr>
              <a:t>a. </a:t>
            </a:r>
            <a:r>
              <a:rPr lang="zh-CN" altLang="en-US" sz="2400" b="1" dirty="0">
                <a:latin typeface="DFKai-SB" panose="03000509000000000000" pitchFamily="65" charset="-120"/>
                <a:ea typeface="DFKai-SB" panose="03000509000000000000" pitchFamily="65" charset="-120"/>
                <a:sym typeface="+mn-ea"/>
              </a:rPr>
              <a:t>貨物貿易</a:t>
            </a:r>
          </a:p>
        </p:txBody>
      </p:sp>
      <p:pic>
        <p:nvPicPr>
          <p:cNvPr id="11" name="Picture 10"/>
          <p:cNvPicPr>
            <a:picLocks noChangeAspect="1"/>
          </p:cNvPicPr>
          <p:nvPr/>
        </p:nvPicPr>
        <p:blipFill>
          <a:blip r:embed="rId4"/>
          <a:stretch>
            <a:fillRect/>
          </a:stretch>
        </p:blipFill>
        <p:spPr>
          <a:xfrm>
            <a:off x="195589" y="137021"/>
            <a:ext cx="1464398" cy="533092"/>
          </a:xfrm>
          <a:prstGeom prst="rect">
            <a:avLst/>
          </a:prstGeom>
        </p:spPr>
      </p:pic>
      <p:sp>
        <p:nvSpPr>
          <p:cNvPr id="7" name="内容占位符 2"/>
          <p:cNvSpPr>
            <a:spLocks noGrp="1"/>
          </p:cNvSpPr>
          <p:nvPr/>
        </p:nvSpPr>
        <p:spPr>
          <a:xfrm>
            <a:off x="6417424" y="943759"/>
            <a:ext cx="3817905" cy="37401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Font typeface="Wingdings" panose="05000000000000000000" charset="0"/>
              <a:buNone/>
            </a:pPr>
            <a:r>
              <a:rPr lang="en-US" altLang="zh-CN" sz="2400" b="1" dirty="0">
                <a:latin typeface="Times New Roman" panose="02020603050405020304" pitchFamily="18" charset="0"/>
                <a:ea typeface="DFKai-SB" panose="03000509000000000000" pitchFamily="65" charset="-120"/>
                <a:cs typeface="Times New Roman" panose="02020603050405020304" pitchFamily="18" charset="0"/>
                <a:sym typeface="+mn-ea"/>
              </a:rPr>
              <a:t>b. </a:t>
            </a:r>
            <a:r>
              <a:rPr lang="zh-CN" altLang="en-US" sz="2400" b="1" dirty="0">
                <a:latin typeface="DFKai-SB" panose="03000509000000000000" pitchFamily="65" charset="-120"/>
                <a:ea typeface="DFKai-SB" panose="03000509000000000000" pitchFamily="65" charset="-120"/>
                <a:sym typeface="+mn-ea"/>
              </a:rPr>
              <a:t>服務貿易</a:t>
            </a:r>
          </a:p>
        </p:txBody>
      </p:sp>
      <p:sp>
        <p:nvSpPr>
          <p:cNvPr id="10" name="文本框 32"/>
          <p:cNvSpPr txBox="1"/>
          <p:nvPr/>
        </p:nvSpPr>
        <p:spPr>
          <a:xfrm>
            <a:off x="5552901" y="2781222"/>
            <a:ext cx="6176357" cy="2962513"/>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lnSpc>
                <a:spcPct val="100000"/>
              </a:lnSpc>
              <a:spcBef>
                <a:spcPts val="0"/>
              </a:spcBef>
            </a:pPr>
            <a:r>
              <a:rPr lang="zh-TW" altLang="en-US" sz="2400" b="0" dirty="0" smtClean="0">
                <a:sym typeface="+mn-ea"/>
              </a:rPr>
              <a:t>對</a:t>
            </a:r>
            <a:r>
              <a:rPr lang="zh-TW" altLang="en-US" sz="2400" b="0" dirty="0">
                <a:sym typeface="+mn-ea"/>
              </a:rPr>
              <a:t>部分行業採取以下開放措施：</a:t>
            </a:r>
            <a:endParaRPr lang="en-US" altLang="zh-CN" sz="2400" b="0" dirty="0" smtClean="0">
              <a:latin typeface="DFKai-SB" panose="03000509000000000000" pitchFamily="65" charset="-120"/>
              <a:ea typeface="DFKai-SB" panose="03000509000000000000" pitchFamily="65" charset="-120"/>
              <a:sym typeface="+mn-ea"/>
            </a:endParaRPr>
          </a:p>
          <a:p>
            <a:pPr marL="171450" lvl="0" indent="-171450" algn="l">
              <a:lnSpc>
                <a:spcPct val="100000"/>
              </a:lnSpc>
              <a:spcBef>
                <a:spcPts val="0"/>
              </a:spcBef>
              <a:buFont typeface="Arial" panose="020B0604020202020204" pitchFamily="34" charset="0"/>
              <a:buChar char="•"/>
            </a:pPr>
            <a:r>
              <a:rPr lang="zh-CN" altLang="en-US" sz="2400" b="0" dirty="0" smtClean="0">
                <a:latin typeface="DFKai-SB" panose="03000509000000000000" pitchFamily="65" charset="-120"/>
                <a:ea typeface="DFKai-SB" panose="03000509000000000000" pitchFamily="65" charset="-120"/>
                <a:sym typeface="+mn-ea"/>
              </a:rPr>
              <a:t>提前</a:t>
            </a:r>
            <a:r>
              <a:rPr lang="zh-CN" altLang="en-US" sz="2400" b="0" dirty="0">
                <a:latin typeface="DFKai-SB" panose="03000509000000000000" pitchFamily="65" charset="-120"/>
                <a:ea typeface="DFKai-SB" panose="03000509000000000000" pitchFamily="65" charset="-120"/>
                <a:sym typeface="+mn-ea"/>
              </a:rPr>
              <a:t>實施中國對世貿組織成員的開放承諾</a:t>
            </a:r>
            <a:endParaRPr lang="en-US" altLang="zh-CN" sz="2400" b="0" dirty="0">
              <a:latin typeface="DFKai-SB" panose="03000509000000000000" pitchFamily="65" charset="-120"/>
              <a:ea typeface="DFKai-SB" panose="03000509000000000000" pitchFamily="65" charset="-120"/>
              <a:sym typeface="+mn-ea"/>
            </a:endParaRPr>
          </a:p>
          <a:p>
            <a:pPr marL="171450" indent="-171450" algn="l">
              <a:lnSpc>
                <a:spcPct val="100000"/>
              </a:lnSpc>
              <a:spcBef>
                <a:spcPts val="0"/>
              </a:spcBef>
              <a:buFont typeface="Arial" panose="020B0604020202020204" pitchFamily="34" charset="0"/>
              <a:buChar char="•"/>
            </a:pPr>
            <a:r>
              <a:rPr lang="zh-CN" altLang="en-US" sz="2400" b="0" dirty="0">
                <a:latin typeface="DFKai-SB" panose="03000509000000000000" pitchFamily="65" charset="-120"/>
                <a:ea typeface="DFKai-SB" panose="03000509000000000000" pitchFamily="65" charset="-120"/>
                <a:sym typeface="+mn-ea"/>
              </a:rPr>
              <a:t>取消投資的股權限制，允許獨資經營</a:t>
            </a:r>
            <a:endParaRPr lang="zh-CN" altLang="en-US" sz="2400" b="0" dirty="0"/>
          </a:p>
          <a:p>
            <a:pPr marL="171450" indent="-171450" algn="l">
              <a:lnSpc>
                <a:spcPct val="100000"/>
              </a:lnSpc>
              <a:spcBef>
                <a:spcPts val="0"/>
              </a:spcBef>
              <a:buFont typeface="Arial" panose="020B0604020202020204" pitchFamily="34" charset="0"/>
              <a:buChar char="•"/>
            </a:pPr>
            <a:r>
              <a:rPr lang="zh-CN" altLang="en-US" sz="2400" b="0" dirty="0">
                <a:latin typeface="DFKai-SB" panose="03000509000000000000" pitchFamily="65" charset="-120"/>
                <a:ea typeface="DFKai-SB" panose="03000509000000000000" pitchFamily="65" charset="-120"/>
                <a:sym typeface="+mn-ea"/>
              </a:rPr>
              <a:t>放寬地域和經營範圍限制</a:t>
            </a:r>
            <a:endParaRPr lang="zh-CN" altLang="en-US" sz="2400" b="0" dirty="0"/>
          </a:p>
          <a:p>
            <a:pPr marL="171450" indent="-171450" algn="l">
              <a:lnSpc>
                <a:spcPct val="100000"/>
              </a:lnSpc>
              <a:spcBef>
                <a:spcPts val="0"/>
              </a:spcBef>
              <a:buFont typeface="Arial" panose="020B0604020202020204" pitchFamily="34" charset="0"/>
              <a:buChar char="•"/>
            </a:pPr>
            <a:r>
              <a:rPr lang="zh-CN" altLang="en-US" sz="2400" b="0" dirty="0">
                <a:latin typeface="DFKai-SB" panose="03000509000000000000" pitchFamily="65" charset="-120"/>
                <a:ea typeface="DFKai-SB" panose="03000509000000000000" pitchFamily="65" charset="-120"/>
                <a:sym typeface="+mn-ea"/>
              </a:rPr>
              <a:t>降低最低註冊資本、資質條件的要求</a:t>
            </a:r>
            <a:endParaRPr lang="zh-CN" altLang="en-US" sz="2400" b="0" dirty="0"/>
          </a:p>
          <a:p>
            <a:pPr marL="171450" indent="-171450" algn="l">
              <a:lnSpc>
                <a:spcPct val="100000"/>
              </a:lnSpc>
              <a:spcBef>
                <a:spcPts val="0"/>
              </a:spcBef>
              <a:buFont typeface="Arial" panose="020B0604020202020204" pitchFamily="34" charset="0"/>
              <a:buChar char="•"/>
            </a:pPr>
            <a:r>
              <a:rPr lang="zh-CN" altLang="en-US" sz="2400" b="0" dirty="0">
                <a:latin typeface="DFKai-SB" panose="03000509000000000000" pitchFamily="65" charset="-120"/>
                <a:ea typeface="DFKai-SB" panose="03000509000000000000" pitchFamily="65" charset="-120"/>
              </a:rPr>
              <a:t>允許香港會計、律師、醫生等專業人士參加內地專業考試取得執業資格</a:t>
            </a:r>
            <a:endParaRPr lang="zh-CN" altLang="en-US" sz="2400" b="0" dirty="0"/>
          </a:p>
        </p:txBody>
      </p:sp>
      <p:sp>
        <p:nvSpPr>
          <p:cNvPr id="12" name="Rectangle 11"/>
          <p:cNvSpPr/>
          <p:nvPr/>
        </p:nvSpPr>
        <p:spPr>
          <a:xfrm>
            <a:off x="5656810" y="5917167"/>
            <a:ext cx="5727469" cy="646331"/>
          </a:xfrm>
          <a:prstGeom prst="rect">
            <a:avLst/>
          </a:prstGeom>
        </p:spPr>
        <p:txBody>
          <a:bodyPr wrap="square">
            <a:spAutoFit/>
          </a:bodyPr>
          <a:lstStyle/>
          <a:p>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2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200" dirty="0">
                <a:latin typeface="標楷體" panose="03000509000000000000" pitchFamily="65" charset="-120"/>
                <a:ea typeface="標楷體" panose="03000509000000000000" pitchFamily="65" charset="-120"/>
                <a:cs typeface="Times New Roman" panose="02020603050405020304" pitchFamily="18" charset="0"/>
              </a:rPr>
              <a:t>中華人民共和國商務部 </a:t>
            </a:r>
            <a:endParaRPr lang="en-US" altLang="zh-TW" sz="1200" dirty="0">
              <a:latin typeface="標楷體" panose="03000509000000000000" pitchFamily="65" charset="-12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http://www.gov.cn/zwhd/2006-06/26/content_319846.htm</a:t>
            </a:r>
            <a:endParaRPr lang="en-US" altLang="zh-TW" sz="12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http://tga.mofcom.gov.cn/article/zt_cepa/subjectii/200606/20060602454549.shtml</a:t>
            </a:r>
          </a:p>
        </p:txBody>
      </p:sp>
      <p:sp>
        <p:nvSpPr>
          <p:cNvPr id="4" name="Rectangle 3"/>
          <p:cNvSpPr/>
          <p:nvPr/>
        </p:nvSpPr>
        <p:spPr>
          <a:xfrm>
            <a:off x="5552900" y="1407461"/>
            <a:ext cx="6176357" cy="1200329"/>
          </a:xfrm>
          <a:prstGeom prst="rect">
            <a:avLst/>
          </a:prstGeom>
          <a:ln w="28575">
            <a:solidFill>
              <a:srgbClr val="FF0000"/>
            </a:solidFill>
          </a:ln>
        </p:spPr>
        <p:txBody>
          <a:bodyPr wrap="square">
            <a:spAutoFit/>
          </a:bodyPr>
          <a:lstStyle/>
          <a:p>
            <a:r>
              <a:rPr lang="zh-CN" altLang="en-US" sz="2400" dirty="0">
                <a:solidFill>
                  <a:schemeClr val="dk1"/>
                </a:solidFill>
                <a:latin typeface="DFKai-SB" panose="03000509000000000000" pitchFamily="65" charset="-120"/>
                <a:ea typeface="DFKai-SB" panose="03000509000000000000" pitchFamily="65" charset="-120"/>
              </a:rPr>
              <a:t>內地自</a:t>
            </a:r>
            <a:r>
              <a:rPr lang="en-US" altLang="zh-CN"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2004</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1</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1</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日起，在物流、分銷、視聽、旅遊、</a:t>
            </a:r>
            <a:r>
              <a:rPr lang="zh-CN" altLang="en-US" sz="2400" dirty="0" smtClean="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電</a:t>
            </a:r>
            <a:r>
              <a:rPr lang="zh-TW"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訊</a:t>
            </a:r>
            <a:r>
              <a:rPr lang="zh-CN" altLang="en-US" sz="2400" dirty="0" smtClean="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銀行、保險等</a:t>
            </a:r>
            <a:r>
              <a:rPr lang="en-US" altLang="zh-CN"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27</a:t>
            </a:r>
            <a:r>
              <a:rPr lang="zh-CN" altLang="en-US" sz="24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個服務行業擴大對港澳的開放。</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p:cNvSpPr>
            <a:spLocks noGrp="1"/>
          </p:cNvSpPr>
          <p:nvPr/>
        </p:nvSpPr>
        <p:spPr>
          <a:xfrm>
            <a:off x="662305" y="2232660"/>
            <a:ext cx="10695940" cy="1531620"/>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zh-CN" altLang="en-US" dirty="0">
              <a:latin typeface="DFKai-SB" panose="03000509000000000000" pitchFamily="65" charset="-120"/>
              <a:ea typeface="DFKai-SB" panose="03000509000000000000" pitchFamily="65" charset="-120"/>
              <a:sym typeface="+mn-ea"/>
            </a:endParaRPr>
          </a:p>
        </p:txBody>
      </p:sp>
      <p:sp>
        <p:nvSpPr>
          <p:cNvPr id="5" name="内容占位符 2"/>
          <p:cNvSpPr>
            <a:spLocks noGrp="1"/>
          </p:cNvSpPr>
          <p:nvPr/>
        </p:nvSpPr>
        <p:spPr>
          <a:xfrm>
            <a:off x="758995" y="1733245"/>
            <a:ext cx="5208159" cy="359315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fontAlgn="auto">
              <a:lnSpc>
                <a:spcPct val="100000"/>
              </a:lnSpc>
              <a:buClrTx/>
              <a:buSzTx/>
              <a:buFontTx/>
              <a:buNone/>
            </a:pPr>
            <a:r>
              <a:rPr lang="zh-CN" altLang="en-US" dirty="0">
                <a:solidFill>
                  <a:schemeClr val="dk1"/>
                </a:solidFill>
                <a:latin typeface="DFKai-SB" panose="03000509000000000000" pitchFamily="65" charset="-120"/>
                <a:ea typeface="DFKai-SB" panose="03000509000000000000" pitchFamily="65" charset="-120"/>
              </a:rPr>
              <a:t>內地與香港在</a:t>
            </a:r>
            <a:r>
              <a:rPr lang="zh-CN" altLang="en-US"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7個領域（貿易投資促進，通關便利化，中小企業合作，中</a:t>
            </a:r>
            <a:r>
              <a:rPr lang="zh-CN" altLang="en-US" dirty="0" smtClean="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醫藥產業</a:t>
            </a:r>
            <a:r>
              <a:rPr lang="zh-CN" altLang="en-US"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合作，電子商務，法律法規透明度，商品檢驗檢疫、食品安全及品質標準）達成了協議，同時還確定了金融和旅遊領域的合作內容，相互承認專業人員的資格。</a:t>
            </a:r>
          </a:p>
        </p:txBody>
      </p:sp>
      <p:sp>
        <p:nvSpPr>
          <p:cNvPr id="6" name="内容占位符 2"/>
          <p:cNvSpPr>
            <a:spLocks noGrp="1"/>
          </p:cNvSpPr>
          <p:nvPr/>
        </p:nvSpPr>
        <p:spPr>
          <a:xfrm>
            <a:off x="1175707" y="1171611"/>
            <a:ext cx="3751893" cy="37401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Font typeface="Wingdings" panose="05000000000000000000" charset="0"/>
              <a:buNone/>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sym typeface="+mn-ea"/>
              </a:rPr>
              <a:t>c. </a:t>
            </a:r>
            <a:r>
              <a:rPr lang="zh-CN" altLang="en-US" sz="3200" b="1" dirty="0">
                <a:latin typeface="DFKai-SB" panose="03000509000000000000" pitchFamily="65" charset="-120"/>
                <a:ea typeface="DFKai-SB" panose="03000509000000000000" pitchFamily="65" charset="-120"/>
                <a:sym typeface="+mn-ea"/>
              </a:rPr>
              <a:t>貿易投資</a:t>
            </a:r>
          </a:p>
        </p:txBody>
      </p:sp>
      <p:sp>
        <p:nvSpPr>
          <p:cNvPr id="7" name="标题 1"/>
          <p:cNvSpPr txBox="1">
            <a:spLocks noChangeArrowheads="1"/>
          </p:cNvSpPr>
          <p:nvPr/>
        </p:nvSpPr>
        <p:spPr bwMode="auto">
          <a:xfrm>
            <a:off x="1927409" y="278528"/>
            <a:ext cx="8067675" cy="844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CEPA</a:t>
            </a:r>
            <a:r>
              <a:rPr lang="en-US" altLang="zh-CN" sz="4000" b="1" dirty="0">
                <a:latin typeface="DFKai-SB" panose="03000509000000000000" pitchFamily="65" charset="-120"/>
                <a:ea typeface="DFKai-SB" panose="03000509000000000000" pitchFamily="65" charset="-120"/>
              </a:rPr>
              <a:t> </a:t>
            </a:r>
            <a:r>
              <a:rPr lang="en-US" altLang="zh-CN" sz="4000" b="1" dirty="0" err="1">
                <a:latin typeface="DFKai-SB" panose="03000509000000000000" pitchFamily="65" charset="-120"/>
                <a:ea typeface="DFKai-SB" panose="03000509000000000000" pitchFamily="65" charset="-120"/>
                <a:sym typeface="+mn-ea"/>
              </a:rPr>
              <a:t>涵蓋的範圍</a:t>
            </a:r>
            <a:endParaRPr lang="en-US" altLang="zh-CN" sz="4000" b="1" dirty="0">
              <a:latin typeface="DFKai-SB" panose="03000509000000000000" pitchFamily="65" charset="-120"/>
              <a:ea typeface="DFKai-SB" panose="03000509000000000000" pitchFamily="65" charset="-120"/>
            </a:endParaRPr>
          </a:p>
        </p:txBody>
      </p:sp>
      <p:pic>
        <p:nvPicPr>
          <p:cNvPr id="3" name="Picture 2"/>
          <p:cNvPicPr>
            <a:picLocks noChangeAspect="1"/>
          </p:cNvPicPr>
          <p:nvPr/>
        </p:nvPicPr>
        <p:blipFill>
          <a:blip r:embed="rId2"/>
          <a:stretch>
            <a:fillRect/>
          </a:stretch>
        </p:blipFill>
        <p:spPr>
          <a:xfrm>
            <a:off x="579132" y="5569775"/>
            <a:ext cx="1032488" cy="1053559"/>
          </a:xfrm>
          <a:prstGeom prst="rect">
            <a:avLst/>
          </a:prstGeom>
        </p:spPr>
      </p:pic>
      <p:sp>
        <p:nvSpPr>
          <p:cNvPr id="2" name="Rectangle 1"/>
          <p:cNvSpPr/>
          <p:nvPr/>
        </p:nvSpPr>
        <p:spPr>
          <a:xfrm>
            <a:off x="1781073" y="5661318"/>
            <a:ext cx="3997426" cy="738664"/>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rPr>
              <a:t>資料來源</a:t>
            </a:r>
            <a:r>
              <a:rPr lang="en-US" altLang="zh-TW" sz="1400" dirty="0">
                <a:latin typeface="標楷體" panose="03000509000000000000" pitchFamily="65" charset="-120"/>
                <a:ea typeface="標楷體" panose="03000509000000000000" pitchFamily="65" charset="-120"/>
              </a:rPr>
              <a:t>: </a:t>
            </a:r>
            <a:r>
              <a:rPr lang="zh-TW" altLang="en-US" sz="1400" dirty="0">
                <a:latin typeface="標楷體" panose="03000509000000000000" pitchFamily="65" charset="-120"/>
                <a:ea typeface="標楷體" panose="03000509000000000000" pitchFamily="65" charset="-120"/>
              </a:rPr>
              <a:t>中國新聞網 </a:t>
            </a:r>
            <a:r>
              <a:rPr lang="en-US" altLang="zh-TW" sz="1400" dirty="0">
                <a:latin typeface="標楷體" panose="03000509000000000000" pitchFamily="65" charset="-120"/>
                <a:ea typeface="標楷體" panose="03000509000000000000" pitchFamily="65" charset="-120"/>
              </a:rPr>
              <a:t>(</a:t>
            </a:r>
            <a:r>
              <a:rPr lang="en-US" sz="1400" dirty="0"/>
              <a:t>https://news.sina.com.cn/c/2003-06-29/1741288711s.shtml</a:t>
            </a:r>
            <a:r>
              <a:rPr lang="en-US" altLang="zh-TW" sz="1400" dirty="0"/>
              <a:t>)</a:t>
            </a:r>
            <a:endParaRPr lang="en-US" sz="1400" dirty="0"/>
          </a:p>
        </p:txBody>
      </p:sp>
      <p:sp>
        <p:nvSpPr>
          <p:cNvPr id="14" name="内容占位符 2"/>
          <p:cNvSpPr>
            <a:spLocks noGrp="1"/>
          </p:cNvSpPr>
          <p:nvPr/>
        </p:nvSpPr>
        <p:spPr>
          <a:xfrm>
            <a:off x="6464196" y="1743615"/>
            <a:ext cx="4987600" cy="4557431"/>
          </a:xfrm>
          <a:ln w="28575">
            <a:solidFill>
              <a:srgbClr val="FF0000"/>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fontAlgn="auto">
              <a:lnSpc>
                <a:spcPct val="100000"/>
              </a:lnSpc>
              <a:buClrTx/>
              <a:buSzTx/>
              <a:buFontTx/>
              <a:buNone/>
            </a:pPr>
            <a:r>
              <a:rPr lang="zh-CN" altLang="en-US" sz="2600" dirty="0">
                <a:solidFill>
                  <a:schemeClr val="dk1"/>
                </a:solidFill>
                <a:latin typeface="DFKai-SB" panose="03000509000000000000" pitchFamily="65" charset="-120"/>
                <a:ea typeface="DFKai-SB" panose="03000509000000000000" pitchFamily="65" charset="-120"/>
              </a:rPr>
              <a:t>雙方將會在許多領域加強經濟技術合作，配合和支持兩地業界發展。</a:t>
            </a:r>
          </a:p>
        </p:txBody>
      </p:sp>
      <p:sp>
        <p:nvSpPr>
          <p:cNvPr id="15" name="内容占位符 2"/>
          <p:cNvSpPr>
            <a:spLocks noGrp="1"/>
          </p:cNvSpPr>
          <p:nvPr/>
        </p:nvSpPr>
        <p:spPr>
          <a:xfrm>
            <a:off x="5611079" y="1183372"/>
            <a:ext cx="6372860" cy="374015"/>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buFont typeface="Wingdings" panose="05000000000000000000" charset="0"/>
              <a:buNone/>
            </a:pPr>
            <a:r>
              <a:rPr lang="en-US" altLang="zh-CN" sz="3200" b="1" dirty="0">
                <a:latin typeface="Times New Roman" panose="02020603050405020304" pitchFamily="18" charset="0"/>
                <a:ea typeface="DFKai-SB" panose="03000509000000000000" pitchFamily="65" charset="-120"/>
                <a:cs typeface="Times New Roman" panose="02020603050405020304" pitchFamily="18" charset="0"/>
                <a:sym typeface="+mn-ea"/>
              </a:rPr>
              <a:t>d. </a:t>
            </a:r>
            <a:r>
              <a:rPr lang="zh-CN" altLang="en-US" sz="3200" b="1" dirty="0">
                <a:latin typeface="DFKai-SB" panose="03000509000000000000" pitchFamily="65" charset="-120"/>
                <a:ea typeface="DFKai-SB" panose="03000509000000000000" pitchFamily="65" charset="-120"/>
                <a:sym typeface="+mn-ea"/>
              </a:rPr>
              <a:t>經濟技術合作</a:t>
            </a:r>
          </a:p>
        </p:txBody>
      </p:sp>
      <p:pic>
        <p:nvPicPr>
          <p:cNvPr id="17" name="Picture 16"/>
          <p:cNvPicPr>
            <a:picLocks noChangeAspect="1"/>
          </p:cNvPicPr>
          <p:nvPr/>
        </p:nvPicPr>
        <p:blipFill>
          <a:blip r:embed="rId3"/>
          <a:stretch>
            <a:fillRect/>
          </a:stretch>
        </p:blipFill>
        <p:spPr>
          <a:xfrm>
            <a:off x="6627181" y="3360995"/>
            <a:ext cx="4661629" cy="2546162"/>
          </a:xfrm>
          <a:prstGeom prst="rect">
            <a:avLst/>
          </a:prstGeom>
        </p:spPr>
      </p:pic>
      <p:sp>
        <p:nvSpPr>
          <p:cNvPr id="18" name="文本框 99"/>
          <p:cNvSpPr txBox="1"/>
          <p:nvPr/>
        </p:nvSpPr>
        <p:spPr>
          <a:xfrm>
            <a:off x="7060784" y="2965029"/>
            <a:ext cx="3994150" cy="369332"/>
          </a:xfrm>
          <a:prstGeom prst="rect">
            <a:avLst/>
          </a:prstGeom>
          <a:noFill/>
          <a:ln w="9525">
            <a:noFill/>
          </a:ln>
        </p:spPr>
        <p:txBody>
          <a:bodyPr wrap="square">
            <a:spAutoFit/>
          </a:bodyPr>
          <a:lstStyle/>
          <a:p>
            <a:pPr indent="0"/>
            <a:r>
              <a:rPr lang="zh-CN" b="0" dirty="0">
                <a:latin typeface="DFKai-SB" panose="03000509000000000000" pitchFamily="65" charset="-120"/>
                <a:ea typeface="DFKai-SB" panose="03000509000000000000" pitchFamily="65" charset="-120"/>
                <a:cs typeface="黑体" panose="02010609060101010101" charset="-122"/>
              </a:rPr>
              <a:t>內地與香港在經濟技術合作</a:t>
            </a:r>
            <a:r>
              <a:rPr lang="zh-CN" b="0" dirty="0">
                <a:latin typeface="Times New Roman" panose="02020603050405020304" pitchFamily="18" charset="0"/>
                <a:ea typeface="DFKai-SB" panose="03000509000000000000" pitchFamily="65" charset="-120"/>
                <a:cs typeface="Times New Roman" panose="02020603050405020304" pitchFamily="18" charset="0"/>
              </a:rPr>
              <a:t>22</a:t>
            </a:r>
            <a:r>
              <a:rPr lang="zh-CN" b="0" dirty="0">
                <a:latin typeface="DFKai-SB" panose="03000509000000000000" pitchFamily="65" charset="-120"/>
                <a:ea typeface="DFKai-SB" panose="03000509000000000000" pitchFamily="65" charset="-120"/>
                <a:cs typeface="黑体" panose="02010609060101010101" charset="-122"/>
              </a:rPr>
              <a:t>個領域</a:t>
            </a:r>
            <a:endParaRPr lang="zh-CN" altLang="en-US" b="0" dirty="0">
              <a:latin typeface="DFKai-SB" panose="03000509000000000000" pitchFamily="65" charset="-120"/>
              <a:ea typeface="DFKai-SB" panose="03000509000000000000" pitchFamily="65" charset="-120"/>
              <a:cs typeface="黑体" panose="02010609060101010101" charset="-122"/>
            </a:endParaRPr>
          </a:p>
        </p:txBody>
      </p:sp>
      <p:sp>
        <p:nvSpPr>
          <p:cNvPr id="19" name="Rectangle 18"/>
          <p:cNvSpPr/>
          <p:nvPr/>
        </p:nvSpPr>
        <p:spPr>
          <a:xfrm>
            <a:off x="6459115" y="5974771"/>
            <a:ext cx="4829695" cy="523220"/>
          </a:xfrm>
          <a:prstGeom prst="rect">
            <a:avLst/>
          </a:prstGeom>
        </p:spPr>
        <p:txBody>
          <a:bodyPr wrap="square">
            <a:spAutoFit/>
          </a:bodyPr>
          <a:lstStyle/>
          <a:p>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a:latin typeface="標楷體" panose="03000509000000000000" pitchFamily="65" charset="-120"/>
                <a:ea typeface="標楷體" panose="03000509000000000000" pitchFamily="65" charset="-120"/>
                <a:cs typeface="Times New Roman" panose="02020603050405020304" pitchFamily="18" charset="0"/>
              </a:rPr>
              <a:t>工業貿易署 </a:t>
            </a:r>
            <a:r>
              <a:rPr lang="en-US" altLang="zh-TW" sz="1400" dirty="0">
                <a:latin typeface="標楷體" panose="03000509000000000000" pitchFamily="65" charset="-12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https://www.tid.gov.hk/tc_chi/cepa/press/files/CEPA_leaflet.pdf</a:t>
            </a:r>
            <a:r>
              <a:rPr lang="en-US" altLang="zh-TW" sz="140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21867" y="133105"/>
            <a:ext cx="2172003" cy="790685"/>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476250"/>
            <a:ext cx="10872787" cy="624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内容占位符 2"/>
          <p:cNvSpPr>
            <a:spLocks noGrp="1"/>
          </p:cNvSpPr>
          <p:nvPr>
            <p:ph idx="4294967295"/>
          </p:nvPr>
        </p:nvSpPr>
        <p:spPr>
          <a:xfrm>
            <a:off x="1238250" y="1427110"/>
            <a:ext cx="9715500" cy="3119952"/>
          </a:xfrm>
        </p:spPr>
        <p:txBody>
          <a:bodyPr>
            <a:normAutofit fontScale="92500" lnSpcReduction="10000"/>
          </a:bodyPr>
          <a:lstStyle/>
          <a:p>
            <a:pPr marL="0" indent="0" algn="l">
              <a:lnSpc>
                <a:spcPct val="150000"/>
              </a:lnSpc>
              <a:spcBef>
                <a:spcPts val="0"/>
              </a:spcBef>
              <a:buClrTx/>
              <a:buSzTx/>
              <a:buNone/>
            </a:pPr>
            <a:r>
              <a:rPr lang="zh-CN" altLang="en-US" sz="300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2019年修訂的《〈內地與香港關於建立更緊密經貿關係的安排〉服務貿易協議》（CEPA服務貿易協議）在許多領域都增添了開放措施，比如金融、法律、電視、電影、旅遊等，方便了香港企業在內地擴展業務，香港居民能直接在內地取得執業資格，更多服務可以提供給內地</a:t>
            </a:r>
            <a:r>
              <a:rPr lang="zh-CN" altLang="en-US" sz="3000" dirty="0">
                <a:solidFill>
                  <a:schemeClr val="dk1"/>
                </a:solidFill>
                <a:latin typeface="DFKai-SB" panose="03000509000000000000" pitchFamily="65" charset="-120"/>
                <a:ea typeface="DFKai-SB" panose="03000509000000000000" pitchFamily="65" charset="-120"/>
              </a:rPr>
              <a:t>市場。</a:t>
            </a:r>
          </a:p>
          <a:p>
            <a:pPr indent="0">
              <a:spcBef>
                <a:spcPts val="0"/>
              </a:spcBef>
            </a:pPr>
            <a:endParaRPr lang="zh-CN" altLang="en-US" dirty="0">
              <a:latin typeface="DFKai-SB" panose="03000509000000000000" pitchFamily="65" charset="-120"/>
              <a:ea typeface="DFKai-SB" panose="03000509000000000000" pitchFamily="65" charset="-120"/>
            </a:endParaRPr>
          </a:p>
        </p:txBody>
      </p:sp>
      <p:pic>
        <p:nvPicPr>
          <p:cNvPr id="5" name="图片占位符 2"/>
          <p:cNvPicPr>
            <a:picLocks noGrp="1" noChangeAspect="1"/>
          </p:cNvPicPr>
          <p:nvPr/>
        </p:nvPicPr>
        <p:blipFill rotWithShape="1">
          <a:blip r:embed="rId3" cstate="print">
            <a:extLst>
              <a:ext uri="{28A0092B-C50C-407E-A947-70E740481C1C}">
                <a14:useLocalDpi xmlns:a14="http://schemas.microsoft.com/office/drawing/2010/main" val="0"/>
              </a:ext>
            </a:extLst>
          </a:blip>
          <a:srcRect b="-2020"/>
          <a:stretch>
            <a:fillRect/>
          </a:stretch>
        </p:blipFill>
        <p:spPr>
          <a:xfrm>
            <a:off x="4056611" y="4608677"/>
            <a:ext cx="4081335" cy="1451352"/>
          </a:xfrm>
          <a:prstGeom prst="rect">
            <a:avLst/>
          </a:prstGeom>
          <a:ln w="12700" cap="sq">
            <a:solidFill>
              <a:srgbClr val="000000"/>
            </a:solidFill>
            <a:prstDash val="solid"/>
            <a:miter lim="800000"/>
            <a:headEnd/>
            <a:tailEnd/>
          </a:ln>
          <a:effectLst>
            <a:outerShdw blurRad="50800" dist="38100" dir="2700000" algn="tl" rotWithShape="0">
              <a:srgbClr val="000000">
                <a:alpha val="18000"/>
              </a:srgbClr>
            </a:outerShdw>
          </a:effectLst>
        </p:spPr>
      </p:pic>
      <p:sp>
        <p:nvSpPr>
          <p:cNvPr id="2" name="文本框 1"/>
          <p:cNvSpPr txBox="1"/>
          <p:nvPr/>
        </p:nvSpPr>
        <p:spPr>
          <a:xfrm>
            <a:off x="1238250" y="6184740"/>
            <a:ext cx="9517380" cy="369332"/>
          </a:xfrm>
          <a:prstGeom prst="rect">
            <a:avLst/>
          </a:prstGeom>
          <a:noFill/>
        </p:spPr>
        <p:txBody>
          <a:bodyPr wrap="square" rtlCol="0">
            <a:spAutoFit/>
          </a:bodyPr>
          <a:lstStyle/>
          <a:p>
            <a:pPr algn="ctr"/>
            <a:r>
              <a:rPr lang="zh-CN" altLang="en-US" dirty="0">
                <a:latin typeface="DFKai-SB" panose="03000509000000000000" pitchFamily="65" charset="-120"/>
                <a:ea typeface="DFKai-SB" panose="03000509000000000000" pitchFamily="65" charset="-120"/>
              </a:rPr>
              <a:t>資料來源：香港特別行政區工業貿易署 </a:t>
            </a:r>
            <a:r>
              <a:rPr lang="en-US" altLang="zh-TW" dirty="0">
                <a:latin typeface="DFKai-SB" panose="03000509000000000000" pitchFamily="65" charset="-120"/>
                <a:ea typeface="DFKai-SB" panose="03000509000000000000" pitchFamily="65" charset="-120"/>
              </a:rPr>
              <a:t>(</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https://www.tid.gov.hk/tc_chi/cepa/press/files/CEPA_leaflet.pdf</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5033934" y="975053"/>
            <a:ext cx="1620957" cy="523220"/>
          </a:xfrm>
          <a:prstGeom prst="rect">
            <a:avLst/>
          </a:prstGeom>
        </p:spPr>
        <p:txBody>
          <a:bodyPr wrap="none">
            <a:spAutoFit/>
          </a:bodyPr>
          <a:lstStyle/>
          <a:p>
            <a:r>
              <a:rPr lang="zh-TW" altLang="en-US" sz="2800" dirty="0">
                <a:latin typeface="標楷體" panose="03000509000000000000" pitchFamily="65" charset="-120"/>
                <a:ea typeface="標楷體" panose="03000509000000000000" pitchFamily="65" charset="-120"/>
              </a:rPr>
              <a:t>加大開放</a:t>
            </a:r>
            <a:endParaRPr lang="en-US" sz="2800" dirty="0">
              <a:latin typeface="標楷體" panose="03000509000000000000" pitchFamily="65" charset="-120"/>
              <a:ea typeface="標楷體" panose="03000509000000000000" pitchFamily="65" charset="-120"/>
            </a:endParaRPr>
          </a:p>
        </p:txBody>
      </p:sp>
      <p:sp>
        <p:nvSpPr>
          <p:cNvPr id="12" name="标题 1"/>
          <p:cNvSpPr txBox="1">
            <a:spLocks noChangeArrowheads="1"/>
          </p:cNvSpPr>
          <p:nvPr/>
        </p:nvSpPr>
        <p:spPr bwMode="auto">
          <a:xfrm>
            <a:off x="1927409" y="278528"/>
            <a:ext cx="8067675" cy="844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CEPA </a:t>
            </a:r>
            <a:r>
              <a:rPr lang="en-US" altLang="zh-CN" sz="4000" b="1" dirty="0" err="1">
                <a:latin typeface="DFKai-SB" panose="03000509000000000000" pitchFamily="65" charset="-120"/>
                <a:ea typeface="DFKai-SB" panose="03000509000000000000" pitchFamily="65" charset="-120"/>
                <a:sym typeface="+mn-ea"/>
              </a:rPr>
              <a:t>涵蓋的範圍</a:t>
            </a:r>
            <a:endParaRPr lang="en-US" altLang="zh-CN" sz="4000" b="1" dirty="0">
              <a:latin typeface="DFKai-SB" panose="03000509000000000000" pitchFamily="65" charset="-120"/>
              <a:ea typeface="DFKai-SB" panose="03000509000000000000" pitchFamily="65" charset="-120"/>
            </a:endParaRPr>
          </a:p>
        </p:txBody>
      </p:sp>
      <p:pic>
        <p:nvPicPr>
          <p:cNvPr id="14" name="Picture 13"/>
          <p:cNvPicPr>
            <a:picLocks noChangeAspect="1"/>
          </p:cNvPicPr>
          <p:nvPr/>
        </p:nvPicPr>
        <p:blipFill>
          <a:blip r:embed="rId4"/>
          <a:stretch>
            <a:fillRect/>
          </a:stretch>
        </p:blipFill>
        <p:spPr>
          <a:xfrm>
            <a:off x="221867" y="133105"/>
            <a:ext cx="2172003" cy="790685"/>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73213" y="1015960"/>
            <a:ext cx="6162780" cy="1028971"/>
          </a:xfrm>
          <a:solidFill>
            <a:schemeClr val="accent6">
              <a:lumMod val="20000"/>
              <a:lumOff val="80000"/>
            </a:schemeClr>
          </a:solidFill>
        </p:spPr>
        <p:txBody>
          <a:bodyPr>
            <a:normAutofit/>
          </a:bodyPr>
          <a:lstStyle/>
          <a:p>
            <a:pPr marL="0" indent="0">
              <a:lnSpc>
                <a:spcPct val="100000"/>
              </a:lnSpc>
              <a:spcAft>
                <a:spcPts val="0"/>
              </a:spcAft>
              <a:buNone/>
            </a:pPr>
            <a:r>
              <a:rPr lang="zh-CN" altLang="en-US" sz="2600" dirty="0">
                <a:latin typeface="DFKai-SB" panose="03000509000000000000" pitchFamily="65" charset="-120"/>
                <a:ea typeface="DFKai-SB" panose="03000509000000000000" pitchFamily="65" charset="-120"/>
                <a:sym typeface="+mn-ea"/>
              </a:rPr>
              <a:t>觀看視頻：</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sym typeface="+mn-ea"/>
              </a:rPr>
              <a:t>CEPA補充協議在香港簽署促進內地與香港建立更緊密經貿關係</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en-US" altLang="zh-CN" sz="2600" dirty="0">
              <a:latin typeface="DFKai-SB" panose="03000509000000000000" pitchFamily="65" charset="-120"/>
              <a:ea typeface="DFKai-SB" panose="03000509000000000000" pitchFamily="65" charset="-120"/>
              <a:sym typeface="+mn-ea"/>
            </a:endParaRPr>
          </a:p>
          <a:p>
            <a:pPr marL="0" indent="0">
              <a:lnSpc>
                <a:spcPct val="150000"/>
              </a:lnSpc>
              <a:spcAft>
                <a:spcPts val="0"/>
              </a:spcAft>
              <a:buNone/>
            </a:pPr>
            <a:endParaRPr lang="en-US" altLang="zh-CN" sz="1600" dirty="0">
              <a:latin typeface="DFKai-SB" panose="03000509000000000000" pitchFamily="65" charset="-120"/>
              <a:ea typeface="DFKai-SB" panose="03000509000000000000" pitchFamily="65" charset="-120"/>
              <a:sym typeface="+mn-ea"/>
            </a:endParaRPr>
          </a:p>
          <a:p>
            <a:pPr marL="0" indent="0">
              <a:lnSpc>
                <a:spcPct val="150000"/>
              </a:lnSpc>
              <a:spcAft>
                <a:spcPts val="0"/>
              </a:spcAft>
              <a:buNone/>
            </a:pPr>
            <a:endParaRPr lang="en-US" altLang="zh-CN" sz="1600" dirty="0">
              <a:latin typeface="DFKai-SB" panose="03000509000000000000" pitchFamily="65" charset="-120"/>
              <a:ea typeface="DFKai-SB" panose="03000509000000000000" pitchFamily="65" charset="-120"/>
              <a:sym typeface="+mn-ea"/>
            </a:endParaRPr>
          </a:p>
          <a:p>
            <a:pPr marL="0" indent="0">
              <a:lnSpc>
                <a:spcPct val="150000"/>
              </a:lnSpc>
              <a:spcAft>
                <a:spcPts val="0"/>
              </a:spcAft>
              <a:buNone/>
            </a:pPr>
            <a:endParaRPr lang="en-US" altLang="zh-CN" sz="1600" dirty="0">
              <a:latin typeface="DFKai-SB" panose="03000509000000000000" pitchFamily="65" charset="-120"/>
              <a:ea typeface="DFKai-SB" panose="03000509000000000000" pitchFamily="65" charset="-120"/>
              <a:sym typeface="+mn-ea"/>
            </a:endParaRPr>
          </a:p>
        </p:txBody>
      </p:sp>
      <p:grpSp>
        <p:nvGrpSpPr>
          <p:cNvPr id="8" name="组合 7"/>
          <p:cNvGrpSpPr/>
          <p:nvPr/>
        </p:nvGrpSpPr>
        <p:grpSpPr>
          <a:xfrm>
            <a:off x="4122794" y="2127"/>
            <a:ext cx="2674938" cy="674687"/>
            <a:chOff x="977900" y="557213"/>
            <a:chExt cx="2674938" cy="674687"/>
          </a:xfrm>
        </p:grpSpPr>
        <p:sp>
          <p:nvSpPr>
            <p:cNvPr id="9" name="矩形 8"/>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9"/>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文本框 13"/>
            <p:cNvSpPr txBox="1">
              <a:spLocks noChangeArrowheads="1"/>
            </p:cNvSpPr>
            <p:nvPr/>
          </p:nvSpPr>
          <p:spPr bwMode="auto">
            <a:xfrm>
              <a:off x="1341438" y="557213"/>
              <a:ext cx="2311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600" b="1" dirty="0">
                  <a:latin typeface="標楷體" panose="03000509000000000000" pitchFamily="65" charset="-120"/>
                  <a:ea typeface="標楷體" panose="03000509000000000000" pitchFamily="65" charset="-120"/>
                </a:rPr>
                <a:t>思考問題</a:t>
              </a:r>
            </a:p>
          </p:txBody>
        </p:sp>
        <p:cxnSp>
          <p:nvCxnSpPr>
            <p:cNvPr id="12" name="直接连接符 11"/>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3" name="文本框 12"/>
          <p:cNvSpPr txBox="1"/>
          <p:nvPr/>
        </p:nvSpPr>
        <p:spPr>
          <a:xfrm>
            <a:off x="1000275" y="2036700"/>
            <a:ext cx="6135718" cy="892552"/>
          </a:xfrm>
          <a:prstGeom prst="rect">
            <a:avLst/>
          </a:prstGeom>
          <a:solidFill>
            <a:schemeClr val="accent2">
              <a:lumMod val="20000"/>
              <a:lumOff val="80000"/>
            </a:schemeClr>
          </a:solidFill>
        </p:spPr>
        <p:txBody>
          <a:bodyPr wrap="square" rtlCol="0">
            <a:spAutoFit/>
          </a:bodyPr>
          <a:lstStyle/>
          <a:p>
            <a:r>
              <a:rPr lang="zh-CN" altLang="en-US" sz="2600" dirty="0">
                <a:latin typeface="DFKai-SB" panose="03000509000000000000" pitchFamily="65" charset="-120"/>
                <a:ea typeface="DFKai-SB" panose="03000509000000000000" pitchFamily="65" charset="-120"/>
                <a:sym typeface="+mn-ea"/>
              </a:rPr>
              <a:t>根據視頻，</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sym typeface="+mn-ea"/>
              </a:rPr>
              <a:t>CEPA</a:t>
            </a:r>
            <a:r>
              <a:rPr lang="zh-CN" altLang="en-US" sz="2600" dirty="0">
                <a:latin typeface="DFKai-SB" panose="03000509000000000000" pitchFamily="65" charset="-120"/>
                <a:ea typeface="DFKai-SB" panose="03000509000000000000" pitchFamily="65" charset="-120"/>
                <a:sym typeface="+mn-ea"/>
              </a:rPr>
              <a:t>及其補充協議的簽署和實施對你的日常生活產生哪些積極影響？</a:t>
            </a:r>
            <a:endParaRPr lang="zh-CN" altLang="en-US" sz="2600" dirty="0">
              <a:latin typeface="DFKai-SB" panose="03000509000000000000" pitchFamily="65" charset="-120"/>
              <a:ea typeface="DFKai-SB" panose="03000509000000000000" pitchFamily="65" charset="-120"/>
            </a:endParaRPr>
          </a:p>
        </p:txBody>
      </p:sp>
      <p:grpSp>
        <p:nvGrpSpPr>
          <p:cNvPr id="14" name="组合 13"/>
          <p:cNvGrpSpPr>
            <a:grpSpLocks noChangeAspect="1"/>
          </p:cNvGrpSpPr>
          <p:nvPr/>
        </p:nvGrpSpPr>
        <p:grpSpPr>
          <a:xfrm flipH="1">
            <a:off x="290171" y="2152787"/>
            <a:ext cx="540000" cy="540000"/>
            <a:chOff x="5195979" y="428797"/>
            <a:chExt cx="927463" cy="927463"/>
          </a:xfrm>
        </p:grpSpPr>
        <p:sp>
          <p:nvSpPr>
            <p:cNvPr id="15" name="椭圆 14"/>
            <p:cNvSpPr/>
            <p:nvPr/>
          </p:nvSpPr>
          <p:spPr>
            <a:xfrm>
              <a:off x="5195979" y="428797"/>
              <a:ext cx="927463" cy="927463"/>
            </a:xfrm>
            <a:prstGeom prst="ellipse">
              <a:avLst/>
            </a:prstGeom>
            <a:solidFill>
              <a:srgbClr val="C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6" name="组合 15"/>
            <p:cNvGrpSpPr/>
            <p:nvPr/>
          </p:nvGrpSpPr>
          <p:grpSpPr>
            <a:xfrm>
              <a:off x="5235042" y="460898"/>
              <a:ext cx="876427" cy="882962"/>
              <a:chOff x="6130069" y="1975983"/>
              <a:chExt cx="876427" cy="882962"/>
            </a:xfrm>
          </p:grpSpPr>
          <p:sp>
            <p:nvSpPr>
              <p:cNvPr id="19" name="Freeform 16"/>
              <p:cNvSpPr/>
              <p:nvPr/>
            </p:nvSpPr>
            <p:spPr bwMode="auto">
              <a:xfrm>
                <a:off x="6138783" y="1991232"/>
                <a:ext cx="867713" cy="867713"/>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826118"/>
              </a:solidFill>
              <a:ln w="15875" cap="flat">
                <a:noFill/>
                <a:prstDash val="solid"/>
                <a:round/>
              </a:ln>
            </p:spPr>
            <p:txBody>
              <a:bodyPr vert="horz" wrap="square" lIns="91440" tIns="45720" rIns="91440" bIns="45720" numCol="1" anchor="t" anchorCtr="0" compatLnSpc="1"/>
              <a:lstStyle/>
              <a:p>
                <a:endParaRPr lang="zh-CN" altLang="en-US" dirty="0"/>
              </a:p>
            </p:txBody>
          </p:sp>
          <p:sp>
            <p:nvSpPr>
              <p:cNvPr id="20" name="Freeform 16"/>
              <p:cNvSpPr/>
              <p:nvPr/>
            </p:nvSpPr>
            <p:spPr bwMode="auto">
              <a:xfrm>
                <a:off x="6130069" y="1975983"/>
                <a:ext cx="867712" cy="867711"/>
              </a:xfrm>
              <a:custGeom>
                <a:avLst/>
                <a:gdLst>
                  <a:gd name="T0" fmla="*/ 40 w 80"/>
                  <a:gd name="T1" fmla="*/ 80 h 80"/>
                  <a:gd name="T2" fmla="*/ 80 w 80"/>
                  <a:gd name="T3" fmla="*/ 40 h 80"/>
                  <a:gd name="T4" fmla="*/ 40 w 80"/>
                  <a:gd name="T5" fmla="*/ 0 h 80"/>
                  <a:gd name="T6" fmla="*/ 0 w 80"/>
                  <a:gd name="T7" fmla="*/ 40 h 80"/>
                  <a:gd name="T8" fmla="*/ 3 w 80"/>
                  <a:gd name="T9" fmla="*/ 55 h 80"/>
                  <a:gd name="T10" fmla="*/ 7 w 80"/>
                  <a:gd name="T11" fmla="*/ 62 h 80"/>
                  <a:gd name="T12" fmla="*/ 4 w 80"/>
                  <a:gd name="T13" fmla="*/ 76 h 80"/>
                  <a:gd name="T14" fmla="*/ 18 w 80"/>
                  <a:gd name="T15" fmla="*/ 73 h 80"/>
                  <a:gd name="T16" fmla="*/ 25 w 80"/>
                  <a:gd name="T17" fmla="*/ 77 h 80"/>
                  <a:gd name="T18" fmla="*/ 40 w 80"/>
                  <a:gd name="T1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80"/>
                    </a:moveTo>
                    <a:cubicBezTo>
                      <a:pt x="62" y="80"/>
                      <a:pt x="80" y="62"/>
                      <a:pt x="80" y="40"/>
                    </a:cubicBezTo>
                    <a:cubicBezTo>
                      <a:pt x="80" y="18"/>
                      <a:pt x="62" y="0"/>
                      <a:pt x="40" y="0"/>
                    </a:cubicBezTo>
                    <a:cubicBezTo>
                      <a:pt x="18" y="0"/>
                      <a:pt x="0" y="18"/>
                      <a:pt x="0" y="40"/>
                    </a:cubicBezTo>
                    <a:cubicBezTo>
                      <a:pt x="0" y="45"/>
                      <a:pt x="1" y="51"/>
                      <a:pt x="3" y="55"/>
                    </a:cubicBezTo>
                    <a:cubicBezTo>
                      <a:pt x="4" y="58"/>
                      <a:pt x="5" y="60"/>
                      <a:pt x="7" y="62"/>
                    </a:cubicBezTo>
                    <a:cubicBezTo>
                      <a:pt x="7" y="63"/>
                      <a:pt x="6" y="68"/>
                      <a:pt x="4" y="76"/>
                    </a:cubicBezTo>
                    <a:cubicBezTo>
                      <a:pt x="12" y="74"/>
                      <a:pt x="17" y="73"/>
                      <a:pt x="18" y="73"/>
                    </a:cubicBezTo>
                    <a:cubicBezTo>
                      <a:pt x="20" y="75"/>
                      <a:pt x="22" y="76"/>
                      <a:pt x="25" y="77"/>
                    </a:cubicBezTo>
                    <a:cubicBezTo>
                      <a:pt x="29" y="79"/>
                      <a:pt x="35" y="80"/>
                      <a:pt x="40" y="80"/>
                    </a:cubicBezTo>
                    <a:close/>
                  </a:path>
                </a:pathLst>
              </a:custGeom>
              <a:solidFill>
                <a:srgbClr val="FF0000"/>
              </a:solidFill>
              <a:ln w="15875" cap="flat">
                <a:noFill/>
                <a:prstDash val="solid"/>
                <a:round/>
              </a:ln>
            </p:spPr>
            <p:txBody>
              <a:bodyPr vert="horz" wrap="square" lIns="91440" tIns="45720" rIns="91440" bIns="45720" numCol="1" anchor="t" anchorCtr="0" compatLnSpc="1"/>
              <a:lstStyle/>
              <a:p>
                <a:endParaRPr lang="zh-CN" altLang="en-US"/>
              </a:p>
            </p:txBody>
          </p:sp>
        </p:grpSp>
        <p:sp>
          <p:nvSpPr>
            <p:cNvPr id="17" name="Freeform 39"/>
            <p:cNvSpPr/>
            <p:nvPr/>
          </p:nvSpPr>
          <p:spPr bwMode="auto">
            <a:xfrm flipH="1">
              <a:off x="5533821" y="626452"/>
              <a:ext cx="276775" cy="369453"/>
            </a:xfrm>
            <a:custGeom>
              <a:avLst/>
              <a:gdLst>
                <a:gd name="T0" fmla="*/ 12 w 24"/>
                <a:gd name="T1" fmla="*/ 32 h 32"/>
                <a:gd name="T2" fmla="*/ 12 w 24"/>
                <a:gd name="T3" fmla="*/ 24 h 32"/>
                <a:gd name="T4" fmla="*/ 24 w 24"/>
                <a:gd name="T5" fmla="*/ 12 h 32"/>
                <a:gd name="T6" fmla="*/ 12 w 24"/>
                <a:gd name="T7" fmla="*/ 0 h 32"/>
                <a:gd name="T8" fmla="*/ 0 w 24"/>
                <a:gd name="T9" fmla="*/ 12 h 32"/>
              </a:gdLst>
              <a:ahLst/>
              <a:cxnLst>
                <a:cxn ang="0">
                  <a:pos x="T0" y="T1"/>
                </a:cxn>
                <a:cxn ang="0">
                  <a:pos x="T2" y="T3"/>
                </a:cxn>
                <a:cxn ang="0">
                  <a:pos x="T4" y="T5"/>
                </a:cxn>
                <a:cxn ang="0">
                  <a:pos x="T6" y="T7"/>
                </a:cxn>
                <a:cxn ang="0">
                  <a:pos x="T8" y="T9"/>
                </a:cxn>
              </a:cxnLst>
              <a:rect l="0" t="0" r="r" b="b"/>
              <a:pathLst>
                <a:path w="24" h="32">
                  <a:moveTo>
                    <a:pt x="12" y="32"/>
                  </a:moveTo>
                  <a:cubicBezTo>
                    <a:pt x="12" y="24"/>
                    <a:pt x="12" y="24"/>
                    <a:pt x="12" y="24"/>
                  </a:cubicBezTo>
                  <a:cubicBezTo>
                    <a:pt x="19" y="24"/>
                    <a:pt x="24" y="19"/>
                    <a:pt x="24" y="12"/>
                  </a:cubicBezTo>
                  <a:cubicBezTo>
                    <a:pt x="24" y="6"/>
                    <a:pt x="19" y="0"/>
                    <a:pt x="12" y="0"/>
                  </a:cubicBezTo>
                  <a:cubicBezTo>
                    <a:pt x="5" y="0"/>
                    <a:pt x="0" y="6"/>
                    <a:pt x="0" y="12"/>
                  </a:cubicBezTo>
                </a:path>
              </a:pathLst>
            </a:custGeom>
            <a:noFill/>
            <a:ln w="58738"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8" name="Oval 40"/>
            <p:cNvSpPr>
              <a:spLocks noChangeArrowheads="1"/>
            </p:cNvSpPr>
            <p:nvPr/>
          </p:nvSpPr>
          <p:spPr bwMode="auto">
            <a:xfrm>
              <a:off x="5618795" y="1102644"/>
              <a:ext cx="116471" cy="115219"/>
            </a:xfrm>
            <a:prstGeom prst="ellipse">
              <a:avLst/>
            </a:prstGeom>
            <a:solidFill>
              <a:schemeClr val="bg1"/>
            </a:solidFill>
            <a:ln w="9525">
              <a:solidFill>
                <a:schemeClr val="bg1"/>
              </a:solidFill>
              <a:round/>
            </a:ln>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232834" y="927787"/>
            <a:ext cx="611572" cy="600552"/>
            <a:chOff x="8956942" y="3371688"/>
            <a:chExt cx="783725" cy="769603"/>
          </a:xfrm>
        </p:grpSpPr>
        <p:grpSp>
          <p:nvGrpSpPr>
            <p:cNvPr id="22" name="组合 21"/>
            <p:cNvGrpSpPr/>
            <p:nvPr/>
          </p:nvGrpSpPr>
          <p:grpSpPr>
            <a:xfrm>
              <a:off x="8956942" y="3371688"/>
              <a:ext cx="783725" cy="769603"/>
              <a:chOff x="8575498" y="2572853"/>
              <a:chExt cx="718729" cy="905135"/>
            </a:xfrm>
          </p:grpSpPr>
          <p:sp>
            <p:nvSpPr>
              <p:cNvPr id="29" name="Freeform 217"/>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lstStyle/>
              <a:p>
                <a:endParaRPr lang="zh-CN" altLang="en-US" dirty="0"/>
              </a:p>
            </p:txBody>
          </p:sp>
          <p:sp>
            <p:nvSpPr>
              <p:cNvPr id="30" name="Freeform 217"/>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lstStyle/>
              <a:p>
                <a:endParaRPr lang="zh-CN" altLang="en-US"/>
              </a:p>
            </p:txBody>
          </p:sp>
          <p:sp>
            <p:nvSpPr>
              <p:cNvPr id="31" name="Freeform 217"/>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lstStyle/>
              <a:p>
                <a:endParaRPr lang="zh-CN" altLang="en-US"/>
              </a:p>
            </p:txBody>
          </p:sp>
          <p:sp>
            <p:nvSpPr>
              <p:cNvPr id="32" name="Freeform 218"/>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lstStyle/>
              <a:p>
                <a:endParaRPr lang="zh-CN" altLang="en-US"/>
              </a:p>
            </p:txBody>
          </p:sp>
        </p:grpSp>
        <p:grpSp>
          <p:nvGrpSpPr>
            <p:cNvPr id="23" name="组合 22"/>
            <p:cNvGrpSpPr/>
            <p:nvPr/>
          </p:nvGrpSpPr>
          <p:grpSpPr>
            <a:xfrm>
              <a:off x="9163801" y="3580795"/>
              <a:ext cx="417426" cy="417425"/>
              <a:chOff x="8440738" y="3594100"/>
              <a:chExt cx="554038" cy="554037"/>
            </a:xfrm>
          </p:grpSpPr>
          <p:sp>
            <p:nvSpPr>
              <p:cNvPr id="24" name="Freeform 5"/>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 name="Freeform 6"/>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ln>
            </p:spPr>
            <p:txBody>
              <a:bodyPr vert="horz" wrap="square" lIns="91440" tIns="45720" rIns="91440" bIns="45720" numCol="1" anchor="t" anchorCtr="0" compatLnSpc="1"/>
              <a:lstStyle/>
              <a:p>
                <a:endParaRPr lang="zh-CN" altLang="en-US"/>
              </a:p>
            </p:txBody>
          </p:sp>
          <p:sp>
            <p:nvSpPr>
              <p:cNvPr id="26" name="Line 7"/>
              <p:cNvSpPr>
                <a:spLocks noChangeShapeType="1"/>
              </p:cNvSpPr>
              <p:nvPr/>
            </p:nvSpPr>
            <p:spPr bwMode="auto">
              <a:xfrm>
                <a:off x="8440738" y="3732213"/>
                <a:ext cx="554038" cy="0"/>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7" name="Line 8"/>
              <p:cNvSpPr>
                <a:spLocks noChangeShapeType="1"/>
              </p:cNvSpPr>
              <p:nvPr/>
            </p:nvSpPr>
            <p:spPr bwMode="auto">
              <a:xfrm flipH="1">
                <a:off x="8764588" y="3594100"/>
                <a:ext cx="92075"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8" name="Line 9"/>
              <p:cNvSpPr>
                <a:spLocks noChangeShapeType="1"/>
              </p:cNvSpPr>
              <p:nvPr/>
            </p:nvSpPr>
            <p:spPr bwMode="auto">
              <a:xfrm flipH="1">
                <a:off x="8578850" y="3594100"/>
                <a:ext cx="93663" cy="138112"/>
              </a:xfrm>
              <a:prstGeom prst="line">
                <a:avLst/>
              </a:prstGeom>
              <a:noFill/>
              <a:ln w="3175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pic>
        <p:nvPicPr>
          <p:cNvPr id="2" name="Picture 1">
            <a:hlinkClick r:id="rId2"/>
          </p:cNvPr>
          <p:cNvPicPr>
            <a:picLocks noChangeAspect="1"/>
          </p:cNvPicPr>
          <p:nvPr/>
        </p:nvPicPr>
        <p:blipFill>
          <a:blip r:embed="rId3"/>
          <a:stretch>
            <a:fillRect/>
          </a:stretch>
        </p:blipFill>
        <p:spPr>
          <a:xfrm>
            <a:off x="7585132" y="569107"/>
            <a:ext cx="3130654" cy="2315914"/>
          </a:xfrm>
          <a:prstGeom prst="rect">
            <a:avLst/>
          </a:prstGeom>
        </p:spPr>
      </p:pic>
      <p:sp>
        <p:nvSpPr>
          <p:cNvPr id="33" name="Rectangle 32"/>
          <p:cNvSpPr/>
          <p:nvPr/>
        </p:nvSpPr>
        <p:spPr>
          <a:xfrm>
            <a:off x="7585133" y="2890573"/>
            <a:ext cx="3130654" cy="400110"/>
          </a:xfrm>
          <a:prstGeom prst="rect">
            <a:avLst/>
          </a:prstGeom>
          <a:ln w="19050">
            <a:solidFill>
              <a:srgbClr val="FF0000"/>
            </a:solidFill>
          </a:ln>
        </p:spPr>
        <p:txBody>
          <a:bodyPr wrap="square">
            <a:spAutoFit/>
          </a:bodyPr>
          <a:lstStyle/>
          <a:p>
            <a:pPr algn="ctr"/>
            <a:r>
              <a:rPr lang="zh-TW" altLang="en-US" sz="2000" b="1" dirty="0">
                <a:latin typeface="標楷體" panose="03000509000000000000" pitchFamily="65" charset="-120"/>
                <a:ea typeface="標楷體" panose="03000509000000000000" pitchFamily="65" charset="-120"/>
                <a:cs typeface="Times New Roman" panose="02020603050405020304" pitchFamily="18" charset="0"/>
              </a:rPr>
              <a:t>點擊圖像觀看視頻</a:t>
            </a:r>
            <a:endParaRPr lang="en-US" sz="2000"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4" name="Rectangle 3"/>
          <p:cNvSpPr/>
          <p:nvPr/>
        </p:nvSpPr>
        <p:spPr>
          <a:xfrm>
            <a:off x="7569186" y="3265495"/>
            <a:ext cx="4434392" cy="400110"/>
          </a:xfrm>
          <a:prstGeom prst="rect">
            <a:avLst/>
          </a:prstGeom>
        </p:spPr>
        <p:txBody>
          <a:bodyPr wrap="square">
            <a:spAutoFit/>
          </a:bodyPr>
          <a:lstStyle/>
          <a:p>
            <a:r>
              <a:rPr lang="zh-TW" altLang="en-US" sz="1000" dirty="0" smtClean="0">
                <a:latin typeface="Times New Roman" panose="02020603050405020304" pitchFamily="18" charset="0"/>
                <a:ea typeface="DFKai-SB" panose="03000509000000000000" pitchFamily="65" charset="-120"/>
                <a:cs typeface="Times New Roman" panose="02020603050405020304" pitchFamily="18" charset="0"/>
                <a:sym typeface="+mn-ea"/>
              </a:rPr>
              <a:t>資料來源</a:t>
            </a:r>
            <a:r>
              <a:rPr lang="en-US" altLang="zh-TW" sz="1000" dirty="0" smtClean="0">
                <a:latin typeface="Times New Roman" panose="02020603050405020304" pitchFamily="18" charset="0"/>
                <a:ea typeface="DFKai-SB" panose="03000509000000000000" pitchFamily="65" charset="-120"/>
                <a:cs typeface="Times New Roman" panose="02020603050405020304" pitchFamily="18" charset="0"/>
                <a:sym typeface="+mn-ea"/>
              </a:rPr>
              <a:t>: </a:t>
            </a:r>
            <a:r>
              <a:rPr lang="zh-TW" altLang="en-US" sz="1000" dirty="0" smtClean="0">
                <a:latin typeface="Times New Roman" panose="02020603050405020304" pitchFamily="18" charset="0"/>
                <a:ea typeface="DFKai-SB" panose="03000509000000000000" pitchFamily="65" charset="-120"/>
                <a:cs typeface="Times New Roman" panose="02020603050405020304" pitchFamily="18" charset="0"/>
                <a:sym typeface="+mn-ea"/>
              </a:rPr>
              <a:t>央視網</a:t>
            </a:r>
            <a:r>
              <a:rPr lang="en-US" altLang="zh-CN" sz="1000" dirty="0">
                <a:latin typeface="Times New Roman" panose="02020603050405020304" pitchFamily="18" charset="0"/>
                <a:ea typeface="DFKai-SB" panose="03000509000000000000" pitchFamily="65" charset="-120"/>
                <a:cs typeface="Times New Roman" panose="02020603050405020304" pitchFamily="18" charset="0"/>
                <a:sym typeface="+mn-ea"/>
              </a:rPr>
              <a:t>http://tv.cctv.com/2017/06/29/VIDEcoZRJdWhjSOh8DNhnU0X170629.shtml</a:t>
            </a:r>
          </a:p>
        </p:txBody>
      </p:sp>
      <p:pic>
        <p:nvPicPr>
          <p:cNvPr id="5" name="Picture 4"/>
          <p:cNvPicPr>
            <a:picLocks noChangeAspect="1"/>
          </p:cNvPicPr>
          <p:nvPr/>
        </p:nvPicPr>
        <p:blipFill>
          <a:blip r:embed="rId4"/>
          <a:stretch>
            <a:fillRect/>
          </a:stretch>
        </p:blipFill>
        <p:spPr>
          <a:xfrm>
            <a:off x="10715786" y="2971018"/>
            <a:ext cx="1374494" cy="259627"/>
          </a:xfrm>
          <a:prstGeom prst="rect">
            <a:avLst/>
          </a:prstGeom>
        </p:spPr>
      </p:pic>
      <p:sp>
        <p:nvSpPr>
          <p:cNvPr id="34" name="文本框 3"/>
          <p:cNvSpPr txBox="1"/>
          <p:nvPr/>
        </p:nvSpPr>
        <p:spPr>
          <a:xfrm>
            <a:off x="1047684" y="3156188"/>
            <a:ext cx="6088309" cy="3416320"/>
          </a:xfrm>
          <a:prstGeom prst="rect">
            <a:avLst/>
          </a:prstGeom>
          <a:solidFill>
            <a:schemeClr val="accent5">
              <a:lumMod val="20000"/>
              <a:lumOff val="80000"/>
            </a:schemeClr>
          </a:solidFill>
        </p:spPr>
        <p:txBody>
          <a:bodyPr wrap="square" rtlCol="0">
            <a:spAutoFit/>
          </a:bodyPr>
          <a:lstStyle/>
          <a:p>
            <a:r>
              <a:rPr lang="zh-CN" altLang="en-US" sz="2400" b="1" dirty="0">
                <a:latin typeface="DFKai-SB" panose="03000509000000000000" pitchFamily="65" charset="-120"/>
                <a:ea typeface="DFKai-SB" panose="03000509000000000000" pitchFamily="65" charset="-120"/>
              </a:rPr>
              <a:t>參考答案：</a:t>
            </a:r>
            <a:endParaRPr lang="en-US" altLang="zh-CN" sz="2400" b="1" dirty="0">
              <a:latin typeface="DFKai-SB" panose="03000509000000000000" pitchFamily="65" charset="-120"/>
              <a:ea typeface="DFKai-SB" panose="03000509000000000000" pitchFamily="65" charset="-120"/>
            </a:endParaRPr>
          </a:p>
          <a:p>
            <a:pPr marL="457200" indent="-457200">
              <a:spcAft>
                <a:spcPts val="0"/>
              </a:spcAft>
              <a:buFont typeface="Arial" panose="020B0604020202020204" pitchFamily="34" charset="0"/>
              <a:buChar char="•"/>
            </a:pPr>
            <a:r>
              <a:rPr lang="zh-CN" altLang="zh-CN" sz="2400" kern="100" spc="0" dirty="0">
                <a:solidFill>
                  <a:schemeClr val="tx1"/>
                </a:solidFill>
                <a:latin typeface="DFKai-SB" panose="03000509000000000000" pitchFamily="65" charset="-120"/>
                <a:ea typeface="DFKai-SB" panose="03000509000000000000" pitchFamily="65" charset="-120"/>
                <a:cs typeface="Times New Roman" panose="02020603050405020304" charset="0"/>
                <a:sym typeface="+mn-ea"/>
              </a:rPr>
              <a:t>隨著交通的日益發展，去內地旅遊消費更加便利；</a:t>
            </a:r>
          </a:p>
          <a:p>
            <a:pPr marL="457200" indent="-457200">
              <a:spcAft>
                <a:spcPts val="0"/>
              </a:spcAft>
              <a:buFont typeface="Arial" panose="020B0604020202020204" pitchFamily="34" charset="0"/>
              <a:buChar char="•"/>
            </a:pPr>
            <a:r>
              <a:rPr lang="zh-CN" altLang="zh-CN" sz="2400" kern="100" spc="0" dirty="0">
                <a:solidFill>
                  <a:schemeClr val="tx1"/>
                </a:solidFill>
                <a:latin typeface="DFKai-SB" panose="03000509000000000000" pitchFamily="65" charset="-120"/>
                <a:ea typeface="DFKai-SB" panose="03000509000000000000" pitchFamily="65" charset="-120"/>
                <a:cs typeface="Times New Roman" panose="02020603050405020304" charset="0"/>
                <a:sym typeface="+mn-ea"/>
              </a:rPr>
              <a:t>內地與香港的經貿往來日益緊密，會帶動和創造一些就業崗位；</a:t>
            </a:r>
          </a:p>
          <a:p>
            <a:pPr marL="457200" indent="-457200">
              <a:spcAft>
                <a:spcPts val="0"/>
              </a:spcAft>
              <a:buFont typeface="Arial" panose="020B0604020202020204" pitchFamily="34" charset="0"/>
              <a:buChar char="•"/>
            </a:pPr>
            <a:r>
              <a:rPr lang="zh-CN" altLang="zh-CN" sz="2400" kern="100" spc="0" dirty="0">
                <a:solidFill>
                  <a:schemeClr val="tx1"/>
                </a:solidFill>
                <a:latin typeface="DFKai-SB" panose="03000509000000000000" pitchFamily="65" charset="-120"/>
                <a:ea typeface="DFKai-SB" panose="03000509000000000000" pitchFamily="65" charset="-120"/>
                <a:cs typeface="Times New Roman" panose="02020603050405020304" charset="0"/>
                <a:sym typeface="+mn-ea"/>
              </a:rPr>
              <a:t>開放內地自由行以後，香港相關旅遊行業的收入增加；</a:t>
            </a:r>
          </a:p>
          <a:p>
            <a:pPr marL="457200" indent="-457200">
              <a:spcAft>
                <a:spcPts val="0"/>
              </a:spcAft>
              <a:buFont typeface="Arial" panose="020B0604020202020204" pitchFamily="34" charset="0"/>
              <a:buChar char="•"/>
            </a:pPr>
            <a:r>
              <a:rPr lang="zh-CN" altLang="zh-CN" sz="2400" kern="100" spc="0" dirty="0">
                <a:solidFill>
                  <a:schemeClr val="tx1"/>
                </a:solidFill>
                <a:latin typeface="DFKai-SB" panose="03000509000000000000" pitchFamily="65" charset="-120"/>
                <a:ea typeface="DFKai-SB" panose="03000509000000000000" pitchFamily="65" charset="-120"/>
                <a:cs typeface="Times New Roman" panose="02020603050405020304" charset="0"/>
                <a:sym typeface="+mn-ea"/>
              </a:rPr>
              <a:t>電影等</a:t>
            </a:r>
            <a:r>
              <a:rPr lang="zh-CN" altLang="zh-CN" sz="2400" kern="100" spc="0" dirty="0" smtClean="0">
                <a:solidFill>
                  <a:schemeClr val="tx1"/>
                </a:solidFill>
                <a:latin typeface="DFKai-SB" panose="03000509000000000000" pitchFamily="65" charset="-120"/>
                <a:ea typeface="DFKai-SB" panose="03000509000000000000" pitchFamily="65" charset="-120"/>
                <a:cs typeface="Times New Roman" panose="02020603050405020304" charset="0"/>
                <a:sym typeface="+mn-ea"/>
              </a:rPr>
              <a:t>文化</a:t>
            </a:r>
            <a:r>
              <a:rPr lang="zh-CN" altLang="en-US" sz="2400" kern="100" spc="0" dirty="0" smtClean="0">
                <a:solidFill>
                  <a:schemeClr val="tx1"/>
                </a:solidFill>
                <a:latin typeface="DFKai-SB" panose="03000509000000000000" pitchFamily="65" charset="-120"/>
                <a:ea typeface="DFKai-SB" panose="03000509000000000000" pitchFamily="65" charset="-120"/>
                <a:cs typeface="Times New Roman" panose="02020603050405020304" charset="0"/>
                <a:sym typeface="+mn-ea"/>
              </a:rPr>
              <a:t>產</a:t>
            </a:r>
            <a:r>
              <a:rPr lang="zh-CN" altLang="zh-CN" sz="2400" kern="100" spc="0" dirty="0" smtClean="0">
                <a:solidFill>
                  <a:schemeClr val="tx1"/>
                </a:solidFill>
                <a:latin typeface="DFKai-SB" panose="03000509000000000000" pitchFamily="65" charset="-120"/>
                <a:ea typeface="DFKai-SB" panose="03000509000000000000" pitchFamily="65" charset="-120"/>
                <a:cs typeface="Times New Roman" panose="02020603050405020304" charset="0"/>
                <a:sym typeface="+mn-ea"/>
              </a:rPr>
              <a:t>品</a:t>
            </a:r>
            <a:r>
              <a:rPr lang="zh-CN" altLang="zh-CN" sz="2400" kern="100" spc="0" dirty="0">
                <a:solidFill>
                  <a:schemeClr val="tx1"/>
                </a:solidFill>
                <a:latin typeface="DFKai-SB" panose="03000509000000000000" pitchFamily="65" charset="-120"/>
                <a:ea typeface="DFKai-SB" panose="03000509000000000000" pitchFamily="65" charset="-120"/>
                <a:cs typeface="Times New Roman" panose="02020603050405020304" charset="0"/>
                <a:sym typeface="+mn-ea"/>
              </a:rPr>
              <a:t>日益多樣化，豐富了文化生活。</a:t>
            </a:r>
            <a:r>
              <a:rPr lang="zh-TW" altLang="en-US" sz="2400" kern="100" dirty="0">
                <a:latin typeface="DFKai-SB" panose="03000509000000000000" pitchFamily="65" charset="-120"/>
                <a:ea typeface="DFKai-SB" panose="03000509000000000000" pitchFamily="65" charset="-120"/>
                <a:cs typeface="Times New Roman" panose="02020603050405020304" charset="0"/>
                <a:sym typeface="+mn-ea"/>
              </a:rPr>
              <a:t>等等</a:t>
            </a:r>
            <a:r>
              <a:rPr lang="en-US" altLang="zh-CN" sz="2400" kern="100" spc="0" dirty="0">
                <a:solidFill>
                  <a:schemeClr val="tx1"/>
                </a:solidFill>
                <a:latin typeface="DFKai-SB" panose="03000509000000000000" pitchFamily="65" charset="-120"/>
                <a:ea typeface="DFKai-SB" panose="03000509000000000000" pitchFamily="65" charset="-120"/>
                <a:cs typeface="Times New Roman" panose="02020603050405020304" charset="0"/>
                <a:sym typeface="+mn-ea"/>
              </a:rPr>
              <a:t>……</a:t>
            </a:r>
            <a:endParaRPr lang="zh-CN" altLang="zh-CN" sz="2400" kern="100" spc="0" dirty="0">
              <a:solidFill>
                <a:schemeClr val="tx1"/>
              </a:solidFill>
              <a:latin typeface="DFKai-SB" panose="03000509000000000000" pitchFamily="65" charset="-120"/>
              <a:ea typeface="DFKai-SB" panose="03000509000000000000" pitchFamily="65" charset="-120"/>
              <a:cs typeface="Times New Roman" panose="02020603050405020304" charset="0"/>
              <a:sym typeface="+mn-ea"/>
            </a:endParaRPr>
          </a:p>
        </p:txBody>
      </p:sp>
      <p:grpSp>
        <p:nvGrpSpPr>
          <p:cNvPr id="35" name="组合 4"/>
          <p:cNvGrpSpPr>
            <a:grpSpLocks noChangeAspect="1"/>
          </p:cNvGrpSpPr>
          <p:nvPr/>
        </p:nvGrpSpPr>
        <p:grpSpPr>
          <a:xfrm>
            <a:off x="324141" y="3169854"/>
            <a:ext cx="493472" cy="540000"/>
            <a:chOff x="6523756" y="488141"/>
            <a:chExt cx="883270" cy="966551"/>
          </a:xfrm>
        </p:grpSpPr>
        <p:sp>
          <p:nvSpPr>
            <p:cNvPr id="36" name="流程图: 离页连接符 5"/>
            <p:cNvSpPr/>
            <p:nvPr/>
          </p:nvSpPr>
          <p:spPr>
            <a:xfrm>
              <a:off x="6523756" y="488141"/>
              <a:ext cx="826517" cy="891903"/>
            </a:xfrm>
            <a:prstGeom prst="flowChartOffpageConnector">
              <a:avLst/>
            </a:prstGeom>
            <a:solidFill>
              <a:srgbClr val="21D0C2">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离页连接符 7"/>
            <p:cNvSpPr/>
            <p:nvPr/>
          </p:nvSpPr>
          <p:spPr>
            <a:xfrm>
              <a:off x="6580509" y="562789"/>
              <a:ext cx="826517" cy="891903"/>
            </a:xfrm>
            <a:prstGeom prst="flowChartOffpage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流程图: 离页连接符 8"/>
            <p:cNvSpPr/>
            <p:nvPr/>
          </p:nvSpPr>
          <p:spPr>
            <a:xfrm>
              <a:off x="6560792" y="529167"/>
              <a:ext cx="826517" cy="891903"/>
            </a:xfrm>
            <a:prstGeom prst="flowChartOffpageConnector">
              <a:avLst/>
            </a:prstGeom>
            <a:solidFill>
              <a:srgbClr val="21D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9"/>
            <p:cNvGrpSpPr/>
            <p:nvPr/>
          </p:nvGrpSpPr>
          <p:grpSpPr>
            <a:xfrm>
              <a:off x="6676279" y="647264"/>
              <a:ext cx="600075" cy="568325"/>
              <a:chOff x="5991226" y="2949576"/>
              <a:chExt cx="600075" cy="568325"/>
            </a:xfrm>
          </p:grpSpPr>
          <p:sp>
            <p:nvSpPr>
              <p:cNvPr id="40" name="Freeform 46"/>
              <p:cNvSpPr/>
              <p:nvPr/>
            </p:nvSpPr>
            <p:spPr bwMode="auto">
              <a:xfrm>
                <a:off x="5991226" y="3168651"/>
                <a:ext cx="349250" cy="349250"/>
              </a:xfrm>
              <a:custGeom>
                <a:avLst/>
                <a:gdLst>
                  <a:gd name="T0" fmla="*/ 36 w 43"/>
                  <a:gd name="T1" fmla="*/ 8 h 43"/>
                  <a:gd name="T2" fmla="*/ 41 w 43"/>
                  <a:gd name="T3" fmla="*/ 27 h 43"/>
                  <a:gd name="T4" fmla="*/ 27 w 43"/>
                  <a:gd name="T5" fmla="*/ 41 h 43"/>
                  <a:gd name="T6" fmla="*/ 8 w 43"/>
                  <a:gd name="T7" fmla="*/ 36 h 43"/>
                  <a:gd name="T8" fmla="*/ 8 w 43"/>
                  <a:gd name="T9" fmla="*/ 8 h 43"/>
                  <a:gd name="T10" fmla="*/ 36 w 43"/>
                  <a:gd name="T11" fmla="*/ 8 h 43"/>
                </a:gdLst>
                <a:ahLst/>
                <a:cxnLst>
                  <a:cxn ang="0">
                    <a:pos x="T0" y="T1"/>
                  </a:cxn>
                  <a:cxn ang="0">
                    <a:pos x="T2" y="T3"/>
                  </a:cxn>
                  <a:cxn ang="0">
                    <a:pos x="T4" y="T5"/>
                  </a:cxn>
                  <a:cxn ang="0">
                    <a:pos x="T6" y="T7"/>
                  </a:cxn>
                  <a:cxn ang="0">
                    <a:pos x="T8" y="T9"/>
                  </a:cxn>
                  <a:cxn ang="0">
                    <a:pos x="T10" y="T11"/>
                  </a:cxn>
                </a:cxnLst>
                <a:rect l="0" t="0" r="r" b="b"/>
                <a:pathLst>
                  <a:path w="43" h="43">
                    <a:moveTo>
                      <a:pt x="36" y="8"/>
                    </a:moveTo>
                    <a:cubicBezTo>
                      <a:pt x="41" y="13"/>
                      <a:pt x="43" y="20"/>
                      <a:pt x="41" y="27"/>
                    </a:cubicBezTo>
                    <a:cubicBezTo>
                      <a:pt x="39" y="34"/>
                      <a:pt x="34" y="39"/>
                      <a:pt x="27" y="41"/>
                    </a:cubicBezTo>
                    <a:cubicBezTo>
                      <a:pt x="20" y="43"/>
                      <a:pt x="13" y="41"/>
                      <a:pt x="8" y="36"/>
                    </a:cubicBezTo>
                    <a:cubicBezTo>
                      <a:pt x="0" y="28"/>
                      <a:pt x="0" y="15"/>
                      <a:pt x="8" y="8"/>
                    </a:cubicBezTo>
                    <a:cubicBezTo>
                      <a:pt x="16" y="0"/>
                      <a:pt x="28" y="0"/>
                      <a:pt x="36" y="8"/>
                    </a:cubicBez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1" name="Line 47"/>
              <p:cNvSpPr>
                <a:spLocks noChangeShapeType="1"/>
              </p:cNvSpPr>
              <p:nvPr/>
            </p:nvSpPr>
            <p:spPr bwMode="auto">
              <a:xfrm flipV="1">
                <a:off x="6283326" y="2949576"/>
                <a:ext cx="274638" cy="276225"/>
              </a:xfrm>
              <a:prstGeom prst="line">
                <a:avLst/>
              </a:prstGeom>
              <a:noFill/>
              <a:ln w="381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2" name="Freeform 48"/>
              <p:cNvSpPr/>
              <p:nvPr/>
            </p:nvSpPr>
            <p:spPr bwMode="auto">
              <a:xfrm>
                <a:off x="6403976" y="3006726"/>
                <a:ext cx="187325" cy="195263"/>
              </a:xfrm>
              <a:custGeom>
                <a:avLst/>
                <a:gdLst>
                  <a:gd name="T0" fmla="*/ 0 w 118"/>
                  <a:gd name="T1" fmla="*/ 67 h 123"/>
                  <a:gd name="T2" fmla="*/ 51 w 118"/>
                  <a:gd name="T3" fmla="*/ 123 h 123"/>
                  <a:gd name="T4" fmla="*/ 118 w 118"/>
                  <a:gd name="T5" fmla="*/ 56 h 123"/>
                  <a:gd name="T6" fmla="*/ 62 w 118"/>
                  <a:gd name="T7" fmla="*/ 0 h 123"/>
                  <a:gd name="T8" fmla="*/ 0 w 118"/>
                  <a:gd name="T9" fmla="*/ 67 h 123"/>
                </a:gdLst>
                <a:ahLst/>
                <a:cxnLst>
                  <a:cxn ang="0">
                    <a:pos x="T0" y="T1"/>
                  </a:cxn>
                  <a:cxn ang="0">
                    <a:pos x="T2" y="T3"/>
                  </a:cxn>
                  <a:cxn ang="0">
                    <a:pos x="T4" y="T5"/>
                  </a:cxn>
                  <a:cxn ang="0">
                    <a:pos x="T6" y="T7"/>
                  </a:cxn>
                  <a:cxn ang="0">
                    <a:pos x="T8" y="T9"/>
                  </a:cxn>
                </a:cxnLst>
                <a:rect l="0" t="0" r="r" b="b"/>
                <a:pathLst>
                  <a:path w="118" h="123">
                    <a:moveTo>
                      <a:pt x="0" y="67"/>
                    </a:moveTo>
                    <a:lnTo>
                      <a:pt x="51" y="123"/>
                    </a:lnTo>
                    <a:lnTo>
                      <a:pt x="118" y="56"/>
                    </a:lnTo>
                    <a:lnTo>
                      <a:pt x="62" y="0"/>
                    </a:lnTo>
                    <a:lnTo>
                      <a:pt x="0" y="67"/>
                    </a:lnTo>
                    <a:close/>
                  </a:path>
                </a:pathLst>
              </a:custGeom>
              <a:noFill/>
              <a:ln w="38100" cap="flat">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43" name="Rectangle 42"/>
          <p:cNvSpPr/>
          <p:nvPr/>
        </p:nvSpPr>
        <p:spPr>
          <a:xfrm>
            <a:off x="7569186" y="3927329"/>
            <a:ext cx="4377961" cy="1089529"/>
          </a:xfrm>
          <a:prstGeom prst="rect">
            <a:avLst/>
          </a:prstGeom>
          <a:ln w="19050">
            <a:solidFill>
              <a:schemeClr val="tx1"/>
            </a:solidFill>
          </a:ln>
        </p:spPr>
        <p:txBody>
          <a:bodyPr wrap="square">
            <a:spAutoFit/>
          </a:bodyPr>
          <a:lstStyle/>
          <a:p>
            <a:pPr>
              <a:lnSpc>
                <a:spcPct val="120000"/>
              </a:lnSpc>
            </a:pPr>
            <a:r>
              <a:rPr lang="zh-TW" altLang="en-US"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就</a:t>
            </a:r>
            <a:r>
              <a:rPr lang="en-US" altLang="zh-TW"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CEPA</a:t>
            </a:r>
            <a:r>
              <a:rPr lang="zh-TW" altLang="en-US"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如何推動經濟增長，可參考中華人民共和國商務部於</a:t>
            </a:r>
            <a:r>
              <a:rPr lang="en-US" altLang="zh-TW"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2</a:t>
            </a:r>
            <a:r>
              <a:rPr lang="zh-TW" altLang="en-US"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月</a:t>
            </a:r>
            <a:r>
              <a:rPr lang="en-US" altLang="zh-TW"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28</a:t>
            </a:r>
            <a:r>
              <a:rPr lang="zh-TW" altLang="en-US"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日所公布的數據。</a:t>
            </a:r>
            <a:r>
              <a:rPr lang="en-US" altLang="zh-TW"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b="1" dirty="0" smtClean="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亦請教師留意</a:t>
            </a:r>
            <a:r>
              <a:rPr lang="zh-TW" altLang="en-US"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最新數據的公布</a:t>
            </a:r>
            <a:r>
              <a:rPr lang="en-US" altLang="zh-TW" b="1" dirty="0">
                <a:solidFill>
                  <a:schemeClr val="dk1"/>
                </a:solidFill>
                <a:latin typeface="Times New Roman" panose="02020603050405020304" pitchFamily="18" charset="0"/>
                <a:ea typeface="標楷體" panose="03000509000000000000" pitchFamily="65" charset="-120"/>
                <a:cs typeface="Times New Roman" panose="02020603050405020304" pitchFamily="18" charset="0"/>
              </a:rPr>
              <a:t>)</a:t>
            </a:r>
          </a:p>
        </p:txBody>
      </p:sp>
      <p:pic>
        <p:nvPicPr>
          <p:cNvPr id="44" name="Picture 43">
            <a:hlinkClick r:id="rId5"/>
          </p:cNvPr>
          <p:cNvPicPr>
            <a:picLocks noChangeAspect="1"/>
          </p:cNvPicPr>
          <p:nvPr/>
        </p:nvPicPr>
        <p:blipFill>
          <a:blip r:embed="rId6"/>
          <a:stretch>
            <a:fillRect/>
          </a:stretch>
        </p:blipFill>
        <p:spPr>
          <a:xfrm>
            <a:off x="8272050" y="5397044"/>
            <a:ext cx="2797772" cy="544934"/>
          </a:xfrm>
          <a:prstGeom prst="rect">
            <a:avLst/>
          </a:prstGeom>
        </p:spPr>
      </p:pic>
      <p:sp>
        <p:nvSpPr>
          <p:cNvPr id="45" name="Rectangle 44"/>
          <p:cNvSpPr/>
          <p:nvPr/>
        </p:nvSpPr>
        <p:spPr>
          <a:xfrm>
            <a:off x="7585132" y="5943599"/>
            <a:ext cx="4256116" cy="757130"/>
          </a:xfrm>
          <a:prstGeom prst="rect">
            <a:avLst/>
          </a:prstGeom>
        </p:spPr>
        <p:txBody>
          <a:bodyPr wrap="square">
            <a:spAutoFit/>
          </a:bodyPr>
          <a:lstStyle/>
          <a:p>
            <a:pPr>
              <a:lnSpc>
                <a:spcPct val="120000"/>
              </a:lnSpc>
            </a:pP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中華人民共和國</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商務部 </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(http://tga.mofcom.gov.cn/article/sjzl/cepa/201903/20190302844200.shtml)</a:t>
            </a:r>
            <a:endParaRPr lang="zh-CN"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Down Arrow 5"/>
          <p:cNvSpPr/>
          <p:nvPr/>
        </p:nvSpPr>
        <p:spPr>
          <a:xfrm>
            <a:off x="9593451" y="5081161"/>
            <a:ext cx="385862" cy="3158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1261709" y="6169453"/>
            <a:ext cx="5646167" cy="609398"/>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1400" dirty="0">
                <a:latin typeface="Times New Roman" panose="02020603050405020304" pitchFamily="18" charset="0"/>
                <a:ea typeface="標楷體" panose="03000509000000000000" pitchFamily="65" charset="-120"/>
                <a:cs typeface="Times New Roman" panose="02020603050405020304" pitchFamily="18" charset="0"/>
              </a:rPr>
              <a:t>香港特別行政區工業貿易署</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2021</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月更新</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https://www.tid.gov.hk/tc_chi/aboutus/publications/factsheet/china.html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sz="1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Rectangle 2"/>
          <p:cNvSpPr/>
          <p:nvPr/>
        </p:nvSpPr>
        <p:spPr>
          <a:xfrm>
            <a:off x="676101" y="1525517"/>
            <a:ext cx="10787150" cy="4524315"/>
          </a:xfrm>
          <a:prstGeom prst="rect">
            <a:avLst/>
          </a:prstGeom>
          <a:ln w="28575">
            <a:solidFill>
              <a:srgbClr val="FF0000"/>
            </a:solidFill>
          </a:ln>
        </p:spPr>
        <p:txBody>
          <a:bodyPr wrap="square">
            <a:spAutoFit/>
          </a:bodyPr>
          <a:lstStyle/>
          <a:p>
            <a:pPr marL="342900" indent="-342900">
              <a:buFont typeface="Arial" panose="020B0604020202020204" pitchFamily="34" charset="0"/>
              <a:buChar char="•"/>
            </a:pP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香港與內地在</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2003</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月簽訂</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內地與香港關於建立更緊密經貿關係的安排</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安排</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），對所有從香港出口往內地並符合</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安排</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原產地規則的香港原產貨物實施零關稅優惠，進一步擴大兩地貿易的發展空 間。</a:t>
            </a:r>
            <a:endPar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just">
              <a:buFont typeface="Arial" panose="020B0604020202020204" pitchFamily="34" charset="0"/>
              <a:buChar char="•"/>
            </a:pPr>
            <a:endParaRPr lang="en-US" altLang="zh-TW" sz="2400" b="0" i="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buFont typeface="Arial" panose="020B0604020202020204" pitchFamily="34" charset="0"/>
              <a:buChar char="•"/>
            </a:pP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在</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年，香港是內地的第四大貿易夥伴（僅次於美國、日本及韓國），兩地的貿易額佔內地貿易總額的</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6.0%</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algn="just">
              <a:buFont typeface="Arial" panose="020B0604020202020204" pitchFamily="34" charset="0"/>
              <a:buChar char="•"/>
            </a:pPr>
            <a:endParaRPr lang="en-US" altLang="zh-TW" sz="2400" b="0" i="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buFont typeface="Arial" panose="020B0604020202020204" pitchFamily="34" charset="0"/>
              <a:buChar char="•"/>
            </a:pP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截至</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年底，香港是內地最大的實際利用外商直接投資來源地，佔內地外來投資總額</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55.0%</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，累計總額達</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93,679</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億港元（</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11,955</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億美元）。</a:t>
            </a:r>
          </a:p>
          <a:p>
            <a:pPr marL="342900" indent="-342900" algn="just">
              <a:buFont typeface="Arial" panose="020B0604020202020204" pitchFamily="34" charset="0"/>
              <a:buChar char="•"/>
            </a:pPr>
            <a:endPar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lgn="just">
              <a:buFont typeface="Arial" panose="020B0604020202020204" pitchFamily="34" charset="0"/>
              <a:buChar char="•"/>
            </a:pP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香港在內地的大部分投資均集中在廣東省。</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2020</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年廣東省實際利用港商直接投資額達</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1,189</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億元人民幣，增長</a:t>
            </a:r>
            <a:r>
              <a:rPr lang="en-US" altLang="zh-TW"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13.1%</a:t>
            </a:r>
            <a:r>
              <a:rPr lang="zh-TW" altLang="en-US" sz="24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0" i="0" dirty="0">
              <a:solidFill>
                <a:srgbClr val="00000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Rectangle 4"/>
          <p:cNvSpPr/>
          <p:nvPr/>
        </p:nvSpPr>
        <p:spPr>
          <a:xfrm>
            <a:off x="676101" y="963462"/>
            <a:ext cx="10810973" cy="461665"/>
          </a:xfrm>
          <a:prstGeom prst="rect">
            <a:avLst/>
          </a:prstGeom>
        </p:spPr>
        <p:txBody>
          <a:bodyPr wrap="none">
            <a:spAutoFit/>
          </a:bodyPr>
          <a:lstStyle/>
          <a:p>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根據香港</a:t>
            </a:r>
            <a:r>
              <a:rPr lang="zh-CN" altLang="en-US" sz="2400" dirty="0">
                <a:latin typeface="Times New Roman" panose="02020603050405020304" pitchFamily="18" charset="0"/>
                <a:ea typeface="標楷體" panose="03000509000000000000" pitchFamily="65" charset="-120"/>
                <a:cs typeface="Times New Roman" panose="02020603050405020304" pitchFamily="18" charset="0"/>
              </a:rPr>
              <a:t>工業貿易署</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就香港與中國內地的貿易所提供的數據部分重點摘要如下</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endParaRPr lang="en-US" sz="2400" dirty="0"/>
          </a:p>
        </p:txBody>
      </p:sp>
      <p:sp>
        <p:nvSpPr>
          <p:cNvPr id="6" name="Rectangle 5"/>
          <p:cNvSpPr/>
          <p:nvPr/>
        </p:nvSpPr>
        <p:spPr>
          <a:xfrm>
            <a:off x="3336214" y="257320"/>
            <a:ext cx="5644879" cy="646331"/>
          </a:xfrm>
          <a:prstGeom prst="rect">
            <a:avLst/>
          </a:prstGeom>
        </p:spPr>
        <p:txBody>
          <a:bodyPr wrap="none">
            <a:spAutoFit/>
          </a:bodyPr>
          <a:lstStyle/>
          <a:p>
            <a:pPr lvl="0" algn="ctr" defTabSz="977900" eaLnBrk="0" fontAlgn="base" hangingPunct="0">
              <a:lnSpc>
                <a:spcPct val="90000"/>
              </a:lnSpc>
              <a:spcBef>
                <a:spcPct val="0"/>
              </a:spcBef>
              <a:spcAft>
                <a:spcPct val="35000"/>
              </a:spcAft>
              <a:defRPr/>
            </a:pPr>
            <a:r>
              <a:rPr lang="zh-CN" altLang="en-US" sz="4000" b="1" dirty="0">
                <a:latin typeface="DFKai-SB" panose="03000509000000000000" pitchFamily="65" charset="-120"/>
                <a:ea typeface="DFKai-SB" panose="03000509000000000000" pitchFamily="65" charset="-120"/>
              </a:rPr>
              <a:t>內地和</a:t>
            </a:r>
            <a:r>
              <a:rPr lang="zh-CN" altLang="en-US" sz="4000" b="1" dirty="0" smtClean="0">
                <a:latin typeface="DFKai-SB" panose="03000509000000000000" pitchFamily="65" charset="-120"/>
                <a:ea typeface="DFKai-SB" panose="03000509000000000000" pitchFamily="65" charset="-120"/>
              </a:rPr>
              <a:t>香港受惠</a:t>
            </a:r>
            <a:r>
              <a:rPr lang="zh-TW" altLang="en-US" sz="4000" b="1" dirty="0">
                <a:latin typeface="DFKai-SB" panose="03000509000000000000" pitchFamily="65" charset="-120"/>
                <a:ea typeface="DFKai-SB" panose="03000509000000000000" pitchFamily="65" charset="-120"/>
              </a:rPr>
              <a:t>於</a:t>
            </a:r>
            <a:r>
              <a:rPr lang="en-US" altLang="zh-TW" sz="4000" b="1" dirty="0">
                <a:latin typeface="Times New Roman" panose="02020603050405020304" pitchFamily="18" charset="0"/>
                <a:ea typeface="DFKai-SB" panose="03000509000000000000" pitchFamily="65" charset="-120"/>
                <a:cs typeface="Times New Roman" panose="02020603050405020304" pitchFamily="18" charset="0"/>
              </a:rPr>
              <a:t>CEPA</a:t>
            </a:r>
            <a:endParaRPr lang="zh-CN" alt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207096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035791" y="426806"/>
            <a:ext cx="5476442" cy="995363"/>
          </a:xfrm>
        </p:spPr>
        <p:txBody>
          <a:bodyPr>
            <a:noAutofit/>
          </a:bodyPr>
          <a:lstStyle/>
          <a:p>
            <a:r>
              <a:rPr lang="zh-CN" altLang="en-US" sz="4000" b="1" dirty="0">
                <a:latin typeface="Times New Roman" panose="02020603050405020304" pitchFamily="18" charset="0"/>
                <a:ea typeface="DFKai-SB" panose="03000509000000000000" pitchFamily="65" charset="-120"/>
                <a:cs typeface="Times New Roman" panose="02020603050405020304" pitchFamily="18" charset="0"/>
                <a:sym typeface="+mn-ea"/>
              </a:rPr>
              <a:t>香港如何受惠於CEPA？</a:t>
            </a:r>
            <a:endParaRPr lang="zh-CN" altLang="en-US" sz="4000"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441325" y="1613392"/>
            <a:ext cx="11287933" cy="3970318"/>
          </a:xfrm>
          <a:prstGeom prst="rect">
            <a:avLst/>
          </a:prstGeom>
          <a:noFill/>
        </p:spPr>
        <p:txBody>
          <a:bodyPr wrap="square" rtlCol="0">
            <a:spAutoFit/>
          </a:bodyPr>
          <a:lstStyle/>
          <a:p>
            <a:pPr marL="342900" indent="-342900">
              <a:buFont typeface="Arial" panose="020B0604020202020204" pitchFamily="34" charset="0"/>
              <a:buChar char="•"/>
            </a:pPr>
            <a:r>
              <a:rPr lang="zh-CN" altLang="en-US" sz="2800" b="1" spc="150" dirty="0">
                <a:uFillTx/>
                <a:latin typeface="DFKai-SB" panose="03000509000000000000" pitchFamily="65" charset="-120"/>
                <a:ea typeface="DFKai-SB" panose="03000509000000000000" pitchFamily="65" charset="-120"/>
              </a:rPr>
              <a:t>香港的生產商</a:t>
            </a:r>
            <a:r>
              <a:rPr lang="zh-CN" altLang="en-US" sz="2800" b="1" spc="150" dirty="0">
                <a:uFillTx/>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spc="150" dirty="0">
                <a:uFillTx/>
                <a:latin typeface="Times New Roman" panose="02020603050405020304" pitchFamily="18" charset="0"/>
                <a:ea typeface="DFKai-SB" panose="03000509000000000000" pitchFamily="65" charset="-120"/>
                <a:cs typeface="Times New Roman" panose="02020603050405020304" pitchFamily="18" charset="0"/>
              </a:rPr>
              <a:t> 所有在香港</a:t>
            </a:r>
            <a:r>
              <a:rPr lang="zh-CN" altLang="en-US" sz="2800" spc="150" dirty="0" smtClean="0">
                <a:uFillTx/>
                <a:latin typeface="Times New Roman" panose="02020603050405020304" pitchFamily="18" charset="0"/>
                <a:ea typeface="DFKai-SB" panose="03000509000000000000" pitchFamily="65" charset="-120"/>
                <a:cs typeface="Times New Roman" panose="02020603050405020304" pitchFamily="18" charset="0"/>
              </a:rPr>
              <a:t>生產又</a:t>
            </a:r>
            <a:r>
              <a:rPr lang="zh-CN" altLang="en-US" sz="2800" spc="150" dirty="0">
                <a:uFillTx/>
                <a:latin typeface="Times New Roman" panose="02020603050405020304" pitchFamily="18" charset="0"/>
                <a:ea typeface="DFKai-SB" panose="03000509000000000000" pitchFamily="65" charset="-120"/>
                <a:cs typeface="Times New Roman" panose="02020603050405020304" pitchFamily="18" charset="0"/>
              </a:rPr>
              <a:t>符合CEPA</a:t>
            </a:r>
            <a:r>
              <a:rPr lang="zh-CN" altLang="en-US" sz="2800" spc="150" dirty="0" smtClean="0">
                <a:uFillTx/>
                <a:latin typeface="Times New Roman" panose="02020603050405020304" pitchFamily="18" charset="0"/>
                <a:ea typeface="DFKai-SB" panose="03000509000000000000" pitchFamily="65" charset="-120"/>
                <a:cs typeface="Times New Roman" panose="02020603050405020304" pitchFamily="18" charset="0"/>
              </a:rPr>
              <a:t>原產地</a:t>
            </a:r>
            <a:r>
              <a:rPr lang="zh-CN" altLang="en-US" sz="2800" spc="150" dirty="0">
                <a:uFillTx/>
                <a:latin typeface="Times New Roman" panose="02020603050405020304" pitchFamily="18" charset="0"/>
                <a:ea typeface="DFKai-SB" panose="03000509000000000000" pitchFamily="65" charset="-120"/>
                <a:cs typeface="Times New Roman" panose="02020603050405020304" pitchFamily="18" charset="0"/>
              </a:rPr>
              <a:t>規則的貨物，進口內地可享零關稅優惠。</a:t>
            </a:r>
          </a:p>
          <a:p>
            <a:pPr marL="342900" indent="-342900">
              <a:buFont typeface="Arial" panose="020B0604020202020204" pitchFamily="34" charset="0"/>
              <a:buChar char="•"/>
            </a:pPr>
            <a:r>
              <a:rPr lang="zh-CN" altLang="en-US" sz="2800" b="1" spc="150" dirty="0">
                <a:uFillTx/>
                <a:latin typeface="Times New Roman" panose="02020603050405020304" pitchFamily="18" charset="0"/>
                <a:ea typeface="DFKai-SB" panose="03000509000000000000" pitchFamily="65" charset="-120"/>
                <a:cs typeface="Times New Roman" panose="02020603050405020304" pitchFamily="18" charset="0"/>
              </a:rPr>
              <a:t>香港的服務提供者 (企業和個人)：</a:t>
            </a:r>
            <a:r>
              <a:rPr lang="zh-CN" altLang="en-US" sz="2800" spc="150" dirty="0">
                <a:uFillTx/>
                <a:latin typeface="Times New Roman" panose="02020603050405020304" pitchFamily="18" charset="0"/>
                <a:ea typeface="DFKai-SB" panose="03000509000000000000" pitchFamily="65" charset="-120"/>
                <a:cs typeface="Times New Roman" panose="02020603050405020304" pitchFamily="18" charset="0"/>
              </a:rPr>
              <a:t>可利用開放及便利化措施，於大部分領域在內地提供服務。</a:t>
            </a:r>
          </a:p>
          <a:p>
            <a:pPr marL="342900" indent="-342900">
              <a:buFont typeface="Arial" panose="020B0604020202020204" pitchFamily="34" charset="0"/>
              <a:buChar char="•"/>
            </a:pPr>
            <a:r>
              <a:rPr lang="zh-CN" altLang="en-US" sz="2800" b="1" spc="150" dirty="0">
                <a:uFillTx/>
                <a:latin typeface="Times New Roman" panose="02020603050405020304" pitchFamily="18" charset="0"/>
                <a:ea typeface="DFKai-SB" panose="03000509000000000000" pitchFamily="65" charset="-120"/>
                <a:cs typeface="Times New Roman" panose="02020603050405020304" pitchFamily="18" charset="0"/>
              </a:rPr>
              <a:t>香港的專業人士：</a:t>
            </a:r>
            <a:r>
              <a:rPr lang="zh-CN" altLang="en-US" sz="2800" spc="150" dirty="0">
                <a:uFillTx/>
                <a:latin typeface="Times New Roman" panose="02020603050405020304" pitchFamily="18" charset="0"/>
                <a:ea typeface="DFKai-SB" panose="03000509000000000000" pitchFamily="65" charset="-120"/>
                <a:cs typeface="Times New Roman" panose="02020603050405020304" pitchFamily="18" charset="0"/>
              </a:rPr>
              <a:t> 可利用CEPA下關於開放內地專業資格考試、兩地專業資格互認</a:t>
            </a:r>
            <a:r>
              <a:rPr lang="zh-CN" altLang="en-US" sz="2800" spc="150">
                <a:uFillTx/>
                <a:latin typeface="Times New Roman" panose="02020603050405020304" pitchFamily="18" charset="0"/>
                <a:ea typeface="DFKai-SB" panose="03000509000000000000" pitchFamily="65" charset="-120"/>
                <a:cs typeface="Times New Roman" panose="02020603050405020304" pitchFamily="18" charset="0"/>
              </a:rPr>
              <a:t>、</a:t>
            </a:r>
            <a:r>
              <a:rPr lang="zh-CN" altLang="en-US" sz="2800" spc="150" smtClean="0">
                <a:uFillTx/>
                <a:latin typeface="Times New Roman" panose="02020603050405020304" pitchFamily="18" charset="0"/>
                <a:ea typeface="DFKai-SB" panose="03000509000000000000" pitchFamily="65" charset="-120"/>
                <a:cs typeface="Times New Roman" panose="02020603050405020304" pitchFamily="18" charset="0"/>
              </a:rPr>
              <a:t>便利</a:t>
            </a:r>
            <a:r>
              <a:rPr lang="zh-TW" altLang="en-US" sz="2800" spc="150" smtClean="0">
                <a:uFillTx/>
                <a:latin typeface="Times New Roman" panose="02020603050405020304" pitchFamily="18" charset="0"/>
                <a:ea typeface="DFKai-SB" panose="03000509000000000000" pitchFamily="65" charset="-120"/>
                <a:cs typeface="Times New Roman" panose="02020603050405020304" pitchFamily="18" charset="0"/>
              </a:rPr>
              <a:t>註</a:t>
            </a:r>
            <a:r>
              <a:rPr lang="zh-CN" altLang="en-US" sz="2800" spc="150" smtClean="0">
                <a:uFillTx/>
                <a:latin typeface="Times New Roman" panose="02020603050405020304" pitchFamily="18" charset="0"/>
                <a:ea typeface="DFKai-SB" panose="03000509000000000000" pitchFamily="65" charset="-120"/>
                <a:cs typeface="Times New Roman" panose="02020603050405020304" pitchFamily="18" charset="0"/>
              </a:rPr>
              <a:t>册</a:t>
            </a:r>
            <a:r>
              <a:rPr lang="zh-CN" altLang="en-US" sz="2800" spc="150" dirty="0">
                <a:uFillTx/>
                <a:latin typeface="Times New Roman" panose="02020603050405020304" pitchFamily="18" charset="0"/>
                <a:ea typeface="DFKai-SB" panose="03000509000000000000" pitchFamily="65" charset="-120"/>
                <a:cs typeface="Times New Roman" panose="02020603050405020304" pitchFamily="18" charset="0"/>
              </a:rPr>
              <a:t>及執業等措施，進軍內地市場。</a:t>
            </a:r>
            <a:endParaRPr lang="en-US" altLang="zh-CN" sz="2800" spc="150" dirty="0">
              <a:uFillTx/>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TW" altLang="en-US" sz="2800" b="1" spc="150" dirty="0">
                <a:latin typeface="Times New Roman" panose="02020603050405020304" pitchFamily="18" charset="0"/>
                <a:ea typeface="DFKai-SB" panose="03000509000000000000" pitchFamily="65" charset="-120"/>
                <a:cs typeface="Times New Roman" panose="02020603050405020304" pitchFamily="18" charset="0"/>
              </a:rPr>
              <a:t>香港的投資者： </a:t>
            </a:r>
            <a:r>
              <a:rPr lang="zh-TW" altLang="en-US" sz="2800" spc="150" dirty="0">
                <a:latin typeface="Times New Roman" panose="02020603050405020304" pitchFamily="18" charset="0"/>
                <a:ea typeface="DFKai-SB" panose="03000509000000000000" pitchFamily="65" charset="-120"/>
                <a:cs typeface="Times New Roman" panose="02020603050405020304" pitchFamily="18" charset="0"/>
              </a:rPr>
              <a:t>香港投資者到內地投資可享便利措施，其投資可獲更佳保障，包括經特定機制解決投資爭端。</a:t>
            </a:r>
          </a:p>
          <a:p>
            <a:pPr marL="342900" indent="-342900">
              <a:buFont typeface="Arial" panose="020B0604020202020204" pitchFamily="34" charset="0"/>
              <a:buChar char="•"/>
            </a:pPr>
            <a:endParaRPr lang="zh-CN" altLang="en-US" sz="2800" spc="150" dirty="0">
              <a:solidFill>
                <a:schemeClr val="dk1"/>
              </a:solidFill>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文本框 3"/>
          <p:cNvSpPr txBox="1"/>
          <p:nvPr/>
        </p:nvSpPr>
        <p:spPr>
          <a:xfrm>
            <a:off x="790460" y="5774933"/>
            <a:ext cx="8762365" cy="307777"/>
          </a:xfrm>
          <a:prstGeom prst="rect">
            <a:avLst/>
          </a:prstGeom>
          <a:noFill/>
        </p:spPr>
        <p:txBody>
          <a:bodyPr wrap="square" rtlCol="0">
            <a:spAutoFit/>
          </a:bodyPr>
          <a:lstStyle/>
          <a:p>
            <a:r>
              <a:rPr lang="zh-CN" altLang="en-US" sz="1400" dirty="0">
                <a:latin typeface="DFKai-SB" panose="03000509000000000000" pitchFamily="65" charset="-120"/>
                <a:ea typeface="DFKai-SB" panose="03000509000000000000" pitchFamily="65" charset="-120"/>
              </a:rPr>
              <a:t>資料來源：香港特別行政區工業貿易署：</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https://www.tid.gov.hk/tc_chi/cepa/press/files/CEPA_leaflet.pdf</a:t>
            </a:r>
            <a:endParaRPr lang="zh-CN" altLang="en-US" sz="1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7900" y="1382837"/>
            <a:ext cx="10183090" cy="4401205"/>
          </a:xfrm>
          <a:prstGeom prst="rect">
            <a:avLst/>
          </a:prstGeom>
        </p:spPr>
        <p:txBody>
          <a:bodyPr wrap="square">
            <a:spAutoFit/>
          </a:bodyPr>
          <a:lstStyle/>
          <a:p>
            <a:pPr marL="342900" indent="-342900">
              <a:buFont typeface="Arial" panose="020B0604020202020204" pitchFamily="34" charset="0"/>
              <a:buChar char="•"/>
            </a:pPr>
            <a:r>
              <a:rPr lang="zh-CN" altLang="en-US" sz="2800" b="1" spc="150" dirty="0">
                <a:latin typeface="DFKai-SB" panose="03000509000000000000" pitchFamily="65" charset="-120"/>
                <a:ea typeface="DFKai-SB" panose="03000509000000000000" pitchFamily="65" charset="-120"/>
              </a:rPr>
              <a:t>外來投資者：</a:t>
            </a:r>
            <a:r>
              <a:rPr lang="zh-CN" altLang="en-US" sz="2800" spc="150" dirty="0">
                <a:latin typeface="DFKai-SB" panose="03000509000000000000" pitchFamily="65" charset="-120"/>
                <a:ea typeface="DFKai-SB" panose="03000509000000000000" pitchFamily="65" charset="-120"/>
              </a:rPr>
              <a:t> </a:t>
            </a:r>
            <a:r>
              <a:rPr lang="zh-CN" altLang="en-US" sz="2800" spc="150" dirty="0">
                <a:latin typeface="Times New Roman" panose="02020603050405020304" pitchFamily="18" charset="0"/>
                <a:ea typeface="DFKai-SB" panose="03000509000000000000" pitchFamily="65" charset="-120"/>
                <a:cs typeface="Times New Roman" panose="02020603050405020304" pitchFamily="18" charset="0"/>
              </a:rPr>
              <a:t>CEPA沒有限制受惠者的資金來源。貨物貿易方面，外來投資者只要在香港設立</a:t>
            </a:r>
            <a:r>
              <a:rPr lang="zh-CN" altLang="en-US" sz="2800" spc="150" dirty="0" smtClean="0">
                <a:latin typeface="Times New Roman" panose="02020603050405020304" pitchFamily="18" charset="0"/>
                <a:ea typeface="DFKai-SB" panose="03000509000000000000" pitchFamily="65" charset="-120"/>
                <a:cs typeface="Times New Roman" panose="02020603050405020304" pitchFamily="18" charset="0"/>
              </a:rPr>
              <a:t>生產線，</a:t>
            </a:r>
            <a:r>
              <a:rPr lang="zh-CN" altLang="en-US" sz="2800" spc="150" dirty="0">
                <a:latin typeface="Times New Roman" panose="02020603050405020304" pitchFamily="18" charset="0"/>
                <a:ea typeface="DFKai-SB" panose="03000509000000000000" pitchFamily="65" charset="-120"/>
                <a:cs typeface="Times New Roman" panose="02020603050405020304" pitchFamily="18" charset="0"/>
              </a:rPr>
              <a:t>而</a:t>
            </a:r>
            <a:r>
              <a:rPr lang="zh-CN" altLang="en-US" sz="2800" spc="150" dirty="0" smtClean="0">
                <a:latin typeface="Times New Roman" panose="02020603050405020304" pitchFamily="18" charset="0"/>
                <a:ea typeface="DFKai-SB" panose="03000509000000000000" pitchFamily="65" charset="-120"/>
                <a:cs typeface="Times New Roman" panose="02020603050405020304" pitchFamily="18" charset="0"/>
              </a:rPr>
              <a:t>生產的</a:t>
            </a:r>
            <a:r>
              <a:rPr lang="zh-CN" altLang="en-US" sz="2800" spc="150" dirty="0">
                <a:latin typeface="Times New Roman" panose="02020603050405020304" pitchFamily="18" charset="0"/>
                <a:ea typeface="DFKai-SB" panose="03000509000000000000" pitchFamily="65" charset="-120"/>
                <a:cs typeface="Times New Roman" panose="02020603050405020304" pitchFamily="18" charset="0"/>
              </a:rPr>
              <a:t>貨物符合CEPA</a:t>
            </a:r>
            <a:r>
              <a:rPr lang="zh-CN" altLang="en-US" sz="2800" spc="150" dirty="0" smtClean="0">
                <a:latin typeface="Times New Roman" panose="02020603050405020304" pitchFamily="18" charset="0"/>
                <a:ea typeface="DFKai-SB" panose="03000509000000000000" pitchFamily="65" charset="-120"/>
                <a:cs typeface="Times New Roman" panose="02020603050405020304" pitchFamily="18" charset="0"/>
              </a:rPr>
              <a:t>原產地</a:t>
            </a:r>
            <a:r>
              <a:rPr lang="zh-CN" altLang="en-US" sz="2800" spc="150" dirty="0">
                <a:latin typeface="Times New Roman" panose="02020603050405020304" pitchFamily="18" charset="0"/>
                <a:ea typeface="DFKai-SB" panose="03000509000000000000" pitchFamily="65" charset="-120"/>
                <a:cs typeface="Times New Roman" panose="02020603050405020304" pitchFamily="18" charset="0"/>
              </a:rPr>
              <a:t>規則，即可以零關稅進口內地。服務貿易方面，外來投資者在</a:t>
            </a:r>
            <a:r>
              <a:rPr lang="zh-CN" altLang="en-US" sz="2800" spc="150" dirty="0" smtClean="0">
                <a:latin typeface="Times New Roman" panose="02020603050405020304" pitchFamily="18" charset="0"/>
                <a:ea typeface="DFKai-SB" panose="03000509000000000000" pitchFamily="65" charset="-120"/>
                <a:cs typeface="Times New Roman" panose="02020603050405020304" pitchFamily="18" charset="0"/>
              </a:rPr>
              <a:t>香港</a:t>
            </a:r>
            <a:r>
              <a:rPr lang="zh-TW" altLang="en-US" sz="2800" spc="150" dirty="0" smtClean="0">
                <a:latin typeface="Times New Roman" panose="02020603050405020304" pitchFamily="18" charset="0"/>
                <a:ea typeface="DFKai-SB" panose="03000509000000000000" pitchFamily="65" charset="-120"/>
                <a:cs typeface="Times New Roman" panose="02020603050405020304" pitchFamily="18" charset="0"/>
              </a:rPr>
              <a:t>註</a:t>
            </a:r>
            <a:r>
              <a:rPr lang="zh-CN" altLang="en-US" sz="2800" spc="150" dirty="0" smtClean="0">
                <a:latin typeface="Times New Roman" panose="02020603050405020304" pitchFamily="18" charset="0"/>
                <a:ea typeface="DFKai-SB" panose="03000509000000000000" pitchFamily="65" charset="-120"/>
                <a:cs typeface="Times New Roman" panose="02020603050405020304" pitchFamily="18" charset="0"/>
              </a:rPr>
              <a:t>册</a:t>
            </a:r>
            <a:r>
              <a:rPr lang="zh-CN" altLang="en-US" sz="2800" spc="150" dirty="0">
                <a:latin typeface="Times New Roman" panose="02020603050405020304" pitchFamily="18" charset="0"/>
                <a:ea typeface="DFKai-SB" panose="03000509000000000000" pitchFamily="65" charset="-120"/>
                <a:cs typeface="Times New Roman" panose="02020603050405020304" pitchFamily="18" charset="0"/>
              </a:rPr>
              <a:t>成立的公司，只要符合CEPA訂明的香港服務提供者定義，可以利用CEPA開放措施到內地開展業務。</a:t>
            </a:r>
          </a:p>
          <a:p>
            <a:pPr marL="342900" indent="-342900">
              <a:buFont typeface="Arial" panose="020B0604020202020204" pitchFamily="34" charset="0"/>
              <a:buChar char="•"/>
            </a:pPr>
            <a:r>
              <a:rPr lang="zh-CN" altLang="en-US" sz="2800" b="1" spc="150" dirty="0">
                <a:latin typeface="Times New Roman" panose="02020603050405020304" pitchFamily="18" charset="0"/>
                <a:ea typeface="DFKai-SB" panose="03000509000000000000" pitchFamily="65" charset="-120"/>
                <a:cs typeface="Times New Roman" panose="02020603050405020304" pitchFamily="18" charset="0"/>
              </a:rPr>
              <a:t>香港整體工商界：</a:t>
            </a:r>
            <a:r>
              <a:rPr lang="zh-CN" altLang="en-US" sz="2800" spc="150" dirty="0">
                <a:latin typeface="Times New Roman" panose="02020603050405020304" pitchFamily="18" charset="0"/>
                <a:ea typeface="DFKai-SB" panose="03000509000000000000" pitchFamily="65" charset="-120"/>
                <a:cs typeface="Times New Roman" panose="02020603050405020304" pitchFamily="18" charset="0"/>
              </a:rPr>
              <a:t> 內地與香港於多個領域加強貿易投資便利化合作，有助加強兩地</a:t>
            </a:r>
            <a:r>
              <a:rPr lang="zh-CN" altLang="en-US" sz="2800" spc="15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的競爭力。「一帶一路」建設經貿領域合作和次區域經貿合作亦為香港具有優勢</a:t>
            </a:r>
            <a:r>
              <a:rPr lang="zh-CN" altLang="en-US" sz="2800" spc="150" dirty="0" smtClean="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的產業</a:t>
            </a:r>
            <a:r>
              <a:rPr lang="zh-CN" altLang="en-US" sz="2800" spc="150"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提供參與國家發展策略的機會。</a:t>
            </a:r>
          </a:p>
        </p:txBody>
      </p:sp>
      <p:sp>
        <p:nvSpPr>
          <p:cNvPr id="3" name="标题 1"/>
          <p:cNvSpPr txBox="1">
            <a:spLocks/>
          </p:cNvSpPr>
          <p:nvPr/>
        </p:nvSpPr>
        <p:spPr>
          <a:xfrm>
            <a:off x="3567805" y="206262"/>
            <a:ext cx="5476442" cy="9953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000" b="1" dirty="0">
                <a:latin typeface="Times New Roman" panose="02020603050405020304" pitchFamily="18" charset="0"/>
                <a:ea typeface="DFKai-SB" panose="03000509000000000000" pitchFamily="65" charset="-120"/>
                <a:cs typeface="Times New Roman" panose="02020603050405020304" pitchFamily="18" charset="0"/>
                <a:sym typeface="+mn-ea"/>
              </a:rPr>
              <a:t>香港如何受惠於CEPA？</a:t>
            </a:r>
            <a:endParaRPr lang="zh-CN" altLang="en-US" sz="4000" dirty="0">
              <a:latin typeface="Times New Roman" panose="02020603050405020304" pitchFamily="18" charset="0"/>
              <a:cs typeface="Times New Roman" panose="02020603050405020304" pitchFamily="18" charset="0"/>
            </a:endParaRPr>
          </a:p>
        </p:txBody>
      </p:sp>
      <p:sp>
        <p:nvSpPr>
          <p:cNvPr id="4" name="文本框 3"/>
          <p:cNvSpPr txBox="1"/>
          <p:nvPr/>
        </p:nvSpPr>
        <p:spPr>
          <a:xfrm>
            <a:off x="1131282" y="6346557"/>
            <a:ext cx="8762365" cy="307777"/>
          </a:xfrm>
          <a:prstGeom prst="rect">
            <a:avLst/>
          </a:prstGeom>
          <a:noFill/>
        </p:spPr>
        <p:txBody>
          <a:bodyPr wrap="square" rtlCol="0">
            <a:spAutoFit/>
          </a:bodyPr>
          <a:lstStyle/>
          <a:p>
            <a:r>
              <a:rPr lang="zh-CN" altLang="en-US" sz="1400" dirty="0">
                <a:latin typeface="DFKai-SB" panose="03000509000000000000" pitchFamily="65" charset="-120"/>
                <a:ea typeface="DFKai-SB" panose="03000509000000000000" pitchFamily="65" charset="-120"/>
              </a:rPr>
              <a:t>資料來源：香港特別行政區工業貿易署：</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https://www.tid.gov.hk/tc_chi/cepa/press/files/CEPA_leaflet.pdf</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018971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1397" y="6134003"/>
            <a:ext cx="6478385" cy="584775"/>
          </a:xfrm>
          <a:prstGeom prst="rect">
            <a:avLst/>
          </a:prstGeom>
        </p:spPr>
        <p:txBody>
          <a:bodyPr wrap="square">
            <a:spAutoFit/>
          </a:bodyPr>
          <a:lstStyle/>
          <a:p>
            <a:r>
              <a:rPr lang="zh-TW" altLang="en-US" sz="1600" dirty="0" smtClean="0">
                <a:latin typeface="標楷體" panose="03000509000000000000" pitchFamily="65" charset="-120"/>
                <a:ea typeface="標楷體" panose="03000509000000000000" pitchFamily="65" charset="-120"/>
                <a:cs typeface="Times New Roman" panose="02020603050405020304" pitchFamily="18" charset="0"/>
              </a:rPr>
              <a:t>工業貿易署</a:t>
            </a:r>
            <a:r>
              <a:rPr lang="en-US" altLang="zh-TW" sz="1600" dirty="0" smtClean="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https</a:t>
            </a:r>
            <a:r>
              <a:rPr lang="en-US" sz="1600" dirty="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www.tid.gov.hk/tc_chi/cepa/press/files/CEPA_success.pdf</a:t>
            </a:r>
            <a:r>
              <a:rPr lang="en-US" altLang="zh-TW" sz="1600" dirty="0" smtClean="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pic>
        <p:nvPicPr>
          <p:cNvPr id="3" name="Picture 2">
            <a:hlinkClick r:id="rId2"/>
          </p:cNvPr>
          <p:cNvPicPr>
            <a:picLocks noChangeAspect="1"/>
          </p:cNvPicPr>
          <p:nvPr/>
        </p:nvPicPr>
        <p:blipFill>
          <a:blip r:embed="rId3"/>
          <a:stretch>
            <a:fillRect/>
          </a:stretch>
        </p:blipFill>
        <p:spPr>
          <a:xfrm>
            <a:off x="775035" y="1479777"/>
            <a:ext cx="5483804" cy="3596453"/>
          </a:xfrm>
          <a:prstGeom prst="rect">
            <a:avLst/>
          </a:prstGeom>
        </p:spPr>
      </p:pic>
      <p:pic>
        <p:nvPicPr>
          <p:cNvPr id="4" name="Picture 3">
            <a:hlinkClick r:id="rId2"/>
          </p:cNvPr>
          <p:cNvPicPr>
            <a:picLocks noChangeAspect="1"/>
          </p:cNvPicPr>
          <p:nvPr/>
        </p:nvPicPr>
        <p:blipFill>
          <a:blip r:embed="rId4"/>
          <a:stretch>
            <a:fillRect/>
          </a:stretch>
        </p:blipFill>
        <p:spPr>
          <a:xfrm>
            <a:off x="1043536" y="5923718"/>
            <a:ext cx="1924319" cy="695422"/>
          </a:xfrm>
          <a:prstGeom prst="rect">
            <a:avLst/>
          </a:prstGeom>
        </p:spPr>
      </p:pic>
      <p:sp>
        <p:nvSpPr>
          <p:cNvPr id="5" name="Rectangle 4"/>
          <p:cNvSpPr/>
          <p:nvPr/>
        </p:nvSpPr>
        <p:spPr>
          <a:xfrm>
            <a:off x="2925235" y="6208481"/>
            <a:ext cx="1338828" cy="369332"/>
          </a:xfrm>
          <a:prstGeom prst="rect">
            <a:avLst/>
          </a:prstGeom>
        </p:spPr>
        <p:txBody>
          <a:bodyPr wrap="none">
            <a:spAutoFit/>
          </a:bodyPr>
          <a:lstStyle/>
          <a:p>
            <a:r>
              <a:rPr lang="zh-CN" altLang="en-US" dirty="0">
                <a:latin typeface="標楷體" panose="03000509000000000000" pitchFamily="65" charset="-120"/>
                <a:ea typeface="標楷體" panose="03000509000000000000" pitchFamily="65" charset="-120"/>
              </a:rPr>
              <a:t>資料來源：</a:t>
            </a:r>
            <a:endParaRPr lang="en-US" dirty="0"/>
          </a:p>
        </p:txBody>
      </p:sp>
      <p:grpSp>
        <p:nvGrpSpPr>
          <p:cNvPr id="6" name="组合 7"/>
          <p:cNvGrpSpPr/>
          <p:nvPr/>
        </p:nvGrpSpPr>
        <p:grpSpPr>
          <a:xfrm>
            <a:off x="919711" y="426090"/>
            <a:ext cx="2674938" cy="674687"/>
            <a:chOff x="977900" y="557213"/>
            <a:chExt cx="2674938" cy="674687"/>
          </a:xfrm>
        </p:grpSpPr>
        <p:sp>
          <p:nvSpPr>
            <p:cNvPr id="7" name="矩形 8"/>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 9"/>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文本框 13"/>
            <p:cNvSpPr txBox="1">
              <a:spLocks noChangeArrowheads="1"/>
            </p:cNvSpPr>
            <p:nvPr/>
          </p:nvSpPr>
          <p:spPr bwMode="auto">
            <a:xfrm>
              <a:off x="1341438" y="557213"/>
              <a:ext cx="231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3600" b="1" dirty="0">
                  <a:latin typeface="標楷體" panose="03000509000000000000" pitchFamily="65" charset="-120"/>
                  <a:ea typeface="標楷體" panose="03000509000000000000" pitchFamily="65" charset="-120"/>
                </a:rPr>
                <a:t>活動</a:t>
              </a:r>
              <a:endParaRPr lang="zh-CN" altLang="en-US" sz="3600" b="1" dirty="0">
                <a:latin typeface="標楷體" panose="03000509000000000000" pitchFamily="65" charset="-120"/>
                <a:ea typeface="標楷體" panose="03000509000000000000" pitchFamily="65" charset="-120"/>
              </a:endParaRPr>
            </a:p>
          </p:txBody>
        </p:sp>
        <p:cxnSp>
          <p:nvCxnSpPr>
            <p:cNvPr id="10" name="直接连接符 11"/>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6" name="Content Placeholder 2"/>
          <p:cNvSpPr txBox="1">
            <a:spLocks/>
          </p:cNvSpPr>
          <p:nvPr/>
        </p:nvSpPr>
        <p:spPr>
          <a:xfrm>
            <a:off x="6434052" y="1290587"/>
            <a:ext cx="5428210" cy="445350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TW" altLang="en-US" sz="3000" dirty="0">
                <a:latin typeface="Times New Roman" panose="02020603050405020304" pitchFamily="18" charset="0"/>
                <a:ea typeface="DFKai-SB" panose="03000509000000000000" pitchFamily="65" charset="-120"/>
                <a:cs typeface="Times New Roman" panose="02020603050405020304" pitchFamily="18" charset="0"/>
                <a:sym typeface="+mn-ea"/>
              </a:rPr>
              <a:t>閱讀</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sym typeface="+mn-ea"/>
              </a:rPr>
              <a:t>CEPA</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sym typeface="+mn-ea"/>
              </a:rPr>
              <a:t>成功故事，並思考</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sym typeface="+mn-ea"/>
              </a:rPr>
              <a:t>CEPA</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sym typeface="+mn-ea"/>
              </a:rPr>
              <a:t>如何達致內地與香港互惠互利</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sym typeface="+mn-ea"/>
              </a:rPr>
              <a:t>?</a:t>
            </a:r>
          </a:p>
          <a:p>
            <a:pPr marL="0" indent="0">
              <a:lnSpc>
                <a:spcPct val="150000"/>
              </a:lnSpc>
              <a:buNone/>
            </a:pPr>
            <a:r>
              <a:rPr lang="zh-TW" altLang="en-US" sz="3000" dirty="0">
                <a:latin typeface="Times New Roman" panose="02020603050405020304" pitchFamily="18" charset="0"/>
                <a:ea typeface="DFKai-SB" panose="03000509000000000000" pitchFamily="65" charset="-120"/>
                <a:cs typeface="Times New Roman" panose="02020603050405020304" pitchFamily="18" charset="0"/>
                <a:sym typeface="+mn-ea"/>
              </a:rPr>
              <a:t>思考方向</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sym typeface="+mn-ea"/>
              </a:rPr>
              <a:t>:</a:t>
            </a:r>
          </a:p>
          <a:p>
            <a:pPr>
              <a:lnSpc>
                <a:spcPct val="150000"/>
              </a:lnSpc>
            </a:pPr>
            <a:r>
              <a:rPr lang="zh-TW" altLang="en-US" sz="3000" dirty="0">
                <a:latin typeface="Times New Roman" panose="02020603050405020304" pitchFamily="18" charset="0"/>
                <a:ea typeface="DFKai-SB" panose="03000509000000000000" pitchFamily="65" charset="-120"/>
                <a:cs typeface="Times New Roman" panose="02020603050405020304" pitchFamily="18" charset="0"/>
                <a:sym typeface="+mn-ea"/>
              </a:rPr>
              <a:t>香港商人與專業人士如何透過</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sym typeface="+mn-ea"/>
              </a:rPr>
              <a:t>CEPA</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sym typeface="+mn-ea"/>
              </a:rPr>
              <a:t>拓展更大的發展機會</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sym typeface="+mn-ea"/>
              </a:rPr>
              <a:t>?</a:t>
            </a:r>
          </a:p>
          <a:p>
            <a:pPr>
              <a:lnSpc>
                <a:spcPct val="150000"/>
              </a:lnSpc>
            </a:pPr>
            <a:r>
              <a:rPr lang="en-US" altLang="zh-TW" sz="3000" dirty="0">
                <a:latin typeface="Times New Roman" panose="02020603050405020304" pitchFamily="18" charset="0"/>
                <a:ea typeface="DFKai-SB" panose="03000509000000000000" pitchFamily="65" charset="-120"/>
                <a:cs typeface="Times New Roman" panose="02020603050405020304" pitchFamily="18" charset="0"/>
                <a:sym typeface="+mn-ea"/>
              </a:rPr>
              <a:t>CEPA</a:t>
            </a:r>
            <a:r>
              <a:rPr lang="zh-TW" altLang="en-US" sz="3000" dirty="0">
                <a:latin typeface="Times New Roman" panose="02020603050405020304" pitchFamily="18" charset="0"/>
                <a:ea typeface="DFKai-SB" panose="03000509000000000000" pitchFamily="65" charset="-120"/>
                <a:cs typeface="Times New Roman" panose="02020603050405020304" pitchFamily="18" charset="0"/>
                <a:sym typeface="+mn-ea"/>
              </a:rPr>
              <a:t>如何擴大粵港澳大灣區建設所來帶的商機</a:t>
            </a:r>
            <a:r>
              <a:rPr lang="en-US" altLang="zh-TW" sz="3000" dirty="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en-US" altLang="zh-CN" sz="3000" dirty="0">
              <a:latin typeface="Times New Roman" panose="02020603050405020304" pitchFamily="18" charset="0"/>
              <a:ea typeface="DFKai-SB" panose="03000509000000000000" pitchFamily="65" charset="-120"/>
              <a:cs typeface="Times New Roman" panose="02020603050405020304" pitchFamily="18" charset="0"/>
              <a:sym typeface="+mn-ea"/>
            </a:endParaRPr>
          </a:p>
          <a:p>
            <a:pPr marL="0" indent="0">
              <a:lnSpc>
                <a:spcPct val="150000"/>
              </a:lnSpc>
              <a:buFont typeface="Arial" panose="020B0604020202020204" pitchFamily="34" charset="0"/>
              <a:buNone/>
            </a:pPr>
            <a:endParaRPr lang="en-US" altLang="zh-CN" sz="1600" dirty="0">
              <a:latin typeface="DFKai-SB" panose="03000509000000000000" pitchFamily="65" charset="-120"/>
              <a:ea typeface="DFKai-SB" panose="03000509000000000000" pitchFamily="65" charset="-120"/>
              <a:sym typeface="+mn-ea"/>
            </a:endParaRPr>
          </a:p>
          <a:p>
            <a:pPr marL="0" indent="0">
              <a:lnSpc>
                <a:spcPct val="150000"/>
              </a:lnSpc>
              <a:buFont typeface="Arial" panose="020B0604020202020204" pitchFamily="34" charset="0"/>
              <a:buNone/>
            </a:pPr>
            <a:endParaRPr lang="en-US" altLang="zh-CN" sz="1600" dirty="0">
              <a:latin typeface="DFKai-SB" panose="03000509000000000000" pitchFamily="65" charset="-120"/>
              <a:ea typeface="DFKai-SB" panose="03000509000000000000" pitchFamily="65" charset="-120"/>
              <a:sym typeface="+mn-ea"/>
            </a:endParaRPr>
          </a:p>
          <a:p>
            <a:pPr marL="0" indent="0">
              <a:lnSpc>
                <a:spcPct val="150000"/>
              </a:lnSpc>
              <a:buFont typeface="Arial" panose="020B0604020202020204" pitchFamily="34" charset="0"/>
              <a:buNone/>
            </a:pPr>
            <a:endParaRPr lang="en-US" altLang="zh-CN" sz="1600" dirty="0">
              <a:latin typeface="DFKai-SB" panose="03000509000000000000" pitchFamily="65" charset="-120"/>
              <a:ea typeface="DFKai-SB" panose="03000509000000000000" pitchFamily="65" charset="-120"/>
              <a:sym typeface="+mn-ea"/>
            </a:endParaRPr>
          </a:p>
          <a:p>
            <a:pPr marL="0" indent="0">
              <a:lnSpc>
                <a:spcPct val="150000"/>
              </a:lnSpc>
              <a:buFont typeface="Arial" panose="020B0604020202020204" pitchFamily="34" charset="0"/>
              <a:buNone/>
            </a:pPr>
            <a:endParaRPr lang="en-US" altLang="zh-CN" sz="1600" dirty="0">
              <a:latin typeface="DFKai-SB" panose="03000509000000000000" pitchFamily="65" charset="-120"/>
              <a:ea typeface="DFKai-SB" panose="03000509000000000000" pitchFamily="65" charset="-120"/>
              <a:sym typeface="+mn-ea"/>
            </a:endParaRPr>
          </a:p>
        </p:txBody>
      </p:sp>
      <p:sp>
        <p:nvSpPr>
          <p:cNvPr id="17" name="Rectangle 16"/>
          <p:cNvSpPr/>
          <p:nvPr/>
        </p:nvSpPr>
        <p:spPr>
          <a:xfrm>
            <a:off x="775035" y="4706898"/>
            <a:ext cx="3221093" cy="369332"/>
          </a:xfrm>
          <a:prstGeom prst="rect">
            <a:avLst/>
          </a:prstGeom>
          <a:ln w="19050">
            <a:solidFill>
              <a:srgbClr val="FF0000"/>
            </a:solidFill>
          </a:ln>
        </p:spPr>
        <p:txBody>
          <a:bodyPr wrap="square">
            <a:spAutoFit/>
          </a:bodyPr>
          <a:lstStyle/>
          <a:p>
            <a:r>
              <a:rPr lang="zh-TW" altLang="en-US" b="1" dirty="0">
                <a:latin typeface="標楷體" panose="03000509000000000000" pitchFamily="65" charset="-120"/>
                <a:ea typeface="標楷體" panose="03000509000000000000" pitchFamily="65" charset="-120"/>
                <a:cs typeface="Times New Roman" panose="02020603050405020304" pitchFamily="18" charset="0"/>
              </a:rPr>
              <a:t>點擊圖像閱讀</a:t>
            </a:r>
            <a:r>
              <a:rPr lang="en-US" altLang="zh-TW" b="1" dirty="0">
                <a:latin typeface="Times New Roman" panose="02020603050405020304" pitchFamily="18" charset="0"/>
                <a:ea typeface="標楷體" panose="03000509000000000000" pitchFamily="65" charset="-120"/>
                <a:cs typeface="Times New Roman" panose="02020603050405020304" pitchFamily="18" charset="0"/>
              </a:rPr>
              <a:t>CEPA</a:t>
            </a:r>
            <a:r>
              <a:rPr lang="zh-TW" altLang="en-US" b="1" dirty="0">
                <a:latin typeface="標楷體" panose="03000509000000000000" pitchFamily="65" charset="-120"/>
                <a:ea typeface="標楷體" panose="03000509000000000000" pitchFamily="65" charset="-120"/>
                <a:cs typeface="Times New Roman" panose="02020603050405020304" pitchFamily="18" charset="0"/>
              </a:rPr>
              <a:t>成功故事</a:t>
            </a:r>
            <a:endParaRPr lang="en-US" b="1"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11" name="Rectangle 10"/>
          <p:cNvSpPr/>
          <p:nvPr/>
        </p:nvSpPr>
        <p:spPr>
          <a:xfrm>
            <a:off x="3996128" y="399760"/>
            <a:ext cx="4618957"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cs typeface="Times New Roman" panose="02020603050405020304" pitchFamily="18" charset="0"/>
              </a:rPr>
              <a:t>閱讀</a:t>
            </a:r>
            <a:r>
              <a:rPr lang="en-US" altLang="zh-TW" sz="4000" b="1" dirty="0">
                <a:latin typeface="Times New Roman" panose="02020603050405020304" pitchFamily="18" charset="0"/>
                <a:ea typeface="標楷體" panose="03000509000000000000" pitchFamily="65" charset="-120"/>
                <a:cs typeface="Times New Roman" panose="02020603050405020304" pitchFamily="18" charset="0"/>
              </a:rPr>
              <a:t>CEPA</a:t>
            </a:r>
            <a:r>
              <a:rPr lang="zh-TW" altLang="en-US" sz="4000" b="1" dirty="0">
                <a:latin typeface="Times New Roman" panose="02020603050405020304" pitchFamily="18" charset="0"/>
                <a:ea typeface="標楷體" panose="03000509000000000000" pitchFamily="65" charset="-120"/>
                <a:cs typeface="Times New Roman" panose="02020603050405020304" pitchFamily="18" charset="0"/>
              </a:rPr>
              <a:t>成功故事</a:t>
            </a:r>
            <a:endParaRPr lang="en-US" sz="4000" b="1"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04002841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50" y="246260"/>
            <a:ext cx="11321675" cy="636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904114" y="3650347"/>
            <a:ext cx="7484159" cy="2092881"/>
          </a:xfrm>
          <a:prstGeom prst="rect">
            <a:avLst/>
          </a:prstGeom>
          <a:ln w="28575">
            <a:solidFill>
              <a:srgbClr val="FF0000"/>
            </a:solidFill>
          </a:ln>
        </p:spPr>
        <p:txBody>
          <a:bodyPr wrap="square">
            <a:spAutoFit/>
          </a:bodyPr>
          <a:lstStyle/>
          <a:p>
            <a:r>
              <a:rPr lang="zh-CN" altLang="en-US" sz="2600" dirty="0">
                <a:solidFill>
                  <a:schemeClr val="dk1"/>
                </a:solidFill>
                <a:uFillTx/>
                <a:latin typeface="DFKai-SB" panose="03000509000000000000" pitchFamily="65" charset="-120"/>
                <a:ea typeface="DFKai-SB" panose="03000509000000000000" pitchFamily="65" charset="-120"/>
              </a:rPr>
              <a:t>過去，</a:t>
            </a:r>
            <a:r>
              <a:rPr lang="zh-CN" altLang="en-US" sz="2600" dirty="0">
                <a:solidFill>
                  <a:schemeClr val="dk1"/>
                </a:solidFill>
                <a:uFillTx/>
                <a:latin typeface="Times New Roman" panose="02020603050405020304" pitchFamily="18" charset="0"/>
                <a:ea typeface="DFKai-SB" panose="03000509000000000000" pitchFamily="65" charset="-120"/>
                <a:cs typeface="Times New Roman" panose="02020603050405020304" pitchFamily="18" charset="0"/>
              </a:rPr>
              <a:t>香港電影作為進口片，出品方在票房分賬中只能獲得票房15%左右的收入，根據CEPA的規定香港電影在內地放映的數量將不再有上限，出品方的分賬比例提高到35%左右，這極大地刺激了香港電影行業的創作積極性。</a:t>
            </a:r>
            <a:endParaRPr lang="zh-CN" altLang="en-US" sz="2600" b="0" i="0" dirty="0">
              <a:solidFill>
                <a:schemeClr val="dk1"/>
              </a:solidFill>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标题 1"/>
          <p:cNvSpPr>
            <a:spLocks noGrp="1"/>
          </p:cNvSpPr>
          <p:nvPr>
            <p:custDataLst>
              <p:tags r:id="rId1"/>
            </p:custDataLst>
          </p:nvPr>
        </p:nvSpPr>
        <p:spPr>
          <a:xfrm>
            <a:off x="1732526" y="568240"/>
            <a:ext cx="9913605" cy="535501"/>
          </a:xfrm>
          <a:prstGeom prst="rect">
            <a:avLst/>
          </a:prstGeom>
        </p:spPr>
        <p:txBody>
          <a:bodyPr vert="horz" lIns="90000" tIns="46800" rIns="90000" bIns="46800" rtlCol="0" anchor="b" anchorCtr="0">
            <a:noAutofit/>
          </a:bodyPr>
          <a:lstStyle>
            <a:lvl1pPr algn="ctr" defTabSz="914400" rtl="0" eaLnBrk="1" fontAlgn="auto" latinLnBrk="0" hangingPunct="1">
              <a:lnSpc>
                <a:spcPct val="100000"/>
              </a:lnSpc>
              <a:spcBef>
                <a:spcPct val="0"/>
              </a:spcBef>
              <a:buNone/>
              <a:defRPr sz="60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r>
              <a:rPr lang="zh-CN" altLang="en-US" sz="4000" spc="0" dirty="0">
                <a:solidFill>
                  <a:schemeClr val="tx1"/>
                </a:solidFill>
                <a:latin typeface="DFKai-SB" panose="03000509000000000000" pitchFamily="65" charset="-120"/>
                <a:ea typeface="DFKai-SB" panose="03000509000000000000" pitchFamily="65" charset="-120"/>
              </a:rPr>
              <a:t>電影行業真正的深度合作始於</a:t>
            </a:r>
            <a:r>
              <a:rPr lang="en-US" altLang="zh-CN" sz="4000" spc="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CEPA</a:t>
            </a:r>
            <a:r>
              <a:rPr lang="zh-CN" altLang="en-US" sz="4000" spc="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的</a:t>
            </a:r>
            <a:r>
              <a:rPr lang="zh-CN" altLang="en-US" sz="4000" spc="0" dirty="0">
                <a:solidFill>
                  <a:schemeClr val="tx1"/>
                </a:solidFill>
                <a:latin typeface="DFKai-SB" panose="03000509000000000000" pitchFamily="65" charset="-120"/>
                <a:ea typeface="DFKai-SB" panose="03000509000000000000" pitchFamily="65" charset="-120"/>
              </a:rPr>
              <a:t>簽訂</a:t>
            </a:r>
            <a:endParaRPr sz="4000" spc="0" dirty="0">
              <a:solidFill>
                <a:schemeClr val="tx1"/>
              </a:solidFill>
              <a:latin typeface="DFKai-SB" panose="03000509000000000000" pitchFamily="65" charset="-120"/>
              <a:ea typeface="DFKai-SB" panose="03000509000000000000" pitchFamily="65" charset="-120"/>
            </a:endParaRPr>
          </a:p>
        </p:txBody>
      </p:sp>
      <p:sp>
        <p:nvSpPr>
          <p:cNvPr id="2" name="Rectangle 1"/>
          <p:cNvSpPr/>
          <p:nvPr/>
        </p:nvSpPr>
        <p:spPr>
          <a:xfrm>
            <a:off x="864176" y="5902528"/>
            <a:ext cx="7779813" cy="738664"/>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http://culture.people.com.cn/n1/2017/0622/c1013-29354692.html</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p>
          <a:p>
            <a:pPr marL="285750" indent="-285750">
              <a:buFont typeface="Arial" panose="020B0604020202020204" pitchFamily="34" charset="0"/>
              <a:buChar char="•"/>
            </a:pP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香港工業貿易署 </a:t>
            </a:r>
            <a:r>
              <a:rPr lang="en-US" sz="1400" dirty="0">
                <a:latin typeface="Times New Roman" panose="02020603050405020304" pitchFamily="18" charset="0"/>
                <a:ea typeface="標楷體" panose="03000509000000000000" pitchFamily="65" charset="-120"/>
                <a:cs typeface="Times New Roman" panose="02020603050405020304" pitchFamily="18" charset="0"/>
              </a:rPr>
              <a:t>CEPA </a:t>
            </a:r>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成功故事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https://www.tid.gov.hk/tc_chi/cepa/press/files/CEPA_success.pdf</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Rectangle 2"/>
          <p:cNvSpPr/>
          <p:nvPr/>
        </p:nvSpPr>
        <p:spPr>
          <a:xfrm>
            <a:off x="904114" y="1389909"/>
            <a:ext cx="7484159" cy="2092881"/>
          </a:xfrm>
          <a:prstGeom prst="rect">
            <a:avLst/>
          </a:prstGeom>
          <a:ln w="28575">
            <a:solidFill>
              <a:srgbClr val="FF0000"/>
            </a:solidFill>
          </a:ln>
        </p:spPr>
        <p:txBody>
          <a:bodyPr wrap="square">
            <a:spAutoFit/>
          </a:bodyPr>
          <a:lstStyle/>
          <a:p>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CEPA</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2003</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年簽訂，電影業成為第一批開放的領域之一，港產片進口內地不再受配額限制，亦放寬了中港合拍片的模式，為一眾香港電影從業員打開龐大的內地市場。在</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CEPA</a:t>
            </a:r>
            <a:r>
              <a:rPr lang="zh-TW" altLang="en-US" sz="2600" dirty="0">
                <a:latin typeface="Times New Roman" panose="02020603050405020304" pitchFamily="18" charset="0"/>
                <a:ea typeface="標楷體" panose="03000509000000000000" pitchFamily="65" charset="-120"/>
                <a:cs typeface="Times New Roman" panose="02020603050405020304" pitchFamily="18" charset="0"/>
              </a:rPr>
              <a:t>剛落實時，每年大約有十部中港合拍電影，發展至今已倍增至五十多部。 </a:t>
            </a:r>
            <a:endParaRPr lang="en-US" sz="2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8710236" y="1462906"/>
            <a:ext cx="2645209" cy="3674781"/>
          </a:xfrm>
          <a:prstGeom prst="rect">
            <a:avLst/>
          </a:prstGeom>
        </p:spPr>
      </p:pic>
      <p:sp>
        <p:nvSpPr>
          <p:cNvPr id="11" name="Rectangle 10"/>
          <p:cNvSpPr/>
          <p:nvPr/>
        </p:nvSpPr>
        <p:spPr>
          <a:xfrm>
            <a:off x="8918053" y="5137687"/>
            <a:ext cx="2645209" cy="954107"/>
          </a:xfrm>
          <a:prstGeom prst="rect">
            <a:avLst/>
          </a:prstGeom>
        </p:spPr>
        <p:txBody>
          <a:bodyPr wrap="square">
            <a:spAutoFit/>
          </a:bodyPr>
          <a:lstStyle/>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圖片及資料來源</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 </a:t>
            </a:r>
          </a:p>
          <a:p>
            <a:r>
              <a:rPr lang="zh-TW" altLang="en-US" sz="1400" dirty="0">
                <a:latin typeface="Times New Roman" panose="02020603050405020304" pitchFamily="18" charset="0"/>
                <a:ea typeface="標楷體" panose="03000509000000000000" pitchFamily="65" charset="-120"/>
                <a:cs typeface="Times New Roman" panose="02020603050405020304" pitchFamily="18" charset="0"/>
              </a:rPr>
              <a:t>香港工業貿易署 </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a:latin typeface="Times New Roman" panose="02020603050405020304" pitchFamily="18" charset="0"/>
                <a:ea typeface="標楷體" panose="03000509000000000000" pitchFamily="65" charset="-120"/>
                <a:cs typeface="Times New Roman" panose="02020603050405020304" pitchFamily="18" charset="0"/>
              </a:rPr>
              <a:t>https://www.tid.gov.hk/tc_chi/cepa/press/files/CEPA_success.pdf</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3" name="矩形 15"/>
          <p:cNvSpPr/>
          <p:nvPr/>
        </p:nvSpPr>
        <p:spPr bwMode="auto">
          <a:xfrm>
            <a:off x="111702" y="88489"/>
            <a:ext cx="1504950" cy="582613"/>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文本框 42"/>
          <p:cNvSpPr txBox="1">
            <a:spLocks noChangeArrowheads="1"/>
          </p:cNvSpPr>
          <p:nvPr/>
        </p:nvSpPr>
        <p:spPr bwMode="auto">
          <a:xfrm>
            <a:off x="-197148" y="132078"/>
            <a:ext cx="21226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TW" altLang="en-US" sz="2800" dirty="0">
                <a:latin typeface="DFKai-SB" panose="03000509000000000000" pitchFamily="65" charset="-120"/>
                <a:ea typeface="DFKai-SB" panose="03000509000000000000" pitchFamily="65" charset="-120"/>
              </a:rPr>
              <a:t>參考</a:t>
            </a:r>
            <a:r>
              <a:rPr lang="zh-CN" altLang="en-US" sz="2800" dirty="0">
                <a:latin typeface="DFKai-SB" panose="03000509000000000000" pitchFamily="65" charset="-120"/>
                <a:ea typeface="DFKai-SB" panose="03000509000000000000" pitchFamily="65" charset="-120"/>
              </a:rPr>
              <a:t>資料</a:t>
            </a:r>
            <a:endParaRPr lang="zh-CN" altLang="en-US" sz="2800" strike="sngStrike" dirty="0">
              <a:latin typeface="DFKai-SB" panose="03000509000000000000" pitchFamily="65" charset="-120"/>
              <a:ea typeface="DFKai-SB" panose="03000509000000000000" pitchFamily="65" charset="-12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061555" y="540498"/>
            <a:ext cx="7040880" cy="646331"/>
          </a:xfrm>
          <a:prstGeom prst="rect">
            <a:avLst/>
          </a:prstGeom>
          <a:noFill/>
        </p:spPr>
        <p:txBody>
          <a:bodyPr wrap="square" rtlCol="0">
            <a:spAutoFit/>
          </a:bodyPr>
          <a:lstStyle/>
          <a:p>
            <a:pPr algn="ctr">
              <a:lnSpc>
                <a:spcPct val="90000"/>
              </a:lnSpc>
            </a:pPr>
            <a:r>
              <a:rPr lang="en-US" altLang="zh-CN" sz="4000" b="1" dirty="0">
                <a:latin typeface="Times New Roman" panose="02020603050405020304" pitchFamily="18" charset="0"/>
                <a:ea typeface="DFKai-SB" panose="03000509000000000000" pitchFamily="65" charset="-120"/>
                <a:cs typeface="Times New Roman" panose="02020603050405020304" pitchFamily="18" charset="0"/>
              </a:rPr>
              <a:t>CEPA</a:t>
            </a:r>
            <a:r>
              <a:rPr lang="zh-CN" altLang="en-US" sz="4000" b="1" dirty="0">
                <a:latin typeface="Times New Roman" panose="02020603050405020304" pitchFamily="18" charset="0"/>
                <a:ea typeface="DFKai-SB" panose="03000509000000000000" pitchFamily="65" charset="-120"/>
                <a:cs typeface="Times New Roman" panose="02020603050405020304" pitchFamily="18" charset="0"/>
              </a:rPr>
              <a:t>的積極效果</a:t>
            </a:r>
          </a:p>
        </p:txBody>
      </p:sp>
      <p:sp>
        <p:nvSpPr>
          <p:cNvPr id="5" name="内容占位符 2"/>
          <p:cNvSpPr txBox="1">
            <a:spLocks/>
          </p:cNvSpPr>
          <p:nvPr/>
        </p:nvSpPr>
        <p:spPr>
          <a:xfrm>
            <a:off x="1163383" y="1439397"/>
            <a:ext cx="9892543" cy="4994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zh-CN" altLang="en-US" kern="100" dirty="0">
                <a:latin typeface="Times New Roman" panose="02020603050405020304" pitchFamily="18" charset="0"/>
                <a:ea typeface="DFKai-SB" panose="03000509000000000000" pitchFamily="65" charset="-120"/>
                <a:cs typeface="Times New Roman" panose="02020603050405020304" pitchFamily="18" charset="0"/>
                <a:sym typeface="+mn-ea"/>
              </a:rPr>
              <a:t>CEPA是我國國家主體與香港單獨關稅區之間簽署的自由貿易協議，也是內地第一個全面實施的自由貿易協議，是內地與香港制度性合作的新路徑，是內地與香港經貿交流與合作的里程碑，是</a:t>
            </a:r>
            <a:r>
              <a:rPr lang="zh-TW" altLang="en-US"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kern="100" dirty="0">
                <a:latin typeface="Times New Roman" panose="02020603050405020304" pitchFamily="18" charset="0"/>
                <a:ea typeface="DFKai-SB" panose="03000509000000000000" pitchFamily="65" charset="-120"/>
                <a:cs typeface="Times New Roman" panose="02020603050405020304" pitchFamily="18" charset="0"/>
                <a:sym typeface="+mn-ea"/>
              </a:rPr>
              <a:t>一國兩制</a:t>
            </a:r>
            <a:r>
              <a:rPr lang="zh-TW" altLang="en-US"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kern="100" dirty="0">
                <a:latin typeface="Times New Roman" panose="02020603050405020304" pitchFamily="18" charset="0"/>
                <a:ea typeface="DFKai-SB" panose="03000509000000000000" pitchFamily="65" charset="-120"/>
                <a:cs typeface="Times New Roman" panose="02020603050405020304" pitchFamily="18" charset="0"/>
                <a:sym typeface="+mn-ea"/>
              </a:rPr>
              <a:t>原則的成功實踐。</a:t>
            </a:r>
            <a:endParaRPr lang="zh-TW" altLang="zh-HK"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00000"/>
              </a:lnSpc>
              <a:spcBef>
                <a:spcPts val="0"/>
              </a:spcBef>
            </a:pPr>
            <a:endParaRPr lang="en-US" altLang="zh-CN"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endParaRPr>
          </a:p>
          <a:p>
            <a:pPr>
              <a:lnSpc>
                <a:spcPct val="100000"/>
              </a:lnSpc>
              <a:spcBef>
                <a:spcPts val="0"/>
              </a:spcBef>
            </a:pPr>
            <a:r>
              <a:rPr lang="zh-CN" altLang="en-US"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「一帶一路」建設、粵港澳大灣區、泛珠三角區域，以及內地自由貿易試驗區的經貿合作納入CEPA框架下，為香港具有優勢</a:t>
            </a:r>
            <a:r>
              <a:rPr lang="zh-CN" altLang="en-US" dirty="0" smtClean="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的產業</a:t>
            </a:r>
            <a:r>
              <a:rPr lang="zh-CN" altLang="en-US"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提供參與國家發展策略的機遇。</a:t>
            </a:r>
            <a:endParaRPr lang="en-US" altLang="zh-CN"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endParaRPr>
          </a:p>
          <a:p>
            <a:pPr>
              <a:lnSpc>
                <a:spcPct val="100000"/>
              </a:lnSpc>
              <a:spcBef>
                <a:spcPts val="0"/>
              </a:spcBef>
            </a:pPr>
            <a:endParaRPr lang="en-US" altLang="zh-CN"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endParaRPr>
          </a:p>
          <a:p>
            <a:pPr>
              <a:lnSpc>
                <a:spcPct val="100000"/>
              </a:lnSpc>
              <a:spcBef>
                <a:spcPts val="0"/>
              </a:spcBef>
            </a:pPr>
            <a:r>
              <a:rPr lang="zh-TW" altLang="en-US" dirty="0">
                <a:solidFill>
                  <a:schemeClr val="dk1"/>
                </a:solidFill>
                <a:latin typeface="Times New Roman" panose="02020603050405020304" pitchFamily="18" charset="0"/>
                <a:ea typeface="DFKai-SB" panose="03000509000000000000" pitchFamily="65" charset="-120"/>
                <a:cs typeface="Times New Roman" panose="02020603050405020304" pitchFamily="18" charset="0"/>
              </a:rPr>
              <a:t>香港要保持長期繁榮穩定，鞏固並提升國際競爭優勢，必須抓住國家戰略發展的新機遇，積極融入新時代國家發展進程。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6505081" y="2482102"/>
            <a:ext cx="3739987" cy="2906936"/>
          </a:xfrm>
          <a:prstGeom prst="rect">
            <a:avLst/>
          </a:prstGeom>
        </p:spPr>
      </p:pic>
      <p:pic>
        <p:nvPicPr>
          <p:cNvPr id="3" name="Picture 2">
            <a:hlinkClick r:id="rId4"/>
          </p:cNvPr>
          <p:cNvPicPr>
            <a:picLocks noChangeAspect="1"/>
          </p:cNvPicPr>
          <p:nvPr/>
        </p:nvPicPr>
        <p:blipFill>
          <a:blip r:embed="rId5"/>
          <a:stretch>
            <a:fillRect/>
          </a:stretch>
        </p:blipFill>
        <p:spPr>
          <a:xfrm>
            <a:off x="561695" y="2622380"/>
            <a:ext cx="5099086" cy="2626379"/>
          </a:xfrm>
          <a:prstGeom prst="rect">
            <a:avLst/>
          </a:prstGeom>
        </p:spPr>
      </p:pic>
      <p:sp>
        <p:nvSpPr>
          <p:cNvPr id="4" name="Rectangle 3"/>
          <p:cNvSpPr/>
          <p:nvPr/>
        </p:nvSpPr>
        <p:spPr>
          <a:xfrm>
            <a:off x="637895" y="1651105"/>
            <a:ext cx="5099086" cy="830997"/>
          </a:xfrm>
          <a:prstGeom prst="rect">
            <a:avLst/>
          </a:prstGeom>
        </p:spPr>
        <p:txBody>
          <a:bodyPr wrap="squar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2017</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深化粵港澳合作推進大灣區建設框架協議</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6409706" y="1642743"/>
            <a:ext cx="4207493" cy="830997"/>
          </a:xfrm>
          <a:prstGeom prst="rect">
            <a:avLst/>
          </a:prstGeom>
        </p:spPr>
        <p:txBody>
          <a:bodyPr wrap="square">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日國務院印發了</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粵港澳大灣區發展規劃綱要</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6" name="Rectangle 5"/>
          <p:cNvSpPr/>
          <p:nvPr/>
        </p:nvSpPr>
        <p:spPr>
          <a:xfrm>
            <a:off x="4192911" y="5567251"/>
            <a:ext cx="3262432" cy="400110"/>
          </a:xfrm>
          <a:prstGeom prst="rect">
            <a:avLst/>
          </a:prstGeom>
          <a:ln w="28575">
            <a:solidFill>
              <a:schemeClr val="tx1"/>
            </a:solidFill>
          </a:ln>
        </p:spPr>
        <p:txBody>
          <a:bodyPr wrap="none">
            <a:spAutoFit/>
          </a:bodyPr>
          <a:lstStyle/>
          <a:p>
            <a:r>
              <a:rPr lang="zh-TW" altLang="en-US" sz="2000" b="1" dirty="0">
                <a:latin typeface="DFKai-SB" panose="03000509000000000000" pitchFamily="65" charset="-120"/>
                <a:ea typeface="DFKai-SB" panose="03000509000000000000" pitchFamily="65" charset="-120"/>
              </a:rPr>
              <a:t>點擊圖像閱讀相關政策文件</a:t>
            </a:r>
            <a:endParaRPr lang="en-US" sz="2000" dirty="0">
              <a:latin typeface="DFKai-SB" panose="03000509000000000000" pitchFamily="65" charset="-120"/>
              <a:ea typeface="DFKai-SB" panose="03000509000000000000" pitchFamily="65" charset="-120"/>
            </a:endParaRPr>
          </a:p>
        </p:txBody>
      </p:sp>
      <p:sp>
        <p:nvSpPr>
          <p:cNvPr id="7" name="Rectangle 6"/>
          <p:cNvSpPr/>
          <p:nvPr/>
        </p:nvSpPr>
        <p:spPr>
          <a:xfrm>
            <a:off x="2043958" y="545023"/>
            <a:ext cx="6853158" cy="707886"/>
          </a:xfrm>
          <a:prstGeom prst="rect">
            <a:avLst/>
          </a:prstGeom>
        </p:spPr>
        <p:txBody>
          <a:bodyPr wrap="none">
            <a:spAutoFit/>
          </a:bodyPr>
          <a:lstStyle/>
          <a:p>
            <a:r>
              <a:rPr lang="zh-TW" altLang="en-US" sz="4000" b="1" dirty="0">
                <a:latin typeface="標楷體" panose="03000509000000000000" pitchFamily="65" charset="-120"/>
                <a:ea typeface="標楷體" panose="03000509000000000000" pitchFamily="65" charset="-120"/>
              </a:rPr>
              <a:t>粵港澳大灣區規劃的政策文件</a:t>
            </a:r>
            <a:endParaRPr lang="zh-TW" altLang="en-US" sz="4000" b="1" i="0" dirty="0">
              <a:effectLst/>
              <a:latin typeface="標楷體" panose="03000509000000000000" pitchFamily="65" charset="-120"/>
              <a:ea typeface="標楷體" panose="03000509000000000000" pitchFamily="65" charset="-120"/>
            </a:endParaRPr>
          </a:p>
        </p:txBody>
      </p:sp>
      <p:pic>
        <p:nvPicPr>
          <p:cNvPr id="8" name="Picture 7"/>
          <p:cNvPicPr>
            <a:picLocks noChangeAspect="1"/>
          </p:cNvPicPr>
          <p:nvPr/>
        </p:nvPicPr>
        <p:blipFill>
          <a:blip r:embed="rId6"/>
          <a:stretch>
            <a:fillRect/>
          </a:stretch>
        </p:blipFill>
        <p:spPr>
          <a:xfrm>
            <a:off x="1138178" y="6123163"/>
            <a:ext cx="1811560" cy="546344"/>
          </a:xfrm>
          <a:prstGeom prst="rect">
            <a:avLst/>
          </a:prstGeom>
        </p:spPr>
      </p:pic>
      <p:sp>
        <p:nvSpPr>
          <p:cNvPr id="10" name="Rectangle 9"/>
          <p:cNvSpPr/>
          <p:nvPr/>
        </p:nvSpPr>
        <p:spPr>
          <a:xfrm>
            <a:off x="2949738" y="6211669"/>
            <a:ext cx="7798617" cy="369332"/>
          </a:xfrm>
          <a:prstGeom prst="rect">
            <a:avLst/>
          </a:prstGeom>
        </p:spPr>
        <p:txBody>
          <a:bodyPr wrap="square">
            <a:spAutoFit/>
          </a:bodyPr>
          <a:lstStyle/>
          <a:p>
            <a:r>
              <a:rPr lang="zh-TW" altLang="en-US" dirty="0">
                <a:latin typeface="標楷體" panose="03000509000000000000" pitchFamily="65" charset="-120"/>
                <a:ea typeface="標楷體" panose="03000509000000000000" pitchFamily="65" charset="-120"/>
              </a:rPr>
              <a:t>資料來源 </a:t>
            </a:r>
            <a:r>
              <a:rPr lang="en-US" altLang="zh-TW" dirty="0">
                <a:latin typeface="標楷體" panose="03000509000000000000" pitchFamily="65" charset="-120"/>
                <a:ea typeface="標楷體" panose="03000509000000000000" pitchFamily="65" charset="-12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粵港澳大灣區專頁 </a:t>
            </a:r>
            <a:r>
              <a:rPr lang="en-US" altLang="zh-TW" dirty="0">
                <a:latin typeface="Times" panose="02020603050405020304" pitchFamily="18" charset="0"/>
                <a:ea typeface="標楷體" panose="03000509000000000000" pitchFamily="65" charset="-120"/>
              </a:rPr>
              <a:t>https://www.bayarea.gov.hk/tc/outline/plan.html</a:t>
            </a:r>
          </a:p>
        </p:txBody>
      </p:sp>
    </p:spTree>
    <p:extLst>
      <p:ext uri="{BB962C8B-B14F-4D97-AF65-F5344CB8AC3E}">
        <p14:creationId xmlns:p14="http://schemas.microsoft.com/office/powerpoint/2010/main" val="28720189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部分</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。歡迎教師指正未盡完善之處</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，亦歡迎提供</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6436418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89"/>
  <p:tag name="KSO_WM_UNIT_TYPE" val="n_h_h_i"/>
  <p:tag name="KSO_WM_UNIT_INDEX" val="1_2_2_1"/>
  <p:tag name="KSO_WM_UNIT_ID" val="diagram20188089_1*n_h_h_i*1_2_2_1"/>
  <p:tag name="KSO_WM_UNIT_LAYERLEVEL" val="1_1_1_1"/>
  <p:tag name="KSO_WM_BEAUTIFY_FLAG" val="#wm#"/>
  <p:tag name="KSO_WM_TAG_VERSION" val="1.0"/>
  <p:tag name="KSO_WM_DIAGRAM_GROUP_CODE" val="n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89"/>
  <p:tag name="KSO_WM_UNIT_TYPE" val="n_h_h_i"/>
  <p:tag name="KSO_WM_UNIT_INDEX" val="1_2_1_2"/>
  <p:tag name="KSO_WM_UNIT_ID" val="diagram20188089_1*n_h_h_i*1_2_1_2"/>
  <p:tag name="KSO_WM_UNIT_LAYERLEVEL" val="1_1_1_1"/>
  <p:tag name="KSO_WM_BEAUTIFY_FLAG" val="#wm#"/>
  <p:tag name="KSO_WM_TAG_VERSION" val="1.0"/>
  <p:tag name="KSO_WM_DIAGRAM_GROUP_CODE" val="n1-1"/>
  <p:tag name="KSO_WM_UNIT_HIGHLIGHT" val="0"/>
  <p:tag name="KSO_WM_UNIT_COMPATIBLE" val="0"/>
  <p:tag name="KSO_WM_UNIT_DIAGRAM_ISNUMVISUAL" val="0"/>
  <p:tag name="KSO_WM_UNIT_DIAGRAM_ISREFERUNIT" val="0"/>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89"/>
  <p:tag name="KSO_WM_UNIT_TYPE" val="n_h_h_i"/>
  <p:tag name="KSO_WM_UNIT_INDEX" val="1_2_1_1"/>
  <p:tag name="KSO_WM_UNIT_ID" val="diagram20188089_1*n_h_h_i*1_2_1_1"/>
  <p:tag name="KSO_WM_UNIT_LAYERLEVEL" val="1_1_1_1"/>
  <p:tag name="KSO_WM_BEAUTIFY_FLAG" val="#wm#"/>
  <p:tag name="KSO_WM_TAG_VERSION" val="1.0"/>
  <p:tag name="KSO_WM_DIAGRAM_GROUP_CODE" val="n1-1"/>
  <p:tag name="KSO_WM_UNIT_HIGHLIGHT" val="0"/>
  <p:tag name="KSO_WM_UNIT_COMPATIBLE" val="0"/>
  <p:tag name="KSO_WM_UNIT_DIAGRAM_ISNUMVISUAL" val="0"/>
  <p:tag name="KSO_WM_UNIT_DIAGRAM_ISREFERUNIT" val="0"/>
  <p:tag name="KSO_WM_UNIT_FILL_FORE_SCHEMECOLOR_INDEX" val="14"/>
  <p:tag name="KSO_WM_UNIT_FILL_TYPE" val="1"/>
  <p:tag name="KSO_WM_UNIT_TEXT_FILL_FORE_SCHEMECOLOR_INDEX" val="13"/>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89"/>
  <p:tag name="KSO_WM_UNIT_TYPE" val="n_h_a"/>
  <p:tag name="KSO_WM_UNIT_INDEX" val="1_1_1"/>
  <p:tag name="KSO_WM_UNIT_ID" val="diagram20188089_1*n_h_a*1_1_1"/>
  <p:tag name="KSO_WM_UNIT_LAYERLEVEL" val="1_1_1"/>
  <p:tag name="KSO_WM_UNIT_VALUE" val="11"/>
  <p:tag name="KSO_WM_UNIT_HIGHLIGHT" val="0"/>
  <p:tag name="KSO_WM_UNIT_COMPATIBLE" val="0"/>
  <p:tag name="KSO_WM_BEAUTIFY_FLAG" val="#wm#"/>
  <p:tag name="KSO_WM_TAG_VERSION" val="1.0"/>
  <p:tag name="KSO_WM_DIAGRAM_GROUP_CODE" val="n1-1"/>
  <p:tag name="KSO_WM_UNIT_PRESET_TEXT" val="单击此处添加标题"/>
  <p:tag name="KSO_WM_UNIT_ISCONTENTSTITLE" val="0"/>
  <p:tag name="KSO_WM_UNIT_DIAGRAM_ISNUMVISUAL" val="0"/>
  <p:tag name="KSO_WM_UNIT_DIAGRAM_ISREFERUNIT" val="0"/>
  <p:tag name="KSO_WM_UNIT_NOCLEAR" val="0"/>
  <p:tag name="KSO_WM_UNIT_TEXT_FILL_FORE_SCHEMECOLOR_INDEX" val="14"/>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5047.87874015748,&quot;width&quot;:7522.91811023622}"/>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6337"/>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diagram"/>
  <p:tag name="KSO_WM_TEMPLATE_INDEX" val="20207647"/>
  <p:tag name="KSO_WM_SLIDE_LAYOUT_INFO" val="{&quot;id&quot;:&quot;2021-04-01T14:58:35&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1-04-01T14:58:35&quot;,&quot;margin&quot;:{&quot;bottom&quot;:0.42300000786781311,&quot;left&quot;:1.2699999809265137,&quot;right&quot;:1.2699999809265137,&quot;top&quot;:0.42300000786781311},&quot;type&quot;:0},{&quot;id&quot;:&quot;2021-04-01T14:58:35&quot;,&quot;margin&quot;:{&quot;bottom&quot;:1.6929999589920044,&quot;left&quot;:1.6929999589920044,&quot;right&quot;:1.6929999589920044,&quot;top&quot;:0.84700000286102295},&quot;type&quot;:0}],&quot;type&quot;:0}"/>
  <p:tag name="KSO_WM_SLIDE_CAN_ADD_NAVIGATION" val="1"/>
  <p:tag name="KSO_WM_SLIDE_BACKGROUND" val="[&quot;navigation&quot;]"/>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SLIDE_ID" val="diagram20207647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468"/>
  <p:tag name="KSO_WM_SLIDE_POSITION" val="0*0"/>
  <p:tag name="KSO_WM_TAG_VERSION" val="1.0"/>
  <p:tag name="KSO_WM_SLIDE_LAYOUT" val="a_d"/>
  <p:tag name="KSO_WM_SLIDE_LAYOUT_CNT" val="1_1"/>
  <p:tag name="KSO_WM_CHIP_FILLPROP" val="[[{&quot;text_align&quot;:&quot;lm&quot;,&quot;text_direction&quot;:&quot;horizontal&quot;,&quot;support_big_font&quot;:false,&quot;picture_toward&quot;:0,&quot;picture_dockside&quot;:[],&quot;fill_id&quot;:&quot;c934b58042b44607bfcc30469ccc57d1&quot;,&quot;fill_align&quot;:&quot;lm&quot;,&quot;chip_types&quot;:[&quot;header&quot;]},{&quot;text_align&quot;:&quot;lm&quot;,&quot;text_direction&quot;:&quot;horizontal&quot;,&quot;support_features&quot;:[&quot;collage&quot;,&quot;carousel&quot;],&quot;support_big_font&quot;:false,&quot;picture_toward&quot;:0,&quot;picture_dockside&quot;:[],&quot;fill_id&quot;:&quot;537f454074a24564a7dd15a2992bf40d&quot;,&quot;fill_align&quot;:&quot;cm&quot;,&quot;chip_types&quot;:[&quot;picture&quot;,&quot;diagram&quot;,&quot;pictext&quot;,&quot;table&quot;,&quot;chart&quot;,&quot;video&quot;,&quot;text&quot;]}]]"/>
  <p:tag name="KSO_WM_CHIP_XID" val="5eeaeb09008addf29f4264c3"/>
  <p:tag name="KSO_WM_CHIP_DECFILLPROP" val="[]"/>
  <p:tag name="KSO_WM_CHIP_GROUPID" val="5eeaeb09008addf29f4264c2"/>
  <p:tag name="KSO_WM_SLIDE_BK_DARK_LIGHT" val="2"/>
  <p:tag name="KSO_WM_SLIDE_BACKGROUND_TYPE" val="navigation"/>
  <p:tag name="KSO_WM_SLIDE_SUPPORT_FEATURE_TYPE" val="3"/>
  <p:tag name="KSO_WM_TEMPLATE_ASSEMBLE_XID" val="60656e6f4054ed1e2fb7f89f"/>
  <p:tag name="KSO_WM_TEMPLATE_ASSEMBLE_GROUPID" val="60656e6f4054ed1e2fb7f89f"/>
  <p:tag name="KSO_WM_UNIT_FLASH_PICTURE_TYPE" val="1"/>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h_f"/>
  <p:tag name="KSO_WM_UNIT_INDEX" val="2_1"/>
  <p:tag name="KSO_WM_UNIT_ID" val="diagram20208898_1*h_f*2_1"/>
  <p:tag name="KSO_WM_TEMPLATE_CATEGORY" val="diagram"/>
  <p:tag name="KSO_WM_TEMPLATE_INDEX" val="20208898"/>
  <p:tag name="KSO_WM_UNIT_LAYERLEVEL" val="1_1"/>
  <p:tag name="KSO_WM_TAG_VERSION" val="1.0"/>
  <p:tag name="KSO_WM_BEAUTIFY_FLAG" val="#wm#"/>
  <p:tag name="KSO_WM_UNIT_SUBTYPE" val="a"/>
  <p:tag name="KSO_WM_UNIT_DEFAULT_FONT" val="14;20;2"/>
  <p:tag name="KSO_WM_UNIT_BLOCK" val="0"/>
  <p:tag name="KSO_WM_UNIT_VALUE" val="91"/>
  <p:tag name="KSO_WM_UNIT_SHOW_EDIT_AREA_INDICATION" val="1"/>
  <p:tag name="KSO_WM_CHIP_GROUPID" val="5e6b05b36848fb12bee65ad8"/>
  <p:tag name="KSO_WM_CHIP_XID" val="5e6b05b36848fb12bee65ada"/>
  <p:tag name="KSO_WM_UNIT_DEC_AREA_ID" val="e2c97ca0435b4588a3007691cb4d4bb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7c9f2f429dd426fa6165a5644c8f2b6"/>
  <p:tag name="KSO_WM_UNIT_TEXT_FILL_FORE_SCHEMECOLOR_INDEX_BRIGHTNESS" val="0.25"/>
  <p:tag name="KSO_WM_UNIT_TEXT_FILL_FORE_SCHEMECOLOR_INDEX" val="13"/>
  <p:tag name="KSO_WM_UNIT_TEXT_FILL_TYPE" val="1"/>
  <p:tag name="KSO_WM_TEMPLATE_ASSEMBLE_XID" val="60656e824054ed1e2fb7fa29"/>
  <p:tag name="KSO_WM_TEMPLATE_ASSEMBLE_GROUPID" val="60656e824054ed1e2fb7fa29"/>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xml><?xml version="1.0" encoding="utf-8"?>
<p:tagLst xmlns:a="http://schemas.openxmlformats.org/drawingml/2006/main" xmlns:r="http://schemas.openxmlformats.org/officeDocument/2006/relationships" xmlns:p="http://schemas.openxmlformats.org/presentationml/2006/main">
  <p:tag name="KSO_WM_UNIT_TEXT_SUBTYPE" val="a"/>
  <p:tag name="KSO_WM_UNIT_PRESET_TEXT" val="单击此处添加正文，文字是您思想的提炼，为了演示发布的良好效果，请言简意赅的阐述您的观点。您的内容已经简明扼要，字字珠玑。"/>
  <p:tag name="KSO_WM_UNIT_NOCLEAR" val="0"/>
  <p:tag name="KSO_WM_UNIT_HIGHLIGHT" val="0"/>
  <p:tag name="KSO_WM_UNIT_COMPATIBLE" val="0"/>
  <p:tag name="KSO_WM_UNIT_DIAGRAM_ISNUMVISUAL" val="0"/>
  <p:tag name="KSO_WM_UNIT_DIAGRAM_ISREFERUNIT" val="0"/>
  <p:tag name="KSO_WM_UNIT_TYPE" val="h_f"/>
  <p:tag name="KSO_WM_UNIT_INDEX" val="2_1"/>
  <p:tag name="KSO_WM_UNIT_ID" val="diagram20208898_1*h_f*2_1"/>
  <p:tag name="KSO_WM_TEMPLATE_CATEGORY" val="diagram"/>
  <p:tag name="KSO_WM_TEMPLATE_INDEX" val="20208898"/>
  <p:tag name="KSO_WM_UNIT_LAYERLEVEL" val="1_1"/>
  <p:tag name="KSO_WM_TAG_VERSION" val="1.0"/>
  <p:tag name="KSO_WM_BEAUTIFY_FLAG" val="#wm#"/>
  <p:tag name="KSO_WM_UNIT_SUBTYPE" val="a"/>
  <p:tag name="KSO_WM_UNIT_DEFAULT_FONT" val="14;20;2"/>
  <p:tag name="KSO_WM_UNIT_BLOCK" val="0"/>
  <p:tag name="KSO_WM_UNIT_VALUE" val="91"/>
  <p:tag name="KSO_WM_UNIT_SHOW_EDIT_AREA_INDICATION" val="1"/>
  <p:tag name="KSO_WM_CHIP_GROUPID" val="5e6b05b36848fb12bee65ad8"/>
  <p:tag name="KSO_WM_CHIP_XID" val="5e6b05b36848fb12bee65ada"/>
  <p:tag name="KSO_WM_UNIT_DEC_AREA_ID" val="e2c97ca0435b4588a3007691cb4d4bb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7c9f2f429dd426fa6165a5644c8f2b6"/>
  <p:tag name="KSO_WM_UNIT_TEXT_FILL_FORE_SCHEMECOLOR_INDEX_BRIGHTNESS" val="0.25"/>
  <p:tag name="KSO_WM_UNIT_TEXT_FILL_FORE_SCHEMECOLOR_INDEX" val="13"/>
  <p:tag name="KSO_WM_UNIT_TEXT_FILL_TYPE" val="1"/>
  <p:tag name="KSO_WM_TEMPLATE_ASSEMBLE_XID" val="60656e824054ed1e2fb7fa29"/>
  <p:tag name="KSO_WM_TEMPLATE_ASSEMBLE_GROUPID" val="60656e824054ed1e2fb7fa29"/>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6.xml><?xml version="1.0" encoding="utf-8"?>
<p:tagLst xmlns:a="http://schemas.openxmlformats.org/drawingml/2006/main" xmlns:r="http://schemas.openxmlformats.org/officeDocument/2006/relationships" xmlns:p="http://schemas.openxmlformats.org/presentationml/2006/main">
  <p:tag name="MH" val="20160131131118"/>
  <p:tag name="MH_LIBRARY" val="GRAPHIC"/>
  <p:tag name="MH_TYPE" val="SubTitle"/>
  <p:tag name="MH_ORDER" val="3"/>
</p:tagLst>
</file>

<file path=ppt/tags/tag27.xml><?xml version="1.0" encoding="utf-8"?>
<p:tagLst xmlns:a="http://schemas.openxmlformats.org/drawingml/2006/main" xmlns:r="http://schemas.openxmlformats.org/officeDocument/2006/relationships" xmlns:p="http://schemas.openxmlformats.org/presentationml/2006/main">
  <p:tag name="MH" val="20160131131118"/>
  <p:tag name="MH_LIBRARY" val="GRAPHIC"/>
  <p:tag name="MH_TYPE" val="Other"/>
  <p:tag name="MH_ORDER" val="6"/>
</p:tagLst>
</file>

<file path=ppt/tags/tag28.xml><?xml version="1.0" encoding="utf-8"?>
<p:tagLst xmlns:a="http://schemas.openxmlformats.org/drawingml/2006/main" xmlns:r="http://schemas.openxmlformats.org/officeDocument/2006/relationships" xmlns:p="http://schemas.openxmlformats.org/presentationml/2006/main">
  <p:tag name="MH" val="20160131131118"/>
  <p:tag name="MH_LIBRARY" val="GRAPHIC"/>
  <p:tag name="MH_TYPE" val="SubTitle"/>
  <p:tag name="MH_ORDER" val="3"/>
</p:tagLst>
</file>

<file path=ppt/tags/tag29.xml><?xml version="1.0" encoding="utf-8"?>
<p:tagLst xmlns:a="http://schemas.openxmlformats.org/drawingml/2006/main" xmlns:r="http://schemas.openxmlformats.org/officeDocument/2006/relationships" xmlns:p="http://schemas.openxmlformats.org/presentationml/2006/main">
  <p:tag name="MH" val="20160131131118"/>
  <p:tag name="MH_LIBRARY" val="GRAPHIC"/>
  <p:tag name="MH_TYPE" val="Other"/>
  <p:tag name="MH_ORDER" val="6"/>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0.xml><?xml version="1.0" encoding="utf-8"?>
<p:tagLst xmlns:a="http://schemas.openxmlformats.org/drawingml/2006/main" xmlns:r="http://schemas.openxmlformats.org/officeDocument/2006/relationships" xmlns:p="http://schemas.openxmlformats.org/presentationml/2006/main">
  <p:tag name="MH" val="20160131131118"/>
  <p:tag name="MH_LIBRARY" val="GRAPHIC"/>
  <p:tag name="MH_TYPE" val="SubTitle"/>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60131131118"/>
  <p:tag name="MH_LIBRARY" val="GRAPHIC"/>
  <p:tag name="MH_TYPE" val="Other"/>
  <p:tag name="MH_ORDER" val="6"/>
</p:tagLst>
</file>

<file path=ppt/tags/tag32.xml><?xml version="1.0" encoding="utf-8"?>
<p:tagLst xmlns:a="http://schemas.openxmlformats.org/drawingml/2006/main" xmlns:r="http://schemas.openxmlformats.org/officeDocument/2006/relationships" xmlns:p="http://schemas.openxmlformats.org/presentationml/2006/main">
  <p:tag name="MH" val="20160131131118"/>
  <p:tag name="MH_LIBRARY" val="GRAPHIC"/>
  <p:tag name="MH_TYPE" val="SubTitle"/>
  <p:tag name="MH_ORDER" val="3"/>
</p:tagLst>
</file>

<file path=ppt/tags/tag33.xml><?xml version="1.0" encoding="utf-8"?>
<p:tagLst xmlns:a="http://schemas.openxmlformats.org/drawingml/2006/main" xmlns:r="http://schemas.openxmlformats.org/officeDocument/2006/relationships" xmlns:p="http://schemas.openxmlformats.org/presentationml/2006/main">
  <p:tag name="MH" val="20160131131118"/>
  <p:tag name="MH_LIBRARY" val="GRAPHIC"/>
  <p:tag name="MH_TYPE" val="Other"/>
  <p:tag name="MH_ORDER" val="6"/>
</p:tagLst>
</file>

<file path=ppt/tags/tag3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ISLIDE.VECTOR" val="d34a4151-5a2c-4f89-8550-5e196f8469c4"/>
</p:tagLst>
</file>

<file path=ppt/tags/tag3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89"/>
  <p:tag name="KSO_WM_UNIT_TYPE" val="n_h_h_a"/>
  <p:tag name="KSO_WM_UNIT_INDEX" val="1_2_1_1"/>
  <p:tag name="KSO_WM_UNIT_ID" val="diagram20188089_1*n_h_h_a*1_2_1_1"/>
  <p:tag name="KSO_WM_UNIT_LAYERLEVEL" val="1_1_1_1"/>
  <p:tag name="KSO_WM_UNIT_VALUE" val="51"/>
  <p:tag name="KSO_WM_UNIT_HIGHLIGHT" val="0"/>
  <p:tag name="KSO_WM_UNIT_COMPATIBLE" val="0"/>
  <p:tag name="KSO_WM_BEAUTIFY_FLAG" val="#wm#"/>
  <p:tag name="KSO_WM_TAG_VERSION" val="1.0"/>
  <p:tag name="KSO_WM_DIAGRAM_GROUP_CODE" val="n1-1"/>
  <p:tag name="KSO_WM_UNIT_PRESET_TEXT" val="单击此处添加标题"/>
  <p:tag name="KSO_WM_UNIT_ISCONTENTSTITLE" val="0"/>
  <p:tag name="KSO_WM_UNIT_DIAGRAM_ISNUMVISUAL" val="0"/>
  <p:tag name="KSO_WM_UNIT_DIAGRAM_ISREFERUNIT" val="0"/>
  <p:tag name="KSO_WM_UNIT_NOCLEAR" val="0"/>
  <p:tag name="KSO_WM_UNIT_TEXT_FILL_FORE_SCHEMECOLOR_INDEX" val="5"/>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89"/>
  <p:tag name="KSO_WM_UNIT_TYPE" val="n_h_i"/>
  <p:tag name="KSO_WM_UNIT_INDEX" val="1_1_2"/>
  <p:tag name="KSO_WM_UNIT_ID" val="diagram20188089_1*n_h_i*1_1_2"/>
  <p:tag name="KSO_WM_UNIT_LAYERLEVEL" val="1_1_1"/>
  <p:tag name="KSO_WM_BEAUTIFY_FLAG" val="#wm#"/>
  <p:tag name="KSO_WM_TAG_VERSION" val="1.0"/>
  <p:tag name="KSO_WM_DIAGRAM_GROUP_CODE" val="n1-1"/>
  <p:tag name="KSO_WM_UNIT_HIGHLIGHT" val="0"/>
  <p:tag name="KSO_WM_UNIT_COMPATIBLE" val="0"/>
  <p:tag name="KSO_WM_UNIT_DIAGRAM_ISNUMVISUAL" val="0"/>
  <p:tag name="KSO_WM_UNIT_DIAGRAM_ISREFERUNIT" val="0"/>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89"/>
  <p:tag name="KSO_WM_UNIT_TYPE" val="n_h_i"/>
  <p:tag name="KSO_WM_UNIT_INDEX" val="1_2_1"/>
  <p:tag name="KSO_WM_UNIT_ID" val="diagram20188089_1*n_h_i*1_2_1"/>
  <p:tag name="KSO_WM_UNIT_LAYERLEVEL" val="1_1_1"/>
  <p:tag name="KSO_WM_BEAUTIFY_FLAG" val="#wm#"/>
  <p:tag name="KSO_WM_TAG_VERSION" val="1.0"/>
  <p:tag name="KSO_WM_DIAGRAM_GROUP_CODE" val="n1-1"/>
  <p:tag name="KSO_WM_UNIT_HIGHLIGHT" val="0"/>
  <p:tag name="KSO_WM_UNIT_COMPATIBLE" val="0"/>
  <p:tag name="KSO_WM_UNIT_DIAGRAM_ISNUMVISUAL" val="0"/>
  <p:tag name="KSO_WM_UNIT_DIAGRAM_ISREFERUNIT" val="0"/>
  <p:tag name="KSO_WM_UNIT_LINE_FORE_SCHEMECOLOR_INDEX" val="13"/>
  <p:tag name="KSO_WM_UNIT_LINE_FILL_TYPE" val="2"/>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diagram"/>
  <p:tag name="KSO_WM_TEMPLATE_INDEX" val="20188089"/>
  <p:tag name="KSO_WM_UNIT_TYPE" val="n_h_h_i"/>
  <p:tag name="KSO_WM_UNIT_INDEX" val="1_2_2_2"/>
  <p:tag name="KSO_WM_UNIT_ID" val="diagram20188089_1*n_h_h_i*1_2_2_2"/>
  <p:tag name="KSO_WM_UNIT_LAYERLEVEL" val="1_1_1_1"/>
  <p:tag name="KSO_WM_BEAUTIFY_FLAG" val="#wm#"/>
  <p:tag name="KSO_WM_TAG_VERSION" val="1.0"/>
  <p:tag name="KSO_WM_DIAGRAM_GROUP_CODE" val="n1-1"/>
  <p:tag name="KSO_WM_UNIT_HIGHLIGHT" val="0"/>
  <p:tag name="KSO_WM_UNIT_COMPATIBLE" val="0"/>
  <p:tag name="KSO_WM_UNIT_DIAGRAM_ISNUMVISUAL" val="0"/>
  <p:tag name="KSO_WM_UNIT_DIAGRAM_ISREFERUNIT" val="0"/>
  <p:tag name="KSO_WM_UNIT_FILL_FORE_SCHEMECOLOR_INDEX" val="6"/>
  <p:tag name="KSO_WM_UNIT_FILL_TYPE" val="1"/>
  <p:tag name="KSO_WM_UNIT_LINE_FORE_SCHEMECOLOR_INDEX" val="14"/>
  <p:tag name="KSO_WM_UNIT_LINE_FILL_TYPE" val="2"/>
  <p:tag name="KSO_WM_UNIT_TEXT_FILL_FORE_SCHEMECOLOR_INDEX" val="2"/>
  <p:tag name="KSO_WM_UNIT_TEXT_FILL_TYP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13004</Words>
  <Application>Microsoft Office PowerPoint</Application>
  <PresentationFormat>寬螢幕</PresentationFormat>
  <Paragraphs>770</Paragraphs>
  <Slides>90</Slides>
  <Notes>15</Notes>
  <HiddenSlides>0</HiddenSlides>
  <MMClips>0</MMClips>
  <ScaleCrop>false</ScaleCrop>
  <HeadingPairs>
    <vt:vector size="6" baseType="variant">
      <vt:variant>
        <vt:lpstr>使用字型</vt:lpstr>
      </vt:variant>
      <vt:variant>
        <vt:i4>22</vt:i4>
      </vt:variant>
      <vt:variant>
        <vt:lpstr>佈景主題</vt:lpstr>
      </vt:variant>
      <vt:variant>
        <vt:i4>1</vt:i4>
      </vt:variant>
      <vt:variant>
        <vt:lpstr>投影片標題</vt:lpstr>
      </vt:variant>
      <vt:variant>
        <vt:i4>90</vt:i4>
      </vt:variant>
    </vt:vector>
  </HeadingPairs>
  <TitlesOfParts>
    <vt:vector size="113" baseType="lpstr">
      <vt:lpstr>Avant GardeBook</vt:lpstr>
      <vt:lpstr>等线</vt:lpstr>
      <vt:lpstr>等线 Light</vt:lpstr>
      <vt:lpstr>微软雅黑</vt:lpstr>
      <vt:lpstr>黑体</vt:lpstr>
      <vt:lpstr>宋体</vt:lpstr>
      <vt:lpstr>华文中宋</vt:lpstr>
      <vt:lpstr>方正仿宋_GBK</vt:lpstr>
      <vt:lpstr>微軟正黑體</vt:lpstr>
      <vt:lpstr>微軟正黑體</vt:lpstr>
      <vt:lpstr>新細明體</vt:lpstr>
      <vt:lpstr>DFKai-SB</vt:lpstr>
      <vt:lpstr>DFKai-SB</vt:lpstr>
      <vt:lpstr>Agency FB</vt:lpstr>
      <vt:lpstr>Arial</vt:lpstr>
      <vt:lpstr>Calibri</vt:lpstr>
      <vt:lpstr>Calibri Light</vt:lpstr>
      <vt:lpstr>Helvetica</vt:lpstr>
      <vt:lpstr>Impact</vt:lpstr>
      <vt:lpstr>Times</vt:lpstr>
      <vt:lpstr>Times New Roman</vt:lpstr>
      <vt:lpstr>Wingdings</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作為國際金融中心，是聯通中外的超級聯繫人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香港如何受惠於CEPA？</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2021-11-04T03:12:58Z</dcterms:created>
  <dcterms:modified xsi:type="dcterms:W3CDTF">2022-08-02T07:29:38Z</dcterms:modified>
</cp:coreProperties>
</file>