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52"/>
  </p:notesMasterIdLst>
  <p:handoutMasterIdLst>
    <p:handoutMasterId r:id="rId53"/>
  </p:handoutMasterIdLst>
  <p:sldIdLst>
    <p:sldId id="1268" r:id="rId2"/>
    <p:sldId id="258" r:id="rId3"/>
    <p:sldId id="1694" r:id="rId4"/>
    <p:sldId id="1297" r:id="rId5"/>
    <p:sldId id="1683" r:id="rId6"/>
    <p:sldId id="1689" r:id="rId7"/>
    <p:sldId id="1672" r:id="rId8"/>
    <p:sldId id="1658" r:id="rId9"/>
    <p:sldId id="1325" r:id="rId10"/>
    <p:sldId id="1669" r:id="rId11"/>
    <p:sldId id="638" r:id="rId12"/>
    <p:sldId id="1675" r:id="rId13"/>
    <p:sldId id="747" r:id="rId14"/>
    <p:sldId id="1688" r:id="rId15"/>
    <p:sldId id="715" r:id="rId16"/>
    <p:sldId id="1315" r:id="rId17"/>
    <p:sldId id="289" r:id="rId18"/>
    <p:sldId id="1676" r:id="rId19"/>
    <p:sldId id="1685" r:id="rId20"/>
    <p:sldId id="1677" r:id="rId21"/>
    <p:sldId id="1695" r:id="rId22"/>
    <p:sldId id="663" r:id="rId23"/>
    <p:sldId id="1659" r:id="rId24"/>
    <p:sldId id="1343" r:id="rId25"/>
    <p:sldId id="257" r:id="rId26"/>
    <p:sldId id="1690" r:id="rId27"/>
    <p:sldId id="486" r:id="rId28"/>
    <p:sldId id="1352" r:id="rId29"/>
    <p:sldId id="1679" r:id="rId30"/>
    <p:sldId id="1353" r:id="rId31"/>
    <p:sldId id="1691" r:id="rId32"/>
    <p:sldId id="319" r:id="rId33"/>
    <p:sldId id="1366" r:id="rId34"/>
    <p:sldId id="1308" r:id="rId35"/>
    <p:sldId id="1686" r:id="rId36"/>
    <p:sldId id="1354" r:id="rId37"/>
    <p:sldId id="1665" r:id="rId38"/>
    <p:sldId id="1309" r:id="rId39"/>
    <p:sldId id="1671" r:id="rId40"/>
    <p:sldId id="1667" r:id="rId41"/>
    <p:sldId id="1364" r:id="rId42"/>
    <p:sldId id="1368" r:id="rId43"/>
    <p:sldId id="1345" r:id="rId44"/>
    <p:sldId id="1329" r:id="rId45"/>
    <p:sldId id="1327" r:id="rId46"/>
    <p:sldId id="1348" r:id="rId47"/>
    <p:sldId id="1349" r:id="rId48"/>
    <p:sldId id="1681" r:id="rId49"/>
    <p:sldId id="1696" r:id="rId50"/>
    <p:sldId id="1697" r:id="rId51"/>
  </p:sldIdLst>
  <p:sldSz cx="12192000" cy="6858000"/>
  <p:notesSz cx="6797675" cy="99298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p15:clr>
            <a:srgbClr val="A4A3A4"/>
          </p15:clr>
        </p15:guide>
        <p15:guide id="2" pos="7355">
          <p15:clr>
            <a:srgbClr val="A4A3A4"/>
          </p15:clr>
        </p15:guide>
        <p15:guide id="3" orient="horz" pos="3956">
          <p15:clr>
            <a:srgbClr val="A4A3A4"/>
          </p15:clr>
        </p15:guide>
        <p15:guide id="4" orient="horz" pos="3864">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6" name="作者"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E00"/>
    <a:srgbClr val="E0EDDF"/>
    <a:srgbClr val="51BC7B"/>
    <a:srgbClr val="50BB7A"/>
    <a:srgbClr val="FFF2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459" autoAdjust="0"/>
    <p:restoredTop sz="96395" autoAdjust="0"/>
  </p:normalViewPr>
  <p:slideViewPr>
    <p:cSldViewPr snapToGrid="0">
      <p:cViewPr varScale="1">
        <p:scale>
          <a:sx n="96" d="100"/>
          <a:sy n="96" d="100"/>
        </p:scale>
        <p:origin x="78" y="456"/>
      </p:cViewPr>
      <p:guideLst>
        <p:guide pos="3839"/>
        <p:guide pos="7355"/>
        <p:guide orient="horz" pos="3956"/>
        <p:guide orient="horz" pos="3864"/>
      </p:guideLst>
    </p:cSldViewPr>
  </p:slideViewPr>
  <p:notesTextViewPr>
    <p:cViewPr>
      <p:scale>
        <a:sx n="1" d="1"/>
        <a:sy n="1" d="1"/>
      </p:scale>
      <p:origin x="0" y="0"/>
    </p:cViewPr>
  </p:notesTextViewPr>
  <p:sorterViewPr>
    <p:cViewPr>
      <p:scale>
        <a:sx n="120" d="100"/>
        <a:sy n="120" d="100"/>
      </p:scale>
      <p:origin x="0" y="-1129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5659" cy="498215"/>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50443" y="0"/>
            <a:ext cx="2945659" cy="498215"/>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2023/4/25</a:t>
            </a:fld>
            <a:endParaRPr lang="zh-CN" altLang="en-US"/>
          </a:p>
        </p:txBody>
      </p:sp>
      <p:sp>
        <p:nvSpPr>
          <p:cNvPr id="4" name="页脚占位符 3"/>
          <p:cNvSpPr>
            <a:spLocks noGrp="1"/>
          </p:cNvSpPr>
          <p:nvPr>
            <p:ph type="ftr" sz="quarter" idx="2"/>
          </p:nvPr>
        </p:nvSpPr>
        <p:spPr>
          <a:xfrm>
            <a:off x="0" y="9431600"/>
            <a:ext cx="2945659" cy="498214"/>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50443" y="9431600"/>
            <a:ext cx="2945659" cy="498214"/>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5659" cy="498215"/>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50443" y="0"/>
            <a:ext cx="2945659" cy="498215"/>
          </a:xfrm>
          <a:prstGeom prst="rect">
            <a:avLst/>
          </a:prstGeom>
        </p:spPr>
        <p:txBody>
          <a:bodyPr vert="horz" lIns="91440" tIns="45720" rIns="91440" bIns="45720" rtlCol="0"/>
          <a:lstStyle>
            <a:lvl1pPr algn="r">
              <a:defRPr sz="1200"/>
            </a:lvl1pPr>
          </a:lstStyle>
          <a:p>
            <a:fld id="{CA125451-D18A-449A-BD18-834A78527A29}" type="datetimeFigureOut">
              <a:rPr lang="zh-CN" altLang="en-US" smtClean="0"/>
              <a:t>2023/4/25</a:t>
            </a:fld>
            <a:endParaRPr lang="zh-CN" altLang="en-US"/>
          </a:p>
        </p:txBody>
      </p:sp>
      <p:sp>
        <p:nvSpPr>
          <p:cNvPr id="4" name="幻灯片图像占位符 3"/>
          <p:cNvSpPr>
            <a:spLocks noGrp="1" noRot="1" noChangeAspect="1"/>
          </p:cNvSpPr>
          <p:nvPr>
            <p:ph type="sldImg" idx="2"/>
          </p:nvPr>
        </p:nvSpPr>
        <p:spPr>
          <a:xfrm>
            <a:off x="420688" y="1241425"/>
            <a:ext cx="5956300" cy="3351213"/>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79768" y="4778722"/>
            <a:ext cx="5438140" cy="3909864"/>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9431600"/>
            <a:ext cx="2945659" cy="498214"/>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50443" y="9431600"/>
            <a:ext cx="2945659" cy="498214"/>
          </a:xfrm>
          <a:prstGeom prst="rect">
            <a:avLst/>
          </a:prstGeom>
        </p:spPr>
        <p:txBody>
          <a:bodyPr vert="horz" lIns="91440" tIns="45720" rIns="91440" bIns="45720" rtlCol="0" anchor="b"/>
          <a:lstStyle>
            <a:lvl1pPr algn="r">
              <a:defRPr sz="1200"/>
            </a:lvl1pPr>
          </a:lstStyle>
          <a:p>
            <a:fld id="{27D7507C-9C37-4D9B-B965-5EEF9E7B8725}"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7D7507C-9C37-4D9B-B965-5EEF9E7B8725}" type="slidenum">
              <a:rPr lang="zh-CN" altLang="en-US" smtClean="0"/>
              <a:t>2</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b="1" i="0" dirty="0">
              <a:solidFill>
                <a:srgbClr val="000000"/>
              </a:solidFill>
              <a:effectLst/>
              <a:latin typeface="微软雅黑" panose="020B0503020204020204" charset="-122"/>
              <a:ea typeface="微软雅黑" panose="020B0503020204020204" charset="-122"/>
            </a:endParaRPr>
          </a:p>
        </p:txBody>
      </p:sp>
      <p:sp>
        <p:nvSpPr>
          <p:cNvPr id="4" name="灯片编号占位符 3"/>
          <p:cNvSpPr>
            <a:spLocks noGrp="1"/>
          </p:cNvSpPr>
          <p:nvPr>
            <p:ph type="sldNum" sz="quarter" idx="5"/>
          </p:nvPr>
        </p:nvSpPr>
        <p:spPr/>
        <p:txBody>
          <a:bodyPr/>
          <a:lstStyle/>
          <a:p>
            <a:fld id="{27D7507C-9C37-4D9B-B965-5EEF9E7B8725}" type="slidenum">
              <a:rPr lang="zh-CN" altLang="en-US" smtClean="0"/>
              <a:t>23</a:t>
            </a:fld>
            <a:endParaRPr lang="zh-CN"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7D7507C-9C37-4D9B-B965-5EEF9E7B8725}" type="slidenum">
              <a:rPr lang="zh-CN" altLang="en-US" smtClean="0"/>
              <a:t>28</a:t>
            </a:fld>
            <a:endParaRPr lang="zh-CN"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0D03FA2-A613-42FA-9687-609A920DA779}" type="slidenum">
              <a:rPr lang="zh-CN" altLang="en-US" smtClean="0"/>
              <a:t>29</a:t>
            </a:fld>
            <a:endParaRPr lang="zh-CN"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0D03FA2-A613-42FA-9687-609A920DA779}" type="slidenum">
              <a:rPr lang="zh-CN" altLang="en-US" smtClean="0"/>
              <a:t>32</a:t>
            </a:fld>
            <a:endParaRPr lang="zh-CN"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10"/>
          </p:nvPr>
        </p:nvSpPr>
        <p:spPr/>
        <p:txBody>
          <a:bodyPr/>
          <a:lstStyle/>
          <a:p>
            <a:fld id="{27D7507C-9C37-4D9B-B965-5EEF9E7B8725}" type="slidenum">
              <a:rPr lang="zh-CN" altLang="en-US" smtClean="0"/>
              <a:t>36</a:t>
            </a:fld>
            <a:endParaRPr lang="zh-CN" altLang="en-US"/>
          </a:p>
        </p:txBody>
      </p:sp>
    </p:spTree>
    <p:extLst>
      <p:ext uri="{BB962C8B-B14F-4D97-AF65-F5344CB8AC3E}">
        <p14:creationId xmlns:p14="http://schemas.microsoft.com/office/powerpoint/2010/main" val="14070681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10"/>
          </p:nvPr>
        </p:nvSpPr>
        <p:spPr/>
        <p:txBody>
          <a:bodyPr/>
          <a:lstStyle/>
          <a:p>
            <a:fld id="{27D7507C-9C37-4D9B-B965-5EEF9E7B8725}" type="slidenum">
              <a:rPr lang="zh-CN" altLang="en-US" smtClean="0"/>
              <a:t>37</a:t>
            </a:fld>
            <a:endParaRPr lang="zh-CN" altLang="en-US"/>
          </a:p>
        </p:txBody>
      </p:sp>
    </p:spTree>
    <p:extLst>
      <p:ext uri="{BB962C8B-B14F-4D97-AF65-F5344CB8AC3E}">
        <p14:creationId xmlns:p14="http://schemas.microsoft.com/office/powerpoint/2010/main" val="39042645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7D7507C-9C37-4D9B-B965-5EEF9E7B8725}" type="slidenum">
              <a:rPr lang="zh-CN" altLang="en-US" smtClean="0"/>
              <a:t>44</a:t>
            </a:fld>
            <a:endParaRPr lang="zh-CN"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F61F3F1-E1ED-41DA-8653-CF443244E713}" type="slidenum">
              <a:rPr lang="zh-CN" altLang="en-US" smtClean="0"/>
              <a:t>4</a:t>
            </a:fld>
            <a:endParaRPr lang="zh-CN"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7D7507C-9C37-4D9B-B965-5EEF9E7B8725}" type="slidenum">
              <a:rPr lang="zh-CN" altLang="en-US" smtClean="0"/>
              <a:t>7</a:t>
            </a:fld>
            <a:endParaRPr lang="zh-CN"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10"/>
          </p:nvPr>
        </p:nvSpPr>
        <p:spPr/>
        <p:txBody>
          <a:bodyPr/>
          <a:lstStyle/>
          <a:p>
            <a:fld id="{27D7507C-9C37-4D9B-B965-5EEF9E7B8725}" type="slidenum">
              <a:rPr lang="zh-CN" altLang="en-US" smtClean="0"/>
              <a:t>10</a:t>
            </a:fld>
            <a:endParaRPr lang="zh-CN" altLang="en-US"/>
          </a:p>
        </p:txBody>
      </p:sp>
    </p:spTree>
    <p:extLst>
      <p:ext uri="{BB962C8B-B14F-4D97-AF65-F5344CB8AC3E}">
        <p14:creationId xmlns:p14="http://schemas.microsoft.com/office/powerpoint/2010/main" val="973341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0D03FA2-A613-42FA-9687-609A920DA779}" type="slidenum">
              <a:rPr lang="zh-CN" altLang="en-US" smtClean="0"/>
              <a:t>11</a:t>
            </a:fld>
            <a:endParaRPr lang="zh-CN"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dirty="0"/>
          </a:p>
        </p:txBody>
      </p:sp>
      <p:sp>
        <p:nvSpPr>
          <p:cNvPr id="4" name="投影片編號版面配置區 3"/>
          <p:cNvSpPr>
            <a:spLocks noGrp="1"/>
          </p:cNvSpPr>
          <p:nvPr>
            <p:ph type="sldNum" sz="quarter" idx="10"/>
          </p:nvPr>
        </p:nvSpPr>
        <p:spPr/>
        <p:txBody>
          <a:bodyPr/>
          <a:lstStyle/>
          <a:p>
            <a:fld id="{27D7507C-9C37-4D9B-B965-5EEF9E7B8725}" type="slidenum">
              <a:rPr lang="zh-CN" altLang="en-US" smtClean="0"/>
              <a:t>12</a:t>
            </a:fld>
            <a:endParaRPr lang="zh-CN" altLang="en-US"/>
          </a:p>
        </p:txBody>
      </p:sp>
    </p:spTree>
    <p:extLst>
      <p:ext uri="{BB962C8B-B14F-4D97-AF65-F5344CB8AC3E}">
        <p14:creationId xmlns:p14="http://schemas.microsoft.com/office/powerpoint/2010/main" val="23043960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0D03FA2-A613-42FA-9687-609A920DA779}" type="slidenum">
              <a:rPr lang="zh-CN" altLang="en-US" smtClean="0"/>
              <a:t>15</a:t>
            </a:fld>
            <a:endParaRPr lang="zh-CN"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7D7507C-9C37-4D9B-B965-5EEF9E7B8725}" type="slidenum">
              <a:rPr lang="zh-CN" altLang="en-US" smtClean="0"/>
              <a:t>16</a:t>
            </a:fld>
            <a:endParaRPr lang="zh-CN"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7F76440-398F-4710-85B9-689F11A54326}"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7F76440-398F-4710-85B9-689F11A54326}"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7F76440-398F-4710-85B9-689F11A54326}"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chemeClr val="accent4">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 name="灯片编号占位符 3"/>
          <p:cNvSpPr>
            <a:spLocks noGrp="1"/>
          </p:cNvSpPr>
          <p:nvPr>
            <p:ph type="sldNum" sz="quarter" idx="10"/>
          </p:nvPr>
        </p:nvSpPr>
        <p:spPr>
          <a:xfrm>
            <a:off x="9120188" y="6381750"/>
            <a:ext cx="2743200" cy="365125"/>
          </a:xfrm>
        </p:spPr>
        <p:txBody>
          <a:bodyPr/>
          <a:lstStyle>
            <a:lvl1pPr>
              <a:defRPr/>
            </a:lvl1pPr>
          </a:lstStyle>
          <a:p>
            <a:pPr>
              <a:defRPr/>
            </a:pPr>
            <a:fld id="{D516AF7B-E9E2-410E-AD95-DFB2B63849F4}" type="slidenum">
              <a:rPr lang="en-US" altLang="en-US"/>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7F76440-398F-4710-85B9-689F11A54326}"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7F76440-398F-4710-85B9-689F11A54326}"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7F76440-398F-4710-85B9-689F11A54326}"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7F76440-398F-4710-85B9-689F11A54326}"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7F76440-398F-4710-85B9-689F11A54326}"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7F76440-398F-4710-85B9-689F11A54326}"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7F76440-398F-4710-85B9-689F11A54326}"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7F76440-398F-4710-85B9-689F11A54326}"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F76440-398F-4710-85B9-689F11A54326}" type="slidenum">
              <a:rPr lang="zh-CN" altLang="en-US" smtClean="0"/>
              <a:t>‹#›</a:t>
            </a:fld>
            <a:endParaRPr lang="zh-CN" altLang="en-US"/>
          </a:p>
        </p:txBody>
      </p:sp>
      <p:sp>
        <p:nvSpPr>
          <p:cNvPr id="7" name="灯片编号占位符 2"/>
          <p:cNvSpPr txBox="1"/>
          <p:nvPr userDrawn="1"/>
        </p:nvSpPr>
        <p:spPr>
          <a:xfrm>
            <a:off x="9118800" y="6382800"/>
            <a:ext cx="2743200" cy="365125"/>
          </a:xfrm>
          <a:prstGeom prst="rect">
            <a:avLst/>
          </a:prstGeom>
        </p:spPr>
        <p:txBody>
          <a:bodyPr vert="horz" lIns="91440" tIns="45720" rIns="91440" bIns="45720" rtlCol="0" anchor="ctr"/>
          <a:lstStyle>
            <a:defPPr>
              <a:defRPr lang="zh-CN"/>
            </a:defPPr>
            <a:lvl1pPr marL="0" algn="r" defTabSz="914400" rtl="0" eaLnBrk="0" fontAlgn="base" latinLnBrk="0" hangingPunct="0">
              <a:spcBef>
                <a:spcPct val="0"/>
              </a:spcBef>
              <a:spcAft>
                <a:spcPct val="0"/>
              </a:spcAft>
              <a:defRPr sz="1200" kern="1200">
                <a:solidFill>
                  <a:schemeClr val="tx1">
                    <a:tint val="75000"/>
                  </a:schemeClr>
                </a:solidFill>
                <a:latin typeface="Arial" panose="020B0604020202020204" pitchFamily="34" charset="0"/>
                <a:ea typeface="宋体" panose="02010600030101010101" pitchFamily="2" charset="-122"/>
                <a:cs typeface="+mn-cs"/>
              </a:defRPr>
            </a:lvl1pPr>
            <a:lvl2pPr marL="4572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宋体" panose="02010600030101010101" pitchFamily="2" charset="-122"/>
                <a:cs typeface="+mn-cs"/>
              </a:defRPr>
            </a:lvl2pPr>
            <a:lvl3pPr marL="9144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宋体" panose="02010600030101010101" pitchFamily="2" charset="-122"/>
                <a:cs typeface="+mn-cs"/>
              </a:defRPr>
            </a:lvl3pPr>
            <a:lvl4pPr marL="1371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宋体" panose="02010600030101010101" pitchFamily="2" charset="-122"/>
                <a:cs typeface="+mn-cs"/>
              </a:defRPr>
            </a:lvl4pPr>
            <a:lvl5pPr marL="18288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1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1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1800" kern="1200">
                <a:solidFill>
                  <a:schemeClr val="tx1"/>
                </a:solidFill>
                <a:latin typeface="Arial" panose="020B0604020202020204" pitchFamily="34" charset="0"/>
                <a:ea typeface="宋体" panose="02010600030101010101" pitchFamily="2" charset="-122"/>
                <a:cs typeface="+mn-cs"/>
              </a:defRPr>
            </a:lvl9pPr>
          </a:lstStyle>
          <a:p>
            <a:pPr>
              <a:defRPr/>
            </a:pPr>
            <a:fld id="{C6F83518-E373-4996-BE94-47308CC4F57E}" type="slidenum">
              <a:rPr lang="en-US" altLang="en-US" smtClean="0"/>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www.scio.gov.cn/m/31773/31774/31779/Document/1664190/1664190.htm" TargetMode="Externa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hyperlink" Target="http://www.china.com.cn/lianghui/news/2019-02/26/content_74506575.shtml?f=pad&amp;a=true"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hyperlink" Target="http://www.npc.gov.cn/npc/c30834/202103/0d2a4aaaf5e7405b8bcce8135af07c90.shtml" TargetMode="External"/><Relationship Id="rId5" Type="http://schemas.openxmlformats.org/officeDocument/2006/relationships/image" Target="../media/image25.png"/><Relationship Id="rId4" Type="http://schemas.openxmlformats.org/officeDocument/2006/relationships/hyperlink" Target="https://www.fmprc.gov.cn/web/ziliao_674904/2193_674977"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big5.www.gov.cn/gate/big5/www.gov.cn/zhengce/2011-09/06/content_2615782.htm" TargetMode="External"/><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g"/></Relationships>
</file>

<file path=ppt/slides/_rels/slide18.xml.rels><?xml version="1.0" encoding="UTF-8" standalone="yes"?>
<Relationships xmlns="http://schemas.openxmlformats.org/package/2006/relationships"><Relationship Id="rId8" Type="http://schemas.openxmlformats.org/officeDocument/2006/relationships/hyperlink" Target="http://www.nlc.cn/dsb_zt/xzzt/ghgdsj/1954/event4" TargetMode="External"/><Relationship Id="rId3" Type="http://schemas.openxmlformats.org/officeDocument/2006/relationships/hyperlink" Target="http://www.npc.gov.cn/npc/c30834/202103/0d2a4aaaf5e7405b8bcce8135af07c90.shtml" TargetMode="External"/><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hyperlink" Target="http://www.locpg.gov.cn/jsdt/2021-08/16/c_1211323466.htm" TargetMode="External"/><Relationship Id="rId11" Type="http://schemas.openxmlformats.org/officeDocument/2006/relationships/image" Target="../media/image32.png"/><Relationship Id="rId5" Type="http://schemas.openxmlformats.org/officeDocument/2006/relationships/image" Target="../media/image29.png"/><Relationship Id="rId10" Type="http://schemas.openxmlformats.org/officeDocument/2006/relationships/hyperlink" Target="http://politics.people.com.cn/BIG5/n/2012/1113/c99014-19561369.html" TargetMode="External"/><Relationship Id="rId4" Type="http://schemas.openxmlformats.org/officeDocument/2006/relationships/image" Target="../media/image7.png"/><Relationship Id="rId9"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hyperlink" Target="https://www.fmprc.gov.cn/web/wjdt_674879/zcjd/202008/t20200810_7943742.shtml" TargetMode="External"/><Relationship Id="rId2" Type="http://schemas.openxmlformats.org/officeDocument/2006/relationships/image" Target="../media/image37.png"/><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7.png"/><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43.png"/><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44.png"/><Relationship Id="rId4" Type="http://schemas.openxmlformats.org/officeDocument/2006/relationships/hyperlink" Target="http://www.xinhuanet.com/world/2014-03/31/c_1110032444.htm"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47.png"/><Relationship Id="rId5" Type="http://schemas.openxmlformats.org/officeDocument/2006/relationships/image" Target="../media/image7.png"/><Relationship Id="rId4" Type="http://schemas.openxmlformats.org/officeDocument/2006/relationships/image" Target="../media/image46.jpe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7.png"/><Relationship Id="rId1" Type="http://schemas.openxmlformats.org/officeDocument/2006/relationships/slideLayout" Target="../slideLayouts/slideLayout12.xml"/><Relationship Id="rId5" Type="http://schemas.openxmlformats.org/officeDocument/2006/relationships/image" Target="../media/image49.png"/><Relationship Id="rId4" Type="http://schemas.openxmlformats.org/officeDocument/2006/relationships/hyperlink" Target="http://www.scio.gov.cn/31773/35507/35510/35524/document/1640025/1640025.htm"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hyperlink" Target="https://www.fmprc.gov.cn/web/wjdt_674879/zcjd/202008/t20200810_7943742.shtml" TargetMode="Externa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hyperlink" Target="https://www.fmprc.gov.cn/web/wjdt_674879/zcjd/202008/t20200810_7943742.shtml" TargetMode="External"/><Relationship Id="rId2" Type="http://schemas.openxmlformats.org/officeDocument/2006/relationships/image" Target="../media/image48.png"/><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7.png"/><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48.png"/><Relationship Id="rId5" Type="http://schemas.openxmlformats.org/officeDocument/2006/relationships/image" Target="../media/image7.png"/><Relationship Id="rId4" Type="http://schemas.openxmlformats.org/officeDocument/2006/relationships/image" Target="../media/image55.jpeg"/></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news.cctv.com/2021/04/26/ARTIvfmIpzTxsthRpE1pDQ7w210426.shtml" TargetMode="External"/><Relationship Id="rId1" Type="http://schemas.openxmlformats.org/officeDocument/2006/relationships/slideLayout" Target="../slideLayouts/slideLayout1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hyperlink" Target="https://news.china.com/international/1000/20210426/39514046.htm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www.mod.gov.cn/big5/shouye/2021-05/19/content_4885710.htm" TargetMode="External"/><Relationship Id="rId1" Type="http://schemas.openxmlformats.org/officeDocument/2006/relationships/slideLayout" Target="../slideLayouts/slideLayout12.xml"/><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www.news.cn/politics/ldzt/hpfz/index.htm" TargetMode="Externa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66.png"/><Relationship Id="rId4" Type="http://schemas.openxmlformats.org/officeDocument/2006/relationships/hyperlink" Target="https://chinacurrent.com/hk/story/23041/peace-ark-military-hospital-ship"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2.xml"/><Relationship Id="rId4" Type="http://schemas.openxmlformats.org/officeDocument/2006/relationships/image" Target="../media/image69.png"/></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71.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0.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73.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hyperlink" Target="https://chinacurrent.com/hk/story/20308/un-general-assembly"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p:nvPr/>
        </p:nvSpPr>
        <p:spPr>
          <a:xfrm>
            <a:off x="354411" y="333602"/>
            <a:ext cx="11241844" cy="1569660"/>
          </a:xfrm>
          <a:prstGeom prst="rect">
            <a:avLst/>
          </a:prstGeom>
        </p:spPr>
        <p:txBody>
          <a:bodyPr wrap="square">
            <a:spAutoFit/>
          </a:bodyPr>
          <a:lstStyle/>
          <a:p>
            <a:r>
              <a:rPr lang="zh-TW" altLang="en-US" sz="3200" dirty="0">
                <a:latin typeface="DFKai-SB" panose="03000509000000000000" pitchFamily="65" charset="-120"/>
                <a:ea typeface="DFKai-SB" panose="03000509000000000000" pitchFamily="65" charset="-120"/>
              </a:rPr>
              <a:t>公民與社會發展科</a:t>
            </a:r>
            <a:r>
              <a:rPr lang="zh-CN" altLang="en-US" sz="3200" dirty="0">
                <a:latin typeface="DFKai-SB" panose="03000509000000000000" pitchFamily="65" charset="-120"/>
                <a:ea typeface="DFKai-SB" panose="03000509000000000000" pitchFamily="65" charset="-120"/>
              </a:rPr>
              <a:t>：</a:t>
            </a:r>
            <a:endParaRPr lang="en-US" altLang="zh-TW" sz="3200" dirty="0">
              <a:latin typeface="DFKai-SB" panose="03000509000000000000" pitchFamily="65" charset="-120"/>
              <a:ea typeface="DFKai-SB" panose="03000509000000000000" pitchFamily="65" charset="-120"/>
            </a:endParaRPr>
          </a:p>
          <a:p>
            <a:r>
              <a:rPr lang="zh-TW" altLang="en-US" sz="3200" dirty="0">
                <a:latin typeface="DFKai-SB" panose="03000509000000000000" pitchFamily="65" charset="-120"/>
                <a:ea typeface="DFKai-SB" panose="03000509000000000000" pitchFamily="65" charset="-120"/>
              </a:rPr>
              <a:t>主題</a:t>
            </a:r>
            <a:r>
              <a:rPr lang="zh-CN" altLang="en-US" sz="3200" dirty="0">
                <a:latin typeface="DFKai-SB" panose="03000509000000000000" pitchFamily="65" charset="-120"/>
                <a:ea typeface="DFKai-SB" panose="03000509000000000000" pitchFamily="65" charset="-120"/>
              </a:rPr>
              <a:t>二：</a:t>
            </a:r>
            <a:r>
              <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改革開放以來的國家</a:t>
            </a:r>
            <a:endParaRPr lang="en-US" altLang="zh-TW" sz="3200" dirty="0">
              <a:latin typeface="DFKai-SB" panose="03000509000000000000" pitchFamily="65" charset="-120"/>
              <a:ea typeface="DFKai-SB" panose="03000509000000000000" pitchFamily="65" charset="-120"/>
            </a:endParaRPr>
          </a:p>
          <a:p>
            <a:r>
              <a:rPr lang="zh-TW" altLang="en-US" sz="3200" dirty="0">
                <a:latin typeface="DFKai-SB" panose="03000509000000000000" pitchFamily="65" charset="-120"/>
                <a:ea typeface="DFKai-SB" panose="03000509000000000000" pitchFamily="65" charset="-120"/>
              </a:rPr>
              <a:t>課題</a:t>
            </a:r>
            <a:r>
              <a:rPr lang="zh-CN" altLang="en-US" sz="3200" dirty="0">
                <a:latin typeface="DFKai-SB" panose="03000509000000000000" pitchFamily="65" charset="-120"/>
                <a:ea typeface="DFKai-SB" panose="03000509000000000000" pitchFamily="65" charset="-120"/>
              </a:rPr>
              <a:t>：</a:t>
            </a:r>
            <a:r>
              <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參與國際事務</a:t>
            </a:r>
            <a:endParaRPr lang="en-US" altLang="zh-TW" sz="3200" dirty="0">
              <a:latin typeface="DFKai-SB" panose="03000509000000000000" pitchFamily="65" charset="-120"/>
              <a:ea typeface="DFKai-SB" panose="03000509000000000000" pitchFamily="65" charset="-120"/>
            </a:endParaRPr>
          </a:p>
        </p:txBody>
      </p:sp>
      <p:sp>
        <p:nvSpPr>
          <p:cNvPr id="4" name="矩形 3"/>
          <p:cNvSpPr/>
          <p:nvPr/>
        </p:nvSpPr>
        <p:spPr>
          <a:xfrm>
            <a:off x="985657" y="3057498"/>
            <a:ext cx="10325926" cy="1446550"/>
          </a:xfrm>
          <a:prstGeom prst="rect">
            <a:avLst/>
          </a:prstGeom>
        </p:spPr>
        <p:txBody>
          <a:bodyPr wrap="square">
            <a:spAutoFit/>
          </a:bodyPr>
          <a:lstStyle/>
          <a:p>
            <a:r>
              <a:rPr lang="zh-TW" altLang="en-US" sz="4400" b="1" dirty="0">
                <a:latin typeface="Times New Roman" panose="02020603050405020304" pitchFamily="18" charset="0"/>
                <a:ea typeface="標楷體" panose="03000509000000000000" pitchFamily="65" charset="-120"/>
                <a:cs typeface="Times New Roman" panose="02020603050405020304" pitchFamily="18" charset="0"/>
              </a:rPr>
              <a:t>學習重點</a:t>
            </a:r>
            <a:r>
              <a:rPr lang="en-US" altLang="zh-TW" sz="4400" b="1" dirty="0">
                <a:latin typeface="Times New Roman" panose="02020603050405020304" pitchFamily="18" charset="0"/>
                <a:ea typeface="標楷體" panose="03000509000000000000" pitchFamily="65" charset="-120"/>
                <a:cs typeface="Times New Roman" panose="02020603050405020304" pitchFamily="18" charset="0"/>
              </a:rPr>
              <a:t>: </a:t>
            </a:r>
          </a:p>
          <a:p>
            <a:r>
              <a:rPr kumimoji="0" lang="zh-CN"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國家自進入</a:t>
            </a:r>
            <a:r>
              <a:rPr kumimoji="0" lang="en-US" altLang="zh-CN" sz="4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21</a:t>
            </a:r>
            <a:r>
              <a:rPr kumimoji="0" lang="zh-CN"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世紀以來的全方位外交理念</a:t>
            </a:r>
            <a:endParaRPr lang="zh-CN" altLang="en-US" sz="4400" dirty="0">
              <a:latin typeface="Times New Roman" panose="02020603050405020304" pitchFamily="18" charset="0"/>
              <a:cs typeface="Times New Roman" panose="02020603050405020304" pitchFamily="18" charset="0"/>
            </a:endParaRPr>
          </a:p>
        </p:txBody>
      </p:sp>
      <p:sp>
        <p:nvSpPr>
          <p:cNvPr id="2" name="Rectangle 1"/>
          <p:cNvSpPr/>
          <p:nvPr/>
        </p:nvSpPr>
        <p:spPr>
          <a:xfrm>
            <a:off x="4566250" y="5365896"/>
            <a:ext cx="2067464" cy="584775"/>
          </a:xfrm>
          <a:prstGeom prst="rect">
            <a:avLst/>
          </a:prstGeom>
        </p:spPr>
        <p:txBody>
          <a:bodyPr wrap="square">
            <a:spAutoFit/>
          </a:bodyPr>
          <a:lstStyle/>
          <a:p>
            <a:r>
              <a:rPr lang="en-US" altLang="zh-TW" sz="3200" dirty="0" smtClean="0">
                <a:latin typeface="Times New Roman" panose="02020603050405020304" pitchFamily="18" charset="0"/>
                <a:ea typeface="標楷體" panose="03000509000000000000" pitchFamily="65" charset="-120"/>
                <a:cs typeface="Times New Roman" panose="02020603050405020304" pitchFamily="18" charset="0"/>
              </a:rPr>
              <a:t>2023</a:t>
            </a:r>
            <a:r>
              <a:rPr lang="zh-TW" altLang="en-US" sz="3200" dirty="0" smtClean="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5</a:t>
            </a:r>
            <a:r>
              <a:rPr lang="zh-TW" altLang="en-US" sz="3200" dirty="0" smtClean="0">
                <a:latin typeface="Times New Roman" panose="02020603050405020304" pitchFamily="18" charset="0"/>
                <a:ea typeface="標楷體" panose="03000509000000000000" pitchFamily="65" charset="-120"/>
                <a:cs typeface="Times New Roman" panose="02020603050405020304" pitchFamily="18" charset="0"/>
              </a:rPr>
              <a:t>月</a:t>
            </a:r>
            <a:endParaRPr lang="en-US" sz="3200" dirty="0">
              <a:latin typeface="Times New Roman" panose="02020603050405020304" pitchFamily="18" charset="0"/>
              <a:ea typeface="標楷體" panose="03000509000000000000" pitchFamily="65" charset="-12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0" advTm="4000"/>
    </mc:Choice>
    <mc:Fallback>
      <p:transition advTm="4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7918295" y="1732426"/>
            <a:ext cx="4017126" cy="4530351"/>
            <a:chOff x="518598" y="3045611"/>
            <a:chExt cx="6512517" cy="3688059"/>
          </a:xfrm>
        </p:grpSpPr>
        <p:sp>
          <p:nvSpPr>
            <p:cNvPr id="11" name="矩形: 圆角 10"/>
            <p:cNvSpPr/>
            <p:nvPr/>
          </p:nvSpPr>
          <p:spPr bwMode="auto">
            <a:xfrm>
              <a:off x="518598" y="3264619"/>
              <a:ext cx="6299454" cy="3469051"/>
            </a:xfrm>
            <a:prstGeom prst="roundRect">
              <a:avLst>
                <a:gd name="adj" fmla="val 0"/>
              </a:avLst>
            </a:prstGeom>
            <a:solidFill>
              <a:srgbClr val="4472C4">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2" name="矩形 11"/>
            <p:cNvSpPr/>
            <p:nvPr/>
          </p:nvSpPr>
          <p:spPr>
            <a:xfrm>
              <a:off x="605397" y="3045611"/>
              <a:ext cx="6425718" cy="3594042"/>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grpSp>
      <p:sp>
        <p:nvSpPr>
          <p:cNvPr id="17" name="文本框 16"/>
          <p:cNvSpPr txBox="1"/>
          <p:nvPr/>
        </p:nvSpPr>
        <p:spPr>
          <a:xfrm>
            <a:off x="416237" y="1732426"/>
            <a:ext cx="7364733" cy="3046988"/>
          </a:xfrm>
          <a:prstGeom prst="rect">
            <a:avLst/>
          </a:prstGeom>
          <a:noFill/>
          <a:ln w="38100">
            <a:solidFill>
              <a:srgbClr val="0070C0"/>
            </a:solidFill>
          </a:ln>
        </p:spPr>
        <p:txBody>
          <a:bodyPr wrap="square">
            <a:spAutoFit/>
          </a:bodyPr>
          <a:lstStyle/>
          <a:p>
            <a:pPr indent="406400"/>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zh-CN" altLang="en-US" sz="3200" dirty="0">
                <a:latin typeface="Times New Roman" panose="02020603050405020304" pitchFamily="18" charset="0"/>
                <a:ea typeface="DFKai-SB" panose="03000509000000000000" pitchFamily="65" charset="-120"/>
                <a:cs typeface="Times New Roman" panose="02020603050405020304" pitchFamily="18" charset="0"/>
              </a:rPr>
              <a:t>人工智能、大數據、量子</a:t>
            </a:r>
            <a:r>
              <a:rPr lang="zh-TW" altLang="en-US" sz="3200" dirty="0">
                <a:latin typeface="Times New Roman" panose="02020603050405020304" pitchFamily="18" charset="0"/>
                <a:ea typeface="DFKai-SB" panose="03000509000000000000" pitchFamily="65" charset="-120"/>
                <a:cs typeface="Times New Roman" panose="02020603050405020304" pitchFamily="18" charset="0"/>
              </a:rPr>
              <a:t>資訊</a:t>
            </a:r>
            <a:r>
              <a:rPr lang="zh-CN" altLang="en-US" sz="3200" dirty="0">
                <a:latin typeface="Times New Roman" panose="02020603050405020304" pitchFamily="18" charset="0"/>
                <a:ea typeface="DFKai-SB" panose="03000509000000000000" pitchFamily="65" charset="-120"/>
                <a:cs typeface="Times New Roman" panose="02020603050405020304" pitchFamily="18" charset="0"/>
              </a:rPr>
              <a:t>、生物技術等新一輪科技革命</a:t>
            </a:r>
            <a:r>
              <a:rPr lang="zh-CN" altLang="en-US" sz="3200" dirty="0" smtClean="0">
                <a:latin typeface="Times New Roman" panose="02020603050405020304" pitchFamily="18" charset="0"/>
                <a:ea typeface="DFKai-SB" panose="03000509000000000000" pitchFamily="65" charset="-120"/>
                <a:cs typeface="Times New Roman" panose="02020603050405020304" pitchFamily="18" charset="0"/>
              </a:rPr>
              <a:t>和產業</a:t>
            </a:r>
            <a:r>
              <a:rPr lang="zh-CN" altLang="en-US" sz="3200" dirty="0">
                <a:latin typeface="Times New Roman" panose="02020603050405020304" pitchFamily="18" charset="0"/>
                <a:ea typeface="DFKai-SB" panose="03000509000000000000" pitchFamily="65" charset="-120"/>
                <a:cs typeface="Times New Roman" panose="02020603050405020304" pitchFamily="18" charset="0"/>
              </a:rPr>
              <a:t>變革有助積聚國力。 故科技創新日益</a:t>
            </a:r>
            <a:r>
              <a:rPr lang="zh-CN" altLang="en-US" sz="3200" dirty="0" smtClean="0">
                <a:latin typeface="Times New Roman" panose="02020603050405020304" pitchFamily="18" charset="0"/>
                <a:ea typeface="DFKai-SB" panose="03000509000000000000" pitchFamily="65" charset="-120"/>
                <a:cs typeface="Times New Roman" panose="02020603050405020304" pitchFamily="18" charset="0"/>
              </a:rPr>
              <a:t>成為大國</a:t>
            </a:r>
            <a:r>
              <a:rPr lang="zh-CN" altLang="en-US" sz="3200" dirty="0">
                <a:latin typeface="Times New Roman" panose="02020603050405020304" pitchFamily="18" charset="0"/>
                <a:ea typeface="DFKai-SB" panose="03000509000000000000" pitchFamily="65" charset="-120"/>
                <a:cs typeface="Times New Roman" panose="02020603050405020304" pitchFamily="18" charset="0"/>
              </a:rPr>
              <a:t>博弈的主要戰場。近年來，美</a:t>
            </a:r>
            <a:r>
              <a:rPr lang="zh-TW" altLang="en-US" sz="32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3200" dirty="0">
                <a:latin typeface="Times New Roman" panose="02020603050405020304" pitchFamily="18" charset="0"/>
                <a:ea typeface="DFKai-SB" panose="03000509000000000000" pitchFamily="65" charset="-120"/>
                <a:cs typeface="Times New Roman" panose="02020603050405020304" pitchFamily="18" charset="0"/>
              </a:rPr>
              <a:t>英等已發展國家在科技領域</a:t>
            </a:r>
            <a:r>
              <a:rPr lang="zh-TW" altLang="en-US" sz="3200" dirty="0">
                <a:latin typeface="Times New Roman" panose="02020603050405020304" pitchFamily="18" charset="0"/>
                <a:ea typeface="DFKai-SB" panose="03000509000000000000" pitchFamily="65" charset="-120"/>
                <a:cs typeface="Times New Roman" panose="02020603050405020304" pitchFamily="18" charset="0"/>
              </a:rPr>
              <a:t>上</a:t>
            </a:r>
            <a:r>
              <a:rPr lang="zh-CN" altLang="en-US" sz="3200" dirty="0">
                <a:latin typeface="Times New Roman" panose="02020603050405020304" pitchFamily="18" charset="0"/>
                <a:ea typeface="DFKai-SB" panose="03000509000000000000" pitchFamily="65" charset="-120"/>
                <a:cs typeface="Times New Roman" panose="02020603050405020304" pitchFamily="18" charset="0"/>
              </a:rPr>
              <a:t>競爭，試圖遏制國</a:t>
            </a:r>
            <a:r>
              <a:rPr lang="zh-TW" altLang="en-US" sz="3200" dirty="0">
                <a:latin typeface="Times New Roman" panose="02020603050405020304" pitchFamily="18" charset="0"/>
                <a:ea typeface="DFKai-SB" panose="03000509000000000000" pitchFamily="65" charset="-120"/>
                <a:cs typeface="Times New Roman" panose="02020603050405020304" pitchFamily="18" charset="0"/>
              </a:rPr>
              <a:t>家的</a:t>
            </a:r>
            <a:r>
              <a:rPr lang="zh-CN" altLang="en-US" sz="3200" dirty="0">
                <a:latin typeface="Times New Roman" panose="02020603050405020304" pitchFamily="18" charset="0"/>
                <a:ea typeface="DFKai-SB" panose="03000509000000000000" pitchFamily="65" charset="-120"/>
                <a:cs typeface="Times New Roman" panose="02020603050405020304" pitchFamily="18" charset="0"/>
              </a:rPr>
              <a:t>科技發展。</a:t>
            </a:r>
          </a:p>
        </p:txBody>
      </p:sp>
      <p:sp>
        <p:nvSpPr>
          <p:cNvPr id="5" name="文本框 4"/>
          <p:cNvSpPr txBox="1"/>
          <p:nvPr/>
        </p:nvSpPr>
        <p:spPr>
          <a:xfrm>
            <a:off x="8055620" y="1866689"/>
            <a:ext cx="3611052" cy="2665237"/>
          </a:xfrm>
          <a:prstGeom prst="rect">
            <a:avLst/>
          </a:prstGeom>
          <a:noFill/>
        </p:spPr>
        <p:txBody>
          <a:bodyPr wrap="square">
            <a:spAutoFit/>
          </a:bodyPr>
          <a:lstStyle/>
          <a:p>
            <a:pPr algn="ctr">
              <a:spcBef>
                <a:spcPts val="1200"/>
              </a:spcBef>
            </a:pPr>
            <a:r>
              <a:rPr lang="zh-CN" altLang="en-US" sz="2200" b="1" dirty="0">
                <a:latin typeface="DFKai-SB" panose="03000509000000000000" pitchFamily="65" charset="-120"/>
                <a:ea typeface="DFKai-SB" panose="03000509000000000000" pitchFamily="65" charset="-120"/>
              </a:rPr>
              <a:t>我國科技整體水平大幅提升</a:t>
            </a:r>
          </a:p>
          <a:p>
            <a:pPr>
              <a:spcBef>
                <a:spcPts val="1200"/>
              </a:spcBef>
            </a:pPr>
            <a:r>
              <a:rPr lang="zh-CN" altLang="en-US" sz="2200" dirty="0">
                <a:solidFill>
                  <a:srgbClr val="333333"/>
                </a:solidFill>
                <a:latin typeface="DFKai-SB" panose="03000509000000000000" pitchFamily="65" charset="-120"/>
                <a:ea typeface="DFKai-SB" panose="03000509000000000000" pitchFamily="65" charset="-120"/>
              </a:rPr>
              <a:t>    </a:t>
            </a:r>
            <a:r>
              <a:rPr lang="zh-CN" altLang="en-US" sz="2200" dirty="0">
                <a:latin typeface="Times New Roman" panose="02020603050405020304" pitchFamily="18" charset="0"/>
                <a:ea typeface="DFKai-SB" panose="03000509000000000000" pitchFamily="65" charset="-120"/>
                <a:cs typeface="Times New Roman" panose="02020603050405020304" pitchFamily="18" charset="0"/>
              </a:rPr>
              <a:t>我國研發投入規模已位居世界第二位，</a:t>
            </a:r>
            <a:r>
              <a:rPr lang="en-US" altLang="zh-CN" sz="2200" dirty="0">
                <a:latin typeface="Times New Roman" panose="02020603050405020304" pitchFamily="18" charset="0"/>
                <a:ea typeface="DFKai-SB" panose="03000509000000000000" pitchFamily="65" charset="-120"/>
                <a:cs typeface="Times New Roman" panose="02020603050405020304" pitchFamily="18" charset="0"/>
              </a:rPr>
              <a:t>2019</a:t>
            </a:r>
            <a:r>
              <a:rPr lang="zh-CN" altLang="en-US" sz="22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2200" dirty="0">
                <a:latin typeface="Times New Roman" panose="02020603050405020304" pitchFamily="18" charset="0"/>
                <a:ea typeface="DFKai-SB" panose="03000509000000000000" pitchFamily="65" charset="-120"/>
                <a:cs typeface="Times New Roman" panose="02020603050405020304" pitchFamily="18" charset="0"/>
              </a:rPr>
              <a:t>2020</a:t>
            </a:r>
            <a:r>
              <a:rPr lang="zh-CN" altLang="en-US" sz="2200" dirty="0">
                <a:latin typeface="Times New Roman" panose="02020603050405020304" pitchFamily="18" charset="0"/>
                <a:ea typeface="DFKai-SB" panose="03000509000000000000" pitchFamily="65" charset="-120"/>
                <a:cs typeface="Times New Roman" panose="02020603050405020304" pitchFamily="18" charset="0"/>
              </a:rPr>
              <a:t>年，我國國際專利申請量連續兩年排名世界第一。在部分新興領域，出現與發達國家並跑乃至領跑的局面。</a:t>
            </a:r>
            <a:endParaRPr lang="en-US" altLang="zh-CN" sz="2200"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13" name="Picture 12"/>
          <p:cNvPicPr>
            <a:picLocks noChangeAspect="1"/>
          </p:cNvPicPr>
          <p:nvPr/>
        </p:nvPicPr>
        <p:blipFill>
          <a:blip r:embed="rId3"/>
          <a:stretch>
            <a:fillRect/>
          </a:stretch>
        </p:blipFill>
        <p:spPr>
          <a:xfrm>
            <a:off x="8465695" y="5616696"/>
            <a:ext cx="2790902" cy="418811"/>
          </a:xfrm>
          <a:prstGeom prst="rect">
            <a:avLst/>
          </a:prstGeom>
        </p:spPr>
      </p:pic>
      <p:sp>
        <p:nvSpPr>
          <p:cNvPr id="2" name="Rectangle 1"/>
          <p:cNvSpPr/>
          <p:nvPr/>
        </p:nvSpPr>
        <p:spPr>
          <a:xfrm>
            <a:off x="1132409" y="412300"/>
            <a:ext cx="10443885" cy="768993"/>
          </a:xfrm>
          <a:prstGeom prst="rect">
            <a:avLst/>
          </a:prstGeom>
        </p:spPr>
        <p:txBody>
          <a:bodyPr wrap="none">
            <a:spAutoFit/>
          </a:bodyPr>
          <a:lstStyle/>
          <a:p>
            <a:pPr>
              <a:lnSpc>
                <a:spcPct val="120000"/>
              </a:lnSpc>
              <a:defRPr/>
            </a:pPr>
            <a:r>
              <a:rPr lang="zh-TW" altLang="en-US" sz="4000" b="1" dirty="0">
                <a:latin typeface="DFKai-SB" panose="03000509000000000000" pitchFamily="65" charset="-120"/>
                <a:ea typeface="DFKai-SB" panose="03000509000000000000" pitchFamily="65" charset="-120"/>
              </a:rPr>
              <a:t>國家面對的挑戰四：國家科技發展面臨新挑戰</a:t>
            </a:r>
          </a:p>
        </p:txBody>
      </p:sp>
      <p:sp>
        <p:nvSpPr>
          <p:cNvPr id="3" name="Rectangle 2"/>
          <p:cNvSpPr/>
          <p:nvPr/>
        </p:nvSpPr>
        <p:spPr>
          <a:xfrm>
            <a:off x="8246854" y="4662589"/>
            <a:ext cx="3045123" cy="954107"/>
          </a:xfrm>
          <a:prstGeom prst="rect">
            <a:avLst/>
          </a:prstGeom>
        </p:spPr>
        <p:txBody>
          <a:bodyPr wrap="square">
            <a:spAutoFit/>
          </a:bodyPr>
          <a:lstStyle/>
          <a:p>
            <a:pPr indent="406400"/>
            <a:r>
              <a:rPr lang="zh-TW" altLang="en-US" sz="1400" kern="100" dirty="0">
                <a:latin typeface="Times New Roman" panose="02020603050405020304" pitchFamily="18" charset="0"/>
                <a:ea typeface="DFKai-SB" panose="03000509000000000000" pitchFamily="65" charset="-120"/>
                <a:cs typeface="Times New Roman" panose="02020603050405020304" pitchFamily="18" charset="0"/>
              </a:rPr>
              <a:t>參考資料</a:t>
            </a:r>
            <a:r>
              <a:rPr lang="en-US" altLang="zh-TW" sz="1400" kern="100" dirty="0">
                <a:latin typeface="Times New Roman" panose="02020603050405020304" pitchFamily="18" charset="0"/>
                <a:ea typeface="DFKai-SB" panose="03000509000000000000" pitchFamily="65" charset="-120"/>
                <a:cs typeface="Times New Roman" panose="02020603050405020304" pitchFamily="18" charset="0"/>
              </a:rPr>
              <a:t>: </a:t>
            </a:r>
          </a:p>
          <a:p>
            <a:pPr indent="406400"/>
            <a:r>
              <a:rPr lang="zh-TW" altLang="en-US" sz="1400" kern="100" dirty="0">
                <a:latin typeface="Times New Roman" panose="02020603050405020304" pitchFamily="18" charset="0"/>
                <a:ea typeface="DFKai-SB" panose="03000509000000000000" pitchFamily="65" charset="-120"/>
                <a:cs typeface="Times New Roman" panose="02020603050405020304" pitchFamily="18" charset="0"/>
              </a:rPr>
              <a:t>中華人民共和國中央人民政府</a:t>
            </a:r>
          </a:p>
          <a:p>
            <a:pPr indent="406400"/>
            <a:r>
              <a:rPr lang="en-US" altLang="zh-CN" sz="1400" kern="100" dirty="0">
                <a:latin typeface="Times New Roman" panose="02020603050405020304" pitchFamily="18" charset="0"/>
                <a:ea typeface="DFKai-SB" panose="03000509000000000000" pitchFamily="65" charset="-120"/>
                <a:cs typeface="Times New Roman" panose="02020603050405020304" pitchFamily="18" charset="0"/>
              </a:rPr>
              <a:t>http://www.gov.cn/xinwen/2020-09/29/content_5548261.htm</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文本框 69"/>
          <p:cNvSpPr txBox="1"/>
          <p:nvPr/>
        </p:nvSpPr>
        <p:spPr>
          <a:xfrm>
            <a:off x="575963" y="1653181"/>
            <a:ext cx="10888543" cy="954107"/>
          </a:xfrm>
          <a:prstGeom prst="rect">
            <a:avLst/>
          </a:prstGeom>
          <a:noFill/>
          <a:ln w="38100">
            <a:solidFill>
              <a:srgbClr val="0070C0"/>
            </a:solidFill>
          </a:ln>
        </p:spPr>
        <p:txBody>
          <a:bodyPr wrap="square">
            <a:spAutoFit/>
          </a:bodyPr>
          <a:lstStyle/>
          <a:p>
            <a:r>
              <a:rPr lang="zh-CN" altLang="en-US" sz="2800" dirty="0">
                <a:latin typeface="DFKai-SB" panose="03000509000000000000" pitchFamily="65" charset="-120"/>
                <a:ea typeface="DFKai-SB" panose="03000509000000000000" pitchFamily="65" charset="-120"/>
              </a:rPr>
              <a:t>我國在迅速發展的過程中，西方</a:t>
            </a:r>
            <a:r>
              <a:rPr lang="zh-TW" altLang="en-US" sz="2800" dirty="0">
                <a:latin typeface="DFKai-SB" panose="03000509000000000000" pitchFamily="65" charset="-120"/>
                <a:ea typeface="DFKai-SB" panose="03000509000000000000" pitchFamily="65" charset="-120"/>
              </a:rPr>
              <a:t>部份</a:t>
            </a:r>
            <a:r>
              <a:rPr lang="zh-CN" altLang="en-US" sz="2800" dirty="0">
                <a:latin typeface="DFKai-SB" panose="03000509000000000000" pitchFamily="65" charset="-120"/>
                <a:ea typeface="DFKai-SB" panose="03000509000000000000" pitchFamily="65" charset="-120"/>
              </a:rPr>
              <a:t>媒體試圖</a:t>
            </a:r>
            <a:r>
              <a:rPr lang="zh-TW" altLang="en-US" sz="2800" dirty="0">
                <a:latin typeface="DFKai-SB" panose="03000509000000000000" pitchFamily="65" charset="-120"/>
                <a:ea typeface="DFKai-SB" panose="03000509000000000000" pitchFamily="65" charset="-120"/>
              </a:rPr>
              <a:t>破壞</a:t>
            </a:r>
            <a:r>
              <a:rPr lang="zh-CN" altLang="en-US" sz="2800" dirty="0">
                <a:latin typeface="DFKai-SB" panose="03000509000000000000" pitchFamily="65" charset="-120"/>
                <a:ea typeface="DFKai-SB" panose="03000509000000000000" pitchFamily="65" charset="-120"/>
              </a:rPr>
              <a:t>中國</a:t>
            </a:r>
            <a:r>
              <a:rPr lang="zh-TW" altLang="en-US" sz="2800" dirty="0">
                <a:latin typeface="DFKai-SB" panose="03000509000000000000" pitchFamily="65" charset="-120"/>
                <a:ea typeface="DFKai-SB" panose="03000509000000000000" pitchFamily="65" charset="-120"/>
              </a:rPr>
              <a:t>的</a:t>
            </a:r>
            <a:r>
              <a:rPr lang="zh-CN" altLang="en-US" sz="2800" dirty="0">
                <a:latin typeface="DFKai-SB" panose="03000509000000000000" pitchFamily="65" charset="-120"/>
                <a:ea typeface="DFKai-SB" panose="03000509000000000000" pitchFamily="65" charset="-120"/>
              </a:rPr>
              <a:t>國際形象，並將西方價值觀強加在中國身上。</a:t>
            </a:r>
            <a:endParaRPr lang="en-US" altLang="zh-CN" sz="2800" dirty="0">
              <a:latin typeface="DFKai-SB" panose="03000509000000000000" pitchFamily="65" charset="-120"/>
              <a:ea typeface="DFKai-SB" panose="03000509000000000000" pitchFamily="65" charset="-120"/>
            </a:endParaRPr>
          </a:p>
        </p:txBody>
      </p:sp>
      <p:grpSp>
        <p:nvGrpSpPr>
          <p:cNvPr id="3" name="群組 2">
            <a:extLst>
              <a:ext uri="{FF2B5EF4-FFF2-40B4-BE49-F238E27FC236}">
                <a16:creationId xmlns:a16="http://schemas.microsoft.com/office/drawing/2014/main" id="{85C31EB8-E1C5-964B-8D6D-08C795B61642}"/>
              </a:ext>
            </a:extLst>
          </p:cNvPr>
          <p:cNvGrpSpPr/>
          <p:nvPr/>
        </p:nvGrpSpPr>
        <p:grpSpPr>
          <a:xfrm>
            <a:off x="759123" y="2934168"/>
            <a:ext cx="2596553" cy="2850880"/>
            <a:chOff x="789229" y="2975556"/>
            <a:chExt cx="3755878" cy="3427767"/>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229" y="5161297"/>
              <a:ext cx="3755877" cy="5106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229" y="5671916"/>
              <a:ext cx="3755877" cy="7314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9231" y="2975556"/>
              <a:ext cx="3755876" cy="2171365"/>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文本框 1"/>
          <p:cNvSpPr txBox="1"/>
          <p:nvPr/>
        </p:nvSpPr>
        <p:spPr>
          <a:xfrm>
            <a:off x="759123" y="6366601"/>
            <a:ext cx="9509761" cy="307777"/>
          </a:xfrm>
          <a:prstGeom prst="rect">
            <a:avLst/>
          </a:prstGeom>
          <a:noFill/>
        </p:spPr>
        <p:txBody>
          <a:bodyPr wrap="square" rtlCol="0">
            <a:spAutoFit/>
          </a:bodyPr>
          <a:lstStyle/>
          <a:p>
            <a:pPr latinLnBrk="1"/>
            <a:r>
              <a:rPr lang="zh-TW" altLang="en-US" sz="1400" dirty="0" smtClean="0">
                <a:latin typeface="Times New Roman" panose="02020603050405020304" pitchFamily="18" charset="0"/>
                <a:ea typeface="DFKai-SB" panose="03000509000000000000" pitchFamily="65" charset="-120"/>
                <a:cs typeface="Times New Roman" panose="02020603050405020304" pitchFamily="18" charset="0"/>
              </a:rPr>
              <a:t>資料</a:t>
            </a:r>
            <a:r>
              <a:rPr lang="zh-CN" altLang="en-US" sz="1400" dirty="0" smtClean="0">
                <a:latin typeface="Times New Roman" panose="02020603050405020304" pitchFamily="18" charset="0"/>
                <a:ea typeface="DFKai-SB" panose="03000509000000000000" pitchFamily="65" charset="-120"/>
                <a:cs typeface="Times New Roman" panose="02020603050405020304" pitchFamily="18" charset="0"/>
              </a:rPr>
              <a:t>來源</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Strategic Competition Act of 2021 </a:t>
            </a:r>
            <a:r>
              <a:rPr lang="en-US" altLang="zh-TW" sz="1400" b="0" i="0" dirty="0">
                <a:effectLst/>
                <a:latin typeface="Times New Roman" panose="02020603050405020304" pitchFamily="18" charset="0"/>
                <a:ea typeface="DFKai-SB" panose="03000509000000000000" pitchFamily="65" charset="-120"/>
                <a:cs typeface="Times New Roman" panose="02020603050405020304" pitchFamily="18" charset="0"/>
              </a:rPr>
              <a:t>(</a:t>
            </a:r>
            <a:r>
              <a:rPr lang="en-US" altLang="zh-CN" sz="1400" b="0" i="0" dirty="0">
                <a:effectLst/>
                <a:latin typeface="Times New Roman" panose="02020603050405020304" pitchFamily="18" charset="0"/>
                <a:ea typeface="DFKai-SB" panose="03000509000000000000" pitchFamily="65" charset="-120"/>
                <a:cs typeface="Times New Roman" panose="02020603050405020304" pitchFamily="18" charset="0"/>
              </a:rPr>
              <a:t>https://www.congress.gov/bill/117th-congress/senate-bill/1169/text </a:t>
            </a:r>
            <a:r>
              <a:rPr lang="en-US" altLang="zh-TW" sz="1400" b="0" i="0" dirty="0">
                <a:effectLst/>
                <a:latin typeface="Times New Roman" panose="02020603050405020304" pitchFamily="18" charset="0"/>
                <a:ea typeface="DFKai-SB" panose="03000509000000000000" pitchFamily="65" charset="-120"/>
                <a:cs typeface="Times New Roman" panose="02020603050405020304" pitchFamily="18" charset="0"/>
              </a:rPr>
              <a:t>)</a:t>
            </a:r>
            <a:endParaRPr lang="zh-CN" altLang="en-US" sz="1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0" name="文本框 9"/>
          <p:cNvSpPr txBox="1"/>
          <p:nvPr/>
        </p:nvSpPr>
        <p:spPr>
          <a:xfrm>
            <a:off x="3647650" y="2822474"/>
            <a:ext cx="7388986" cy="3371136"/>
          </a:xfrm>
          <a:prstGeom prst="round2DiagRect">
            <a:avLst/>
          </a:prstGeom>
          <a:solidFill>
            <a:srgbClr val="51BDC2">
              <a:alpha val="18000"/>
            </a:srgb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lvl="0" algn="l">
              <a:lnSpc>
                <a:spcPct val="100000"/>
              </a:lnSpc>
              <a:spcBef>
                <a:spcPts val="0"/>
              </a:spcBef>
              <a:defRPr/>
            </a:pPr>
            <a:r>
              <a:rPr kumimoji="0" lang="en-US" altLang="zh-TW" sz="2400" b="0" i="0"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2021</a:t>
            </a:r>
            <a:r>
              <a:rPr kumimoji="0" lang="zh-TW" altLang="en-US"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年</a:t>
            </a:r>
            <a:r>
              <a:rPr kumimoji="0" lang="en-US" altLang="zh-TW"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4</a:t>
            </a:r>
            <a:r>
              <a:rPr kumimoji="0" lang="zh-TW" altLang="en-US"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月</a:t>
            </a:r>
            <a:r>
              <a:rPr kumimoji="0" lang="en-US" altLang="zh-TW" sz="2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22</a:t>
            </a:r>
            <a:r>
              <a:rPr kumimoji="0" lang="zh-TW" altLang="en-US" sz="2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日，美國參議院外交委員會審議通過</a:t>
            </a:r>
            <a:r>
              <a:rPr lang="zh-TW" altLang="en-US" sz="2400" b="0" dirty="0">
                <a:latin typeface="Times New Roman" panose="02020603050405020304" pitchFamily="18" charset="0"/>
                <a:cs typeface="Times New Roman" panose="02020603050405020304" pitchFamily="18" charset="0"/>
              </a:rPr>
              <a:t>的「</a:t>
            </a:r>
            <a:r>
              <a:rPr lang="en-US" altLang="zh-CN" sz="2400" b="0" dirty="0">
                <a:latin typeface="Times New Roman" panose="02020603050405020304" pitchFamily="18" charset="0"/>
                <a:cs typeface="Times New Roman" panose="02020603050405020304" pitchFamily="18" charset="0"/>
              </a:rPr>
              <a:t>2021</a:t>
            </a:r>
            <a:r>
              <a:rPr lang="zh-CN" altLang="en-US" sz="2400" b="0" dirty="0">
                <a:latin typeface="Times New Roman" panose="02020603050405020304" pitchFamily="18" charset="0"/>
                <a:cs typeface="Times New Roman" panose="02020603050405020304" pitchFamily="18" charset="0"/>
              </a:rPr>
              <a:t>戰略競爭法案</a:t>
            </a:r>
            <a:r>
              <a:rPr lang="zh-TW" altLang="en-US" sz="2400" b="0" dirty="0" smtClean="0">
                <a:latin typeface="Times New Roman" panose="02020603050405020304" pitchFamily="18" charset="0"/>
                <a:cs typeface="Times New Roman" panose="02020603050405020304" pitchFamily="18" charset="0"/>
              </a:rPr>
              <a:t>」</a:t>
            </a:r>
            <a:r>
              <a:rPr lang="en-US" altLang="zh-TW" sz="2400" b="0" dirty="0" smtClean="0">
                <a:latin typeface="Times New Roman" panose="02020603050405020304" pitchFamily="18" charset="0"/>
                <a:cs typeface="Times New Roman" panose="02020603050405020304" pitchFamily="18" charset="0"/>
              </a:rPr>
              <a:t>(Strategic </a:t>
            </a:r>
            <a:r>
              <a:rPr lang="en-US" altLang="zh-TW" sz="2400" b="0" dirty="0">
                <a:latin typeface="Times New Roman" panose="02020603050405020304" pitchFamily="18" charset="0"/>
                <a:cs typeface="Times New Roman" panose="02020603050405020304" pitchFamily="18" charset="0"/>
              </a:rPr>
              <a:t>Competition Act of </a:t>
            </a:r>
            <a:r>
              <a:rPr lang="en-US" altLang="zh-TW" sz="2400" b="0" dirty="0" smtClean="0">
                <a:latin typeface="Times New Roman" panose="02020603050405020304" pitchFamily="18" charset="0"/>
                <a:cs typeface="Times New Roman" panose="02020603050405020304" pitchFamily="18" charset="0"/>
              </a:rPr>
              <a:t>2021)</a:t>
            </a:r>
            <a:r>
              <a:rPr lang="zh-TW" altLang="en-US" sz="2400" b="0" dirty="0" smtClean="0">
                <a:latin typeface="Times New Roman" panose="02020603050405020304" pitchFamily="18" charset="0"/>
                <a:cs typeface="Times New Roman" panose="02020603050405020304" pitchFamily="18" charset="0"/>
              </a:rPr>
              <a:t>草案</a:t>
            </a:r>
            <a:r>
              <a:rPr lang="zh-TW" altLang="en-US" sz="2400" b="0" dirty="0">
                <a:latin typeface="Times New Roman" panose="02020603050405020304" pitchFamily="18" charset="0"/>
                <a:cs typeface="Times New Roman" panose="02020603050405020304" pitchFamily="18" charset="0"/>
              </a:rPr>
              <a:t>中，明確</a:t>
            </a:r>
            <a:r>
              <a:rPr lang="zh-TW" altLang="en-US" sz="2400" b="0" dirty="0" smtClean="0">
                <a:latin typeface="Times New Roman" panose="02020603050405020304" pitchFamily="18" charset="0"/>
                <a:cs typeface="Times New Roman" panose="02020603050405020304" pitchFamily="18" charset="0"/>
              </a:rPr>
              <a:t>提出由</a:t>
            </a:r>
            <a:r>
              <a:rPr lang="en-US" altLang="zh-TW" sz="2400" b="0" dirty="0" smtClean="0">
                <a:latin typeface="Times New Roman" panose="02020603050405020304" pitchFamily="18" charset="0"/>
                <a:cs typeface="Times New Roman" panose="02020603050405020304" pitchFamily="18" charset="0"/>
              </a:rPr>
              <a:t>2022</a:t>
            </a:r>
            <a:r>
              <a:rPr lang="zh-TW" altLang="en-US" sz="2400" b="0" dirty="0" smtClean="0">
                <a:latin typeface="Times New Roman" panose="02020603050405020304" pitchFamily="18" charset="0"/>
                <a:cs typeface="Times New Roman" panose="02020603050405020304" pitchFamily="18" charset="0"/>
              </a:rPr>
              <a:t>年至</a:t>
            </a:r>
            <a:r>
              <a:rPr lang="en-US" altLang="zh-TW" sz="2400" b="0" dirty="0" smtClean="0">
                <a:latin typeface="Times New Roman" panose="02020603050405020304" pitchFamily="18" charset="0"/>
                <a:cs typeface="Times New Roman" panose="02020603050405020304" pitchFamily="18" charset="0"/>
              </a:rPr>
              <a:t>2026</a:t>
            </a:r>
            <a:r>
              <a:rPr lang="zh-TW" altLang="en-US" sz="2400" b="0" dirty="0" smtClean="0">
                <a:latin typeface="Times New Roman" panose="02020603050405020304" pitchFamily="18" charset="0"/>
                <a:cs typeface="Times New Roman" panose="02020603050405020304" pitchFamily="18" charset="0"/>
              </a:rPr>
              <a:t>年每財政年度</a:t>
            </a:r>
            <a:r>
              <a:rPr kumimoji="0" lang="zh-TW" altLang="en-US" sz="2400" b="0"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撥款</a:t>
            </a:r>
            <a:r>
              <a:rPr kumimoji="0" lang="en-US" altLang="zh-TW" sz="2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3</a:t>
            </a:r>
            <a:r>
              <a:rPr kumimoji="0" lang="zh-TW" altLang="en-US" sz="2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億美元（總額</a:t>
            </a:r>
            <a:r>
              <a:rPr kumimoji="0" lang="en-US" altLang="zh-TW" sz="2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15</a:t>
            </a:r>
            <a:r>
              <a:rPr kumimoji="0" lang="zh-TW" altLang="en-US" sz="2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億美元</a:t>
            </a:r>
            <a:r>
              <a:rPr lang="zh-TW" altLang="en-US" sz="2400" b="0" dirty="0">
                <a:latin typeface="Times New Roman" panose="02020603050405020304" pitchFamily="18" charset="0"/>
                <a:cs typeface="Times New Roman" panose="02020603050405020304" pitchFamily="18" charset="0"/>
              </a:rPr>
              <a:t>），用</a:t>
            </a:r>
            <a:r>
              <a:rPr lang="zh-CN" altLang="en-US" sz="2400" b="0" dirty="0">
                <a:latin typeface="Times New Roman" panose="02020603050405020304" pitchFamily="18" charset="0"/>
                <a:cs typeface="Times New Roman" panose="02020603050405020304" pitchFamily="18" charset="0"/>
                <a:sym typeface="宋体" panose="02010600030101010101" pitchFamily="2" charset="-122"/>
              </a:rPr>
              <a:t>於</a:t>
            </a:r>
            <a:r>
              <a:rPr lang="zh-TW" altLang="en-US" sz="2400" b="0" dirty="0">
                <a:latin typeface="Times New Roman" panose="02020603050405020304" pitchFamily="18" charset="0"/>
                <a:cs typeface="Times New Roman" panose="02020603050405020304" pitchFamily="18" charset="0"/>
              </a:rPr>
              <a:t>所</a:t>
            </a:r>
            <a:r>
              <a:rPr kumimoji="0" lang="zh-TW" altLang="en-US" sz="2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謂</a:t>
            </a:r>
            <a:r>
              <a:rPr lang="zh-TW" altLang="en-US" sz="2400" b="0" dirty="0">
                <a:latin typeface="Times New Roman" panose="02020603050405020304" pitchFamily="18" charset="0"/>
                <a:cs typeface="Times New Roman" panose="02020603050405020304" pitchFamily="18" charset="0"/>
              </a:rPr>
              <a:t>「</a:t>
            </a:r>
            <a:r>
              <a:rPr kumimoji="0" lang="zh-TW" altLang="en-US" sz="2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反制中國影響力資金</a:t>
            </a:r>
            <a:r>
              <a:rPr lang="zh-TW" altLang="en-US" sz="2400" b="0" dirty="0">
                <a:latin typeface="Times New Roman" panose="02020603050405020304" pitchFamily="18" charset="0"/>
                <a:cs typeface="Times New Roman" panose="02020603050405020304" pitchFamily="18" charset="0"/>
              </a:rPr>
              <a:t>」</a:t>
            </a:r>
            <a:r>
              <a:rPr kumimoji="0" lang="zh-TW" altLang="en-US" sz="2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，美國國際開發</a:t>
            </a:r>
            <a:r>
              <a:rPr kumimoji="0" lang="zh-TW" altLang="en-US" sz="2400" b="0"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署</a:t>
            </a:r>
            <a:r>
              <a:rPr kumimoji="0" lang="en-US" altLang="zh-TW" sz="2400" b="0"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a:t>
            </a:r>
            <a:r>
              <a:rPr kumimoji="0" lang="zh-TW" altLang="en-US" sz="2400" b="0"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安排</a:t>
            </a:r>
            <a:r>
              <a:rPr kumimoji="0" lang="zh-TW" altLang="en-US" sz="2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利用這些資金支持並訓練</a:t>
            </a:r>
            <a:r>
              <a:rPr lang="zh-TW" altLang="en-US" sz="2400" b="0" dirty="0">
                <a:latin typeface="Times New Roman" panose="02020603050405020304" pitchFamily="18" charset="0"/>
                <a:cs typeface="Times New Roman" panose="02020603050405020304" pitchFamily="18" charset="0"/>
              </a:rPr>
              <a:t>「</a:t>
            </a:r>
            <a:r>
              <a:rPr kumimoji="0" lang="zh-TW" altLang="en-US" sz="2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記者</a:t>
            </a:r>
            <a:r>
              <a:rPr lang="zh-TW" altLang="en-US" sz="2400" b="0" dirty="0">
                <a:latin typeface="Times New Roman" panose="02020603050405020304" pitchFamily="18" charset="0"/>
                <a:cs typeface="Times New Roman" panose="02020603050405020304" pitchFamily="18" charset="0"/>
              </a:rPr>
              <a:t>」</a:t>
            </a:r>
            <a:r>
              <a:rPr kumimoji="0" lang="zh-TW" altLang="en-US" sz="2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，讓他們</a:t>
            </a:r>
            <a:r>
              <a:rPr kumimoji="0" lang="zh-TW" altLang="en-US"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能夠對</a:t>
            </a:r>
            <a:r>
              <a:rPr lang="zh-TW" altLang="en-US" sz="2400" b="0" dirty="0">
                <a:solidFill>
                  <a:srgbClr val="000000"/>
                </a:solidFill>
                <a:latin typeface="Times New Roman" panose="02020603050405020304" pitchFamily="18" charset="0"/>
                <a:cs typeface="Times New Roman" panose="02020603050405020304" pitchFamily="18" charset="0"/>
              </a:rPr>
              <a:t>「</a:t>
            </a:r>
            <a:r>
              <a:rPr kumimoji="0" lang="zh-TW" altLang="en-US"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一帶一路</a:t>
            </a:r>
            <a:r>
              <a:rPr lang="zh-TW" altLang="en-US" sz="2400" b="0" dirty="0">
                <a:solidFill>
                  <a:srgbClr val="000000"/>
                </a:solidFill>
                <a:latin typeface="Times New Roman" panose="02020603050405020304" pitchFamily="18" charset="0"/>
                <a:cs typeface="Times New Roman" panose="02020603050405020304" pitchFamily="18" charset="0"/>
              </a:rPr>
              <a:t>」</a:t>
            </a:r>
            <a:r>
              <a:rPr kumimoji="0" lang="zh-TW" altLang="en-US"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相關項目發起所謂</a:t>
            </a:r>
            <a:r>
              <a:rPr lang="zh-TW" altLang="en-US" sz="2400" b="0" dirty="0">
                <a:solidFill>
                  <a:srgbClr val="000000"/>
                </a:solidFill>
                <a:latin typeface="Times New Roman" panose="02020603050405020304" pitchFamily="18" charset="0"/>
                <a:cs typeface="Times New Roman" panose="02020603050405020304" pitchFamily="18" charset="0"/>
              </a:rPr>
              <a:t>「</a:t>
            </a:r>
            <a:r>
              <a:rPr kumimoji="0" lang="zh-TW" altLang="en-US"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公共責任調查</a:t>
            </a:r>
            <a:r>
              <a:rPr lang="zh-TW" altLang="en-US" sz="2400" b="0" dirty="0">
                <a:solidFill>
                  <a:srgbClr val="000000"/>
                </a:solidFill>
                <a:latin typeface="Times New Roman" panose="02020603050405020304" pitchFamily="18" charset="0"/>
                <a:cs typeface="Times New Roman" panose="02020603050405020304" pitchFamily="18" charset="0"/>
              </a:rPr>
              <a:t>」</a:t>
            </a:r>
            <a:r>
              <a:rPr kumimoji="0" lang="zh-TW" altLang="en-US" sz="2400" b="0" i="0"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a:t>
            </a:r>
            <a:endParaRPr kumimoji="0" lang="en-US" altLang="zh-TW" sz="2400" b="0" i="0"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endParaRPr>
          </a:p>
          <a:p>
            <a:pPr lvl="0" algn="l">
              <a:lnSpc>
                <a:spcPct val="100000"/>
              </a:lnSpc>
              <a:spcBef>
                <a:spcPts val="0"/>
              </a:spcBef>
              <a:defRPr/>
            </a:pPr>
            <a:endParaRPr kumimoji="0" lang="zh-TW" altLang="en-US"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4" name="Rectangle 3"/>
          <p:cNvSpPr/>
          <p:nvPr/>
        </p:nvSpPr>
        <p:spPr>
          <a:xfrm>
            <a:off x="575963" y="167501"/>
            <a:ext cx="10819531" cy="1323439"/>
          </a:xfrm>
          <a:prstGeom prst="rect">
            <a:avLst/>
          </a:prstGeom>
        </p:spPr>
        <p:txBody>
          <a:bodyPr wrap="square">
            <a:spAutoFit/>
          </a:bodyPr>
          <a:lstStyle/>
          <a:p>
            <a:pPr algn="ctr">
              <a:defRPr/>
            </a:pPr>
            <a:r>
              <a:rPr lang="zh-TW" altLang="en-US" sz="4000" b="1" dirty="0">
                <a:latin typeface="DFKai-SB" panose="03000509000000000000" pitchFamily="65" charset="-120"/>
                <a:ea typeface="DFKai-SB" panose="03000509000000000000" pitchFamily="65" charset="-120"/>
              </a:rPr>
              <a:t>國家面對的挑戰五：</a:t>
            </a:r>
            <a:endParaRPr lang="en-US" altLang="zh-TW" sz="4000" b="1" dirty="0">
              <a:latin typeface="DFKai-SB" panose="03000509000000000000" pitchFamily="65" charset="-120"/>
              <a:ea typeface="DFKai-SB" panose="03000509000000000000" pitchFamily="65" charset="-120"/>
            </a:endParaRPr>
          </a:p>
          <a:p>
            <a:pPr algn="ctr">
              <a:defRPr/>
            </a:pPr>
            <a:r>
              <a:rPr lang="zh-TW" altLang="en-US" sz="4000" b="1" dirty="0">
                <a:latin typeface="DFKai-SB" panose="03000509000000000000" pitchFamily="65" charset="-120"/>
                <a:ea typeface="DFKai-SB" panose="03000509000000000000" pitchFamily="65" charset="-120"/>
              </a:rPr>
              <a:t>西方輿論試圖削弱中國的國際影響力</a:t>
            </a:r>
          </a:p>
        </p:txBody>
      </p:sp>
      <p:sp>
        <p:nvSpPr>
          <p:cNvPr id="5" name="Rectangle 4"/>
          <p:cNvSpPr/>
          <p:nvPr/>
        </p:nvSpPr>
        <p:spPr>
          <a:xfrm>
            <a:off x="3844731" y="5785048"/>
            <a:ext cx="5012654" cy="307777"/>
          </a:xfrm>
          <a:prstGeom prst="rect">
            <a:avLst/>
          </a:prstGeom>
        </p:spPr>
        <p:txBody>
          <a:bodyPr wrap="none">
            <a:spAutoFit/>
          </a:bodyPr>
          <a:lstStyle/>
          <a:p>
            <a:r>
              <a:rPr lang="en-US" sz="1400" dirty="0" smtClean="0">
                <a:solidFill>
                  <a:srgbClr val="202122"/>
                </a:solidFill>
                <a:latin typeface="Times New Roman" panose="02020603050405020304" pitchFamily="18" charset="0"/>
                <a:cs typeface="Times New Roman" panose="02020603050405020304" pitchFamily="18" charset="0"/>
              </a:rPr>
              <a:t>* United </a:t>
            </a:r>
            <a:r>
              <a:rPr lang="en-US" sz="1400" dirty="0">
                <a:solidFill>
                  <a:srgbClr val="202122"/>
                </a:solidFill>
                <a:latin typeface="Times New Roman" panose="02020603050405020304" pitchFamily="18" charset="0"/>
                <a:cs typeface="Times New Roman" panose="02020603050405020304" pitchFamily="18" charset="0"/>
              </a:rPr>
              <a:t>States Agency for International </a:t>
            </a:r>
            <a:r>
              <a:rPr lang="en-US" sz="1400" dirty="0" smtClean="0">
                <a:solidFill>
                  <a:srgbClr val="202122"/>
                </a:solidFill>
                <a:latin typeface="Times New Roman" panose="02020603050405020304" pitchFamily="18" charset="0"/>
                <a:cs typeface="Times New Roman" panose="02020603050405020304" pitchFamily="18" charset="0"/>
              </a:rPr>
              <a:t>Development </a:t>
            </a:r>
            <a:r>
              <a:rPr lang="zh-TW" altLang="en-US" sz="1400" dirty="0">
                <a:solidFill>
                  <a:srgbClr val="000000"/>
                </a:solidFill>
                <a:latin typeface="Times New Roman" panose="02020603050405020304" pitchFamily="18" charset="0"/>
                <a:cs typeface="Times New Roman" panose="02020603050405020304" pitchFamily="18" charset="0"/>
              </a:rPr>
              <a:t>（</a:t>
            </a:r>
            <a:r>
              <a:rPr lang="en-US" altLang="zh-TW" sz="1400" dirty="0">
                <a:solidFill>
                  <a:srgbClr val="000000"/>
                </a:solidFill>
                <a:latin typeface="Times New Roman" panose="02020603050405020304" pitchFamily="18" charset="0"/>
                <a:cs typeface="Times New Roman" panose="02020603050405020304" pitchFamily="18" charset="0"/>
              </a:rPr>
              <a:t>USAID</a:t>
            </a:r>
            <a:r>
              <a:rPr lang="zh-TW" altLang="en-US" sz="1400" dirty="0">
                <a:solidFill>
                  <a:srgbClr val="000000"/>
                </a:solidFill>
                <a:latin typeface="Times New Roman" panose="02020603050405020304" pitchFamily="18" charset="0"/>
                <a:cs typeface="Times New Roman" panose="02020603050405020304" pitchFamily="18" charset="0"/>
              </a:rPr>
              <a:t>）</a:t>
            </a:r>
            <a:endParaRPr lang="en-US" sz="14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58262" y="783931"/>
            <a:ext cx="9151305" cy="3323987"/>
          </a:xfrm>
          <a:prstGeom prst="rect">
            <a:avLst/>
          </a:prstGeom>
          <a:noFill/>
          <a:ln w="38100">
            <a:solidFill>
              <a:srgbClr val="FF0000"/>
            </a:solidFill>
          </a:ln>
        </p:spPr>
        <p:txBody>
          <a:bodyPr wrap="square" rtlCol="0">
            <a:spAutoFit/>
          </a:bodyPr>
          <a:lstStyle/>
          <a:p>
            <a:r>
              <a:rPr lang="zh-CN" altLang="en-US" sz="2800" dirty="0">
                <a:latin typeface="DFKai-SB" panose="03000509000000000000" pitchFamily="65" charset="-120"/>
                <a:ea typeface="DFKai-SB" panose="03000509000000000000" pitchFamily="65" charset="-120"/>
              </a:rPr>
              <a:t>國家面對國際環境的變化，</a:t>
            </a:r>
            <a:r>
              <a:rPr lang="zh-TW" altLang="en-US" sz="2800" dirty="0">
                <a:latin typeface="DFKai-SB" panose="03000509000000000000" pitchFamily="65" charset="-120"/>
                <a:ea typeface="DFKai-SB" panose="03000509000000000000" pitchFamily="65" charset="-120"/>
              </a:rPr>
              <a:t>國家堅持以下原則：</a:t>
            </a:r>
            <a:endParaRPr lang="en-US" altLang="zh-TW" sz="2800" dirty="0">
              <a:latin typeface="DFKai-SB" panose="03000509000000000000" pitchFamily="65" charset="-120"/>
              <a:ea typeface="DFKai-SB" panose="03000509000000000000" pitchFamily="65" charset="-120"/>
            </a:endParaRPr>
          </a:p>
          <a:p>
            <a:pPr marL="457200" indent="-457200">
              <a:buFont typeface="Arial" panose="020B0604020202020204" pitchFamily="34" charset="0"/>
              <a:buChar char="•"/>
            </a:pPr>
            <a:r>
              <a:rPr lang="zh-TW" altLang="en-US" sz="2600" dirty="0">
                <a:latin typeface="DFKai-SB" panose="03000509000000000000" pitchFamily="65" charset="-120"/>
                <a:ea typeface="DFKai-SB" panose="03000509000000000000" pitchFamily="65" charset="-120"/>
              </a:rPr>
              <a:t>堅持和平發展道路，維護國家主權、發展和安全。</a:t>
            </a:r>
          </a:p>
          <a:p>
            <a:pPr marL="457200" indent="-457200">
              <a:buFont typeface="Arial" panose="020B0604020202020204" pitchFamily="34" charset="0"/>
              <a:buChar char="•"/>
            </a:pPr>
            <a:r>
              <a:rPr lang="zh-TW" altLang="en-US" sz="2600" dirty="0">
                <a:latin typeface="DFKai-SB" panose="03000509000000000000" pitchFamily="65" charset="-120"/>
                <a:ea typeface="DFKai-SB" panose="03000509000000000000" pitchFamily="65" charset="-120"/>
              </a:rPr>
              <a:t>推動形成以國內</a:t>
            </a:r>
            <a:r>
              <a:rPr lang="zh-TW" altLang="en-US" sz="2600" dirty="0" smtClean="0">
                <a:latin typeface="DFKai-SB" panose="03000509000000000000" pitchFamily="65" charset="-120"/>
                <a:ea typeface="DFKai-SB" panose="03000509000000000000" pitchFamily="65" charset="-120"/>
              </a:rPr>
              <a:t>大循環為主體</a:t>
            </a:r>
            <a:r>
              <a:rPr lang="zh-TW" altLang="en-US" sz="2600" dirty="0">
                <a:latin typeface="DFKai-SB" panose="03000509000000000000" pitchFamily="65" charset="-120"/>
                <a:ea typeface="DFKai-SB" panose="03000509000000000000" pitchFamily="65" charset="-120"/>
              </a:rPr>
              <a:t>、國內國際雙循環相互促進的新發展格局。</a:t>
            </a:r>
          </a:p>
          <a:p>
            <a:pPr marL="457200" indent="-457200">
              <a:buFont typeface="Arial" panose="020B0604020202020204" pitchFamily="34" charset="0"/>
              <a:buChar char="•"/>
            </a:pPr>
            <a:r>
              <a:rPr lang="zh-TW" altLang="en-US" sz="2600" dirty="0">
                <a:latin typeface="DFKai-SB" panose="03000509000000000000" pitchFamily="65" charset="-120"/>
                <a:ea typeface="DFKai-SB" panose="03000509000000000000" pitchFamily="65" charset="-120"/>
              </a:rPr>
              <a:t>緊握全球科技發展先機，努力在基礎研究領域、重要科技領域實現跨越發展，推動關鍵核心技術自主可控。</a:t>
            </a:r>
          </a:p>
          <a:p>
            <a:pPr marL="457200" indent="-457200">
              <a:buFont typeface="Arial" panose="020B0604020202020204" pitchFamily="34" charset="0"/>
              <a:buChar char="•"/>
            </a:pPr>
            <a:r>
              <a:rPr lang="zh-TW" altLang="en-US" sz="2600" dirty="0">
                <a:latin typeface="DFKai-SB" panose="03000509000000000000" pitchFamily="65" charset="-120"/>
                <a:ea typeface="DFKai-SB" panose="03000509000000000000" pitchFamily="65" charset="-120"/>
              </a:rPr>
              <a:t>積極推動國際傳播能力，努力推進全方位外交，積極參與全球治理，維護和延續我國發展機遇期，維護世界和平。</a:t>
            </a:r>
          </a:p>
        </p:txBody>
      </p:sp>
      <p:pic>
        <p:nvPicPr>
          <p:cNvPr id="5" name="Picture 4"/>
          <p:cNvPicPr>
            <a:picLocks noChangeAspect="1"/>
          </p:cNvPicPr>
          <p:nvPr/>
        </p:nvPicPr>
        <p:blipFill>
          <a:blip r:embed="rId3"/>
          <a:stretch>
            <a:fillRect/>
          </a:stretch>
        </p:blipFill>
        <p:spPr>
          <a:xfrm>
            <a:off x="9921773" y="752664"/>
            <a:ext cx="1554262" cy="1854906"/>
          </a:xfrm>
          <a:prstGeom prst="rect">
            <a:avLst/>
          </a:prstGeom>
        </p:spPr>
      </p:pic>
      <p:pic>
        <p:nvPicPr>
          <p:cNvPr id="7" name="Picture 6"/>
          <p:cNvPicPr>
            <a:picLocks noChangeAspect="1"/>
          </p:cNvPicPr>
          <p:nvPr/>
        </p:nvPicPr>
        <p:blipFill>
          <a:blip r:embed="rId4"/>
          <a:stretch>
            <a:fillRect/>
          </a:stretch>
        </p:blipFill>
        <p:spPr>
          <a:xfrm>
            <a:off x="6700496" y="4269778"/>
            <a:ext cx="2551468" cy="1713072"/>
          </a:xfrm>
          <a:prstGeom prst="rect">
            <a:avLst/>
          </a:prstGeom>
        </p:spPr>
      </p:pic>
      <p:sp>
        <p:nvSpPr>
          <p:cNvPr id="8" name="Rectangle 7"/>
          <p:cNvSpPr/>
          <p:nvPr/>
        </p:nvSpPr>
        <p:spPr>
          <a:xfrm>
            <a:off x="185228" y="5907733"/>
            <a:ext cx="6759036" cy="938719"/>
          </a:xfrm>
          <a:prstGeom prst="rect">
            <a:avLst/>
          </a:prstGeom>
        </p:spPr>
        <p:txBody>
          <a:bodyPr wrap="square">
            <a:spAutoFit/>
          </a:bodyPr>
          <a:lstStyle/>
          <a:p>
            <a:r>
              <a:rPr lang="zh-TW" altLang="en-US" sz="1100" dirty="0">
                <a:latin typeface="標楷體" panose="03000509000000000000" pitchFamily="65" charset="-120"/>
                <a:ea typeface="標楷體" panose="03000509000000000000" pitchFamily="65" charset="-120"/>
                <a:cs typeface="Times New Roman" panose="02020603050405020304" pitchFamily="18" charset="0"/>
              </a:rPr>
              <a:t>參考來源</a:t>
            </a:r>
            <a:r>
              <a:rPr lang="en-US" altLang="zh-TW" sz="1100" dirty="0">
                <a:latin typeface="標楷體" panose="03000509000000000000" pitchFamily="65" charset="-120"/>
                <a:ea typeface="標楷體" panose="03000509000000000000" pitchFamily="65" charset="-120"/>
                <a:cs typeface="Times New Roman" panose="02020603050405020304" pitchFamily="18" charset="0"/>
              </a:rPr>
              <a:t>: </a:t>
            </a:r>
          </a:p>
          <a:p>
            <a:pPr marL="285750" indent="-285750">
              <a:buFont typeface="Arial" panose="020B0604020202020204" pitchFamily="34" charset="0"/>
              <a:buChar char="•"/>
            </a:pPr>
            <a:r>
              <a:rPr lang="zh-TW" altLang="en-US" sz="1100" dirty="0">
                <a:latin typeface="標楷體" panose="03000509000000000000" pitchFamily="65" charset="-120"/>
                <a:ea typeface="標楷體" panose="03000509000000000000" pitchFamily="65" charset="-120"/>
                <a:cs typeface="Times New Roman" panose="02020603050405020304" pitchFamily="18" charset="0"/>
              </a:rPr>
              <a:t>央視網 </a:t>
            </a:r>
            <a:r>
              <a:rPr lang="en-US" altLang="zh-TW" sz="1100" dirty="0">
                <a:latin typeface="Times New Roman" panose="02020603050405020304" pitchFamily="18" charset="0"/>
                <a:cs typeface="Times New Roman" panose="02020603050405020304" pitchFamily="18" charset="0"/>
              </a:rPr>
              <a:t>(</a:t>
            </a:r>
            <a:r>
              <a:rPr lang="en-US" sz="1100" dirty="0">
                <a:latin typeface="Times New Roman" panose="02020603050405020304" pitchFamily="18" charset="0"/>
                <a:cs typeface="Times New Roman" panose="02020603050405020304" pitchFamily="18" charset="0"/>
              </a:rPr>
              <a:t>http://news.cctv.com/2021/12/31/ARTIUJKQNmDSeHcz2XkrhI6r211231.shtml</a:t>
            </a:r>
            <a:r>
              <a:rPr lang="en-US" altLang="zh-TW" sz="1100"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US" altLang="zh-CN" sz="1100" dirty="0">
                <a:latin typeface="Times New Roman" panose="02020603050405020304" pitchFamily="18" charset="0"/>
                <a:ea typeface="標楷體" panose="03000509000000000000" pitchFamily="65" charset="-120"/>
                <a:cs typeface="Times New Roman" panose="02020603050405020304" pitchFamily="18" charset="0"/>
              </a:rPr>
              <a:t>《</a:t>
            </a:r>
            <a:r>
              <a:rPr lang="zh-CN" altLang="en-US" sz="1100" dirty="0" smtClean="0">
                <a:latin typeface="Times New Roman" panose="02020603050405020304" pitchFamily="18" charset="0"/>
                <a:ea typeface="標楷體" panose="03000509000000000000" pitchFamily="65" charset="-120"/>
                <a:cs typeface="Times New Roman" panose="02020603050405020304" pitchFamily="18" charset="0"/>
              </a:rPr>
              <a:t>中華人民共和國</a:t>
            </a:r>
            <a:r>
              <a:rPr lang="zh-CN" altLang="en-US" sz="1100" dirty="0">
                <a:latin typeface="Times New Roman" panose="02020603050405020304" pitchFamily="18" charset="0"/>
                <a:ea typeface="標楷體" panose="03000509000000000000" pitchFamily="65" charset="-120"/>
                <a:cs typeface="Times New Roman" panose="02020603050405020304" pitchFamily="18" charset="0"/>
              </a:rPr>
              <a:t>國民經濟和社會發展第十四個五年規劃和</a:t>
            </a:r>
            <a:r>
              <a:rPr lang="en-US" altLang="zh-CN" sz="1100" dirty="0">
                <a:latin typeface="Times New Roman" panose="02020603050405020304" pitchFamily="18" charset="0"/>
                <a:ea typeface="標楷體" panose="03000509000000000000" pitchFamily="65" charset="-120"/>
                <a:cs typeface="Times New Roman" panose="02020603050405020304" pitchFamily="18" charset="0"/>
              </a:rPr>
              <a:t>2035</a:t>
            </a:r>
            <a:r>
              <a:rPr lang="zh-CN" altLang="en-US" sz="1100" dirty="0">
                <a:latin typeface="Times New Roman" panose="02020603050405020304" pitchFamily="18" charset="0"/>
                <a:ea typeface="標楷體" panose="03000509000000000000" pitchFamily="65" charset="-120"/>
                <a:cs typeface="Times New Roman" panose="02020603050405020304" pitchFamily="18" charset="0"/>
              </a:rPr>
              <a:t>年遠景目標</a:t>
            </a:r>
            <a:r>
              <a:rPr lang="zh-CN" altLang="en-US" sz="1100" dirty="0" smtClean="0">
                <a:latin typeface="Times New Roman" panose="02020603050405020304" pitchFamily="18" charset="0"/>
                <a:ea typeface="標楷體" panose="03000509000000000000" pitchFamily="65" charset="-120"/>
                <a:cs typeface="Times New Roman" panose="02020603050405020304" pitchFamily="18" charset="0"/>
              </a:rPr>
              <a:t>綱要</a:t>
            </a:r>
            <a:r>
              <a:rPr lang="en-US" altLang="zh-CN" sz="11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100" dirty="0" smtClean="0">
                <a:latin typeface="Times New Roman" panose="02020603050405020304" pitchFamily="18" charset="0"/>
                <a:cs typeface="Times New Roman" panose="02020603050405020304" pitchFamily="18" charset="0"/>
              </a:rPr>
              <a:t>(</a:t>
            </a:r>
            <a:r>
              <a:rPr lang="en-US" sz="1100" dirty="0">
                <a:latin typeface="Times New Roman" panose="02020603050405020304" pitchFamily="18" charset="0"/>
                <a:cs typeface="Times New Roman" panose="02020603050405020304" pitchFamily="18" charset="0"/>
              </a:rPr>
              <a:t>https://www.ndrc.gov.cn/xxgk/zcfb/ghwb/202103/t20210323_1270124.html?code=&amp;state=123</a:t>
            </a:r>
            <a:r>
              <a:rPr lang="en-US" altLang="zh-TW" sz="1100" dirty="0" smtClean="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zh-TW" altLang="en-US" sz="1100" dirty="0" smtClean="0">
                <a:latin typeface="標楷體" panose="03000509000000000000" pitchFamily="65" charset="-120"/>
                <a:ea typeface="標楷體" panose="03000509000000000000" pitchFamily="65" charset="-120"/>
                <a:cs typeface="Times New Roman" panose="02020603050405020304" pitchFamily="18" charset="0"/>
              </a:rPr>
              <a:t>世界銀行 </a:t>
            </a:r>
            <a:r>
              <a:rPr lang="en-US" altLang="zh-TW" sz="1100" dirty="0" smtClean="0">
                <a:latin typeface="標楷體" panose="03000509000000000000" pitchFamily="65" charset="-120"/>
                <a:ea typeface="標楷體" panose="03000509000000000000" pitchFamily="65" charset="-120"/>
                <a:cs typeface="Times New Roman" panose="02020603050405020304" pitchFamily="18" charset="0"/>
              </a:rPr>
              <a:t>:</a:t>
            </a:r>
            <a:r>
              <a:rPr lang="en-US" altLang="zh-TW" sz="1100" dirty="0" smtClean="0">
                <a:latin typeface="Times New Roman" panose="02020603050405020304" pitchFamily="18" charset="0"/>
                <a:cs typeface="Times New Roman" panose="02020603050405020304" pitchFamily="18" charset="0"/>
              </a:rPr>
              <a:t> </a:t>
            </a:r>
            <a:r>
              <a:rPr lang="en-US" sz="1100" dirty="0" smtClean="0">
                <a:latin typeface="Times New Roman" panose="02020603050405020304" pitchFamily="18" charset="0"/>
                <a:cs typeface="Times New Roman" panose="02020603050405020304" pitchFamily="18" charset="0"/>
              </a:rPr>
              <a:t>https</a:t>
            </a:r>
            <a:r>
              <a:rPr lang="en-US" sz="1100" dirty="0">
                <a:latin typeface="Times New Roman" panose="02020603050405020304" pitchFamily="18" charset="0"/>
                <a:cs typeface="Times New Roman" panose="02020603050405020304" pitchFamily="18" charset="0"/>
              </a:rPr>
              <a:t>://openknowledge.worldbank.org/bitstream/handle/10986/31878/9781464813924.pdf</a:t>
            </a:r>
          </a:p>
        </p:txBody>
      </p:sp>
      <p:pic>
        <p:nvPicPr>
          <p:cNvPr id="9" name="Picture 8"/>
          <p:cNvPicPr>
            <a:picLocks noChangeAspect="1"/>
          </p:cNvPicPr>
          <p:nvPr/>
        </p:nvPicPr>
        <p:blipFill>
          <a:blip r:embed="rId5"/>
          <a:stretch>
            <a:fillRect/>
          </a:stretch>
        </p:blipFill>
        <p:spPr>
          <a:xfrm>
            <a:off x="255711" y="4274348"/>
            <a:ext cx="2617367" cy="1460163"/>
          </a:xfrm>
          <a:prstGeom prst="rect">
            <a:avLst/>
          </a:prstGeom>
        </p:spPr>
      </p:pic>
      <p:pic>
        <p:nvPicPr>
          <p:cNvPr id="10" name="Picture 9"/>
          <p:cNvPicPr>
            <a:picLocks noChangeAspect="1"/>
          </p:cNvPicPr>
          <p:nvPr/>
        </p:nvPicPr>
        <p:blipFill>
          <a:blip r:embed="rId6"/>
          <a:stretch>
            <a:fillRect/>
          </a:stretch>
        </p:blipFill>
        <p:spPr>
          <a:xfrm>
            <a:off x="10237974" y="6419312"/>
            <a:ext cx="921859" cy="280566"/>
          </a:xfrm>
          <a:prstGeom prst="rect">
            <a:avLst/>
          </a:prstGeom>
        </p:spPr>
      </p:pic>
      <p:pic>
        <p:nvPicPr>
          <p:cNvPr id="11" name="Picture 10"/>
          <p:cNvPicPr>
            <a:picLocks noChangeAspect="1"/>
          </p:cNvPicPr>
          <p:nvPr/>
        </p:nvPicPr>
        <p:blipFill>
          <a:blip r:embed="rId7"/>
          <a:stretch>
            <a:fillRect/>
          </a:stretch>
        </p:blipFill>
        <p:spPr>
          <a:xfrm>
            <a:off x="7330971" y="6367651"/>
            <a:ext cx="2735198" cy="383888"/>
          </a:xfrm>
          <a:prstGeom prst="rect">
            <a:avLst/>
          </a:prstGeom>
        </p:spPr>
      </p:pic>
      <p:sp>
        <p:nvSpPr>
          <p:cNvPr id="6" name="Rectangle 5"/>
          <p:cNvSpPr/>
          <p:nvPr/>
        </p:nvSpPr>
        <p:spPr>
          <a:xfrm>
            <a:off x="2993848" y="44778"/>
            <a:ext cx="5827236" cy="707886"/>
          </a:xfrm>
          <a:prstGeom prst="rect">
            <a:avLst/>
          </a:prstGeom>
        </p:spPr>
        <p:txBody>
          <a:bodyPr wrap="none">
            <a:spAutoFit/>
          </a:bodyPr>
          <a:lstStyle/>
          <a:p>
            <a:r>
              <a:rPr lang="zh-TW" altLang="en-US" sz="4000" b="1" dirty="0">
                <a:latin typeface="DFKai-SB" panose="03000509000000000000" pitchFamily="65" charset="-120"/>
                <a:ea typeface="DFKai-SB" panose="03000509000000000000" pitchFamily="65" charset="-120"/>
              </a:rPr>
              <a:t>國家應對上述挑戰的方向</a:t>
            </a:r>
          </a:p>
        </p:txBody>
      </p:sp>
      <p:sp>
        <p:nvSpPr>
          <p:cNvPr id="4" name="Rectangle 3"/>
          <p:cNvSpPr/>
          <p:nvPr/>
        </p:nvSpPr>
        <p:spPr>
          <a:xfrm>
            <a:off x="9683609" y="2686972"/>
            <a:ext cx="2251494" cy="954107"/>
          </a:xfrm>
          <a:prstGeom prst="rect">
            <a:avLst/>
          </a:prstGeom>
        </p:spPr>
        <p:txBody>
          <a:bodyPr wrap="square">
            <a:spAutoFit/>
          </a:bodyPr>
          <a:lstStyle/>
          <a:p>
            <a:r>
              <a:rPr lang="zh-CN" altLang="en-US" sz="1400" dirty="0" smtClean="0">
                <a:latin typeface="標楷體" panose="03000509000000000000" pitchFamily="65" charset="-120"/>
                <a:ea typeface="標楷體" panose="03000509000000000000" pitchFamily="65" charset="-120"/>
              </a:rPr>
              <a:t>國家主席習近平在瑞士日內瓦萬國宮發表題為</a:t>
            </a:r>
            <a:r>
              <a:rPr lang="en-US" altLang="zh-CN" sz="1400" dirty="0" smtClean="0">
                <a:latin typeface="標楷體" panose="03000509000000000000" pitchFamily="65" charset="-120"/>
                <a:ea typeface="標楷體" panose="03000509000000000000" pitchFamily="65" charset="-120"/>
              </a:rPr>
              <a:t>《</a:t>
            </a:r>
            <a:r>
              <a:rPr lang="zh-CN" altLang="en-US" sz="1400" dirty="0" smtClean="0">
                <a:latin typeface="標楷體" panose="03000509000000000000" pitchFamily="65" charset="-120"/>
                <a:ea typeface="標楷體" panose="03000509000000000000" pitchFamily="65" charset="-120"/>
              </a:rPr>
              <a:t>共同構建人類命運共同體</a:t>
            </a:r>
            <a:r>
              <a:rPr lang="en-US" altLang="zh-CN" sz="1400" dirty="0" smtClean="0">
                <a:latin typeface="標楷體" panose="03000509000000000000" pitchFamily="65" charset="-120"/>
                <a:ea typeface="標楷體" panose="03000509000000000000" pitchFamily="65" charset="-120"/>
              </a:rPr>
              <a:t>》</a:t>
            </a:r>
            <a:r>
              <a:rPr lang="zh-CN" altLang="en-US" sz="1400" dirty="0" smtClean="0">
                <a:latin typeface="標楷體" panose="03000509000000000000" pitchFamily="65" charset="-120"/>
                <a:ea typeface="標楷體" panose="03000509000000000000" pitchFamily="65" charset="-120"/>
              </a:rPr>
              <a:t>的主旨演講</a:t>
            </a:r>
            <a:endParaRPr lang="en-US" sz="1400" dirty="0">
              <a:latin typeface="標楷體" panose="03000509000000000000" pitchFamily="65" charset="-120"/>
              <a:ea typeface="標楷體" panose="03000509000000000000" pitchFamily="65" charset="-120"/>
            </a:endParaRPr>
          </a:p>
        </p:txBody>
      </p:sp>
      <p:sp>
        <p:nvSpPr>
          <p:cNvPr id="12" name="Rectangle 11"/>
          <p:cNvSpPr/>
          <p:nvPr/>
        </p:nvSpPr>
        <p:spPr>
          <a:xfrm>
            <a:off x="3176692" y="4429089"/>
            <a:ext cx="3336413" cy="1169551"/>
          </a:xfrm>
          <a:prstGeom prst="rect">
            <a:avLst/>
          </a:prstGeom>
          <a:ln w="19050">
            <a:solidFill>
              <a:srgbClr val="0070C0"/>
            </a:solidFill>
          </a:ln>
        </p:spPr>
        <p:txBody>
          <a:bodyPr wrap="square">
            <a:spAutoFit/>
          </a:bodyPr>
          <a:lstStyle/>
          <a:p>
            <a:r>
              <a:rPr lang="zh-CN" altLang="en-US" sz="1400" dirty="0" smtClean="0">
                <a:latin typeface="Times New Roman" panose="02020603050405020304" pitchFamily="18" charset="0"/>
                <a:ea typeface="標楷體" panose="03000509000000000000" pitchFamily="65" charset="-120"/>
                <a:cs typeface="Times New Roman" panose="02020603050405020304" pitchFamily="18" charset="0"/>
              </a:rPr>
              <a:t>根據世界銀行研究</a:t>
            </a:r>
            <a:r>
              <a:rPr lang="zh-CN" altLang="en-US" sz="1400" dirty="0">
                <a:latin typeface="Times New Roman" panose="02020603050405020304" pitchFamily="18" charset="0"/>
                <a:ea typeface="標楷體" panose="03000509000000000000" pitchFamily="65" charset="-120"/>
                <a:cs typeface="Times New Roman" panose="02020603050405020304" pitchFamily="18" charset="0"/>
              </a:rPr>
              <a:t>報告，</a:t>
            </a:r>
            <a:r>
              <a:rPr lang="zh-CN" altLang="en-US" sz="1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CN" altLang="en-US" sz="1400" dirty="0">
                <a:latin typeface="Times New Roman" panose="02020603050405020304" pitchFamily="18" charset="0"/>
                <a:ea typeface="標楷體" panose="03000509000000000000" pitchFamily="65" charset="-120"/>
                <a:cs typeface="Times New Roman" panose="02020603050405020304" pitchFamily="18" charset="0"/>
              </a:rPr>
              <a:t>一帶</a:t>
            </a:r>
            <a:r>
              <a:rPr lang="zh-CN" altLang="en-US" sz="1400" dirty="0" smtClean="0">
                <a:latin typeface="Times New Roman" panose="02020603050405020304" pitchFamily="18" charset="0"/>
                <a:ea typeface="標楷體" panose="03000509000000000000" pitchFamily="65" charset="-120"/>
                <a:cs typeface="Times New Roman" panose="02020603050405020304" pitchFamily="18" charset="0"/>
              </a:rPr>
              <a:t>一路」</a:t>
            </a:r>
            <a:r>
              <a:rPr lang="zh-CN" altLang="en-US" sz="1400" dirty="0">
                <a:latin typeface="Times New Roman" panose="02020603050405020304" pitchFamily="18" charset="0"/>
                <a:ea typeface="標楷體" panose="03000509000000000000" pitchFamily="65" charset="-120"/>
                <a:cs typeface="Times New Roman" panose="02020603050405020304" pitchFamily="18" charset="0"/>
              </a:rPr>
              <a:t>倡議</a:t>
            </a:r>
            <a:r>
              <a:rPr lang="zh-CN" altLang="en-US" sz="1400" dirty="0" smtClean="0">
                <a:latin typeface="Times New Roman" panose="02020603050405020304" pitchFamily="18" charset="0"/>
                <a:ea typeface="標楷體" panose="03000509000000000000" pitchFamily="65" charset="-120"/>
                <a:cs typeface="Times New Roman" panose="02020603050405020304" pitchFamily="18" charset="0"/>
              </a:rPr>
              <a:t>將使相關國家約</a:t>
            </a:r>
            <a:r>
              <a:rPr lang="en-US" altLang="zh-CN" sz="1400" dirty="0" smtClean="0">
                <a:latin typeface="Times New Roman" panose="02020603050405020304" pitchFamily="18" charset="0"/>
                <a:ea typeface="標楷體" panose="03000509000000000000" pitchFamily="65" charset="-120"/>
                <a:cs typeface="Times New Roman" panose="02020603050405020304" pitchFamily="18" charset="0"/>
              </a:rPr>
              <a:t>760</a:t>
            </a:r>
            <a:r>
              <a:rPr lang="zh-CN" altLang="en-US" sz="1400" dirty="0" smtClean="0">
                <a:latin typeface="Times New Roman" panose="02020603050405020304" pitchFamily="18" charset="0"/>
                <a:ea typeface="標楷體" panose="03000509000000000000" pitchFamily="65" charset="-120"/>
                <a:cs typeface="Times New Roman" panose="02020603050405020304" pitchFamily="18" charset="0"/>
              </a:rPr>
              <a:t>萬人擺脫極端貧困、</a:t>
            </a:r>
            <a:r>
              <a:rPr lang="en-US" altLang="zh-CN" sz="1400" dirty="0" smtClean="0">
                <a:latin typeface="Times New Roman" panose="02020603050405020304" pitchFamily="18" charset="0"/>
                <a:ea typeface="標楷體" panose="03000509000000000000" pitchFamily="65" charset="-120"/>
                <a:cs typeface="Times New Roman" panose="02020603050405020304" pitchFamily="18" charset="0"/>
              </a:rPr>
              <a:t>3</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CN" sz="1400" dirty="0" smtClean="0">
                <a:latin typeface="Times New Roman" panose="02020603050405020304" pitchFamily="18" charset="0"/>
                <a:ea typeface="標楷體" panose="03000509000000000000" pitchFamily="65" charset="-120"/>
                <a:cs typeface="Times New Roman" panose="02020603050405020304" pitchFamily="18" charset="0"/>
              </a:rPr>
              <a:t>200</a:t>
            </a:r>
            <a:r>
              <a:rPr lang="zh-CN" altLang="en-US" sz="1400" dirty="0" smtClean="0">
                <a:latin typeface="Times New Roman" panose="02020603050405020304" pitchFamily="18" charset="0"/>
                <a:ea typeface="標楷體" panose="03000509000000000000" pitchFamily="65" charset="-120"/>
                <a:cs typeface="Times New Roman" panose="02020603050405020304" pitchFamily="18" charset="0"/>
              </a:rPr>
              <a:t>萬人擺脫中度貧困。這是</a:t>
            </a:r>
            <a:r>
              <a:rPr lang="en-US" altLang="zh-CN" sz="1400" dirty="0" smtClean="0">
                <a:latin typeface="Times New Roman" panose="02020603050405020304" pitchFamily="18" charset="0"/>
                <a:ea typeface="標楷體" panose="03000509000000000000" pitchFamily="65" charset="-120"/>
                <a:cs typeface="Times New Roman" panose="02020603050405020304" pitchFamily="18" charset="0"/>
              </a:rPr>
              <a:t>2019</a:t>
            </a:r>
            <a:r>
              <a:rPr lang="zh-CN" altLang="en-US" sz="14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CN" sz="1400" dirty="0">
                <a:latin typeface="Times New Roman" panose="02020603050405020304" pitchFamily="18" charset="0"/>
                <a:ea typeface="標楷體" panose="03000509000000000000" pitchFamily="65" charset="-120"/>
                <a:cs typeface="Times New Roman" panose="02020603050405020304" pitchFamily="18" charset="0"/>
              </a:rPr>
              <a:t>4</a:t>
            </a:r>
            <a:r>
              <a:rPr lang="zh-CN" altLang="en-US" sz="14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CN" sz="1400" dirty="0" smtClean="0">
                <a:latin typeface="Times New Roman" panose="02020603050405020304" pitchFamily="18" charset="0"/>
                <a:ea typeface="標楷體" panose="03000509000000000000" pitchFamily="65" charset="-120"/>
                <a:cs typeface="Times New Roman" panose="02020603050405020304" pitchFamily="18" charset="0"/>
              </a:rPr>
              <a:t>7</a:t>
            </a:r>
            <a:r>
              <a:rPr lang="zh-CN" altLang="en-US" sz="1400" dirty="0" smtClean="0">
                <a:latin typeface="Times New Roman" panose="02020603050405020304" pitchFamily="18" charset="0"/>
                <a:ea typeface="標楷體" panose="03000509000000000000" pitchFamily="65" charset="-120"/>
                <a:cs typeface="Times New Roman" panose="02020603050405020304" pitchFamily="18" charset="0"/>
              </a:rPr>
              <a:t>日無人機拍攝的莫桑比克萬寶莫桑農業園的水稻田。</a:t>
            </a:r>
            <a:endParaRPr lang="en-US" sz="1400" strike="sngStrike"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3" name="Rectangle 12"/>
          <p:cNvSpPr/>
          <p:nvPr/>
        </p:nvSpPr>
        <p:spPr>
          <a:xfrm>
            <a:off x="9575939" y="4269778"/>
            <a:ext cx="2466834" cy="1384995"/>
          </a:xfrm>
          <a:prstGeom prst="rect">
            <a:avLst/>
          </a:prstGeom>
          <a:ln w="19050">
            <a:solidFill>
              <a:srgbClr val="0070C0"/>
            </a:solidFill>
          </a:ln>
        </p:spPr>
        <p:txBody>
          <a:bodyPr wrap="square">
            <a:spAutoFit/>
          </a:bodyPr>
          <a:lstStyle/>
          <a:p>
            <a:r>
              <a:rPr lang="zh-CN" altLang="en-US" sz="1400" dirty="0" smtClean="0">
                <a:latin typeface="Times New Roman" panose="02020603050405020304" pitchFamily="18" charset="0"/>
                <a:ea typeface="標楷體" panose="03000509000000000000" pitchFamily="65" charset="-120"/>
                <a:cs typeface="Times New Roman" panose="02020603050405020304" pitchFamily="18" charset="0"/>
              </a:rPr>
              <a:t>圖為</a:t>
            </a:r>
            <a:r>
              <a:rPr lang="en-US" altLang="zh-CN" sz="1400" dirty="0" smtClean="0">
                <a:latin typeface="Times New Roman" panose="02020603050405020304" pitchFamily="18" charset="0"/>
                <a:ea typeface="標楷體" panose="03000509000000000000" pitchFamily="65" charset="-120"/>
                <a:cs typeface="Times New Roman" panose="02020603050405020304" pitchFamily="18" charset="0"/>
              </a:rPr>
              <a:t>2017</a:t>
            </a:r>
            <a:r>
              <a:rPr lang="zh-CN" altLang="en-US" sz="14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CN" sz="1400" dirty="0">
                <a:latin typeface="Times New Roman" panose="02020603050405020304" pitchFamily="18" charset="0"/>
                <a:ea typeface="標楷體" panose="03000509000000000000" pitchFamily="65" charset="-120"/>
                <a:cs typeface="Times New Roman" panose="02020603050405020304" pitchFamily="18" charset="0"/>
              </a:rPr>
              <a:t>3</a:t>
            </a:r>
            <a:r>
              <a:rPr lang="zh-CN" altLang="en-US" sz="14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CN" sz="1400" dirty="0" smtClean="0">
                <a:latin typeface="Times New Roman" panose="02020603050405020304" pitchFamily="18" charset="0"/>
                <a:ea typeface="標楷體" panose="03000509000000000000" pitchFamily="65" charset="-120"/>
                <a:cs typeface="Times New Roman" panose="02020603050405020304" pitchFamily="18" charset="0"/>
              </a:rPr>
              <a:t>20</a:t>
            </a:r>
            <a:r>
              <a:rPr lang="zh-CN" altLang="en-US" sz="1400" dirty="0" smtClean="0">
                <a:latin typeface="Times New Roman" panose="02020603050405020304" pitchFamily="18" charset="0"/>
                <a:ea typeface="標楷體" panose="03000509000000000000" pitchFamily="65" charset="-120"/>
                <a:cs typeface="Times New Roman" panose="02020603050405020304" pitchFamily="18" charset="0"/>
              </a:rPr>
              <a:t>日，中國代表在聯合國人權理事會議上代表發展中國家發言。</a:t>
            </a:r>
            <a:r>
              <a:rPr lang="en-US" altLang="zh-CN" sz="1400" dirty="0" smtClean="0">
                <a:latin typeface="Times New Roman" panose="02020603050405020304" pitchFamily="18" charset="0"/>
                <a:ea typeface="標楷體" panose="03000509000000000000" pitchFamily="65" charset="-120"/>
                <a:cs typeface="Times New Roman" panose="02020603050405020304" pitchFamily="18" charset="0"/>
              </a:rPr>
              <a:t>3</a:t>
            </a:r>
            <a:r>
              <a:rPr lang="zh-CN" altLang="en-US" sz="1400" dirty="0" smtClean="0">
                <a:latin typeface="Times New Roman" panose="02020603050405020304" pitchFamily="18" charset="0"/>
                <a:ea typeface="標楷體" panose="03000509000000000000" pitchFamily="65" charset="-120"/>
                <a:cs typeface="Times New Roman" panose="02020603050405020304" pitchFamily="18" charset="0"/>
              </a:rPr>
              <a:t>天</a:t>
            </a:r>
            <a:r>
              <a:rPr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後</a:t>
            </a:r>
            <a:r>
              <a:rPr lang="zh-CN" altLang="en-US" sz="1400" dirty="0" smtClean="0">
                <a:latin typeface="Times New Roman" panose="02020603050405020304" pitchFamily="18" charset="0"/>
                <a:ea typeface="標楷體" panose="03000509000000000000" pitchFamily="65" charset="-120"/>
                <a:cs typeface="Times New Roman" panose="02020603050405020304" pitchFamily="18" charset="0"/>
              </a:rPr>
              <a:t>，人權理事會通過決議，明確表示</a:t>
            </a:r>
            <a:r>
              <a:rPr lang="zh-CN" altLang="en-US" sz="1400" dirty="0">
                <a:latin typeface="Times New Roman" panose="02020603050405020304" pitchFamily="18" charset="0"/>
                <a:ea typeface="標楷體" panose="03000509000000000000" pitchFamily="65" charset="-120"/>
                <a:cs typeface="Times New Roman" panose="02020603050405020304" pitchFamily="18" charset="0"/>
              </a:rPr>
              <a:t>要「構</a:t>
            </a:r>
            <a:r>
              <a:rPr lang="zh-CN" altLang="en-US" sz="1400" dirty="0" smtClean="0">
                <a:latin typeface="Times New Roman" panose="02020603050405020304" pitchFamily="18" charset="0"/>
                <a:ea typeface="標楷體" panose="03000509000000000000" pitchFamily="65" charset="-120"/>
                <a:cs typeface="Times New Roman" panose="02020603050405020304" pitchFamily="18" charset="0"/>
              </a:rPr>
              <a:t>建人類命運</a:t>
            </a:r>
            <a:r>
              <a:rPr lang="zh-CN" altLang="en-US" sz="1400" dirty="0">
                <a:latin typeface="Times New Roman" panose="02020603050405020304" pitchFamily="18" charset="0"/>
                <a:ea typeface="標楷體" panose="03000509000000000000" pitchFamily="65" charset="-120"/>
                <a:cs typeface="Times New Roman" panose="02020603050405020304" pitchFamily="18" charset="0"/>
              </a:rPr>
              <a:t>共同體」。</a:t>
            </a:r>
            <a:endParaRPr 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4" name="Left Arrow 13"/>
          <p:cNvSpPr/>
          <p:nvPr/>
        </p:nvSpPr>
        <p:spPr>
          <a:xfrm>
            <a:off x="2904115" y="4746446"/>
            <a:ext cx="241540" cy="26741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Left Arrow 14"/>
          <p:cNvSpPr/>
          <p:nvPr/>
        </p:nvSpPr>
        <p:spPr>
          <a:xfrm>
            <a:off x="9285723" y="4828565"/>
            <a:ext cx="241540" cy="26741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512727" y="1173265"/>
            <a:ext cx="7230269" cy="4160113"/>
          </a:xfrm>
          <a:ln w="28575">
            <a:solidFill>
              <a:srgbClr val="FF0000"/>
            </a:solidFill>
          </a:ln>
        </p:spPr>
        <p:txBody>
          <a:bodyPr wrap="square">
            <a:spAutoFit/>
          </a:bodyPr>
          <a:lstStyle/>
          <a:p>
            <a:pPr>
              <a:lnSpc>
                <a:spcPct val="100000"/>
              </a:lnSpc>
            </a:pPr>
            <a:r>
              <a:rPr lang="en-US" altLang="zh-CN" sz="32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21</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世紀以來，我國堅持獨立自主的外交政策，堅持走和平發展道路，建立新型國際關係，推動構建人類命運共同體，形成了全方位外交格局。</a:t>
            </a:r>
            <a:r>
              <a:rPr lang="zh-CN" altLang="en-US" b="0" i="0" dirty="0">
                <a:effectLst/>
                <a:latin typeface="Times New Roman" panose="02020603050405020304" pitchFamily="18" charset="0"/>
                <a:ea typeface="DFKai-SB" panose="03000509000000000000" pitchFamily="65" charset="-120"/>
                <a:cs typeface="Times New Roman" panose="02020603050405020304" pitchFamily="18" charset="0"/>
              </a:rPr>
              <a:t>全方位外交不是單向的、非此即彼的，而是</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重視彼此往來、均衡發展。</a:t>
            </a:r>
            <a:endParaRPr lang="en-US" altLang="zh-CN" dirty="0">
              <a:latin typeface="Times New Roman" panose="02020603050405020304" pitchFamily="18" charset="0"/>
              <a:ea typeface="DFKai-SB" panose="03000509000000000000" pitchFamily="65" charset="-120"/>
              <a:cs typeface="Times New Roman" panose="02020603050405020304" pitchFamily="18" charset="0"/>
            </a:endParaRPr>
          </a:p>
          <a:p>
            <a:pPr>
              <a:lnSpc>
                <a:spcPct val="100000"/>
              </a:lnSpc>
            </a:pPr>
            <a:r>
              <a:rPr lang="zh-TW" altLang="en-US" dirty="0">
                <a:latin typeface="Times New Roman" panose="02020603050405020304" pitchFamily="18" charset="0"/>
                <a:ea typeface="DFKai-SB" panose="03000509000000000000" pitchFamily="65" charset="-120"/>
                <a:cs typeface="Times New Roman" panose="02020603050405020304" pitchFamily="18" charset="0"/>
              </a:rPr>
              <a:t>國家全方位外交體現中國特色的大國外交思想， 提出「大國是關鍵、周邊是首要、發展中國家是基礎、多邊是重要</a:t>
            </a:r>
            <a:r>
              <a:rPr lang="zh-TW" altLang="en-US" dirty="0" smtClean="0">
                <a:latin typeface="Times New Roman" panose="02020603050405020304" pitchFamily="18" charset="0"/>
                <a:ea typeface="DFKai-SB" panose="03000509000000000000" pitchFamily="65" charset="-120"/>
                <a:cs typeface="Times New Roman" panose="02020603050405020304" pitchFamily="18" charset="0"/>
              </a:rPr>
              <a:t>舞台」</a:t>
            </a:r>
            <a:r>
              <a:rPr lang="zh-TW" altLang="en-US" dirty="0">
                <a:latin typeface="Times New Roman" panose="02020603050405020304" pitchFamily="18" charset="0"/>
                <a:ea typeface="DFKai-SB" panose="03000509000000000000" pitchFamily="65" charset="-120"/>
                <a:cs typeface="Times New Roman" panose="02020603050405020304" pitchFamily="18" charset="0"/>
              </a:rPr>
              <a:t>的對外關係格局。</a:t>
            </a:r>
          </a:p>
        </p:txBody>
      </p:sp>
      <p:sp>
        <p:nvSpPr>
          <p:cNvPr id="4" name="标题 3073">
            <a:extLst>
              <a:ext uri="{FF2B5EF4-FFF2-40B4-BE49-F238E27FC236}">
                <a16:creationId xmlns:a16="http://schemas.microsoft.com/office/drawing/2014/main" id="{B82436F3-C9BB-3548-AEA3-ED7AC3FC871C}"/>
              </a:ext>
            </a:extLst>
          </p:cNvPr>
          <p:cNvSpPr txBox="1">
            <a:spLocks noChangeArrowheads="1"/>
          </p:cNvSpPr>
          <p:nvPr/>
        </p:nvSpPr>
        <p:spPr bwMode="auto">
          <a:xfrm>
            <a:off x="2093731" y="352590"/>
            <a:ext cx="7772400" cy="6492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zh-CN" altLang="en-US" sz="4000" b="1" dirty="0">
                <a:latin typeface="DFKai-SB" panose="03000509000000000000" pitchFamily="65" charset="-120"/>
                <a:ea typeface="DFKai-SB" panose="03000509000000000000" pitchFamily="65" charset="-120"/>
                <a:sym typeface="Arial" panose="020B0604020202020204" pitchFamily="34" charset="0"/>
              </a:rPr>
              <a:t>國</a:t>
            </a:r>
            <a:r>
              <a:rPr lang="zh-TW" altLang="en-US" sz="4000" b="1" dirty="0">
                <a:latin typeface="DFKai-SB" panose="03000509000000000000" pitchFamily="65" charset="-120"/>
                <a:ea typeface="DFKai-SB" panose="03000509000000000000" pitchFamily="65" charset="-120"/>
                <a:sym typeface="Arial" panose="020B0604020202020204" pitchFamily="34" charset="0"/>
              </a:rPr>
              <a:t>家</a:t>
            </a:r>
            <a:r>
              <a:rPr lang="zh-CN" altLang="en-US" sz="4000" b="1" dirty="0">
                <a:latin typeface="DFKai-SB" panose="03000509000000000000" pitchFamily="65" charset="-120"/>
                <a:ea typeface="DFKai-SB" panose="03000509000000000000" pitchFamily="65" charset="-120"/>
                <a:sym typeface="Arial" panose="020B0604020202020204" pitchFamily="34" charset="0"/>
              </a:rPr>
              <a:t>的全方位外交理念</a:t>
            </a:r>
            <a:endParaRPr lang="zh-CN" altLang="zh-CN" sz="4000" kern="100" dirty="0">
              <a:latin typeface="標楷體" panose="03000509000000000000" pitchFamily="65" charset="-120"/>
              <a:ea typeface="標楷體" panose="03000509000000000000" pitchFamily="65" charset="-120"/>
              <a:cs typeface="Times New Roman" panose="02020603050405020304" pitchFamily="18" charset="0"/>
            </a:endParaRPr>
          </a:p>
        </p:txBody>
      </p:sp>
      <p:pic>
        <p:nvPicPr>
          <p:cNvPr id="6" name="Picture 5">
            <a:hlinkClick r:id="rId2"/>
          </p:cNvPr>
          <p:cNvPicPr/>
          <p:nvPr/>
        </p:nvPicPr>
        <p:blipFill>
          <a:blip r:embed="rId3"/>
          <a:stretch>
            <a:fillRect/>
          </a:stretch>
        </p:blipFill>
        <p:spPr>
          <a:xfrm>
            <a:off x="512727" y="5504766"/>
            <a:ext cx="4413250" cy="613410"/>
          </a:xfrm>
          <a:prstGeom prst="rect">
            <a:avLst/>
          </a:prstGeom>
        </p:spPr>
      </p:pic>
      <p:sp>
        <p:nvSpPr>
          <p:cNvPr id="2" name="Rectangle 1"/>
          <p:cNvSpPr/>
          <p:nvPr/>
        </p:nvSpPr>
        <p:spPr>
          <a:xfrm>
            <a:off x="5036910" y="5504766"/>
            <a:ext cx="6893831" cy="619272"/>
          </a:xfrm>
          <a:prstGeom prst="rect">
            <a:avLst/>
          </a:prstGeom>
        </p:spPr>
        <p:txBody>
          <a:bodyPr wrap="square">
            <a:spAutoFit/>
          </a:bodyPr>
          <a:lstStyle/>
          <a:p>
            <a:pPr algn="just">
              <a:lnSpc>
                <a:spcPct val="107000"/>
              </a:lnSpc>
              <a:spcAft>
                <a:spcPts val="0"/>
              </a:spcAft>
            </a:pPr>
            <a:r>
              <a:rPr lang="zh-TW" altLang="en-US" sz="1600" b="1" dirty="0">
                <a:latin typeface="Times New Roman" panose="02020603050405020304" pitchFamily="18" charset="0"/>
                <a:ea typeface="標楷體" panose="03000509000000000000" pitchFamily="65" charset="-120"/>
                <a:cs typeface="Times New Roman" panose="02020603050405020304" pitchFamily="18" charset="0"/>
              </a:rPr>
              <a:t>來源：</a:t>
            </a:r>
            <a:r>
              <a:rPr lang="zh-TW" altLang="ja-JP" sz="1600" b="1" dirty="0">
                <a:latin typeface="Times New Roman" panose="02020603050405020304" pitchFamily="18" charset="0"/>
                <a:ea typeface="標楷體" panose="03000509000000000000" pitchFamily="65" charset="-120"/>
                <a:cs typeface="Times New Roman" panose="02020603050405020304" pitchFamily="18" charset="0"/>
              </a:rPr>
              <a:t>新時代中國特色大國外交的科學指南</a:t>
            </a:r>
            <a:endParaRPr lang="ja-JP" altLang="ja-JP" sz="1600" dirty="0">
              <a:latin typeface="Times New Roman" panose="02020603050405020304" pitchFamily="18" charset="0"/>
              <a:ea typeface="標楷體" panose="03000509000000000000" pitchFamily="65" charset="-120"/>
              <a:cs typeface="Times New Roman" panose="02020603050405020304" pitchFamily="18" charset="0"/>
            </a:endParaRPr>
          </a:p>
          <a:p>
            <a:pPr>
              <a:lnSpc>
                <a:spcPct val="107000"/>
              </a:lnSpc>
              <a:spcAft>
                <a:spcPts val="0"/>
              </a:spcAft>
            </a:pP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ja-JP" sz="1600" dirty="0">
                <a:latin typeface="Times New Roman" panose="02020603050405020304" pitchFamily="18" charset="0"/>
                <a:ea typeface="標楷體" panose="03000509000000000000" pitchFamily="65" charset="-120"/>
                <a:cs typeface="Times New Roman" panose="02020603050405020304" pitchFamily="18" charset="0"/>
              </a:rPr>
              <a:t>http://www.scio.gov.cn/m/31773/31774/31779/Document/1664190/1664190.htm</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endParaRPr lang="ja-JP" altLang="ja-JP" sz="1400" dirty="0">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7" name="Rectangle 7"/>
          <p:cNvSpPr/>
          <p:nvPr/>
        </p:nvSpPr>
        <p:spPr>
          <a:xfrm>
            <a:off x="4127861" y="6292130"/>
            <a:ext cx="3492137" cy="369332"/>
          </a:xfrm>
          <a:prstGeom prst="rect">
            <a:avLst/>
          </a:prstGeom>
          <a:ln w="28575">
            <a:solidFill>
              <a:srgbClr val="FF0000"/>
            </a:solidFill>
          </a:ln>
        </p:spPr>
        <p:txBody>
          <a:bodyPr wrap="square">
            <a:spAutoFit/>
          </a:bodyPr>
          <a:lstStyle/>
          <a:p>
            <a:pPr algn="ctr"/>
            <a:r>
              <a:rPr lang="zh-TW" altLang="en-US" b="1" dirty="0">
                <a:latin typeface="DFKai-SB" panose="03000509000000000000" pitchFamily="65" charset="-120"/>
                <a:ea typeface="DFKai-SB" panose="03000509000000000000" pitchFamily="65" charset="-120"/>
              </a:rPr>
              <a:t>點擊圖像觀看詳細內容與視頻。</a:t>
            </a:r>
            <a:endParaRPr lang="en-US" altLang="zh-HK" b="1" dirty="0">
              <a:latin typeface="DFKai-SB" panose="03000509000000000000" pitchFamily="65" charset="-120"/>
              <a:ea typeface="DFKai-SB" panose="03000509000000000000" pitchFamily="65" charset="-120"/>
            </a:endParaRPr>
          </a:p>
        </p:txBody>
      </p:sp>
      <p:pic>
        <p:nvPicPr>
          <p:cNvPr id="9" name="Picture 8">
            <a:hlinkClick r:id="rId4"/>
          </p:cNvPr>
          <p:cNvPicPr>
            <a:picLocks noChangeAspect="1"/>
          </p:cNvPicPr>
          <p:nvPr/>
        </p:nvPicPr>
        <p:blipFill>
          <a:blip r:embed="rId5"/>
          <a:stretch>
            <a:fillRect/>
          </a:stretch>
        </p:blipFill>
        <p:spPr>
          <a:xfrm>
            <a:off x="8210858" y="1173265"/>
            <a:ext cx="3310546" cy="1830087"/>
          </a:xfrm>
          <a:prstGeom prst="rect">
            <a:avLst/>
          </a:prstGeom>
        </p:spPr>
      </p:pic>
      <p:sp>
        <p:nvSpPr>
          <p:cNvPr id="10" name="Rectangle 9"/>
          <p:cNvSpPr/>
          <p:nvPr/>
        </p:nvSpPr>
        <p:spPr>
          <a:xfrm>
            <a:off x="8020594" y="3797109"/>
            <a:ext cx="4049484" cy="830997"/>
          </a:xfrm>
          <a:prstGeom prst="rect">
            <a:avLst/>
          </a:prstGeom>
        </p:spPr>
        <p:txBody>
          <a:bodyPr wrap="square">
            <a:spAutoFit/>
          </a:bodyPr>
          <a:lstStyle/>
          <a:p>
            <a:r>
              <a:rPr lang="zh-TW" altLang="en-US" sz="1600" dirty="0">
                <a:latin typeface="標楷體" panose="03000509000000000000" pitchFamily="65" charset="-120"/>
                <a:ea typeface="標楷體" panose="03000509000000000000" pitchFamily="65" charset="-120"/>
                <a:cs typeface="Times New Roman" panose="02020603050405020304" pitchFamily="18" charset="0"/>
              </a:rPr>
              <a:t>來源</a:t>
            </a:r>
            <a:r>
              <a:rPr lang="en-US" altLang="zh-TW" sz="1600" dirty="0">
                <a:latin typeface="標楷體" panose="03000509000000000000" pitchFamily="65" charset="-120"/>
                <a:ea typeface="標楷體" panose="03000509000000000000" pitchFamily="65" charset="-120"/>
                <a:cs typeface="Times New Roman" panose="02020603050405020304" pitchFamily="18" charset="0"/>
              </a:rPr>
              <a:t>: </a:t>
            </a:r>
            <a:r>
              <a:rPr lang="zh-CN" altLang="en-US" sz="1600" dirty="0">
                <a:latin typeface="標楷體" panose="03000509000000000000" pitchFamily="65" charset="-120"/>
                <a:ea typeface="標楷體" panose="03000509000000000000" pitchFamily="65" charset="-120"/>
                <a:cs typeface="Times New Roman" panose="02020603050405020304" pitchFamily="18" charset="0"/>
              </a:rPr>
              <a:t>中國互聯網新聞中心</a:t>
            </a:r>
            <a:endParaRPr lang="en-US" altLang="zh-CN" sz="1600" dirty="0">
              <a:latin typeface="標楷體" panose="03000509000000000000" pitchFamily="65" charset="-120"/>
              <a:ea typeface="標楷體" panose="03000509000000000000" pitchFamily="65" charset="-120"/>
              <a:cs typeface="Times New Roman" panose="02020603050405020304" pitchFamily="18" charset="0"/>
            </a:endParaRPr>
          </a:p>
          <a:p>
            <a:r>
              <a:rPr lang="en-US" altLang="zh-TW" sz="1600" dirty="0">
                <a:latin typeface="標楷體" panose="03000509000000000000" pitchFamily="65" charset="-120"/>
                <a:ea typeface="標楷體" panose="03000509000000000000" pitchFamily="65" charset="-120"/>
                <a:cs typeface="Times New Roman" panose="02020603050405020304" pitchFamily="18" charset="0"/>
              </a:rPr>
              <a:t>(</a:t>
            </a:r>
            <a:r>
              <a:rPr lang="en-US" altLang="zh-CN" sz="1600" dirty="0">
                <a:latin typeface="Times New Roman" panose="02020603050405020304" pitchFamily="18" charset="0"/>
                <a:ea typeface="標楷體" panose="03000509000000000000" pitchFamily="65" charset="-120"/>
                <a:cs typeface="Times New Roman" panose="02020603050405020304" pitchFamily="18" charset="0"/>
              </a:rPr>
              <a:t>http://www.china.com.cn/lianghui/news/2019-02/26/content_74506575.shtml?f=pad&amp;a=true</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a:t>
            </a:r>
            <a:endParaRPr lang="ja-JP" altLang="en-US" sz="16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1" name="Picture 10"/>
          <p:cNvPicPr>
            <a:picLocks noChangeAspect="1"/>
          </p:cNvPicPr>
          <p:nvPr/>
        </p:nvPicPr>
        <p:blipFill>
          <a:blip r:embed="rId6"/>
          <a:stretch>
            <a:fillRect/>
          </a:stretch>
        </p:blipFill>
        <p:spPr>
          <a:xfrm>
            <a:off x="8826336" y="3163990"/>
            <a:ext cx="2217612" cy="472481"/>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D516AF7B-E9E2-410E-AD95-DFB2B63849F4}" type="slidenum">
              <a:rPr lang="en-US" altLang="en-US" smtClean="0"/>
              <a:t>14</a:t>
            </a:fld>
            <a:endParaRPr lang="en-US" altLang="en-US"/>
          </a:p>
        </p:txBody>
      </p:sp>
      <p:sp>
        <p:nvSpPr>
          <p:cNvPr id="3" name="Rectangle 2"/>
          <p:cNvSpPr/>
          <p:nvPr/>
        </p:nvSpPr>
        <p:spPr>
          <a:xfrm>
            <a:off x="905691" y="1108727"/>
            <a:ext cx="10476412" cy="4401205"/>
          </a:xfrm>
          <a:prstGeom prst="rect">
            <a:avLst/>
          </a:prstGeom>
          <a:ln w="38100">
            <a:solidFill>
              <a:srgbClr val="FF0000"/>
            </a:solidFill>
          </a:ln>
        </p:spPr>
        <p:txBody>
          <a:bodyPr wrap="square">
            <a:spAutoFit/>
          </a:bodyPr>
          <a:lstStyle/>
          <a:p>
            <a:pPr algn="ctr"/>
            <a:r>
              <a:rPr lang="zh-TW" altLang="en-US" sz="2800" dirty="0">
                <a:latin typeface="標楷體" panose="03000509000000000000" pitchFamily="65" charset="-120"/>
                <a:ea typeface="標楷體" panose="03000509000000000000" pitchFamily="65" charset="-120"/>
              </a:rPr>
              <a:t>中共第十九次全國代表大會報告</a:t>
            </a:r>
            <a:endParaRPr lang="en-US" altLang="zh-TW" sz="2800" dirty="0">
              <a:latin typeface="標楷體" panose="03000509000000000000" pitchFamily="65" charset="-120"/>
              <a:ea typeface="標楷體" panose="03000509000000000000" pitchFamily="65" charset="-120"/>
            </a:endParaRPr>
          </a:p>
          <a:p>
            <a:endParaRPr lang="en-US" altLang="zh-TW" sz="2800" dirty="0">
              <a:latin typeface="標楷體" panose="03000509000000000000" pitchFamily="65" charset="-120"/>
              <a:ea typeface="標楷體" panose="03000509000000000000" pitchFamily="65" charset="-120"/>
            </a:endParaRPr>
          </a:p>
          <a:p>
            <a:r>
              <a:rPr lang="zh-TW" altLang="en-US" sz="2800" dirty="0" smtClean="0">
                <a:latin typeface="標楷體" panose="03000509000000000000" pitchFamily="65" charset="-120"/>
                <a:ea typeface="標楷體" panose="03000509000000000000" pitchFamily="65" charset="-120"/>
              </a:rPr>
              <a:t>報告提到全方位外交布局深入展開。全面推進中國特色大國外交，形成全方位、多層次、立體化的外交布局，為我國發展營造了良好外部條件。實施共建「一帶一路」倡議，發起創辦亞洲基礎設施投資銀行，設立絲路基金，舉辦首屆「一帶一路」國際合作高峰論壇、亞太經合組織領導人非正式會議、二十國集團領導人杭州峰會、金磚國家領導人廈門會晤、亞信峰會。倡導構建人類命運共同體，促進全球治理體系變革。我國國際影響力、感召力、塑造力進一步提高，為世界和平與發展作出新的重大貢獻。</a:t>
            </a:r>
            <a:endParaRPr lang="en-US" sz="2800" dirty="0">
              <a:latin typeface="標楷體" panose="03000509000000000000" pitchFamily="65" charset="-120"/>
              <a:ea typeface="標楷體" panose="03000509000000000000" pitchFamily="65" charset="-120"/>
            </a:endParaRPr>
          </a:p>
        </p:txBody>
      </p:sp>
      <p:sp>
        <p:nvSpPr>
          <p:cNvPr id="5" name="Rectangle 4"/>
          <p:cNvSpPr/>
          <p:nvPr/>
        </p:nvSpPr>
        <p:spPr>
          <a:xfrm>
            <a:off x="2473234" y="5875875"/>
            <a:ext cx="7924800" cy="646331"/>
          </a:xfrm>
          <a:prstGeom prst="rect">
            <a:avLst/>
          </a:prstGeom>
        </p:spPr>
        <p:txBody>
          <a:bodyPr wrap="square">
            <a:spAutoFit/>
          </a:bodyPr>
          <a:lstStyle/>
          <a:p>
            <a:pPr>
              <a:spcAft>
                <a:spcPts val="0"/>
              </a:spcAft>
            </a:pPr>
            <a:r>
              <a:rPr lang="zh-TW" altLang="en-US" kern="100" dirty="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kern="100" dirty="0">
                <a:latin typeface="Times New Roman" panose="02020603050405020304" pitchFamily="18" charset="0"/>
                <a:ea typeface="標楷體" panose="03000509000000000000" pitchFamily="65" charset="-120"/>
                <a:cs typeface="Times New Roman" panose="02020603050405020304" pitchFamily="18" charset="0"/>
              </a:rPr>
              <a:t>人民網</a:t>
            </a: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ja-JP" kern="100" dirty="0">
                <a:latin typeface="Times New Roman" panose="02020603050405020304" pitchFamily="18" charset="0"/>
                <a:ea typeface="標楷體" panose="03000509000000000000" pitchFamily="65" charset="-120"/>
                <a:cs typeface="Times New Roman" panose="02020603050405020304" pitchFamily="18" charset="0"/>
              </a:rPr>
              <a:t>http://cpc.people.com.cn/BIG5/n1/2017/1028/c64094-29613660.html?ivk_sa=1023345q</a:t>
            </a: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a:t>
            </a:r>
            <a:endParaRPr lang="ja-JP" altLang="ja-JP" kern="1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1049977" y="5938173"/>
            <a:ext cx="1348640" cy="521737"/>
          </a:xfrm>
          <a:prstGeom prst="rect">
            <a:avLst/>
          </a:prstGeom>
        </p:spPr>
      </p:pic>
      <p:sp>
        <p:nvSpPr>
          <p:cNvPr id="7" name="标题 3073">
            <a:extLst>
              <a:ext uri="{FF2B5EF4-FFF2-40B4-BE49-F238E27FC236}">
                <a16:creationId xmlns:a16="http://schemas.microsoft.com/office/drawing/2014/main" id="{B82436F3-C9BB-3548-AEA3-ED7AC3FC871C}"/>
              </a:ext>
            </a:extLst>
          </p:cNvPr>
          <p:cNvSpPr txBox="1">
            <a:spLocks noChangeArrowheads="1"/>
          </p:cNvSpPr>
          <p:nvPr/>
        </p:nvSpPr>
        <p:spPr bwMode="auto">
          <a:xfrm>
            <a:off x="2137274" y="245319"/>
            <a:ext cx="7772400" cy="6492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zh-CN" altLang="en-US" sz="4000" b="1" dirty="0">
                <a:latin typeface="DFKai-SB" panose="03000509000000000000" pitchFamily="65" charset="-120"/>
                <a:ea typeface="DFKai-SB" panose="03000509000000000000" pitchFamily="65" charset="-120"/>
                <a:sym typeface="Arial" panose="020B0604020202020204" pitchFamily="34" charset="0"/>
              </a:rPr>
              <a:t>國</a:t>
            </a:r>
            <a:r>
              <a:rPr lang="zh-TW" altLang="en-US" sz="4000" b="1" dirty="0">
                <a:latin typeface="DFKai-SB" panose="03000509000000000000" pitchFamily="65" charset="-120"/>
                <a:ea typeface="DFKai-SB" panose="03000509000000000000" pitchFamily="65" charset="-120"/>
                <a:sym typeface="Arial" panose="020B0604020202020204" pitchFamily="34" charset="0"/>
              </a:rPr>
              <a:t>家</a:t>
            </a:r>
            <a:r>
              <a:rPr lang="zh-CN" altLang="en-US" sz="4000" b="1" dirty="0">
                <a:latin typeface="DFKai-SB" panose="03000509000000000000" pitchFamily="65" charset="-120"/>
                <a:ea typeface="DFKai-SB" panose="03000509000000000000" pitchFamily="65" charset="-120"/>
                <a:sym typeface="Arial" panose="020B0604020202020204" pitchFamily="34" charset="0"/>
              </a:rPr>
              <a:t>的全方位外交理念</a:t>
            </a:r>
            <a:endParaRPr lang="zh-CN" altLang="zh-CN" sz="4000" kern="100" dirty="0">
              <a:latin typeface="標楷體" panose="03000509000000000000" pitchFamily="65" charset="-12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4594240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652581" y="1008375"/>
            <a:ext cx="4348244" cy="769441"/>
          </a:xfrm>
          <a:prstGeom prst="rect">
            <a:avLst/>
          </a:prstGeom>
          <a:noFill/>
        </p:spPr>
        <p:txBody>
          <a:bodyPr wrap="square" rtlCol="0">
            <a:spAutoFit/>
          </a:bodyPr>
          <a:lstStyle/>
          <a:p>
            <a:pPr algn="ctr"/>
            <a:r>
              <a:rPr lang="zh-CN" altLang="en-US" sz="4400" b="1" dirty="0">
                <a:latin typeface="DFKai-SB" panose="03000509000000000000" pitchFamily="65" charset="-120"/>
                <a:ea typeface="DFKai-SB" panose="03000509000000000000" pitchFamily="65" charset="-120"/>
              </a:rPr>
              <a:t>全方位外交布局</a:t>
            </a:r>
          </a:p>
        </p:txBody>
      </p:sp>
      <p:grpSp>
        <p:nvGrpSpPr>
          <p:cNvPr id="13" name="组合 12"/>
          <p:cNvGrpSpPr/>
          <p:nvPr/>
        </p:nvGrpSpPr>
        <p:grpSpPr>
          <a:xfrm>
            <a:off x="4369053" y="2503619"/>
            <a:ext cx="3154404" cy="3217218"/>
            <a:chOff x="4288431" y="2827245"/>
            <a:chExt cx="3466548" cy="3466548"/>
          </a:xfrm>
        </p:grpSpPr>
        <p:sp>
          <p:nvSpPr>
            <p:cNvPr id="14" name="Rounded Rectangle 2"/>
            <p:cNvSpPr/>
            <p:nvPr/>
          </p:nvSpPr>
          <p:spPr>
            <a:xfrm rot="2700000">
              <a:off x="4437645" y="2983602"/>
              <a:ext cx="3164312" cy="3164312"/>
            </a:xfrm>
            <a:prstGeom prst="roundRect">
              <a:avLst>
                <a:gd name="adj" fmla="val 4064"/>
              </a:avLst>
            </a:prstGeom>
            <a:solidFill>
              <a:srgbClr val="343941">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endParaRPr>
            </a:p>
          </p:txBody>
        </p:sp>
        <p:sp>
          <p:nvSpPr>
            <p:cNvPr id="15" name="Rounded Rectangle 3"/>
            <p:cNvSpPr/>
            <p:nvPr/>
          </p:nvSpPr>
          <p:spPr>
            <a:xfrm>
              <a:off x="4288431" y="2827245"/>
              <a:ext cx="1673908" cy="1673908"/>
            </a:xfrm>
            <a:prstGeom prst="roundRect">
              <a:avLst>
                <a:gd name="adj" fmla="val 4064"/>
              </a:avLst>
            </a:prstGeom>
            <a:solidFill>
              <a:srgbClr val="7154F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endParaRPr>
            </a:p>
          </p:txBody>
        </p:sp>
        <p:sp>
          <p:nvSpPr>
            <p:cNvPr id="16" name="Rounded Rectangle 5"/>
            <p:cNvSpPr/>
            <p:nvPr/>
          </p:nvSpPr>
          <p:spPr>
            <a:xfrm>
              <a:off x="6081071" y="2827245"/>
              <a:ext cx="1673908" cy="1673908"/>
            </a:xfrm>
            <a:prstGeom prst="roundRect">
              <a:avLst>
                <a:gd name="adj" fmla="val 4064"/>
              </a:avLst>
            </a:prstGeom>
            <a:solidFill>
              <a:srgbClr val="386DF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endParaRPr>
            </a:p>
          </p:txBody>
        </p:sp>
        <p:sp>
          <p:nvSpPr>
            <p:cNvPr id="17" name="Rounded Rectangle 6"/>
            <p:cNvSpPr/>
            <p:nvPr/>
          </p:nvSpPr>
          <p:spPr>
            <a:xfrm>
              <a:off x="4288431" y="4619885"/>
              <a:ext cx="1673908" cy="1673908"/>
            </a:xfrm>
            <a:prstGeom prst="roundRect">
              <a:avLst>
                <a:gd name="adj" fmla="val 4064"/>
              </a:avLst>
            </a:prstGeom>
            <a:solidFill>
              <a:srgbClr val="21D0C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endParaRPr>
            </a:p>
          </p:txBody>
        </p:sp>
        <p:sp>
          <p:nvSpPr>
            <p:cNvPr id="18" name="Rounded Rectangle 7"/>
            <p:cNvSpPr/>
            <p:nvPr/>
          </p:nvSpPr>
          <p:spPr>
            <a:xfrm>
              <a:off x="6081071" y="4619885"/>
              <a:ext cx="1673908" cy="1673908"/>
            </a:xfrm>
            <a:prstGeom prst="roundRect">
              <a:avLst>
                <a:gd name="adj" fmla="val 4064"/>
              </a:avLst>
            </a:prstGeom>
            <a:solidFill>
              <a:srgbClr val="91DF7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endParaRPr>
            </a:p>
          </p:txBody>
        </p:sp>
      </p:grpSp>
      <p:sp>
        <p:nvSpPr>
          <p:cNvPr id="19" name="TextBox 21"/>
          <p:cNvSpPr txBox="1"/>
          <p:nvPr/>
        </p:nvSpPr>
        <p:spPr>
          <a:xfrm>
            <a:off x="4583322" y="2772553"/>
            <a:ext cx="1157287" cy="1015644"/>
          </a:xfrm>
          <a:prstGeom prst="rect">
            <a:avLst/>
          </a:prstGeom>
          <a:noFill/>
        </p:spPr>
        <p:txBody>
          <a:bodyPr wrap="square" lIns="91422" tIns="45711" rIns="91422" bIns="45711" rtlCol="0">
            <a:spAutoFit/>
          </a:bodyPr>
          <a:lstStyle/>
          <a:p>
            <a:pPr algn="ctr" eaLnBrk="1" fontAlgn="auto" hangingPunct="1">
              <a:spcBef>
                <a:spcPts val="0"/>
              </a:spcBef>
              <a:spcAft>
                <a:spcPts val="0"/>
              </a:spcAft>
              <a:defRPr/>
            </a:pPr>
            <a:r>
              <a:rPr lang="zh-CN" altLang="en-US" sz="3000" b="1" dirty="0">
                <a:solidFill>
                  <a:srgbClr val="FFFFFF"/>
                </a:solidFill>
                <a:latin typeface="DFKai-SB" panose="03000509000000000000" pitchFamily="65" charset="-120"/>
                <a:ea typeface="DFKai-SB" panose="03000509000000000000" pitchFamily="65" charset="-120"/>
                <a:cs typeface="Source Sans Pro"/>
              </a:rPr>
              <a:t>大國外交</a:t>
            </a:r>
            <a:endParaRPr lang="id-ID" sz="3000" b="1" dirty="0">
              <a:solidFill>
                <a:srgbClr val="FFFFFF"/>
              </a:solidFill>
              <a:latin typeface="DFKai-SB" panose="03000509000000000000" pitchFamily="65" charset="-120"/>
              <a:ea typeface="DFKai-SB" panose="03000509000000000000" pitchFamily="65" charset="-120"/>
              <a:cs typeface="Source Sans Pro"/>
            </a:endParaRPr>
          </a:p>
        </p:txBody>
      </p:sp>
      <p:sp>
        <p:nvSpPr>
          <p:cNvPr id="20" name="TextBox 21"/>
          <p:cNvSpPr txBox="1"/>
          <p:nvPr/>
        </p:nvSpPr>
        <p:spPr>
          <a:xfrm>
            <a:off x="6150911" y="2759945"/>
            <a:ext cx="1157287" cy="1015644"/>
          </a:xfrm>
          <a:prstGeom prst="rect">
            <a:avLst/>
          </a:prstGeom>
          <a:noFill/>
        </p:spPr>
        <p:txBody>
          <a:bodyPr wrap="square" lIns="91422" tIns="45711" rIns="91422" bIns="45711" rtlCol="0">
            <a:spAutoFit/>
          </a:bodyPr>
          <a:lstStyle/>
          <a:p>
            <a:pPr algn="ctr" eaLnBrk="1" fontAlgn="auto" hangingPunct="1">
              <a:spcBef>
                <a:spcPts val="0"/>
              </a:spcBef>
              <a:spcAft>
                <a:spcPts val="0"/>
              </a:spcAft>
              <a:defRPr/>
            </a:pPr>
            <a:r>
              <a:rPr lang="zh-CN" altLang="en-US" sz="3000" b="1" dirty="0">
                <a:solidFill>
                  <a:srgbClr val="FFFFFF"/>
                </a:solidFill>
                <a:latin typeface="DFKai-SB" panose="03000509000000000000" pitchFamily="65" charset="-120"/>
                <a:ea typeface="DFKai-SB" panose="03000509000000000000" pitchFamily="65" charset="-120"/>
                <a:cs typeface="Source Sans Pro"/>
              </a:rPr>
              <a:t>周邊外交</a:t>
            </a:r>
            <a:endParaRPr lang="id-ID" sz="3000" b="1" dirty="0">
              <a:solidFill>
                <a:srgbClr val="FFFFFF"/>
              </a:solidFill>
              <a:latin typeface="DFKai-SB" panose="03000509000000000000" pitchFamily="65" charset="-120"/>
              <a:ea typeface="DFKai-SB" panose="03000509000000000000" pitchFamily="65" charset="-120"/>
              <a:cs typeface="Source Sans Pro"/>
            </a:endParaRPr>
          </a:p>
        </p:txBody>
      </p:sp>
      <p:sp>
        <p:nvSpPr>
          <p:cNvPr id="21" name="TextBox 21"/>
          <p:cNvSpPr txBox="1"/>
          <p:nvPr/>
        </p:nvSpPr>
        <p:spPr>
          <a:xfrm>
            <a:off x="6194797" y="4436258"/>
            <a:ext cx="1157287" cy="1015644"/>
          </a:xfrm>
          <a:prstGeom prst="rect">
            <a:avLst/>
          </a:prstGeom>
          <a:noFill/>
        </p:spPr>
        <p:txBody>
          <a:bodyPr wrap="square" lIns="91422" tIns="45711" rIns="91422" bIns="45711" rtlCol="0">
            <a:spAutoFit/>
          </a:bodyPr>
          <a:lstStyle/>
          <a:p>
            <a:pPr algn="ctr" eaLnBrk="1" fontAlgn="auto" hangingPunct="1">
              <a:spcBef>
                <a:spcPts val="0"/>
              </a:spcBef>
              <a:spcAft>
                <a:spcPts val="0"/>
              </a:spcAft>
              <a:defRPr/>
            </a:pPr>
            <a:r>
              <a:rPr lang="zh-CN" altLang="en-US" sz="3000" b="1" dirty="0">
                <a:solidFill>
                  <a:srgbClr val="FFFFFF"/>
                </a:solidFill>
                <a:latin typeface="DFKai-SB" panose="03000509000000000000" pitchFamily="65" charset="-120"/>
                <a:ea typeface="DFKai-SB" panose="03000509000000000000" pitchFamily="65" charset="-120"/>
                <a:cs typeface="Source Sans Pro"/>
              </a:rPr>
              <a:t>多邊外交</a:t>
            </a:r>
            <a:endParaRPr lang="id-ID" sz="3000" b="1" dirty="0">
              <a:solidFill>
                <a:srgbClr val="FFFFFF"/>
              </a:solidFill>
              <a:latin typeface="DFKai-SB" panose="03000509000000000000" pitchFamily="65" charset="-120"/>
              <a:ea typeface="DFKai-SB" panose="03000509000000000000" pitchFamily="65" charset="-120"/>
              <a:cs typeface="Source Sans Pro"/>
            </a:endParaRPr>
          </a:p>
        </p:txBody>
      </p:sp>
      <p:sp>
        <p:nvSpPr>
          <p:cNvPr id="22" name="TextBox 21"/>
          <p:cNvSpPr txBox="1"/>
          <p:nvPr/>
        </p:nvSpPr>
        <p:spPr>
          <a:xfrm>
            <a:off x="4463370" y="4205425"/>
            <a:ext cx="1334548" cy="1477309"/>
          </a:xfrm>
          <a:prstGeom prst="rect">
            <a:avLst/>
          </a:prstGeom>
          <a:noFill/>
        </p:spPr>
        <p:txBody>
          <a:bodyPr wrap="square" lIns="91422" tIns="45711" rIns="91422" bIns="45711" rtlCol="0">
            <a:spAutoFit/>
          </a:bodyPr>
          <a:lstStyle/>
          <a:p>
            <a:pPr algn="ctr" eaLnBrk="1" fontAlgn="auto" hangingPunct="1">
              <a:spcBef>
                <a:spcPts val="0"/>
              </a:spcBef>
              <a:spcAft>
                <a:spcPts val="0"/>
              </a:spcAft>
              <a:defRPr/>
            </a:pPr>
            <a:r>
              <a:rPr lang="zh-CN" altLang="en-US" sz="3000" b="1" dirty="0">
                <a:solidFill>
                  <a:srgbClr val="FFFFFF"/>
                </a:solidFill>
                <a:latin typeface="DFKai-SB" panose="03000509000000000000" pitchFamily="65" charset="-120"/>
                <a:ea typeface="DFKai-SB" panose="03000509000000000000" pitchFamily="65" charset="-120"/>
                <a:cs typeface="Source Sans Pro"/>
              </a:rPr>
              <a:t>發展中</a:t>
            </a:r>
            <a:endParaRPr lang="en-US" altLang="zh-CN" sz="3000" b="1" dirty="0">
              <a:solidFill>
                <a:srgbClr val="FFFFFF"/>
              </a:solidFill>
              <a:latin typeface="DFKai-SB" panose="03000509000000000000" pitchFamily="65" charset="-120"/>
              <a:ea typeface="DFKai-SB" panose="03000509000000000000" pitchFamily="65" charset="-120"/>
              <a:cs typeface="Source Sans Pro"/>
            </a:endParaRPr>
          </a:p>
          <a:p>
            <a:pPr algn="ctr" eaLnBrk="1" fontAlgn="auto" hangingPunct="1">
              <a:spcBef>
                <a:spcPts val="0"/>
              </a:spcBef>
              <a:spcAft>
                <a:spcPts val="0"/>
              </a:spcAft>
              <a:defRPr/>
            </a:pPr>
            <a:r>
              <a:rPr lang="zh-CN" altLang="en-US" sz="3000" b="1" dirty="0">
                <a:solidFill>
                  <a:srgbClr val="FFFFFF"/>
                </a:solidFill>
                <a:latin typeface="DFKai-SB" panose="03000509000000000000" pitchFamily="65" charset="-120"/>
                <a:ea typeface="DFKai-SB" panose="03000509000000000000" pitchFamily="65" charset="-120"/>
                <a:cs typeface="Source Sans Pro"/>
              </a:rPr>
              <a:t>國家</a:t>
            </a:r>
            <a:endParaRPr lang="en-US" altLang="zh-CN" sz="3000" b="1" dirty="0">
              <a:solidFill>
                <a:srgbClr val="FFFFFF"/>
              </a:solidFill>
              <a:latin typeface="DFKai-SB" panose="03000509000000000000" pitchFamily="65" charset="-120"/>
              <a:ea typeface="DFKai-SB" panose="03000509000000000000" pitchFamily="65" charset="-120"/>
              <a:cs typeface="Source Sans Pro"/>
            </a:endParaRPr>
          </a:p>
          <a:p>
            <a:pPr algn="ctr" eaLnBrk="1" fontAlgn="auto" hangingPunct="1">
              <a:spcBef>
                <a:spcPts val="0"/>
              </a:spcBef>
              <a:spcAft>
                <a:spcPts val="0"/>
              </a:spcAft>
              <a:defRPr/>
            </a:pPr>
            <a:r>
              <a:rPr lang="zh-CN" altLang="en-US" sz="3000" b="1" dirty="0">
                <a:solidFill>
                  <a:srgbClr val="FFFFFF"/>
                </a:solidFill>
                <a:latin typeface="DFKai-SB" panose="03000509000000000000" pitchFamily="65" charset="-120"/>
                <a:ea typeface="DFKai-SB" panose="03000509000000000000" pitchFamily="65" charset="-120"/>
                <a:cs typeface="Source Sans Pro"/>
              </a:rPr>
              <a:t>外交</a:t>
            </a:r>
            <a:endParaRPr lang="id-ID" sz="3000" b="1" dirty="0">
              <a:solidFill>
                <a:srgbClr val="FFFFFF"/>
              </a:solidFill>
              <a:latin typeface="DFKai-SB" panose="03000509000000000000" pitchFamily="65" charset="-120"/>
              <a:ea typeface="DFKai-SB" panose="03000509000000000000" pitchFamily="65" charset="-120"/>
              <a:cs typeface="Source Sans Pro"/>
            </a:endParaRPr>
          </a:p>
        </p:txBody>
      </p:sp>
      <p:sp>
        <p:nvSpPr>
          <p:cNvPr id="23" name="文本框 22"/>
          <p:cNvSpPr txBox="1"/>
          <p:nvPr/>
        </p:nvSpPr>
        <p:spPr>
          <a:xfrm>
            <a:off x="718220" y="2649284"/>
            <a:ext cx="3507382" cy="954107"/>
          </a:xfrm>
          <a:prstGeom prst="rect">
            <a:avLst/>
          </a:prstGeom>
          <a:noFill/>
          <a:ln>
            <a:noFill/>
            <a:prstDash val="sysDot"/>
          </a:ln>
        </p:spPr>
        <p:txBody>
          <a:bodyPr wrap="square">
            <a:spAutoFit/>
          </a:bodyPr>
          <a:lstStyle/>
          <a:p>
            <a:r>
              <a:rPr lang="zh-CN" altLang="en-US" sz="2800" dirty="0">
                <a:latin typeface="DFKai-SB" panose="03000509000000000000" pitchFamily="65" charset="-120"/>
                <a:ea typeface="DFKai-SB" panose="03000509000000000000" pitchFamily="65" charset="-120"/>
              </a:rPr>
              <a:t>與美國、俄羅斯以及歐盟之間的外交關係</a:t>
            </a:r>
          </a:p>
        </p:txBody>
      </p:sp>
      <p:sp>
        <p:nvSpPr>
          <p:cNvPr id="24" name="文本框 23"/>
          <p:cNvSpPr txBox="1"/>
          <p:nvPr/>
        </p:nvSpPr>
        <p:spPr>
          <a:xfrm>
            <a:off x="7826019" y="2553676"/>
            <a:ext cx="3603918" cy="1384995"/>
          </a:xfrm>
          <a:prstGeom prst="rect">
            <a:avLst/>
          </a:prstGeom>
          <a:noFill/>
          <a:ln>
            <a:noFill/>
            <a:prstDash val="sysDot"/>
          </a:ln>
        </p:spPr>
        <p:txBody>
          <a:bodyPr wrap="square">
            <a:spAutoFit/>
          </a:bodyPr>
          <a:lstStyle/>
          <a:p>
            <a:r>
              <a:rPr lang="zh-CN" altLang="en-US" sz="2800" dirty="0">
                <a:latin typeface="DFKai-SB" panose="03000509000000000000" pitchFamily="65" charset="-120"/>
                <a:ea typeface="DFKai-SB" panose="03000509000000000000" pitchFamily="65" charset="-120"/>
              </a:rPr>
              <a:t>與周邊國家，包括海上鄰國和陸上</a:t>
            </a:r>
            <a:r>
              <a:rPr lang="zh-CN" altLang="en-US" sz="2800" dirty="0" smtClean="0">
                <a:latin typeface="DFKai-SB" panose="03000509000000000000" pitchFamily="65" charset="-120"/>
                <a:ea typeface="DFKai-SB" panose="03000509000000000000" pitchFamily="65" charset="-120"/>
              </a:rPr>
              <a:t>鄰國之間</a:t>
            </a:r>
            <a:r>
              <a:rPr lang="zh-CN" altLang="en-US" sz="2800" dirty="0">
                <a:latin typeface="DFKai-SB" panose="03000509000000000000" pitchFamily="65" charset="-120"/>
                <a:ea typeface="DFKai-SB" panose="03000509000000000000" pitchFamily="65" charset="-120"/>
              </a:rPr>
              <a:t>的外交關係</a:t>
            </a:r>
          </a:p>
        </p:txBody>
      </p:sp>
      <p:sp>
        <p:nvSpPr>
          <p:cNvPr id="25" name="文本框 24"/>
          <p:cNvSpPr txBox="1"/>
          <p:nvPr/>
        </p:nvSpPr>
        <p:spPr>
          <a:xfrm>
            <a:off x="685182" y="4297739"/>
            <a:ext cx="3507382" cy="1384995"/>
          </a:xfrm>
          <a:prstGeom prst="rect">
            <a:avLst/>
          </a:prstGeom>
          <a:noFill/>
          <a:ln>
            <a:noFill/>
            <a:prstDash val="sysDot"/>
          </a:ln>
        </p:spPr>
        <p:txBody>
          <a:bodyPr wrap="square">
            <a:spAutoFit/>
          </a:bodyPr>
          <a:lstStyle/>
          <a:p>
            <a:r>
              <a:rPr lang="zh-CN" altLang="en-US" sz="2800" dirty="0">
                <a:latin typeface="DFKai-SB" panose="03000509000000000000" pitchFamily="65" charset="-120"/>
                <a:ea typeface="DFKai-SB" panose="03000509000000000000" pitchFamily="65" charset="-120"/>
              </a:rPr>
              <a:t>與亞洲、非洲、拉美等地區的發展中國家之間的外交關係</a:t>
            </a:r>
          </a:p>
        </p:txBody>
      </p:sp>
      <p:sp>
        <p:nvSpPr>
          <p:cNvPr id="26" name="文本框 25"/>
          <p:cNvSpPr txBox="1"/>
          <p:nvPr/>
        </p:nvSpPr>
        <p:spPr>
          <a:xfrm>
            <a:off x="7847802" y="4335842"/>
            <a:ext cx="3735158" cy="1384995"/>
          </a:xfrm>
          <a:prstGeom prst="rect">
            <a:avLst/>
          </a:prstGeom>
          <a:noFill/>
          <a:ln>
            <a:noFill/>
            <a:prstDash val="sysDot"/>
          </a:ln>
        </p:spPr>
        <p:txBody>
          <a:bodyPr wrap="square">
            <a:spAutoFit/>
          </a:bodyPr>
          <a:lstStyle/>
          <a:p>
            <a:r>
              <a:rPr lang="zh-CN" altLang="en-US" sz="2800" dirty="0">
                <a:latin typeface="DFKai-SB" panose="03000509000000000000" pitchFamily="65" charset="-120"/>
                <a:ea typeface="DFKai-SB" panose="03000509000000000000" pitchFamily="65" charset="-120"/>
              </a:rPr>
              <a:t>與國際組織和地區組織，如聯合國、東盟、</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G20</a:t>
            </a:r>
            <a:r>
              <a:rPr lang="zh-CN" altLang="en-US" sz="2800" dirty="0">
                <a:latin typeface="DFKai-SB" panose="03000509000000000000" pitchFamily="65" charset="-120"/>
                <a:ea typeface="DFKai-SB" panose="03000509000000000000" pitchFamily="65" charset="-120"/>
              </a:rPr>
              <a:t>等之間的外交關係</a:t>
            </a:r>
          </a:p>
        </p:txBody>
      </p:sp>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2"/>
          <p:cNvSpPr txBox="1"/>
          <p:nvPr/>
        </p:nvSpPr>
        <p:spPr>
          <a:xfrm>
            <a:off x="747353" y="1619209"/>
            <a:ext cx="10697294" cy="578492"/>
          </a:xfrm>
          <a:prstGeom prst="rect">
            <a:avLst/>
          </a:prstGeom>
        </p:spPr>
        <p:txBody>
          <a:bodyPr wrap="square">
            <a:spAutoFit/>
          </a:bodyPr>
          <a:lstStyle>
            <a:defPPr>
              <a:defRPr lang="zh-CN"/>
            </a:defPPr>
            <a:lvl1pPr>
              <a:defRPr sz="2800">
                <a:solidFill>
                  <a:srgbClr val="000000"/>
                </a:solidFill>
                <a:latin typeface="黑体" panose="02010609060101010101" pitchFamily="49" charset="-122"/>
                <a:ea typeface="黑体" panose="02010609060101010101" pitchFamily="49"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endParaRPr lang="en-US" altLang="zh-CN" sz="2400" dirty="0">
              <a:latin typeface="DFKai-SB" panose="03000509000000000000" pitchFamily="65" charset="-120"/>
              <a:ea typeface="DFKai-SB" panose="03000509000000000000" pitchFamily="65" charset="-120"/>
            </a:endParaRPr>
          </a:p>
        </p:txBody>
      </p:sp>
      <p:sp>
        <p:nvSpPr>
          <p:cNvPr id="3" name="矩形 2"/>
          <p:cNvSpPr/>
          <p:nvPr/>
        </p:nvSpPr>
        <p:spPr>
          <a:xfrm>
            <a:off x="3616965" y="424801"/>
            <a:ext cx="4801314" cy="707886"/>
          </a:xfrm>
          <a:prstGeom prst="rect">
            <a:avLst/>
          </a:prstGeom>
        </p:spPr>
        <p:txBody>
          <a:bodyPr wrap="none">
            <a:spAutoFit/>
          </a:bodyPr>
          <a:lstStyle/>
          <a:p>
            <a:r>
              <a:rPr lang="zh-TW" altLang="en-US" sz="4000" b="1" dirty="0">
                <a:latin typeface="DFKai-SB" panose="03000509000000000000" pitchFamily="65" charset="-120"/>
                <a:ea typeface="DFKai-SB" panose="03000509000000000000" pitchFamily="65" charset="-120"/>
              </a:rPr>
              <a:t>國家與</a:t>
            </a:r>
            <a:r>
              <a:rPr lang="zh-CN" altLang="en-US" sz="4000" b="1" dirty="0">
                <a:latin typeface="DFKai-SB" panose="03000509000000000000" pitchFamily="65" charset="-120"/>
                <a:ea typeface="DFKai-SB" panose="03000509000000000000" pitchFamily="65" charset="-120"/>
              </a:rPr>
              <a:t>全球夥伴關係</a:t>
            </a:r>
          </a:p>
        </p:txBody>
      </p:sp>
      <p:sp>
        <p:nvSpPr>
          <p:cNvPr id="22" name="文本框 21"/>
          <p:cNvSpPr txBox="1"/>
          <p:nvPr/>
        </p:nvSpPr>
        <p:spPr>
          <a:xfrm>
            <a:off x="373739" y="1530823"/>
            <a:ext cx="11287766" cy="3371136"/>
          </a:xfrm>
          <a:prstGeom prst="round2DiagRect">
            <a:avLst/>
          </a:prstGeom>
          <a:solidFill>
            <a:srgbClr val="51BDC2">
              <a:alpha val="18000"/>
            </a:srgb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lvl="0" algn="l">
              <a:lnSpc>
                <a:spcPct val="100000"/>
              </a:lnSpc>
              <a:spcBef>
                <a:spcPts val="0"/>
              </a:spcBef>
              <a:defRPr/>
            </a:pPr>
            <a:r>
              <a:rPr kumimoji="0" lang="zh-TW" altLang="en-US"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zh-TW" alt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截至</a:t>
            </a:r>
            <a:r>
              <a:rPr kumimoji="0" lang="en-US" altLang="zh-TW"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2021</a:t>
            </a:r>
            <a:r>
              <a:rPr kumimoji="0" lang="zh-TW" alt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年</a:t>
            </a:r>
            <a:r>
              <a:rPr kumimoji="0" lang="en-US" altLang="zh-TW"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12</a:t>
            </a:r>
            <a:r>
              <a:rPr kumimoji="0" lang="zh-TW" alt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月，我國</a:t>
            </a:r>
            <a:r>
              <a:rPr lang="zh-TW" altLang="en-US" sz="3200" b="0" dirty="0">
                <a:solidFill>
                  <a:srgbClr val="000000"/>
                </a:solidFill>
                <a:latin typeface="Times New Roman" panose="02020603050405020304" pitchFamily="18" charset="0"/>
                <a:cs typeface="Times New Roman" panose="02020603050405020304" pitchFamily="18" charset="0"/>
              </a:rPr>
              <a:t>先後與</a:t>
            </a:r>
            <a:r>
              <a:rPr kumimoji="0" lang="en-US" altLang="zh-TW"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181</a:t>
            </a:r>
            <a:r>
              <a:rPr kumimoji="0" lang="zh-TW" alt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個國家建立了外交關係，與</a:t>
            </a:r>
            <a:r>
              <a:rPr kumimoji="0" lang="en-US" altLang="zh-TW"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100</a:t>
            </a:r>
            <a:r>
              <a:rPr kumimoji="0" lang="zh-TW" alt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多個國家及區域組織建立了不同形式的夥伴關係，加入了幾乎所有重要的政府間國際組織和</a:t>
            </a:r>
            <a:r>
              <a:rPr kumimoji="0" lang="en-US" altLang="zh-TW"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500</a:t>
            </a:r>
            <a:r>
              <a:rPr kumimoji="0" lang="zh-TW" alt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多項國際公約，在聯合國、世界貿易組織等多邊機制中發揮著重要作用，是亞太經合組織、東亞</a:t>
            </a:r>
            <a:r>
              <a:rPr lang="zh-TW" altLang="en-US" sz="3200" b="0" dirty="0">
                <a:solidFill>
                  <a:srgbClr val="000000"/>
                </a:solidFill>
                <a:latin typeface="Times New Roman" panose="02020603050405020304" pitchFamily="18" charset="0"/>
                <a:cs typeface="Times New Roman" panose="02020603050405020304" pitchFamily="18" charset="0"/>
              </a:rPr>
              <a:t>「</a:t>
            </a:r>
            <a:r>
              <a:rPr lang="en-US" altLang="zh-TW" sz="3200" b="0" dirty="0">
                <a:solidFill>
                  <a:srgbClr val="000000"/>
                </a:solidFill>
                <a:latin typeface="Times New Roman" panose="02020603050405020304" pitchFamily="18" charset="0"/>
                <a:cs typeface="Times New Roman" panose="02020603050405020304" pitchFamily="18" charset="0"/>
              </a:rPr>
              <a:t>10+3</a:t>
            </a:r>
            <a:r>
              <a:rPr lang="zh-TW" altLang="en-US" sz="3200" b="0" dirty="0">
                <a:solidFill>
                  <a:srgbClr val="000000"/>
                </a:solidFill>
                <a:latin typeface="Times New Roman" panose="02020603050405020304" pitchFamily="18" charset="0"/>
                <a:cs typeface="Times New Roman" panose="02020603050405020304" pitchFamily="18" charset="0"/>
              </a:rPr>
              <a:t>」合作機</a:t>
            </a:r>
            <a:r>
              <a:rPr kumimoji="0" lang="zh-TW" alt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制等區域性國際組織或機制的重要成員</a:t>
            </a:r>
            <a:r>
              <a:rPr lang="zh-TW" altLang="en-US" sz="3200" b="0" dirty="0">
                <a:solidFill>
                  <a:srgbClr val="000000"/>
                </a:solidFill>
                <a:latin typeface="Times New Roman" panose="02020603050405020304" pitchFamily="18" charset="0"/>
                <a:cs typeface="Times New Roman" panose="02020603050405020304" pitchFamily="18" charset="0"/>
              </a:rPr>
              <a:t>。</a:t>
            </a:r>
            <a:r>
              <a:rPr lang="zh-TW" altLang="en-US" sz="3200" b="0" dirty="0">
                <a:latin typeface="Times New Roman" panose="02020603050405020304" pitchFamily="18" charset="0"/>
                <a:cs typeface="Times New Roman" panose="02020603050405020304" pitchFamily="18" charset="0"/>
              </a:rPr>
              <a:t>（截至</a:t>
            </a:r>
            <a:r>
              <a:rPr lang="en-US" altLang="zh-TW" sz="3200" b="0" dirty="0">
                <a:latin typeface="Times New Roman" panose="02020603050405020304" pitchFamily="18" charset="0"/>
                <a:cs typeface="Times New Roman" panose="02020603050405020304" pitchFamily="18" charset="0"/>
              </a:rPr>
              <a:t>2021</a:t>
            </a:r>
            <a:r>
              <a:rPr lang="zh-TW" altLang="en-US" sz="3200" b="0" dirty="0">
                <a:latin typeface="Times New Roman" panose="02020603050405020304" pitchFamily="18" charset="0"/>
                <a:cs typeface="Times New Roman" panose="02020603050405020304" pitchFamily="18" charset="0"/>
              </a:rPr>
              <a:t>年</a:t>
            </a:r>
            <a:r>
              <a:rPr lang="en-US" altLang="zh-TW" sz="3200" b="0" dirty="0">
                <a:latin typeface="Times New Roman" panose="02020603050405020304" pitchFamily="18" charset="0"/>
                <a:cs typeface="Times New Roman" panose="02020603050405020304" pitchFamily="18" charset="0"/>
              </a:rPr>
              <a:t>12</a:t>
            </a:r>
            <a:r>
              <a:rPr lang="zh-TW" altLang="en-US" sz="3200" b="0" dirty="0">
                <a:latin typeface="Times New Roman" panose="02020603050405020304" pitchFamily="18" charset="0"/>
                <a:cs typeface="Times New Roman" panose="02020603050405020304" pitchFamily="18" charset="0"/>
              </a:rPr>
              <a:t>月）</a:t>
            </a:r>
            <a:endParaRPr kumimoji="0" lang="zh-TW" altLang="en-US" sz="32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2" name="矩形 1"/>
          <p:cNvSpPr/>
          <p:nvPr/>
        </p:nvSpPr>
        <p:spPr>
          <a:xfrm>
            <a:off x="2997717" y="5086033"/>
            <a:ext cx="8063753" cy="707886"/>
          </a:xfrm>
          <a:prstGeom prst="rect">
            <a:avLst/>
          </a:prstGeom>
        </p:spPr>
        <p:txBody>
          <a:bodyPr wrap="square">
            <a:spAutoFit/>
          </a:bodyPr>
          <a:lstStyle/>
          <a:p>
            <a:r>
              <a:rPr lang="zh-TW" altLang="en-US" sz="2000" dirty="0">
                <a:latin typeface="標楷體" panose="03000509000000000000" pitchFamily="65" charset="-120"/>
                <a:ea typeface="標楷體" panose="03000509000000000000" pitchFamily="65" charset="-120"/>
                <a:cs typeface="Times New Roman" panose="02020603050405020304" pitchFamily="18" charset="0"/>
              </a:rPr>
              <a:t>參考資料</a:t>
            </a:r>
            <a:r>
              <a:rPr lang="zh-TW" altLang="en-US" sz="2000" dirty="0">
                <a:latin typeface="標楷體" panose="03000509000000000000" pitchFamily="65" charset="-120"/>
                <a:ea typeface="標楷體" panose="03000509000000000000" pitchFamily="65" charset="-120"/>
                <a:cs typeface="Times New Roman" panose="02020603050405020304" pitchFamily="18" charset="0"/>
                <a:sym typeface="Wingdings" pitchFamily="2" charset="2"/>
              </a:rPr>
              <a:t>：外交部</a:t>
            </a:r>
            <a:r>
              <a:rPr lang="en-US" altLang="zh-TW" sz="2000" dirty="0">
                <a:latin typeface="標楷體" panose="03000509000000000000" pitchFamily="65" charset="-120"/>
                <a:ea typeface="標楷體" panose="03000509000000000000" pitchFamily="65" charset="-120"/>
                <a:cs typeface="Times New Roman" panose="02020603050405020304" pitchFamily="18" charset="0"/>
                <a:sym typeface="Wingdings" pitchFamily="2" charset="2"/>
              </a:rPr>
              <a:t>(</a:t>
            </a:r>
            <a:r>
              <a:rPr lang="en-US" sz="2000" dirty="0">
                <a:latin typeface="Times New Roman" panose="02020603050405020304" pitchFamily="18" charset="0"/>
                <a:cs typeface="Times New Roman" panose="02020603050405020304" pitchFamily="18" charset="0"/>
              </a:rPr>
              <a:t>https://www.fmprc.gov.cn/web/ziliao_674904/2193_674977/</a:t>
            </a:r>
            <a:r>
              <a:rPr lang="en-US" altLang="zh-TW" sz="20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3"/>
          <a:stretch>
            <a:fillRect/>
          </a:stretch>
        </p:blipFill>
        <p:spPr>
          <a:xfrm>
            <a:off x="254103" y="138023"/>
            <a:ext cx="2172003" cy="790685"/>
          </a:xfrm>
          <a:prstGeom prst="rect">
            <a:avLst/>
          </a:prstGeom>
        </p:spPr>
      </p:pic>
      <p:pic>
        <p:nvPicPr>
          <p:cNvPr id="4" name="Picture 3">
            <a:hlinkClick r:id="rId4"/>
          </p:cNvPr>
          <p:cNvPicPr>
            <a:picLocks noChangeAspect="1"/>
          </p:cNvPicPr>
          <p:nvPr/>
        </p:nvPicPr>
        <p:blipFill>
          <a:blip r:embed="rId5"/>
          <a:stretch>
            <a:fillRect/>
          </a:stretch>
        </p:blipFill>
        <p:spPr>
          <a:xfrm>
            <a:off x="373739" y="4962923"/>
            <a:ext cx="2528928" cy="973026"/>
          </a:xfrm>
          <a:prstGeom prst="rect">
            <a:avLst/>
          </a:prstGeom>
        </p:spPr>
      </p:pic>
      <p:sp>
        <p:nvSpPr>
          <p:cNvPr id="6" name="Rectangle 5"/>
          <p:cNvSpPr/>
          <p:nvPr/>
        </p:nvSpPr>
        <p:spPr>
          <a:xfrm>
            <a:off x="373739" y="6120023"/>
            <a:ext cx="4339650" cy="369332"/>
          </a:xfrm>
          <a:prstGeom prst="rect">
            <a:avLst/>
          </a:prstGeom>
          <a:ln w="28575">
            <a:solidFill>
              <a:srgbClr val="FF0000"/>
            </a:solidFill>
          </a:ln>
        </p:spPr>
        <p:txBody>
          <a:bodyPr wrap="none">
            <a:spAutoFit/>
          </a:bodyPr>
          <a:lstStyle/>
          <a:p>
            <a:r>
              <a:rPr lang="zh-TW" altLang="en-US" dirty="0">
                <a:latin typeface="標楷體" panose="03000509000000000000" pitchFamily="65" charset="-120"/>
                <a:ea typeface="標楷體" panose="03000509000000000000" pitchFamily="65" charset="-120"/>
                <a:cs typeface="Times New Roman" panose="02020603050405020304" pitchFamily="18" charset="0"/>
                <a:sym typeface="Wingdings" pitchFamily="2" charset="2"/>
              </a:rPr>
              <a:t>教師亦請留意外交部的最新公布的資訊。</a:t>
            </a:r>
            <a:endParaRPr lang="en-US" altLang="ja-JP" dirty="0">
              <a:latin typeface="標楷體" panose="03000509000000000000" pitchFamily="65" charset="-120"/>
              <a:ea typeface="標楷體" panose="03000509000000000000" pitchFamily="65" charset="-120"/>
              <a:cs typeface="Times New Roman" panose="02020603050405020304" pitchFamily="18" charset="0"/>
              <a:hlinkClick r:id="rId6"/>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475316" y="1551582"/>
            <a:ext cx="10930815" cy="2246769"/>
          </a:xfrm>
          <a:prstGeom prst="rect">
            <a:avLst/>
          </a:prstGeom>
        </p:spPr>
        <p:txBody>
          <a:bodyPr vert="horz" wrap="square" lIns="91440" tIns="45720" rIns="91440" bIns="45720" rtlCol="0" anchor="ctr">
            <a:spAutoFit/>
          </a:bodyPr>
          <a:lstStyle>
            <a:defPPr>
              <a:defRPr lang="zh-CN"/>
            </a:defPPr>
            <a:lvl1pPr>
              <a:lnSpc>
                <a:spcPct val="150000"/>
              </a:lnSpc>
              <a:spcBef>
                <a:spcPts val="1000"/>
              </a:spcBef>
              <a:buFont typeface="Arial" panose="020B0604020202020204" pitchFamily="34" charset="0"/>
              <a:buNone/>
              <a:defRPr sz="2400">
                <a:latin typeface="黑体" panose="02010609060101010101" pitchFamily="49" charset="-122"/>
                <a:ea typeface="黑体" panose="02010609060101010101" pitchFamily="49" charset="-122"/>
              </a:defRPr>
            </a:lvl1pPr>
          </a:lstStyle>
          <a:p>
            <a:pPr>
              <a:lnSpc>
                <a:spcPct val="100000"/>
              </a:lnSpc>
            </a:pPr>
            <a:r>
              <a:rPr lang="zh-CN" altLang="en-US" sz="2800" dirty="0">
                <a:latin typeface="DFKai-SB" panose="03000509000000000000" pitchFamily="65" charset="-120"/>
                <a:ea typeface="DFKai-SB" panose="03000509000000000000" pitchFamily="65" charset="-120"/>
              </a:rPr>
              <a:t>我國堅持獨立自主的外交政策，走和平發展道路。和平發展道路就是通過自身的努力和自主創新，</a:t>
            </a:r>
            <a:r>
              <a:rPr lang="zh-TW" altLang="en-US" sz="2800" dirty="0">
                <a:latin typeface="DFKai-SB" panose="03000509000000000000" pitchFamily="65" charset="-120"/>
                <a:ea typeface="DFKai-SB" panose="03000509000000000000" pitchFamily="65" charset="-120"/>
              </a:rPr>
              <a:t>採</a:t>
            </a:r>
            <a:r>
              <a:rPr lang="zh-CN" altLang="en-US" sz="2800" dirty="0">
                <a:latin typeface="DFKai-SB" panose="03000509000000000000" pitchFamily="65" charset="-120"/>
                <a:ea typeface="DFKai-SB" panose="03000509000000000000" pitchFamily="65" charset="-120"/>
              </a:rPr>
              <a:t>取和平的方式增加財富，實現自身的發展，而不是通過殖民掠奪、攫取別國財富來實現。在自己和平發展的同時，致力</a:t>
            </a:r>
            <a:r>
              <a:rPr lang="zh-CN" altLang="en-US" sz="2800" dirty="0">
                <a:latin typeface="DFKai-SB" panose="03000509000000000000" pitchFamily="65" charset="-120"/>
                <a:ea typeface="DFKai-SB" panose="03000509000000000000" pitchFamily="65" charset="-120"/>
                <a:sym typeface="宋体" panose="02010600030101010101" pitchFamily="2" charset="-122"/>
              </a:rPr>
              <a:t>於</a:t>
            </a:r>
            <a:r>
              <a:rPr lang="zh-CN" altLang="en-US" sz="2800" dirty="0">
                <a:latin typeface="DFKai-SB" panose="03000509000000000000" pitchFamily="65" charset="-120"/>
                <a:ea typeface="DFKai-SB" panose="03000509000000000000" pitchFamily="65" charset="-120"/>
              </a:rPr>
              <a:t>維護世界和平，積極促進各國共同發展繁榮。走和平發展道路是根據時代發展潮流和國家根本利益</a:t>
            </a:r>
            <a:r>
              <a:rPr lang="zh-TW" altLang="en-US" sz="2800" dirty="0">
                <a:latin typeface="DFKai-SB" panose="03000509000000000000" pitchFamily="65" charset="-120"/>
                <a:ea typeface="DFKai-SB" panose="03000509000000000000" pitchFamily="65" charset="-120"/>
              </a:rPr>
              <a:t>的考慮</a:t>
            </a:r>
            <a:r>
              <a:rPr lang="zh-CN" altLang="en-US" sz="2800" dirty="0">
                <a:latin typeface="DFKai-SB" panose="03000509000000000000" pitchFamily="65" charset="-120"/>
                <a:ea typeface="DFKai-SB" panose="03000509000000000000" pitchFamily="65" charset="-120"/>
              </a:rPr>
              <a:t>。</a:t>
            </a:r>
            <a:endParaRPr lang="zh-CN" altLang="en-US" sz="2600" u="sng" dirty="0">
              <a:latin typeface="DFKai-SB" panose="03000509000000000000" pitchFamily="65" charset="-120"/>
              <a:ea typeface="DFKai-SB" panose="03000509000000000000" pitchFamily="65" charset="-120"/>
            </a:endParaRPr>
          </a:p>
        </p:txBody>
      </p:sp>
      <p:sp>
        <p:nvSpPr>
          <p:cNvPr id="4" name="任意多边形: 形状 3"/>
          <p:cNvSpPr/>
          <p:nvPr/>
        </p:nvSpPr>
        <p:spPr>
          <a:xfrm>
            <a:off x="2151017" y="347611"/>
            <a:ext cx="7977052" cy="679578"/>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TW" altLang="en-US" sz="4000" b="1" dirty="0">
                <a:solidFill>
                  <a:srgbClr val="FFFFFF"/>
                </a:solidFill>
                <a:latin typeface="DFKai-SB" panose="03000509000000000000" pitchFamily="65" charset="-120"/>
                <a:ea typeface="DFKai-SB" panose="03000509000000000000" pitchFamily="65" charset="-120"/>
              </a:rPr>
              <a:t>全方位外交堅持和平發展道路</a:t>
            </a:r>
          </a:p>
        </p:txBody>
      </p:sp>
      <p:pic>
        <p:nvPicPr>
          <p:cNvPr id="2" name="圖片 1">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735" y="4257390"/>
            <a:ext cx="2590800" cy="1644515"/>
          </a:xfrm>
          <a:prstGeom prst="rect">
            <a:avLst/>
          </a:prstGeom>
        </p:spPr>
      </p:pic>
      <p:sp>
        <p:nvSpPr>
          <p:cNvPr id="10" name="文字方塊 9">
            <a:extLst>
              <a:ext uri="{FF2B5EF4-FFF2-40B4-BE49-F238E27FC236}">
                <a16:creationId xmlns:a16="http://schemas.microsoft.com/office/drawing/2014/main" id="{DFC54927-2C04-DD49-B2D9-CC8C7C382357}"/>
              </a:ext>
            </a:extLst>
          </p:cNvPr>
          <p:cNvSpPr txBox="1"/>
          <p:nvPr/>
        </p:nvSpPr>
        <p:spPr>
          <a:xfrm>
            <a:off x="7946839" y="4534107"/>
            <a:ext cx="3536929" cy="1200329"/>
          </a:xfrm>
          <a:prstGeom prst="rect">
            <a:avLst/>
          </a:prstGeom>
          <a:noFill/>
          <a:ln w="28575">
            <a:solidFill>
              <a:srgbClr val="FF0000"/>
            </a:solidFill>
          </a:ln>
        </p:spPr>
        <p:txBody>
          <a:bodyPr wrap="square">
            <a:spAutoFit/>
          </a:bodyPr>
          <a:lstStyle/>
          <a:p>
            <a:r>
              <a:rPr lang="zh-CN" altLang="en-US" sz="2400" dirty="0">
                <a:latin typeface="DFKai-SB" panose="03000509000000000000" pitchFamily="65" charset="-120"/>
                <a:ea typeface="DFKai-SB" panose="03000509000000000000" pitchFamily="65" charset="-120"/>
              </a:rPr>
              <a:t>有關</a:t>
            </a:r>
            <a:r>
              <a:rPr lang="zh-TW" altLang="en-US" sz="2400" dirty="0">
                <a:latin typeface="DFKai-SB" panose="03000509000000000000" pitchFamily="65" charset="-120"/>
                <a:ea typeface="DFKai-SB" panose="03000509000000000000" pitchFamily="65" charset="-120"/>
              </a:rPr>
              <a:t>國家</a:t>
            </a:r>
            <a:r>
              <a:rPr lang="zh-CN" altLang="en-US" sz="2400" dirty="0">
                <a:latin typeface="DFKai-SB" panose="03000509000000000000" pitchFamily="65" charset="-120"/>
                <a:ea typeface="DFKai-SB" panose="03000509000000000000" pitchFamily="65" charset="-120"/>
              </a:rPr>
              <a:t>走和平發展道路</a:t>
            </a:r>
            <a:r>
              <a:rPr lang="zh-TW" altLang="en-US" sz="2400" dirty="0">
                <a:latin typeface="DFKai-SB" panose="03000509000000000000" pitchFamily="65" charset="-120"/>
                <a:ea typeface="DFKai-SB" panose="03000509000000000000" pitchFamily="65" charset="-120"/>
              </a:rPr>
              <a:t>的主張與具體內容</a:t>
            </a:r>
            <a:r>
              <a:rPr lang="zh-CN" altLang="en-US" sz="2400" dirty="0">
                <a:latin typeface="DFKai-SB" panose="03000509000000000000" pitchFamily="65" charset="-120"/>
                <a:ea typeface="DFKai-SB" panose="03000509000000000000" pitchFamily="65" charset="-120"/>
              </a:rPr>
              <a:t>，</a:t>
            </a:r>
            <a:r>
              <a:rPr lang="zh-TW" altLang="en-US" sz="2400" dirty="0">
                <a:latin typeface="DFKai-SB" panose="03000509000000000000" pitchFamily="65" charset="-120"/>
                <a:ea typeface="DFKai-SB" panose="03000509000000000000" pitchFamily="65" charset="-120"/>
              </a:rPr>
              <a:t>請點擊圖像參看有關資料。</a:t>
            </a:r>
            <a:endParaRPr lang="zh-HK" altLang="en-US" sz="2400" dirty="0"/>
          </a:p>
        </p:txBody>
      </p:sp>
      <p:sp>
        <p:nvSpPr>
          <p:cNvPr id="11" name="矩形 10">
            <a:extLst>
              <a:ext uri="{FF2B5EF4-FFF2-40B4-BE49-F238E27FC236}">
                <a16:creationId xmlns:a16="http://schemas.microsoft.com/office/drawing/2014/main" id="{D42B13F0-6418-824A-B294-3A87C0ED64D6}"/>
              </a:ext>
            </a:extLst>
          </p:cNvPr>
          <p:cNvSpPr/>
          <p:nvPr/>
        </p:nvSpPr>
        <p:spPr>
          <a:xfrm>
            <a:off x="1218094" y="6254749"/>
            <a:ext cx="6096000" cy="461665"/>
          </a:xfrm>
          <a:prstGeom prst="rect">
            <a:avLst/>
          </a:prstGeom>
        </p:spPr>
        <p:txBody>
          <a:bodyPr>
            <a:spAutoFit/>
          </a:bodyPr>
          <a:lstStyle/>
          <a:p>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來源</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中華人民共和國中央人民政府</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a:t>
            </a:r>
            <a:r>
              <a:rPr lang="en-US" sz="1200" dirty="0">
                <a:latin typeface="Times New Roman" panose="02020603050405020304" pitchFamily="18" charset="0"/>
                <a:ea typeface="標楷體" panose="03000509000000000000" pitchFamily="65" charset="-120"/>
                <a:cs typeface="Times New Roman" panose="02020603050405020304" pitchFamily="18" charset="0"/>
              </a:rPr>
              <a:t>http://big5.www.gov.cn/gate/big5/www.gov.cn/zhengce/2011-09/06/content_2615782.htm</a:t>
            </a:r>
            <a:r>
              <a:rPr lang="en-US" altLang="zh-TW" sz="1200" dirty="0">
                <a:latin typeface="Times New Roman" panose="02020603050405020304" pitchFamily="18" charset="0"/>
                <a:cs typeface="Times New Roman" panose="02020603050405020304" pitchFamily="18" charset="0"/>
              </a:rPr>
              <a:t>)</a:t>
            </a:r>
            <a:endParaRPr lang="en-US" sz="1200" dirty="0">
              <a:latin typeface="Times New Roman" panose="02020603050405020304" pitchFamily="18" charset="0"/>
              <a:cs typeface="Times New Roman" panose="02020603050405020304" pitchFamily="18" charset="0"/>
            </a:endParaRPr>
          </a:p>
        </p:txBody>
      </p:sp>
      <p:pic>
        <p:nvPicPr>
          <p:cNvPr id="3" name="Picture 2">
            <a:hlinkClick r:id="rId3"/>
          </p:cNvPr>
          <p:cNvPicPr>
            <a:picLocks noChangeAspect="1"/>
          </p:cNvPicPr>
          <p:nvPr/>
        </p:nvPicPr>
        <p:blipFill>
          <a:blip r:embed="rId5"/>
          <a:stretch>
            <a:fillRect/>
          </a:stretch>
        </p:blipFill>
        <p:spPr>
          <a:xfrm>
            <a:off x="4284338" y="4257390"/>
            <a:ext cx="3312769" cy="1372622"/>
          </a:xfrm>
          <a:prstGeom prst="rect">
            <a:avLst/>
          </a:prstGeom>
        </p:spPr>
      </p:pic>
      <p:pic>
        <p:nvPicPr>
          <p:cNvPr id="5" name="Picture 4">
            <a:hlinkClick r:id="rId3"/>
          </p:cNvPr>
          <p:cNvPicPr>
            <a:picLocks noChangeAspect="1"/>
          </p:cNvPicPr>
          <p:nvPr/>
        </p:nvPicPr>
        <p:blipFill>
          <a:blip r:embed="rId6"/>
          <a:stretch>
            <a:fillRect/>
          </a:stretch>
        </p:blipFill>
        <p:spPr>
          <a:xfrm>
            <a:off x="4284338" y="5631448"/>
            <a:ext cx="3312769" cy="476727"/>
          </a:xfrm>
          <a:prstGeom prst="rect">
            <a:avLst/>
          </a:prstGeom>
        </p:spPr>
      </p:pic>
      <p:sp>
        <p:nvSpPr>
          <p:cNvPr id="8" name="Left Arrow 7"/>
          <p:cNvSpPr/>
          <p:nvPr/>
        </p:nvSpPr>
        <p:spPr>
          <a:xfrm>
            <a:off x="7444596" y="4882551"/>
            <a:ext cx="502243" cy="43994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2852921" y="328524"/>
            <a:ext cx="6970143" cy="646331"/>
          </a:xfrm>
          <a:noFill/>
          <a:ln>
            <a:solidFill>
              <a:schemeClr val="bg1">
                <a:lumMod val="95000"/>
              </a:schemeClr>
            </a:solidFill>
          </a:ln>
        </p:spPr>
        <p:txBody>
          <a:bodyPr wrap="square">
            <a:spAutoFit/>
          </a:bodyPr>
          <a:lstStyle/>
          <a:p>
            <a:pPr algn="ctr"/>
            <a:r>
              <a:rPr lang="zh-CN" altLang="en-US" sz="4000" b="1" kern="0" dirty="0">
                <a:latin typeface="DFKai-SB" panose="03000509000000000000" pitchFamily="65" charset="-120"/>
                <a:ea typeface="DFKai-SB" panose="03000509000000000000" pitchFamily="65" charset="-120"/>
              </a:rPr>
              <a:t>中國和平發展道路</a:t>
            </a:r>
            <a:r>
              <a:rPr lang="zh-TW" altLang="en-US" sz="4000" b="1" kern="0" dirty="0">
                <a:latin typeface="DFKai-SB" panose="03000509000000000000" pitchFamily="65" charset="-120"/>
                <a:ea typeface="DFKai-SB" panose="03000509000000000000" pitchFamily="65" charset="-120"/>
              </a:rPr>
              <a:t>主要</a:t>
            </a:r>
            <a:r>
              <a:rPr lang="zh-CN" altLang="en-US" sz="4000" b="1" kern="0" dirty="0">
                <a:latin typeface="DFKai-SB" panose="03000509000000000000" pitchFamily="65" charset="-120"/>
                <a:ea typeface="DFKai-SB" panose="03000509000000000000" pitchFamily="65" charset="-120"/>
              </a:rPr>
              <a:t>三步曲</a:t>
            </a:r>
          </a:p>
        </p:txBody>
      </p:sp>
      <p:sp>
        <p:nvSpPr>
          <p:cNvPr id="20" name="Freeform 246"/>
          <p:cNvSpPr/>
          <p:nvPr/>
        </p:nvSpPr>
        <p:spPr bwMode="auto">
          <a:xfrm rot="303404">
            <a:off x="2600890" y="915959"/>
            <a:ext cx="6271958" cy="3572059"/>
          </a:xfrm>
          <a:custGeom>
            <a:avLst/>
            <a:gdLst>
              <a:gd name="T0" fmla="*/ 0 w 2479"/>
              <a:gd name="T1" fmla="*/ 1530 h 1530"/>
              <a:gd name="T2" fmla="*/ 763 w 2479"/>
              <a:gd name="T3" fmla="*/ 774 h 1530"/>
              <a:gd name="T4" fmla="*/ 1111 w 2479"/>
              <a:gd name="T5" fmla="*/ 1050 h 1530"/>
              <a:gd name="T6" fmla="*/ 1825 w 2479"/>
              <a:gd name="T7" fmla="*/ 390 h 1530"/>
              <a:gd name="T8" fmla="*/ 1597 w 2479"/>
              <a:gd name="T9" fmla="*/ 210 h 1530"/>
              <a:gd name="T10" fmla="*/ 2479 w 2479"/>
              <a:gd name="T11" fmla="*/ 0 h 1530"/>
              <a:gd name="T12" fmla="*/ 2173 w 2479"/>
              <a:gd name="T13" fmla="*/ 792 h 1530"/>
              <a:gd name="T14" fmla="*/ 1963 w 2479"/>
              <a:gd name="T15" fmla="*/ 552 h 1530"/>
              <a:gd name="T16" fmla="*/ 1111 w 2479"/>
              <a:gd name="T17" fmla="*/ 1218 h 1530"/>
              <a:gd name="T18" fmla="*/ 763 w 2479"/>
              <a:gd name="T19" fmla="*/ 918 h 1530"/>
              <a:gd name="T20" fmla="*/ 0 w 2479"/>
              <a:gd name="T21" fmla="*/ 1530 h 1530"/>
              <a:gd name="connsiteX0" fmla="*/ 0 w 10024"/>
              <a:gd name="connsiteY0" fmla="*/ 9250 h 9250"/>
              <a:gd name="connsiteX1" fmla="*/ 3102 w 10024"/>
              <a:gd name="connsiteY1" fmla="*/ 5059 h 9250"/>
              <a:gd name="connsiteX2" fmla="*/ 4506 w 10024"/>
              <a:gd name="connsiteY2" fmla="*/ 6863 h 9250"/>
              <a:gd name="connsiteX3" fmla="*/ 7386 w 10024"/>
              <a:gd name="connsiteY3" fmla="*/ 2549 h 9250"/>
              <a:gd name="connsiteX4" fmla="*/ 6466 w 10024"/>
              <a:gd name="connsiteY4" fmla="*/ 1373 h 9250"/>
              <a:gd name="connsiteX5" fmla="*/ 10024 w 10024"/>
              <a:gd name="connsiteY5" fmla="*/ 0 h 9250"/>
              <a:gd name="connsiteX6" fmla="*/ 8790 w 10024"/>
              <a:gd name="connsiteY6" fmla="*/ 5176 h 9250"/>
              <a:gd name="connsiteX7" fmla="*/ 7943 w 10024"/>
              <a:gd name="connsiteY7" fmla="*/ 3608 h 9250"/>
              <a:gd name="connsiteX8" fmla="*/ 4506 w 10024"/>
              <a:gd name="connsiteY8" fmla="*/ 7961 h 9250"/>
              <a:gd name="connsiteX9" fmla="*/ 3102 w 10024"/>
              <a:gd name="connsiteY9" fmla="*/ 6000 h 9250"/>
              <a:gd name="connsiteX10" fmla="*/ 0 w 10024"/>
              <a:gd name="connsiteY10" fmla="*/ 9250 h 9250"/>
              <a:gd name="connsiteX0-1" fmla="*/ 0 w 10000"/>
              <a:gd name="connsiteY0-2" fmla="*/ 10000 h 10000"/>
              <a:gd name="connsiteX1-3" fmla="*/ 3095 w 10000"/>
              <a:gd name="connsiteY1-4" fmla="*/ 5469 h 10000"/>
              <a:gd name="connsiteX2-5" fmla="*/ 4495 w 10000"/>
              <a:gd name="connsiteY2-6" fmla="*/ 7419 h 10000"/>
              <a:gd name="connsiteX3-7" fmla="*/ 7368 w 10000"/>
              <a:gd name="connsiteY3-8" fmla="*/ 2756 h 10000"/>
              <a:gd name="connsiteX4-9" fmla="*/ 6451 w 10000"/>
              <a:gd name="connsiteY4-10" fmla="*/ 1484 h 10000"/>
              <a:gd name="connsiteX5-11" fmla="*/ 10000 w 10000"/>
              <a:gd name="connsiteY5-12" fmla="*/ 0 h 10000"/>
              <a:gd name="connsiteX6-13" fmla="*/ 8769 w 10000"/>
              <a:gd name="connsiteY6-14" fmla="*/ 5596 h 10000"/>
              <a:gd name="connsiteX7-15" fmla="*/ 7924 w 10000"/>
              <a:gd name="connsiteY7-16" fmla="*/ 3901 h 10000"/>
              <a:gd name="connsiteX8-17" fmla="*/ 4495 w 10000"/>
              <a:gd name="connsiteY8-18" fmla="*/ 8606 h 10000"/>
              <a:gd name="connsiteX9-19" fmla="*/ 3095 w 10000"/>
              <a:gd name="connsiteY9-20" fmla="*/ 6486 h 10000"/>
              <a:gd name="connsiteX10-21" fmla="*/ 0 w 10000"/>
              <a:gd name="connsiteY10-22" fmla="*/ 10000 h 10000"/>
              <a:gd name="connsiteX0-23" fmla="*/ 0 w 10000"/>
              <a:gd name="connsiteY0-24" fmla="*/ 10000 h 10000"/>
              <a:gd name="connsiteX1-25" fmla="*/ 3095 w 10000"/>
              <a:gd name="connsiteY1-26" fmla="*/ 5469 h 10000"/>
              <a:gd name="connsiteX2-27" fmla="*/ 4495 w 10000"/>
              <a:gd name="connsiteY2-28" fmla="*/ 7419 h 10000"/>
              <a:gd name="connsiteX3-29" fmla="*/ 7368 w 10000"/>
              <a:gd name="connsiteY3-30" fmla="*/ 2756 h 10000"/>
              <a:gd name="connsiteX4-31" fmla="*/ 6451 w 10000"/>
              <a:gd name="connsiteY4-32" fmla="*/ 1484 h 10000"/>
              <a:gd name="connsiteX5-33" fmla="*/ 10000 w 10000"/>
              <a:gd name="connsiteY5-34" fmla="*/ 0 h 10000"/>
              <a:gd name="connsiteX6-35" fmla="*/ 8769 w 10000"/>
              <a:gd name="connsiteY6-36" fmla="*/ 5596 h 10000"/>
              <a:gd name="connsiteX7-37" fmla="*/ 7924 w 10000"/>
              <a:gd name="connsiteY7-38" fmla="*/ 3901 h 10000"/>
              <a:gd name="connsiteX8-39" fmla="*/ 4495 w 10000"/>
              <a:gd name="connsiteY8-40" fmla="*/ 8606 h 10000"/>
              <a:gd name="connsiteX9-41" fmla="*/ 3095 w 10000"/>
              <a:gd name="connsiteY9-42" fmla="*/ 6486 h 10000"/>
              <a:gd name="connsiteX10-43" fmla="*/ 0 w 10000"/>
              <a:gd name="connsiteY10-44" fmla="*/ 10000 h 10000"/>
              <a:gd name="connsiteX0-45" fmla="*/ 0 w 10000"/>
              <a:gd name="connsiteY0-46" fmla="*/ 10000 h 10000"/>
              <a:gd name="connsiteX1-47" fmla="*/ 3095 w 10000"/>
              <a:gd name="connsiteY1-48" fmla="*/ 5469 h 10000"/>
              <a:gd name="connsiteX2-49" fmla="*/ 4495 w 10000"/>
              <a:gd name="connsiteY2-50" fmla="*/ 7419 h 10000"/>
              <a:gd name="connsiteX3-51" fmla="*/ 7368 w 10000"/>
              <a:gd name="connsiteY3-52" fmla="*/ 2756 h 10000"/>
              <a:gd name="connsiteX4-53" fmla="*/ 6451 w 10000"/>
              <a:gd name="connsiteY4-54" fmla="*/ 1484 h 10000"/>
              <a:gd name="connsiteX5-55" fmla="*/ 10000 w 10000"/>
              <a:gd name="connsiteY5-56" fmla="*/ 0 h 10000"/>
              <a:gd name="connsiteX6-57" fmla="*/ 8769 w 10000"/>
              <a:gd name="connsiteY6-58" fmla="*/ 5596 h 10000"/>
              <a:gd name="connsiteX7-59" fmla="*/ 7924 w 10000"/>
              <a:gd name="connsiteY7-60" fmla="*/ 3901 h 10000"/>
              <a:gd name="connsiteX8-61" fmla="*/ 4495 w 10000"/>
              <a:gd name="connsiteY8-62" fmla="*/ 8606 h 10000"/>
              <a:gd name="connsiteX9-63" fmla="*/ 3095 w 10000"/>
              <a:gd name="connsiteY9-64" fmla="*/ 6486 h 10000"/>
              <a:gd name="connsiteX10-65" fmla="*/ 0 w 10000"/>
              <a:gd name="connsiteY10-66" fmla="*/ 10000 h 10000"/>
              <a:gd name="connsiteX0-67" fmla="*/ 0 w 10000"/>
              <a:gd name="connsiteY0-68" fmla="*/ 10000 h 10000"/>
              <a:gd name="connsiteX1-69" fmla="*/ 3095 w 10000"/>
              <a:gd name="connsiteY1-70" fmla="*/ 5469 h 10000"/>
              <a:gd name="connsiteX2-71" fmla="*/ 4495 w 10000"/>
              <a:gd name="connsiteY2-72" fmla="*/ 7419 h 10000"/>
              <a:gd name="connsiteX3-73" fmla="*/ 7368 w 10000"/>
              <a:gd name="connsiteY3-74" fmla="*/ 2756 h 10000"/>
              <a:gd name="connsiteX4-75" fmla="*/ 6451 w 10000"/>
              <a:gd name="connsiteY4-76" fmla="*/ 1484 h 10000"/>
              <a:gd name="connsiteX5-77" fmla="*/ 10000 w 10000"/>
              <a:gd name="connsiteY5-78" fmla="*/ 0 h 10000"/>
              <a:gd name="connsiteX6-79" fmla="*/ 8769 w 10000"/>
              <a:gd name="connsiteY6-80" fmla="*/ 5596 h 10000"/>
              <a:gd name="connsiteX7-81" fmla="*/ 7924 w 10000"/>
              <a:gd name="connsiteY7-82" fmla="*/ 3901 h 10000"/>
              <a:gd name="connsiteX8-83" fmla="*/ 4495 w 10000"/>
              <a:gd name="connsiteY8-84" fmla="*/ 8606 h 10000"/>
              <a:gd name="connsiteX9-85" fmla="*/ 3095 w 10000"/>
              <a:gd name="connsiteY9-86" fmla="*/ 6486 h 10000"/>
              <a:gd name="connsiteX10-87" fmla="*/ 0 w 10000"/>
              <a:gd name="connsiteY10-88" fmla="*/ 10000 h 10000"/>
              <a:gd name="connsiteX0-89" fmla="*/ 0 w 10000"/>
              <a:gd name="connsiteY0-90" fmla="*/ 10000 h 10000"/>
              <a:gd name="connsiteX1-91" fmla="*/ 3095 w 10000"/>
              <a:gd name="connsiteY1-92" fmla="*/ 5469 h 10000"/>
              <a:gd name="connsiteX2-93" fmla="*/ 4495 w 10000"/>
              <a:gd name="connsiteY2-94" fmla="*/ 7419 h 10000"/>
              <a:gd name="connsiteX3-95" fmla="*/ 7368 w 10000"/>
              <a:gd name="connsiteY3-96" fmla="*/ 2756 h 10000"/>
              <a:gd name="connsiteX4-97" fmla="*/ 6451 w 10000"/>
              <a:gd name="connsiteY4-98" fmla="*/ 1484 h 10000"/>
              <a:gd name="connsiteX5-99" fmla="*/ 10000 w 10000"/>
              <a:gd name="connsiteY5-100" fmla="*/ 0 h 10000"/>
              <a:gd name="connsiteX6-101" fmla="*/ 8769 w 10000"/>
              <a:gd name="connsiteY6-102" fmla="*/ 5596 h 10000"/>
              <a:gd name="connsiteX7-103" fmla="*/ 7888 w 10000"/>
              <a:gd name="connsiteY7-104" fmla="*/ 3709 h 10000"/>
              <a:gd name="connsiteX8-105" fmla="*/ 4495 w 10000"/>
              <a:gd name="connsiteY8-106" fmla="*/ 8606 h 10000"/>
              <a:gd name="connsiteX9-107" fmla="*/ 3095 w 10000"/>
              <a:gd name="connsiteY9-108" fmla="*/ 6486 h 10000"/>
              <a:gd name="connsiteX10-109" fmla="*/ 0 w 10000"/>
              <a:gd name="connsiteY10-110" fmla="*/ 10000 h 10000"/>
              <a:gd name="connsiteX0-111" fmla="*/ 0 w 10000"/>
              <a:gd name="connsiteY0-112" fmla="*/ 10000 h 10000"/>
              <a:gd name="connsiteX1-113" fmla="*/ 3095 w 10000"/>
              <a:gd name="connsiteY1-114" fmla="*/ 5469 h 10000"/>
              <a:gd name="connsiteX2-115" fmla="*/ 4495 w 10000"/>
              <a:gd name="connsiteY2-116" fmla="*/ 7419 h 10000"/>
              <a:gd name="connsiteX3-117" fmla="*/ 7502 w 10000"/>
              <a:gd name="connsiteY3-118" fmla="*/ 2969 h 10000"/>
              <a:gd name="connsiteX4-119" fmla="*/ 6451 w 10000"/>
              <a:gd name="connsiteY4-120" fmla="*/ 1484 h 10000"/>
              <a:gd name="connsiteX5-121" fmla="*/ 10000 w 10000"/>
              <a:gd name="connsiteY5-122" fmla="*/ 0 h 10000"/>
              <a:gd name="connsiteX6-123" fmla="*/ 8769 w 10000"/>
              <a:gd name="connsiteY6-124" fmla="*/ 5596 h 10000"/>
              <a:gd name="connsiteX7-125" fmla="*/ 7888 w 10000"/>
              <a:gd name="connsiteY7-126" fmla="*/ 3709 h 10000"/>
              <a:gd name="connsiteX8-127" fmla="*/ 4495 w 10000"/>
              <a:gd name="connsiteY8-128" fmla="*/ 8606 h 10000"/>
              <a:gd name="connsiteX9-129" fmla="*/ 3095 w 10000"/>
              <a:gd name="connsiteY9-130" fmla="*/ 6486 h 10000"/>
              <a:gd name="connsiteX10-131" fmla="*/ 0 w 10000"/>
              <a:gd name="connsiteY10-132" fmla="*/ 10000 h 10000"/>
              <a:gd name="connsiteX0-133" fmla="*/ 0 w 10000"/>
              <a:gd name="connsiteY0-134" fmla="*/ 10000 h 10000"/>
              <a:gd name="connsiteX1-135" fmla="*/ 3095 w 10000"/>
              <a:gd name="connsiteY1-136" fmla="*/ 5469 h 10000"/>
              <a:gd name="connsiteX2-137" fmla="*/ 4495 w 10000"/>
              <a:gd name="connsiteY2-138" fmla="*/ 7419 h 10000"/>
              <a:gd name="connsiteX3-139" fmla="*/ 7502 w 10000"/>
              <a:gd name="connsiteY3-140" fmla="*/ 2969 h 10000"/>
              <a:gd name="connsiteX4-141" fmla="*/ 6791 w 10000"/>
              <a:gd name="connsiteY4-142" fmla="*/ 1569 h 10000"/>
              <a:gd name="connsiteX5-143" fmla="*/ 10000 w 10000"/>
              <a:gd name="connsiteY5-144" fmla="*/ 0 h 10000"/>
              <a:gd name="connsiteX6-145" fmla="*/ 8769 w 10000"/>
              <a:gd name="connsiteY6-146" fmla="*/ 5596 h 10000"/>
              <a:gd name="connsiteX7-147" fmla="*/ 7888 w 10000"/>
              <a:gd name="connsiteY7-148" fmla="*/ 3709 h 10000"/>
              <a:gd name="connsiteX8-149" fmla="*/ 4495 w 10000"/>
              <a:gd name="connsiteY8-150" fmla="*/ 8606 h 10000"/>
              <a:gd name="connsiteX9-151" fmla="*/ 3095 w 10000"/>
              <a:gd name="connsiteY9-152" fmla="*/ 6486 h 10000"/>
              <a:gd name="connsiteX10-153" fmla="*/ 0 w 10000"/>
              <a:gd name="connsiteY10-154" fmla="*/ 10000 h 10000"/>
              <a:gd name="connsiteX0-155" fmla="*/ 0 w 10000"/>
              <a:gd name="connsiteY0-156" fmla="*/ 10000 h 10000"/>
              <a:gd name="connsiteX1-157" fmla="*/ 3095 w 10000"/>
              <a:gd name="connsiteY1-158" fmla="*/ 5469 h 10000"/>
              <a:gd name="connsiteX2-159" fmla="*/ 4495 w 10000"/>
              <a:gd name="connsiteY2-160" fmla="*/ 7419 h 10000"/>
              <a:gd name="connsiteX3-161" fmla="*/ 7502 w 10000"/>
              <a:gd name="connsiteY3-162" fmla="*/ 2969 h 10000"/>
              <a:gd name="connsiteX4-163" fmla="*/ 6791 w 10000"/>
              <a:gd name="connsiteY4-164" fmla="*/ 1569 h 10000"/>
              <a:gd name="connsiteX5-165" fmla="*/ 10000 w 10000"/>
              <a:gd name="connsiteY5-166" fmla="*/ 0 h 10000"/>
              <a:gd name="connsiteX6-167" fmla="*/ 8441 w 10000"/>
              <a:gd name="connsiteY6-168" fmla="*/ 4935 h 10000"/>
              <a:gd name="connsiteX7-169" fmla="*/ 7888 w 10000"/>
              <a:gd name="connsiteY7-170" fmla="*/ 3709 h 10000"/>
              <a:gd name="connsiteX8-171" fmla="*/ 4495 w 10000"/>
              <a:gd name="connsiteY8-172" fmla="*/ 8606 h 10000"/>
              <a:gd name="connsiteX9-173" fmla="*/ 3095 w 10000"/>
              <a:gd name="connsiteY9-174" fmla="*/ 6486 h 10000"/>
              <a:gd name="connsiteX10-175" fmla="*/ 0 w 10000"/>
              <a:gd name="connsiteY10-176" fmla="*/ 10000 h 10000"/>
              <a:gd name="connsiteX0-177" fmla="*/ 0 w 10000"/>
              <a:gd name="connsiteY0-178" fmla="*/ 10000 h 10000"/>
              <a:gd name="connsiteX1-179" fmla="*/ 3095 w 10000"/>
              <a:gd name="connsiteY1-180" fmla="*/ 5469 h 10000"/>
              <a:gd name="connsiteX2-181" fmla="*/ 4495 w 10000"/>
              <a:gd name="connsiteY2-182" fmla="*/ 7419 h 10000"/>
              <a:gd name="connsiteX3-183" fmla="*/ 7502 w 10000"/>
              <a:gd name="connsiteY3-184" fmla="*/ 2969 h 10000"/>
              <a:gd name="connsiteX4-185" fmla="*/ 6791 w 10000"/>
              <a:gd name="connsiteY4-186" fmla="*/ 1569 h 10000"/>
              <a:gd name="connsiteX5-187" fmla="*/ 10000 w 10000"/>
              <a:gd name="connsiteY5-188" fmla="*/ 0 h 10000"/>
              <a:gd name="connsiteX6-189" fmla="*/ 8441 w 10000"/>
              <a:gd name="connsiteY6-190" fmla="*/ 4935 h 10000"/>
              <a:gd name="connsiteX7-191" fmla="*/ 8082 w 10000"/>
              <a:gd name="connsiteY7-192" fmla="*/ 3432 h 10000"/>
              <a:gd name="connsiteX8-193" fmla="*/ 4495 w 10000"/>
              <a:gd name="connsiteY8-194" fmla="*/ 8606 h 10000"/>
              <a:gd name="connsiteX9-195" fmla="*/ 3095 w 10000"/>
              <a:gd name="connsiteY9-196" fmla="*/ 6486 h 10000"/>
              <a:gd name="connsiteX10-197" fmla="*/ 0 w 10000"/>
              <a:gd name="connsiteY10-198" fmla="*/ 10000 h 10000"/>
              <a:gd name="connsiteX0-199" fmla="*/ 0 w 10000"/>
              <a:gd name="connsiteY0-200" fmla="*/ 10000 h 10000"/>
              <a:gd name="connsiteX1-201" fmla="*/ 3095 w 10000"/>
              <a:gd name="connsiteY1-202" fmla="*/ 5469 h 10000"/>
              <a:gd name="connsiteX2-203" fmla="*/ 4495 w 10000"/>
              <a:gd name="connsiteY2-204" fmla="*/ 7419 h 10000"/>
              <a:gd name="connsiteX3-205" fmla="*/ 7672 w 10000"/>
              <a:gd name="connsiteY3-206" fmla="*/ 2820 h 10000"/>
              <a:gd name="connsiteX4-207" fmla="*/ 6791 w 10000"/>
              <a:gd name="connsiteY4-208" fmla="*/ 1569 h 10000"/>
              <a:gd name="connsiteX5-209" fmla="*/ 10000 w 10000"/>
              <a:gd name="connsiteY5-210" fmla="*/ 0 h 10000"/>
              <a:gd name="connsiteX6-211" fmla="*/ 8441 w 10000"/>
              <a:gd name="connsiteY6-212" fmla="*/ 4935 h 10000"/>
              <a:gd name="connsiteX7-213" fmla="*/ 8082 w 10000"/>
              <a:gd name="connsiteY7-214" fmla="*/ 3432 h 10000"/>
              <a:gd name="connsiteX8-215" fmla="*/ 4495 w 10000"/>
              <a:gd name="connsiteY8-216" fmla="*/ 8606 h 10000"/>
              <a:gd name="connsiteX9-217" fmla="*/ 3095 w 10000"/>
              <a:gd name="connsiteY9-218" fmla="*/ 6486 h 10000"/>
              <a:gd name="connsiteX10-219" fmla="*/ 0 w 10000"/>
              <a:gd name="connsiteY10-220" fmla="*/ 10000 h 10000"/>
              <a:gd name="connsiteX0-221" fmla="*/ 0 w 10000"/>
              <a:gd name="connsiteY0-222" fmla="*/ 10000 h 10000"/>
              <a:gd name="connsiteX1-223" fmla="*/ 3095 w 10000"/>
              <a:gd name="connsiteY1-224" fmla="*/ 5469 h 10000"/>
              <a:gd name="connsiteX2-225" fmla="*/ 4495 w 10000"/>
              <a:gd name="connsiteY2-226" fmla="*/ 7419 h 10000"/>
              <a:gd name="connsiteX3-227" fmla="*/ 7672 w 10000"/>
              <a:gd name="connsiteY3-228" fmla="*/ 2820 h 10000"/>
              <a:gd name="connsiteX4-229" fmla="*/ 6961 w 10000"/>
              <a:gd name="connsiteY4-230" fmla="*/ 1718 h 10000"/>
              <a:gd name="connsiteX5-231" fmla="*/ 10000 w 10000"/>
              <a:gd name="connsiteY5-232" fmla="*/ 0 h 10000"/>
              <a:gd name="connsiteX6-233" fmla="*/ 8441 w 10000"/>
              <a:gd name="connsiteY6-234" fmla="*/ 4935 h 10000"/>
              <a:gd name="connsiteX7-235" fmla="*/ 8082 w 10000"/>
              <a:gd name="connsiteY7-236" fmla="*/ 3432 h 10000"/>
              <a:gd name="connsiteX8-237" fmla="*/ 4495 w 10000"/>
              <a:gd name="connsiteY8-238" fmla="*/ 8606 h 10000"/>
              <a:gd name="connsiteX9-239" fmla="*/ 3095 w 10000"/>
              <a:gd name="connsiteY9-240" fmla="*/ 6486 h 10000"/>
              <a:gd name="connsiteX10-241" fmla="*/ 0 w 10000"/>
              <a:gd name="connsiteY10-242" fmla="*/ 10000 h 10000"/>
              <a:gd name="connsiteX0-243" fmla="*/ 0 w 10000"/>
              <a:gd name="connsiteY0-244" fmla="*/ 10000 h 10000"/>
              <a:gd name="connsiteX1-245" fmla="*/ 3095 w 10000"/>
              <a:gd name="connsiteY1-246" fmla="*/ 5469 h 10000"/>
              <a:gd name="connsiteX2-247" fmla="*/ 4495 w 10000"/>
              <a:gd name="connsiteY2-248" fmla="*/ 7419 h 10000"/>
              <a:gd name="connsiteX3-249" fmla="*/ 7672 w 10000"/>
              <a:gd name="connsiteY3-250" fmla="*/ 2820 h 10000"/>
              <a:gd name="connsiteX4-251" fmla="*/ 6973 w 10000"/>
              <a:gd name="connsiteY4-252" fmla="*/ 1995 h 10000"/>
              <a:gd name="connsiteX5-253" fmla="*/ 10000 w 10000"/>
              <a:gd name="connsiteY5-254" fmla="*/ 0 h 10000"/>
              <a:gd name="connsiteX6-255" fmla="*/ 8441 w 10000"/>
              <a:gd name="connsiteY6-256" fmla="*/ 4935 h 10000"/>
              <a:gd name="connsiteX7-257" fmla="*/ 8082 w 10000"/>
              <a:gd name="connsiteY7-258" fmla="*/ 3432 h 10000"/>
              <a:gd name="connsiteX8-259" fmla="*/ 4495 w 10000"/>
              <a:gd name="connsiteY8-260" fmla="*/ 8606 h 10000"/>
              <a:gd name="connsiteX9-261" fmla="*/ 3095 w 10000"/>
              <a:gd name="connsiteY9-262" fmla="*/ 6486 h 10000"/>
              <a:gd name="connsiteX10-263" fmla="*/ 0 w 10000"/>
              <a:gd name="connsiteY10-264" fmla="*/ 10000 h 10000"/>
              <a:gd name="connsiteX0-265" fmla="*/ 0 w 10000"/>
              <a:gd name="connsiteY0-266" fmla="*/ 10000 h 10000"/>
              <a:gd name="connsiteX1-267" fmla="*/ 3095 w 10000"/>
              <a:gd name="connsiteY1-268" fmla="*/ 5469 h 10000"/>
              <a:gd name="connsiteX2-269" fmla="*/ 4495 w 10000"/>
              <a:gd name="connsiteY2-270" fmla="*/ 7419 h 10000"/>
              <a:gd name="connsiteX3-271" fmla="*/ 7672 w 10000"/>
              <a:gd name="connsiteY3-272" fmla="*/ 2820 h 10000"/>
              <a:gd name="connsiteX4-273" fmla="*/ 6973 w 10000"/>
              <a:gd name="connsiteY4-274" fmla="*/ 1995 h 10000"/>
              <a:gd name="connsiteX5-275" fmla="*/ 10000 w 10000"/>
              <a:gd name="connsiteY5-276" fmla="*/ 0 h 10000"/>
              <a:gd name="connsiteX6-277" fmla="*/ 8368 w 10000"/>
              <a:gd name="connsiteY6-278" fmla="*/ 4786 h 10000"/>
              <a:gd name="connsiteX7-279" fmla="*/ 8082 w 10000"/>
              <a:gd name="connsiteY7-280" fmla="*/ 3432 h 10000"/>
              <a:gd name="connsiteX8-281" fmla="*/ 4495 w 10000"/>
              <a:gd name="connsiteY8-282" fmla="*/ 8606 h 10000"/>
              <a:gd name="connsiteX9-283" fmla="*/ 3095 w 10000"/>
              <a:gd name="connsiteY9-284" fmla="*/ 6486 h 10000"/>
              <a:gd name="connsiteX10-285" fmla="*/ 0 w 10000"/>
              <a:gd name="connsiteY10-286" fmla="*/ 10000 h 10000"/>
              <a:gd name="connsiteX0-287" fmla="*/ 0 w 10000"/>
              <a:gd name="connsiteY0-288" fmla="*/ 10000 h 10000"/>
              <a:gd name="connsiteX1-289" fmla="*/ 3095 w 10000"/>
              <a:gd name="connsiteY1-290" fmla="*/ 5469 h 10000"/>
              <a:gd name="connsiteX2-291" fmla="*/ 4495 w 10000"/>
              <a:gd name="connsiteY2-292" fmla="*/ 7419 h 10000"/>
              <a:gd name="connsiteX3-293" fmla="*/ 7672 w 10000"/>
              <a:gd name="connsiteY3-294" fmla="*/ 2820 h 10000"/>
              <a:gd name="connsiteX4-295" fmla="*/ 6973 w 10000"/>
              <a:gd name="connsiteY4-296" fmla="*/ 1995 h 10000"/>
              <a:gd name="connsiteX5-297" fmla="*/ 10000 w 10000"/>
              <a:gd name="connsiteY5-298" fmla="*/ 0 h 10000"/>
              <a:gd name="connsiteX6-299" fmla="*/ 8368 w 10000"/>
              <a:gd name="connsiteY6-300" fmla="*/ 4786 h 10000"/>
              <a:gd name="connsiteX7-301" fmla="*/ 8082 w 10000"/>
              <a:gd name="connsiteY7-302" fmla="*/ 3432 h 10000"/>
              <a:gd name="connsiteX8-303" fmla="*/ 4495 w 10000"/>
              <a:gd name="connsiteY8-304" fmla="*/ 8606 h 10000"/>
              <a:gd name="connsiteX9-305" fmla="*/ 3095 w 10000"/>
              <a:gd name="connsiteY9-306" fmla="*/ 6486 h 10000"/>
              <a:gd name="connsiteX10-307" fmla="*/ 0 w 10000"/>
              <a:gd name="connsiteY10-308" fmla="*/ 10000 h 10000"/>
              <a:gd name="connsiteX0-309" fmla="*/ 0 w 10000"/>
              <a:gd name="connsiteY0-310" fmla="*/ 10000 h 10000"/>
              <a:gd name="connsiteX1-311" fmla="*/ 3095 w 10000"/>
              <a:gd name="connsiteY1-312" fmla="*/ 5469 h 10000"/>
              <a:gd name="connsiteX2-313" fmla="*/ 4483 w 10000"/>
              <a:gd name="connsiteY2-314" fmla="*/ 7163 h 10000"/>
              <a:gd name="connsiteX3-315" fmla="*/ 7672 w 10000"/>
              <a:gd name="connsiteY3-316" fmla="*/ 2820 h 10000"/>
              <a:gd name="connsiteX4-317" fmla="*/ 6973 w 10000"/>
              <a:gd name="connsiteY4-318" fmla="*/ 1995 h 10000"/>
              <a:gd name="connsiteX5-319" fmla="*/ 10000 w 10000"/>
              <a:gd name="connsiteY5-320" fmla="*/ 0 h 10000"/>
              <a:gd name="connsiteX6-321" fmla="*/ 8368 w 10000"/>
              <a:gd name="connsiteY6-322" fmla="*/ 4786 h 10000"/>
              <a:gd name="connsiteX7-323" fmla="*/ 8082 w 10000"/>
              <a:gd name="connsiteY7-324" fmla="*/ 3432 h 10000"/>
              <a:gd name="connsiteX8-325" fmla="*/ 4495 w 10000"/>
              <a:gd name="connsiteY8-326" fmla="*/ 8606 h 10000"/>
              <a:gd name="connsiteX9-327" fmla="*/ 3095 w 10000"/>
              <a:gd name="connsiteY9-328" fmla="*/ 6486 h 10000"/>
              <a:gd name="connsiteX10-329" fmla="*/ 0 w 10000"/>
              <a:gd name="connsiteY10-330" fmla="*/ 10000 h 10000"/>
              <a:gd name="connsiteX0-331" fmla="*/ 0 w 10000"/>
              <a:gd name="connsiteY0-332" fmla="*/ 10000 h 10000"/>
              <a:gd name="connsiteX1-333" fmla="*/ 3095 w 10000"/>
              <a:gd name="connsiteY1-334" fmla="*/ 5469 h 10000"/>
              <a:gd name="connsiteX2-335" fmla="*/ 4483 w 10000"/>
              <a:gd name="connsiteY2-336" fmla="*/ 7163 h 10000"/>
              <a:gd name="connsiteX3-337" fmla="*/ 7672 w 10000"/>
              <a:gd name="connsiteY3-338" fmla="*/ 2820 h 10000"/>
              <a:gd name="connsiteX4-339" fmla="*/ 6973 w 10000"/>
              <a:gd name="connsiteY4-340" fmla="*/ 1995 h 10000"/>
              <a:gd name="connsiteX5-341" fmla="*/ 10000 w 10000"/>
              <a:gd name="connsiteY5-342" fmla="*/ 0 h 10000"/>
              <a:gd name="connsiteX6-343" fmla="*/ 8368 w 10000"/>
              <a:gd name="connsiteY6-344" fmla="*/ 4786 h 10000"/>
              <a:gd name="connsiteX7-345" fmla="*/ 8082 w 10000"/>
              <a:gd name="connsiteY7-346" fmla="*/ 3432 h 10000"/>
              <a:gd name="connsiteX8-347" fmla="*/ 4495 w 10000"/>
              <a:gd name="connsiteY8-348" fmla="*/ 8606 h 10000"/>
              <a:gd name="connsiteX9-349" fmla="*/ 3095 w 10000"/>
              <a:gd name="connsiteY9-350" fmla="*/ 6593 h 10000"/>
              <a:gd name="connsiteX10-351" fmla="*/ 0 w 10000"/>
              <a:gd name="connsiteY10-352" fmla="*/ 10000 h 10000"/>
              <a:gd name="connsiteX0-353" fmla="*/ 0 w 10000"/>
              <a:gd name="connsiteY0-354" fmla="*/ 10000 h 10000"/>
              <a:gd name="connsiteX1-355" fmla="*/ 3095 w 10000"/>
              <a:gd name="connsiteY1-356" fmla="*/ 5469 h 10000"/>
              <a:gd name="connsiteX2-357" fmla="*/ 4483 w 10000"/>
              <a:gd name="connsiteY2-358" fmla="*/ 7163 h 10000"/>
              <a:gd name="connsiteX3-359" fmla="*/ 7672 w 10000"/>
              <a:gd name="connsiteY3-360" fmla="*/ 2820 h 10000"/>
              <a:gd name="connsiteX4-361" fmla="*/ 6973 w 10000"/>
              <a:gd name="connsiteY4-362" fmla="*/ 1995 h 10000"/>
              <a:gd name="connsiteX5-363" fmla="*/ 10000 w 10000"/>
              <a:gd name="connsiteY5-364" fmla="*/ 0 h 10000"/>
              <a:gd name="connsiteX6-365" fmla="*/ 8368 w 10000"/>
              <a:gd name="connsiteY6-366" fmla="*/ 4786 h 10000"/>
              <a:gd name="connsiteX7-367" fmla="*/ 8082 w 10000"/>
              <a:gd name="connsiteY7-368" fmla="*/ 3432 h 10000"/>
              <a:gd name="connsiteX8-369" fmla="*/ 4495 w 10000"/>
              <a:gd name="connsiteY8-370" fmla="*/ 8606 h 10000"/>
              <a:gd name="connsiteX9-371" fmla="*/ 3144 w 10000"/>
              <a:gd name="connsiteY9-372" fmla="*/ 6700 h 10000"/>
              <a:gd name="connsiteX10-373" fmla="*/ 0 w 10000"/>
              <a:gd name="connsiteY10-374" fmla="*/ 10000 h 10000"/>
              <a:gd name="connsiteX0-375" fmla="*/ 0 w 10000"/>
              <a:gd name="connsiteY0-376" fmla="*/ 10000 h 10000"/>
              <a:gd name="connsiteX1-377" fmla="*/ 3095 w 10000"/>
              <a:gd name="connsiteY1-378" fmla="*/ 5469 h 10000"/>
              <a:gd name="connsiteX2-379" fmla="*/ 4483 w 10000"/>
              <a:gd name="connsiteY2-380" fmla="*/ 7163 h 10000"/>
              <a:gd name="connsiteX3-381" fmla="*/ 7748 w 10000"/>
              <a:gd name="connsiteY3-382" fmla="*/ 2780 h 10000"/>
              <a:gd name="connsiteX4-383" fmla="*/ 6973 w 10000"/>
              <a:gd name="connsiteY4-384" fmla="*/ 1995 h 10000"/>
              <a:gd name="connsiteX5-385" fmla="*/ 10000 w 10000"/>
              <a:gd name="connsiteY5-386" fmla="*/ 0 h 10000"/>
              <a:gd name="connsiteX6-387" fmla="*/ 8368 w 10000"/>
              <a:gd name="connsiteY6-388" fmla="*/ 4786 h 10000"/>
              <a:gd name="connsiteX7-389" fmla="*/ 8082 w 10000"/>
              <a:gd name="connsiteY7-390" fmla="*/ 3432 h 10000"/>
              <a:gd name="connsiteX8-391" fmla="*/ 4495 w 10000"/>
              <a:gd name="connsiteY8-392" fmla="*/ 8606 h 10000"/>
              <a:gd name="connsiteX9-393" fmla="*/ 3144 w 10000"/>
              <a:gd name="connsiteY9-394" fmla="*/ 6700 h 10000"/>
              <a:gd name="connsiteX10-395" fmla="*/ 0 w 10000"/>
              <a:gd name="connsiteY10-396" fmla="*/ 10000 h 10000"/>
              <a:gd name="connsiteX0-397" fmla="*/ 0 w 10000"/>
              <a:gd name="connsiteY0-398" fmla="*/ 10000 h 10000"/>
              <a:gd name="connsiteX1-399" fmla="*/ 3095 w 10000"/>
              <a:gd name="connsiteY1-400" fmla="*/ 5469 h 10000"/>
              <a:gd name="connsiteX2-401" fmla="*/ 4483 w 10000"/>
              <a:gd name="connsiteY2-402" fmla="*/ 7163 h 10000"/>
              <a:gd name="connsiteX3-403" fmla="*/ 7748 w 10000"/>
              <a:gd name="connsiteY3-404" fmla="*/ 2780 h 10000"/>
              <a:gd name="connsiteX4-405" fmla="*/ 6973 w 10000"/>
              <a:gd name="connsiteY4-406" fmla="*/ 1995 h 10000"/>
              <a:gd name="connsiteX5-407" fmla="*/ 10000 w 10000"/>
              <a:gd name="connsiteY5-408" fmla="*/ 0 h 10000"/>
              <a:gd name="connsiteX6-409" fmla="*/ 8368 w 10000"/>
              <a:gd name="connsiteY6-410" fmla="*/ 4786 h 10000"/>
              <a:gd name="connsiteX7-411" fmla="*/ 8082 w 10000"/>
              <a:gd name="connsiteY7-412" fmla="*/ 3432 h 10000"/>
              <a:gd name="connsiteX8-413" fmla="*/ 4495 w 10000"/>
              <a:gd name="connsiteY8-414" fmla="*/ 8606 h 10000"/>
              <a:gd name="connsiteX9-415" fmla="*/ 3144 w 10000"/>
              <a:gd name="connsiteY9-416" fmla="*/ 6700 h 10000"/>
              <a:gd name="connsiteX10-417" fmla="*/ 0 w 10000"/>
              <a:gd name="connsiteY10-418" fmla="*/ 10000 h 10000"/>
              <a:gd name="connsiteX0-419" fmla="*/ 0 w 10000"/>
              <a:gd name="connsiteY0-420" fmla="*/ 10000 h 10000"/>
              <a:gd name="connsiteX1-421" fmla="*/ 3095 w 10000"/>
              <a:gd name="connsiteY1-422" fmla="*/ 5469 h 10000"/>
              <a:gd name="connsiteX2-423" fmla="*/ 4483 w 10000"/>
              <a:gd name="connsiteY2-424" fmla="*/ 7163 h 10000"/>
              <a:gd name="connsiteX3-425" fmla="*/ 7748 w 10000"/>
              <a:gd name="connsiteY3-426" fmla="*/ 2780 h 10000"/>
              <a:gd name="connsiteX4-427" fmla="*/ 6973 w 10000"/>
              <a:gd name="connsiteY4-428" fmla="*/ 1995 h 10000"/>
              <a:gd name="connsiteX5-429" fmla="*/ 10000 w 10000"/>
              <a:gd name="connsiteY5-430" fmla="*/ 0 h 10000"/>
              <a:gd name="connsiteX6-431" fmla="*/ 8368 w 10000"/>
              <a:gd name="connsiteY6-432" fmla="*/ 4786 h 10000"/>
              <a:gd name="connsiteX7-433" fmla="*/ 8082 w 10000"/>
              <a:gd name="connsiteY7-434" fmla="*/ 3432 h 10000"/>
              <a:gd name="connsiteX8-435" fmla="*/ 4495 w 10000"/>
              <a:gd name="connsiteY8-436" fmla="*/ 8606 h 10000"/>
              <a:gd name="connsiteX9-437" fmla="*/ 3144 w 10000"/>
              <a:gd name="connsiteY9-438" fmla="*/ 6700 h 10000"/>
              <a:gd name="connsiteX10-439" fmla="*/ 0 w 10000"/>
              <a:gd name="connsiteY10-440" fmla="*/ 10000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10000" h="10000">
                <a:moveTo>
                  <a:pt x="0" y="10000"/>
                </a:moveTo>
                <a:lnTo>
                  <a:pt x="3095" y="5469"/>
                </a:lnTo>
                <a:lnTo>
                  <a:pt x="4483" y="7163"/>
                </a:lnTo>
                <a:lnTo>
                  <a:pt x="7748" y="2780"/>
                </a:lnTo>
                <a:lnTo>
                  <a:pt x="6973" y="1995"/>
                </a:lnTo>
                <a:lnTo>
                  <a:pt x="10000" y="0"/>
                </a:lnTo>
                <a:lnTo>
                  <a:pt x="8368" y="4786"/>
                </a:lnTo>
                <a:cubicBezTo>
                  <a:pt x="8248" y="4285"/>
                  <a:pt x="8202" y="3933"/>
                  <a:pt x="8082" y="3432"/>
                </a:cubicBezTo>
                <a:lnTo>
                  <a:pt x="4495" y="8606"/>
                </a:lnTo>
                <a:lnTo>
                  <a:pt x="3144" y="6700"/>
                </a:lnTo>
                <a:cubicBezTo>
                  <a:pt x="2112" y="7871"/>
                  <a:pt x="1308" y="9234"/>
                  <a:pt x="0" y="10000"/>
                </a:cubicBezTo>
                <a:close/>
              </a:path>
            </a:pathLst>
          </a:custGeom>
          <a:solidFill>
            <a:srgbClr val="EF3E3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th-TH">
              <a:latin typeface="DFKai-SB" panose="03000509000000000000" pitchFamily="65" charset="-120"/>
              <a:ea typeface="DFKai-SB" panose="03000509000000000000" pitchFamily="65" charset="-120"/>
            </a:endParaRPr>
          </a:p>
        </p:txBody>
      </p:sp>
      <p:sp>
        <p:nvSpPr>
          <p:cNvPr id="23" name="矩形 22"/>
          <p:cNvSpPr/>
          <p:nvPr/>
        </p:nvSpPr>
        <p:spPr>
          <a:xfrm>
            <a:off x="8934643" y="1290108"/>
            <a:ext cx="1723549" cy="461665"/>
          </a:xfrm>
          <a:prstGeom prst="rect">
            <a:avLst/>
          </a:prstGeom>
        </p:spPr>
        <p:txBody>
          <a:bodyPr wrap="none">
            <a:spAutoFit/>
          </a:bodyPr>
          <a:lstStyle/>
          <a:p>
            <a:pPr algn="ctr" defTabSz="457200"/>
            <a:r>
              <a:rPr lang="zh-CN" altLang="en-US" sz="2400" b="1" dirty="0" smtClean="0">
                <a:solidFill>
                  <a:srgbClr val="C00000"/>
                </a:solidFill>
                <a:latin typeface="Times New Roman" panose="02020603050405020304" pitchFamily="18" charset="0"/>
                <a:ea typeface="DFKai-SB" panose="03000509000000000000" pitchFamily="65" charset="-120"/>
                <a:cs typeface="Times New Roman" panose="02020603050405020304" pitchFamily="18" charset="0"/>
              </a:rPr>
              <a:t>進入新時代</a:t>
            </a:r>
            <a:endParaRPr lang="zh-CN" altLang="en-US" sz="2400" b="1" dirty="0">
              <a:solidFill>
                <a:srgbClr val="C00000"/>
              </a:solidFill>
              <a:latin typeface="Times New Roman" panose="02020603050405020304" pitchFamily="18" charset="0"/>
              <a:ea typeface="DFKai-SB" panose="03000509000000000000" pitchFamily="65" charset="-120"/>
              <a:cs typeface="Times New Roman" panose="02020603050405020304" pitchFamily="18" charset="0"/>
            </a:endParaRPr>
          </a:p>
        </p:txBody>
      </p:sp>
      <p:grpSp>
        <p:nvGrpSpPr>
          <p:cNvPr id="28" name="组合 27"/>
          <p:cNvGrpSpPr/>
          <p:nvPr/>
        </p:nvGrpSpPr>
        <p:grpSpPr>
          <a:xfrm>
            <a:off x="1006255" y="3445562"/>
            <a:ext cx="3378871" cy="1735450"/>
            <a:chOff x="1037025" y="5237601"/>
            <a:chExt cx="3378871" cy="914400"/>
          </a:xfrm>
          <a:solidFill>
            <a:schemeClr val="accent2">
              <a:lumMod val="20000"/>
              <a:lumOff val="80000"/>
            </a:schemeClr>
          </a:solidFill>
          <a:effectLst>
            <a:outerShdw blurRad="76200" dir="13500000" sy="23000" kx="1200000" algn="br" rotWithShape="0">
              <a:prstClr val="black">
                <a:alpha val="20000"/>
              </a:prstClr>
            </a:outerShdw>
          </a:effectLst>
        </p:grpSpPr>
        <p:sp>
          <p:nvSpPr>
            <p:cNvPr id="31" name="矩形 30"/>
            <p:cNvSpPr/>
            <p:nvPr/>
          </p:nvSpPr>
          <p:spPr>
            <a:xfrm>
              <a:off x="1037025" y="5237601"/>
              <a:ext cx="3360209" cy="914400"/>
            </a:xfrm>
            <a:prstGeom prst="rect">
              <a:avLst/>
            </a:prstGeom>
            <a:solidFill>
              <a:srgbClr val="FDFE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DFKai-SB" panose="03000509000000000000" pitchFamily="65" charset="-120"/>
                <a:ea typeface="DFKai-SB" panose="03000509000000000000" pitchFamily="65" charset="-120"/>
              </a:endParaRPr>
            </a:p>
          </p:txBody>
        </p:sp>
        <p:cxnSp>
          <p:nvCxnSpPr>
            <p:cNvPr id="32" name="直接连接符 31"/>
            <p:cNvCxnSpPr/>
            <p:nvPr/>
          </p:nvCxnSpPr>
          <p:spPr>
            <a:xfrm>
              <a:off x="1055688" y="5245977"/>
              <a:ext cx="3360208" cy="0"/>
            </a:xfrm>
            <a:prstGeom prst="line">
              <a:avLst/>
            </a:prstGeom>
            <a:grpFill/>
            <a:ln w="381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9" name="矩形 28"/>
          <p:cNvSpPr/>
          <p:nvPr/>
        </p:nvSpPr>
        <p:spPr>
          <a:xfrm>
            <a:off x="1565546" y="2957901"/>
            <a:ext cx="2031325" cy="461665"/>
          </a:xfrm>
          <a:prstGeom prst="rect">
            <a:avLst/>
          </a:prstGeom>
        </p:spPr>
        <p:txBody>
          <a:bodyPr wrap="none">
            <a:spAutoFit/>
          </a:bodyPr>
          <a:lstStyle/>
          <a:p>
            <a:pPr algn="ctr" defTabSz="457200"/>
            <a:r>
              <a:rPr lang="en-US" altLang="zh-CN" sz="2400" b="1" dirty="0">
                <a:solidFill>
                  <a:srgbClr val="C00000"/>
                </a:solidFill>
                <a:latin typeface="Times New Roman" panose="02020603050405020304" pitchFamily="18" charset="0"/>
                <a:ea typeface="DFKai-SB" panose="03000509000000000000" pitchFamily="65" charset="-120"/>
                <a:cs typeface="Times New Roman" panose="02020603050405020304" pitchFamily="18" charset="0"/>
              </a:rPr>
              <a:t>20</a:t>
            </a:r>
            <a:r>
              <a:rPr lang="zh-CN" altLang="en-US" sz="2400" b="1" dirty="0">
                <a:solidFill>
                  <a:srgbClr val="C00000"/>
                </a:solidFill>
                <a:latin typeface="Times New Roman" panose="02020603050405020304" pitchFamily="18" charset="0"/>
                <a:ea typeface="DFKai-SB" panose="03000509000000000000" pitchFamily="65" charset="-120"/>
                <a:cs typeface="Times New Roman" panose="02020603050405020304" pitchFamily="18" charset="0"/>
              </a:rPr>
              <a:t>世紀</a:t>
            </a:r>
            <a:r>
              <a:rPr lang="en-US" altLang="zh-CN" sz="2400" b="1" dirty="0">
                <a:solidFill>
                  <a:srgbClr val="C00000"/>
                </a:solidFill>
                <a:latin typeface="Times New Roman" panose="02020603050405020304" pitchFamily="18" charset="0"/>
                <a:ea typeface="DFKai-SB" panose="03000509000000000000" pitchFamily="65" charset="-120"/>
                <a:cs typeface="Times New Roman" panose="02020603050405020304" pitchFamily="18" charset="0"/>
              </a:rPr>
              <a:t>50</a:t>
            </a:r>
            <a:r>
              <a:rPr lang="zh-CN" altLang="en-US" sz="2400" b="1" dirty="0">
                <a:solidFill>
                  <a:srgbClr val="C00000"/>
                </a:solidFill>
                <a:latin typeface="Times New Roman" panose="02020603050405020304" pitchFamily="18" charset="0"/>
                <a:ea typeface="DFKai-SB" panose="03000509000000000000" pitchFamily="65" charset="-120"/>
                <a:cs typeface="Times New Roman" panose="02020603050405020304" pitchFamily="18" charset="0"/>
              </a:rPr>
              <a:t>年代</a:t>
            </a:r>
          </a:p>
        </p:txBody>
      </p:sp>
      <p:sp>
        <p:nvSpPr>
          <p:cNvPr id="30" name="矩形 29"/>
          <p:cNvSpPr/>
          <p:nvPr/>
        </p:nvSpPr>
        <p:spPr>
          <a:xfrm>
            <a:off x="1465323" y="3631397"/>
            <a:ext cx="2236510" cy="400110"/>
          </a:xfrm>
          <a:prstGeom prst="rect">
            <a:avLst/>
          </a:prstGeom>
        </p:spPr>
        <p:txBody>
          <a:bodyPr wrap="none">
            <a:spAutoFit/>
          </a:bodyPr>
          <a:lstStyle/>
          <a:p>
            <a:pPr defTabSz="457200"/>
            <a:r>
              <a:rPr lang="zh-CN" altLang="en-US" sz="2000" b="1" dirty="0">
                <a:solidFill>
                  <a:schemeClr val="tx1">
                    <a:lumMod val="85000"/>
                    <a:lumOff val="15000"/>
                  </a:schemeClr>
                </a:solidFill>
                <a:latin typeface="DFKai-SB" panose="03000509000000000000" pitchFamily="65" charset="-120"/>
                <a:ea typeface="DFKai-SB" panose="03000509000000000000" pitchFamily="65" charset="-120"/>
              </a:rPr>
              <a:t>和平共處五項原則</a:t>
            </a:r>
          </a:p>
        </p:txBody>
      </p:sp>
      <p:grpSp>
        <p:nvGrpSpPr>
          <p:cNvPr id="33" name="组合 32"/>
          <p:cNvGrpSpPr/>
          <p:nvPr/>
        </p:nvGrpSpPr>
        <p:grpSpPr>
          <a:xfrm>
            <a:off x="4534295" y="2196995"/>
            <a:ext cx="3481815" cy="2343666"/>
            <a:chOff x="4343820" y="3808335"/>
            <a:chExt cx="3481815" cy="2343666"/>
          </a:xfrm>
        </p:grpSpPr>
        <p:grpSp>
          <p:nvGrpSpPr>
            <p:cNvPr id="34" name="组合 33"/>
            <p:cNvGrpSpPr/>
            <p:nvPr/>
          </p:nvGrpSpPr>
          <p:grpSpPr>
            <a:xfrm>
              <a:off x="4462586" y="4416550"/>
              <a:ext cx="3363049" cy="1735451"/>
              <a:chOff x="4403725" y="4416550"/>
              <a:chExt cx="3363049" cy="1735451"/>
            </a:xfrm>
            <a:solidFill>
              <a:schemeClr val="accent2">
                <a:lumMod val="20000"/>
                <a:lumOff val="80000"/>
              </a:schemeClr>
            </a:solidFill>
            <a:effectLst>
              <a:outerShdw blurRad="76200" dir="13500000" sy="23000" kx="1200000" algn="br" rotWithShape="0">
                <a:prstClr val="black">
                  <a:alpha val="20000"/>
                </a:prstClr>
              </a:outerShdw>
            </a:effectLst>
          </p:grpSpPr>
          <p:sp>
            <p:nvSpPr>
              <p:cNvPr id="37" name="矩形 36"/>
              <p:cNvSpPr/>
              <p:nvPr/>
            </p:nvSpPr>
            <p:spPr>
              <a:xfrm>
                <a:off x="4406565" y="4416550"/>
                <a:ext cx="3360209" cy="1735451"/>
              </a:xfrm>
              <a:prstGeom prst="rect">
                <a:avLst/>
              </a:prstGeom>
              <a:solidFill>
                <a:srgbClr val="FDFE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DFKai-SB" panose="03000509000000000000" pitchFamily="65" charset="-120"/>
                  <a:ea typeface="DFKai-SB" panose="03000509000000000000" pitchFamily="65" charset="-120"/>
                </a:endParaRPr>
              </a:p>
            </p:txBody>
          </p:sp>
          <p:cxnSp>
            <p:nvCxnSpPr>
              <p:cNvPr id="38" name="直接连接符 37"/>
              <p:cNvCxnSpPr/>
              <p:nvPr/>
            </p:nvCxnSpPr>
            <p:spPr>
              <a:xfrm>
                <a:off x="4403725" y="4416550"/>
                <a:ext cx="3360208" cy="0"/>
              </a:xfrm>
              <a:prstGeom prst="line">
                <a:avLst/>
              </a:prstGeom>
              <a:grpFill/>
              <a:ln w="381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35" name="矩形 34"/>
            <p:cNvSpPr/>
            <p:nvPr/>
          </p:nvSpPr>
          <p:spPr>
            <a:xfrm>
              <a:off x="4343820" y="3808335"/>
              <a:ext cx="1877437" cy="461665"/>
            </a:xfrm>
            <a:prstGeom prst="rect">
              <a:avLst/>
            </a:prstGeom>
          </p:spPr>
          <p:txBody>
            <a:bodyPr wrap="none">
              <a:spAutoFit/>
            </a:bodyPr>
            <a:lstStyle/>
            <a:p>
              <a:pPr algn="ctr" defTabSz="457200"/>
              <a:r>
                <a:rPr lang="zh-CN" altLang="en-US" sz="2400" b="1" dirty="0">
                  <a:solidFill>
                    <a:srgbClr val="C00000"/>
                  </a:solidFill>
                  <a:latin typeface="DFKai-SB" panose="03000509000000000000" pitchFamily="65" charset="-120"/>
                  <a:ea typeface="DFKai-SB" panose="03000509000000000000" pitchFamily="65" charset="-120"/>
                  <a:cs typeface="微软雅黑" panose="020B0503020204020204" charset="-122"/>
                </a:rPr>
                <a:t> 改革開放後</a:t>
              </a:r>
            </a:p>
          </p:txBody>
        </p:sp>
        <p:sp>
          <p:nvSpPr>
            <p:cNvPr id="36" name="矩形 35"/>
            <p:cNvSpPr/>
            <p:nvPr/>
          </p:nvSpPr>
          <p:spPr>
            <a:xfrm>
              <a:off x="4639714" y="4650515"/>
              <a:ext cx="3005951" cy="400110"/>
            </a:xfrm>
            <a:prstGeom prst="rect">
              <a:avLst/>
            </a:prstGeom>
          </p:spPr>
          <p:txBody>
            <a:bodyPr wrap="none">
              <a:spAutoFit/>
            </a:bodyPr>
            <a:lstStyle/>
            <a:p>
              <a:pPr algn="ctr" defTabSz="457200"/>
              <a:r>
                <a:rPr lang="zh-CN" altLang="en-US" sz="2000" b="1" dirty="0">
                  <a:solidFill>
                    <a:schemeClr val="tx1">
                      <a:lumMod val="85000"/>
                      <a:lumOff val="15000"/>
                    </a:schemeClr>
                  </a:solidFill>
                  <a:latin typeface="DFKai-SB" panose="03000509000000000000" pitchFamily="65" charset="-120"/>
                  <a:ea typeface="DFKai-SB" panose="03000509000000000000" pitchFamily="65" charset="-120"/>
                </a:rPr>
                <a:t>和平與發展兩大時代主題</a:t>
              </a:r>
            </a:p>
          </p:txBody>
        </p:sp>
      </p:grpSp>
      <p:sp>
        <p:nvSpPr>
          <p:cNvPr id="42" name="文本框 41"/>
          <p:cNvSpPr txBox="1"/>
          <p:nvPr/>
        </p:nvSpPr>
        <p:spPr>
          <a:xfrm>
            <a:off x="5037742" y="3663072"/>
            <a:ext cx="2549984" cy="400110"/>
          </a:xfrm>
          <a:prstGeom prst="rect">
            <a:avLst/>
          </a:prstGeom>
          <a:noFill/>
        </p:spPr>
        <p:txBody>
          <a:bodyPr wrap="square">
            <a:spAutoFit/>
          </a:bodyPr>
          <a:lstStyle/>
          <a:p>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1984</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年鄧小平提出</a:t>
            </a:r>
          </a:p>
        </p:txBody>
      </p:sp>
      <p:sp>
        <p:nvSpPr>
          <p:cNvPr id="44" name="文本框 43"/>
          <p:cNvSpPr txBox="1"/>
          <p:nvPr/>
        </p:nvSpPr>
        <p:spPr>
          <a:xfrm>
            <a:off x="1325703" y="4264512"/>
            <a:ext cx="2885135" cy="400110"/>
          </a:xfrm>
          <a:prstGeom prst="rect">
            <a:avLst/>
          </a:prstGeom>
          <a:noFill/>
        </p:spPr>
        <p:txBody>
          <a:bodyPr wrap="square">
            <a:spAutoFit/>
          </a:bodyPr>
          <a:lstStyle/>
          <a:p>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1953</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年周恩來提出</a:t>
            </a:r>
          </a:p>
        </p:txBody>
      </p:sp>
      <p:sp>
        <p:nvSpPr>
          <p:cNvPr id="27" name="文本框 26"/>
          <p:cNvSpPr txBox="1"/>
          <p:nvPr/>
        </p:nvSpPr>
        <p:spPr>
          <a:xfrm>
            <a:off x="7817" y="1134113"/>
            <a:ext cx="4253409" cy="523220"/>
          </a:xfrm>
          <a:prstGeom prst="rect">
            <a:avLst/>
          </a:prstGeom>
          <a:noFill/>
        </p:spPr>
        <p:txBody>
          <a:bodyPr wrap="square" rtlCol="0">
            <a:spAutoFit/>
          </a:bodyPr>
          <a:lstStyle/>
          <a:p>
            <a:r>
              <a:rPr lang="zh-CN" altLang="en-US" sz="1400" dirty="0">
                <a:latin typeface="DFKai-SB" panose="03000509000000000000" pitchFamily="65" charset="-120"/>
                <a:ea typeface="DFKai-SB" panose="03000509000000000000" pitchFamily="65" charset="-120"/>
              </a:rPr>
              <a:t>參考資料文章：</a:t>
            </a:r>
            <a:r>
              <a:rPr lang="zh-CN" altLang="zh-CN" sz="1400" kern="100" dirty="0">
                <a:effectLst/>
                <a:latin typeface="DFKai-SB" panose="03000509000000000000" pitchFamily="65" charset="-120"/>
                <a:ea typeface="DFKai-SB" panose="03000509000000000000" pitchFamily="65" charset="-120"/>
                <a:cs typeface="Times New Roman" panose="02020603050405020304" pitchFamily="18" charset="0"/>
              </a:rPr>
              <a:t> 《中國的和平發展》白皮書</a:t>
            </a:r>
            <a:endParaRPr lang="en-US" sz="1400" dirty="0">
              <a:latin typeface="Times New Roman" panose="02020603050405020304" pitchFamily="18" charset="0"/>
              <a:cs typeface="Times New Roman" panose="02020603050405020304" pitchFamily="18" charset="0"/>
              <a:hlinkClick r:id="rId3"/>
            </a:endParaRPr>
          </a:p>
          <a:p>
            <a:endParaRPr lang="zh-CN" altLang="zh-CN" sz="1400" kern="100" dirty="0">
              <a:effectLst/>
              <a:latin typeface="DFKai-SB" panose="03000509000000000000" pitchFamily="65" charset="-120"/>
              <a:ea typeface="DFKai-SB" panose="03000509000000000000" pitchFamily="65" charset="-120"/>
              <a:cs typeface="Times New Roman" panose="02020603050405020304" pitchFamily="18" charset="0"/>
            </a:endParaRPr>
          </a:p>
        </p:txBody>
      </p:sp>
      <p:sp>
        <p:nvSpPr>
          <p:cNvPr id="3" name="矩形 2"/>
          <p:cNvSpPr/>
          <p:nvPr/>
        </p:nvSpPr>
        <p:spPr>
          <a:xfrm>
            <a:off x="26500" y="1347756"/>
            <a:ext cx="5770390" cy="461665"/>
          </a:xfrm>
          <a:prstGeom prst="rect">
            <a:avLst/>
          </a:prstGeom>
        </p:spPr>
        <p:txBody>
          <a:bodyPr wrap="square">
            <a:spAutoFit/>
          </a:bodyPr>
          <a:lstStyle/>
          <a:p>
            <a:r>
              <a:rPr lang="en-US" sz="1200" dirty="0">
                <a:latin typeface="Times New Roman" panose="02020603050405020304" pitchFamily="18" charset="0"/>
                <a:cs typeface="Times New Roman" panose="02020603050405020304" pitchFamily="18" charset="0"/>
              </a:rPr>
              <a:t>http://big5.www.gov.cn/gate/big5/www.gov.cn/zhengce/2011-09/06/content_2615782.htm</a:t>
            </a:r>
          </a:p>
          <a:p>
            <a:endParaRPr lang="en-US" sz="1200" dirty="0">
              <a:latin typeface="Times New Roman" panose="02020603050405020304" pitchFamily="18" charset="0"/>
              <a:cs typeface="Times New Roman" panose="02020603050405020304" pitchFamily="18" charset="0"/>
            </a:endParaRPr>
          </a:p>
        </p:txBody>
      </p:sp>
      <p:pic>
        <p:nvPicPr>
          <p:cNvPr id="39" name="Picture 38"/>
          <p:cNvPicPr>
            <a:picLocks noChangeAspect="1"/>
          </p:cNvPicPr>
          <p:nvPr/>
        </p:nvPicPr>
        <p:blipFill>
          <a:blip r:embed="rId4"/>
          <a:stretch>
            <a:fillRect/>
          </a:stretch>
        </p:blipFill>
        <p:spPr>
          <a:xfrm>
            <a:off x="123475" y="138023"/>
            <a:ext cx="2172003" cy="790685"/>
          </a:xfrm>
          <a:prstGeom prst="rect">
            <a:avLst/>
          </a:prstGeom>
        </p:spPr>
      </p:pic>
      <p:pic>
        <p:nvPicPr>
          <p:cNvPr id="5" name="Picture 4"/>
          <p:cNvPicPr>
            <a:picLocks noChangeAspect="1"/>
          </p:cNvPicPr>
          <p:nvPr/>
        </p:nvPicPr>
        <p:blipFill>
          <a:blip r:embed="rId5"/>
          <a:stretch>
            <a:fillRect/>
          </a:stretch>
        </p:blipFill>
        <p:spPr>
          <a:xfrm>
            <a:off x="78729" y="1618429"/>
            <a:ext cx="3140811" cy="433976"/>
          </a:xfrm>
          <a:prstGeom prst="rect">
            <a:avLst/>
          </a:prstGeom>
        </p:spPr>
      </p:pic>
      <p:sp>
        <p:nvSpPr>
          <p:cNvPr id="40" name="Rectangle 7"/>
          <p:cNvSpPr/>
          <p:nvPr/>
        </p:nvSpPr>
        <p:spPr>
          <a:xfrm>
            <a:off x="5736869" y="6328109"/>
            <a:ext cx="3492137" cy="369332"/>
          </a:xfrm>
          <a:prstGeom prst="rect">
            <a:avLst/>
          </a:prstGeom>
          <a:ln w="28575">
            <a:solidFill>
              <a:srgbClr val="FF0000"/>
            </a:solidFill>
          </a:ln>
        </p:spPr>
        <p:txBody>
          <a:bodyPr wrap="square">
            <a:spAutoFit/>
          </a:bodyPr>
          <a:lstStyle/>
          <a:p>
            <a:pPr algn="ctr"/>
            <a:r>
              <a:rPr lang="zh-TW" altLang="en-US" b="1" dirty="0">
                <a:latin typeface="DFKai-SB" panose="03000509000000000000" pitchFamily="65" charset="-120"/>
                <a:ea typeface="DFKai-SB" panose="03000509000000000000" pitchFamily="65" charset="-120"/>
              </a:rPr>
              <a:t>點擊圖像觀看詳細內容與視頻。</a:t>
            </a:r>
            <a:endParaRPr lang="en-US" altLang="zh-HK" b="1" dirty="0">
              <a:latin typeface="DFKai-SB" panose="03000509000000000000" pitchFamily="65" charset="-120"/>
              <a:ea typeface="DFKai-SB" panose="03000509000000000000" pitchFamily="65" charset="-120"/>
            </a:endParaRPr>
          </a:p>
        </p:txBody>
      </p:sp>
      <p:pic>
        <p:nvPicPr>
          <p:cNvPr id="7" name="Picture 6">
            <a:hlinkClick r:id="rId6"/>
          </p:cNvPr>
          <p:cNvPicPr>
            <a:picLocks noChangeAspect="1"/>
          </p:cNvPicPr>
          <p:nvPr/>
        </p:nvPicPr>
        <p:blipFill>
          <a:blip r:embed="rId7"/>
          <a:stretch>
            <a:fillRect/>
          </a:stretch>
        </p:blipFill>
        <p:spPr>
          <a:xfrm>
            <a:off x="4796592" y="4132148"/>
            <a:ext cx="3032283" cy="1671409"/>
          </a:xfrm>
          <a:prstGeom prst="rect">
            <a:avLst/>
          </a:prstGeom>
        </p:spPr>
      </p:pic>
      <p:sp>
        <p:nvSpPr>
          <p:cNvPr id="9" name="Rectangle 8"/>
          <p:cNvSpPr/>
          <p:nvPr/>
        </p:nvSpPr>
        <p:spPr>
          <a:xfrm>
            <a:off x="4653061" y="5761452"/>
            <a:ext cx="5385257" cy="307777"/>
          </a:xfrm>
          <a:prstGeom prst="rect">
            <a:avLst/>
          </a:prstGeom>
        </p:spPr>
        <p:txBody>
          <a:bodyPr wrap="none">
            <a:spAutoFit/>
          </a:bodyPr>
          <a:lstStyle/>
          <a:p>
            <a:pPr>
              <a:spcAft>
                <a:spcPts val="0"/>
              </a:spcAft>
            </a:pPr>
            <a:r>
              <a:rPr lang="zh-TW" altLang="en-US" sz="1400" kern="100" dirty="0">
                <a:latin typeface="Times New Roman" panose="02020603050405020304" pitchFamily="18" charset="0"/>
                <a:ea typeface="標楷體" panose="03000509000000000000" pitchFamily="65" charset="-120"/>
                <a:cs typeface="Times New Roman" panose="02020603050405020304" pitchFamily="18" charset="0"/>
              </a:rPr>
              <a:t>視頻來源</a:t>
            </a:r>
            <a:r>
              <a:rPr lang="en-US" altLang="zh-TW" sz="1400" kern="1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ja-JP" sz="1400" kern="100" dirty="0">
                <a:latin typeface="Times New Roman" panose="02020603050405020304" pitchFamily="18" charset="0"/>
                <a:ea typeface="標楷體" panose="03000509000000000000" pitchFamily="65" charset="-120"/>
                <a:cs typeface="Times New Roman" panose="02020603050405020304" pitchFamily="18" charset="0"/>
              </a:rPr>
              <a:t>http://www.locpg.gov.cn/jsdt/2021-08/16/c_1211323466.htm</a:t>
            </a:r>
            <a:endParaRPr lang="ja-JP" altLang="ja-JP" sz="1400" kern="1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0" name="Rectangle 9"/>
          <p:cNvSpPr/>
          <p:nvPr/>
        </p:nvSpPr>
        <p:spPr>
          <a:xfrm>
            <a:off x="8123723" y="3840529"/>
            <a:ext cx="3274295" cy="800219"/>
          </a:xfrm>
          <a:prstGeom prst="rect">
            <a:avLst/>
          </a:prstGeom>
        </p:spPr>
        <p:txBody>
          <a:bodyPr wrap="square">
            <a:spAutoFit/>
          </a:bodyPr>
          <a:lstStyle/>
          <a:p>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來源</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CN" dirty="0"/>
              <a:t> </a:t>
            </a:r>
            <a:r>
              <a:rPr lang="zh-TW" altLang="en-US" sz="1400" dirty="0" smtClean="0">
                <a:latin typeface="標楷體" panose="03000509000000000000" pitchFamily="65" charset="-120"/>
                <a:ea typeface="標楷體" panose="03000509000000000000" pitchFamily="65" charset="-120"/>
              </a:rPr>
              <a:t>人民網</a:t>
            </a:r>
            <a:r>
              <a:rPr lang="en-US" altLang="zh-CN" sz="1400" kern="100" dirty="0">
                <a:latin typeface="Times New Roman" panose="02020603050405020304" pitchFamily="18" charset="0"/>
                <a:ea typeface="標楷體" panose="03000509000000000000" pitchFamily="65" charset="-120"/>
                <a:cs typeface="Times New Roman" panose="02020603050405020304" pitchFamily="18" charset="0"/>
              </a:rPr>
              <a:t>http://politics.people.com.cn/BIG5/n/2012/1113/c99014-19561369.html</a:t>
            </a:r>
            <a:endParaRPr lang="ja-JP" altLang="en-US" sz="1400" kern="100" dirty="0">
              <a:latin typeface="Times New Roman" panose="02020603050405020304" pitchFamily="18" charset="0"/>
              <a:cs typeface="Times New Roman" panose="02020603050405020304" pitchFamily="18" charset="0"/>
            </a:endParaRPr>
          </a:p>
        </p:txBody>
      </p:sp>
      <p:sp>
        <p:nvSpPr>
          <p:cNvPr id="11" name="Rectangle 10"/>
          <p:cNvSpPr/>
          <p:nvPr/>
        </p:nvSpPr>
        <p:spPr>
          <a:xfrm>
            <a:off x="248922" y="5886963"/>
            <a:ext cx="3983335" cy="523220"/>
          </a:xfrm>
          <a:prstGeom prst="rect">
            <a:avLst/>
          </a:prstGeom>
        </p:spPr>
        <p:txBody>
          <a:bodyPr wrap="none">
            <a:spAutoFit/>
          </a:bodyPr>
          <a:lstStyle/>
          <a:p>
            <a:r>
              <a:rPr lang="zh-TW" altLang="en-US" sz="1400" dirty="0">
                <a:latin typeface="標楷體" panose="03000509000000000000" pitchFamily="65" charset="-120"/>
                <a:ea typeface="標楷體" panose="03000509000000000000" pitchFamily="65" charset="-120"/>
                <a:cs typeface="Times New Roman" panose="02020603050405020304" pitchFamily="18" charset="0"/>
              </a:rPr>
              <a:t>來源</a:t>
            </a:r>
            <a:r>
              <a:rPr lang="en-US" altLang="zh-TW" sz="1400" dirty="0">
                <a:latin typeface="標楷體" panose="03000509000000000000" pitchFamily="65" charset="-120"/>
                <a:ea typeface="標楷體" panose="03000509000000000000" pitchFamily="65" charset="-120"/>
                <a:cs typeface="Times New Roman" panose="02020603050405020304" pitchFamily="18" charset="0"/>
              </a:rPr>
              <a:t>: </a:t>
            </a:r>
            <a:r>
              <a:rPr lang="zh-TW" altLang="en-US" sz="1400" dirty="0">
                <a:latin typeface="標楷體" panose="03000509000000000000" pitchFamily="65" charset="-120"/>
                <a:ea typeface="標楷體" panose="03000509000000000000" pitchFamily="65" charset="-120"/>
                <a:cs typeface="Times New Roman" panose="02020603050405020304" pitchFamily="18" charset="0"/>
              </a:rPr>
              <a:t>中國國家圖書館 </a:t>
            </a:r>
            <a:endParaRPr lang="en-US" altLang="zh-TW" sz="1400" dirty="0">
              <a:latin typeface="標楷體" panose="03000509000000000000" pitchFamily="65" charset="-120"/>
              <a:ea typeface="標楷體" panose="03000509000000000000" pitchFamily="65" charset="-120"/>
              <a:cs typeface="Times New Roman" panose="02020603050405020304" pitchFamily="18" charset="0"/>
            </a:endParaRPr>
          </a:p>
          <a:p>
            <a:r>
              <a:rPr lang="en-US" altLang="zh-TW" sz="1400" dirty="0">
                <a:latin typeface="Calibri" panose="020F0502020204030204" pitchFamily="34" charset="0"/>
                <a:cs typeface="Times New Roman" panose="02020603050405020304" pitchFamily="18" charset="0"/>
              </a:rPr>
              <a:t>(</a:t>
            </a:r>
            <a:r>
              <a:rPr lang="en-US" altLang="ja-JP" sz="1400" dirty="0">
                <a:latin typeface="Times New Roman" panose="02020603050405020304" pitchFamily="18" charset="0"/>
                <a:ea typeface="新細明體" panose="02020500000000000000" pitchFamily="18" charset="-120"/>
                <a:cs typeface="Times New Roman" panose="02020603050405020304" pitchFamily="18" charset="0"/>
              </a:rPr>
              <a:t>http://www.nlc.cn/dsb_zt/xzzt/ghgdsj/1954/event4</a:t>
            </a:r>
            <a:r>
              <a:rPr lang="en-US" altLang="ja-JP" sz="1400" dirty="0">
                <a:latin typeface="Calibri" panose="020F0502020204030204" pitchFamily="34" charset="0"/>
                <a:ea typeface="新細明體" panose="02020500000000000000" pitchFamily="18" charset="-120"/>
                <a:cs typeface="Times New Roman" panose="02020603050405020304" pitchFamily="18" charset="0"/>
              </a:rPr>
              <a:t>/</a:t>
            </a:r>
            <a:r>
              <a:rPr lang="en-US" altLang="zh-TW" sz="1400" dirty="0">
                <a:latin typeface="Calibri" panose="020F0502020204030204" pitchFamily="34" charset="0"/>
                <a:ea typeface="新細明體" panose="02020500000000000000" pitchFamily="18" charset="-120"/>
                <a:cs typeface="Times New Roman" panose="02020603050405020304" pitchFamily="18" charset="0"/>
              </a:rPr>
              <a:t>)</a:t>
            </a:r>
            <a:endParaRPr lang="ja-JP" altLang="ja-JP" sz="1400" dirty="0">
              <a:latin typeface="Calibri" panose="020F0502020204030204" pitchFamily="34" charset="0"/>
              <a:ea typeface="新細明體" panose="02020500000000000000" pitchFamily="18" charset="-120"/>
              <a:cs typeface="Times New Roman" panose="02020603050405020304" pitchFamily="18" charset="0"/>
            </a:endParaRPr>
          </a:p>
        </p:txBody>
      </p:sp>
      <p:pic>
        <p:nvPicPr>
          <p:cNvPr id="45" name="Picture 44">
            <a:hlinkClick r:id="rId8"/>
          </p:cNvPr>
          <p:cNvPicPr/>
          <p:nvPr/>
        </p:nvPicPr>
        <p:blipFill>
          <a:blip r:embed="rId9"/>
          <a:stretch>
            <a:fillRect/>
          </a:stretch>
        </p:blipFill>
        <p:spPr>
          <a:xfrm>
            <a:off x="1138468" y="4648997"/>
            <a:ext cx="2989351" cy="1150421"/>
          </a:xfrm>
          <a:prstGeom prst="rect">
            <a:avLst/>
          </a:prstGeom>
        </p:spPr>
      </p:pic>
      <p:pic>
        <p:nvPicPr>
          <p:cNvPr id="4" name="Picture 3">
            <a:hlinkClick r:id="rId10"/>
          </p:cNvPr>
          <p:cNvPicPr>
            <a:picLocks noChangeAspect="1"/>
          </p:cNvPicPr>
          <p:nvPr/>
        </p:nvPicPr>
        <p:blipFill>
          <a:blip r:embed="rId11"/>
          <a:stretch>
            <a:fillRect/>
          </a:stretch>
        </p:blipFill>
        <p:spPr>
          <a:xfrm>
            <a:off x="8123723" y="1705900"/>
            <a:ext cx="3614747" cy="220952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0"/>
          </p:nvPr>
        </p:nvSpPr>
        <p:spPr/>
        <p:txBody>
          <a:bodyPr/>
          <a:lstStyle/>
          <a:p>
            <a:pPr>
              <a:defRPr/>
            </a:pPr>
            <a:fld id="{D516AF7B-E9E2-410E-AD95-DFB2B63849F4}" type="slidenum">
              <a:rPr lang="en-US" altLang="en-US" smtClean="0"/>
              <a:t>19</a:t>
            </a:fld>
            <a:endParaRPr lang="en-US" altLang="en-US" dirty="0"/>
          </a:p>
        </p:txBody>
      </p:sp>
      <p:sp>
        <p:nvSpPr>
          <p:cNvPr id="3" name="矩形 2"/>
          <p:cNvSpPr/>
          <p:nvPr/>
        </p:nvSpPr>
        <p:spPr>
          <a:xfrm>
            <a:off x="568495" y="1171086"/>
            <a:ext cx="11128924" cy="4493538"/>
          </a:xfrm>
          <a:prstGeom prst="rect">
            <a:avLst/>
          </a:prstGeom>
        </p:spPr>
        <p:txBody>
          <a:bodyPr wrap="square">
            <a:spAutoFit/>
          </a:bodyPr>
          <a:lstStyle/>
          <a:p>
            <a:r>
              <a:rPr lang="en-US" altLang="zh-TW" sz="2600" dirty="0">
                <a:latin typeface="Times New Roman" panose="02020603050405020304" pitchFamily="18" charset="0"/>
                <a:ea typeface="DFKai-SB" panose="03000509000000000000" pitchFamily="65" charset="-120"/>
                <a:cs typeface="Times New Roman" panose="02020603050405020304" pitchFamily="18" charset="0"/>
              </a:rPr>
              <a:t>1953</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年</a:t>
            </a:r>
            <a:r>
              <a:rPr lang="en-US" altLang="zh-TW" sz="2600" dirty="0">
                <a:latin typeface="Times New Roman" panose="02020603050405020304" pitchFamily="18" charset="0"/>
                <a:ea typeface="DFKai-SB" panose="03000509000000000000" pitchFamily="65" charset="-120"/>
                <a:cs typeface="Times New Roman" panose="02020603050405020304" pitchFamily="18" charset="0"/>
              </a:rPr>
              <a:t>12</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月</a:t>
            </a:r>
            <a:r>
              <a:rPr lang="en-US" altLang="zh-TW" sz="2600" dirty="0">
                <a:latin typeface="Times New Roman" panose="02020603050405020304" pitchFamily="18" charset="0"/>
                <a:ea typeface="DFKai-SB" panose="03000509000000000000" pitchFamily="65" charset="-120"/>
                <a:cs typeface="Times New Roman" panose="02020603050405020304" pitchFamily="18" charset="0"/>
              </a:rPr>
              <a:t>31</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日</a:t>
            </a:r>
            <a:r>
              <a:rPr lang="zh-TW" altLang="en-US" sz="2600" dirty="0" smtClean="0">
                <a:latin typeface="Times New Roman" panose="02020603050405020304" pitchFamily="18" charset="0"/>
                <a:ea typeface="DFKai-SB" panose="03000509000000000000" pitchFamily="65" charset="-120"/>
                <a:cs typeface="Times New Roman" panose="02020603050405020304" pitchFamily="18" charset="0"/>
              </a:rPr>
              <a:t>，時任總理</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周恩來與印度政府代表團就關於兩國在中國西藏地區的關係問題舉行談判時，首次完整地提出了和平共處五項原則。這五項原則自問世以來不僅在中國同世界各國簽署的條約、公報、宣言、聲明等雙邊關系文件中得到確認，而且也在許多重要的國際會議和國際文件中不斷被引用或重申。這五項原則亦成為中國奉行獨立自主和平外交政策的基礎。</a:t>
            </a:r>
          </a:p>
          <a:p>
            <a:endParaRPr lang="en-US" altLang="zh-TW" sz="2600" dirty="0">
              <a:latin typeface="Times New Roman" panose="02020603050405020304" pitchFamily="18" charset="0"/>
              <a:ea typeface="DFKai-SB" panose="03000509000000000000" pitchFamily="65" charset="-120"/>
              <a:cs typeface="Times New Roman" panose="02020603050405020304" pitchFamily="18" charset="0"/>
            </a:endParaRPr>
          </a:p>
          <a:p>
            <a:pPr marL="457200" indent="-457200">
              <a:buFont typeface="Arial" panose="020B0604020202020204" pitchFamily="34" charset="0"/>
              <a:buChar char="•"/>
            </a:pP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互相尊重主權和領土完整</a:t>
            </a:r>
            <a:endParaRPr lang="en-US" altLang="zh-TW" sz="2600" dirty="0">
              <a:latin typeface="Times New Roman" panose="02020603050405020304" pitchFamily="18" charset="0"/>
              <a:ea typeface="DFKai-SB" panose="03000509000000000000" pitchFamily="65" charset="-120"/>
              <a:cs typeface="Times New Roman" panose="02020603050405020304" pitchFamily="18" charset="0"/>
            </a:endParaRPr>
          </a:p>
          <a:p>
            <a:pPr marL="457200" indent="-457200">
              <a:buFont typeface="Arial" panose="020B0604020202020204" pitchFamily="34" charset="0"/>
              <a:buChar char="•"/>
            </a:pP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互不侵犯</a:t>
            </a:r>
            <a:endParaRPr lang="en-US" altLang="zh-TW" sz="2600" dirty="0">
              <a:latin typeface="Times New Roman" panose="02020603050405020304" pitchFamily="18" charset="0"/>
              <a:ea typeface="DFKai-SB" panose="03000509000000000000" pitchFamily="65" charset="-120"/>
              <a:cs typeface="Times New Roman" panose="02020603050405020304" pitchFamily="18" charset="0"/>
            </a:endParaRPr>
          </a:p>
          <a:p>
            <a:pPr marL="457200" indent="-457200">
              <a:buFont typeface="Arial" panose="020B0604020202020204" pitchFamily="34" charset="0"/>
              <a:buChar char="•"/>
            </a:pP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互不干涉</a:t>
            </a:r>
            <a:r>
              <a:rPr lang="zh-TW" altLang="en-US" sz="2600" dirty="0" smtClean="0">
                <a:latin typeface="Times New Roman" panose="02020603050405020304" pitchFamily="18" charset="0"/>
                <a:ea typeface="DFKai-SB" panose="03000509000000000000" pitchFamily="65" charset="-120"/>
                <a:cs typeface="Times New Roman" panose="02020603050405020304" pitchFamily="18" charset="0"/>
              </a:rPr>
              <a:t>內政</a:t>
            </a:r>
            <a:endParaRPr lang="en-US" altLang="zh-TW" sz="2600" dirty="0">
              <a:latin typeface="Times New Roman" panose="02020603050405020304" pitchFamily="18" charset="0"/>
              <a:ea typeface="DFKai-SB" panose="03000509000000000000" pitchFamily="65" charset="-120"/>
              <a:cs typeface="Times New Roman" panose="02020603050405020304" pitchFamily="18" charset="0"/>
            </a:endParaRPr>
          </a:p>
          <a:p>
            <a:pPr marL="457200" indent="-457200">
              <a:buFont typeface="Arial" panose="020B0604020202020204" pitchFamily="34" charset="0"/>
              <a:buChar char="•"/>
            </a:pP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平等互利</a:t>
            </a:r>
            <a:endParaRPr lang="en-US" altLang="zh-TW" sz="2600" dirty="0">
              <a:latin typeface="Times New Roman" panose="02020603050405020304" pitchFamily="18" charset="0"/>
              <a:ea typeface="DFKai-SB" panose="03000509000000000000" pitchFamily="65" charset="-120"/>
              <a:cs typeface="Times New Roman" panose="02020603050405020304" pitchFamily="18" charset="0"/>
            </a:endParaRPr>
          </a:p>
          <a:p>
            <a:pPr marL="457200" indent="-457200">
              <a:buFont typeface="Arial" panose="020B0604020202020204" pitchFamily="34" charset="0"/>
              <a:buChar char="•"/>
            </a:pP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和平共處</a:t>
            </a:r>
            <a:endParaRPr lang="en-US" altLang="zh-TW" sz="26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 name="矩形 3"/>
          <p:cNvSpPr/>
          <p:nvPr/>
        </p:nvSpPr>
        <p:spPr>
          <a:xfrm>
            <a:off x="3855522" y="229448"/>
            <a:ext cx="4288353" cy="707886"/>
          </a:xfrm>
          <a:prstGeom prst="rect">
            <a:avLst/>
          </a:prstGeom>
        </p:spPr>
        <p:txBody>
          <a:bodyPr wrap="none">
            <a:spAutoFit/>
          </a:bodyPr>
          <a:lstStyle/>
          <a:p>
            <a:r>
              <a:rPr lang="zh-TW" altLang="en-US" sz="4000" b="1" dirty="0">
                <a:latin typeface="DFKai-SB" panose="03000509000000000000" pitchFamily="65" charset="-120"/>
                <a:ea typeface="DFKai-SB" panose="03000509000000000000" pitchFamily="65" charset="-120"/>
              </a:rPr>
              <a:t>和平共處五項原則</a:t>
            </a:r>
            <a:endParaRPr lang="zh-CN" altLang="en-US" sz="4000" b="1" dirty="0">
              <a:latin typeface="DFKai-SB" panose="03000509000000000000" pitchFamily="65" charset="-120"/>
              <a:ea typeface="DFKai-SB" panose="03000509000000000000" pitchFamily="65" charset="-120"/>
            </a:endParaRPr>
          </a:p>
        </p:txBody>
      </p:sp>
      <p:sp>
        <p:nvSpPr>
          <p:cNvPr id="10" name="矩形 9"/>
          <p:cNvSpPr/>
          <p:nvPr/>
        </p:nvSpPr>
        <p:spPr>
          <a:xfrm>
            <a:off x="2112138" y="5898377"/>
            <a:ext cx="5091458" cy="584775"/>
          </a:xfrm>
          <a:prstGeom prst="rect">
            <a:avLst/>
          </a:prstGeom>
        </p:spPr>
        <p:txBody>
          <a:bodyPr wrap="none">
            <a:spAutoFit/>
          </a:bodyPr>
          <a:lstStyle/>
          <a:p>
            <a:r>
              <a:rPr lang="zh-TW" altLang="en-US" dirty="0">
                <a:latin typeface="標楷體" panose="03000509000000000000" pitchFamily="65" charset="-120"/>
                <a:ea typeface="標楷體" panose="03000509000000000000" pitchFamily="65" charset="-120"/>
                <a:cs typeface="Times New Roman" panose="02020603050405020304" pitchFamily="18" charset="0"/>
              </a:rPr>
              <a:t>資料來源：人民網</a:t>
            </a:r>
            <a:endParaRPr lang="en-US" dirty="0">
              <a:latin typeface="標楷體" panose="03000509000000000000" pitchFamily="65" charset="-120"/>
              <a:ea typeface="標楷體" panose="03000509000000000000" pitchFamily="65" charset="-12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http://cpc.people.com.cn/BIG5/n/2014/0628/c64387-25212801.html</a:t>
            </a:r>
          </a:p>
        </p:txBody>
      </p:sp>
      <p:pic>
        <p:nvPicPr>
          <p:cNvPr id="11" name="Picture 10"/>
          <p:cNvPicPr>
            <a:picLocks noChangeAspect="1"/>
          </p:cNvPicPr>
          <p:nvPr/>
        </p:nvPicPr>
        <p:blipFill>
          <a:blip r:embed="rId2"/>
          <a:stretch>
            <a:fillRect/>
          </a:stretch>
        </p:blipFill>
        <p:spPr>
          <a:xfrm>
            <a:off x="209739" y="146649"/>
            <a:ext cx="2172003" cy="790685"/>
          </a:xfrm>
          <a:prstGeom prst="rect">
            <a:avLst/>
          </a:prstGeom>
        </p:spPr>
      </p:pic>
      <p:pic>
        <p:nvPicPr>
          <p:cNvPr id="12" name="Picture 11"/>
          <p:cNvPicPr>
            <a:picLocks noChangeAspect="1"/>
          </p:cNvPicPr>
          <p:nvPr/>
        </p:nvPicPr>
        <p:blipFill>
          <a:blip r:embed="rId3"/>
          <a:stretch>
            <a:fillRect/>
          </a:stretch>
        </p:blipFill>
        <p:spPr>
          <a:xfrm>
            <a:off x="1025278" y="5993869"/>
            <a:ext cx="1086860" cy="393790"/>
          </a:xfrm>
          <a:prstGeom prst="rect">
            <a:avLst/>
          </a:prstGeom>
        </p:spPr>
      </p:pic>
    </p:spTree>
    <p:extLst>
      <p:ext uri="{BB962C8B-B14F-4D97-AF65-F5344CB8AC3E}">
        <p14:creationId xmlns:p14="http://schemas.microsoft.com/office/powerpoint/2010/main" val="83999278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p:cNvSpPr/>
          <p:nvPr/>
        </p:nvSpPr>
        <p:spPr bwMode="auto">
          <a:xfrm>
            <a:off x="4505325" y="381795"/>
            <a:ext cx="2767013" cy="714375"/>
          </a:xfrm>
          <a:prstGeom prst="roundRect">
            <a:avLst/>
          </a:prstGeom>
          <a:noFill/>
          <a:ln>
            <a:no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defRPr/>
            </a:pPr>
            <a:r>
              <a:rPr lang="zh-HK" altLang="en-US" sz="4000" b="1" spc="400" dirty="0">
                <a:latin typeface="標楷體" panose="03000509000000000000" pitchFamily="65" charset="-120"/>
                <a:ea typeface="標楷體" panose="03000509000000000000" pitchFamily="65" charset="-120"/>
              </a:rPr>
              <a:t>學習目標</a:t>
            </a:r>
            <a:endParaRPr lang="zh-CN" altLang="en-US" sz="4000" b="1" spc="400" dirty="0">
              <a:latin typeface="標楷體" panose="03000509000000000000" pitchFamily="65" charset="-120"/>
              <a:ea typeface="標楷體" panose="03000509000000000000" pitchFamily="65" charset="-120"/>
            </a:endParaRPr>
          </a:p>
        </p:txBody>
      </p:sp>
      <p:sp>
        <p:nvSpPr>
          <p:cNvPr id="5" name="直接连接符 8"/>
          <p:cNvSpPr>
            <a:spLocks noChangeShapeType="1"/>
          </p:cNvSpPr>
          <p:nvPr/>
        </p:nvSpPr>
        <p:spPr bwMode="auto">
          <a:xfrm flipV="1">
            <a:off x="7513638" y="831103"/>
            <a:ext cx="1485900" cy="0"/>
          </a:xfrm>
          <a:prstGeom prst="line">
            <a:avLst/>
          </a:prstGeom>
          <a:noFill/>
          <a:ln w="6350">
            <a:solidFill>
              <a:srgbClr val="2F2637"/>
            </a:solidFill>
            <a:miter lim="800000"/>
          </a:ln>
          <a:extLst>
            <a:ext uri="{909E8E84-426E-40DD-AFC4-6F175D3DCCD1}">
              <a14:hiddenFill xmlns:a14="http://schemas.microsoft.com/office/drawing/2010/main">
                <a:noFill/>
              </a14:hiddenFill>
            </a:ext>
          </a:extLst>
        </p:spPr>
        <p:txBody>
          <a:bodyPr/>
          <a:lstStyle/>
          <a:p>
            <a:endParaRPr lang="zh-CN" altLang="en-US"/>
          </a:p>
        </p:txBody>
      </p:sp>
      <p:sp>
        <p:nvSpPr>
          <p:cNvPr id="6" name="直接连接符 10"/>
          <p:cNvSpPr>
            <a:spLocks noChangeShapeType="1"/>
          </p:cNvSpPr>
          <p:nvPr/>
        </p:nvSpPr>
        <p:spPr bwMode="auto">
          <a:xfrm flipV="1">
            <a:off x="2735263" y="831103"/>
            <a:ext cx="1590675" cy="0"/>
          </a:xfrm>
          <a:prstGeom prst="line">
            <a:avLst/>
          </a:prstGeom>
          <a:noFill/>
          <a:ln w="6350">
            <a:solidFill>
              <a:srgbClr val="2F2637"/>
            </a:solidFill>
            <a:miter lim="800000"/>
          </a:ln>
          <a:extLst>
            <a:ext uri="{909E8E84-426E-40DD-AFC4-6F175D3DCCD1}">
              <a14:hiddenFill xmlns:a14="http://schemas.microsoft.com/office/drawing/2010/main">
                <a:noFill/>
              </a14:hiddenFill>
            </a:ext>
          </a:extLst>
        </p:spPr>
        <p:txBody>
          <a:bodyPr/>
          <a:lstStyle/>
          <a:p>
            <a:endParaRPr lang="zh-CN" altLang="en-US"/>
          </a:p>
        </p:txBody>
      </p:sp>
      <p:sp>
        <p:nvSpPr>
          <p:cNvPr id="7" name="椭圆 13"/>
          <p:cNvSpPr>
            <a:spLocks noChangeArrowheads="1"/>
          </p:cNvSpPr>
          <p:nvPr/>
        </p:nvSpPr>
        <p:spPr bwMode="auto">
          <a:xfrm>
            <a:off x="4462463" y="756491"/>
            <a:ext cx="153987" cy="153987"/>
          </a:xfrm>
          <a:prstGeom prst="ellipse">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zh-CN" altLang="zh-CN" sz="1400">
              <a:solidFill>
                <a:srgbClr val="FFFFFF"/>
              </a:solidFill>
              <a:latin typeface="宋体" panose="02010600030101010101" pitchFamily="2" charset="-122"/>
              <a:sym typeface="宋体" panose="02010600030101010101" pitchFamily="2" charset="-122"/>
            </a:endParaRPr>
          </a:p>
        </p:txBody>
      </p:sp>
      <p:sp>
        <p:nvSpPr>
          <p:cNvPr id="8" name="椭圆 17"/>
          <p:cNvSpPr>
            <a:spLocks noChangeArrowheads="1"/>
          </p:cNvSpPr>
          <p:nvPr/>
        </p:nvSpPr>
        <p:spPr bwMode="auto">
          <a:xfrm>
            <a:off x="7272338" y="756491"/>
            <a:ext cx="153987" cy="153987"/>
          </a:xfrm>
          <a:prstGeom prst="ellipse">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zh-CN" altLang="zh-CN" sz="1400">
              <a:solidFill>
                <a:srgbClr val="FFFFFF"/>
              </a:solidFill>
              <a:latin typeface="宋体" panose="02010600030101010101" pitchFamily="2" charset="-122"/>
              <a:sym typeface="宋体" panose="02010600030101010101" pitchFamily="2" charset="-122"/>
            </a:endParaRPr>
          </a:p>
        </p:txBody>
      </p:sp>
      <p:sp>
        <p:nvSpPr>
          <p:cNvPr id="9" name="内容占位符 2"/>
          <p:cNvSpPr txBox="1">
            <a:spLocks noChangeArrowheads="1"/>
          </p:cNvSpPr>
          <p:nvPr/>
        </p:nvSpPr>
        <p:spPr bwMode="auto">
          <a:xfrm>
            <a:off x="948906" y="1281862"/>
            <a:ext cx="10653622" cy="507580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zh-HK" altLang="en-US" sz="3200" b="1" dirty="0">
                <a:latin typeface="DFKai-SB" panose="03000509000000000000" pitchFamily="65" charset="-120"/>
                <a:ea typeface="DFKai-SB" panose="03000509000000000000" pitchFamily="65" charset="-120"/>
              </a:rPr>
              <a:t>知識</a:t>
            </a:r>
            <a:endParaRPr lang="en-US" altLang="zh-HK" sz="3200" b="1" dirty="0">
              <a:latin typeface="DFKai-SB" panose="03000509000000000000" pitchFamily="65" charset="-120"/>
              <a:ea typeface="DFKai-SB" panose="03000509000000000000" pitchFamily="65" charset="-120"/>
            </a:endParaRPr>
          </a:p>
          <a:p>
            <a:pPr>
              <a:lnSpc>
                <a:spcPct val="100000"/>
              </a:lnSpc>
            </a:pPr>
            <a:r>
              <a:rPr lang="zh-TW" altLang="en-US" dirty="0">
                <a:latin typeface="標楷體" panose="03000509000000000000" pitchFamily="65" charset="-120"/>
                <a:ea typeface="標楷體" panose="03000509000000000000" pitchFamily="65" charset="-120"/>
              </a:rPr>
              <a:t>認識</a:t>
            </a:r>
            <a:r>
              <a:rPr lang="zh-CN" altLang="en-US" dirty="0">
                <a:latin typeface="標楷體" panose="03000509000000000000" pitchFamily="65" charset="-120"/>
                <a:ea typeface="標楷體" panose="03000509000000000000" pitchFamily="65" charset="-120"/>
              </a:rPr>
              <a:t>我國全方位外交的理念、布局和行動</a:t>
            </a:r>
          </a:p>
          <a:p>
            <a:pPr marL="0" indent="0">
              <a:lnSpc>
                <a:spcPct val="100000"/>
              </a:lnSpc>
              <a:buFont typeface="Arial" panose="020B0604020202020204" pitchFamily="34" charset="0"/>
              <a:buNone/>
            </a:pPr>
            <a:r>
              <a:rPr lang="zh-TW" altLang="en-US" sz="3200" b="1" dirty="0">
                <a:latin typeface="DFKai-SB" panose="03000509000000000000" pitchFamily="65" charset="-120"/>
                <a:ea typeface="DFKai-SB" panose="03000509000000000000" pitchFamily="65" charset="-120"/>
              </a:rPr>
              <a:t>技能</a:t>
            </a:r>
            <a:endParaRPr lang="en-US" altLang="zh-TW" sz="3200" b="1" dirty="0">
              <a:latin typeface="DFKai-SB" panose="03000509000000000000" pitchFamily="65" charset="-120"/>
              <a:ea typeface="DFKai-SB" panose="03000509000000000000" pitchFamily="65" charset="-120"/>
            </a:endParaRPr>
          </a:p>
          <a:p>
            <a:pPr>
              <a:lnSpc>
                <a:spcPct val="100000"/>
              </a:lnSpc>
            </a:pPr>
            <a:r>
              <a:rPr lang="zh-TW" altLang="en-US" dirty="0">
                <a:latin typeface="標楷體" panose="03000509000000000000" pitchFamily="65" charset="-120"/>
                <a:ea typeface="標楷體" panose="03000509000000000000" pitchFamily="65" charset="-120"/>
              </a:rPr>
              <a:t>透</a:t>
            </a:r>
            <a:r>
              <a:rPr lang="zh-CN" altLang="en-US" dirty="0">
                <a:latin typeface="標楷體" panose="03000509000000000000" pitchFamily="65" charset="-120"/>
                <a:ea typeface="標楷體" panose="03000509000000000000" pitchFamily="65" charset="-120"/>
              </a:rPr>
              <a:t>過分析</a:t>
            </a:r>
            <a:r>
              <a:rPr lang="zh-TW" altLang="en-US" dirty="0">
                <a:latin typeface="標楷體" panose="03000509000000000000" pitchFamily="65" charset="-120"/>
                <a:ea typeface="標楷體" panose="03000509000000000000" pitchFamily="65" charset="-120"/>
              </a:rPr>
              <a:t>國家參與和處理國際事務的方式等</a:t>
            </a:r>
            <a:r>
              <a:rPr lang="zh-CN" altLang="en-US" dirty="0">
                <a:latin typeface="標楷體" panose="03000509000000000000" pitchFamily="65" charset="-120"/>
                <a:ea typeface="標楷體" panose="03000509000000000000" pitchFamily="65" charset="-120"/>
              </a:rPr>
              <a:t>具體案例，提高理解和分析有關外交資訊的能</a:t>
            </a:r>
            <a:r>
              <a:rPr lang="zh-TW" altLang="en-US" dirty="0">
                <a:latin typeface="標楷體" panose="03000509000000000000" pitchFamily="65" charset="-120"/>
                <a:ea typeface="標楷體" panose="03000509000000000000" pitchFamily="65" charset="-120"/>
              </a:rPr>
              <a:t>力，提升</a:t>
            </a:r>
            <a:r>
              <a:rPr lang="zh-TW" altLang="en-US" dirty="0" smtClean="0">
                <a:latin typeface="標楷體" panose="03000509000000000000" pitchFamily="65" charset="-120"/>
                <a:ea typeface="標楷體" panose="03000509000000000000" pitchFamily="65" charset="-120"/>
              </a:rPr>
              <a:t>慎思明辨</a:t>
            </a:r>
            <a:r>
              <a:rPr lang="zh-TW" altLang="en-US" dirty="0">
                <a:latin typeface="標楷體" panose="03000509000000000000" pitchFamily="65" charset="-120"/>
                <a:ea typeface="標楷體" panose="03000509000000000000" pitchFamily="65" charset="-120"/>
              </a:rPr>
              <a:t>的</a:t>
            </a:r>
            <a:r>
              <a:rPr lang="zh-TW" altLang="en-US" dirty="0" smtClean="0">
                <a:latin typeface="標楷體" panose="03000509000000000000" pitchFamily="65" charset="-120"/>
                <a:ea typeface="標楷體" panose="03000509000000000000" pitchFamily="65" charset="-120"/>
              </a:rPr>
              <a:t>能力</a:t>
            </a:r>
            <a:endParaRPr lang="zh-CN" altLang="en-US" dirty="0">
              <a:latin typeface="標楷體" panose="03000509000000000000" pitchFamily="65" charset="-120"/>
              <a:ea typeface="標楷體" panose="03000509000000000000" pitchFamily="65" charset="-120"/>
            </a:endParaRPr>
          </a:p>
          <a:p>
            <a:pPr marL="0" indent="0">
              <a:lnSpc>
                <a:spcPct val="100000"/>
              </a:lnSpc>
              <a:buFont typeface="Arial" panose="020B0604020202020204" pitchFamily="34" charset="0"/>
              <a:buNone/>
            </a:pPr>
            <a:r>
              <a:rPr lang="zh-TW" altLang="en-US" sz="3200" b="1" dirty="0">
                <a:latin typeface="DFKai-SB" panose="03000509000000000000" pitchFamily="65" charset="-120"/>
                <a:ea typeface="DFKai-SB" panose="03000509000000000000" pitchFamily="65" charset="-120"/>
              </a:rPr>
              <a:t>價值觀</a:t>
            </a:r>
            <a:endParaRPr lang="en-US" altLang="zh-TW" sz="3200" b="1" dirty="0">
              <a:latin typeface="DFKai-SB" panose="03000509000000000000" pitchFamily="65" charset="-120"/>
              <a:ea typeface="DFKai-SB" panose="03000509000000000000" pitchFamily="65" charset="-120"/>
            </a:endParaRPr>
          </a:p>
          <a:p>
            <a:pPr>
              <a:lnSpc>
                <a:spcPct val="100000"/>
              </a:lnSpc>
            </a:pPr>
            <a:r>
              <a:rPr lang="zh-CN" altLang="en-US" dirty="0">
                <a:latin typeface="標楷體" panose="03000509000000000000" pitchFamily="65" charset="-120"/>
                <a:ea typeface="標楷體" panose="03000509000000000000" pitchFamily="65" charset="-120"/>
              </a:rPr>
              <a:t>認同國家和平發展道路和人類命運</a:t>
            </a:r>
            <a:r>
              <a:rPr lang="zh-CN" altLang="en-US" dirty="0" smtClean="0">
                <a:latin typeface="標楷體" panose="03000509000000000000" pitchFamily="65" charset="-120"/>
                <a:ea typeface="標楷體" panose="03000509000000000000" pitchFamily="65" charset="-120"/>
              </a:rPr>
              <a:t>共同體</a:t>
            </a:r>
            <a:r>
              <a:rPr lang="zh-TW" altLang="en-US" dirty="0">
                <a:latin typeface="標楷體" panose="03000509000000000000" pitchFamily="65" charset="-120"/>
                <a:ea typeface="標楷體" panose="03000509000000000000" pitchFamily="65" charset="-120"/>
              </a:rPr>
              <a:t>的</a:t>
            </a:r>
            <a:r>
              <a:rPr lang="zh-CN" altLang="en-US" dirty="0" smtClean="0">
                <a:latin typeface="標楷體" panose="03000509000000000000" pitchFamily="65" charset="-120"/>
                <a:ea typeface="標楷體" panose="03000509000000000000" pitchFamily="65" charset="-120"/>
              </a:rPr>
              <a:t>理念</a:t>
            </a:r>
            <a:endParaRPr lang="zh-CN" altLang="en-US" dirty="0">
              <a:latin typeface="標楷體" panose="03000509000000000000" pitchFamily="65" charset="-120"/>
              <a:ea typeface="標楷體" panose="03000509000000000000" pitchFamily="65" charset="-120"/>
            </a:endParaRPr>
          </a:p>
          <a:p>
            <a:pPr>
              <a:lnSpc>
                <a:spcPct val="100000"/>
              </a:lnSpc>
            </a:pPr>
            <a:r>
              <a:rPr lang="zh-CN" altLang="en-US" dirty="0">
                <a:latin typeface="標楷體" panose="03000509000000000000" pitchFamily="65" charset="-120"/>
                <a:ea typeface="標楷體" panose="03000509000000000000" pitchFamily="65" charset="-120"/>
              </a:rPr>
              <a:t>增強國</a:t>
            </a:r>
            <a:r>
              <a:rPr lang="zh-TW" altLang="en-US" dirty="0">
                <a:latin typeface="標楷體" panose="03000509000000000000" pitchFamily="65" charset="-120"/>
                <a:ea typeface="標楷體" panose="03000509000000000000" pitchFamily="65" charset="-120"/>
              </a:rPr>
              <a:t>民身份認同</a:t>
            </a:r>
            <a:r>
              <a:rPr lang="zh-CN" altLang="en-US"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具備國際視野</a:t>
            </a:r>
            <a:endParaRPr lang="zh-CN" altLang="en-US" dirty="0">
              <a:latin typeface="標楷體" panose="03000509000000000000" pitchFamily="65" charset="-120"/>
              <a:ea typeface="標楷體" panose="03000509000000000000" pitchFamily="65" charset="-120"/>
            </a:endParaRPr>
          </a:p>
          <a:p>
            <a:pPr marL="0" indent="0">
              <a:lnSpc>
                <a:spcPct val="100000"/>
              </a:lnSpc>
              <a:buNone/>
            </a:pPr>
            <a:endParaRPr lang="zh-CN" altLang="en-US" sz="2000" dirty="0">
              <a:latin typeface="標楷體" panose="03000509000000000000" pitchFamily="65" charset="-120"/>
              <a:ea typeface="標楷體" panose="03000509000000000000" pitchFamily="65" charset="-12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798906" y="1249487"/>
            <a:ext cx="10400755" cy="2246769"/>
          </a:xfrm>
          <a:prstGeom prst="rect">
            <a:avLst/>
          </a:prstGeom>
          <a:ln w="38100">
            <a:solidFill>
              <a:srgbClr val="FF0000"/>
            </a:solidFill>
          </a:ln>
        </p:spPr>
        <p:txBody>
          <a:bodyPr vert="horz" wrap="square" lIns="91440" tIns="45720" rIns="91440" bIns="45720" rtlCol="0" anchor="ctr">
            <a:spAutoFit/>
          </a:bodyPr>
          <a:lstStyle>
            <a:defPPr>
              <a:defRPr lang="zh-CN"/>
            </a:defPPr>
            <a:lvl1pPr>
              <a:lnSpc>
                <a:spcPct val="150000"/>
              </a:lnSpc>
              <a:spcBef>
                <a:spcPts val="1000"/>
              </a:spcBef>
              <a:buFont typeface="Arial" panose="020B0604020202020204" pitchFamily="34" charset="0"/>
              <a:buNone/>
              <a:defRPr sz="2400">
                <a:latin typeface="黑体" panose="02010609060101010101" pitchFamily="49" charset="-122"/>
                <a:ea typeface="黑体" panose="02010609060101010101" pitchFamily="49" charset="-122"/>
              </a:defRPr>
            </a:lvl1pPr>
          </a:lstStyle>
          <a:p>
            <a:pPr indent="457200" algn="just">
              <a:lnSpc>
                <a:spcPct val="100000"/>
              </a:lnSpc>
            </a:pPr>
            <a:r>
              <a:rPr lang="zh-CN" altLang="en-US" sz="2800" dirty="0">
                <a:latin typeface="DFKai-SB" panose="03000509000000000000" pitchFamily="65" charset="-120"/>
                <a:ea typeface="DFKai-SB" panose="03000509000000000000" pitchFamily="65" charset="-120"/>
              </a:rPr>
              <a:t> 堅持走和平發展道路</a:t>
            </a:r>
            <a:r>
              <a:rPr lang="zh-TW" altLang="en-US" sz="2800" dirty="0">
                <a:latin typeface="DFKai-SB" panose="03000509000000000000" pitchFamily="65" charset="-120"/>
                <a:ea typeface="DFKai-SB" panose="03000509000000000000" pitchFamily="65" charset="-120"/>
              </a:rPr>
              <a:t>是</a:t>
            </a:r>
            <a:r>
              <a:rPr lang="zh-CN" altLang="en-US" sz="2800" dirty="0">
                <a:latin typeface="DFKai-SB" panose="03000509000000000000" pitchFamily="65" charset="-120"/>
                <a:ea typeface="DFKai-SB" panose="03000509000000000000" pitchFamily="65" charset="-120"/>
              </a:rPr>
              <a:t>維護國家核心利益。國</a:t>
            </a:r>
            <a:r>
              <a:rPr lang="zh-TW" altLang="en-US" sz="2800" dirty="0">
                <a:latin typeface="DFKai-SB" panose="03000509000000000000" pitchFamily="65" charset="-120"/>
                <a:ea typeface="DFKai-SB" panose="03000509000000000000" pitchFamily="65" charset="-120"/>
              </a:rPr>
              <a:t>家強調</a:t>
            </a:r>
            <a:r>
              <a:rPr lang="zh-CN" altLang="en-US" sz="2800" dirty="0">
                <a:latin typeface="DFKai-SB" panose="03000509000000000000" pitchFamily="65" charset="-120"/>
                <a:ea typeface="DFKai-SB" panose="03000509000000000000" pitchFamily="65" charset="-120"/>
              </a:rPr>
              <a:t>絕不走</a:t>
            </a:r>
            <a:r>
              <a:rPr lang="zh-TW" altLang="en-US" sz="2800" dirty="0">
                <a:latin typeface="DFKai-SB" panose="03000509000000000000" pitchFamily="65" charset="-120"/>
                <a:ea typeface="DFKai-SB" panose="03000509000000000000" pitchFamily="65" charset="-120"/>
              </a:rPr>
              <a:t>「</a:t>
            </a:r>
            <a:r>
              <a:rPr lang="zh-CN" altLang="en-US" sz="2800" dirty="0">
                <a:latin typeface="DFKai-SB" panose="03000509000000000000" pitchFamily="65" charset="-120"/>
                <a:ea typeface="DFKai-SB" panose="03000509000000000000" pitchFamily="65" charset="-120"/>
              </a:rPr>
              <a:t>國强必霸</a:t>
            </a:r>
            <a:r>
              <a:rPr lang="zh-TW" altLang="en-US" sz="2800" dirty="0">
                <a:latin typeface="DFKai-SB" panose="03000509000000000000" pitchFamily="65" charset="-120"/>
                <a:ea typeface="DFKai-SB" panose="03000509000000000000" pitchFamily="65" charset="-120"/>
              </a:rPr>
              <a:t>」</a:t>
            </a:r>
            <a:r>
              <a:rPr lang="zh-CN" altLang="en-US" sz="2800" dirty="0">
                <a:latin typeface="DFKai-SB" panose="03000509000000000000" pitchFamily="65" charset="-120"/>
                <a:ea typeface="DFKai-SB" panose="03000509000000000000" pitchFamily="65" charset="-120"/>
              </a:rPr>
              <a:t>的道路，但也</a:t>
            </a:r>
            <a:r>
              <a:rPr lang="zh-CN" altLang="en-US" sz="2800" dirty="0">
                <a:latin typeface="DFKai-SB" panose="03000509000000000000" pitchFamily="65" charset="-120"/>
                <a:ea typeface="DFKai-SB" panose="03000509000000000000" pitchFamily="65" charset="-120"/>
                <a:sym typeface="宋体" panose="02010600030101010101" pitchFamily="2" charset="-122"/>
              </a:rPr>
              <a:t>決</a:t>
            </a:r>
            <a:r>
              <a:rPr lang="zh-CN" altLang="en-US" sz="2800" dirty="0">
                <a:latin typeface="DFKai-SB" panose="03000509000000000000" pitchFamily="65" charset="-120"/>
                <a:ea typeface="DFKai-SB" panose="03000509000000000000" pitchFamily="65" charset="-120"/>
              </a:rPr>
              <a:t>不放</a:t>
            </a:r>
            <a:r>
              <a:rPr lang="zh-TW" altLang="en-US" sz="2800" dirty="0">
                <a:latin typeface="DFKai-SB" panose="03000509000000000000" pitchFamily="65" charset="-120"/>
                <a:ea typeface="DFKai-SB" panose="03000509000000000000" pitchFamily="65" charset="-120"/>
              </a:rPr>
              <a:t>棄</a:t>
            </a:r>
            <a:r>
              <a:rPr lang="zh-CN" altLang="en-US" sz="2800" dirty="0">
                <a:latin typeface="DFKai-SB" panose="03000509000000000000" pitchFamily="65" charset="-120"/>
                <a:ea typeface="DFKai-SB" panose="03000509000000000000" pitchFamily="65" charset="-120"/>
              </a:rPr>
              <a:t>正當權益，</a:t>
            </a:r>
            <a:r>
              <a:rPr lang="zh-CN" altLang="en-US" sz="2800" dirty="0">
                <a:latin typeface="DFKai-SB" panose="03000509000000000000" pitchFamily="65" charset="-120"/>
                <a:ea typeface="DFKai-SB" panose="03000509000000000000" pitchFamily="65" charset="-120"/>
                <a:sym typeface="宋体" panose="02010600030101010101" pitchFamily="2" charset="-122"/>
              </a:rPr>
              <a:t>決</a:t>
            </a:r>
            <a:r>
              <a:rPr lang="zh-CN" altLang="en-US" sz="2800" dirty="0">
                <a:latin typeface="DFKai-SB" panose="03000509000000000000" pitchFamily="65" charset="-120"/>
                <a:ea typeface="DFKai-SB" panose="03000509000000000000" pitchFamily="65" charset="-120"/>
              </a:rPr>
              <a:t>不犧牲國家核心利益。</a:t>
            </a:r>
            <a:r>
              <a:rPr lang="zh-TW" altLang="en-US" sz="2800" dirty="0">
                <a:latin typeface="DFKai-SB" panose="03000509000000000000" pitchFamily="65" charset="-120"/>
                <a:ea typeface="DFKai-SB" panose="03000509000000000000" pitchFamily="65" charset="-120"/>
              </a:rPr>
              <a:t>國家</a:t>
            </a:r>
            <a:r>
              <a:rPr lang="zh-CN" altLang="en-US" sz="2800" dirty="0">
                <a:latin typeface="DFKai-SB" panose="03000509000000000000" pitchFamily="65" charset="-120"/>
                <a:ea typeface="DFKai-SB" panose="03000509000000000000" pitchFamily="65" charset="-120"/>
              </a:rPr>
              <a:t>主張通過協商和對話妥善處理分歧，解</a:t>
            </a:r>
            <a:r>
              <a:rPr lang="zh-CN" altLang="en-US" sz="2800" dirty="0">
                <a:latin typeface="DFKai-SB" panose="03000509000000000000" pitchFamily="65" charset="-120"/>
                <a:ea typeface="DFKai-SB" panose="03000509000000000000" pitchFamily="65" charset="-120"/>
                <a:sym typeface="宋体" panose="02010600030101010101" pitchFamily="2" charset="-122"/>
              </a:rPr>
              <a:t>決</a:t>
            </a:r>
            <a:r>
              <a:rPr lang="zh-CN" altLang="en-US" sz="2800" dirty="0">
                <a:latin typeface="DFKai-SB" panose="03000509000000000000" pitchFamily="65" charset="-120"/>
                <a:ea typeface="DFKai-SB" panose="03000509000000000000" pitchFamily="65" charset="-120"/>
              </a:rPr>
              <a:t>爭議；在事關主權和領土完整的重大原則問題上，堅</a:t>
            </a:r>
            <a:r>
              <a:rPr lang="zh-CN" altLang="en-US" sz="2800" dirty="0">
                <a:latin typeface="DFKai-SB" panose="03000509000000000000" pitchFamily="65" charset="-120"/>
                <a:ea typeface="DFKai-SB" panose="03000509000000000000" pitchFamily="65" charset="-120"/>
                <a:sym typeface="宋体" panose="02010600030101010101" pitchFamily="2" charset="-122"/>
              </a:rPr>
              <a:t>決</a:t>
            </a:r>
            <a:r>
              <a:rPr lang="zh-CN" altLang="en-US" sz="2800" dirty="0">
                <a:latin typeface="DFKai-SB" panose="03000509000000000000" pitchFamily="65" charset="-120"/>
                <a:ea typeface="DFKai-SB" panose="03000509000000000000" pitchFamily="65" charset="-120"/>
              </a:rPr>
              <a:t>捍衛我國的正當合法權益。</a:t>
            </a:r>
          </a:p>
        </p:txBody>
      </p:sp>
      <p:sp>
        <p:nvSpPr>
          <p:cNvPr id="14" name="任意多边形: 形状 13"/>
          <p:cNvSpPr/>
          <p:nvPr/>
        </p:nvSpPr>
        <p:spPr>
          <a:xfrm>
            <a:off x="1924882" y="3744533"/>
            <a:ext cx="9274779" cy="2117967"/>
          </a:xfrm>
          <a:custGeom>
            <a:avLst/>
            <a:gdLst>
              <a:gd name="connsiteX0" fmla="*/ 0 w 2969224"/>
              <a:gd name="connsiteY0" fmla="*/ 202770 h 2027697"/>
              <a:gd name="connsiteX1" fmla="*/ 202770 w 2969224"/>
              <a:gd name="connsiteY1" fmla="*/ 0 h 2027697"/>
              <a:gd name="connsiteX2" fmla="*/ 2766454 w 2969224"/>
              <a:gd name="connsiteY2" fmla="*/ 0 h 2027697"/>
              <a:gd name="connsiteX3" fmla="*/ 2969224 w 2969224"/>
              <a:gd name="connsiteY3" fmla="*/ 202770 h 2027697"/>
              <a:gd name="connsiteX4" fmla="*/ 2969224 w 2969224"/>
              <a:gd name="connsiteY4" fmla="*/ 1824927 h 2027697"/>
              <a:gd name="connsiteX5" fmla="*/ 2766454 w 2969224"/>
              <a:gd name="connsiteY5" fmla="*/ 2027697 h 2027697"/>
              <a:gd name="connsiteX6" fmla="*/ 202770 w 2969224"/>
              <a:gd name="connsiteY6" fmla="*/ 2027697 h 2027697"/>
              <a:gd name="connsiteX7" fmla="*/ 0 w 2969224"/>
              <a:gd name="connsiteY7" fmla="*/ 1824927 h 2027697"/>
              <a:gd name="connsiteX8" fmla="*/ 0 w 2969224"/>
              <a:gd name="connsiteY8" fmla="*/ 202770 h 2027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9224" h="2027697">
                <a:moveTo>
                  <a:pt x="0" y="202770"/>
                </a:moveTo>
                <a:cubicBezTo>
                  <a:pt x="0" y="90783"/>
                  <a:pt x="90783" y="0"/>
                  <a:pt x="202770" y="0"/>
                </a:cubicBezTo>
                <a:lnTo>
                  <a:pt x="2766454" y="0"/>
                </a:lnTo>
                <a:cubicBezTo>
                  <a:pt x="2878441" y="0"/>
                  <a:pt x="2969224" y="90783"/>
                  <a:pt x="2969224" y="202770"/>
                </a:cubicBezTo>
                <a:lnTo>
                  <a:pt x="2969224" y="1824927"/>
                </a:lnTo>
                <a:cubicBezTo>
                  <a:pt x="2969224" y="1936914"/>
                  <a:pt x="2878441" y="2027697"/>
                  <a:pt x="2766454" y="2027697"/>
                </a:cubicBezTo>
                <a:lnTo>
                  <a:pt x="202770" y="2027697"/>
                </a:lnTo>
                <a:cubicBezTo>
                  <a:pt x="90783" y="2027697"/>
                  <a:pt x="0" y="1936914"/>
                  <a:pt x="0" y="1824927"/>
                </a:cubicBezTo>
                <a:lnTo>
                  <a:pt x="0" y="202770"/>
                </a:lnTo>
                <a:close/>
              </a:path>
            </a:pathLst>
          </a:custGeom>
          <a:solidFill>
            <a:srgbClr val="FAC9BE"/>
          </a:solid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142240" tIns="953318" rIns="142240" bIns="547781" numCol="1" spcCol="1270" anchor="ctr" anchorCtr="0">
            <a:noAutofit/>
          </a:bodyPr>
          <a:lstStyle/>
          <a:p>
            <a:pPr marL="0" lvl="0" indent="0" algn="ctr" defTabSz="889000">
              <a:lnSpc>
                <a:spcPct val="90000"/>
              </a:lnSpc>
              <a:spcBef>
                <a:spcPct val="0"/>
              </a:spcBef>
              <a:spcAft>
                <a:spcPct val="35000"/>
              </a:spcAft>
              <a:buClrTx/>
              <a:buSzTx/>
              <a:buFontTx/>
              <a:buNone/>
            </a:pPr>
            <a:endParaRPr lang="zh-CN" altLang="en-US" sz="2000" b="1" kern="1200" dirty="0">
              <a:solidFill>
                <a:schemeClr val="tx1"/>
              </a:solidFill>
            </a:endParaRPr>
          </a:p>
        </p:txBody>
      </p:sp>
      <p:sp>
        <p:nvSpPr>
          <p:cNvPr id="17" name="任意多边形: 形状 16"/>
          <p:cNvSpPr/>
          <p:nvPr/>
        </p:nvSpPr>
        <p:spPr>
          <a:xfrm>
            <a:off x="1924882" y="3133712"/>
            <a:ext cx="8970280" cy="2808420"/>
          </a:xfrm>
          <a:custGeom>
            <a:avLst/>
            <a:gdLst>
              <a:gd name="connsiteX0" fmla="*/ 0 w 2969224"/>
              <a:gd name="connsiteY0" fmla="*/ 202770 h 2027697"/>
              <a:gd name="connsiteX1" fmla="*/ 202770 w 2969224"/>
              <a:gd name="connsiteY1" fmla="*/ 0 h 2027697"/>
              <a:gd name="connsiteX2" fmla="*/ 2766454 w 2969224"/>
              <a:gd name="connsiteY2" fmla="*/ 0 h 2027697"/>
              <a:gd name="connsiteX3" fmla="*/ 2969224 w 2969224"/>
              <a:gd name="connsiteY3" fmla="*/ 202770 h 2027697"/>
              <a:gd name="connsiteX4" fmla="*/ 2969224 w 2969224"/>
              <a:gd name="connsiteY4" fmla="*/ 1824927 h 2027697"/>
              <a:gd name="connsiteX5" fmla="*/ 2766454 w 2969224"/>
              <a:gd name="connsiteY5" fmla="*/ 2027697 h 2027697"/>
              <a:gd name="connsiteX6" fmla="*/ 202770 w 2969224"/>
              <a:gd name="connsiteY6" fmla="*/ 2027697 h 2027697"/>
              <a:gd name="connsiteX7" fmla="*/ 0 w 2969224"/>
              <a:gd name="connsiteY7" fmla="*/ 1824927 h 2027697"/>
              <a:gd name="connsiteX8" fmla="*/ 0 w 2969224"/>
              <a:gd name="connsiteY8" fmla="*/ 202770 h 2027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9224" h="2027697">
                <a:moveTo>
                  <a:pt x="0" y="202770"/>
                </a:moveTo>
                <a:cubicBezTo>
                  <a:pt x="0" y="90783"/>
                  <a:pt x="90783" y="0"/>
                  <a:pt x="202770" y="0"/>
                </a:cubicBezTo>
                <a:lnTo>
                  <a:pt x="2766454" y="0"/>
                </a:lnTo>
                <a:cubicBezTo>
                  <a:pt x="2878441" y="0"/>
                  <a:pt x="2969224" y="90783"/>
                  <a:pt x="2969224" y="202770"/>
                </a:cubicBezTo>
                <a:lnTo>
                  <a:pt x="2969224" y="1824927"/>
                </a:lnTo>
                <a:cubicBezTo>
                  <a:pt x="2969224" y="1936914"/>
                  <a:pt x="2878441" y="2027697"/>
                  <a:pt x="2766454" y="2027697"/>
                </a:cubicBezTo>
                <a:lnTo>
                  <a:pt x="202770" y="2027697"/>
                </a:lnTo>
                <a:cubicBezTo>
                  <a:pt x="90783" y="2027697"/>
                  <a:pt x="0" y="1936914"/>
                  <a:pt x="0" y="1824927"/>
                </a:cubicBezTo>
                <a:lnTo>
                  <a:pt x="0" y="202770"/>
                </a:lnTo>
                <a:close/>
              </a:path>
            </a:pathLst>
          </a:custGeom>
          <a:noFill/>
          <a:ln>
            <a:noFill/>
          </a:ln>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142240" tIns="953318" rIns="142240" bIns="547781" numCol="1" spcCol="1270" anchor="ctr" anchorCtr="0">
            <a:spAutoFit/>
          </a:bodyPr>
          <a:lstStyle/>
          <a:p>
            <a:pPr lvl="0" defTabSz="889000">
              <a:lnSpc>
                <a:spcPct val="150000"/>
              </a:lnSpc>
              <a:spcBef>
                <a:spcPct val="0"/>
              </a:spcBef>
            </a:pPr>
            <a:r>
              <a:rPr lang="zh-TW" altLang="en-US" sz="2800" dirty="0">
                <a:solidFill>
                  <a:schemeClr val="tx1"/>
                </a:solidFill>
                <a:latin typeface="標楷體" panose="03000509000000000000" pitchFamily="65" charset="-120"/>
                <a:ea typeface="標楷體" panose="03000509000000000000" pitchFamily="65" charset="-120"/>
              </a:rPr>
              <a:t>國家主席習近平</a:t>
            </a:r>
            <a:r>
              <a:rPr lang="zh-CN" altLang="en-US" sz="2800" dirty="0">
                <a:solidFill>
                  <a:schemeClr val="tx1"/>
                </a:solidFill>
                <a:latin typeface="標楷體" panose="03000509000000000000" pitchFamily="65" charset="-120"/>
                <a:ea typeface="標楷體" panose="03000509000000000000" pitchFamily="65" charset="-120"/>
              </a:rPr>
              <a:t>明確</a:t>
            </a:r>
            <a:r>
              <a:rPr lang="zh-TW" altLang="en-US" sz="2800" dirty="0">
                <a:solidFill>
                  <a:schemeClr val="tx1"/>
                </a:solidFill>
                <a:latin typeface="標楷體" panose="03000509000000000000" pitchFamily="65" charset="-120"/>
                <a:ea typeface="標楷體" panose="03000509000000000000" pitchFamily="65" charset="-120"/>
              </a:rPr>
              <a:t>指出中國</a:t>
            </a:r>
            <a:r>
              <a:rPr lang="zh-CN" altLang="en-US" sz="2800" dirty="0">
                <a:solidFill>
                  <a:schemeClr val="tx1"/>
                </a:solidFill>
                <a:latin typeface="標楷體" panose="03000509000000000000" pitchFamily="65" charset="-120"/>
                <a:ea typeface="標楷體" panose="03000509000000000000" pitchFamily="65" charset="-120"/>
              </a:rPr>
              <a:t>會</a:t>
            </a:r>
            <a:r>
              <a:rPr lang="zh-TW" altLang="en-US" sz="2800" dirty="0">
                <a:solidFill>
                  <a:schemeClr val="tx1"/>
                </a:solidFill>
                <a:latin typeface="標楷體" panose="03000509000000000000" pitchFamily="65" charset="-120"/>
                <a:ea typeface="標楷體" panose="03000509000000000000" pitchFamily="65" charset="-120"/>
              </a:rPr>
              <a:t>堅定不移</a:t>
            </a:r>
            <a:r>
              <a:rPr lang="zh-CN" altLang="en-US" sz="2800" dirty="0">
                <a:solidFill>
                  <a:schemeClr val="tx1"/>
                </a:solidFill>
                <a:latin typeface="標楷體" panose="03000509000000000000" pitchFamily="65" charset="-120"/>
                <a:ea typeface="標楷體" panose="03000509000000000000" pitchFamily="65" charset="-120"/>
              </a:rPr>
              <a:t>地</a:t>
            </a:r>
            <a:r>
              <a:rPr lang="zh-TW" altLang="en-US" sz="2800" dirty="0">
                <a:solidFill>
                  <a:schemeClr val="tx1"/>
                </a:solidFill>
                <a:latin typeface="標楷體" panose="03000509000000000000" pitchFamily="65" charset="-120"/>
                <a:ea typeface="標楷體" panose="03000509000000000000" pitchFamily="65" charset="-120"/>
              </a:rPr>
              <a:t>維護自己的主權、安全、發展利益。</a:t>
            </a:r>
            <a:endParaRPr lang="en-US" altLang="zh-HK" sz="2800" dirty="0">
              <a:solidFill>
                <a:schemeClr val="tx1"/>
              </a:solidFill>
              <a:latin typeface="標楷體" panose="03000509000000000000" pitchFamily="65" charset="-120"/>
              <a:ea typeface="標楷體" panose="03000509000000000000" pitchFamily="65" charset="-120"/>
            </a:endParaRPr>
          </a:p>
        </p:txBody>
      </p:sp>
      <p:sp>
        <p:nvSpPr>
          <p:cNvPr id="10" name="文字方塊 9">
            <a:extLst>
              <a:ext uri="{FF2B5EF4-FFF2-40B4-BE49-F238E27FC236}">
                <a16:creationId xmlns:a16="http://schemas.microsoft.com/office/drawing/2014/main" id="{1962EBA2-0A83-EE4D-83A1-6E5D6A38E029}"/>
              </a:ext>
            </a:extLst>
          </p:cNvPr>
          <p:cNvSpPr txBox="1"/>
          <p:nvPr/>
        </p:nvSpPr>
        <p:spPr>
          <a:xfrm>
            <a:off x="612476" y="5972910"/>
            <a:ext cx="8376166" cy="584775"/>
          </a:xfrm>
          <a:prstGeom prst="rect">
            <a:avLst/>
          </a:prstGeom>
          <a:noFill/>
        </p:spPr>
        <p:txBody>
          <a:bodyPr wrap="square">
            <a:spAutoFit/>
          </a:bodyPr>
          <a:lstStyle/>
          <a:p>
            <a:r>
              <a:rPr lang="zh-TW" altLang="en-US" dirty="0">
                <a:latin typeface="標楷體" panose="03000509000000000000" pitchFamily="65" charset="-120"/>
                <a:ea typeface="標楷體" panose="03000509000000000000" pitchFamily="65" charset="-120"/>
              </a:rPr>
              <a:t>相片及資料來源</a:t>
            </a:r>
            <a:r>
              <a:rPr lang="zh-HK" altLang="en-US" dirty="0">
                <a:latin typeface="標楷體" panose="03000509000000000000" pitchFamily="65" charset="-120"/>
                <a:ea typeface="標楷體" panose="03000509000000000000" pitchFamily="65" charset="-120"/>
              </a:rPr>
              <a:t>：</a:t>
            </a:r>
            <a:endParaRPr lang="en-US" altLang="zh-HK" dirty="0">
              <a:latin typeface="標楷體" panose="03000509000000000000" pitchFamily="65" charset="-120"/>
              <a:ea typeface="標楷體" panose="03000509000000000000" pitchFamily="65" charset="-120"/>
            </a:endParaRPr>
          </a:p>
          <a:p>
            <a:r>
              <a:rPr lang="zh-TW" altLang="en-US" sz="1400" dirty="0">
                <a:latin typeface="標楷體" panose="03000509000000000000" pitchFamily="65" charset="-120"/>
                <a:ea typeface="標楷體" panose="03000509000000000000" pitchFamily="65" charset="-120"/>
                <a:cs typeface="Times New Roman" panose="02020603050405020304" pitchFamily="18" charset="0"/>
              </a:rPr>
              <a:t>中央政府門戶網站 </a:t>
            </a:r>
            <a:r>
              <a:rPr lang="en-US" altLang="zh-TW" sz="1400" dirty="0">
                <a:latin typeface="標楷體" panose="03000509000000000000" pitchFamily="65" charset="-120"/>
                <a:ea typeface="標楷體" panose="03000509000000000000" pitchFamily="65" charset="-120"/>
                <a:cs typeface="Times New Roman" panose="02020603050405020304" pitchFamily="18" charset="0"/>
              </a:rPr>
              <a:t>(</a:t>
            </a:r>
            <a:r>
              <a:rPr lang="en-US" altLang="zh-HK" sz="1400" dirty="0">
                <a:latin typeface="Times New Roman" panose="02020603050405020304" pitchFamily="18" charset="0"/>
                <a:cs typeface="Times New Roman" panose="02020603050405020304" pitchFamily="18" charset="0"/>
              </a:rPr>
              <a:t>http://big5.www.gov.cn/gate/big5/www.gov.cn/xinwen/2014-03/29/content_2649220.htm</a:t>
            </a:r>
            <a:r>
              <a:rPr lang="en-US" altLang="zh-TW" sz="1400" dirty="0">
                <a:latin typeface="Times New Roman" panose="02020603050405020304" pitchFamily="18" charset="0"/>
                <a:cs typeface="Times New Roman" panose="02020603050405020304" pitchFamily="18" charset="0"/>
              </a:rPr>
              <a:t>)</a:t>
            </a:r>
            <a:endParaRPr lang="zh-HK" altLang="en-US" sz="14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94459" y="3853579"/>
            <a:ext cx="1457131" cy="1899874"/>
          </a:xfrm>
          <a:prstGeom prst="rect">
            <a:avLst/>
          </a:prstGeom>
        </p:spPr>
      </p:pic>
      <p:sp>
        <p:nvSpPr>
          <p:cNvPr id="8" name="任意多边形: 形状 3"/>
          <p:cNvSpPr/>
          <p:nvPr/>
        </p:nvSpPr>
        <p:spPr>
          <a:xfrm>
            <a:off x="2151017" y="321632"/>
            <a:ext cx="7977052" cy="679578"/>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TW" altLang="en-US" sz="4000" b="1" dirty="0">
                <a:solidFill>
                  <a:srgbClr val="FFFFFF"/>
                </a:solidFill>
                <a:latin typeface="DFKai-SB" panose="03000509000000000000" pitchFamily="65" charset="-120"/>
                <a:ea typeface="DFKai-SB" panose="03000509000000000000" pitchFamily="65" charset="-120"/>
              </a:rPr>
              <a:t>全方位外交堅持和平發展道路</a:t>
            </a:r>
          </a:p>
        </p:txBody>
      </p:sp>
      <p:pic>
        <p:nvPicPr>
          <p:cNvPr id="2" name="Picture 1"/>
          <p:cNvPicPr>
            <a:picLocks noChangeAspect="1"/>
          </p:cNvPicPr>
          <p:nvPr/>
        </p:nvPicPr>
        <p:blipFill>
          <a:blip r:embed="rId3"/>
          <a:stretch>
            <a:fillRect/>
          </a:stretch>
        </p:blipFill>
        <p:spPr>
          <a:xfrm>
            <a:off x="2501660" y="5945946"/>
            <a:ext cx="2191189" cy="319351"/>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D516AF7B-E9E2-410E-AD95-DFB2B63849F4}" type="slidenum">
              <a:rPr lang="en-US" altLang="en-US" smtClean="0"/>
              <a:t>21</a:t>
            </a:fld>
            <a:endParaRPr lang="en-US" altLang="en-US"/>
          </a:p>
        </p:txBody>
      </p:sp>
      <p:sp>
        <p:nvSpPr>
          <p:cNvPr id="3" name="Rectangle 2"/>
          <p:cNvSpPr/>
          <p:nvPr/>
        </p:nvSpPr>
        <p:spPr>
          <a:xfrm>
            <a:off x="886974" y="1841750"/>
            <a:ext cx="10750060" cy="3785652"/>
          </a:xfrm>
          <a:prstGeom prst="rect">
            <a:avLst/>
          </a:prstGeom>
          <a:ln w="38100">
            <a:solidFill>
              <a:srgbClr val="FF0000"/>
            </a:solidFill>
          </a:ln>
        </p:spPr>
        <p:txBody>
          <a:bodyPr wrap="square">
            <a:spAutoFit/>
          </a:bodyPr>
          <a:lstStyle/>
          <a:p>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中共中央關於黨的百年奮鬥重大成就和歷史經驗的決議</a:t>
            </a:r>
            <a:r>
              <a:rPr lang="en-US" altLang="zh-TW" sz="2400" dirty="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再次</a:t>
            </a:r>
            <a:r>
              <a:rPr lang="zh-TW" altLang="en-US" sz="2400" dirty="0">
                <a:latin typeface="標楷體" panose="03000509000000000000" pitchFamily="65" charset="-120"/>
                <a:ea typeface="標楷體" panose="03000509000000000000" pitchFamily="65" charset="-120"/>
              </a:rPr>
              <a:t>提出並強調</a:t>
            </a:r>
            <a:r>
              <a:rPr lang="en-US" altLang="zh-TW" sz="2400" dirty="0">
                <a:latin typeface="標楷體" panose="03000509000000000000" pitchFamily="65" charset="-120"/>
                <a:ea typeface="標楷體" panose="03000509000000000000" pitchFamily="65" charset="-120"/>
              </a:rPr>
              <a:t>: </a:t>
            </a:r>
          </a:p>
          <a:p>
            <a:endParaRPr lang="en-US" altLang="zh-TW" sz="2400" dirty="0">
              <a:latin typeface="標楷體" panose="03000509000000000000" pitchFamily="65" charset="-120"/>
              <a:ea typeface="標楷體" panose="03000509000000000000" pitchFamily="65" charset="-120"/>
            </a:endParaRPr>
          </a:p>
          <a:p>
            <a:pPr marL="285750" indent="-285750">
              <a:buFont typeface="Arial" panose="020B0604020202020204" pitchFamily="34" charset="0"/>
              <a:buChar char="•"/>
            </a:pPr>
            <a:r>
              <a:rPr lang="zh-TW" altLang="en-US" sz="2400" dirty="0">
                <a:latin typeface="標楷體" panose="03000509000000000000" pitchFamily="65" charset="-120"/>
                <a:ea typeface="標楷體" panose="03000509000000000000" pitchFamily="65" charset="-120"/>
              </a:rPr>
              <a:t>和平與發展是當今時代的主題。</a:t>
            </a:r>
            <a:endParaRPr lang="en-US" altLang="zh-TW" sz="2400" dirty="0">
              <a:latin typeface="標楷體" panose="03000509000000000000" pitchFamily="65" charset="-120"/>
              <a:ea typeface="標楷體" panose="03000509000000000000" pitchFamily="65" charset="-120"/>
            </a:endParaRPr>
          </a:p>
          <a:p>
            <a:pPr marL="285750" indent="-285750">
              <a:buFont typeface="Arial" panose="020B0604020202020204" pitchFamily="34" charset="0"/>
              <a:buChar char="•"/>
            </a:pPr>
            <a:r>
              <a:rPr lang="zh-TW" altLang="en-US" sz="2400" dirty="0">
                <a:latin typeface="標楷體" panose="03000509000000000000" pitchFamily="65" charset="-120"/>
                <a:ea typeface="標楷體" panose="03000509000000000000" pitchFamily="65" charset="-120"/>
              </a:rPr>
              <a:t>堅持維護世界和平、促進共同發展的外交政策宗旨，調整同主要大國的關係，發展同周邊國家的睦鄰友好關係，深化同廣大發展中國家的友好合作，積極參與國際和地區事務，建立起全方位多層次的對外關係新格局。</a:t>
            </a:r>
            <a:endParaRPr lang="en-US" altLang="zh-TW" sz="2400" dirty="0">
              <a:latin typeface="標楷體" panose="03000509000000000000" pitchFamily="65" charset="-120"/>
              <a:ea typeface="標楷體" panose="03000509000000000000" pitchFamily="65" charset="-120"/>
            </a:endParaRPr>
          </a:p>
          <a:p>
            <a:pPr marL="285750" indent="-285750">
              <a:buFont typeface="Arial" panose="020B0604020202020204" pitchFamily="34" charset="0"/>
              <a:buChar char="•"/>
            </a:pPr>
            <a:r>
              <a:rPr lang="zh-TW" altLang="en-US" sz="2400" dirty="0">
                <a:latin typeface="標楷體" panose="03000509000000000000" pitchFamily="65" charset="-120"/>
                <a:ea typeface="標楷體" panose="03000509000000000000" pitchFamily="65" charset="-120"/>
              </a:rPr>
              <a:t>積極促進世界多極化和國際關係民主化，推動經濟全球化朝著有利於共同繁榮的方向發展，旗幟鮮明反對霸權主義和強權政治，堅定維護廣大發展中國家利益，推動建立公正合理的國際政治經濟新秩序，促進世界持久和平、共同繁榮。</a:t>
            </a:r>
            <a:endParaRPr lang="ja-JP" altLang="en-US" sz="2400" dirty="0">
              <a:latin typeface="標楷體" panose="03000509000000000000" pitchFamily="65" charset="-120"/>
              <a:ea typeface="標楷體" panose="03000509000000000000" pitchFamily="65" charset="-120"/>
            </a:endParaRPr>
          </a:p>
        </p:txBody>
      </p:sp>
      <p:pic>
        <p:nvPicPr>
          <p:cNvPr id="4" name="Picture 3"/>
          <p:cNvPicPr>
            <a:picLocks noChangeAspect="1"/>
          </p:cNvPicPr>
          <p:nvPr/>
        </p:nvPicPr>
        <p:blipFill>
          <a:blip r:embed="rId2"/>
          <a:stretch>
            <a:fillRect/>
          </a:stretch>
        </p:blipFill>
        <p:spPr>
          <a:xfrm>
            <a:off x="886974" y="6034501"/>
            <a:ext cx="3814640" cy="529811"/>
          </a:xfrm>
          <a:prstGeom prst="rect">
            <a:avLst/>
          </a:prstGeom>
        </p:spPr>
      </p:pic>
      <p:pic>
        <p:nvPicPr>
          <p:cNvPr id="20" name="Picture 19"/>
          <p:cNvPicPr>
            <a:picLocks noChangeAspect="1"/>
          </p:cNvPicPr>
          <p:nvPr/>
        </p:nvPicPr>
        <p:blipFill>
          <a:blip r:embed="rId3"/>
          <a:stretch>
            <a:fillRect/>
          </a:stretch>
        </p:blipFill>
        <p:spPr>
          <a:xfrm>
            <a:off x="205487" y="127876"/>
            <a:ext cx="1547020" cy="563169"/>
          </a:xfrm>
          <a:prstGeom prst="rect">
            <a:avLst/>
          </a:prstGeom>
        </p:spPr>
      </p:pic>
      <p:sp>
        <p:nvSpPr>
          <p:cNvPr id="21" name="Rectangle 20"/>
          <p:cNvSpPr/>
          <p:nvPr/>
        </p:nvSpPr>
        <p:spPr>
          <a:xfrm>
            <a:off x="2194561" y="227733"/>
            <a:ext cx="8804364" cy="1323439"/>
          </a:xfrm>
          <a:prstGeom prst="rect">
            <a:avLst/>
          </a:prstGeom>
        </p:spPr>
        <p:txBody>
          <a:bodyPr wrap="square">
            <a:spAutoFit/>
          </a:bodyPr>
          <a:lstStyle/>
          <a:p>
            <a:r>
              <a:rPr lang="en-US" altLang="zh-TW" sz="4000" dirty="0">
                <a:latin typeface="標楷體" panose="03000509000000000000" pitchFamily="65" charset="-120"/>
                <a:ea typeface="標楷體" panose="03000509000000000000" pitchFamily="65" charset="-120"/>
              </a:rPr>
              <a:t>《</a:t>
            </a:r>
            <a:r>
              <a:rPr lang="zh-TW" altLang="en-US" sz="4000" dirty="0">
                <a:latin typeface="標楷體" panose="03000509000000000000" pitchFamily="65" charset="-120"/>
                <a:ea typeface="標楷體" panose="03000509000000000000" pitchFamily="65" charset="-120"/>
              </a:rPr>
              <a:t>中共中央關於黨的百年奮鬥重大成就和歷史經驗的決議</a:t>
            </a:r>
            <a:r>
              <a:rPr lang="en-US" altLang="zh-TW" sz="4000" dirty="0" smtClean="0">
                <a:latin typeface="標楷體" panose="03000509000000000000" pitchFamily="65" charset="-120"/>
                <a:ea typeface="標楷體" panose="03000509000000000000" pitchFamily="65" charset="-120"/>
              </a:rPr>
              <a:t>》</a:t>
            </a:r>
            <a:r>
              <a:rPr lang="en-US" altLang="zh-TW" sz="40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4000" dirty="0" smtClean="0">
                <a:latin typeface="標楷體" panose="03000509000000000000" pitchFamily="65" charset="-120"/>
                <a:ea typeface="標楷體" panose="03000509000000000000" pitchFamily="65" charset="-120"/>
              </a:rPr>
              <a:t>(</a:t>
            </a:r>
            <a:r>
              <a:rPr lang="en-US" altLang="zh-TW" sz="4000" dirty="0">
                <a:latin typeface="Times New Roman" panose="02020603050405020304" pitchFamily="18" charset="0"/>
                <a:ea typeface="標楷體" panose="03000509000000000000" pitchFamily="65" charset="-120"/>
                <a:cs typeface="Times New Roman" panose="02020603050405020304" pitchFamily="18" charset="0"/>
              </a:rPr>
              <a:t>2021</a:t>
            </a:r>
            <a:r>
              <a:rPr lang="en-US" altLang="zh-TW" sz="4000" dirty="0" smtClean="0">
                <a:latin typeface="標楷體" panose="03000509000000000000" pitchFamily="65" charset="-120"/>
                <a:ea typeface="標楷體" panose="03000509000000000000" pitchFamily="65" charset="-120"/>
              </a:rPr>
              <a:t>)</a:t>
            </a:r>
            <a:endParaRPr lang="ja-JP" altLang="en-US" sz="4000" dirty="0"/>
          </a:p>
        </p:txBody>
      </p:sp>
      <p:sp>
        <p:nvSpPr>
          <p:cNvPr id="8" name="Rectangle 7"/>
          <p:cNvSpPr/>
          <p:nvPr/>
        </p:nvSpPr>
        <p:spPr>
          <a:xfrm>
            <a:off x="4902925" y="5789050"/>
            <a:ext cx="6096000" cy="861774"/>
          </a:xfrm>
          <a:prstGeom prst="rect">
            <a:avLst/>
          </a:prstGeom>
        </p:spPr>
        <p:txBody>
          <a:bodyPr>
            <a:spAutoFit/>
          </a:bodyPr>
          <a:lstStyle/>
          <a:p>
            <a:pPr>
              <a:spcAft>
                <a:spcPts val="0"/>
              </a:spcAft>
            </a:pPr>
            <a:r>
              <a:rPr lang="zh-TW" altLang="en-US" kern="100" dirty="0">
                <a:latin typeface="標楷體" panose="03000509000000000000" pitchFamily="65" charset="-120"/>
                <a:ea typeface="標楷體" panose="03000509000000000000" pitchFamily="65" charset="-120"/>
                <a:cs typeface="Times New Roman" panose="02020603050405020304" pitchFamily="18" charset="0"/>
              </a:rPr>
              <a:t>來源</a:t>
            </a:r>
            <a:r>
              <a:rPr lang="en-US" altLang="zh-TW" kern="100" dirty="0">
                <a:latin typeface="標楷體" panose="03000509000000000000" pitchFamily="65" charset="-120"/>
                <a:ea typeface="標楷體" panose="03000509000000000000" pitchFamily="65" charset="-120"/>
                <a:cs typeface="Times New Roman" panose="02020603050405020304" pitchFamily="18" charset="0"/>
              </a:rPr>
              <a:t>: </a:t>
            </a:r>
            <a:r>
              <a:rPr lang="zh-TW" altLang="en-US" kern="100" dirty="0">
                <a:latin typeface="標楷體" panose="03000509000000000000" pitchFamily="65" charset="-120"/>
                <a:ea typeface="標楷體" panose="03000509000000000000" pitchFamily="65" charset="-120"/>
                <a:cs typeface="Times New Roman" panose="02020603050405020304" pitchFamily="18" charset="0"/>
              </a:rPr>
              <a:t>中華人民共和國中央人民政府</a:t>
            </a:r>
            <a:r>
              <a:rPr lang="en-US" altLang="ja-JP" sz="1600" kern="100" dirty="0">
                <a:latin typeface="Times New Roman" panose="02020603050405020304" pitchFamily="18" charset="0"/>
                <a:ea typeface="楷体"/>
                <a:cs typeface="Times New Roman" panose="02020603050405020304" pitchFamily="18" charset="0"/>
              </a:rPr>
              <a:t>http://big5.www.gov.cn/gate/big5/www.gov.cn/zhengce/2021-11/16/content_5651269.htm</a:t>
            </a:r>
            <a:endParaRPr lang="ja-JP" altLang="ja-JP" sz="1600" kern="100" dirty="0">
              <a:effectLst/>
              <a:latin typeface="Calibri" panose="020F0502020204030204" pitchFamily="34"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232210422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217084" y="1854050"/>
            <a:ext cx="8384875" cy="2677656"/>
          </a:xfrm>
          <a:ln w="38100">
            <a:solidFill>
              <a:srgbClr val="FF0000"/>
            </a:solidFill>
          </a:ln>
        </p:spPr>
        <p:txBody>
          <a:bodyPr vert="horz" wrap="square" lIns="91440" tIns="45720" rIns="91440" bIns="45720" rtlCol="0" anchor="ctr">
            <a:spAutoFit/>
          </a:bodyPr>
          <a:lstStyle/>
          <a:p>
            <a:pPr>
              <a:lnSpc>
                <a:spcPct val="100000"/>
              </a:lnSpc>
              <a:buNone/>
            </a:pPr>
            <a:r>
              <a:rPr lang="zh-TW" altLang="en-US" dirty="0">
                <a:latin typeface="DFKai-SB" panose="03000509000000000000" pitchFamily="65" charset="-120"/>
                <a:ea typeface="DFKai-SB" panose="03000509000000000000" pitchFamily="65" charset="-120"/>
              </a:rPr>
              <a:t>中共第十九次全國代表大會上的報告指出</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國際社會進入調整變革的關鍵時期，我國積極探索與世界各國建立不同形式的國與國交往方式，並提出了相互尊重、公平正義、合作共贏的新型國際關係。在它的指導下，中國廣交朋友，形成全球夥伴關係網絡，並在不斷調整中逐漸形成穩定的外交布局。</a:t>
            </a:r>
            <a:endParaRPr lang="en-US" altLang="zh-CN"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 name="任意多边形: 形状 3"/>
          <p:cNvSpPr/>
          <p:nvPr/>
        </p:nvSpPr>
        <p:spPr>
          <a:xfrm>
            <a:off x="3617541" y="546488"/>
            <a:ext cx="4676249"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a:solidFill>
                  <a:srgbClr val="FFFFFF"/>
                </a:solidFill>
                <a:latin typeface="DFKai-SB" panose="03000509000000000000" pitchFamily="65" charset="-120"/>
                <a:ea typeface="DFKai-SB" panose="03000509000000000000" pitchFamily="65" charset="-120"/>
              </a:rPr>
              <a:t>建立新型國際關係</a:t>
            </a:r>
          </a:p>
        </p:txBody>
      </p:sp>
      <p:sp>
        <p:nvSpPr>
          <p:cNvPr id="2" name="Rectangle 1"/>
          <p:cNvSpPr/>
          <p:nvPr/>
        </p:nvSpPr>
        <p:spPr>
          <a:xfrm>
            <a:off x="2182893" y="5199896"/>
            <a:ext cx="8516984" cy="1323439"/>
          </a:xfrm>
          <a:prstGeom prst="rect">
            <a:avLst/>
          </a:prstGeom>
        </p:spPr>
        <p:txBody>
          <a:bodyPr wrap="square">
            <a:spAutoFit/>
          </a:bodyPr>
          <a:lstStyle/>
          <a:p>
            <a:pPr>
              <a:spcAft>
                <a:spcPts val="0"/>
              </a:spcAft>
            </a:pPr>
            <a:r>
              <a:rPr lang="zh-TW" altLang="en-US" sz="1600" kern="100" dirty="0">
                <a:latin typeface="標楷體" panose="03000509000000000000" pitchFamily="65" charset="-120"/>
                <a:ea typeface="標楷體" panose="03000509000000000000" pitchFamily="65" charset="-120"/>
                <a:cs typeface="Times New Roman" panose="02020603050405020304" pitchFamily="18" charset="0"/>
              </a:rPr>
              <a:t>參考資料：</a:t>
            </a:r>
            <a:endParaRPr lang="en-US" altLang="zh-TW" sz="1600" kern="100" dirty="0">
              <a:latin typeface="標楷體" panose="03000509000000000000" pitchFamily="65" charset="-120"/>
              <a:ea typeface="標楷體" panose="03000509000000000000" pitchFamily="65" charset="-120"/>
              <a:cs typeface="Times New Roman" panose="02020603050405020304" pitchFamily="18" charset="0"/>
            </a:endParaRPr>
          </a:p>
          <a:p>
            <a:pPr marL="285750" indent="-285750">
              <a:spcAft>
                <a:spcPts val="0"/>
              </a:spcAft>
              <a:buFont typeface="Arial" panose="020B0604020202020204" pitchFamily="34" charset="0"/>
              <a:buChar char="•"/>
            </a:pPr>
            <a:r>
              <a:rPr lang="en-US" altLang="zh-TW" sz="1600" kern="100" dirty="0">
                <a:latin typeface="標楷體" panose="03000509000000000000" pitchFamily="65" charset="-120"/>
                <a:ea typeface="標楷體" panose="03000509000000000000" pitchFamily="65" charset="-120"/>
                <a:cs typeface="Times New Roman" panose="02020603050405020304" pitchFamily="18" charset="0"/>
              </a:rPr>
              <a:t>《</a:t>
            </a:r>
            <a:r>
              <a:rPr lang="zh-TW" altLang="en-US" sz="1600" kern="100" dirty="0">
                <a:latin typeface="標楷體" panose="03000509000000000000" pitchFamily="65" charset="-120"/>
                <a:ea typeface="標楷體" panose="03000509000000000000" pitchFamily="65" charset="-120"/>
                <a:cs typeface="Times New Roman" panose="02020603050405020304" pitchFamily="18" charset="0"/>
              </a:rPr>
              <a:t>中國共產黨第十九次全國代表大會上的報告</a:t>
            </a:r>
            <a:r>
              <a:rPr lang="en-US" altLang="zh-TW" sz="1600" kern="100" dirty="0">
                <a:latin typeface="標楷體" panose="03000509000000000000" pitchFamily="65" charset="-120"/>
                <a:ea typeface="標楷體" panose="03000509000000000000" pitchFamily="65" charset="-120"/>
                <a:cs typeface="Times New Roman" panose="02020603050405020304" pitchFamily="18" charset="0"/>
              </a:rPr>
              <a:t>》</a:t>
            </a:r>
          </a:p>
          <a:p>
            <a:pPr marL="285750" indent="-285750">
              <a:spcAft>
                <a:spcPts val="0"/>
              </a:spcAft>
              <a:buFont typeface="Arial" panose="020B0604020202020204" pitchFamily="34" charset="0"/>
              <a:buChar char="•"/>
            </a:pPr>
            <a:r>
              <a:rPr lang="en-US" altLang="ja-JP" sz="1600" kern="100" dirty="0">
                <a:latin typeface="Calibri" panose="020F0502020204030204" pitchFamily="34" charset="0"/>
                <a:ea typeface="新細明體" panose="02020500000000000000" pitchFamily="18" charset="-120"/>
                <a:cs typeface="Times New Roman" panose="02020603050405020304" pitchFamily="18" charset="0"/>
              </a:rPr>
              <a:t>http://cpc.people.com.cn/n1/2017/1028/c64094-29613660-14.html</a:t>
            </a:r>
          </a:p>
          <a:p>
            <a:pPr marL="285750" indent="-285750">
              <a:buFont typeface="Arial" panose="020B0604020202020204" pitchFamily="34" charset="0"/>
              <a:buChar char="•"/>
            </a:pPr>
            <a:r>
              <a:rPr lang="en-US" altLang="zh-TW" sz="1600" kern="1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600" kern="100" dirty="0">
                <a:latin typeface="Times New Roman" panose="02020603050405020304" pitchFamily="18" charset="0"/>
                <a:ea typeface="標楷體" panose="03000509000000000000" pitchFamily="65" charset="-120"/>
                <a:cs typeface="Times New Roman" panose="02020603050405020304" pitchFamily="18" charset="0"/>
              </a:rPr>
              <a:t>外交部發言人談今年以來中國外交成果和下階段工作重點</a:t>
            </a:r>
            <a:r>
              <a:rPr lang="en-US" altLang="zh-TW" sz="1600" kern="1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ja-JP" sz="1600" kern="100" dirty="0">
                <a:latin typeface="Times New Roman" panose="02020603050405020304" pitchFamily="18" charset="0"/>
                <a:ea typeface="標楷體" panose="03000509000000000000" pitchFamily="65" charset="-120"/>
                <a:cs typeface="Times New Roman" panose="02020603050405020304" pitchFamily="18" charset="0"/>
              </a:rPr>
              <a:t>https://www.fmprc.gov.cn/web/wjdt_674879/zcjd/202008/t20200810_7943742.shtml</a:t>
            </a:r>
            <a:endParaRPr lang="ja-JP" altLang="ja-JP" sz="1600" kern="1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685169" y="5248293"/>
            <a:ext cx="1306535" cy="473056"/>
          </a:xfrm>
          <a:prstGeom prst="rect">
            <a:avLst/>
          </a:prstGeom>
        </p:spPr>
      </p:pic>
      <p:sp>
        <p:nvSpPr>
          <p:cNvPr id="8" name="Rectangle 7"/>
          <p:cNvSpPr/>
          <p:nvPr/>
        </p:nvSpPr>
        <p:spPr>
          <a:xfrm>
            <a:off x="8755571" y="1632441"/>
            <a:ext cx="3193719" cy="3253711"/>
          </a:xfrm>
          <a:prstGeom prst="rect">
            <a:avLst/>
          </a:prstGeom>
          <a:ln w="28575">
            <a:solidFill>
              <a:srgbClr val="0070C0"/>
            </a:solidFill>
          </a:ln>
        </p:spPr>
        <p:txBody>
          <a:bodyPr wrap="square">
            <a:spAutoFit/>
          </a:bodyPr>
          <a:lstStyle/>
          <a:p>
            <a:pPr algn="ctr">
              <a:lnSpc>
                <a:spcPct val="107000"/>
              </a:lnSpc>
              <a:spcAft>
                <a:spcPts val="0"/>
              </a:spcAft>
            </a:pPr>
            <a:r>
              <a:rPr lang="zh-TW" altLang="en-US" sz="2400" b="1" dirty="0" smtClean="0">
                <a:solidFill>
                  <a:srgbClr val="000000"/>
                </a:solidFill>
                <a:latin typeface="標楷體" panose="03000509000000000000" pitchFamily="65" charset="-120"/>
                <a:ea typeface="標楷體" panose="03000509000000000000" pitchFamily="65" charset="-120"/>
                <a:cs typeface="Times New Roman" panose="02020603050405020304" pitchFamily="18" charset="0"/>
              </a:rPr>
              <a:t>延伸閱讀</a:t>
            </a:r>
            <a:endParaRPr lang="en-US" altLang="zh-TW" sz="2400" b="1" dirty="0">
              <a:solidFill>
                <a:srgbClr val="000000"/>
              </a:solidFill>
              <a:latin typeface="標楷體" panose="03000509000000000000" pitchFamily="65" charset="-120"/>
              <a:ea typeface="標楷體" panose="03000509000000000000" pitchFamily="65" charset="-120"/>
              <a:cs typeface="Times New Roman" panose="02020603050405020304" pitchFamily="18" charset="0"/>
            </a:endParaRPr>
          </a:p>
          <a:p>
            <a:pPr>
              <a:lnSpc>
                <a:spcPct val="107000"/>
              </a:lnSpc>
              <a:spcAft>
                <a:spcPts val="0"/>
              </a:spcAft>
            </a:pPr>
            <a:r>
              <a:rPr lang="en-US" altLang="zh-TW" sz="24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a:t>
            </a:r>
            <a:r>
              <a:rPr lang="zh-TW" altLang="ja-JP" sz="24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外交部發言人談今年以來中國外交成果和下階段工作重點</a:t>
            </a:r>
            <a:r>
              <a:rPr lang="en-US" altLang="zh-TW" sz="24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rPr>
              <a:t>》</a:t>
            </a:r>
            <a:r>
              <a:rPr lang="en-US" altLang="zh-TW"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2020</a:t>
            </a:r>
            <a:endParaRPr lang="en-US" altLang="ja-JP" sz="24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p>
            <a:pPr>
              <a:lnSpc>
                <a:spcPct val="107000"/>
              </a:lnSpc>
              <a:spcAft>
                <a:spcPts val="0"/>
              </a:spcAft>
            </a:pPr>
            <a:endParaRPr lang="en-US" altLang="ja-JP" sz="2400" dirty="0">
              <a:solidFill>
                <a:srgbClr val="000000"/>
              </a:solidFill>
              <a:latin typeface="標楷體" panose="03000509000000000000" pitchFamily="65" charset="-120"/>
              <a:ea typeface="標楷體" panose="03000509000000000000" pitchFamily="65" charset="-120"/>
              <a:cs typeface="Times New Roman" panose="02020603050405020304" pitchFamily="18" charset="0"/>
            </a:endParaRPr>
          </a:p>
          <a:p>
            <a:pPr>
              <a:lnSpc>
                <a:spcPct val="107000"/>
              </a:lnSpc>
              <a:spcAft>
                <a:spcPts val="0"/>
              </a:spcAft>
            </a:pPr>
            <a:endParaRPr lang="en-US" altLang="ja-JP" sz="24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p>
            <a:pPr>
              <a:lnSpc>
                <a:spcPct val="107000"/>
              </a:lnSpc>
              <a:spcAft>
                <a:spcPts val="0"/>
              </a:spcAft>
            </a:pPr>
            <a:endParaRPr lang="en-US" altLang="ja-JP" sz="2400" dirty="0">
              <a:effectLst/>
              <a:latin typeface="標楷體" panose="03000509000000000000" pitchFamily="65" charset="-120"/>
              <a:ea typeface="標楷體" panose="03000509000000000000" pitchFamily="65" charset="-120"/>
              <a:cs typeface="Times New Roman" panose="02020603050405020304" pitchFamily="18" charset="0"/>
            </a:endParaRPr>
          </a:p>
        </p:txBody>
      </p:sp>
      <p:pic>
        <p:nvPicPr>
          <p:cNvPr id="9" name="Picture 8">
            <a:hlinkClick r:id="rId3"/>
          </p:cNvPr>
          <p:cNvPicPr>
            <a:picLocks noChangeAspect="1"/>
          </p:cNvPicPr>
          <p:nvPr/>
        </p:nvPicPr>
        <p:blipFill>
          <a:blip r:embed="rId4"/>
          <a:stretch>
            <a:fillRect/>
          </a:stretch>
        </p:blipFill>
        <p:spPr>
          <a:xfrm>
            <a:off x="9062794" y="3847381"/>
            <a:ext cx="2579271" cy="907616"/>
          </a:xfrm>
          <a:prstGeom prst="rect">
            <a:avLst/>
          </a:prstGeom>
        </p:spPr>
      </p:pic>
      <p:pic>
        <p:nvPicPr>
          <p:cNvPr id="13" name="Picture 12">
            <a:hlinkClick r:id="rId3"/>
          </p:cNvPr>
          <p:cNvPicPr>
            <a:picLocks noChangeAspect="1"/>
          </p:cNvPicPr>
          <p:nvPr/>
        </p:nvPicPr>
        <p:blipFill>
          <a:blip r:embed="rId4"/>
          <a:stretch>
            <a:fillRect/>
          </a:stretch>
        </p:blipFill>
        <p:spPr>
          <a:xfrm>
            <a:off x="654883" y="5861615"/>
            <a:ext cx="1336821" cy="470412"/>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335382" y="205705"/>
            <a:ext cx="5665061" cy="707886"/>
          </a:xfrm>
          <a:prstGeom prst="rect">
            <a:avLst/>
          </a:prstGeom>
          <a:noFill/>
        </p:spPr>
        <p:txBody>
          <a:bodyPr wrap="square" rtlCol="0">
            <a:spAutoFit/>
          </a:bodyPr>
          <a:lstStyle/>
          <a:p>
            <a:r>
              <a:rPr lang="zh-CN" altLang="en-US" sz="4000" dirty="0">
                <a:latin typeface="DFKai-SB" panose="03000509000000000000" pitchFamily="65" charset="-120"/>
                <a:ea typeface="DFKai-SB" panose="03000509000000000000" pitchFamily="65" charset="-120"/>
              </a:rPr>
              <a:t>新型國際關係的內涵</a:t>
            </a:r>
            <a:endParaRPr lang="en-US" altLang="zh-CN" sz="4000" dirty="0">
              <a:latin typeface="DFKai-SB" panose="03000509000000000000" pitchFamily="65" charset="-120"/>
              <a:ea typeface="DFKai-SB" panose="03000509000000000000" pitchFamily="65" charset="-120"/>
            </a:endParaRPr>
          </a:p>
        </p:txBody>
      </p:sp>
      <p:sp>
        <p:nvSpPr>
          <p:cNvPr id="7" name="文本框 6"/>
          <p:cNvSpPr txBox="1"/>
          <p:nvPr/>
        </p:nvSpPr>
        <p:spPr>
          <a:xfrm>
            <a:off x="378717" y="1640015"/>
            <a:ext cx="6094948" cy="523220"/>
          </a:xfrm>
          <a:prstGeom prst="rect">
            <a:avLst/>
          </a:prstGeom>
          <a:noFill/>
        </p:spPr>
        <p:txBody>
          <a:bodyPr wrap="square">
            <a:spAutoFit/>
          </a:bodyPr>
          <a:lstStyle/>
          <a:p>
            <a:pPr marL="457200" indent="-457200">
              <a:buFont typeface="Wingdings" panose="05000000000000000000" pitchFamily="2" charset="2"/>
              <a:buChar char="Ø"/>
            </a:pPr>
            <a:r>
              <a:rPr lang="zh-CN" altLang="en-US" sz="2800" dirty="0">
                <a:latin typeface="DFKai-SB" panose="03000509000000000000" pitchFamily="65" charset="-120"/>
                <a:ea typeface="DFKai-SB" panose="03000509000000000000" pitchFamily="65" charset="-120"/>
              </a:rPr>
              <a:t>相互尊重</a:t>
            </a:r>
          </a:p>
        </p:txBody>
      </p:sp>
      <p:sp>
        <p:nvSpPr>
          <p:cNvPr id="8" name="文字方塊 7">
            <a:extLst>
              <a:ext uri="{FF2B5EF4-FFF2-40B4-BE49-F238E27FC236}">
                <a16:creationId xmlns:a16="http://schemas.microsoft.com/office/drawing/2014/main" id="{71E208B5-0ABD-7C4F-889E-6BFE8A09DC7C}"/>
              </a:ext>
            </a:extLst>
          </p:cNvPr>
          <p:cNvSpPr txBox="1"/>
          <p:nvPr/>
        </p:nvSpPr>
        <p:spPr>
          <a:xfrm>
            <a:off x="378717" y="2224769"/>
            <a:ext cx="11341948" cy="1200329"/>
          </a:xfrm>
          <a:prstGeom prst="rect">
            <a:avLst/>
          </a:prstGeom>
          <a:noFill/>
          <a:ln w="28575">
            <a:solidFill>
              <a:srgbClr val="FF0000"/>
            </a:solidFill>
          </a:ln>
        </p:spPr>
        <p:txBody>
          <a:bodyPr wrap="square">
            <a:spAutoFit/>
          </a:bodyPr>
          <a:lstStyle/>
          <a:p>
            <a:r>
              <a:rPr lang="zh-CN" altLang="en-US" sz="2400" dirty="0">
                <a:ea typeface="DFKai-SB" panose="03000509000000000000" pitchFamily="65" charset="-120"/>
              </a:rPr>
              <a:t>在</a:t>
            </a:r>
            <a:r>
              <a:rPr lang="zh-CN" altLang="en-US" sz="2400" dirty="0">
                <a:latin typeface="DFKai-SB" panose="03000509000000000000" pitchFamily="65" charset="-120"/>
                <a:ea typeface="DFKai-SB" panose="03000509000000000000" pitchFamily="65" charset="-120"/>
              </a:rPr>
              <a:t>國際關係上，</a:t>
            </a:r>
            <a:r>
              <a:rPr lang="zh-TW" altLang="en-US" sz="2400" dirty="0">
                <a:ea typeface="DFKai-SB" panose="03000509000000000000" pitchFamily="65" charset="-120"/>
              </a:rPr>
              <a:t>國家主張</a:t>
            </a:r>
            <a:r>
              <a:rPr lang="zh-HK" altLang="en-US" sz="2400" dirty="0">
                <a:ea typeface="DFKai-SB" panose="03000509000000000000" pitchFamily="65" charset="-120"/>
              </a:rPr>
              <a:t>摒棄強權政治，走對話而不對抗、結伴而不結盟的國與國交往</a:t>
            </a:r>
            <a:r>
              <a:rPr lang="zh-CN" altLang="en-US" sz="2400" dirty="0">
                <a:ea typeface="DFKai-SB" panose="03000509000000000000" pitchFamily="65" charset="-120"/>
              </a:rPr>
              <a:t>方式</a:t>
            </a:r>
            <a:r>
              <a:rPr lang="zh-HK" altLang="en-US" sz="2400" dirty="0">
                <a:ea typeface="DFKai-SB" panose="03000509000000000000" pitchFamily="65" charset="-120"/>
              </a:rPr>
              <a:t>。要堅持以對話解決爭端、以協商化解分歧，統籌應對傳統和非傳統安全威脅，反對一切形式的恐怖主義。</a:t>
            </a:r>
          </a:p>
        </p:txBody>
      </p:sp>
      <p:sp>
        <p:nvSpPr>
          <p:cNvPr id="9" name="文字方塊 8">
            <a:extLst>
              <a:ext uri="{FF2B5EF4-FFF2-40B4-BE49-F238E27FC236}">
                <a16:creationId xmlns:a16="http://schemas.microsoft.com/office/drawing/2014/main" id="{26137412-1C8F-D442-8C97-24D9F4EB68B7}"/>
              </a:ext>
            </a:extLst>
          </p:cNvPr>
          <p:cNvSpPr txBox="1"/>
          <p:nvPr/>
        </p:nvSpPr>
        <p:spPr>
          <a:xfrm>
            <a:off x="2561629" y="6112194"/>
            <a:ext cx="6098240" cy="523220"/>
          </a:xfrm>
          <a:prstGeom prst="rect">
            <a:avLst/>
          </a:prstGeom>
          <a:noFill/>
        </p:spPr>
        <p:txBody>
          <a:bodyPr wrap="square">
            <a:spAutoFit/>
          </a:bodyPr>
          <a:lstStyle/>
          <a:p>
            <a:r>
              <a:rPr lang="zh-HK" altLang="en-US" sz="1400" dirty="0">
                <a:latin typeface="標楷體" panose="03000509000000000000" pitchFamily="65" charset="-120"/>
                <a:ea typeface="標楷體" panose="03000509000000000000" pitchFamily="65" charset="-120"/>
              </a:rPr>
              <a:t>參考資料：</a:t>
            </a:r>
            <a:r>
              <a:rPr lang="en-US" altLang="zh-HK" sz="1400" dirty="0">
                <a:latin typeface="標楷體" panose="03000509000000000000" pitchFamily="65" charset="-120"/>
                <a:ea typeface="標楷體" panose="03000509000000000000" pitchFamily="65" charset="-120"/>
              </a:rPr>
              <a:t>《</a:t>
            </a:r>
            <a:r>
              <a:rPr lang="zh-HK" altLang="en-US" sz="1400" dirty="0">
                <a:latin typeface="標楷體" panose="03000509000000000000" pitchFamily="65" charset="-120"/>
                <a:ea typeface="標楷體" panose="03000509000000000000" pitchFamily="65" charset="-120"/>
              </a:rPr>
              <a:t>中國共產黨第十九次全國代表大會上的報告</a:t>
            </a:r>
            <a:r>
              <a:rPr lang="en-US" altLang="zh-HK" sz="1400" dirty="0">
                <a:latin typeface="標楷體" panose="03000509000000000000" pitchFamily="65" charset="-120"/>
                <a:ea typeface="標楷體" panose="03000509000000000000" pitchFamily="65" charset="-120"/>
              </a:rPr>
              <a:t>》</a:t>
            </a:r>
          </a:p>
          <a:p>
            <a:r>
              <a:rPr lang="en-US" altLang="zh-HK" sz="1400" dirty="0">
                <a:latin typeface="Times New Roman" panose="02020603050405020304" pitchFamily="18" charset="0"/>
                <a:ea typeface="標楷體" panose="03000509000000000000" pitchFamily="65" charset="-120"/>
                <a:cs typeface="Times New Roman" panose="02020603050405020304" pitchFamily="18" charset="0"/>
              </a:rPr>
              <a:t>http://cpc.people.com.cn/n1/2017/1028/c64094-29613660-14.html</a:t>
            </a:r>
          </a:p>
        </p:txBody>
      </p:sp>
      <p:pic>
        <p:nvPicPr>
          <p:cNvPr id="6" name="Picture 5"/>
          <p:cNvPicPr>
            <a:picLocks noChangeAspect="1"/>
          </p:cNvPicPr>
          <p:nvPr/>
        </p:nvPicPr>
        <p:blipFill>
          <a:blip r:embed="rId3"/>
          <a:stretch>
            <a:fillRect/>
          </a:stretch>
        </p:blipFill>
        <p:spPr>
          <a:xfrm>
            <a:off x="1255094" y="6137276"/>
            <a:ext cx="1306535" cy="473056"/>
          </a:xfrm>
          <a:prstGeom prst="rect">
            <a:avLst/>
          </a:prstGeom>
        </p:spPr>
      </p:pic>
      <p:sp>
        <p:nvSpPr>
          <p:cNvPr id="10" name="文字方塊 6">
            <a:extLst>
              <a:ext uri="{FF2B5EF4-FFF2-40B4-BE49-F238E27FC236}">
                <a16:creationId xmlns:a16="http://schemas.microsoft.com/office/drawing/2014/main" id="{B83DFBD9-5667-E248-9C82-C18F4404C2A5}"/>
              </a:ext>
            </a:extLst>
          </p:cNvPr>
          <p:cNvSpPr txBox="1"/>
          <p:nvPr/>
        </p:nvSpPr>
        <p:spPr>
          <a:xfrm>
            <a:off x="378717" y="4185997"/>
            <a:ext cx="11341948" cy="1569660"/>
          </a:xfrm>
          <a:prstGeom prst="rect">
            <a:avLst/>
          </a:prstGeom>
          <a:noFill/>
          <a:ln w="28575">
            <a:solidFill>
              <a:srgbClr val="FF0000"/>
            </a:solidFill>
          </a:ln>
        </p:spPr>
        <p:txBody>
          <a:bodyPr wrap="square">
            <a:spAutoFit/>
          </a:bodyPr>
          <a:lstStyle/>
          <a:p>
            <a:r>
              <a:rPr lang="zh-TW" altLang="en-US" sz="2400" dirty="0">
                <a:latin typeface="標楷體" panose="03000509000000000000" pitchFamily="65" charset="-120"/>
                <a:ea typeface="標楷體" panose="03000509000000000000" pitchFamily="65" charset="-120"/>
              </a:rPr>
              <a:t>國家主張</a:t>
            </a:r>
            <a:r>
              <a:rPr lang="zh-HK" altLang="en-US" sz="2400" dirty="0">
                <a:latin typeface="標楷體" panose="03000509000000000000" pitchFamily="65" charset="-120"/>
                <a:ea typeface="標楷體" panose="03000509000000000000" pitchFamily="65" charset="-120"/>
              </a:rPr>
              <a:t>尊重各國人民自主選擇發展道路的權利，維護國際公平正義，反對把自己的意志強加於人，反對干涉別國內政</a:t>
            </a:r>
            <a:r>
              <a:rPr lang="zh-TW" altLang="en-US" sz="2400" dirty="0">
                <a:latin typeface="標楷體" panose="03000509000000000000" pitchFamily="65" charset="-120"/>
                <a:ea typeface="標楷體" panose="03000509000000000000" pitchFamily="65" charset="-120"/>
              </a:rPr>
              <a:t>、</a:t>
            </a:r>
            <a:r>
              <a:rPr lang="zh-HK" altLang="en-US" sz="2400" dirty="0">
                <a:latin typeface="標楷體" panose="03000509000000000000" pitchFamily="65" charset="-120"/>
                <a:ea typeface="標楷體" panose="03000509000000000000" pitchFamily="65" charset="-120"/>
              </a:rPr>
              <a:t>以強淩弱。中國決不會以犧牲別國利益來發展自己，也決不放棄自己的正當權益，中國奉行防禦性的國防政策。中國發展不對任何國家構成威脅。中國</a:t>
            </a:r>
            <a:r>
              <a:rPr lang="zh-TW" altLang="en-US" sz="2400" dirty="0">
                <a:latin typeface="標楷體" panose="03000509000000000000" pitchFamily="65" charset="-120"/>
                <a:ea typeface="標楷體" panose="03000509000000000000" pitchFamily="65" charset="-120"/>
              </a:rPr>
              <a:t>強調</a:t>
            </a:r>
            <a:r>
              <a:rPr lang="zh-HK" altLang="en-US" sz="2400" dirty="0">
                <a:latin typeface="標楷體" panose="03000509000000000000" pitchFamily="65" charset="-120"/>
                <a:ea typeface="標楷體" panose="03000509000000000000" pitchFamily="65" charset="-120"/>
              </a:rPr>
              <a:t>永遠不稱霸，永遠不搞擴張</a:t>
            </a:r>
            <a:r>
              <a:rPr lang="zh-HK" altLang="en-US" sz="2400" b="0" i="0" dirty="0">
                <a:solidFill>
                  <a:srgbClr val="000000"/>
                </a:solidFill>
                <a:effectLst/>
                <a:latin typeface="標楷體" panose="03000509000000000000" pitchFamily="65" charset="-120"/>
                <a:ea typeface="標楷體" panose="03000509000000000000" pitchFamily="65" charset="-120"/>
              </a:rPr>
              <a:t>。</a:t>
            </a:r>
            <a:endParaRPr lang="zh-HK" altLang="en-US" sz="2400" dirty="0">
              <a:latin typeface="標楷體" panose="03000509000000000000" pitchFamily="65" charset="-120"/>
              <a:ea typeface="標楷體" panose="03000509000000000000" pitchFamily="65" charset="-120"/>
            </a:endParaRPr>
          </a:p>
        </p:txBody>
      </p:sp>
      <p:sp>
        <p:nvSpPr>
          <p:cNvPr id="11" name="文本框 4"/>
          <p:cNvSpPr txBox="1"/>
          <p:nvPr/>
        </p:nvSpPr>
        <p:spPr>
          <a:xfrm>
            <a:off x="378717" y="3609499"/>
            <a:ext cx="2840691" cy="523220"/>
          </a:xfrm>
          <a:prstGeom prst="rect">
            <a:avLst/>
          </a:prstGeom>
          <a:noFill/>
        </p:spPr>
        <p:txBody>
          <a:bodyPr wrap="square" rtlCol="0">
            <a:spAutoFit/>
          </a:bodyPr>
          <a:lstStyle/>
          <a:p>
            <a:pPr marL="457200" indent="-457200">
              <a:buFont typeface="Wingdings" panose="05000000000000000000" pitchFamily="2" charset="2"/>
              <a:buChar char="Ø"/>
            </a:pPr>
            <a:r>
              <a:rPr lang="zh-CN" altLang="en-US" sz="2800" dirty="0">
                <a:latin typeface="DFKai-SB" panose="03000509000000000000" pitchFamily="65" charset="-120"/>
                <a:ea typeface="DFKai-SB" panose="03000509000000000000" pitchFamily="65" charset="-120"/>
              </a:rPr>
              <a:t>公平正義</a:t>
            </a:r>
          </a:p>
        </p:txBody>
      </p:sp>
      <p:sp>
        <p:nvSpPr>
          <p:cNvPr id="3" name="Rectangle 2"/>
          <p:cNvSpPr/>
          <p:nvPr/>
        </p:nvSpPr>
        <p:spPr>
          <a:xfrm>
            <a:off x="381066" y="1069502"/>
            <a:ext cx="11573691" cy="523220"/>
          </a:xfrm>
          <a:prstGeom prst="rect">
            <a:avLst/>
          </a:prstGeom>
        </p:spPr>
        <p:txBody>
          <a:bodyPr wrap="square">
            <a:spAutoFit/>
          </a:bodyPr>
          <a:lstStyle/>
          <a:p>
            <a:r>
              <a:rPr lang="zh-CN" altLang="en-US" sz="2800" dirty="0">
                <a:solidFill>
                  <a:srgbClr val="000000"/>
                </a:solidFill>
                <a:latin typeface="標楷體" panose="03000509000000000000" pitchFamily="65" charset="-120"/>
                <a:ea typeface="標楷體" panose="03000509000000000000" pitchFamily="65" charset="-120"/>
              </a:rPr>
              <a:t>相互尊重、公平正義、合作共贏是新型國際關係的基本理念和原則。</a:t>
            </a:r>
            <a:endParaRPr lang="ja-JP" altLang="en-US" sz="2800" dirty="0">
              <a:latin typeface="標楷體" panose="03000509000000000000" pitchFamily="65" charset="-120"/>
              <a:ea typeface="標楷體" panose="03000509000000000000" pitchFamily="65" charset="-12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37423" y="887793"/>
            <a:ext cx="2889624" cy="646331"/>
          </a:xfrm>
          <a:prstGeom prst="rect">
            <a:avLst/>
          </a:prstGeom>
          <a:noFill/>
        </p:spPr>
        <p:txBody>
          <a:bodyPr wrap="square" rtlCol="0">
            <a:spAutoFit/>
          </a:bodyPr>
          <a:lstStyle/>
          <a:p>
            <a:pPr marL="457200" indent="-457200">
              <a:buFont typeface="Wingdings" panose="05000000000000000000" pitchFamily="2" charset="2"/>
              <a:buChar char="Ø"/>
            </a:pPr>
            <a:r>
              <a:rPr lang="zh-CN" altLang="en-US" sz="3600" dirty="0">
                <a:latin typeface="DFKai-SB" panose="03000509000000000000" pitchFamily="65" charset="-120"/>
                <a:ea typeface="DFKai-SB" panose="03000509000000000000" pitchFamily="65" charset="-120"/>
              </a:rPr>
              <a:t>合作共贏</a:t>
            </a:r>
          </a:p>
        </p:txBody>
      </p:sp>
      <p:sp>
        <p:nvSpPr>
          <p:cNvPr id="10" name="文字方塊 9">
            <a:extLst>
              <a:ext uri="{FF2B5EF4-FFF2-40B4-BE49-F238E27FC236}">
                <a16:creationId xmlns:a16="http://schemas.microsoft.com/office/drawing/2014/main" id="{EF6A56B0-BB8D-5044-86A5-6ABC707718E3}"/>
              </a:ext>
            </a:extLst>
          </p:cNvPr>
          <p:cNvSpPr txBox="1"/>
          <p:nvPr/>
        </p:nvSpPr>
        <p:spPr>
          <a:xfrm>
            <a:off x="573310" y="1618309"/>
            <a:ext cx="10974253" cy="2400657"/>
          </a:xfrm>
          <a:prstGeom prst="rect">
            <a:avLst/>
          </a:prstGeom>
          <a:noFill/>
          <a:ln w="38100">
            <a:solidFill>
              <a:srgbClr val="FF0000"/>
            </a:solidFill>
          </a:ln>
        </p:spPr>
        <p:txBody>
          <a:bodyPr wrap="square">
            <a:spAutoFit/>
          </a:bodyPr>
          <a:lstStyle/>
          <a:p>
            <a:r>
              <a:rPr lang="zh-HK" altLang="en-US" sz="3000" dirty="0">
                <a:ea typeface="DFKai-SB" panose="03000509000000000000" pitchFamily="65" charset="-120"/>
              </a:rPr>
              <a:t>中國積極發展全球夥伴關係，擴大同各國的利益交匯點，推進大國協調和合作，構建總體穩定、均衡發展的大國關係框架，按照「親誠惠容」</a:t>
            </a:r>
            <a:r>
              <a:rPr lang="zh-TW" altLang="en-US" sz="3000" dirty="0">
                <a:ea typeface="DFKai-SB" panose="03000509000000000000" pitchFamily="65" charset="-120"/>
              </a:rPr>
              <a:t>的</a:t>
            </a:r>
            <a:r>
              <a:rPr lang="zh-HK" altLang="en-US" sz="3000" dirty="0">
                <a:ea typeface="DFKai-SB" panose="03000509000000000000" pitchFamily="65" charset="-120"/>
              </a:rPr>
              <a:t>理念和與鄰為善、以鄰為伴周邊外交方針深化同周邊國家關係，秉持正確義利觀和真實親誠理念加強同發展中國家團結合作。加強同各國政黨和政治組織的交流合作。</a:t>
            </a:r>
            <a:endParaRPr lang="en-US" altLang="zh-HK" sz="3000" dirty="0">
              <a:ea typeface="DFKai-SB" panose="03000509000000000000" pitchFamily="65" charset="-120"/>
            </a:endParaRPr>
          </a:p>
        </p:txBody>
      </p:sp>
      <p:sp>
        <p:nvSpPr>
          <p:cNvPr id="12" name="文字方塊 8">
            <a:extLst>
              <a:ext uri="{FF2B5EF4-FFF2-40B4-BE49-F238E27FC236}">
                <a16:creationId xmlns:a16="http://schemas.microsoft.com/office/drawing/2014/main" id="{26137412-1C8F-D442-8C97-24D9F4EB68B7}"/>
              </a:ext>
            </a:extLst>
          </p:cNvPr>
          <p:cNvSpPr txBox="1"/>
          <p:nvPr/>
        </p:nvSpPr>
        <p:spPr>
          <a:xfrm>
            <a:off x="2046514" y="4018966"/>
            <a:ext cx="9501049" cy="738664"/>
          </a:xfrm>
          <a:prstGeom prst="rect">
            <a:avLst/>
          </a:prstGeom>
          <a:noFill/>
        </p:spPr>
        <p:txBody>
          <a:bodyPr wrap="square">
            <a:spAutoFit/>
          </a:bodyPr>
          <a:lstStyle/>
          <a:p>
            <a:r>
              <a:rPr lang="zh-HK" altLang="en-US" sz="1400" dirty="0">
                <a:latin typeface="標楷體" panose="03000509000000000000" pitchFamily="65" charset="-120"/>
                <a:ea typeface="標楷體" panose="03000509000000000000" pitchFamily="65" charset="-120"/>
              </a:rPr>
              <a:t>參考資料：</a:t>
            </a:r>
            <a:endParaRPr lang="en-US" altLang="zh-HK" sz="1400" dirty="0">
              <a:latin typeface="標楷體" panose="03000509000000000000" pitchFamily="65" charset="-120"/>
              <a:ea typeface="標楷體" panose="03000509000000000000" pitchFamily="65" charset="-120"/>
            </a:endParaRPr>
          </a:p>
          <a:p>
            <a:r>
              <a:rPr lang="en-US" altLang="zh-HK" sz="1400" dirty="0">
                <a:latin typeface="標楷體" panose="03000509000000000000" pitchFamily="65" charset="-120"/>
                <a:ea typeface="標楷體" panose="03000509000000000000" pitchFamily="65" charset="-120"/>
              </a:rPr>
              <a:t>《</a:t>
            </a:r>
            <a:r>
              <a:rPr lang="zh-HK" altLang="en-US" sz="1400" dirty="0">
                <a:latin typeface="標楷體" panose="03000509000000000000" pitchFamily="65" charset="-120"/>
                <a:ea typeface="標楷體" panose="03000509000000000000" pitchFamily="65" charset="-120"/>
              </a:rPr>
              <a:t>中國共產黨第十九次全國代表大會上的報告</a:t>
            </a:r>
            <a:r>
              <a:rPr lang="en-US" altLang="zh-HK" sz="1400" dirty="0">
                <a:latin typeface="標楷體" panose="03000509000000000000" pitchFamily="65" charset="-120"/>
                <a:ea typeface="標楷體" panose="03000509000000000000" pitchFamily="65" charset="-120"/>
              </a:rPr>
              <a:t>》</a:t>
            </a:r>
          </a:p>
          <a:p>
            <a:r>
              <a:rPr lang="en-US" altLang="zh-HK" sz="1400" dirty="0">
                <a:latin typeface="Times New Roman" panose="02020603050405020304" pitchFamily="18" charset="0"/>
                <a:ea typeface="標楷體" panose="03000509000000000000" pitchFamily="65" charset="-120"/>
                <a:cs typeface="Times New Roman" panose="02020603050405020304" pitchFamily="18" charset="0"/>
              </a:rPr>
              <a:t>http://cpc.people.com.cn/n1/2017/1028/c64094-29613660-14.html</a:t>
            </a:r>
          </a:p>
        </p:txBody>
      </p:sp>
      <p:sp>
        <p:nvSpPr>
          <p:cNvPr id="13" name="文本框 1"/>
          <p:cNvSpPr txBox="1"/>
          <p:nvPr/>
        </p:nvSpPr>
        <p:spPr>
          <a:xfrm>
            <a:off x="3546195" y="179907"/>
            <a:ext cx="5665061" cy="707886"/>
          </a:xfrm>
          <a:prstGeom prst="rect">
            <a:avLst/>
          </a:prstGeom>
          <a:noFill/>
        </p:spPr>
        <p:txBody>
          <a:bodyPr wrap="square" rtlCol="0">
            <a:spAutoFit/>
          </a:bodyPr>
          <a:lstStyle/>
          <a:p>
            <a:r>
              <a:rPr lang="zh-CN" altLang="en-US" sz="4000" dirty="0">
                <a:latin typeface="DFKai-SB" panose="03000509000000000000" pitchFamily="65" charset="-120"/>
                <a:ea typeface="DFKai-SB" panose="03000509000000000000" pitchFamily="65" charset="-120"/>
              </a:rPr>
              <a:t>新型國際關係的內涵</a:t>
            </a:r>
            <a:endParaRPr lang="en-US" altLang="zh-CN" sz="4000" dirty="0">
              <a:latin typeface="DFKai-SB" panose="03000509000000000000" pitchFamily="65" charset="-120"/>
              <a:ea typeface="DFKai-SB" panose="03000509000000000000" pitchFamily="65" charset="-120"/>
            </a:endParaRPr>
          </a:p>
        </p:txBody>
      </p:sp>
      <p:pic>
        <p:nvPicPr>
          <p:cNvPr id="14" name="Picture 13"/>
          <p:cNvPicPr>
            <a:picLocks noChangeAspect="1"/>
          </p:cNvPicPr>
          <p:nvPr/>
        </p:nvPicPr>
        <p:blipFill>
          <a:blip r:embed="rId2"/>
          <a:stretch>
            <a:fillRect/>
          </a:stretch>
        </p:blipFill>
        <p:spPr>
          <a:xfrm>
            <a:off x="562234" y="4151770"/>
            <a:ext cx="1306535" cy="473056"/>
          </a:xfrm>
          <a:prstGeom prst="rect">
            <a:avLst/>
          </a:prstGeom>
        </p:spPr>
      </p:pic>
      <p:sp>
        <p:nvSpPr>
          <p:cNvPr id="15" name="对话气泡: 圆角矩形 49">
            <a:extLst>
              <a:ext uri="{FF2B5EF4-FFF2-40B4-BE49-F238E27FC236}">
                <a16:creationId xmlns:a16="http://schemas.microsoft.com/office/drawing/2014/main" id="{1975A38F-2384-4089-86A5-041C0E694F45}"/>
              </a:ext>
            </a:extLst>
          </p:cNvPr>
          <p:cNvSpPr/>
          <p:nvPr/>
        </p:nvSpPr>
        <p:spPr>
          <a:xfrm>
            <a:off x="512350" y="4828348"/>
            <a:ext cx="8790073" cy="1159441"/>
          </a:xfrm>
          <a:prstGeom prst="wedgeRoundRectCallout">
            <a:avLst>
              <a:gd name="adj1" fmla="val 57684"/>
              <a:gd name="adj2" fmla="val 32936"/>
              <a:gd name="adj3" fmla="val 16667"/>
            </a:avLst>
          </a:prstGeom>
          <a:solidFill>
            <a:srgbClr val="FFC000">
              <a:alpha val="18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dirty="0">
                <a:solidFill>
                  <a:schemeClr val="tx1"/>
                </a:solidFill>
                <a:latin typeface="標楷體" panose="03000509000000000000" pitchFamily="65" charset="-120"/>
                <a:ea typeface="標楷體" panose="03000509000000000000" pitchFamily="65" charset="-120"/>
              </a:rPr>
              <a:t>新型大國關係成為中國外交戰略的重要內容。</a:t>
            </a:r>
            <a:r>
              <a:rPr lang="zh-TW" altLang="en-US" sz="2400" dirty="0">
                <a:solidFill>
                  <a:schemeClr val="tx1"/>
                </a:solidFill>
                <a:latin typeface="標楷體" panose="03000509000000000000" pitchFamily="65" charset="-120"/>
                <a:ea typeface="標楷體" panose="03000509000000000000" pitchFamily="65" charset="-120"/>
              </a:rPr>
              <a:t>而在新型國際關係中，主要大國之間的新型關係又是最關鍵的，在中國外交中佔據優先重要地位。</a:t>
            </a:r>
          </a:p>
        </p:txBody>
      </p:sp>
      <p:pic>
        <p:nvPicPr>
          <p:cNvPr id="16" name="图片 44">
            <a:extLst>
              <a:ext uri="{FF2B5EF4-FFF2-40B4-BE49-F238E27FC236}">
                <a16:creationId xmlns:a16="http://schemas.microsoft.com/office/drawing/2014/main" id="{2301F7CB-0808-4D08-9CEE-750078406BC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0093814" y="5053724"/>
            <a:ext cx="1275832" cy="1275832"/>
          </a:xfrm>
          <a:custGeom>
            <a:avLst/>
            <a:gdLst>
              <a:gd name="connsiteX0" fmla="*/ 637916 w 1275832"/>
              <a:gd name="connsiteY0" fmla="*/ 0 h 1275832"/>
              <a:gd name="connsiteX1" fmla="*/ 1275832 w 1275832"/>
              <a:gd name="connsiteY1" fmla="*/ 637916 h 1275832"/>
              <a:gd name="connsiteX2" fmla="*/ 637916 w 1275832"/>
              <a:gd name="connsiteY2" fmla="*/ 1275832 h 1275832"/>
              <a:gd name="connsiteX3" fmla="*/ 0 w 1275832"/>
              <a:gd name="connsiteY3" fmla="*/ 637916 h 1275832"/>
              <a:gd name="connsiteX4" fmla="*/ 637916 w 1275832"/>
              <a:gd name="connsiteY4" fmla="*/ 0 h 1275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5832" h="1275832">
                <a:moveTo>
                  <a:pt x="637916" y="0"/>
                </a:moveTo>
                <a:cubicBezTo>
                  <a:pt x="990227" y="0"/>
                  <a:pt x="1275832" y="285605"/>
                  <a:pt x="1275832" y="637916"/>
                </a:cubicBezTo>
                <a:cubicBezTo>
                  <a:pt x="1275832" y="990227"/>
                  <a:pt x="990227" y="1275832"/>
                  <a:pt x="637916" y="1275832"/>
                </a:cubicBezTo>
                <a:cubicBezTo>
                  <a:pt x="285605" y="1275832"/>
                  <a:pt x="0" y="990227"/>
                  <a:pt x="0" y="637916"/>
                </a:cubicBezTo>
                <a:cubicBezTo>
                  <a:pt x="0" y="285605"/>
                  <a:pt x="285605" y="0"/>
                  <a:pt x="637916" y="0"/>
                </a:cubicBezTo>
                <a:close/>
              </a:path>
            </a:pathLst>
          </a:custGeom>
          <a:solidFill>
            <a:schemeClr val="bg1"/>
          </a:solidFill>
          <a:ln w="28575">
            <a:solidFill>
              <a:schemeClr val="bg1"/>
            </a:solidFill>
          </a:ln>
        </p:spPr>
      </p:pic>
      <p:sp>
        <p:nvSpPr>
          <p:cNvPr id="7" name="Rectangle 6"/>
          <p:cNvSpPr/>
          <p:nvPr/>
        </p:nvSpPr>
        <p:spPr>
          <a:xfrm>
            <a:off x="1953490" y="6228832"/>
            <a:ext cx="6096000" cy="307777"/>
          </a:xfrm>
          <a:prstGeom prst="rect">
            <a:avLst/>
          </a:prstGeom>
        </p:spPr>
        <p:txBody>
          <a:bodyPr>
            <a:spAutoFit/>
          </a:bodyPr>
          <a:lstStyle/>
          <a:p>
            <a:pPr>
              <a:spcAft>
                <a:spcPts val="0"/>
              </a:spcAft>
            </a:pPr>
            <a:r>
              <a:rPr lang="zh-TW" altLang="en-US" sz="1400" kern="100" dirty="0">
                <a:latin typeface="Times New Roman" panose="02020603050405020304" pitchFamily="18" charset="0"/>
                <a:ea typeface="標楷體" panose="03000509000000000000" pitchFamily="65" charset="-120"/>
                <a:cs typeface="Times New Roman" panose="02020603050405020304" pitchFamily="18" charset="0"/>
              </a:rPr>
              <a:t>人民網</a:t>
            </a:r>
            <a:r>
              <a:rPr lang="en-US" altLang="zh-TW" sz="1400" kern="1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ja-JP" sz="1400" kern="100" dirty="0">
                <a:latin typeface="Times New Roman" panose="02020603050405020304" pitchFamily="18" charset="0"/>
                <a:ea typeface="標楷體" panose="03000509000000000000" pitchFamily="65" charset="-120"/>
                <a:cs typeface="Times New Roman" panose="02020603050405020304" pitchFamily="18" charset="0"/>
              </a:rPr>
              <a:t>http://world.people.com.cn/n1/2016/0213/c1002-28120530.html</a:t>
            </a:r>
            <a:r>
              <a:rPr lang="en-US" altLang="zh-TW" sz="1400" kern="100" dirty="0">
                <a:latin typeface="Times New Roman" panose="02020603050405020304" pitchFamily="18" charset="0"/>
                <a:ea typeface="標楷體" panose="03000509000000000000" pitchFamily="65" charset="-120"/>
                <a:cs typeface="Times New Roman" panose="02020603050405020304" pitchFamily="18" charset="0"/>
              </a:rPr>
              <a:t>)</a:t>
            </a:r>
            <a:endParaRPr lang="ja-JP" altLang="ja-JP" sz="1400" kern="1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7" name="Picture 16"/>
          <p:cNvPicPr>
            <a:picLocks noChangeAspect="1"/>
          </p:cNvPicPr>
          <p:nvPr/>
        </p:nvPicPr>
        <p:blipFill>
          <a:blip r:embed="rId2"/>
          <a:stretch>
            <a:fillRect/>
          </a:stretch>
        </p:blipFill>
        <p:spPr>
          <a:xfrm>
            <a:off x="512350" y="6146193"/>
            <a:ext cx="1306535" cy="47305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3765843" y="605542"/>
            <a:ext cx="4864351" cy="646331"/>
          </a:xfrm>
          <a:noFill/>
        </p:spPr>
        <p:txBody>
          <a:bodyPr wrap="square">
            <a:spAutoFit/>
          </a:bodyPr>
          <a:lstStyle/>
          <a:p>
            <a:r>
              <a:rPr lang="zh-CN" altLang="en-US" sz="4000" dirty="0">
                <a:latin typeface="DFKai-SB" panose="03000509000000000000" pitchFamily="65" charset="-120"/>
                <a:ea typeface="DFKai-SB" panose="03000509000000000000" pitchFamily="65" charset="-120"/>
                <a:sym typeface="+mn-ea"/>
              </a:rPr>
              <a:t>大國外交</a:t>
            </a:r>
            <a:r>
              <a:rPr lang="zh-TW" altLang="en-US" sz="4000" dirty="0">
                <a:latin typeface="DFKai-SB" panose="03000509000000000000" pitchFamily="65" charset="-120"/>
                <a:ea typeface="DFKai-SB" panose="03000509000000000000" pitchFamily="65" charset="-120"/>
                <a:sym typeface="+mn-ea"/>
              </a:rPr>
              <a:t>：</a:t>
            </a:r>
            <a:r>
              <a:rPr lang="zh-CN" altLang="en-US" sz="4000" dirty="0">
                <a:latin typeface="DFKai-SB" panose="03000509000000000000" pitchFamily="65" charset="-120"/>
                <a:ea typeface="DFKai-SB" panose="03000509000000000000" pitchFamily="65" charset="-120"/>
                <a:sym typeface="+mn-ea"/>
              </a:rPr>
              <a:t>中美關係</a:t>
            </a:r>
            <a:endParaRPr lang="zh-CN" altLang="en-US" sz="2400" dirty="0">
              <a:latin typeface="DFKai-SB" panose="03000509000000000000" pitchFamily="65" charset="-120"/>
              <a:ea typeface="DFKai-SB" panose="03000509000000000000" pitchFamily="65" charset="-120"/>
            </a:endParaRPr>
          </a:p>
        </p:txBody>
      </p:sp>
      <p:sp>
        <p:nvSpPr>
          <p:cNvPr id="3" name="内容占位符 2"/>
          <p:cNvSpPr>
            <a:spLocks noGrp="1"/>
          </p:cNvSpPr>
          <p:nvPr>
            <p:ph idx="4294967295"/>
          </p:nvPr>
        </p:nvSpPr>
        <p:spPr>
          <a:xfrm>
            <a:off x="643381" y="1678354"/>
            <a:ext cx="10959204" cy="4455746"/>
          </a:xfrm>
        </p:spPr>
        <p:txBody>
          <a:bodyPr>
            <a:noAutofit/>
          </a:bodyPr>
          <a:lstStyle/>
          <a:p>
            <a:pPr marL="0" indent="0">
              <a:lnSpc>
                <a:spcPct val="100000"/>
              </a:lnSpc>
              <a:buNone/>
            </a:pPr>
            <a:r>
              <a:rPr lang="zh-TW" altLang="en-US" sz="3200" dirty="0">
                <a:latin typeface="DFKai-SB" panose="03000509000000000000" pitchFamily="65" charset="-120"/>
                <a:ea typeface="DFKai-SB" panose="03000509000000000000" pitchFamily="65" charset="-120"/>
              </a:rPr>
              <a:t>國家強調兩國在維護世界和平穩定、促進全球發展繁榮方面肩負重要責任。</a:t>
            </a:r>
            <a:endParaRPr lang="en-US" altLang="zh-TW" sz="3200" dirty="0">
              <a:latin typeface="DFKai-SB" panose="03000509000000000000" pitchFamily="65" charset="-120"/>
              <a:ea typeface="DFKai-SB" panose="03000509000000000000" pitchFamily="65" charset="-120"/>
            </a:endParaRPr>
          </a:p>
          <a:p>
            <a:pPr marL="0" indent="0">
              <a:lnSpc>
                <a:spcPct val="100000"/>
              </a:lnSpc>
              <a:buNone/>
            </a:pPr>
            <a:r>
              <a:rPr lang="zh-TW" altLang="en-US" sz="3200" dirty="0">
                <a:latin typeface="DFKai-SB" panose="03000509000000000000" pitchFamily="65" charset="-120"/>
                <a:ea typeface="DFKai-SB" panose="03000509000000000000" pitchFamily="65" charset="-120"/>
              </a:rPr>
              <a:t>國家重視</a:t>
            </a:r>
            <a:r>
              <a:rPr lang="zh-CN" altLang="en-US" sz="3200" dirty="0">
                <a:latin typeface="DFKai-SB" panose="03000509000000000000" pitchFamily="65" charset="-120"/>
                <a:ea typeface="DFKai-SB" panose="03000509000000000000" pitchFamily="65" charset="-120"/>
              </a:rPr>
              <a:t>中美雙邊關係。</a:t>
            </a:r>
            <a:r>
              <a:rPr lang="zh-TW" altLang="en-US" sz="3200" dirty="0">
                <a:latin typeface="DFKai-SB" panose="03000509000000000000" pitchFamily="65" charset="-120"/>
                <a:ea typeface="DFKai-SB" panose="03000509000000000000" pitchFamily="65" charset="-120"/>
              </a:rPr>
              <a:t>國家認為</a:t>
            </a:r>
            <a:r>
              <a:rPr lang="zh-CN" altLang="en-US" sz="3200" dirty="0">
                <a:latin typeface="DFKai-SB" panose="03000509000000000000" pitchFamily="65" charset="-120"/>
                <a:ea typeface="DFKai-SB" panose="03000509000000000000" pitchFamily="65" charset="-120"/>
              </a:rPr>
              <a:t>中美關係能否繼續保持正確航向，不僅與兩國人民利益密切相關，也關乎世界前途與命運。中美兩國合則兩利，鬥則俱傷。中美合作有利</a:t>
            </a:r>
            <a:r>
              <a:rPr lang="zh-CN" altLang="en-US" sz="3200" dirty="0">
                <a:latin typeface="DFKai-SB" panose="03000509000000000000" pitchFamily="65" charset="-120"/>
                <a:ea typeface="DFKai-SB" panose="03000509000000000000" pitchFamily="65" charset="-120"/>
                <a:sym typeface="宋体" panose="02010600030101010101" pitchFamily="2" charset="-122"/>
              </a:rPr>
              <a:t>於</a:t>
            </a:r>
            <a:r>
              <a:rPr lang="zh-CN" altLang="en-US" sz="3200" dirty="0">
                <a:latin typeface="DFKai-SB" panose="03000509000000000000" pitchFamily="65" charset="-120"/>
                <a:ea typeface="DFKai-SB" panose="03000509000000000000" pitchFamily="65" charset="-120"/>
              </a:rPr>
              <a:t>兩國和世界，中美對抗對兩國和世界是災難。中美作為全球最大的兩個經濟體，</a:t>
            </a:r>
            <a:r>
              <a:rPr lang="zh-TW" altLang="en-US" sz="3200" dirty="0">
                <a:latin typeface="DFKai-SB" panose="03000509000000000000" pitchFamily="65" charset="-120"/>
                <a:ea typeface="DFKai-SB" panose="03000509000000000000" pitchFamily="65" charset="-120"/>
              </a:rPr>
              <a:t>努力</a:t>
            </a:r>
            <a:r>
              <a:rPr lang="zh-CN" altLang="en-US" sz="3200" dirty="0">
                <a:latin typeface="DFKai-SB" panose="03000509000000000000" pitchFamily="65" charset="-120"/>
                <a:ea typeface="DFKai-SB" panose="03000509000000000000" pitchFamily="65" charset="-120"/>
              </a:rPr>
              <a:t>推進中美關係健康穩定發展</a:t>
            </a:r>
            <a:r>
              <a:rPr lang="zh-TW" altLang="en-US" sz="3200" dirty="0">
                <a:latin typeface="DFKai-SB" panose="03000509000000000000" pitchFamily="65" charset="-120"/>
                <a:ea typeface="DFKai-SB" panose="03000509000000000000" pitchFamily="65" charset="-120"/>
              </a:rPr>
              <a:t>是國家新型國際關係的重要一環</a:t>
            </a:r>
            <a:r>
              <a:rPr lang="zh-CN" altLang="en-US" sz="3200" dirty="0">
                <a:latin typeface="DFKai-SB" panose="03000509000000000000" pitchFamily="65" charset="-120"/>
                <a:ea typeface="DFKai-SB" panose="03000509000000000000" pitchFamily="65" charset="-120"/>
              </a:rPr>
              <a:t>。</a:t>
            </a:r>
            <a:endParaRPr lang="en-US" altLang="zh-CN" sz="3200" dirty="0">
              <a:latin typeface="DFKai-SB" panose="03000509000000000000" pitchFamily="65" charset="-120"/>
              <a:ea typeface="DFKai-SB" panose="03000509000000000000" pitchFamily="65" charset="-120"/>
            </a:endParaRPr>
          </a:p>
        </p:txBody>
      </p:sp>
      <p:sp>
        <p:nvSpPr>
          <p:cNvPr id="8" name="Freeform 5"/>
          <p:cNvSpPr/>
          <p:nvPr/>
        </p:nvSpPr>
        <p:spPr bwMode="auto">
          <a:xfrm>
            <a:off x="135644" y="1790713"/>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ea"/>
              <a:sym typeface="Agency FB" panose="020B0503020202020204" pitchFamily="34" charset="0"/>
            </a:endParaRPr>
          </a:p>
        </p:txBody>
      </p:sp>
      <p:pic>
        <p:nvPicPr>
          <p:cNvPr id="17" name="Picture 16"/>
          <p:cNvPicPr>
            <a:picLocks noChangeAspect="1"/>
          </p:cNvPicPr>
          <p:nvPr/>
        </p:nvPicPr>
        <p:blipFill>
          <a:blip r:embed="rId2"/>
          <a:stretch>
            <a:fillRect/>
          </a:stretch>
        </p:blipFill>
        <p:spPr>
          <a:xfrm>
            <a:off x="123475" y="138023"/>
            <a:ext cx="2172003" cy="79068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D516AF7B-E9E2-410E-AD95-DFB2B63849F4}" type="slidenum">
              <a:rPr lang="en-US" altLang="en-US" smtClean="0"/>
              <a:t>26</a:t>
            </a:fld>
            <a:endParaRPr lang="en-US" altLang="en-US"/>
          </a:p>
        </p:txBody>
      </p:sp>
      <p:sp>
        <p:nvSpPr>
          <p:cNvPr id="3" name="矩形: 对角圆角 3"/>
          <p:cNvSpPr/>
          <p:nvPr/>
        </p:nvSpPr>
        <p:spPr>
          <a:xfrm>
            <a:off x="931817" y="1478668"/>
            <a:ext cx="9559971" cy="4106656"/>
          </a:xfrm>
          <a:prstGeom prst="round2DiagRect">
            <a:avLst/>
          </a:prstGeom>
          <a:solidFill>
            <a:srgbClr val="E0EDDF"/>
          </a:solidFill>
        </p:spPr>
        <p:txBody>
          <a:bodyPr wrap="square">
            <a:spAutoFit/>
          </a:bodyPr>
          <a:lstStyle/>
          <a:p>
            <a:pPr>
              <a:lnSpc>
                <a:spcPct val="120000"/>
              </a:lnSpc>
            </a:pPr>
            <a:r>
              <a:rPr lang="en-US" altLang="zh-CN" sz="2800" dirty="0">
                <a:ea typeface="DFKai-SB" panose="03000509000000000000" pitchFamily="65" charset="-120"/>
              </a:rPr>
              <a:t>    </a:t>
            </a:r>
            <a:r>
              <a:rPr lang="en-US" altLang="zh-CN" sz="2800" dirty="0">
                <a:latin typeface="Times New Roman" panose="02020603050405020304" pitchFamily="18" charset="0"/>
                <a:ea typeface="標楷體" panose="03000509000000000000" pitchFamily="65" charset="-120"/>
                <a:cs typeface="Times New Roman" panose="02020603050405020304" pitchFamily="18" charset="0"/>
              </a:rPr>
              <a:t>2022</a:t>
            </a:r>
            <a:r>
              <a:rPr lang="zh-CN" altLang="zh-CN" sz="28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CN" sz="2800" dirty="0">
                <a:latin typeface="Times New Roman" panose="02020603050405020304" pitchFamily="18" charset="0"/>
                <a:ea typeface="標楷體" panose="03000509000000000000" pitchFamily="65" charset="-120"/>
                <a:cs typeface="Times New Roman" panose="02020603050405020304" pitchFamily="18" charset="0"/>
              </a:rPr>
              <a:t>3</a:t>
            </a:r>
            <a:r>
              <a:rPr lang="zh-CN" altLang="zh-CN" sz="28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CN" sz="2800" dirty="0">
                <a:latin typeface="Times New Roman" panose="02020603050405020304" pitchFamily="18" charset="0"/>
                <a:ea typeface="標楷體" panose="03000509000000000000" pitchFamily="65" charset="-120"/>
                <a:cs typeface="Times New Roman" panose="02020603050405020304" pitchFamily="18" charset="0"/>
              </a:rPr>
              <a:t>18</a:t>
            </a:r>
            <a:r>
              <a:rPr lang="zh-CN" altLang="zh-CN" sz="2800" dirty="0">
                <a:latin typeface="Times New Roman" panose="02020603050405020304" pitchFamily="18" charset="0"/>
                <a:ea typeface="標楷體" panose="03000509000000000000" pitchFamily="65" charset="-120"/>
                <a:cs typeface="Times New Roman" panose="02020603050405020304" pitchFamily="18" charset="0"/>
              </a:rPr>
              <a:t>日，國家</a:t>
            </a:r>
            <a:r>
              <a:rPr lang="zh-CN" altLang="zh-CN" sz="2800" dirty="0">
                <a:latin typeface="標楷體" panose="03000509000000000000" pitchFamily="65" charset="-120"/>
                <a:ea typeface="標楷體" panose="03000509000000000000" pitchFamily="65" charset="-120"/>
              </a:rPr>
              <a:t>主席習近平同美國總統拜登視頻通話</a:t>
            </a:r>
            <a:r>
              <a:rPr lang="zh-CN" altLang="en-US" sz="2800" dirty="0">
                <a:latin typeface="標楷體" panose="03000509000000000000" pitchFamily="65" charset="-120"/>
                <a:ea typeface="標楷體" panose="03000509000000000000" pitchFamily="65" charset="-120"/>
              </a:rPr>
              <a:t>（節選）</a:t>
            </a:r>
            <a:endParaRPr lang="en-US" altLang="zh-CN" sz="2800" dirty="0">
              <a:latin typeface="標楷體" panose="03000509000000000000" pitchFamily="65" charset="-120"/>
              <a:ea typeface="標楷體" panose="03000509000000000000" pitchFamily="65" charset="-120"/>
            </a:endParaRPr>
          </a:p>
          <a:p>
            <a:pPr marL="285750" indent="-285750">
              <a:lnSpc>
                <a:spcPct val="120000"/>
              </a:lnSpc>
              <a:buFont typeface="Arial" panose="020B0604020202020204" pitchFamily="34" charset="0"/>
              <a:buChar char="•"/>
            </a:pPr>
            <a:r>
              <a:rPr lang="zh-CN" altLang="zh-CN" sz="2800" dirty="0">
                <a:latin typeface="標楷體" panose="03000509000000000000" pitchFamily="65" charset="-120"/>
                <a:ea typeface="標楷體" panose="03000509000000000000" pitchFamily="65" charset="-120"/>
              </a:rPr>
              <a:t>和平與發展的時代主題面臨嚴峻挑戰，世界既不太平也不安寧。作為聯合國安理會常任理事國和世界前兩大經濟體，我們不僅要引領中美關係沿著正確軌道向前發展，而且要承擔應盡的國際責任，為世界的和平與安寧作出努力</a:t>
            </a:r>
            <a:r>
              <a:rPr lang="zh-CN" altLang="en-US" sz="2800" dirty="0">
                <a:latin typeface="標楷體" panose="03000509000000000000" pitchFamily="65" charset="-120"/>
                <a:ea typeface="標楷體" panose="03000509000000000000" pitchFamily="65" charset="-120"/>
              </a:rPr>
              <a:t>。</a:t>
            </a:r>
          </a:p>
        </p:txBody>
      </p:sp>
      <p:pic>
        <p:nvPicPr>
          <p:cNvPr id="4" name="Picture 3"/>
          <p:cNvPicPr>
            <a:picLocks noChangeAspect="1"/>
          </p:cNvPicPr>
          <p:nvPr/>
        </p:nvPicPr>
        <p:blipFill>
          <a:blip r:embed="rId2"/>
          <a:stretch>
            <a:fillRect/>
          </a:stretch>
        </p:blipFill>
        <p:spPr>
          <a:xfrm>
            <a:off x="254104" y="155440"/>
            <a:ext cx="2172003" cy="790685"/>
          </a:xfrm>
          <a:prstGeom prst="rect">
            <a:avLst/>
          </a:prstGeom>
        </p:spPr>
      </p:pic>
      <p:sp>
        <p:nvSpPr>
          <p:cNvPr id="5" name="文本框 11"/>
          <p:cNvSpPr txBox="1"/>
          <p:nvPr/>
        </p:nvSpPr>
        <p:spPr>
          <a:xfrm>
            <a:off x="2738832" y="5764093"/>
            <a:ext cx="7415362" cy="892552"/>
          </a:xfrm>
          <a:prstGeom prst="rect">
            <a:avLst/>
          </a:prstGeom>
          <a:noFill/>
        </p:spPr>
        <p:txBody>
          <a:bodyPr wrap="square">
            <a:spAutoFit/>
          </a:bodyPr>
          <a:lstStyle/>
          <a:p>
            <a:r>
              <a:rPr lang="zh-CN" altLang="en-US" sz="1600" dirty="0">
                <a:latin typeface="Times New Roman" panose="02020603050405020304" pitchFamily="18" charset="0"/>
                <a:ea typeface="DFKai-SB" panose="03000509000000000000" pitchFamily="65" charset="-120"/>
                <a:cs typeface="Times New Roman" panose="02020603050405020304" pitchFamily="18" charset="0"/>
              </a:rPr>
              <a:t>詳見參考文章：</a:t>
            </a:r>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1600" dirty="0">
                <a:latin typeface="Times New Roman" panose="02020603050405020304" pitchFamily="18" charset="0"/>
                <a:ea typeface="DFKai-SB" panose="03000509000000000000" pitchFamily="65" charset="-120"/>
                <a:cs typeface="Times New Roman" panose="02020603050405020304" pitchFamily="18" charset="0"/>
              </a:rPr>
              <a:t>國家主席習近平應約同美國總統拜登視頻通話</a:t>
            </a:r>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dirty="0"/>
              <a:t> </a:t>
            </a:r>
            <a:endParaRPr lang="zh-CN" altLang="zh-CN" dirty="0"/>
          </a:p>
          <a:p>
            <a:r>
              <a:rPr lang="en-US" altLang="zh-CN" dirty="0"/>
              <a:t>http://pic.people.com.cn/n1/2022/0319/c426981-32378778.html</a:t>
            </a:r>
            <a:endParaRPr lang="en-US" altLang="zh-CN" sz="1600" dirty="0">
              <a:latin typeface="Times New Roman" panose="02020603050405020304" pitchFamily="18" charset="0"/>
              <a:ea typeface="DFKai-SB" panose="03000509000000000000" pitchFamily="65" charset="-120"/>
              <a:cs typeface="Times New Roman" panose="02020603050405020304" pitchFamily="18" charset="0"/>
            </a:endParaRPr>
          </a:p>
          <a:p>
            <a:endParaRPr lang="en-US" altLang="zh-CN" sz="16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6" name="标题 1"/>
          <p:cNvSpPr txBox="1">
            <a:spLocks/>
          </p:cNvSpPr>
          <p:nvPr/>
        </p:nvSpPr>
        <p:spPr>
          <a:xfrm>
            <a:off x="3765843" y="605542"/>
            <a:ext cx="4864351" cy="646331"/>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4000">
                <a:solidFill>
                  <a:schemeClr val="tx1">
                    <a:lumMod val="85000"/>
                    <a:lumOff val="15000"/>
                  </a:schemeClr>
                </a:solidFill>
                <a:latin typeface="DFKai-SB" panose="03000509000000000000" pitchFamily="65" charset="-120"/>
                <a:ea typeface="DFKai-SB" panose="03000509000000000000" pitchFamily="65" charset="-120"/>
                <a:sym typeface="+mn-ea"/>
              </a:rPr>
              <a:t>大國外交</a:t>
            </a:r>
            <a:r>
              <a:rPr lang="zh-TW" altLang="en-US" sz="4000">
                <a:solidFill>
                  <a:schemeClr val="tx1">
                    <a:lumMod val="85000"/>
                    <a:lumOff val="15000"/>
                  </a:schemeClr>
                </a:solidFill>
                <a:latin typeface="DFKai-SB" panose="03000509000000000000" pitchFamily="65" charset="-120"/>
                <a:ea typeface="DFKai-SB" panose="03000509000000000000" pitchFamily="65" charset="-120"/>
                <a:sym typeface="+mn-ea"/>
              </a:rPr>
              <a:t>：</a:t>
            </a:r>
            <a:r>
              <a:rPr lang="zh-CN" altLang="en-US" sz="4000">
                <a:solidFill>
                  <a:schemeClr val="tx1">
                    <a:lumMod val="85000"/>
                    <a:lumOff val="15000"/>
                  </a:schemeClr>
                </a:solidFill>
                <a:latin typeface="DFKai-SB" panose="03000509000000000000" pitchFamily="65" charset="-120"/>
                <a:ea typeface="DFKai-SB" panose="03000509000000000000" pitchFamily="65" charset="-120"/>
                <a:sym typeface="+mn-ea"/>
              </a:rPr>
              <a:t>中美關係</a:t>
            </a:r>
            <a:endParaRPr lang="zh-CN" altLang="en-US" sz="2400" dirty="0">
              <a:latin typeface="DFKai-SB" panose="03000509000000000000" pitchFamily="65" charset="-120"/>
              <a:ea typeface="DFKai-SB" panose="03000509000000000000" pitchFamily="65" charset="-120"/>
            </a:endParaRPr>
          </a:p>
        </p:txBody>
      </p:sp>
      <p:pic>
        <p:nvPicPr>
          <p:cNvPr id="7" name="Picture 6"/>
          <p:cNvPicPr>
            <a:picLocks noChangeAspect="1"/>
          </p:cNvPicPr>
          <p:nvPr/>
        </p:nvPicPr>
        <p:blipFill>
          <a:blip r:embed="rId3"/>
          <a:stretch>
            <a:fillRect/>
          </a:stretch>
        </p:blipFill>
        <p:spPr>
          <a:xfrm>
            <a:off x="1455522" y="5764093"/>
            <a:ext cx="1276445" cy="529258"/>
          </a:xfrm>
          <a:prstGeom prst="rect">
            <a:avLst/>
          </a:prstGeom>
        </p:spPr>
      </p:pic>
      <p:pic>
        <p:nvPicPr>
          <p:cNvPr id="8" name="图片 36">
            <a:extLst>
              <a:ext uri="{FF2B5EF4-FFF2-40B4-BE49-F238E27FC236}">
                <a16:creationId xmlns:a16="http://schemas.microsoft.com/office/drawing/2014/main" id="{998FC267-8E3F-49DD-A499-0E4DB5FD0DC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9611076" y="4789326"/>
            <a:ext cx="1239396" cy="1239396"/>
          </a:xfrm>
          <a:custGeom>
            <a:avLst/>
            <a:gdLst>
              <a:gd name="connsiteX0" fmla="*/ 637916 w 1275832"/>
              <a:gd name="connsiteY0" fmla="*/ 0 h 1275832"/>
              <a:gd name="connsiteX1" fmla="*/ 1275832 w 1275832"/>
              <a:gd name="connsiteY1" fmla="*/ 637916 h 1275832"/>
              <a:gd name="connsiteX2" fmla="*/ 637916 w 1275832"/>
              <a:gd name="connsiteY2" fmla="*/ 1275832 h 1275832"/>
              <a:gd name="connsiteX3" fmla="*/ 0 w 1275832"/>
              <a:gd name="connsiteY3" fmla="*/ 637916 h 1275832"/>
              <a:gd name="connsiteX4" fmla="*/ 637916 w 1275832"/>
              <a:gd name="connsiteY4" fmla="*/ 0 h 1275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5832" h="1275832">
                <a:moveTo>
                  <a:pt x="637916" y="0"/>
                </a:moveTo>
                <a:cubicBezTo>
                  <a:pt x="990227" y="0"/>
                  <a:pt x="1275832" y="285605"/>
                  <a:pt x="1275832" y="637916"/>
                </a:cubicBezTo>
                <a:cubicBezTo>
                  <a:pt x="1275832" y="990227"/>
                  <a:pt x="990227" y="1275832"/>
                  <a:pt x="637916" y="1275832"/>
                </a:cubicBezTo>
                <a:cubicBezTo>
                  <a:pt x="285605" y="1275832"/>
                  <a:pt x="0" y="990227"/>
                  <a:pt x="0" y="637916"/>
                </a:cubicBezTo>
                <a:cubicBezTo>
                  <a:pt x="0" y="285605"/>
                  <a:pt x="285605" y="0"/>
                  <a:pt x="637916" y="0"/>
                </a:cubicBezTo>
                <a:close/>
              </a:path>
            </a:pathLst>
          </a:custGeom>
          <a:solidFill>
            <a:schemeClr val="bg1"/>
          </a:solidFill>
          <a:ln w="28575">
            <a:solidFill>
              <a:schemeClr val="bg1"/>
            </a:solidFill>
          </a:ln>
        </p:spPr>
      </p:pic>
    </p:spTree>
    <p:extLst>
      <p:ext uri="{BB962C8B-B14F-4D97-AF65-F5344CB8AC3E}">
        <p14:creationId xmlns:p14="http://schemas.microsoft.com/office/powerpoint/2010/main" val="13663469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descr="E:\三十讲\二十六讲\素材\QQ图片20180721121010.jpg"/>
          <p:cNvPicPr>
            <a:picLocks noChangeAspect="1" noChangeArrowheads="1"/>
          </p:cNvPicPr>
          <p:nvPr/>
        </p:nvPicPr>
        <p:blipFill>
          <a:blip r:embed="rId3"/>
          <a:srcRect b="8676"/>
          <a:stretch>
            <a:fillRect/>
          </a:stretch>
        </p:blipFill>
        <p:spPr bwMode="auto">
          <a:xfrm>
            <a:off x="7956547" y="2747038"/>
            <a:ext cx="3586280" cy="2390853"/>
          </a:xfrm>
          <a:prstGeom prst="rect">
            <a:avLst/>
          </a:prstGeom>
          <a:ln w="38100">
            <a:solidFill>
              <a:schemeClr val="bg1"/>
            </a:solidFill>
          </a:ln>
          <a:effectLst>
            <a:outerShdw blurRad="50800" dist="38100" dir="2700000" algn="tl" rotWithShape="0">
              <a:prstClr val="black">
                <a:alpha val="40000"/>
              </a:prstClr>
            </a:outerShdw>
          </a:effectLst>
        </p:spPr>
      </p:pic>
      <p:sp>
        <p:nvSpPr>
          <p:cNvPr id="15" name="矩形 14"/>
          <p:cNvSpPr/>
          <p:nvPr/>
        </p:nvSpPr>
        <p:spPr>
          <a:xfrm>
            <a:off x="7956547" y="5241008"/>
            <a:ext cx="3706783" cy="978729"/>
          </a:xfrm>
          <a:prstGeom prst="rect">
            <a:avLst/>
          </a:prstGeom>
          <a:noFill/>
        </p:spPr>
        <p:txBody>
          <a:bodyPr wrap="square">
            <a:spAutoFit/>
          </a:bodyPr>
          <a:lstStyle/>
          <a:p>
            <a:pPr algn="just" hangingPunct="1">
              <a:lnSpc>
                <a:spcPct val="120000"/>
              </a:lnSpc>
            </a:pPr>
            <a:r>
              <a:rPr lang="zh-CN" altLang="en-US" sz="160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2018年6月8日</a:t>
            </a:r>
            <a:r>
              <a:rPr lang="zh-CN" altLang="en-US" sz="1600" dirty="0" smtClean="0">
                <a:solidFill>
                  <a:schemeClr val="tx1">
                    <a:lumMod val="85000"/>
                    <a:lumOff val="15000"/>
                  </a:schemeClr>
                </a:solidFill>
                <a:latin typeface="DFKai-SB" panose="03000509000000000000" pitchFamily="65" charset="-120"/>
                <a:ea typeface="DFKai-SB" panose="03000509000000000000" pitchFamily="65" charset="-120"/>
              </a:rPr>
              <a:t>，</a:t>
            </a:r>
            <a:r>
              <a:rPr lang="zh-TW" altLang="en-US" sz="1600" dirty="0" smtClean="0">
                <a:solidFill>
                  <a:schemeClr val="tx1">
                    <a:lumMod val="85000"/>
                    <a:lumOff val="15000"/>
                  </a:schemeClr>
                </a:solidFill>
                <a:latin typeface="DFKai-SB" panose="03000509000000000000" pitchFamily="65" charset="-120"/>
                <a:ea typeface="DFKai-SB" panose="03000509000000000000" pitchFamily="65" charset="-120"/>
              </a:rPr>
              <a:t>國家主席</a:t>
            </a:r>
            <a:r>
              <a:rPr lang="zh-CN" altLang="en-US" sz="1600" dirty="0" smtClean="0">
                <a:solidFill>
                  <a:schemeClr val="tx1">
                    <a:lumMod val="85000"/>
                    <a:lumOff val="15000"/>
                  </a:schemeClr>
                </a:solidFill>
                <a:latin typeface="DFKai-SB" panose="03000509000000000000" pitchFamily="65" charset="-120"/>
                <a:ea typeface="DFKai-SB" panose="03000509000000000000" pitchFamily="65" charset="-120"/>
              </a:rPr>
              <a:t>習</a:t>
            </a:r>
            <a:r>
              <a:rPr lang="zh-CN" altLang="en-US" sz="1600" dirty="0">
                <a:solidFill>
                  <a:schemeClr val="tx1">
                    <a:lumMod val="85000"/>
                    <a:lumOff val="15000"/>
                  </a:schemeClr>
                </a:solidFill>
                <a:latin typeface="DFKai-SB" panose="03000509000000000000" pitchFamily="65" charset="-120"/>
                <a:ea typeface="DFKai-SB" panose="03000509000000000000" pitchFamily="65" charset="-120"/>
              </a:rPr>
              <a:t>近平同俄羅斯總統普京在天津體育館共同觀看中俄青少年冰球友誼賽。</a:t>
            </a:r>
          </a:p>
        </p:txBody>
      </p:sp>
      <p:sp>
        <p:nvSpPr>
          <p:cNvPr id="16" name="文本框 15"/>
          <p:cNvSpPr txBox="1"/>
          <p:nvPr/>
        </p:nvSpPr>
        <p:spPr>
          <a:xfrm>
            <a:off x="3152504" y="271755"/>
            <a:ext cx="5103222" cy="707886"/>
          </a:xfrm>
          <a:prstGeom prst="rect">
            <a:avLst/>
          </a:prstGeom>
          <a:noFill/>
        </p:spPr>
        <p:txBody>
          <a:bodyPr wrap="square">
            <a:spAutoFit/>
          </a:bodyPr>
          <a:lstStyle/>
          <a:p>
            <a:r>
              <a:rPr lang="zh-CN" altLang="en-US" sz="4000" dirty="0">
                <a:solidFill>
                  <a:schemeClr val="tx1">
                    <a:lumMod val="85000"/>
                    <a:lumOff val="15000"/>
                  </a:schemeClr>
                </a:solidFill>
                <a:latin typeface="DFKai-SB" panose="03000509000000000000" pitchFamily="65" charset="-120"/>
                <a:ea typeface="DFKai-SB" panose="03000509000000000000" pitchFamily="65" charset="-120"/>
                <a:sym typeface="+mn-ea"/>
              </a:rPr>
              <a:t>大國外交</a:t>
            </a:r>
            <a:r>
              <a:rPr lang="zh-TW" altLang="en-US" sz="4000" dirty="0">
                <a:solidFill>
                  <a:schemeClr val="tx1">
                    <a:lumMod val="85000"/>
                    <a:lumOff val="15000"/>
                  </a:schemeClr>
                </a:solidFill>
                <a:latin typeface="DFKai-SB" panose="03000509000000000000" pitchFamily="65" charset="-120"/>
                <a:ea typeface="DFKai-SB" panose="03000509000000000000" pitchFamily="65" charset="-120"/>
                <a:sym typeface="+mn-ea"/>
              </a:rPr>
              <a:t>：</a:t>
            </a:r>
            <a:r>
              <a:rPr lang="zh-CN" altLang="en-US" sz="4000" dirty="0">
                <a:solidFill>
                  <a:schemeClr val="tx1">
                    <a:lumMod val="85000"/>
                    <a:lumOff val="15000"/>
                  </a:schemeClr>
                </a:solidFill>
                <a:latin typeface="DFKai-SB" panose="03000509000000000000" pitchFamily="65" charset="-120"/>
                <a:ea typeface="DFKai-SB" panose="03000509000000000000" pitchFamily="65" charset="-120"/>
                <a:sym typeface="+mn-ea"/>
              </a:rPr>
              <a:t>中俄關係</a:t>
            </a:r>
            <a:endParaRPr lang="zh-CN" altLang="en-US" sz="4000" dirty="0">
              <a:latin typeface="DFKai-SB" panose="03000509000000000000" pitchFamily="65" charset="-120"/>
              <a:ea typeface="DFKai-SB" panose="03000509000000000000" pitchFamily="65" charset="-120"/>
            </a:endParaRPr>
          </a:p>
        </p:txBody>
      </p:sp>
      <p:sp>
        <p:nvSpPr>
          <p:cNvPr id="17" name="文本框 16"/>
          <p:cNvSpPr txBox="1"/>
          <p:nvPr/>
        </p:nvSpPr>
        <p:spPr>
          <a:xfrm>
            <a:off x="891622" y="1038640"/>
            <a:ext cx="10465189" cy="954107"/>
          </a:xfrm>
          <a:prstGeom prst="rect">
            <a:avLst/>
          </a:prstGeom>
          <a:noFill/>
        </p:spPr>
        <p:txBody>
          <a:bodyPr wrap="square">
            <a:spAutoFit/>
          </a:bodyPr>
          <a:lstStyle/>
          <a:p>
            <a:r>
              <a:rPr lang="zh-CN" altLang="en-US" sz="2800" dirty="0">
                <a:latin typeface="DFKai-SB" panose="03000509000000000000" pitchFamily="65" charset="-120"/>
                <a:ea typeface="DFKai-SB" panose="03000509000000000000" pitchFamily="65" charset="-120"/>
              </a:rPr>
              <a:t>中國與俄羅斯是全面戰略協作夥伴關係。中俄解</a:t>
            </a:r>
            <a:r>
              <a:rPr lang="zh-CN" altLang="en-US" sz="2800" dirty="0">
                <a:latin typeface="DFKai-SB" panose="03000509000000000000" pitchFamily="65" charset="-120"/>
                <a:ea typeface="DFKai-SB" panose="03000509000000000000" pitchFamily="65" charset="-120"/>
                <a:sym typeface="宋体" panose="02010600030101010101" pitchFamily="2" charset="-122"/>
              </a:rPr>
              <a:t>決</a:t>
            </a:r>
            <a:r>
              <a:rPr lang="zh-CN" altLang="en-US" sz="2800" dirty="0">
                <a:latin typeface="DFKai-SB" panose="03000509000000000000" pitchFamily="65" charset="-120"/>
                <a:ea typeface="DFKai-SB" panose="03000509000000000000" pitchFamily="65" charset="-120"/>
              </a:rPr>
              <a:t>邊界問題後，兩國關係發展越來越順利。</a:t>
            </a:r>
          </a:p>
        </p:txBody>
      </p:sp>
      <p:sp>
        <p:nvSpPr>
          <p:cNvPr id="18" name="文本框 17"/>
          <p:cNvSpPr txBox="1"/>
          <p:nvPr/>
        </p:nvSpPr>
        <p:spPr>
          <a:xfrm>
            <a:off x="381481" y="2765146"/>
            <a:ext cx="7264645" cy="2758202"/>
          </a:xfrm>
          <a:prstGeom prst="round2DiagRect">
            <a:avLst/>
          </a:prstGeom>
          <a:solidFill>
            <a:srgbClr val="E0EDDF"/>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algn="l">
              <a:lnSpc>
                <a:spcPct val="130000"/>
              </a:lnSpc>
            </a:pPr>
            <a:r>
              <a:rPr lang="zh-TW" altLang="en-US" sz="2400" b="0" dirty="0">
                <a:latin typeface="Times New Roman" panose="02020603050405020304" pitchFamily="18" charset="0"/>
                <a:cs typeface="Times New Roman" panose="02020603050405020304" pitchFamily="18" charset="0"/>
              </a:rPr>
              <a:t>國家和俄羅斯在</a:t>
            </a:r>
            <a:r>
              <a:rPr lang="en-US" altLang="zh-TW" sz="2400" b="0" dirty="0">
                <a:latin typeface="Times New Roman" panose="02020603050405020304" pitchFamily="18" charset="0"/>
                <a:cs typeface="Times New Roman" panose="02020603050405020304" pitchFamily="18" charset="0"/>
              </a:rPr>
              <a:t>《</a:t>
            </a:r>
            <a:r>
              <a:rPr lang="zh-TW" altLang="en-US" sz="2400" b="0" dirty="0">
                <a:latin typeface="Times New Roman" panose="02020603050405020304" pitchFamily="18" charset="0"/>
                <a:cs typeface="Times New Roman" panose="02020603050405020304" pitchFamily="18" charset="0"/>
              </a:rPr>
              <a:t>中華人民共和國和俄羅斯聯邦睦鄰友好合作條約</a:t>
            </a:r>
            <a:r>
              <a:rPr lang="en-US" altLang="zh-TW" sz="2400" b="0" dirty="0">
                <a:latin typeface="Times New Roman" panose="02020603050405020304" pitchFamily="18" charset="0"/>
                <a:cs typeface="Times New Roman" panose="02020603050405020304" pitchFamily="18" charset="0"/>
              </a:rPr>
              <a:t>》</a:t>
            </a:r>
            <a:r>
              <a:rPr lang="zh-TW" altLang="en-US" sz="2400" b="0" dirty="0">
                <a:latin typeface="Times New Roman" panose="02020603050405020304" pitchFamily="18" charset="0"/>
                <a:cs typeface="Times New Roman" panose="02020603050405020304" pitchFamily="18" charset="0"/>
              </a:rPr>
              <a:t>（</a:t>
            </a:r>
            <a:r>
              <a:rPr lang="en-US" altLang="zh-TW" sz="2400" b="0" dirty="0">
                <a:latin typeface="Times New Roman" panose="02020603050405020304" pitchFamily="18" charset="0"/>
                <a:cs typeface="Times New Roman" panose="02020603050405020304" pitchFamily="18" charset="0"/>
              </a:rPr>
              <a:t>2001</a:t>
            </a:r>
            <a:r>
              <a:rPr lang="zh-TW" altLang="en-US" sz="2400" b="0" dirty="0">
                <a:latin typeface="Times New Roman" panose="02020603050405020304" pitchFamily="18" charset="0"/>
                <a:cs typeface="Times New Roman" panose="02020603050405020304" pitchFamily="18" charset="0"/>
              </a:rPr>
              <a:t>年</a:t>
            </a:r>
            <a:r>
              <a:rPr lang="en-US" altLang="zh-TW" sz="2400" b="0" dirty="0">
                <a:latin typeface="Times New Roman" panose="02020603050405020304" pitchFamily="18" charset="0"/>
                <a:cs typeface="Times New Roman" panose="02020603050405020304" pitchFamily="18" charset="0"/>
              </a:rPr>
              <a:t>7</a:t>
            </a:r>
            <a:r>
              <a:rPr lang="zh-TW" altLang="en-US" sz="2400" b="0" dirty="0">
                <a:latin typeface="Times New Roman" panose="02020603050405020304" pitchFamily="18" charset="0"/>
                <a:cs typeface="Times New Roman" panose="02020603050405020304" pitchFamily="18" charset="0"/>
              </a:rPr>
              <a:t>月</a:t>
            </a:r>
            <a:r>
              <a:rPr lang="en-US" altLang="zh-TW" sz="2400" b="0" dirty="0">
                <a:latin typeface="Times New Roman" panose="02020603050405020304" pitchFamily="18" charset="0"/>
                <a:cs typeface="Times New Roman" panose="02020603050405020304" pitchFamily="18" charset="0"/>
              </a:rPr>
              <a:t>16</a:t>
            </a:r>
            <a:r>
              <a:rPr lang="zh-TW" altLang="en-US" sz="2400" b="0" dirty="0">
                <a:latin typeface="Times New Roman" panose="02020603050405020304" pitchFamily="18" charset="0"/>
                <a:cs typeface="Times New Roman" panose="02020603050405020304" pitchFamily="18" charset="0"/>
              </a:rPr>
              <a:t>日簽署）締結</a:t>
            </a:r>
            <a:r>
              <a:rPr lang="en-US" altLang="zh-TW" sz="2400" b="0" dirty="0">
                <a:latin typeface="Times New Roman" panose="02020603050405020304" pitchFamily="18" charset="0"/>
                <a:cs typeface="Times New Roman" panose="02020603050405020304" pitchFamily="18" charset="0"/>
              </a:rPr>
              <a:t>20</a:t>
            </a:r>
            <a:r>
              <a:rPr lang="zh-TW" altLang="en-US" sz="2400" b="0" dirty="0">
                <a:latin typeface="Times New Roman" panose="02020603050405020304" pitchFamily="18" charset="0"/>
                <a:cs typeface="Times New Roman" panose="02020603050405020304" pitchFamily="18" charset="0"/>
              </a:rPr>
              <a:t>周年之際，為進一步弘揚條約精神，落實條約內容，推動新時代全面戰略協作伙伴關係高水平發展，決定</a:t>
            </a:r>
            <a:r>
              <a:rPr lang="zh-CN" altLang="en-US" sz="2400" b="0" dirty="0">
                <a:latin typeface="Times New Roman" panose="02020603050405020304" pitchFamily="18" charset="0"/>
                <a:cs typeface="Times New Roman" panose="02020603050405020304" pitchFamily="18" charset="0"/>
              </a:rPr>
              <a:t>將條約的期限</a:t>
            </a:r>
            <a:r>
              <a:rPr lang="zh-TW" altLang="en-US" sz="2400" b="0" dirty="0">
                <a:latin typeface="Times New Roman" panose="02020603050405020304" pitchFamily="18" charset="0"/>
                <a:cs typeface="Times New Roman" panose="02020603050405020304" pitchFamily="18" charset="0"/>
              </a:rPr>
              <a:t>延</a:t>
            </a:r>
            <a:r>
              <a:rPr lang="zh-CN" altLang="en-US" sz="2400" b="0" dirty="0">
                <a:latin typeface="Times New Roman" panose="02020603050405020304" pitchFamily="18" charset="0"/>
                <a:cs typeface="Times New Roman" panose="02020603050405020304" pitchFamily="18" charset="0"/>
              </a:rPr>
              <a:t>長</a:t>
            </a:r>
            <a:r>
              <a:rPr lang="zh-TW" altLang="en-US" sz="2400" b="0" dirty="0">
                <a:latin typeface="Times New Roman" panose="02020603050405020304" pitchFamily="18" charset="0"/>
                <a:cs typeface="Times New Roman" panose="02020603050405020304" pitchFamily="18" charset="0"/>
              </a:rPr>
              <a:t>。</a:t>
            </a:r>
          </a:p>
        </p:txBody>
      </p:sp>
      <p:sp>
        <p:nvSpPr>
          <p:cNvPr id="2" name="矩形 1"/>
          <p:cNvSpPr/>
          <p:nvPr/>
        </p:nvSpPr>
        <p:spPr>
          <a:xfrm>
            <a:off x="330002" y="6269636"/>
            <a:ext cx="7858177" cy="307777"/>
          </a:xfrm>
          <a:prstGeom prst="rect">
            <a:avLst/>
          </a:prstGeom>
        </p:spPr>
        <p:txBody>
          <a:bodyPr wrap="square">
            <a:spAutoFit/>
          </a:bodyPr>
          <a:lstStyle/>
          <a:p>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來源 </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中華人民共和國國防部</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lang="en-US" sz="1400" dirty="0">
                <a:latin typeface="Times New Roman" panose="02020603050405020304" pitchFamily="18" charset="0"/>
                <a:ea typeface="標楷體" panose="03000509000000000000" pitchFamily="65" charset="-120"/>
                <a:cs typeface="Times New Roman" panose="02020603050405020304" pitchFamily="18" charset="0"/>
              </a:rPr>
              <a:t>http://www.mod.gov.cn/big5/topnews/2021-06/28/content_4888325.htm</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endParaRPr 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grpSp>
        <p:nvGrpSpPr>
          <p:cNvPr id="12" name="组合 16"/>
          <p:cNvGrpSpPr/>
          <p:nvPr/>
        </p:nvGrpSpPr>
        <p:grpSpPr>
          <a:xfrm>
            <a:off x="704298" y="2167446"/>
            <a:ext cx="1728631" cy="517112"/>
            <a:chOff x="1193537" y="1344264"/>
            <a:chExt cx="2060728" cy="674687"/>
          </a:xfrm>
        </p:grpSpPr>
        <p:sp>
          <p:nvSpPr>
            <p:cNvPr id="13" name="矩形 12"/>
            <p:cNvSpPr/>
            <p:nvPr/>
          </p:nvSpPr>
          <p:spPr>
            <a:xfrm>
              <a:off x="1193537" y="1593501"/>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2" name="矩形 21"/>
            <p:cNvSpPr/>
            <p:nvPr/>
          </p:nvSpPr>
          <p:spPr>
            <a:xfrm>
              <a:off x="1317362" y="1728439"/>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3" name="文本框 13"/>
            <p:cNvSpPr txBox="1">
              <a:spLocks noChangeArrowheads="1"/>
            </p:cNvSpPr>
            <p:nvPr/>
          </p:nvSpPr>
          <p:spPr bwMode="auto">
            <a:xfrm>
              <a:off x="1557073" y="1344264"/>
              <a:ext cx="1697192" cy="50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400" b="1" dirty="0">
                  <a:latin typeface="Microsoft JhengHei" panose="020B0604030504040204" pitchFamily="34" charset="-120"/>
                  <a:ea typeface="Microsoft JhengHei" panose="020B0604030504040204" pitchFamily="34" charset="-120"/>
                </a:rPr>
                <a:t>知多點</a:t>
              </a:r>
            </a:p>
          </p:txBody>
        </p:sp>
        <p:cxnSp>
          <p:nvCxnSpPr>
            <p:cNvPr id="24" name="直接连接符 20"/>
            <p:cNvCxnSpPr/>
            <p:nvPr/>
          </p:nvCxnSpPr>
          <p:spPr>
            <a:xfrm>
              <a:off x="1620574" y="1991964"/>
              <a:ext cx="140509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9" name="Freeform 5">
            <a:extLst>
              <a:ext uri="{FF2B5EF4-FFF2-40B4-BE49-F238E27FC236}">
                <a16:creationId xmlns:a16="http://schemas.microsoft.com/office/drawing/2014/main" id="{4F589E29-3688-7541-9120-72636D0AB5CE}"/>
              </a:ext>
            </a:extLst>
          </p:cNvPr>
          <p:cNvSpPr/>
          <p:nvPr/>
        </p:nvSpPr>
        <p:spPr bwMode="auto">
          <a:xfrm rot="5400000">
            <a:off x="319814" y="1326597"/>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ea"/>
              <a:sym typeface="Agency FB" panose="020B0503020202020204" pitchFamily="34" charset="0"/>
            </a:endParaRPr>
          </a:p>
        </p:txBody>
      </p:sp>
      <p:pic>
        <p:nvPicPr>
          <p:cNvPr id="20" name="Picture 19"/>
          <p:cNvPicPr>
            <a:picLocks noChangeAspect="1"/>
          </p:cNvPicPr>
          <p:nvPr/>
        </p:nvPicPr>
        <p:blipFill>
          <a:blip r:embed="rId4"/>
          <a:stretch>
            <a:fillRect/>
          </a:stretch>
        </p:blipFill>
        <p:spPr>
          <a:xfrm>
            <a:off x="123475" y="138023"/>
            <a:ext cx="2172003" cy="790685"/>
          </a:xfrm>
          <a:prstGeom prst="rect">
            <a:avLst/>
          </a:prstGeom>
        </p:spPr>
      </p:pic>
      <p:pic>
        <p:nvPicPr>
          <p:cNvPr id="4" name="Picture 3"/>
          <p:cNvPicPr>
            <a:picLocks noChangeAspect="1"/>
          </p:cNvPicPr>
          <p:nvPr/>
        </p:nvPicPr>
        <p:blipFill>
          <a:blip r:embed="rId5"/>
          <a:stretch>
            <a:fillRect/>
          </a:stretch>
        </p:blipFill>
        <p:spPr>
          <a:xfrm>
            <a:off x="428726" y="5624619"/>
            <a:ext cx="2446232" cy="51820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3592027" y="82332"/>
            <a:ext cx="5068391" cy="707886"/>
          </a:xfrm>
          <a:prstGeom prst="rect">
            <a:avLst/>
          </a:prstGeom>
          <a:noFill/>
        </p:spPr>
        <p:txBody>
          <a:bodyPr wrap="square">
            <a:spAutoFit/>
          </a:bodyPr>
          <a:lstStyle/>
          <a:p>
            <a:r>
              <a:rPr lang="zh-CN" altLang="en-US" sz="4000" dirty="0">
                <a:solidFill>
                  <a:schemeClr val="tx1">
                    <a:lumMod val="85000"/>
                    <a:lumOff val="15000"/>
                  </a:schemeClr>
                </a:solidFill>
                <a:latin typeface="DFKai-SB" panose="03000509000000000000" pitchFamily="65" charset="-120"/>
                <a:ea typeface="DFKai-SB" panose="03000509000000000000" pitchFamily="65" charset="-120"/>
                <a:sym typeface="+mn-ea"/>
              </a:rPr>
              <a:t>大國外交</a:t>
            </a:r>
            <a:r>
              <a:rPr lang="zh-TW" altLang="en-US" sz="4000" dirty="0">
                <a:solidFill>
                  <a:schemeClr val="tx1">
                    <a:lumMod val="85000"/>
                    <a:lumOff val="15000"/>
                  </a:schemeClr>
                </a:solidFill>
                <a:latin typeface="DFKai-SB" panose="03000509000000000000" pitchFamily="65" charset="-120"/>
                <a:ea typeface="DFKai-SB" panose="03000509000000000000" pitchFamily="65" charset="-120"/>
                <a:sym typeface="+mn-ea"/>
              </a:rPr>
              <a:t>：</a:t>
            </a:r>
            <a:r>
              <a:rPr lang="zh-CN" altLang="en-US" sz="4000" dirty="0">
                <a:solidFill>
                  <a:schemeClr val="tx1">
                    <a:lumMod val="85000"/>
                    <a:lumOff val="15000"/>
                  </a:schemeClr>
                </a:solidFill>
                <a:latin typeface="DFKai-SB" panose="03000509000000000000" pitchFamily="65" charset="-120"/>
                <a:ea typeface="DFKai-SB" panose="03000509000000000000" pitchFamily="65" charset="-120"/>
                <a:sym typeface="+mn-ea"/>
              </a:rPr>
              <a:t>中歐關係</a:t>
            </a:r>
            <a:endParaRPr lang="en-US" altLang="zh-CN" sz="4000" dirty="0">
              <a:solidFill>
                <a:schemeClr val="tx1">
                  <a:lumMod val="85000"/>
                  <a:lumOff val="15000"/>
                </a:schemeClr>
              </a:solidFill>
              <a:latin typeface="DFKai-SB" panose="03000509000000000000" pitchFamily="65" charset="-120"/>
              <a:ea typeface="DFKai-SB" panose="03000509000000000000" pitchFamily="65" charset="-120"/>
              <a:sym typeface="+mn-ea"/>
            </a:endParaRPr>
          </a:p>
        </p:txBody>
      </p:sp>
      <p:sp>
        <p:nvSpPr>
          <p:cNvPr id="18" name="Freeform 5"/>
          <p:cNvSpPr/>
          <p:nvPr/>
        </p:nvSpPr>
        <p:spPr bwMode="auto">
          <a:xfrm>
            <a:off x="197402" y="1150777"/>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ea"/>
              <a:sym typeface="Agency FB" panose="020B0503020202020204" pitchFamily="34" charset="0"/>
            </a:endParaRPr>
          </a:p>
        </p:txBody>
      </p:sp>
      <p:sp>
        <p:nvSpPr>
          <p:cNvPr id="4" name="文本框 3"/>
          <p:cNvSpPr txBox="1"/>
          <p:nvPr/>
        </p:nvSpPr>
        <p:spPr>
          <a:xfrm>
            <a:off x="708849" y="1100081"/>
            <a:ext cx="11105149" cy="1692771"/>
          </a:xfrm>
          <a:prstGeom prst="rect">
            <a:avLst/>
          </a:prstGeom>
          <a:noFill/>
          <a:ln w="38100">
            <a:solidFill>
              <a:srgbClr val="FF0000"/>
            </a:solidFill>
          </a:ln>
        </p:spPr>
        <p:txBody>
          <a:bodyPr wrap="square" rtlCol="0">
            <a:spAutoFit/>
          </a:bodyPr>
          <a:lstStyle/>
          <a:p>
            <a:r>
              <a:rPr lang="zh-TW" altLang="en-US" sz="2600" dirty="0">
                <a:latin typeface="DFKai-SB" panose="03000509000000000000" pitchFamily="65" charset="-120"/>
                <a:ea typeface="DFKai-SB" panose="03000509000000000000" pitchFamily="65" charset="-120"/>
              </a:rPr>
              <a:t>中歐利益高度交融，推進中歐關係，合作共贏是關鍵。</a:t>
            </a:r>
          </a:p>
          <a:p>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國家主席習近平</a:t>
            </a:r>
            <a:r>
              <a:rPr lang="en-US" altLang="zh-CN" sz="2600" b="0" i="0" dirty="0">
                <a:effectLst/>
                <a:latin typeface="Times New Roman" panose="02020603050405020304" pitchFamily="18" charset="0"/>
                <a:ea typeface="DFKai-SB" panose="03000509000000000000" pitchFamily="65" charset="-120"/>
                <a:cs typeface="Times New Roman" panose="02020603050405020304" pitchFamily="18" charset="0"/>
              </a:rPr>
              <a:t>2014</a:t>
            </a:r>
            <a:r>
              <a:rPr lang="zh-CN" altLang="en-US" sz="2600" b="0" i="0" dirty="0">
                <a:effectLst/>
                <a:latin typeface="Times New Roman" panose="02020603050405020304" pitchFamily="18" charset="0"/>
                <a:ea typeface="DFKai-SB" panose="03000509000000000000" pitchFamily="65" charset="-120"/>
                <a:cs typeface="Times New Roman" panose="02020603050405020304" pitchFamily="18" charset="0"/>
              </a:rPr>
              <a:t>年</a:t>
            </a:r>
            <a:r>
              <a:rPr lang="en-US" altLang="zh-CN" sz="2600" b="0" i="0" dirty="0">
                <a:effectLst/>
                <a:latin typeface="Times New Roman" panose="02020603050405020304" pitchFamily="18" charset="0"/>
                <a:ea typeface="DFKai-SB" panose="03000509000000000000" pitchFamily="65" charset="-120"/>
                <a:cs typeface="Times New Roman" panose="02020603050405020304" pitchFamily="18" charset="0"/>
              </a:rPr>
              <a:t>3</a:t>
            </a:r>
            <a:r>
              <a:rPr lang="zh-CN" altLang="en-US" sz="2600" b="0" i="0" dirty="0">
                <a:effectLst/>
                <a:latin typeface="Times New Roman" panose="02020603050405020304" pitchFamily="18" charset="0"/>
                <a:ea typeface="DFKai-SB" panose="03000509000000000000" pitchFamily="65" charset="-120"/>
                <a:cs typeface="Times New Roman" panose="02020603050405020304" pitchFamily="18" charset="0"/>
              </a:rPr>
              <a:t>月</a:t>
            </a:r>
            <a:r>
              <a:rPr lang="en-US" altLang="zh-CN" sz="2600" b="0" i="0" dirty="0">
                <a:effectLst/>
                <a:latin typeface="Times New Roman" panose="02020603050405020304" pitchFamily="18" charset="0"/>
                <a:ea typeface="DFKai-SB" panose="03000509000000000000" pitchFamily="65" charset="-120"/>
                <a:cs typeface="Times New Roman" panose="02020603050405020304" pitchFamily="18" charset="0"/>
              </a:rPr>
              <a:t>31</a:t>
            </a:r>
            <a:r>
              <a:rPr lang="zh-CN" altLang="en-US" sz="2600" b="0" i="0" dirty="0">
                <a:effectLst/>
                <a:latin typeface="Times New Roman" panose="02020603050405020304" pitchFamily="18" charset="0"/>
                <a:ea typeface="DFKai-SB" panose="03000509000000000000" pitchFamily="65" charset="-120"/>
                <a:cs typeface="Times New Roman" panose="02020603050405020304" pitchFamily="18" charset="0"/>
              </a:rPr>
              <a:t>日在布魯塞爾同歐洲理事會會談時談到，應從戰略高度看待中歐關係，共同打造中歐和平、增長、改革、文明四大夥伴關係，為中歐合作注入新動力</a:t>
            </a:r>
            <a:r>
              <a:rPr lang="zh-CN" altLang="en-US" sz="2600" b="0" i="0" dirty="0" smtClean="0">
                <a:effectLst/>
                <a:latin typeface="Times New Roman" panose="02020603050405020304" pitchFamily="18" charset="0"/>
                <a:ea typeface="DFKai-SB" panose="03000509000000000000" pitchFamily="65" charset="-120"/>
                <a:cs typeface="Times New Roman" panose="02020603050405020304" pitchFamily="18" charset="0"/>
              </a:rPr>
              <a:t>，為世界</a:t>
            </a:r>
            <a:r>
              <a:rPr lang="zh-CN" altLang="en-US" sz="2600" b="0" i="0" dirty="0">
                <a:effectLst/>
                <a:latin typeface="Times New Roman" panose="02020603050405020304" pitchFamily="18" charset="0"/>
                <a:ea typeface="DFKai-SB" panose="03000509000000000000" pitchFamily="65" charset="-120"/>
                <a:cs typeface="Times New Roman" panose="02020603050405020304" pitchFamily="18" charset="0"/>
              </a:rPr>
              <a:t>發展繁榮作出更大</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貢獻。</a:t>
            </a:r>
          </a:p>
        </p:txBody>
      </p:sp>
      <p:sp>
        <p:nvSpPr>
          <p:cNvPr id="19" name="文本框 18"/>
          <p:cNvSpPr txBox="1"/>
          <p:nvPr/>
        </p:nvSpPr>
        <p:spPr>
          <a:xfrm>
            <a:off x="7703352" y="5074766"/>
            <a:ext cx="3739906" cy="1384995"/>
          </a:xfrm>
          <a:prstGeom prst="rect">
            <a:avLst/>
          </a:prstGeom>
          <a:noFill/>
        </p:spPr>
        <p:txBody>
          <a:bodyPr wrap="square">
            <a:spAutoFit/>
          </a:bodyPr>
          <a:lstStyle/>
          <a:p>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有關這四個合作層面， 點擊圖像閱讀料。</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http:/</a:t>
            </a:r>
            <a:r>
              <a:rPr lang="zh-CN" altLang="en-US" sz="140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http://www.xinhuanet.com/world/2014-03/31/c_1110032444.htm</a:t>
            </a:r>
            <a:r>
              <a:rPr lang="en-US" altLang="zh-TW" sz="1400" dirty="0" smtClean="0">
                <a:latin typeface="Times New Roman" panose="02020603050405020304" pitchFamily="18" charset="0"/>
                <a:ea typeface="DFKai-SB" panose="03000509000000000000" pitchFamily="65" charset="-120"/>
                <a:cs typeface="Times New Roman" panose="02020603050405020304" pitchFamily="18" charset="0"/>
              </a:rPr>
              <a:t>)</a:t>
            </a:r>
            <a:r>
              <a:rPr lang="zh-CN" altLang="en-US" sz="1400" dirty="0" smtClean="0">
                <a:latin typeface="Times New Roman" panose="02020603050405020304" pitchFamily="18" charset="0"/>
                <a:ea typeface="DFKai-SB" panose="03000509000000000000" pitchFamily="65" charset="-120"/>
                <a:cs typeface="Times New Roman" panose="02020603050405020304" pitchFamily="18" charset="0"/>
              </a:rPr>
              <a:t> </a:t>
            </a:r>
            <a:endParaRPr lang="zh-CN" altLang="en-US" sz="1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1" name="标题1"/>
          <p:cNvSpPr>
            <a:spLocks noChangeArrowheads="1"/>
          </p:cNvSpPr>
          <p:nvPr/>
        </p:nvSpPr>
        <p:spPr bwMode="auto">
          <a:xfrm>
            <a:off x="3192098" y="3538652"/>
            <a:ext cx="1649623" cy="1497307"/>
          </a:xfrm>
          <a:prstGeom prst="roundRect">
            <a:avLst>
              <a:gd name="adj" fmla="val 11921"/>
            </a:avLst>
          </a:prstGeom>
          <a:solidFill>
            <a:srgbClr val="FFBF53">
              <a:alpha val="62000"/>
            </a:srgbClr>
          </a:solidFill>
          <a:ln w="25400">
            <a:noFill/>
            <a:round/>
          </a:ln>
        </p:spPr>
        <p:txBody>
          <a:bodyPr lIns="78260" tIns="39129" rIns="78260" bIns="39129" anchor="ctr"/>
          <a:lstStyle/>
          <a:p>
            <a:pPr algn="ctr" defTabSz="1151890" fontAlgn="auto">
              <a:lnSpc>
                <a:spcPct val="120000"/>
              </a:lnSpc>
              <a:spcBef>
                <a:spcPts val="0"/>
              </a:spcBef>
              <a:spcAft>
                <a:spcPts val="0"/>
              </a:spcAft>
              <a:defRPr/>
            </a:pPr>
            <a:endParaRPr lang="zh-CN" altLang="zh-CN" sz="1500" b="1" kern="0" dirty="0">
              <a:solidFill>
                <a:srgbClr val="F2F2F2"/>
              </a:solidFill>
              <a:latin typeface="微软雅黑" panose="020B0503020204020204" charset="-122"/>
              <a:ea typeface="微软雅黑" panose="020B0503020204020204" charset="-122"/>
            </a:endParaRPr>
          </a:p>
        </p:txBody>
      </p:sp>
      <p:sp>
        <p:nvSpPr>
          <p:cNvPr id="23" name="标题2"/>
          <p:cNvSpPr>
            <a:spLocks noChangeArrowheads="1"/>
          </p:cNvSpPr>
          <p:nvPr/>
        </p:nvSpPr>
        <p:spPr bwMode="auto">
          <a:xfrm>
            <a:off x="3192098" y="5087509"/>
            <a:ext cx="1649623" cy="1409074"/>
          </a:xfrm>
          <a:prstGeom prst="roundRect">
            <a:avLst>
              <a:gd name="adj" fmla="val 11921"/>
            </a:avLst>
          </a:prstGeom>
          <a:solidFill>
            <a:srgbClr val="01B3C5">
              <a:alpha val="62000"/>
            </a:srgbClr>
          </a:solidFill>
          <a:ln w="25400">
            <a:noFill/>
            <a:round/>
          </a:ln>
        </p:spPr>
        <p:txBody>
          <a:bodyPr lIns="78260" tIns="39129" rIns="78260" bIns="39129" anchor="ctr"/>
          <a:lstStyle/>
          <a:p>
            <a:pPr algn="ctr" defTabSz="1151890" fontAlgn="auto">
              <a:lnSpc>
                <a:spcPct val="120000"/>
              </a:lnSpc>
              <a:spcBef>
                <a:spcPts val="0"/>
              </a:spcBef>
              <a:spcAft>
                <a:spcPts val="0"/>
              </a:spcAft>
              <a:defRPr/>
            </a:pPr>
            <a:endParaRPr lang="zh-CN" altLang="zh-CN" sz="1500" b="1" kern="0" dirty="0">
              <a:solidFill>
                <a:srgbClr val="F2F2F2"/>
              </a:solidFill>
              <a:latin typeface="微软雅黑" panose="020B0503020204020204" charset="-122"/>
              <a:ea typeface="微软雅黑" panose="020B0503020204020204" charset="-122"/>
            </a:endParaRPr>
          </a:p>
        </p:txBody>
      </p:sp>
      <p:sp>
        <p:nvSpPr>
          <p:cNvPr id="25" name="文本框 24"/>
          <p:cNvSpPr txBox="1"/>
          <p:nvPr/>
        </p:nvSpPr>
        <p:spPr>
          <a:xfrm>
            <a:off x="3510008" y="3713593"/>
            <a:ext cx="1013801" cy="1077218"/>
          </a:xfrm>
          <a:prstGeom prst="rect">
            <a:avLst/>
          </a:prstGeom>
          <a:noFill/>
        </p:spPr>
        <p:txBody>
          <a:bodyPr wrap="square" rtlCol="0">
            <a:spAutoFit/>
          </a:bodyPr>
          <a:lstStyle/>
          <a:p>
            <a:r>
              <a:rPr lang="zh-CN" altLang="en-US" sz="3200" dirty="0">
                <a:latin typeface="DFKai-SB" panose="03000509000000000000" pitchFamily="65" charset="-120"/>
                <a:ea typeface="DFKai-SB" panose="03000509000000000000" pitchFamily="65" charset="-120"/>
                <a:cs typeface="Aharoni" panose="02010803020104030203" pitchFamily="2" charset="-79"/>
              </a:rPr>
              <a:t>和平</a:t>
            </a:r>
            <a:endParaRPr lang="en-US" altLang="zh-CN" sz="3200" dirty="0">
              <a:latin typeface="DFKai-SB" panose="03000509000000000000" pitchFamily="65" charset="-120"/>
              <a:ea typeface="DFKai-SB" panose="03000509000000000000" pitchFamily="65" charset="-120"/>
              <a:cs typeface="Aharoni" panose="02010803020104030203" pitchFamily="2" charset="-79"/>
            </a:endParaRPr>
          </a:p>
          <a:p>
            <a:r>
              <a:rPr lang="zh-CN" altLang="en-US" sz="3200" dirty="0">
                <a:latin typeface="DFKai-SB" panose="03000509000000000000" pitchFamily="65" charset="-120"/>
                <a:ea typeface="DFKai-SB" panose="03000509000000000000" pitchFamily="65" charset="-120"/>
                <a:cs typeface="Aharoni" panose="02010803020104030203" pitchFamily="2" charset="-79"/>
              </a:rPr>
              <a:t>夥伴</a:t>
            </a:r>
          </a:p>
        </p:txBody>
      </p:sp>
      <p:sp>
        <p:nvSpPr>
          <p:cNvPr id="27" name="文本框 26"/>
          <p:cNvSpPr txBox="1"/>
          <p:nvPr/>
        </p:nvSpPr>
        <p:spPr>
          <a:xfrm>
            <a:off x="3487696" y="5210900"/>
            <a:ext cx="1366960" cy="1077218"/>
          </a:xfrm>
          <a:prstGeom prst="rect">
            <a:avLst/>
          </a:prstGeom>
          <a:noFill/>
        </p:spPr>
        <p:txBody>
          <a:bodyPr wrap="square" rtlCol="0">
            <a:spAutoFit/>
          </a:bodyPr>
          <a:lstStyle/>
          <a:p>
            <a:r>
              <a:rPr lang="zh-CN" altLang="en-US" sz="3200" dirty="0">
                <a:latin typeface="DFKai-SB" panose="03000509000000000000" pitchFamily="65" charset="-120"/>
                <a:ea typeface="DFKai-SB" panose="03000509000000000000" pitchFamily="65" charset="-120"/>
                <a:cs typeface="Aharoni" panose="02010803020104030203" pitchFamily="2" charset="-79"/>
              </a:rPr>
              <a:t>改革</a:t>
            </a:r>
            <a:endParaRPr lang="en-US" altLang="zh-CN" sz="3200" dirty="0">
              <a:latin typeface="DFKai-SB" panose="03000509000000000000" pitchFamily="65" charset="-120"/>
              <a:ea typeface="DFKai-SB" panose="03000509000000000000" pitchFamily="65" charset="-120"/>
              <a:cs typeface="Aharoni" panose="02010803020104030203" pitchFamily="2" charset="-79"/>
            </a:endParaRPr>
          </a:p>
          <a:p>
            <a:r>
              <a:rPr lang="zh-CN" altLang="en-US" sz="3200" dirty="0">
                <a:latin typeface="DFKai-SB" panose="03000509000000000000" pitchFamily="65" charset="-120"/>
                <a:ea typeface="DFKai-SB" panose="03000509000000000000" pitchFamily="65" charset="-120"/>
                <a:cs typeface="Aharoni" panose="02010803020104030203" pitchFamily="2" charset="-79"/>
              </a:rPr>
              <a:t>夥伴</a:t>
            </a:r>
          </a:p>
        </p:txBody>
      </p:sp>
      <p:sp>
        <p:nvSpPr>
          <p:cNvPr id="29" name="标题1"/>
          <p:cNvSpPr>
            <a:spLocks noChangeArrowheads="1"/>
          </p:cNvSpPr>
          <p:nvPr/>
        </p:nvSpPr>
        <p:spPr bwMode="auto">
          <a:xfrm>
            <a:off x="5451491" y="3512126"/>
            <a:ext cx="1619869" cy="1497307"/>
          </a:xfrm>
          <a:prstGeom prst="roundRect">
            <a:avLst>
              <a:gd name="adj" fmla="val 11921"/>
            </a:avLst>
          </a:prstGeom>
          <a:solidFill>
            <a:srgbClr val="FFBF53">
              <a:alpha val="62000"/>
            </a:srgbClr>
          </a:solidFill>
          <a:ln w="25400">
            <a:noFill/>
            <a:round/>
          </a:ln>
        </p:spPr>
        <p:txBody>
          <a:bodyPr lIns="78260" tIns="39129" rIns="78260" bIns="39129" anchor="ctr"/>
          <a:lstStyle/>
          <a:p>
            <a:pPr algn="ctr" defTabSz="1151890" fontAlgn="auto">
              <a:lnSpc>
                <a:spcPct val="120000"/>
              </a:lnSpc>
              <a:spcBef>
                <a:spcPts val="0"/>
              </a:spcBef>
              <a:spcAft>
                <a:spcPts val="0"/>
              </a:spcAft>
              <a:defRPr/>
            </a:pPr>
            <a:endParaRPr lang="zh-CN" altLang="zh-CN" sz="1500" b="1" kern="0" dirty="0">
              <a:solidFill>
                <a:srgbClr val="F2F2F2"/>
              </a:solidFill>
              <a:latin typeface="微软雅黑" panose="020B0503020204020204" charset="-122"/>
              <a:ea typeface="微软雅黑" panose="020B0503020204020204" charset="-122"/>
            </a:endParaRPr>
          </a:p>
        </p:txBody>
      </p:sp>
      <p:sp>
        <p:nvSpPr>
          <p:cNvPr id="31" name="标题2"/>
          <p:cNvSpPr>
            <a:spLocks noChangeArrowheads="1"/>
          </p:cNvSpPr>
          <p:nvPr/>
        </p:nvSpPr>
        <p:spPr bwMode="auto">
          <a:xfrm>
            <a:off x="5451491" y="5087509"/>
            <a:ext cx="1597647" cy="1429361"/>
          </a:xfrm>
          <a:prstGeom prst="roundRect">
            <a:avLst>
              <a:gd name="adj" fmla="val 11921"/>
            </a:avLst>
          </a:prstGeom>
          <a:solidFill>
            <a:srgbClr val="01B3C5">
              <a:alpha val="62000"/>
            </a:srgbClr>
          </a:solidFill>
          <a:ln w="25400">
            <a:noFill/>
            <a:round/>
          </a:ln>
        </p:spPr>
        <p:txBody>
          <a:bodyPr lIns="78260" tIns="39129" rIns="78260" bIns="39129" anchor="ctr"/>
          <a:lstStyle/>
          <a:p>
            <a:pPr algn="ctr" defTabSz="1151890" fontAlgn="auto">
              <a:lnSpc>
                <a:spcPct val="120000"/>
              </a:lnSpc>
              <a:spcBef>
                <a:spcPts val="0"/>
              </a:spcBef>
              <a:spcAft>
                <a:spcPts val="0"/>
              </a:spcAft>
              <a:defRPr/>
            </a:pPr>
            <a:endParaRPr lang="zh-CN" altLang="zh-CN" sz="1500" b="1" kern="0" dirty="0">
              <a:solidFill>
                <a:srgbClr val="F2F2F2"/>
              </a:solidFill>
              <a:latin typeface="微软雅黑" panose="020B0503020204020204" charset="-122"/>
              <a:ea typeface="微软雅黑" panose="020B0503020204020204" charset="-122"/>
            </a:endParaRPr>
          </a:p>
        </p:txBody>
      </p:sp>
      <p:sp>
        <p:nvSpPr>
          <p:cNvPr id="33" name="文本框 32"/>
          <p:cNvSpPr txBox="1"/>
          <p:nvPr/>
        </p:nvSpPr>
        <p:spPr>
          <a:xfrm>
            <a:off x="5754524" y="3758617"/>
            <a:ext cx="1013801" cy="1077218"/>
          </a:xfrm>
          <a:prstGeom prst="rect">
            <a:avLst/>
          </a:prstGeom>
          <a:noFill/>
        </p:spPr>
        <p:txBody>
          <a:bodyPr wrap="square" rtlCol="0">
            <a:spAutoFit/>
          </a:bodyPr>
          <a:lstStyle/>
          <a:p>
            <a:r>
              <a:rPr lang="zh-CN" altLang="en-US" sz="3200" dirty="0">
                <a:latin typeface="DFKai-SB" panose="03000509000000000000" pitchFamily="65" charset="-120"/>
                <a:ea typeface="DFKai-SB" panose="03000509000000000000" pitchFamily="65" charset="-120"/>
                <a:cs typeface="Aharoni" panose="02010803020104030203" pitchFamily="2" charset="-79"/>
              </a:rPr>
              <a:t>增長</a:t>
            </a:r>
          </a:p>
          <a:p>
            <a:r>
              <a:rPr lang="zh-CN" altLang="en-US" sz="3200" dirty="0">
                <a:latin typeface="DFKai-SB" panose="03000509000000000000" pitchFamily="65" charset="-120"/>
                <a:ea typeface="DFKai-SB" panose="03000509000000000000" pitchFamily="65" charset="-120"/>
                <a:cs typeface="Aharoni" panose="02010803020104030203" pitchFamily="2" charset="-79"/>
              </a:rPr>
              <a:t>夥伴</a:t>
            </a:r>
          </a:p>
        </p:txBody>
      </p:sp>
      <p:sp>
        <p:nvSpPr>
          <p:cNvPr id="35" name="文本框 34"/>
          <p:cNvSpPr txBox="1"/>
          <p:nvPr/>
        </p:nvSpPr>
        <p:spPr>
          <a:xfrm>
            <a:off x="5788978" y="5290211"/>
            <a:ext cx="1146660" cy="1077218"/>
          </a:xfrm>
          <a:prstGeom prst="rect">
            <a:avLst/>
          </a:prstGeom>
          <a:noFill/>
        </p:spPr>
        <p:txBody>
          <a:bodyPr wrap="square" rtlCol="0">
            <a:spAutoFit/>
          </a:bodyPr>
          <a:lstStyle/>
          <a:p>
            <a:r>
              <a:rPr lang="zh-CN" altLang="en-US" sz="3200" dirty="0">
                <a:latin typeface="DFKai-SB" panose="03000509000000000000" pitchFamily="65" charset="-120"/>
                <a:ea typeface="DFKai-SB" panose="03000509000000000000" pitchFamily="65" charset="-120"/>
                <a:cs typeface="Aharoni" panose="02010803020104030203" pitchFamily="2" charset="-79"/>
              </a:rPr>
              <a:t>文明</a:t>
            </a:r>
          </a:p>
          <a:p>
            <a:r>
              <a:rPr lang="zh-CN" altLang="en-US" sz="3200" dirty="0">
                <a:latin typeface="DFKai-SB" panose="03000509000000000000" pitchFamily="65" charset="-120"/>
                <a:ea typeface="DFKai-SB" panose="03000509000000000000" pitchFamily="65" charset="-120"/>
                <a:cs typeface="Aharoni" panose="02010803020104030203" pitchFamily="2" charset="-79"/>
              </a:rPr>
              <a:t>夥伴</a:t>
            </a:r>
          </a:p>
        </p:txBody>
      </p:sp>
      <p:pic>
        <p:nvPicPr>
          <p:cNvPr id="36" name="Picture 35"/>
          <p:cNvPicPr>
            <a:picLocks noChangeAspect="1"/>
          </p:cNvPicPr>
          <p:nvPr/>
        </p:nvPicPr>
        <p:blipFill>
          <a:blip r:embed="rId3"/>
          <a:stretch>
            <a:fillRect/>
          </a:stretch>
        </p:blipFill>
        <p:spPr>
          <a:xfrm>
            <a:off x="155552" y="62905"/>
            <a:ext cx="2172003" cy="790685"/>
          </a:xfrm>
          <a:prstGeom prst="rect">
            <a:avLst/>
          </a:prstGeom>
        </p:spPr>
      </p:pic>
      <p:pic>
        <p:nvPicPr>
          <p:cNvPr id="38" name="Picture 37">
            <a:hlinkClick r:id="rId4"/>
          </p:cNvPr>
          <p:cNvPicPr>
            <a:picLocks noChangeAspect="1"/>
          </p:cNvPicPr>
          <p:nvPr/>
        </p:nvPicPr>
        <p:blipFill>
          <a:blip r:embed="rId5"/>
          <a:stretch>
            <a:fillRect/>
          </a:stretch>
        </p:blipFill>
        <p:spPr>
          <a:xfrm>
            <a:off x="8660418" y="3868645"/>
            <a:ext cx="1398105" cy="94710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430" y="297895"/>
            <a:ext cx="11170285" cy="6459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文本框 54"/>
          <p:cNvSpPr txBox="1"/>
          <p:nvPr/>
        </p:nvSpPr>
        <p:spPr>
          <a:xfrm>
            <a:off x="500094" y="2146311"/>
            <a:ext cx="6801558" cy="830997"/>
          </a:xfrm>
          <a:prstGeom prst="rect">
            <a:avLst/>
          </a:prstGeom>
          <a:noFill/>
        </p:spPr>
        <p:txBody>
          <a:bodyPr wrap="square" rtlCol="0">
            <a:spAutoFit/>
          </a:bodyPr>
          <a:lstStyle/>
          <a:p>
            <a:pPr marL="342900" indent="-342900">
              <a:buFont typeface="Arial" panose="020B0604020202020204" pitchFamily="34" charset="0"/>
              <a:buChar char="•"/>
              <a:defRPr/>
            </a:pPr>
            <a:r>
              <a:rPr lang="en-US" altLang="zh-CN" sz="2400" kern="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kern="0" dirty="0">
                <a:latin typeface="Times New Roman" panose="02020603050405020304" pitchFamily="18" charset="0"/>
                <a:ea typeface="DFKai-SB" panose="03000509000000000000" pitchFamily="65" charset="-120"/>
                <a:cs typeface="Times New Roman" panose="02020603050405020304" pitchFamily="18" charset="0"/>
              </a:rPr>
              <a:t>協定</a:t>
            </a:r>
            <a:r>
              <a:rPr lang="en-US" altLang="zh-CN" sz="2400" kern="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kern="0" dirty="0">
                <a:latin typeface="Times New Roman" panose="02020603050405020304" pitchFamily="18" charset="0"/>
                <a:ea typeface="DFKai-SB" panose="03000509000000000000" pitchFamily="65" charset="-120"/>
                <a:cs typeface="Times New Roman" panose="02020603050405020304" pitchFamily="18" charset="0"/>
              </a:rPr>
              <a:t>納入雙方共</a:t>
            </a:r>
            <a:r>
              <a:rPr lang="en-US" altLang="zh-CN" sz="2400" kern="0" dirty="0">
                <a:latin typeface="Times New Roman" panose="02020603050405020304" pitchFamily="18" charset="0"/>
                <a:ea typeface="DFKai-SB" panose="03000509000000000000" pitchFamily="65" charset="-120"/>
                <a:cs typeface="Times New Roman" panose="02020603050405020304" pitchFamily="18" charset="0"/>
              </a:rPr>
              <a:t>550</a:t>
            </a:r>
            <a:r>
              <a:rPr lang="zh-CN" altLang="en-US" sz="2400" kern="0" dirty="0">
                <a:latin typeface="Times New Roman" panose="02020603050405020304" pitchFamily="18" charset="0"/>
                <a:ea typeface="DFKai-SB" panose="03000509000000000000" pitchFamily="65" charset="-120"/>
                <a:cs typeface="Times New Roman" panose="02020603050405020304" pitchFamily="18" charset="0"/>
              </a:rPr>
              <a:t>個地理</a:t>
            </a:r>
            <a:r>
              <a:rPr lang="zh-CN" altLang="en-US" sz="2400" kern="0" dirty="0" smtClean="0">
                <a:latin typeface="Times New Roman" panose="02020603050405020304" pitchFamily="18" charset="0"/>
                <a:ea typeface="DFKai-SB" panose="03000509000000000000" pitchFamily="65" charset="-120"/>
                <a:cs typeface="Times New Roman" panose="02020603050405020304" pitchFamily="18" charset="0"/>
              </a:rPr>
              <a:t>標</a:t>
            </a:r>
            <a:r>
              <a:rPr lang="zh-TW" altLang="en-US" sz="2400" kern="0" dirty="0" smtClean="0">
                <a:latin typeface="Times New Roman" panose="02020603050405020304" pitchFamily="18" charset="0"/>
                <a:ea typeface="DFKai-SB" panose="03000509000000000000" pitchFamily="65" charset="-120"/>
                <a:cs typeface="Times New Roman" panose="02020603050405020304" pitchFamily="18" charset="0"/>
              </a:rPr>
              <a:t>誌</a:t>
            </a:r>
            <a:r>
              <a:rPr lang="zh-CN" altLang="en-US" sz="2400" kern="0" dirty="0" smtClean="0">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kern="0" dirty="0">
                <a:latin typeface="Times New Roman" panose="02020603050405020304" pitchFamily="18" charset="0"/>
                <a:ea typeface="DFKai-SB" panose="03000509000000000000" pitchFamily="65" charset="-120"/>
                <a:cs typeface="Times New Roman" panose="02020603050405020304" pitchFamily="18" charset="0"/>
              </a:rPr>
              <a:t>各</a:t>
            </a:r>
            <a:r>
              <a:rPr lang="en-US" altLang="zh-CN" sz="2400" kern="0" dirty="0">
                <a:latin typeface="Times New Roman" panose="02020603050405020304" pitchFamily="18" charset="0"/>
                <a:ea typeface="DFKai-SB" panose="03000509000000000000" pitchFamily="65" charset="-120"/>
                <a:cs typeface="Times New Roman" panose="02020603050405020304" pitchFamily="18" charset="0"/>
              </a:rPr>
              <a:t>275</a:t>
            </a:r>
            <a:r>
              <a:rPr lang="zh-CN" altLang="en-US" sz="2400" kern="0" dirty="0">
                <a:latin typeface="Times New Roman" panose="02020603050405020304" pitchFamily="18" charset="0"/>
                <a:ea typeface="DFKai-SB" panose="03000509000000000000" pitchFamily="65" charset="-120"/>
                <a:cs typeface="Times New Roman" panose="02020603050405020304" pitchFamily="18" charset="0"/>
              </a:rPr>
              <a:t>個），涉及酒類、茶葉、農產品、食品</a:t>
            </a:r>
            <a:r>
              <a:rPr lang="zh-CN" altLang="en-US" sz="2400" kern="0" dirty="0" smtClean="0">
                <a:latin typeface="Times New Roman" panose="02020603050405020304" pitchFamily="18" charset="0"/>
                <a:ea typeface="DFKai-SB" panose="03000509000000000000" pitchFamily="65" charset="-120"/>
                <a:cs typeface="Times New Roman" panose="02020603050405020304" pitchFamily="18" charset="0"/>
              </a:rPr>
              <a:t>等。</a:t>
            </a:r>
            <a:endParaRPr lang="zh-CN" altLang="en-US" sz="2400" kern="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61" name="文本框 60"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txBox="1"/>
          <p:nvPr/>
        </p:nvSpPr>
        <p:spPr>
          <a:xfrm>
            <a:off x="3100697" y="6094794"/>
            <a:ext cx="8235077" cy="584775"/>
          </a:xfrm>
          <a:prstGeom prst="rect">
            <a:avLst/>
          </a:prstGeom>
          <a:noFill/>
          <a:effectLst/>
        </p:spPr>
        <p:txBody>
          <a:bodyPr wrap="square" rtlCol="0">
            <a:spAutoFit/>
          </a:bodyPr>
          <a:lstStyle/>
          <a:p>
            <a:r>
              <a:rPr lang="zh-CN" altLang="en-US" sz="1600" dirty="0">
                <a:solidFill>
                  <a:schemeClr val="tx1">
                    <a:lumMod val="85000"/>
                    <a:lumOff val="15000"/>
                  </a:schemeClr>
                </a:solidFill>
                <a:latin typeface="DFKai-SB" panose="03000509000000000000" pitchFamily="65" charset="-120"/>
                <a:ea typeface="DFKai-SB" panose="03000509000000000000" pitchFamily="65" charset="-120"/>
              </a:rPr>
              <a:t>資料來源</a:t>
            </a:r>
            <a:r>
              <a:rPr lang="zh-CN" altLang="en-US" sz="1600" dirty="0" smtClean="0">
                <a:solidFill>
                  <a:schemeClr val="tx1">
                    <a:lumMod val="85000"/>
                    <a:lumOff val="15000"/>
                  </a:schemeClr>
                </a:solidFill>
                <a:latin typeface="DFKai-SB" panose="03000509000000000000" pitchFamily="65" charset="-120"/>
                <a:ea typeface="DFKai-SB" panose="03000509000000000000" pitchFamily="65" charset="-120"/>
              </a:rPr>
              <a:t>：</a:t>
            </a:r>
            <a:r>
              <a:rPr lang="zh-TW" altLang="en-US" sz="1600" dirty="0" smtClean="0">
                <a:solidFill>
                  <a:schemeClr val="tx1">
                    <a:lumMod val="85000"/>
                    <a:lumOff val="15000"/>
                  </a:schemeClr>
                </a:solidFill>
                <a:latin typeface="DFKai-SB" panose="03000509000000000000" pitchFamily="65" charset="-120"/>
                <a:ea typeface="DFKai-SB" panose="03000509000000000000" pitchFamily="65" charset="-120"/>
              </a:rPr>
              <a:t>央視網 </a:t>
            </a:r>
            <a:r>
              <a:rPr lang="en-US" altLang="zh-TW" sz="1600" dirty="0" smtClean="0">
                <a:solidFill>
                  <a:schemeClr val="tx1">
                    <a:lumMod val="85000"/>
                    <a:lumOff val="15000"/>
                  </a:schemeClr>
                </a:solidFill>
                <a:latin typeface="DFKai-SB" panose="03000509000000000000" pitchFamily="65" charset="-120"/>
                <a:ea typeface="DFKai-SB" panose="03000509000000000000" pitchFamily="65" charset="-120"/>
              </a:rPr>
              <a:t>(</a:t>
            </a:r>
            <a:r>
              <a:rPr lang="en-US" altLang="zh-CN" sz="160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https</a:t>
            </a:r>
            <a:r>
              <a:rPr lang="en-US" altLang="zh-CN" sz="160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a:t>
            </a:r>
            <a:r>
              <a:rPr lang="en-US" altLang="zh-CN" sz="160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tv.cctv.com/2021/03/01/ARTIrgRvSOvUU4e1xyD2goUB210301.shtml</a:t>
            </a:r>
            <a:r>
              <a:rPr lang="en-US" altLang="zh-TW" sz="1600" dirty="0" smtClean="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4000" dirty="0">
              <a:solidFill>
                <a:schemeClr val="tx1">
                  <a:lumMod val="85000"/>
                  <a:lumOff val="15000"/>
                </a:schemeClr>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4" name="文本框 13"/>
          <p:cNvSpPr txBox="1"/>
          <p:nvPr/>
        </p:nvSpPr>
        <p:spPr>
          <a:xfrm>
            <a:off x="467916" y="3246063"/>
            <a:ext cx="6865913" cy="2677656"/>
          </a:xfrm>
          <a:prstGeom prst="rect">
            <a:avLst/>
          </a:prstGeom>
          <a:noFill/>
        </p:spPr>
        <p:txBody>
          <a:bodyPr wrap="square">
            <a:spAutoFit/>
          </a:bodyPr>
          <a:lstStyle/>
          <a:p>
            <a:pPr marL="342900" indent="-342900">
              <a:buFont typeface="Arial" panose="020B0604020202020204" pitchFamily="34" charset="0"/>
              <a:buChar char="•"/>
            </a:pPr>
            <a:r>
              <a:rPr lang="zh-CN" altLang="en-US" sz="2000" b="0" i="0" dirty="0">
                <a:solidFill>
                  <a:srgbClr val="000000"/>
                </a:solidFill>
                <a:effectLst/>
                <a:latin typeface="Times New Roman" panose="02020603050405020304" pitchFamily="18" charset="0"/>
                <a:ea typeface="DFKai-SB" panose="03000509000000000000" pitchFamily="65" charset="-120"/>
                <a:cs typeface="Times New Roman" panose="02020603050405020304" pitchFamily="18" charset="0"/>
              </a:rPr>
              <a:t> </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協定</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於</a:t>
            </a:r>
            <a:r>
              <a:rPr lang="en-US" altLang="zh-CN" sz="2400" b="0" i="0" dirty="0">
                <a:effectLst/>
                <a:latin typeface="Times New Roman" panose="02020603050405020304" pitchFamily="18" charset="0"/>
                <a:ea typeface="DFKai-SB" panose="03000509000000000000" pitchFamily="65" charset="-120"/>
                <a:cs typeface="Times New Roman" panose="02020603050405020304" pitchFamily="18" charset="0"/>
              </a:rPr>
              <a:t>2021</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年</a:t>
            </a:r>
            <a:r>
              <a:rPr lang="en-US" altLang="zh-CN" sz="2400" b="0" i="0" dirty="0">
                <a:effectLst/>
                <a:latin typeface="Times New Roman" panose="02020603050405020304" pitchFamily="18" charset="0"/>
                <a:ea typeface="DFKai-SB" panose="03000509000000000000" pitchFamily="65" charset="-120"/>
                <a:cs typeface="Times New Roman" panose="02020603050405020304" pitchFamily="18" charset="0"/>
              </a:rPr>
              <a:t>3</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月</a:t>
            </a:r>
            <a:r>
              <a:rPr lang="en-US" altLang="zh-CN" sz="2400" b="0" i="0" dirty="0">
                <a:effectLst/>
                <a:latin typeface="Times New Roman" panose="02020603050405020304" pitchFamily="18" charset="0"/>
                <a:ea typeface="DFKai-SB" panose="03000509000000000000" pitchFamily="65" charset="-120"/>
                <a:cs typeface="Times New Roman" panose="02020603050405020304" pitchFamily="18" charset="0"/>
              </a:rPr>
              <a:t>1</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日起生效。首批中歐</a:t>
            </a:r>
            <a:r>
              <a:rPr lang="en-US" altLang="zh-CN" sz="2400" b="0" i="0" dirty="0">
                <a:effectLst/>
                <a:latin typeface="Times New Roman" panose="02020603050405020304" pitchFamily="18" charset="0"/>
                <a:ea typeface="DFKai-SB" panose="03000509000000000000" pitchFamily="65" charset="-120"/>
                <a:cs typeface="Times New Roman" panose="02020603050405020304" pitchFamily="18" charset="0"/>
              </a:rPr>
              <a:t>100</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個地理標志即日起受到保護，意味著中國和歐盟有更多特色優質名品進入彼此市場，既更好地保護中歐企業權益，也讓雙方消費者放心</a:t>
            </a:r>
            <a:r>
              <a:rPr lang="zh-CN" altLang="en-US" sz="2400" b="0" i="0" dirty="0" smtClean="0">
                <a:effectLst/>
                <a:latin typeface="Times New Roman" panose="02020603050405020304" pitchFamily="18" charset="0"/>
                <a:ea typeface="DFKai-SB" panose="03000509000000000000" pitchFamily="65" charset="-120"/>
                <a:cs typeface="Times New Roman" panose="02020603050405020304" pitchFamily="18" charset="0"/>
              </a:rPr>
              <a:t>。</a:t>
            </a:r>
            <a:r>
              <a:rPr lang="zh-TW" altLang="en-US" sz="2400" b="0" i="0" dirty="0" smtClean="0">
                <a:effectLst/>
                <a:latin typeface="Times New Roman" panose="02020603050405020304" pitchFamily="18" charset="0"/>
                <a:ea typeface="DFKai-SB" panose="03000509000000000000" pitchFamily="65" charset="-120"/>
                <a:cs typeface="Times New Roman" panose="02020603050405020304" pitchFamily="18" charset="0"/>
              </a:rPr>
              <a:t>這是中國首個雙邊全面</a:t>
            </a:r>
            <a:r>
              <a:rPr lang="zh-CN" altLang="en-US" sz="2400" kern="0" dirty="0" smtClean="0">
                <a:latin typeface="Times New Roman" panose="02020603050405020304" pitchFamily="18" charset="0"/>
                <a:ea typeface="DFKai-SB" panose="03000509000000000000" pitchFamily="65" charset="-120"/>
                <a:cs typeface="Times New Roman" panose="02020603050405020304" pitchFamily="18" charset="0"/>
              </a:rPr>
              <a:t>、</a:t>
            </a:r>
            <a:r>
              <a:rPr lang="zh-TW" altLang="en-US" sz="2400" kern="0" dirty="0" smtClean="0">
                <a:latin typeface="Times New Roman" panose="02020603050405020304" pitchFamily="18" charset="0"/>
                <a:ea typeface="DFKai-SB" panose="03000509000000000000" pitchFamily="65" charset="-120"/>
                <a:cs typeface="Times New Roman" panose="02020603050405020304" pitchFamily="18" charset="0"/>
              </a:rPr>
              <a:t>高水平的地理標誌保護協定</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是近年來中歐經貿關係發展的重要務</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實</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成果</a:t>
            </a:r>
            <a:r>
              <a:rPr lang="zh-CN" altLang="en-US" sz="2400" kern="0" dirty="0">
                <a:latin typeface="Times New Roman" panose="02020603050405020304" pitchFamily="18" charset="0"/>
                <a:ea typeface="DFKai-SB" panose="03000509000000000000" pitchFamily="65" charset="-120"/>
                <a:cs typeface="Times New Roman" panose="02020603050405020304" pitchFamily="18" charset="0"/>
              </a:rPr>
              <a:t>。</a:t>
            </a:r>
            <a:endParaRPr lang="zh-CN" altLang="en-US" sz="2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8" name="文本框 17"/>
          <p:cNvSpPr txBox="1"/>
          <p:nvPr/>
        </p:nvSpPr>
        <p:spPr>
          <a:xfrm>
            <a:off x="1513822" y="1178696"/>
            <a:ext cx="8630842" cy="461665"/>
          </a:xfrm>
          <a:prstGeom prst="rect">
            <a:avLst/>
          </a:prstGeom>
          <a:noFill/>
        </p:spPr>
        <p:txBody>
          <a:bodyPr wrap="square">
            <a:spAutoFit/>
          </a:bodyPr>
          <a:lstStyle/>
          <a:p>
            <a:r>
              <a:rPr lang="en-US" altLang="zh-CN" sz="2400" b="1" dirty="0">
                <a:latin typeface="DFKai-SB" panose="03000509000000000000" pitchFamily="65" charset="-120"/>
                <a:ea typeface="DFKai-SB" panose="03000509000000000000" pitchFamily="65" charset="-120"/>
              </a:rPr>
              <a:t>《</a:t>
            </a:r>
            <a:r>
              <a:rPr lang="zh-CN" altLang="en-US" sz="2400" b="1" dirty="0">
                <a:latin typeface="DFKai-SB" panose="03000509000000000000" pitchFamily="65" charset="-120"/>
                <a:ea typeface="DFKai-SB" panose="03000509000000000000" pitchFamily="65" charset="-120"/>
              </a:rPr>
              <a:t>中歐地理標誌協定</a:t>
            </a:r>
            <a:r>
              <a:rPr lang="en-US" altLang="zh-CN" sz="2400" b="1" dirty="0">
                <a:latin typeface="DFKai-SB" panose="03000509000000000000" pitchFamily="65" charset="-120"/>
                <a:ea typeface="DFKai-SB" panose="03000509000000000000" pitchFamily="65" charset="-120"/>
              </a:rPr>
              <a:t>》</a:t>
            </a:r>
            <a:r>
              <a:rPr lang="en-US" altLang="zh-TW" sz="2400" b="1" dirty="0">
                <a:latin typeface="DFKai-SB" panose="03000509000000000000" pitchFamily="65" charset="-120"/>
                <a:ea typeface="DFKai-SB" panose="03000509000000000000" pitchFamily="65" charset="-120"/>
              </a:rPr>
              <a:t>(《</a:t>
            </a:r>
            <a:r>
              <a:rPr lang="zh-TW" altLang="en-US" sz="2400" b="1" dirty="0">
                <a:latin typeface="DFKai-SB" panose="03000509000000000000" pitchFamily="65" charset="-120"/>
                <a:ea typeface="DFKai-SB" panose="03000509000000000000" pitchFamily="65" charset="-120"/>
              </a:rPr>
              <a:t>協定</a:t>
            </a:r>
            <a:r>
              <a:rPr lang="en-US" altLang="zh-TW" sz="2400" b="1" dirty="0">
                <a:latin typeface="DFKai-SB" panose="03000509000000000000" pitchFamily="65" charset="-120"/>
                <a:ea typeface="DFKai-SB" panose="03000509000000000000" pitchFamily="65" charset="-120"/>
              </a:rPr>
              <a:t>》)</a:t>
            </a:r>
            <a:r>
              <a:rPr lang="zh-CN" altLang="en-US" sz="2400" b="1" dirty="0">
                <a:latin typeface="DFKai-SB" panose="03000509000000000000" pitchFamily="65" charset="-120"/>
                <a:ea typeface="DFKai-SB" panose="03000509000000000000" pitchFamily="65" charset="-120"/>
              </a:rPr>
              <a:t>生效：</a:t>
            </a:r>
          </a:p>
        </p:txBody>
      </p:sp>
      <p:pic>
        <p:nvPicPr>
          <p:cNvPr id="1026" name="Picture 2">
            <a:extLst>
              <a:ext uri="{FF2B5EF4-FFF2-40B4-BE49-F238E27FC236}">
                <a16:creationId xmlns:a16="http://schemas.microsoft.com/office/drawing/2014/main" id="{3282C2B8-85FF-3140-94B3-B213EC44B05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644327" y="1648990"/>
            <a:ext cx="3414522" cy="427472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5"/>
          <a:stretch>
            <a:fillRect/>
          </a:stretch>
        </p:blipFill>
        <p:spPr>
          <a:xfrm>
            <a:off x="207803" y="168435"/>
            <a:ext cx="2172003" cy="790685"/>
          </a:xfrm>
          <a:prstGeom prst="rect">
            <a:avLst/>
          </a:prstGeom>
        </p:spPr>
      </p:pic>
      <p:pic>
        <p:nvPicPr>
          <p:cNvPr id="2" name="Picture 1"/>
          <p:cNvPicPr>
            <a:picLocks noChangeAspect="1"/>
          </p:cNvPicPr>
          <p:nvPr/>
        </p:nvPicPr>
        <p:blipFill>
          <a:blip r:embed="rId6"/>
          <a:stretch>
            <a:fillRect/>
          </a:stretch>
        </p:blipFill>
        <p:spPr>
          <a:xfrm>
            <a:off x="509672" y="6086166"/>
            <a:ext cx="2591025" cy="602032"/>
          </a:xfrm>
          <a:prstGeom prst="rect">
            <a:avLst/>
          </a:prstGeom>
        </p:spPr>
      </p:pic>
      <p:sp>
        <p:nvSpPr>
          <p:cNvPr id="11" name="文本框 2"/>
          <p:cNvSpPr txBox="1"/>
          <p:nvPr/>
        </p:nvSpPr>
        <p:spPr>
          <a:xfrm>
            <a:off x="3100697" y="268898"/>
            <a:ext cx="6809658" cy="707886"/>
          </a:xfrm>
          <a:prstGeom prst="rect">
            <a:avLst/>
          </a:prstGeom>
          <a:noFill/>
        </p:spPr>
        <p:txBody>
          <a:bodyPr wrap="square">
            <a:spAutoFit/>
          </a:bodyPr>
          <a:lstStyle/>
          <a:p>
            <a:r>
              <a:rPr lang="zh-CN" altLang="en-US" sz="4000" dirty="0">
                <a:latin typeface="DFKai-SB" panose="03000509000000000000" pitchFamily="65" charset="-120"/>
                <a:ea typeface="DFKai-SB" panose="03000509000000000000" pitchFamily="65" charset="-120"/>
                <a:sym typeface="+mn-ea"/>
              </a:rPr>
              <a:t>大國外交</a:t>
            </a:r>
            <a:r>
              <a:rPr lang="zh-TW" altLang="en-US" sz="4000" dirty="0">
                <a:latin typeface="DFKai-SB" panose="03000509000000000000" pitchFamily="65" charset="-120"/>
                <a:ea typeface="DFKai-SB" panose="03000509000000000000" pitchFamily="65" charset="-120"/>
                <a:sym typeface="+mn-ea"/>
              </a:rPr>
              <a:t>：</a:t>
            </a:r>
            <a:r>
              <a:rPr lang="zh-CN" altLang="en-US" sz="4000" dirty="0">
                <a:latin typeface="DFKai-SB" panose="03000509000000000000" pitchFamily="65" charset="-120"/>
                <a:ea typeface="DFKai-SB" panose="03000509000000000000" pitchFamily="65" charset="-120"/>
                <a:sym typeface="+mn-ea"/>
              </a:rPr>
              <a:t>中歐關係</a:t>
            </a:r>
            <a:r>
              <a:rPr lang="zh-TW" altLang="en-US" sz="4000" dirty="0">
                <a:latin typeface="DFKai-SB" panose="03000509000000000000" pitchFamily="65" charset="-120"/>
                <a:ea typeface="DFKai-SB" panose="03000509000000000000" pitchFamily="65" charset="-120"/>
                <a:sym typeface="+mn-ea"/>
              </a:rPr>
              <a:t>的例子</a:t>
            </a:r>
            <a:endParaRPr lang="en-US" altLang="zh-CN" sz="4000" dirty="0">
              <a:latin typeface="DFKai-SB" panose="03000509000000000000" pitchFamily="65" charset="-120"/>
              <a:ea typeface="DFKai-SB" panose="03000509000000000000" pitchFamily="65" charset="-120"/>
              <a:sym typeface="+mn-ea"/>
            </a:endParaRPr>
          </a:p>
        </p:txBody>
      </p:sp>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D516AF7B-E9E2-410E-AD95-DFB2B63849F4}" type="slidenum">
              <a:rPr lang="en-US" altLang="en-US" smtClean="0"/>
              <a:t>3</a:t>
            </a:fld>
            <a:endParaRPr lang="en-US" altLang="en-US"/>
          </a:p>
        </p:txBody>
      </p:sp>
      <p:sp>
        <p:nvSpPr>
          <p:cNvPr id="3" name="标题 3073"/>
          <p:cNvSpPr txBox="1">
            <a:spLocks noChangeArrowheads="1"/>
          </p:cNvSpPr>
          <p:nvPr/>
        </p:nvSpPr>
        <p:spPr bwMode="auto">
          <a:xfrm>
            <a:off x="2006729" y="464807"/>
            <a:ext cx="7772400" cy="6492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zh-TW" altLang="en-US" sz="4000" b="1" dirty="0">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國家的外交政策方針</a:t>
            </a:r>
            <a:endParaRPr lang="zh-CN" altLang="zh-CN" sz="4000" kern="1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 name="Rectangle 3"/>
          <p:cNvSpPr/>
          <p:nvPr/>
        </p:nvSpPr>
        <p:spPr>
          <a:xfrm>
            <a:off x="1052423" y="2162760"/>
            <a:ext cx="9598001" cy="3228513"/>
          </a:xfrm>
          <a:prstGeom prst="rect">
            <a:avLst/>
          </a:prstGeom>
          <a:ln w="38100">
            <a:solidFill>
              <a:srgbClr val="FF0000"/>
            </a:solidFill>
          </a:ln>
        </p:spPr>
        <p:txBody>
          <a:bodyPr wrap="square">
            <a:spAutoFit/>
          </a:bodyPr>
          <a:lstStyle/>
          <a:p>
            <a:pPr>
              <a:lnSpc>
                <a:spcPct val="107000"/>
              </a:lnSpc>
              <a:spcAft>
                <a:spcPts val="800"/>
              </a:spcAft>
            </a:pPr>
            <a:r>
              <a:rPr lang="zh-TW" altLang="en-US" sz="2400" dirty="0">
                <a:latin typeface="標楷體" panose="03000509000000000000" pitchFamily="65" charset="-120"/>
                <a:ea typeface="標楷體" panose="03000509000000000000" pitchFamily="65" charset="-120"/>
                <a:cs typeface="Arial" panose="020B0604020202020204" pitchFamily="34" charset="0"/>
              </a:rPr>
              <a:t>「</a:t>
            </a:r>
            <a:r>
              <a:rPr lang="zh-TW" altLang="ja-JP" sz="2400" dirty="0">
                <a:latin typeface="標楷體" panose="03000509000000000000" pitchFamily="65" charset="-120"/>
                <a:ea typeface="標楷體" panose="03000509000000000000" pitchFamily="65" charset="-120"/>
                <a:cs typeface="Arial" panose="020B0604020202020204" pitchFamily="34" charset="0"/>
              </a:rPr>
              <a:t>中國的前途是同世界的前途緊密地聯繫在一起的。中國堅持獨立自主的對外政策，堅持互相尊重主權和領土完整、互不侵犯、互不干涉內政、平等互利、和平共處的五項原則，堅持和平發展道路，堅持互利共贏開放戰略，發展同各國的外交關係和經濟、文化交流，推動構建人類命運共同體；堅持反對帝國主義、霸權主義、殖民主義，加強同世界各國人民的團結，支持被壓迫民族和發展中國家爭取和維護民族獨立、發展民族經濟的正義鬥爭，為維護世界和平和促進人類進步事業而努力</a:t>
            </a:r>
            <a:r>
              <a:rPr lang="zh-TW" altLang="ja-JP" sz="2400" dirty="0">
                <a:latin typeface="標楷體" panose="03000509000000000000" pitchFamily="65" charset="-120"/>
                <a:ea typeface="標楷體" panose="03000509000000000000" pitchFamily="65" charset="-120"/>
                <a:cs typeface="微軟正黑體" panose="020B0604030504040204" pitchFamily="34" charset="-120"/>
              </a:rPr>
              <a:t>。</a:t>
            </a:r>
            <a:r>
              <a:rPr lang="zh-TW" altLang="en-US" sz="2400" dirty="0">
                <a:latin typeface="標楷體" panose="03000509000000000000" pitchFamily="65" charset="-120"/>
                <a:ea typeface="標楷體" panose="03000509000000000000" pitchFamily="65" charset="-120"/>
                <a:cs typeface="微軟正黑體" panose="020B0604030504040204" pitchFamily="34" charset="-120"/>
              </a:rPr>
              <a:t>」</a:t>
            </a:r>
            <a:endParaRPr lang="ja-JP" altLang="ja-JP" sz="2400" dirty="0">
              <a:effectLst/>
              <a:latin typeface="標楷體" panose="03000509000000000000" pitchFamily="65" charset="-120"/>
              <a:ea typeface="標楷體" panose="03000509000000000000" pitchFamily="65" charset="-120"/>
              <a:cs typeface="Times New Roman" panose="02020603050405020304" pitchFamily="18" charset="0"/>
            </a:endParaRPr>
          </a:p>
        </p:txBody>
      </p:sp>
      <p:sp>
        <p:nvSpPr>
          <p:cNvPr id="5" name="Rectangle 4"/>
          <p:cNvSpPr/>
          <p:nvPr/>
        </p:nvSpPr>
        <p:spPr>
          <a:xfrm>
            <a:off x="879544" y="1473058"/>
            <a:ext cx="9655996" cy="523220"/>
          </a:xfrm>
          <a:prstGeom prst="rect">
            <a:avLst/>
          </a:prstGeom>
        </p:spPr>
        <p:txBody>
          <a:bodyPr wrap="square">
            <a:spAutoFit/>
          </a:bodyPr>
          <a:lstStyle/>
          <a:p>
            <a:r>
              <a:rPr lang="zh-TW" altLang="en-US" sz="2800" dirty="0">
                <a:latin typeface="標楷體" panose="03000509000000000000" pitchFamily="65" charset="-120"/>
                <a:ea typeface="標楷體" panose="03000509000000000000" pitchFamily="65" charset="-120"/>
              </a:rPr>
              <a:t>閱讀國家</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憲法</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序言以下的選段，了解國家外交政策方針</a:t>
            </a:r>
            <a:r>
              <a:rPr lang="zh-CN" altLang="en-US" sz="2800" dirty="0">
                <a:latin typeface="標楷體" panose="03000509000000000000" pitchFamily="65" charset="-120"/>
                <a:ea typeface="標楷體" panose="03000509000000000000" pitchFamily="65" charset="-120"/>
              </a:rPr>
              <a:t>。</a:t>
            </a:r>
            <a:endParaRPr lang="ja-JP" altLang="en-US" sz="2800" dirty="0">
              <a:latin typeface="標楷體" panose="03000509000000000000" pitchFamily="65" charset="-120"/>
              <a:ea typeface="標楷體" panose="03000509000000000000" pitchFamily="65" charset="-120"/>
            </a:endParaRPr>
          </a:p>
        </p:txBody>
      </p:sp>
      <p:sp>
        <p:nvSpPr>
          <p:cNvPr id="6" name="Rectangle 5"/>
          <p:cNvSpPr/>
          <p:nvPr/>
        </p:nvSpPr>
        <p:spPr>
          <a:xfrm>
            <a:off x="957943" y="5981640"/>
            <a:ext cx="8760412" cy="400110"/>
          </a:xfrm>
          <a:prstGeom prst="rect">
            <a:avLst/>
          </a:prstGeom>
        </p:spPr>
        <p:txBody>
          <a:bodyPr wrap="none">
            <a:spAutoFit/>
          </a:bodyPr>
          <a:lstStyle/>
          <a:p>
            <a:r>
              <a:rPr lang="zh-TW" altLang="en-US" sz="2000" dirty="0">
                <a:latin typeface="標楷體" panose="03000509000000000000" pitchFamily="65" charset="-120"/>
                <a:ea typeface="標楷體" panose="03000509000000000000" pitchFamily="65" charset="-120"/>
              </a:rPr>
              <a:t>來源</a:t>
            </a:r>
            <a:r>
              <a:rPr lang="en-US" altLang="zh-TW" sz="2000" dirty="0">
                <a:latin typeface="標楷體" panose="03000509000000000000" pitchFamily="65" charset="-120"/>
                <a:ea typeface="標楷體" panose="03000509000000000000" pitchFamily="65" charset="-120"/>
              </a:rPr>
              <a:t>:</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 《</a:t>
            </a:r>
            <a:r>
              <a:rPr lang="ja-JP" altLang="en-US" sz="2000" dirty="0">
                <a:latin typeface="標楷體" panose="03000509000000000000" pitchFamily="65" charset="-120"/>
                <a:ea typeface="標楷體" panose="03000509000000000000" pitchFamily="65" charset="-120"/>
              </a:rPr>
              <a:t>憲法</a:t>
            </a:r>
            <a:r>
              <a:rPr lang="en-US" altLang="zh-TW" sz="2000" dirty="0">
                <a:latin typeface="標楷體" panose="03000509000000000000" pitchFamily="65" charset="-120"/>
                <a:ea typeface="標楷體" panose="03000509000000000000" pitchFamily="65" charset="-120"/>
              </a:rPr>
              <a:t>》</a:t>
            </a:r>
            <a:r>
              <a:rPr lang="ja-JP" altLang="en-US" sz="2000" dirty="0">
                <a:latin typeface="標楷體" panose="03000509000000000000" pitchFamily="65" charset="-120"/>
                <a:ea typeface="標楷體" panose="03000509000000000000" pitchFamily="65" charset="-120"/>
              </a:rPr>
              <a:t>序言 </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(https://www.basiclaw.gov.hk/tc/constitution/preamble.html)</a:t>
            </a:r>
            <a:endParaRPr lang="ja-JP" altLang="en-US" sz="20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8" name="Picture 7"/>
          <p:cNvPicPr>
            <a:picLocks noChangeAspect="1"/>
          </p:cNvPicPr>
          <p:nvPr/>
        </p:nvPicPr>
        <p:blipFill>
          <a:blip r:embed="rId2"/>
          <a:stretch>
            <a:fillRect/>
          </a:stretch>
        </p:blipFill>
        <p:spPr>
          <a:xfrm>
            <a:off x="9977464" y="121112"/>
            <a:ext cx="2163115" cy="1641538"/>
          </a:xfrm>
          <a:prstGeom prst="rect">
            <a:avLst/>
          </a:prstGeom>
        </p:spPr>
      </p:pic>
    </p:spTree>
    <p:extLst>
      <p:ext uri="{BB962C8B-B14F-4D97-AF65-F5344CB8AC3E}">
        <p14:creationId xmlns:p14="http://schemas.microsoft.com/office/powerpoint/2010/main" val="305167851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05490" y="932732"/>
            <a:ext cx="11447294" cy="1384995"/>
          </a:xfrm>
          <a:prstGeom prst="rect">
            <a:avLst/>
          </a:prstGeom>
          <a:noFill/>
        </p:spPr>
        <p:txBody>
          <a:bodyPr wrap="square" rtlCol="0">
            <a:spAutoFit/>
          </a:bodyPr>
          <a:lstStyle/>
          <a:p>
            <a:r>
              <a:rPr lang="zh-CN" altLang="en-US" sz="2800" dirty="0">
                <a:latin typeface="DFKai-SB" panose="03000509000000000000" pitchFamily="65" charset="-120"/>
                <a:ea typeface="DFKai-SB" panose="03000509000000000000" pitchFamily="65" charset="-120"/>
              </a:rPr>
              <a:t>周邊穩定</a:t>
            </a:r>
            <a:r>
              <a:rPr lang="zh-CN" altLang="en-US" sz="2800" b="0" i="0" dirty="0">
                <a:effectLst/>
                <a:latin typeface="DFKai-SB" panose="03000509000000000000" pitchFamily="65" charset="-120"/>
                <a:ea typeface="DFKai-SB" panose="03000509000000000000" pitchFamily="65" charset="-120"/>
              </a:rPr>
              <a:t>對國</a:t>
            </a:r>
            <a:r>
              <a:rPr lang="zh-TW" altLang="en-US" sz="2800" b="0" i="0" dirty="0">
                <a:effectLst/>
                <a:latin typeface="DFKai-SB" panose="03000509000000000000" pitchFamily="65" charset="-120"/>
                <a:ea typeface="DFKai-SB" panose="03000509000000000000" pitchFamily="65" charset="-120"/>
              </a:rPr>
              <a:t>家</a:t>
            </a:r>
            <a:r>
              <a:rPr lang="zh-CN" altLang="en-US" sz="2800" b="0" i="0" dirty="0">
                <a:effectLst/>
                <a:latin typeface="DFKai-SB" panose="03000509000000000000" pitchFamily="65" charset="-120"/>
                <a:ea typeface="DFKai-SB" panose="03000509000000000000" pitchFamily="65" charset="-120"/>
              </a:rPr>
              <a:t>具有極為重要的戰略意義。國</a:t>
            </a:r>
            <a:r>
              <a:rPr lang="zh-TW" altLang="en-US" sz="2800" b="0" i="0" dirty="0">
                <a:effectLst/>
                <a:latin typeface="DFKai-SB" panose="03000509000000000000" pitchFamily="65" charset="-120"/>
                <a:ea typeface="DFKai-SB" panose="03000509000000000000" pitchFamily="65" charset="-120"/>
              </a:rPr>
              <a:t>家</a:t>
            </a:r>
            <a:r>
              <a:rPr lang="zh-CN" altLang="en-US" sz="2800" b="0" i="0" dirty="0">
                <a:effectLst/>
                <a:latin typeface="DFKai-SB" panose="03000509000000000000" pitchFamily="65" charset="-120"/>
                <a:ea typeface="DFKai-SB" panose="03000509000000000000" pitchFamily="65" charset="-120"/>
              </a:rPr>
              <a:t>堅持與鄰為善、以鄰為伴，堅持睦鄰、安鄰、富鄰，突出體現「</a:t>
            </a:r>
            <a:r>
              <a:rPr lang="zh-CN" altLang="en-US" sz="2800" dirty="0">
                <a:latin typeface="DFKai-SB" panose="03000509000000000000" pitchFamily="65" charset="-120"/>
                <a:ea typeface="DFKai-SB" panose="03000509000000000000" pitchFamily="65" charset="-120"/>
              </a:rPr>
              <a:t>親、誠、惠、容」理念，深化發展同周邊</a:t>
            </a:r>
            <a:r>
              <a:rPr lang="zh-CN" altLang="en-US" sz="2800" dirty="0" smtClean="0">
                <a:latin typeface="DFKai-SB" panose="03000509000000000000" pitchFamily="65" charset="-120"/>
                <a:ea typeface="DFKai-SB" panose="03000509000000000000" pitchFamily="65" charset="-120"/>
              </a:rPr>
              <a:t>國家</a:t>
            </a:r>
            <a:r>
              <a:rPr lang="zh-TW" altLang="en-US" sz="2800" dirty="0" smtClean="0">
                <a:latin typeface="DFKai-SB" panose="03000509000000000000" pitchFamily="65" charset="-120"/>
                <a:ea typeface="DFKai-SB" panose="03000509000000000000" pitchFamily="65" charset="-120"/>
              </a:rPr>
              <a:t>的</a:t>
            </a:r>
            <a:r>
              <a:rPr lang="zh-CN" altLang="en-US" sz="2800" dirty="0" smtClean="0">
                <a:latin typeface="DFKai-SB" panose="03000509000000000000" pitchFamily="65" charset="-120"/>
                <a:ea typeface="DFKai-SB" panose="03000509000000000000" pitchFamily="65" charset="-120"/>
              </a:rPr>
              <a:t>關係</a:t>
            </a:r>
            <a:r>
              <a:rPr lang="zh-CN" altLang="en-US" sz="2800" dirty="0">
                <a:latin typeface="DFKai-SB" panose="03000509000000000000" pitchFamily="65" charset="-120"/>
                <a:ea typeface="DFKai-SB" panose="03000509000000000000" pitchFamily="65" charset="-120"/>
              </a:rPr>
              <a:t>。</a:t>
            </a:r>
          </a:p>
        </p:txBody>
      </p:sp>
      <p:sp>
        <p:nvSpPr>
          <p:cNvPr id="27" name="矩形 26"/>
          <p:cNvSpPr/>
          <p:nvPr/>
        </p:nvSpPr>
        <p:spPr>
          <a:xfrm>
            <a:off x="2078497" y="-33405"/>
            <a:ext cx="7503544" cy="907493"/>
          </a:xfrm>
          <a:prstGeom prst="rect">
            <a:avLst/>
          </a:prstGeom>
        </p:spPr>
        <p:txBody>
          <a:bodyPr wrap="square">
            <a:spAutoFit/>
          </a:bodyPr>
          <a:lstStyle/>
          <a:p>
            <a:pPr algn="ctr">
              <a:lnSpc>
                <a:spcPct val="150000"/>
              </a:lnSpc>
            </a:pPr>
            <a:r>
              <a:rPr lang="zh-CN" altLang="zh-CN" sz="4000" kern="100" dirty="0">
                <a:effectLst/>
                <a:latin typeface="DFKai-SB" panose="03000509000000000000" pitchFamily="65" charset="-120"/>
                <a:ea typeface="DFKai-SB" panose="03000509000000000000" pitchFamily="65" charset="-120"/>
                <a:cs typeface="Times New Roman" panose="02020603050405020304" pitchFamily="18" charset="0"/>
              </a:rPr>
              <a:t>周邊外交理念</a:t>
            </a:r>
            <a:endParaRPr lang="zh-CN" altLang="en-US" sz="4000" dirty="0">
              <a:latin typeface="DFKai-SB" panose="03000509000000000000" pitchFamily="65" charset="-120"/>
              <a:ea typeface="DFKai-SB" panose="03000509000000000000" pitchFamily="65" charset="-120"/>
            </a:endParaRPr>
          </a:p>
        </p:txBody>
      </p:sp>
      <p:sp>
        <p:nvSpPr>
          <p:cNvPr id="50" name="文本框 49"/>
          <p:cNvSpPr txBox="1"/>
          <p:nvPr/>
        </p:nvSpPr>
        <p:spPr>
          <a:xfrm>
            <a:off x="3932589" y="6135365"/>
            <a:ext cx="6746564" cy="553998"/>
          </a:xfrm>
          <a:prstGeom prst="rect">
            <a:avLst/>
          </a:prstGeom>
          <a:noFill/>
        </p:spPr>
        <p:txBody>
          <a:bodyPr wrap="square" rtlCol="0">
            <a:spAutoFit/>
          </a:bodyPr>
          <a:lstStyle/>
          <a:p>
            <a:r>
              <a:rPr lang="zh-TW" altLang="en-US" sz="1600" dirty="0" smtClean="0">
                <a:latin typeface="DFKai-SB" panose="03000509000000000000" pitchFamily="65" charset="-120"/>
                <a:ea typeface="DFKai-SB" panose="03000509000000000000" pitchFamily="65" charset="-120"/>
              </a:rPr>
              <a:t>參考資料</a:t>
            </a:r>
            <a:r>
              <a:rPr lang="zh-CN" altLang="en-US" sz="1600" dirty="0" smtClean="0">
                <a:latin typeface="DFKai-SB" panose="03000509000000000000" pitchFamily="65" charset="-120"/>
                <a:ea typeface="DFKai-SB" panose="03000509000000000000" pitchFamily="65" charset="-120"/>
              </a:rPr>
              <a:t>：</a:t>
            </a:r>
            <a:r>
              <a:rPr lang="en-US" altLang="zh-CN" sz="1600" dirty="0" smtClean="0">
                <a:latin typeface="DFKai-SB" panose="03000509000000000000" pitchFamily="65" charset="-120"/>
                <a:ea typeface="DFKai-SB" panose="03000509000000000000" pitchFamily="65" charset="-120"/>
              </a:rPr>
              <a:t>《</a:t>
            </a:r>
            <a:r>
              <a:rPr lang="zh-CN" altLang="en-US" sz="1600" dirty="0">
                <a:latin typeface="DFKai-SB" panose="03000509000000000000" pitchFamily="65" charset="-120"/>
                <a:ea typeface="DFKai-SB" panose="03000509000000000000" pitchFamily="65" charset="-120"/>
              </a:rPr>
              <a:t>堅持</a:t>
            </a:r>
            <a:r>
              <a:rPr lang="zh-TW" altLang="en-US" sz="1600" kern="100" dirty="0">
                <a:latin typeface="DFKai-SB" panose="03000509000000000000" pitchFamily="65" charset="-120"/>
                <a:ea typeface="DFKai-SB" panose="03000509000000000000" pitchFamily="65" charset="-120"/>
                <a:cs typeface="Times New Roman" panose="02020603050405020304" pitchFamily="18" charset="0"/>
              </a:rPr>
              <a:t>「</a:t>
            </a:r>
            <a:r>
              <a:rPr lang="zh-CN" altLang="zh-CN" sz="1600" kern="100" dirty="0">
                <a:latin typeface="DFKai-SB" panose="03000509000000000000" pitchFamily="65" charset="-120"/>
                <a:ea typeface="DFKai-SB" panose="03000509000000000000" pitchFamily="65" charset="-120"/>
                <a:cs typeface="Times New Roman" panose="02020603050405020304" pitchFamily="18" charset="0"/>
              </a:rPr>
              <a:t>親、誠、惠、容</a:t>
            </a:r>
            <a:r>
              <a:rPr lang="zh-TW" altLang="en-US" sz="1600" kern="100" dirty="0">
                <a:latin typeface="DFKai-SB" panose="03000509000000000000" pitchFamily="65" charset="-120"/>
                <a:ea typeface="DFKai-SB" panose="03000509000000000000" pitchFamily="65" charset="-120"/>
                <a:cs typeface="Times New Roman" panose="02020603050405020304" pitchFamily="18" charset="0"/>
              </a:rPr>
              <a:t>」</a:t>
            </a:r>
            <a:r>
              <a:rPr lang="zh-CN" altLang="zh-CN" sz="1600" kern="100" dirty="0">
                <a:effectLst/>
                <a:latin typeface="DFKai-SB" panose="03000509000000000000" pitchFamily="65" charset="-120"/>
                <a:ea typeface="DFKai-SB" panose="03000509000000000000" pitchFamily="65" charset="-120"/>
                <a:cs typeface="Times New Roman" panose="02020603050405020304" pitchFamily="18" charset="0"/>
              </a:rPr>
              <a:t>的周邊外交理念</a:t>
            </a:r>
            <a:r>
              <a:rPr lang="en-US" altLang="zh-CN" sz="1600" kern="100" dirty="0">
                <a:effectLst/>
                <a:latin typeface="DFKai-SB" panose="03000509000000000000" pitchFamily="65" charset="-120"/>
                <a:ea typeface="DFKai-SB" panose="03000509000000000000" pitchFamily="65" charset="-120"/>
                <a:cs typeface="Times New Roman" panose="02020603050405020304" pitchFamily="18" charset="0"/>
              </a:rPr>
              <a:t>》</a:t>
            </a:r>
          </a:p>
          <a:p>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http://cpc.people.com.cn/xuexi/BIG5/n/2015/0721/c397563-27338114.html</a:t>
            </a:r>
          </a:p>
        </p:txBody>
      </p:sp>
      <p:grpSp>
        <p:nvGrpSpPr>
          <p:cNvPr id="51" name="组合 50"/>
          <p:cNvGrpSpPr/>
          <p:nvPr/>
        </p:nvGrpSpPr>
        <p:grpSpPr>
          <a:xfrm>
            <a:off x="870737" y="2376371"/>
            <a:ext cx="9919063" cy="3543394"/>
            <a:chOff x="1105221" y="2069828"/>
            <a:chExt cx="9010946" cy="4362451"/>
          </a:xfrm>
        </p:grpSpPr>
        <p:sp>
          <p:nvSpPr>
            <p:cNvPr id="52" name="矩形: 圆角 51"/>
            <p:cNvSpPr/>
            <p:nvPr/>
          </p:nvSpPr>
          <p:spPr>
            <a:xfrm>
              <a:off x="1105221" y="2069828"/>
              <a:ext cx="9010946" cy="4362451"/>
            </a:xfrm>
            <a:prstGeom prst="roundRect">
              <a:avLst/>
            </a:prstGeom>
            <a:solidFill>
              <a:srgbClr val="EBEBF5"/>
            </a:solidFill>
            <a:ln cmpd="tri">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DFKai-SB" panose="03000509000000000000" pitchFamily="65" charset="-120"/>
                <a:ea typeface="DFKai-SB" panose="03000509000000000000" pitchFamily="65" charset="-120"/>
              </a:endParaRPr>
            </a:p>
          </p:txBody>
        </p:sp>
        <p:sp>
          <p:nvSpPr>
            <p:cNvPr id="53" name="矩形 52"/>
            <p:cNvSpPr/>
            <p:nvPr/>
          </p:nvSpPr>
          <p:spPr>
            <a:xfrm>
              <a:off x="1220715" y="3007061"/>
              <a:ext cx="3302448" cy="1023082"/>
            </a:xfrm>
            <a:prstGeom prst="rect">
              <a:avLst/>
            </a:prstGeom>
          </p:spPr>
          <p:txBody>
            <a:bodyPr wrap="square">
              <a:spAutoFit/>
            </a:bodyPr>
            <a:lstStyle/>
            <a:p>
              <a:r>
                <a:rPr lang="zh-CN" altLang="en-US" sz="2400" dirty="0">
                  <a:latin typeface="DFKai-SB" panose="03000509000000000000" pitchFamily="65" charset="-120"/>
                  <a:ea typeface="DFKai-SB" panose="03000509000000000000" pitchFamily="65" charset="-120"/>
                </a:rPr>
                <a:t>睦鄰友好，守望相助；</a:t>
              </a:r>
              <a:endParaRPr lang="en-US" altLang="zh-CN" sz="2400" dirty="0">
                <a:latin typeface="DFKai-SB" panose="03000509000000000000" pitchFamily="65" charset="-120"/>
                <a:ea typeface="DFKai-SB" panose="03000509000000000000" pitchFamily="65" charset="-120"/>
              </a:endParaRPr>
            </a:p>
            <a:p>
              <a:r>
                <a:rPr lang="zh-CN" altLang="en-US" sz="2400" dirty="0">
                  <a:latin typeface="DFKai-SB" panose="03000509000000000000" pitchFamily="65" charset="-120"/>
                  <a:ea typeface="DFKai-SB" panose="03000509000000000000" pitchFamily="65" charset="-120"/>
                </a:rPr>
                <a:t>多做得人心、暖人心的事</a:t>
              </a:r>
            </a:p>
          </p:txBody>
        </p:sp>
        <p:grpSp>
          <p:nvGrpSpPr>
            <p:cNvPr id="54" name="组合 53"/>
            <p:cNvGrpSpPr/>
            <p:nvPr/>
          </p:nvGrpSpPr>
          <p:grpSpPr>
            <a:xfrm>
              <a:off x="4211905" y="2704801"/>
              <a:ext cx="1617815" cy="1430218"/>
              <a:chOff x="954631" y="2524456"/>
              <a:chExt cx="2390270" cy="2062321"/>
            </a:xfrm>
          </p:grpSpPr>
          <p:sp>
            <p:nvSpPr>
              <p:cNvPr id="71" name="Freeform 14"/>
              <p:cNvSpPr/>
              <p:nvPr/>
            </p:nvSpPr>
            <p:spPr bwMode="auto">
              <a:xfrm>
                <a:off x="954631" y="2524456"/>
                <a:ext cx="2390270" cy="2062321"/>
              </a:xfrm>
              <a:custGeom>
                <a:avLst/>
                <a:gdLst>
                  <a:gd name="T0" fmla="*/ 29 w 103"/>
                  <a:gd name="T1" fmla="*/ 22 h 91"/>
                  <a:gd name="T2" fmla="*/ 27 w 103"/>
                  <a:gd name="T3" fmla="*/ 78 h 91"/>
                  <a:gd name="T4" fmla="*/ 76 w 103"/>
                  <a:gd name="T5" fmla="*/ 72 h 91"/>
                  <a:gd name="T6" fmla="*/ 25 w 103"/>
                  <a:gd name="T7" fmla="*/ 25 h 91"/>
                  <a:gd name="T8" fmla="*/ 23 w 103"/>
                  <a:gd name="T9" fmla="*/ 75 h 91"/>
                  <a:gd name="T10" fmla="*/ 71 w 103"/>
                  <a:gd name="T11" fmla="*/ 80 h 91"/>
                  <a:gd name="T12" fmla="*/ 42 w 103"/>
                  <a:gd name="T13" fmla="*/ 17 h 91"/>
                  <a:gd name="T14" fmla="*/ 31 w 103"/>
                  <a:gd name="T15" fmla="*/ 83 h 91"/>
                  <a:gd name="T16" fmla="*/ 85 w 103"/>
                  <a:gd name="T17" fmla="*/ 45 h 91"/>
                  <a:gd name="T18" fmla="*/ 17 w 103"/>
                  <a:gd name="T19" fmla="*/ 32 h 91"/>
                  <a:gd name="T20" fmla="*/ 23 w 103"/>
                  <a:gd name="T21" fmla="*/ 77 h 91"/>
                  <a:gd name="T22" fmla="*/ 76 w 103"/>
                  <a:gd name="T23" fmla="*/ 76 h 91"/>
                  <a:gd name="T24" fmla="*/ 35 w 103"/>
                  <a:gd name="T25" fmla="*/ 21 h 91"/>
                  <a:gd name="T26" fmla="*/ 27 w 103"/>
                  <a:gd name="T27" fmla="*/ 26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3" h="91">
                    <a:moveTo>
                      <a:pt x="29" y="22"/>
                    </a:moveTo>
                    <a:cubicBezTo>
                      <a:pt x="12" y="36"/>
                      <a:pt x="9" y="63"/>
                      <a:pt x="27" y="78"/>
                    </a:cubicBezTo>
                    <a:cubicBezTo>
                      <a:pt x="42" y="91"/>
                      <a:pt x="64" y="87"/>
                      <a:pt x="76" y="72"/>
                    </a:cubicBezTo>
                    <a:cubicBezTo>
                      <a:pt x="100" y="42"/>
                      <a:pt x="52" y="0"/>
                      <a:pt x="25" y="25"/>
                    </a:cubicBezTo>
                    <a:cubicBezTo>
                      <a:pt x="11" y="39"/>
                      <a:pt x="13" y="60"/>
                      <a:pt x="23" y="75"/>
                    </a:cubicBezTo>
                    <a:cubicBezTo>
                      <a:pt x="33" y="90"/>
                      <a:pt x="57" y="91"/>
                      <a:pt x="71" y="80"/>
                    </a:cubicBezTo>
                    <a:cubicBezTo>
                      <a:pt x="101" y="59"/>
                      <a:pt x="76" y="12"/>
                      <a:pt x="42" y="17"/>
                    </a:cubicBezTo>
                    <a:cubicBezTo>
                      <a:pt x="13" y="22"/>
                      <a:pt x="0" y="72"/>
                      <a:pt x="31" y="83"/>
                    </a:cubicBezTo>
                    <a:cubicBezTo>
                      <a:pt x="55" y="91"/>
                      <a:pt x="95" y="75"/>
                      <a:pt x="85" y="45"/>
                    </a:cubicBezTo>
                    <a:cubicBezTo>
                      <a:pt x="75" y="16"/>
                      <a:pt x="33" y="4"/>
                      <a:pt x="17" y="32"/>
                    </a:cubicBezTo>
                    <a:cubicBezTo>
                      <a:pt x="9" y="45"/>
                      <a:pt x="10" y="67"/>
                      <a:pt x="23" y="77"/>
                    </a:cubicBezTo>
                    <a:cubicBezTo>
                      <a:pt x="37" y="88"/>
                      <a:pt x="62" y="90"/>
                      <a:pt x="76" y="76"/>
                    </a:cubicBezTo>
                    <a:cubicBezTo>
                      <a:pt x="103" y="50"/>
                      <a:pt x="67" y="8"/>
                      <a:pt x="35" y="21"/>
                    </a:cubicBezTo>
                    <a:cubicBezTo>
                      <a:pt x="32" y="22"/>
                      <a:pt x="29" y="24"/>
                      <a:pt x="27" y="26"/>
                    </a:cubicBezTo>
                  </a:path>
                </a:pathLst>
              </a:custGeom>
              <a:noFill/>
              <a:ln w="23813" cap="rnd">
                <a:solidFill>
                  <a:srgbClr val="F7B63E"/>
                </a:solidFill>
                <a:prstDash val="solid"/>
                <a:round/>
              </a:ln>
            </p:spPr>
            <p:txBody>
              <a:bodyPr vert="horz" wrap="square" lIns="91440" tIns="45720" rIns="91440" bIns="45720" numCol="1" anchor="t" anchorCtr="0" compatLnSpc="1"/>
              <a:lstStyle/>
              <a:p>
                <a:endParaRPr lang="zh-CN" altLang="en-US" sz="1200">
                  <a:latin typeface="DFKai-SB" panose="03000509000000000000" pitchFamily="65" charset="-120"/>
                  <a:ea typeface="DFKai-SB" panose="03000509000000000000" pitchFamily="65" charset="-120"/>
                </a:endParaRPr>
              </a:p>
            </p:txBody>
          </p:sp>
          <p:sp>
            <p:nvSpPr>
              <p:cNvPr id="72" name="文本框 71"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1528441" y="3160423"/>
                <a:ext cx="1557962" cy="1038136"/>
              </a:xfrm>
              <a:prstGeom prst="rect">
                <a:avLst/>
              </a:prstGeom>
              <a:noFill/>
              <a:effectLst/>
            </p:spPr>
            <p:txBody>
              <a:bodyPr wrap="square" rtlCol="0">
                <a:spAutoFit/>
              </a:bodyPr>
              <a:lstStyle/>
              <a:p>
                <a:r>
                  <a:rPr lang="zh-CN" altLang="en-US" sz="3200" b="1" dirty="0">
                    <a:solidFill>
                      <a:srgbClr val="F7B63E"/>
                    </a:solidFill>
                    <a:latin typeface="DFKai-SB" panose="03000509000000000000" pitchFamily="65" charset="-120"/>
                    <a:ea typeface="DFKai-SB" panose="03000509000000000000" pitchFamily="65" charset="-120"/>
                    <a:cs typeface="Kartika" panose="02020503030404060203" pitchFamily="18" charset="0"/>
                  </a:rPr>
                  <a:t>親</a:t>
                </a:r>
                <a:endParaRPr lang="en-US" altLang="zh-CN" sz="3200" b="1" dirty="0">
                  <a:solidFill>
                    <a:srgbClr val="F7B63E"/>
                  </a:solidFill>
                  <a:latin typeface="DFKai-SB" panose="03000509000000000000" pitchFamily="65" charset="-120"/>
                  <a:ea typeface="DFKai-SB" panose="03000509000000000000" pitchFamily="65" charset="-120"/>
                  <a:cs typeface="Kartika" panose="02020503030404060203" pitchFamily="18" charset="0"/>
                </a:endParaRPr>
              </a:p>
            </p:txBody>
          </p:sp>
        </p:grpSp>
        <p:grpSp>
          <p:nvGrpSpPr>
            <p:cNvPr id="55" name="组合 54"/>
            <p:cNvGrpSpPr/>
            <p:nvPr/>
          </p:nvGrpSpPr>
          <p:grpSpPr>
            <a:xfrm>
              <a:off x="5493667" y="2244901"/>
              <a:ext cx="1664339" cy="1532075"/>
              <a:chOff x="732041" y="1632060"/>
              <a:chExt cx="2390270" cy="2062320"/>
            </a:xfrm>
          </p:grpSpPr>
          <p:sp>
            <p:nvSpPr>
              <p:cNvPr id="69" name="Freeform 14"/>
              <p:cNvSpPr/>
              <p:nvPr/>
            </p:nvSpPr>
            <p:spPr bwMode="auto">
              <a:xfrm>
                <a:off x="732041" y="1632060"/>
                <a:ext cx="2390270" cy="2062320"/>
              </a:xfrm>
              <a:custGeom>
                <a:avLst/>
                <a:gdLst>
                  <a:gd name="T0" fmla="*/ 29 w 103"/>
                  <a:gd name="T1" fmla="*/ 22 h 91"/>
                  <a:gd name="T2" fmla="*/ 27 w 103"/>
                  <a:gd name="T3" fmla="*/ 78 h 91"/>
                  <a:gd name="T4" fmla="*/ 76 w 103"/>
                  <a:gd name="T5" fmla="*/ 72 h 91"/>
                  <a:gd name="T6" fmla="*/ 25 w 103"/>
                  <a:gd name="T7" fmla="*/ 25 h 91"/>
                  <a:gd name="T8" fmla="*/ 23 w 103"/>
                  <a:gd name="T9" fmla="*/ 75 h 91"/>
                  <a:gd name="T10" fmla="*/ 71 w 103"/>
                  <a:gd name="T11" fmla="*/ 80 h 91"/>
                  <a:gd name="T12" fmla="*/ 42 w 103"/>
                  <a:gd name="T13" fmla="*/ 17 h 91"/>
                  <a:gd name="T14" fmla="*/ 31 w 103"/>
                  <a:gd name="T15" fmla="*/ 83 h 91"/>
                  <a:gd name="T16" fmla="*/ 85 w 103"/>
                  <a:gd name="T17" fmla="*/ 45 h 91"/>
                  <a:gd name="T18" fmla="*/ 17 w 103"/>
                  <a:gd name="T19" fmla="*/ 32 h 91"/>
                  <a:gd name="T20" fmla="*/ 23 w 103"/>
                  <a:gd name="T21" fmla="*/ 77 h 91"/>
                  <a:gd name="T22" fmla="*/ 76 w 103"/>
                  <a:gd name="T23" fmla="*/ 76 h 91"/>
                  <a:gd name="T24" fmla="*/ 35 w 103"/>
                  <a:gd name="T25" fmla="*/ 21 h 91"/>
                  <a:gd name="T26" fmla="*/ 27 w 103"/>
                  <a:gd name="T27" fmla="*/ 26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3" h="91">
                    <a:moveTo>
                      <a:pt x="29" y="22"/>
                    </a:moveTo>
                    <a:cubicBezTo>
                      <a:pt x="12" y="36"/>
                      <a:pt x="9" y="63"/>
                      <a:pt x="27" y="78"/>
                    </a:cubicBezTo>
                    <a:cubicBezTo>
                      <a:pt x="42" y="91"/>
                      <a:pt x="64" y="87"/>
                      <a:pt x="76" y="72"/>
                    </a:cubicBezTo>
                    <a:cubicBezTo>
                      <a:pt x="100" y="42"/>
                      <a:pt x="52" y="0"/>
                      <a:pt x="25" y="25"/>
                    </a:cubicBezTo>
                    <a:cubicBezTo>
                      <a:pt x="11" y="39"/>
                      <a:pt x="13" y="60"/>
                      <a:pt x="23" y="75"/>
                    </a:cubicBezTo>
                    <a:cubicBezTo>
                      <a:pt x="33" y="90"/>
                      <a:pt x="57" y="91"/>
                      <a:pt x="71" y="80"/>
                    </a:cubicBezTo>
                    <a:cubicBezTo>
                      <a:pt x="101" y="59"/>
                      <a:pt x="76" y="12"/>
                      <a:pt x="42" y="17"/>
                    </a:cubicBezTo>
                    <a:cubicBezTo>
                      <a:pt x="13" y="22"/>
                      <a:pt x="0" y="72"/>
                      <a:pt x="31" y="83"/>
                    </a:cubicBezTo>
                    <a:cubicBezTo>
                      <a:pt x="55" y="91"/>
                      <a:pt x="95" y="75"/>
                      <a:pt x="85" y="45"/>
                    </a:cubicBezTo>
                    <a:cubicBezTo>
                      <a:pt x="75" y="16"/>
                      <a:pt x="33" y="4"/>
                      <a:pt x="17" y="32"/>
                    </a:cubicBezTo>
                    <a:cubicBezTo>
                      <a:pt x="9" y="45"/>
                      <a:pt x="10" y="67"/>
                      <a:pt x="23" y="77"/>
                    </a:cubicBezTo>
                    <a:cubicBezTo>
                      <a:pt x="37" y="88"/>
                      <a:pt x="62" y="90"/>
                      <a:pt x="76" y="76"/>
                    </a:cubicBezTo>
                    <a:cubicBezTo>
                      <a:pt x="103" y="50"/>
                      <a:pt x="67" y="8"/>
                      <a:pt x="35" y="21"/>
                    </a:cubicBezTo>
                    <a:cubicBezTo>
                      <a:pt x="32" y="22"/>
                      <a:pt x="29" y="24"/>
                      <a:pt x="27" y="26"/>
                    </a:cubicBezTo>
                  </a:path>
                </a:pathLst>
              </a:custGeom>
              <a:noFill/>
              <a:ln w="23813" cap="rnd">
                <a:solidFill>
                  <a:srgbClr val="70AD47"/>
                </a:solidFill>
                <a:prstDash val="solid"/>
                <a:round/>
              </a:ln>
            </p:spPr>
            <p:txBody>
              <a:bodyPr vert="horz" wrap="square" lIns="91440" tIns="45720" rIns="91440" bIns="45720" numCol="1" anchor="t" anchorCtr="0" compatLnSpc="1"/>
              <a:lstStyle/>
              <a:p>
                <a:endParaRPr lang="zh-CN" altLang="en-US" sz="1200">
                  <a:solidFill>
                    <a:srgbClr val="70AD47"/>
                  </a:solidFill>
                  <a:latin typeface="DFKai-SB" panose="03000509000000000000" pitchFamily="65" charset="-120"/>
                  <a:ea typeface="DFKai-SB" panose="03000509000000000000" pitchFamily="65" charset="-120"/>
                </a:endParaRPr>
              </a:p>
            </p:txBody>
          </p:sp>
          <p:sp>
            <p:nvSpPr>
              <p:cNvPr id="70" name="文本框 69"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1407414" y="2280095"/>
                <a:ext cx="1557965" cy="969116"/>
              </a:xfrm>
              <a:prstGeom prst="rect">
                <a:avLst/>
              </a:prstGeom>
              <a:noFill/>
              <a:effectLst/>
            </p:spPr>
            <p:txBody>
              <a:bodyPr wrap="square" rtlCol="0">
                <a:spAutoFit/>
              </a:bodyPr>
              <a:lstStyle/>
              <a:p>
                <a:r>
                  <a:rPr lang="zh-CN" altLang="en-US" sz="3200" b="1" dirty="0">
                    <a:solidFill>
                      <a:srgbClr val="70AD47"/>
                    </a:solidFill>
                    <a:latin typeface="DFKai-SB" panose="03000509000000000000" pitchFamily="65" charset="-120"/>
                    <a:ea typeface="DFKai-SB" panose="03000509000000000000" pitchFamily="65" charset="-120"/>
                    <a:cs typeface="Kartika" panose="02020503030404060203" pitchFamily="18" charset="0"/>
                  </a:rPr>
                  <a:t>誠</a:t>
                </a:r>
                <a:endParaRPr lang="en-US" altLang="zh-CN" sz="3200" b="1" dirty="0">
                  <a:solidFill>
                    <a:srgbClr val="70AD47"/>
                  </a:solidFill>
                  <a:latin typeface="DFKai-SB" panose="03000509000000000000" pitchFamily="65" charset="-120"/>
                  <a:ea typeface="DFKai-SB" panose="03000509000000000000" pitchFamily="65" charset="-120"/>
                  <a:cs typeface="Kartika" panose="02020503030404060203" pitchFamily="18" charset="0"/>
                </a:endParaRPr>
              </a:p>
            </p:txBody>
          </p:sp>
        </p:grpSp>
        <p:sp>
          <p:nvSpPr>
            <p:cNvPr id="56" name="矩形 55"/>
            <p:cNvSpPr/>
            <p:nvPr/>
          </p:nvSpPr>
          <p:spPr>
            <a:xfrm>
              <a:off x="6912489" y="2655020"/>
              <a:ext cx="3145317" cy="1023082"/>
            </a:xfrm>
            <a:prstGeom prst="rect">
              <a:avLst/>
            </a:prstGeom>
          </p:spPr>
          <p:txBody>
            <a:bodyPr wrap="square">
              <a:spAutoFit/>
            </a:bodyPr>
            <a:lstStyle/>
            <a:p>
              <a:r>
                <a:rPr lang="zh-CN" altLang="en-US" sz="2400" dirty="0">
                  <a:latin typeface="DFKai-SB" panose="03000509000000000000" pitchFamily="65" charset="-120"/>
                  <a:ea typeface="DFKai-SB" panose="03000509000000000000" pitchFamily="65" charset="-120"/>
                </a:rPr>
                <a:t>誠心誠意對待周邊國家，爭取更多朋友和夥伴。</a:t>
              </a:r>
            </a:p>
          </p:txBody>
        </p:sp>
        <p:grpSp>
          <p:nvGrpSpPr>
            <p:cNvPr id="57" name="组合 56"/>
            <p:cNvGrpSpPr/>
            <p:nvPr/>
          </p:nvGrpSpPr>
          <p:grpSpPr>
            <a:xfrm>
              <a:off x="5559454" y="3670201"/>
              <a:ext cx="1664339" cy="1430217"/>
              <a:chOff x="336225" y="1692608"/>
              <a:chExt cx="2390270" cy="2062320"/>
            </a:xfrm>
          </p:grpSpPr>
          <p:sp>
            <p:nvSpPr>
              <p:cNvPr id="67" name="Freeform 14"/>
              <p:cNvSpPr/>
              <p:nvPr/>
            </p:nvSpPr>
            <p:spPr bwMode="auto">
              <a:xfrm>
                <a:off x="336225" y="1692608"/>
                <a:ext cx="2390270" cy="2062320"/>
              </a:xfrm>
              <a:custGeom>
                <a:avLst/>
                <a:gdLst>
                  <a:gd name="T0" fmla="*/ 29 w 103"/>
                  <a:gd name="T1" fmla="*/ 22 h 91"/>
                  <a:gd name="T2" fmla="*/ 27 w 103"/>
                  <a:gd name="T3" fmla="*/ 78 h 91"/>
                  <a:gd name="T4" fmla="*/ 76 w 103"/>
                  <a:gd name="T5" fmla="*/ 72 h 91"/>
                  <a:gd name="T6" fmla="*/ 25 w 103"/>
                  <a:gd name="T7" fmla="*/ 25 h 91"/>
                  <a:gd name="T8" fmla="*/ 23 w 103"/>
                  <a:gd name="T9" fmla="*/ 75 h 91"/>
                  <a:gd name="T10" fmla="*/ 71 w 103"/>
                  <a:gd name="T11" fmla="*/ 80 h 91"/>
                  <a:gd name="T12" fmla="*/ 42 w 103"/>
                  <a:gd name="T13" fmla="*/ 17 h 91"/>
                  <a:gd name="T14" fmla="*/ 31 w 103"/>
                  <a:gd name="T15" fmla="*/ 83 h 91"/>
                  <a:gd name="T16" fmla="*/ 85 w 103"/>
                  <a:gd name="T17" fmla="*/ 45 h 91"/>
                  <a:gd name="T18" fmla="*/ 17 w 103"/>
                  <a:gd name="T19" fmla="*/ 32 h 91"/>
                  <a:gd name="T20" fmla="*/ 23 w 103"/>
                  <a:gd name="T21" fmla="*/ 77 h 91"/>
                  <a:gd name="T22" fmla="*/ 76 w 103"/>
                  <a:gd name="T23" fmla="*/ 76 h 91"/>
                  <a:gd name="T24" fmla="*/ 35 w 103"/>
                  <a:gd name="T25" fmla="*/ 21 h 91"/>
                  <a:gd name="T26" fmla="*/ 27 w 103"/>
                  <a:gd name="T27" fmla="*/ 26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3" h="91">
                    <a:moveTo>
                      <a:pt x="29" y="22"/>
                    </a:moveTo>
                    <a:cubicBezTo>
                      <a:pt x="12" y="36"/>
                      <a:pt x="9" y="63"/>
                      <a:pt x="27" y="78"/>
                    </a:cubicBezTo>
                    <a:cubicBezTo>
                      <a:pt x="42" y="91"/>
                      <a:pt x="64" y="87"/>
                      <a:pt x="76" y="72"/>
                    </a:cubicBezTo>
                    <a:cubicBezTo>
                      <a:pt x="100" y="42"/>
                      <a:pt x="52" y="0"/>
                      <a:pt x="25" y="25"/>
                    </a:cubicBezTo>
                    <a:cubicBezTo>
                      <a:pt x="11" y="39"/>
                      <a:pt x="13" y="60"/>
                      <a:pt x="23" y="75"/>
                    </a:cubicBezTo>
                    <a:cubicBezTo>
                      <a:pt x="33" y="90"/>
                      <a:pt x="57" y="91"/>
                      <a:pt x="71" y="80"/>
                    </a:cubicBezTo>
                    <a:cubicBezTo>
                      <a:pt x="101" y="59"/>
                      <a:pt x="76" y="12"/>
                      <a:pt x="42" y="17"/>
                    </a:cubicBezTo>
                    <a:cubicBezTo>
                      <a:pt x="13" y="22"/>
                      <a:pt x="0" y="72"/>
                      <a:pt x="31" y="83"/>
                    </a:cubicBezTo>
                    <a:cubicBezTo>
                      <a:pt x="55" y="91"/>
                      <a:pt x="95" y="75"/>
                      <a:pt x="85" y="45"/>
                    </a:cubicBezTo>
                    <a:cubicBezTo>
                      <a:pt x="75" y="16"/>
                      <a:pt x="33" y="4"/>
                      <a:pt x="17" y="32"/>
                    </a:cubicBezTo>
                    <a:cubicBezTo>
                      <a:pt x="9" y="45"/>
                      <a:pt x="10" y="67"/>
                      <a:pt x="23" y="77"/>
                    </a:cubicBezTo>
                    <a:cubicBezTo>
                      <a:pt x="37" y="88"/>
                      <a:pt x="62" y="90"/>
                      <a:pt x="76" y="76"/>
                    </a:cubicBezTo>
                    <a:cubicBezTo>
                      <a:pt x="103" y="50"/>
                      <a:pt x="67" y="8"/>
                      <a:pt x="35" y="21"/>
                    </a:cubicBezTo>
                    <a:cubicBezTo>
                      <a:pt x="32" y="22"/>
                      <a:pt x="29" y="24"/>
                      <a:pt x="27" y="26"/>
                    </a:cubicBezTo>
                  </a:path>
                </a:pathLst>
              </a:custGeom>
              <a:noFill/>
              <a:ln w="23813" cap="rnd">
                <a:solidFill>
                  <a:srgbClr val="76AADB"/>
                </a:solidFill>
                <a:prstDash val="solid"/>
                <a:round/>
              </a:ln>
            </p:spPr>
            <p:txBody>
              <a:bodyPr vert="horz" wrap="square" lIns="91440" tIns="45720" rIns="91440" bIns="45720" numCol="1" anchor="t" anchorCtr="0" compatLnSpc="1"/>
              <a:lstStyle/>
              <a:p>
                <a:endParaRPr lang="zh-CN" altLang="en-US" sz="1200">
                  <a:solidFill>
                    <a:srgbClr val="70AD47"/>
                  </a:solidFill>
                  <a:latin typeface="DFKai-SB" panose="03000509000000000000" pitchFamily="65" charset="-120"/>
                  <a:ea typeface="DFKai-SB" panose="03000509000000000000" pitchFamily="65" charset="-120"/>
                </a:endParaRPr>
              </a:p>
            </p:txBody>
          </p:sp>
          <p:sp>
            <p:nvSpPr>
              <p:cNvPr id="68" name="文本框 67"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925712" y="2337550"/>
                <a:ext cx="1557965" cy="1038135"/>
              </a:xfrm>
              <a:prstGeom prst="rect">
                <a:avLst/>
              </a:prstGeom>
              <a:noFill/>
              <a:effectLst/>
            </p:spPr>
            <p:txBody>
              <a:bodyPr wrap="square" rtlCol="0">
                <a:spAutoFit/>
              </a:bodyPr>
              <a:lstStyle/>
              <a:p>
                <a:r>
                  <a:rPr lang="zh-CN" altLang="en-US" sz="3200" b="1" dirty="0">
                    <a:solidFill>
                      <a:srgbClr val="76AADB"/>
                    </a:solidFill>
                    <a:latin typeface="DFKai-SB" panose="03000509000000000000" pitchFamily="65" charset="-120"/>
                    <a:ea typeface="DFKai-SB" panose="03000509000000000000" pitchFamily="65" charset="-120"/>
                    <a:cs typeface="Kartika" panose="02020503030404060203" pitchFamily="18" charset="0"/>
                  </a:rPr>
                  <a:t>惠</a:t>
                </a:r>
                <a:endParaRPr lang="en-US" altLang="zh-CN" sz="3200" b="1" dirty="0">
                  <a:solidFill>
                    <a:srgbClr val="76AADB"/>
                  </a:solidFill>
                  <a:latin typeface="DFKai-SB" panose="03000509000000000000" pitchFamily="65" charset="-120"/>
                  <a:ea typeface="DFKai-SB" panose="03000509000000000000" pitchFamily="65" charset="-120"/>
                  <a:cs typeface="Kartika" panose="02020503030404060203" pitchFamily="18" charset="0"/>
                </a:endParaRPr>
              </a:p>
            </p:txBody>
          </p:sp>
        </p:grpSp>
        <p:sp>
          <p:nvSpPr>
            <p:cNvPr id="58" name="矩形 57"/>
            <p:cNvSpPr/>
            <p:nvPr/>
          </p:nvSpPr>
          <p:spPr>
            <a:xfrm>
              <a:off x="6955707" y="3915242"/>
              <a:ext cx="2922369" cy="1023082"/>
            </a:xfrm>
            <a:prstGeom prst="rect">
              <a:avLst/>
            </a:prstGeom>
          </p:spPr>
          <p:txBody>
            <a:bodyPr wrap="square">
              <a:spAutoFit/>
            </a:bodyPr>
            <a:lstStyle/>
            <a:p>
              <a:r>
                <a:rPr lang="zh-CN" altLang="en-US" sz="2400" dirty="0">
                  <a:latin typeface="DFKai-SB" panose="03000509000000000000" pitchFamily="65" charset="-120"/>
                  <a:ea typeface="DFKai-SB" panose="03000509000000000000" pitchFamily="65" charset="-120"/>
                </a:rPr>
                <a:t>本著互惠互利的原則同周邊國家開展合作</a:t>
              </a:r>
              <a:endParaRPr lang="en-US" altLang="zh-CN" sz="2400" dirty="0">
                <a:latin typeface="DFKai-SB" panose="03000509000000000000" pitchFamily="65" charset="-120"/>
                <a:ea typeface="DFKai-SB" panose="03000509000000000000" pitchFamily="65" charset="-120"/>
              </a:endParaRPr>
            </a:p>
          </p:txBody>
        </p:sp>
        <p:sp>
          <p:nvSpPr>
            <p:cNvPr id="59" name="矩形 58"/>
            <p:cNvSpPr/>
            <p:nvPr/>
          </p:nvSpPr>
          <p:spPr>
            <a:xfrm>
              <a:off x="1390785" y="4443216"/>
              <a:ext cx="3252808" cy="1023082"/>
            </a:xfrm>
            <a:prstGeom prst="rect">
              <a:avLst/>
            </a:prstGeom>
          </p:spPr>
          <p:txBody>
            <a:bodyPr wrap="square">
              <a:spAutoFit/>
            </a:bodyPr>
            <a:lstStyle/>
            <a:p>
              <a:r>
                <a:rPr lang="zh-CN" altLang="en-US" sz="2400" dirty="0">
                  <a:latin typeface="DFKai-SB" panose="03000509000000000000" pitchFamily="65" charset="-120"/>
                  <a:ea typeface="DFKai-SB" panose="03000509000000000000" pitchFamily="65" charset="-120"/>
                </a:rPr>
                <a:t>倡導包容的思想，強調亞太之大容得下共同發展</a:t>
              </a:r>
              <a:endParaRPr lang="en-US" altLang="zh-CN" sz="2400" dirty="0">
                <a:latin typeface="DFKai-SB" panose="03000509000000000000" pitchFamily="65" charset="-120"/>
                <a:ea typeface="DFKai-SB" panose="03000509000000000000" pitchFamily="65" charset="-120"/>
              </a:endParaRPr>
            </a:p>
          </p:txBody>
        </p:sp>
        <p:grpSp>
          <p:nvGrpSpPr>
            <p:cNvPr id="60" name="组合 59"/>
            <p:cNvGrpSpPr/>
            <p:nvPr/>
          </p:nvGrpSpPr>
          <p:grpSpPr>
            <a:xfrm>
              <a:off x="4474983" y="4257055"/>
              <a:ext cx="1617815" cy="1430217"/>
              <a:chOff x="-106826" y="1139156"/>
              <a:chExt cx="2390270" cy="2062320"/>
            </a:xfrm>
          </p:grpSpPr>
          <p:sp>
            <p:nvSpPr>
              <p:cNvPr id="65" name="Freeform 14"/>
              <p:cNvSpPr/>
              <p:nvPr/>
            </p:nvSpPr>
            <p:spPr bwMode="auto">
              <a:xfrm>
                <a:off x="-106826" y="1139156"/>
                <a:ext cx="2390270" cy="2062320"/>
              </a:xfrm>
              <a:custGeom>
                <a:avLst/>
                <a:gdLst>
                  <a:gd name="T0" fmla="*/ 29 w 103"/>
                  <a:gd name="T1" fmla="*/ 22 h 91"/>
                  <a:gd name="T2" fmla="*/ 27 w 103"/>
                  <a:gd name="T3" fmla="*/ 78 h 91"/>
                  <a:gd name="T4" fmla="*/ 76 w 103"/>
                  <a:gd name="T5" fmla="*/ 72 h 91"/>
                  <a:gd name="T6" fmla="*/ 25 w 103"/>
                  <a:gd name="T7" fmla="*/ 25 h 91"/>
                  <a:gd name="T8" fmla="*/ 23 w 103"/>
                  <a:gd name="T9" fmla="*/ 75 h 91"/>
                  <a:gd name="T10" fmla="*/ 71 w 103"/>
                  <a:gd name="T11" fmla="*/ 80 h 91"/>
                  <a:gd name="T12" fmla="*/ 42 w 103"/>
                  <a:gd name="T13" fmla="*/ 17 h 91"/>
                  <a:gd name="T14" fmla="*/ 31 w 103"/>
                  <a:gd name="T15" fmla="*/ 83 h 91"/>
                  <a:gd name="T16" fmla="*/ 85 w 103"/>
                  <a:gd name="T17" fmla="*/ 45 h 91"/>
                  <a:gd name="T18" fmla="*/ 17 w 103"/>
                  <a:gd name="T19" fmla="*/ 32 h 91"/>
                  <a:gd name="T20" fmla="*/ 23 w 103"/>
                  <a:gd name="T21" fmla="*/ 77 h 91"/>
                  <a:gd name="T22" fmla="*/ 76 w 103"/>
                  <a:gd name="T23" fmla="*/ 76 h 91"/>
                  <a:gd name="T24" fmla="*/ 35 w 103"/>
                  <a:gd name="T25" fmla="*/ 21 h 91"/>
                  <a:gd name="T26" fmla="*/ 27 w 103"/>
                  <a:gd name="T27" fmla="*/ 26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3" h="91">
                    <a:moveTo>
                      <a:pt x="29" y="22"/>
                    </a:moveTo>
                    <a:cubicBezTo>
                      <a:pt x="12" y="36"/>
                      <a:pt x="9" y="63"/>
                      <a:pt x="27" y="78"/>
                    </a:cubicBezTo>
                    <a:cubicBezTo>
                      <a:pt x="42" y="91"/>
                      <a:pt x="64" y="87"/>
                      <a:pt x="76" y="72"/>
                    </a:cubicBezTo>
                    <a:cubicBezTo>
                      <a:pt x="100" y="42"/>
                      <a:pt x="52" y="0"/>
                      <a:pt x="25" y="25"/>
                    </a:cubicBezTo>
                    <a:cubicBezTo>
                      <a:pt x="11" y="39"/>
                      <a:pt x="13" y="60"/>
                      <a:pt x="23" y="75"/>
                    </a:cubicBezTo>
                    <a:cubicBezTo>
                      <a:pt x="33" y="90"/>
                      <a:pt x="57" y="91"/>
                      <a:pt x="71" y="80"/>
                    </a:cubicBezTo>
                    <a:cubicBezTo>
                      <a:pt x="101" y="59"/>
                      <a:pt x="76" y="12"/>
                      <a:pt x="42" y="17"/>
                    </a:cubicBezTo>
                    <a:cubicBezTo>
                      <a:pt x="13" y="22"/>
                      <a:pt x="0" y="72"/>
                      <a:pt x="31" y="83"/>
                    </a:cubicBezTo>
                    <a:cubicBezTo>
                      <a:pt x="55" y="91"/>
                      <a:pt x="95" y="75"/>
                      <a:pt x="85" y="45"/>
                    </a:cubicBezTo>
                    <a:cubicBezTo>
                      <a:pt x="75" y="16"/>
                      <a:pt x="33" y="4"/>
                      <a:pt x="17" y="32"/>
                    </a:cubicBezTo>
                    <a:cubicBezTo>
                      <a:pt x="9" y="45"/>
                      <a:pt x="10" y="67"/>
                      <a:pt x="23" y="77"/>
                    </a:cubicBezTo>
                    <a:cubicBezTo>
                      <a:pt x="37" y="88"/>
                      <a:pt x="62" y="90"/>
                      <a:pt x="76" y="76"/>
                    </a:cubicBezTo>
                    <a:cubicBezTo>
                      <a:pt x="103" y="50"/>
                      <a:pt x="67" y="8"/>
                      <a:pt x="35" y="21"/>
                    </a:cubicBezTo>
                    <a:cubicBezTo>
                      <a:pt x="32" y="22"/>
                      <a:pt x="29" y="24"/>
                      <a:pt x="27" y="26"/>
                    </a:cubicBezTo>
                  </a:path>
                </a:pathLst>
              </a:custGeom>
              <a:noFill/>
              <a:ln w="23813" cap="rnd">
                <a:solidFill>
                  <a:srgbClr val="FF3E3E"/>
                </a:solidFill>
                <a:prstDash val="solid"/>
                <a:round/>
              </a:ln>
            </p:spPr>
            <p:txBody>
              <a:bodyPr vert="horz" wrap="square" lIns="91440" tIns="45720" rIns="91440" bIns="45720" numCol="1" anchor="t" anchorCtr="0" compatLnSpc="1"/>
              <a:lstStyle/>
              <a:p>
                <a:endParaRPr lang="zh-CN" altLang="en-US" sz="1200">
                  <a:latin typeface="DFKai-SB" panose="03000509000000000000" pitchFamily="65" charset="-120"/>
                  <a:ea typeface="DFKai-SB" panose="03000509000000000000" pitchFamily="65" charset="-120"/>
                </a:endParaRPr>
              </a:p>
            </p:txBody>
          </p:sp>
          <p:sp>
            <p:nvSpPr>
              <p:cNvPr id="66" name="文本框 65"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535081" y="1803072"/>
                <a:ext cx="1557962" cy="1038135"/>
              </a:xfrm>
              <a:prstGeom prst="rect">
                <a:avLst/>
              </a:prstGeom>
              <a:noFill/>
              <a:effectLst/>
            </p:spPr>
            <p:txBody>
              <a:bodyPr wrap="square" rtlCol="0">
                <a:spAutoFit/>
              </a:bodyPr>
              <a:lstStyle/>
              <a:p>
                <a:r>
                  <a:rPr lang="zh-CN" altLang="en-US" sz="3200" b="1" dirty="0">
                    <a:solidFill>
                      <a:srgbClr val="FF3E3E"/>
                    </a:solidFill>
                    <a:latin typeface="DFKai-SB" panose="03000509000000000000" pitchFamily="65" charset="-120"/>
                    <a:ea typeface="DFKai-SB" panose="03000509000000000000" pitchFamily="65" charset="-120"/>
                    <a:cs typeface="Kartika" panose="02020503030404060203" pitchFamily="18" charset="0"/>
                  </a:rPr>
                  <a:t>容</a:t>
                </a:r>
                <a:endParaRPr lang="en-US" altLang="zh-CN" sz="3200" b="1" dirty="0">
                  <a:solidFill>
                    <a:srgbClr val="FF3E3E"/>
                  </a:solidFill>
                  <a:latin typeface="DFKai-SB" panose="03000509000000000000" pitchFamily="65" charset="-120"/>
                  <a:ea typeface="DFKai-SB" panose="03000509000000000000" pitchFamily="65" charset="-120"/>
                  <a:cs typeface="Kartika" panose="02020503030404060203" pitchFamily="18" charset="0"/>
                </a:endParaRPr>
              </a:p>
            </p:txBody>
          </p:sp>
        </p:grpSp>
        <p:cxnSp>
          <p:nvCxnSpPr>
            <p:cNvPr id="61" name="直接连接符 60"/>
            <p:cNvCxnSpPr/>
            <p:nvPr/>
          </p:nvCxnSpPr>
          <p:spPr>
            <a:xfrm flipH="1">
              <a:off x="6442976" y="3750727"/>
              <a:ext cx="3262564" cy="0"/>
            </a:xfrm>
            <a:prstGeom prst="line">
              <a:avLst/>
            </a:prstGeom>
            <a:ln>
              <a:solidFill>
                <a:srgbClr val="70AD47"/>
              </a:solidFill>
            </a:ln>
          </p:spPr>
          <p:style>
            <a:lnRef idx="3">
              <a:schemeClr val="accent4"/>
            </a:lnRef>
            <a:fillRef idx="0">
              <a:schemeClr val="accent4"/>
            </a:fillRef>
            <a:effectRef idx="2">
              <a:schemeClr val="accent4"/>
            </a:effectRef>
            <a:fontRef idx="minor">
              <a:schemeClr val="tx1"/>
            </a:fontRef>
          </p:style>
        </p:cxnSp>
        <p:cxnSp>
          <p:nvCxnSpPr>
            <p:cNvPr id="62" name="直接连接符 61"/>
            <p:cNvCxnSpPr/>
            <p:nvPr/>
          </p:nvCxnSpPr>
          <p:spPr>
            <a:xfrm flipH="1">
              <a:off x="6765722" y="5074553"/>
              <a:ext cx="3025155" cy="0"/>
            </a:xfrm>
            <a:prstGeom prst="line">
              <a:avLst/>
            </a:prstGeom>
            <a:ln>
              <a:solidFill>
                <a:srgbClr val="76AADB"/>
              </a:solidFill>
            </a:ln>
          </p:spPr>
          <p:style>
            <a:lnRef idx="3">
              <a:schemeClr val="accent4"/>
            </a:lnRef>
            <a:fillRef idx="0">
              <a:schemeClr val="accent4"/>
            </a:fillRef>
            <a:effectRef idx="2">
              <a:schemeClr val="accent4"/>
            </a:effectRef>
            <a:fontRef idx="minor">
              <a:schemeClr val="tx1"/>
            </a:fontRef>
          </p:style>
        </p:cxnSp>
        <p:cxnSp>
          <p:nvCxnSpPr>
            <p:cNvPr id="63" name="直接连接符 62"/>
            <p:cNvCxnSpPr/>
            <p:nvPr/>
          </p:nvCxnSpPr>
          <p:spPr>
            <a:xfrm flipH="1">
              <a:off x="1933588" y="5638181"/>
              <a:ext cx="3198401" cy="49091"/>
            </a:xfrm>
            <a:prstGeom prst="line">
              <a:avLst/>
            </a:prstGeom>
            <a:ln>
              <a:solidFill>
                <a:srgbClr val="FF3E3E"/>
              </a:solidFill>
            </a:ln>
          </p:spPr>
          <p:style>
            <a:lnRef idx="3">
              <a:schemeClr val="accent4"/>
            </a:lnRef>
            <a:fillRef idx="0">
              <a:schemeClr val="accent4"/>
            </a:fillRef>
            <a:effectRef idx="2">
              <a:schemeClr val="accent4"/>
            </a:effectRef>
            <a:fontRef idx="minor">
              <a:schemeClr val="tx1"/>
            </a:fontRef>
          </p:style>
        </p:cxnSp>
        <p:cxnSp>
          <p:nvCxnSpPr>
            <p:cNvPr id="64" name="直接连接符 63"/>
            <p:cNvCxnSpPr/>
            <p:nvPr/>
          </p:nvCxnSpPr>
          <p:spPr>
            <a:xfrm flipH="1">
              <a:off x="1923422" y="4037670"/>
              <a:ext cx="2494116" cy="0"/>
            </a:xfrm>
            <a:prstGeom prst="line">
              <a:avLst/>
            </a:prstGeom>
            <a:ln>
              <a:solidFill>
                <a:srgbClr val="F7B63E"/>
              </a:solidFill>
            </a:ln>
          </p:spPr>
          <p:style>
            <a:lnRef idx="3">
              <a:schemeClr val="accent4"/>
            </a:lnRef>
            <a:fillRef idx="0">
              <a:schemeClr val="accent4"/>
            </a:fillRef>
            <a:effectRef idx="2">
              <a:schemeClr val="accent4"/>
            </a:effectRef>
            <a:fontRef idx="minor">
              <a:schemeClr val="tx1"/>
            </a:fontRef>
          </p:style>
        </p:cxnSp>
      </p:grpSp>
      <p:pic>
        <p:nvPicPr>
          <p:cNvPr id="28" name="Picture 27"/>
          <p:cNvPicPr>
            <a:picLocks noChangeAspect="1"/>
          </p:cNvPicPr>
          <p:nvPr/>
        </p:nvPicPr>
        <p:blipFill>
          <a:blip r:embed="rId3"/>
          <a:stretch>
            <a:fillRect/>
          </a:stretch>
        </p:blipFill>
        <p:spPr>
          <a:xfrm>
            <a:off x="2247022" y="6095821"/>
            <a:ext cx="1276445" cy="529258"/>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D516AF7B-E9E2-410E-AD95-DFB2B63849F4}" type="slidenum">
              <a:rPr lang="en-US" altLang="en-US" smtClean="0"/>
              <a:t>31</a:t>
            </a:fld>
            <a:endParaRPr lang="en-US" altLang="en-US"/>
          </a:p>
        </p:txBody>
      </p:sp>
      <p:sp>
        <p:nvSpPr>
          <p:cNvPr id="3" name="Rectangle 2"/>
          <p:cNvSpPr/>
          <p:nvPr/>
        </p:nvSpPr>
        <p:spPr>
          <a:xfrm>
            <a:off x="575342" y="1142415"/>
            <a:ext cx="11104824" cy="3293209"/>
          </a:xfrm>
          <a:prstGeom prst="rect">
            <a:avLst/>
          </a:prstGeom>
          <a:ln w="38100">
            <a:solidFill>
              <a:srgbClr val="FF0000"/>
            </a:solidFill>
          </a:ln>
        </p:spPr>
        <p:txBody>
          <a:bodyPr wrap="square">
            <a:spAutoFit/>
          </a:bodyPr>
          <a:lstStyle/>
          <a:p>
            <a:pPr marL="457200" indent="-457200">
              <a:buFont typeface="Arial" panose="020B0604020202020204" pitchFamily="34" charset="0"/>
              <a:buChar char="•"/>
            </a:pPr>
            <a:r>
              <a:rPr lang="en-US" altLang="zh-TW" sz="2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2013</a:t>
            </a:r>
            <a:r>
              <a:rPr lang="zh-TW" altLang="en-US" sz="2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10</a:t>
            </a:r>
            <a:r>
              <a:rPr lang="zh-TW" altLang="en-US" sz="2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24</a:t>
            </a:r>
            <a:r>
              <a:rPr lang="zh-TW" altLang="en-US" sz="2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日至</a:t>
            </a:r>
            <a:r>
              <a:rPr lang="en-US" altLang="zh-TW" sz="2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25</a:t>
            </a:r>
            <a:r>
              <a:rPr lang="zh-TW" altLang="en-US" sz="2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日，周邊外交工作座談會在北京召開，</a:t>
            </a:r>
            <a:r>
              <a:rPr lang="zh-TW" altLang="en-US" sz="2600" dirty="0">
                <a:solidFill>
                  <a:srgbClr val="000000"/>
                </a:solidFill>
                <a:latin typeface="標楷體" panose="03000509000000000000" pitchFamily="65" charset="-120"/>
                <a:ea typeface="標楷體" panose="03000509000000000000" pitchFamily="65" charset="-120"/>
              </a:rPr>
              <a:t>國家主席習近平強調，我國周邊外交的基本方針，就是堅持與鄰為善、以鄰為伴，堅持睦鄰、安鄰、富鄰，突出體現「親、誠、惠、容」的理念。</a:t>
            </a:r>
            <a:endParaRPr lang="en-US" altLang="zh-TW" sz="2600" dirty="0">
              <a:solidFill>
                <a:srgbClr val="000000"/>
              </a:solidFill>
              <a:latin typeface="標楷體" panose="03000509000000000000" pitchFamily="65" charset="-120"/>
              <a:ea typeface="標楷體" panose="03000509000000000000" pitchFamily="65" charset="-120"/>
            </a:endParaRPr>
          </a:p>
          <a:p>
            <a:pPr marL="457200" indent="-457200">
              <a:buFont typeface="Arial" panose="020B0604020202020204" pitchFamily="34" charset="0"/>
              <a:buChar char="•"/>
            </a:pPr>
            <a:endParaRPr lang="en-US" altLang="zh-TW" sz="2600" dirty="0">
              <a:solidFill>
                <a:srgbClr val="000000"/>
              </a:solidFill>
              <a:latin typeface="標楷體" panose="03000509000000000000" pitchFamily="65" charset="-120"/>
              <a:ea typeface="標楷體" panose="03000509000000000000" pitchFamily="65" charset="-120"/>
            </a:endParaRPr>
          </a:p>
          <a:p>
            <a:pPr marL="457200" indent="-457200">
              <a:buFont typeface="Arial" panose="020B0604020202020204" pitchFamily="34" charset="0"/>
              <a:buChar char="•"/>
            </a:pPr>
            <a:r>
              <a:rPr lang="zh-TW" altLang="en-US" sz="2600" dirty="0">
                <a:solidFill>
                  <a:srgbClr val="000000"/>
                </a:solidFill>
                <a:latin typeface="標楷體" panose="03000509000000000000" pitchFamily="65" charset="-120"/>
                <a:ea typeface="標楷體" panose="03000509000000000000" pitchFamily="65" charset="-120"/>
              </a:rPr>
              <a:t>發展同周邊國家睦鄰友好關係是我國周邊外交的一貫方針。國家主張睦鄰友好，守望相助</a:t>
            </a:r>
            <a:r>
              <a:rPr lang="en-US" altLang="zh-TW" sz="2600" dirty="0">
                <a:solidFill>
                  <a:srgbClr val="000000"/>
                </a:solidFill>
                <a:latin typeface="標楷體" panose="03000509000000000000" pitchFamily="65" charset="-120"/>
                <a:ea typeface="標楷體" panose="03000509000000000000" pitchFamily="65" charset="-120"/>
              </a:rPr>
              <a:t>﹔</a:t>
            </a:r>
            <a:r>
              <a:rPr lang="zh-TW" altLang="en-US" sz="2600" dirty="0">
                <a:solidFill>
                  <a:srgbClr val="000000"/>
                </a:solidFill>
                <a:latin typeface="標楷體" panose="03000509000000000000" pitchFamily="65" charset="-120"/>
                <a:ea typeface="標楷體" panose="03000509000000000000" pitchFamily="65" charset="-120"/>
              </a:rPr>
              <a:t>講平等、重感情</a:t>
            </a:r>
            <a:r>
              <a:rPr lang="en-US" altLang="zh-TW" sz="2600" dirty="0">
                <a:solidFill>
                  <a:srgbClr val="000000"/>
                </a:solidFill>
                <a:latin typeface="標楷體" panose="03000509000000000000" pitchFamily="65" charset="-120"/>
                <a:ea typeface="標楷體" panose="03000509000000000000" pitchFamily="65" charset="-120"/>
              </a:rPr>
              <a:t>﹔</a:t>
            </a:r>
            <a:r>
              <a:rPr lang="zh-TW" altLang="en-US" sz="2600" dirty="0">
                <a:solidFill>
                  <a:srgbClr val="000000"/>
                </a:solidFill>
                <a:latin typeface="標楷體" panose="03000509000000000000" pitchFamily="65" charset="-120"/>
                <a:ea typeface="標楷體" panose="03000509000000000000" pitchFamily="65" charset="-120"/>
              </a:rPr>
              <a:t>常見面，多走動</a:t>
            </a:r>
            <a:r>
              <a:rPr lang="en-US" altLang="zh-TW" sz="2600" dirty="0">
                <a:solidFill>
                  <a:srgbClr val="000000"/>
                </a:solidFill>
                <a:latin typeface="標楷體" panose="03000509000000000000" pitchFamily="65" charset="-120"/>
                <a:ea typeface="標楷體" panose="03000509000000000000" pitchFamily="65" charset="-120"/>
              </a:rPr>
              <a:t>﹔</a:t>
            </a:r>
            <a:r>
              <a:rPr lang="zh-TW" altLang="en-US" sz="2600" dirty="0">
                <a:solidFill>
                  <a:srgbClr val="000000"/>
                </a:solidFill>
                <a:latin typeface="標楷體" panose="03000509000000000000" pitchFamily="65" charset="-120"/>
                <a:ea typeface="標楷體" panose="03000509000000000000" pitchFamily="65" charset="-120"/>
              </a:rPr>
              <a:t>多做得人心、暖人心的事，使周邊國家對我們更友善、更親近、更認同、更支持，增強親和力、感召力、影響力。</a:t>
            </a:r>
            <a:endParaRPr lang="ja-JP" altLang="en-US" sz="2600" dirty="0">
              <a:latin typeface="標楷體" panose="03000509000000000000" pitchFamily="65" charset="-120"/>
              <a:ea typeface="標楷體" panose="03000509000000000000" pitchFamily="65" charset="-120"/>
            </a:endParaRPr>
          </a:p>
        </p:txBody>
      </p:sp>
      <p:sp>
        <p:nvSpPr>
          <p:cNvPr id="4" name="矩形 26"/>
          <p:cNvSpPr/>
          <p:nvPr/>
        </p:nvSpPr>
        <p:spPr>
          <a:xfrm>
            <a:off x="2147837" y="64800"/>
            <a:ext cx="7503544" cy="907493"/>
          </a:xfrm>
          <a:prstGeom prst="rect">
            <a:avLst/>
          </a:prstGeom>
        </p:spPr>
        <p:txBody>
          <a:bodyPr wrap="square">
            <a:spAutoFit/>
          </a:bodyPr>
          <a:lstStyle/>
          <a:p>
            <a:pPr algn="ctr">
              <a:lnSpc>
                <a:spcPct val="150000"/>
              </a:lnSpc>
            </a:pPr>
            <a:r>
              <a:rPr lang="zh-CN" altLang="zh-CN" sz="4000" kern="100" dirty="0">
                <a:effectLst/>
                <a:latin typeface="DFKai-SB" panose="03000509000000000000" pitchFamily="65" charset="-120"/>
                <a:ea typeface="DFKai-SB" panose="03000509000000000000" pitchFamily="65" charset="-120"/>
                <a:cs typeface="Times New Roman" panose="02020603050405020304" pitchFamily="18" charset="0"/>
              </a:rPr>
              <a:t>周邊外交理念</a:t>
            </a:r>
            <a:endParaRPr lang="zh-CN" altLang="en-US" sz="4000" dirty="0">
              <a:latin typeface="DFKai-SB" panose="03000509000000000000" pitchFamily="65" charset="-120"/>
              <a:ea typeface="DFKai-SB" panose="03000509000000000000" pitchFamily="65" charset="-120"/>
            </a:endParaRPr>
          </a:p>
        </p:txBody>
      </p:sp>
      <p:pic>
        <p:nvPicPr>
          <p:cNvPr id="5" name="Picture 4"/>
          <p:cNvPicPr>
            <a:picLocks noChangeAspect="1"/>
          </p:cNvPicPr>
          <p:nvPr/>
        </p:nvPicPr>
        <p:blipFill>
          <a:blip r:embed="rId2"/>
          <a:stretch>
            <a:fillRect/>
          </a:stretch>
        </p:blipFill>
        <p:spPr>
          <a:xfrm>
            <a:off x="207803" y="168435"/>
            <a:ext cx="2172003" cy="790685"/>
          </a:xfrm>
          <a:prstGeom prst="rect">
            <a:avLst/>
          </a:prstGeom>
        </p:spPr>
      </p:pic>
      <p:sp>
        <p:nvSpPr>
          <p:cNvPr id="7" name="Rectangle 6"/>
          <p:cNvSpPr/>
          <p:nvPr/>
        </p:nvSpPr>
        <p:spPr>
          <a:xfrm>
            <a:off x="2379806" y="4574967"/>
            <a:ext cx="8963433" cy="369332"/>
          </a:xfrm>
          <a:prstGeom prst="rect">
            <a:avLst/>
          </a:prstGeom>
        </p:spPr>
        <p:txBody>
          <a:bodyPr wrap="square">
            <a:spAutoFit/>
          </a:bodyPr>
          <a:lstStyle/>
          <a:p>
            <a:pPr>
              <a:spcAft>
                <a:spcPts val="0"/>
              </a:spcAft>
            </a:pPr>
            <a:r>
              <a:rPr lang="zh-TW" altLang="en-US" kern="100" dirty="0">
                <a:latin typeface="Times New Roman" panose="02020603050405020304" pitchFamily="18" charset="0"/>
                <a:ea typeface="標楷體" panose="03000509000000000000" pitchFamily="65" charset="-120"/>
                <a:cs typeface="Times New Roman" panose="02020603050405020304" pitchFamily="18" charset="0"/>
              </a:rPr>
              <a:t>來源</a:t>
            </a: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kern="100" dirty="0">
                <a:latin typeface="Times New Roman" panose="02020603050405020304" pitchFamily="18" charset="0"/>
                <a:ea typeface="標楷體" panose="03000509000000000000" pitchFamily="65" charset="-120"/>
                <a:cs typeface="Times New Roman" panose="02020603050405020304" pitchFamily="18" charset="0"/>
              </a:rPr>
              <a:t>人民網 </a:t>
            </a:r>
            <a:r>
              <a:rPr lang="en-US" altLang="zh-TW" kern="1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ja-JP" kern="100" dirty="0">
                <a:latin typeface="Times New Roman" panose="02020603050405020304" pitchFamily="18" charset="0"/>
                <a:ea typeface="標楷體" panose="03000509000000000000" pitchFamily="65" charset="-120"/>
                <a:cs typeface="Times New Roman" panose="02020603050405020304" pitchFamily="18" charset="0"/>
              </a:rPr>
              <a:t>http://theory.people.com.cn/BIG5/n1/2017/0906/c413700-29519658.html</a:t>
            </a:r>
            <a:r>
              <a:rPr lang="en-US" altLang="zh-TW" kern="100" dirty="0">
                <a:latin typeface="Calibri" panose="020F0502020204030204" pitchFamily="34" charset="0"/>
                <a:ea typeface="新細明體" panose="02020500000000000000" pitchFamily="18" charset="-120"/>
                <a:cs typeface="Times New Roman" panose="02020603050405020304" pitchFamily="18" charset="0"/>
              </a:rPr>
              <a:t>)</a:t>
            </a:r>
            <a:endParaRPr lang="ja-JP" altLang="ja-JP" kern="100" dirty="0">
              <a:latin typeface="Calibri" panose="020F0502020204030204" pitchFamily="34" charset="0"/>
              <a:ea typeface="新細明體" panose="02020500000000000000" pitchFamily="18" charset="-120"/>
              <a:cs typeface="Times New Roman" panose="02020603050405020304" pitchFamily="18" charset="0"/>
            </a:endParaRPr>
          </a:p>
        </p:txBody>
      </p:sp>
      <p:pic>
        <p:nvPicPr>
          <p:cNvPr id="8" name="Picture 7"/>
          <p:cNvPicPr>
            <a:picLocks noChangeAspect="1"/>
          </p:cNvPicPr>
          <p:nvPr/>
        </p:nvPicPr>
        <p:blipFill>
          <a:blip r:embed="rId3"/>
          <a:stretch>
            <a:fillRect/>
          </a:stretch>
        </p:blipFill>
        <p:spPr>
          <a:xfrm>
            <a:off x="1190983" y="4505941"/>
            <a:ext cx="1188823" cy="548688"/>
          </a:xfrm>
          <a:prstGeom prst="rect">
            <a:avLst/>
          </a:prstGeom>
        </p:spPr>
      </p:pic>
      <p:sp>
        <p:nvSpPr>
          <p:cNvPr id="9" name="Rectangle 8"/>
          <p:cNvSpPr/>
          <p:nvPr/>
        </p:nvSpPr>
        <p:spPr>
          <a:xfrm>
            <a:off x="575343" y="5124947"/>
            <a:ext cx="11104824" cy="1384995"/>
          </a:xfrm>
          <a:prstGeom prst="rect">
            <a:avLst/>
          </a:prstGeom>
          <a:ln w="38100">
            <a:solidFill>
              <a:srgbClr val="FF0000"/>
            </a:solidFill>
          </a:ln>
        </p:spPr>
        <p:txBody>
          <a:bodyPr wrap="square">
            <a:spAutoFit/>
          </a:bodyPr>
          <a:lstStyle/>
          <a:p>
            <a:pPr>
              <a:spcAft>
                <a:spcPts val="0"/>
              </a:spcAft>
            </a:pPr>
            <a:r>
              <a:rPr lang="zh-TW" altLang="en-US" sz="2400" kern="100" dirty="0">
                <a:latin typeface="Times New Roman" panose="02020603050405020304" pitchFamily="18" charset="0"/>
                <a:ea typeface="標楷體" panose="03000509000000000000" pitchFamily="65" charset="-120"/>
                <a:cs typeface="Times New Roman" panose="02020603050405020304" pitchFamily="18" charset="0"/>
              </a:rPr>
              <a:t>自</a:t>
            </a:r>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2013</a:t>
            </a:r>
            <a:r>
              <a:rPr lang="zh-TW" altLang="en-US" sz="2400" kern="100" dirty="0">
                <a:latin typeface="Times New Roman" panose="02020603050405020304" pitchFamily="18" charset="0"/>
                <a:ea typeface="標楷體" panose="03000509000000000000" pitchFamily="65" charset="-120"/>
                <a:cs typeface="Times New Roman" panose="02020603050405020304" pitchFamily="18" charset="0"/>
              </a:rPr>
              <a:t>年以來國家在外交上實踐上述理念的情況，見以下資料</a:t>
            </a:r>
            <a:r>
              <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rPr>
              <a:t>:</a:t>
            </a:r>
          </a:p>
          <a:p>
            <a:pPr>
              <a:spcAft>
                <a:spcPts val="0"/>
              </a:spcAft>
            </a:pPr>
            <a:endParaRPr lang="en-US" altLang="zh-TW" sz="2400" kern="100" dirty="0">
              <a:latin typeface="Times New Roman" panose="02020603050405020304" pitchFamily="18" charset="0"/>
              <a:ea typeface="標楷體" panose="03000509000000000000" pitchFamily="65" charset="-120"/>
              <a:cs typeface="Times New Roman" panose="02020603050405020304" pitchFamily="18" charset="0"/>
            </a:endParaRPr>
          </a:p>
          <a:p>
            <a:pPr>
              <a:spcAft>
                <a:spcPts val="0"/>
              </a:spcAft>
            </a:pPr>
            <a:endParaRPr lang="en-US" altLang="ja-JP" kern="100" dirty="0">
              <a:latin typeface="Times New Roman" panose="02020603050405020304" pitchFamily="18" charset="0"/>
              <a:ea typeface="標楷體" panose="03000509000000000000" pitchFamily="65" charset="-120"/>
              <a:cs typeface="Times New Roman" panose="02020603050405020304" pitchFamily="18" charset="0"/>
            </a:endParaRPr>
          </a:p>
          <a:p>
            <a:pPr>
              <a:spcAft>
                <a:spcPts val="0"/>
              </a:spcAft>
            </a:pPr>
            <a:r>
              <a:rPr lang="zh-TW" altLang="en-US" kern="100" dirty="0">
                <a:latin typeface="標楷體" panose="03000509000000000000" pitchFamily="65" charset="-120"/>
                <a:ea typeface="標楷體" panose="03000509000000000000" pitchFamily="65" charset="-120"/>
                <a:cs typeface="Times New Roman" panose="02020603050405020304" pitchFamily="18" charset="0"/>
              </a:rPr>
              <a:t>來源</a:t>
            </a:r>
            <a:r>
              <a:rPr lang="en-US" altLang="zh-TW" kern="100" dirty="0">
                <a:latin typeface="標楷體" panose="03000509000000000000" pitchFamily="65" charset="-120"/>
                <a:ea typeface="標楷體" panose="03000509000000000000" pitchFamily="65" charset="-120"/>
                <a:cs typeface="Times New Roman" panose="02020603050405020304" pitchFamily="18" charset="0"/>
              </a:rPr>
              <a:t>: </a:t>
            </a:r>
            <a:r>
              <a:rPr lang="zh-CN" altLang="en-US" kern="100" dirty="0">
                <a:latin typeface="標楷體" panose="03000509000000000000" pitchFamily="65" charset="-120"/>
                <a:ea typeface="標楷體" panose="03000509000000000000" pitchFamily="65" charset="-120"/>
                <a:cs typeface="Times New Roman" panose="02020603050405020304" pitchFamily="18" charset="0"/>
              </a:rPr>
              <a:t>中華人民共和國國務院新聞辦公室</a:t>
            </a:r>
            <a:r>
              <a:rPr lang="en-US" altLang="zh-TW" sz="1400" kern="1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ja-JP" sz="1400" kern="100" dirty="0">
                <a:latin typeface="Times New Roman" panose="02020603050405020304" pitchFamily="18" charset="0"/>
                <a:ea typeface="新細明體" panose="02020500000000000000" pitchFamily="18" charset="-120"/>
                <a:cs typeface="Times New Roman" panose="02020603050405020304" pitchFamily="18" charset="0"/>
              </a:rPr>
              <a:t>http://www.scio.gov.cn/31773/35507/35510/35524/document/1640025/1640025.htm</a:t>
            </a:r>
            <a:r>
              <a:rPr lang="en-US" altLang="zh-TW" sz="1400" kern="100" dirty="0">
                <a:latin typeface="Times New Roman" panose="02020603050405020304" pitchFamily="18" charset="0"/>
                <a:ea typeface="新細明體" panose="02020500000000000000" pitchFamily="18" charset="-120"/>
                <a:cs typeface="Times New Roman" panose="02020603050405020304" pitchFamily="18" charset="0"/>
              </a:rPr>
              <a:t>)</a:t>
            </a:r>
            <a:endParaRPr lang="ja-JP" altLang="ja-JP" sz="1400" kern="100" dirty="0">
              <a:latin typeface="Times New Roman" panose="02020603050405020304" pitchFamily="18" charset="0"/>
              <a:ea typeface="新細明體" panose="02020500000000000000" pitchFamily="18" charset="-120"/>
              <a:cs typeface="Times New Roman" panose="02020603050405020304" pitchFamily="18" charset="0"/>
            </a:endParaRPr>
          </a:p>
        </p:txBody>
      </p:sp>
      <p:pic>
        <p:nvPicPr>
          <p:cNvPr id="6" name="Picture 5">
            <a:hlinkClick r:id="rId4"/>
          </p:cNvPr>
          <p:cNvPicPr>
            <a:picLocks noChangeAspect="1"/>
          </p:cNvPicPr>
          <p:nvPr/>
        </p:nvPicPr>
        <p:blipFill>
          <a:blip r:embed="rId5"/>
          <a:stretch>
            <a:fillRect/>
          </a:stretch>
        </p:blipFill>
        <p:spPr>
          <a:xfrm>
            <a:off x="3822334" y="5673367"/>
            <a:ext cx="3418639" cy="335220"/>
          </a:xfrm>
          <a:prstGeom prst="rect">
            <a:avLst/>
          </a:prstGeom>
        </p:spPr>
      </p:pic>
      <p:sp>
        <p:nvSpPr>
          <p:cNvPr id="10" name="Rectangle 7"/>
          <p:cNvSpPr/>
          <p:nvPr/>
        </p:nvSpPr>
        <p:spPr>
          <a:xfrm>
            <a:off x="7444902" y="5651122"/>
            <a:ext cx="2656632" cy="369332"/>
          </a:xfrm>
          <a:prstGeom prst="rect">
            <a:avLst/>
          </a:prstGeom>
          <a:ln w="28575">
            <a:solidFill>
              <a:srgbClr val="0070C0"/>
            </a:solidFill>
          </a:ln>
        </p:spPr>
        <p:txBody>
          <a:bodyPr wrap="square">
            <a:spAutoFit/>
          </a:bodyPr>
          <a:lstStyle/>
          <a:p>
            <a:pPr algn="ctr"/>
            <a:r>
              <a:rPr lang="zh-TW" altLang="en-US" b="1" dirty="0">
                <a:latin typeface="DFKai-SB" panose="03000509000000000000" pitchFamily="65" charset="-120"/>
                <a:ea typeface="DFKai-SB" panose="03000509000000000000" pitchFamily="65" charset="-120"/>
              </a:rPr>
              <a:t>點擊圖像觀看詳細內容。</a:t>
            </a:r>
            <a:endParaRPr lang="en-US" altLang="zh-HK" b="1" dirty="0">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257372331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19694" y="1417599"/>
            <a:ext cx="7870866" cy="2246769"/>
          </a:xfrm>
          <a:prstGeom prst="rect">
            <a:avLst/>
          </a:prstGeom>
          <a:noFill/>
          <a:ln w="28575">
            <a:solidFill>
              <a:srgbClr val="FF0000"/>
            </a:solidFill>
          </a:ln>
        </p:spPr>
        <p:txBody>
          <a:bodyPr wrap="square" rtlCol="0">
            <a:spAutoFit/>
          </a:bodyPr>
          <a:lstStyle/>
          <a:p>
            <a:pPr marL="342900" indent="-342900">
              <a:buFont typeface="Arial" panose="020B0604020202020204" pitchFamily="34" charset="0"/>
              <a:buChar char="•"/>
            </a:pPr>
            <a:r>
              <a:rPr lang="zh-CN" altLang="en-US" sz="2800" dirty="0" smtClean="0">
                <a:latin typeface="DFKai-SB" panose="03000509000000000000" pitchFamily="65" charset="-120"/>
                <a:ea typeface="DFKai-SB" panose="03000509000000000000" pitchFamily="65" charset="-120"/>
              </a:rPr>
              <a:t>打造</a:t>
            </a:r>
            <a:r>
              <a:rPr lang="zh-TW" altLang="en-US" sz="2800" dirty="0" smtClean="0">
                <a:latin typeface="DFKai-SB" panose="03000509000000000000" pitchFamily="65" charset="-120"/>
                <a:ea typeface="DFKai-SB" panose="03000509000000000000" pitchFamily="65" charset="-120"/>
              </a:rPr>
              <a:t>全面</a:t>
            </a:r>
            <a:r>
              <a:rPr lang="zh-CN" altLang="en-US" sz="2800" dirty="0" smtClean="0">
                <a:latin typeface="DFKai-SB" panose="03000509000000000000" pitchFamily="65" charset="-120"/>
                <a:ea typeface="DFKai-SB" panose="03000509000000000000" pitchFamily="65" charset="-120"/>
              </a:rPr>
              <a:t>的</a:t>
            </a:r>
            <a:r>
              <a:rPr lang="zh-CN" altLang="en-US" sz="2800" b="0" i="0" dirty="0">
                <a:effectLst/>
                <a:latin typeface="DFKai-SB" panose="03000509000000000000" pitchFamily="65" charset="-120"/>
                <a:ea typeface="DFKai-SB" panose="03000509000000000000" pitchFamily="65" charset="-120"/>
              </a:rPr>
              <a:t>中國</a:t>
            </a:r>
            <a:r>
              <a:rPr lang="zh-TW" altLang="en-US" sz="2800" dirty="0">
                <a:latin typeface="DFKai-SB" panose="03000509000000000000" pitchFamily="65" charset="-120"/>
                <a:ea typeface="DFKai-SB" panose="03000509000000000000" pitchFamily="65" charset="-120"/>
              </a:rPr>
              <a:t>－</a:t>
            </a:r>
            <a:r>
              <a:rPr lang="zh-CN" altLang="en-US" sz="2800" b="0" i="0" dirty="0">
                <a:effectLst/>
                <a:latin typeface="DFKai-SB" panose="03000509000000000000" pitchFamily="65" charset="-120"/>
                <a:ea typeface="DFKai-SB" panose="03000509000000000000" pitchFamily="65" charset="-120"/>
              </a:rPr>
              <a:t>東盟戰略夥伴關係</a:t>
            </a:r>
            <a:endParaRPr lang="en-US" altLang="zh-CN" sz="2800" b="0" i="0" dirty="0">
              <a:effectLst/>
              <a:latin typeface="DFKai-SB" panose="03000509000000000000" pitchFamily="65" charset="-120"/>
              <a:ea typeface="DFKai-SB" panose="03000509000000000000" pitchFamily="65" charset="-120"/>
            </a:endParaRPr>
          </a:p>
          <a:p>
            <a:pPr marL="342900" indent="-342900">
              <a:buFont typeface="Arial" panose="020B0604020202020204" pitchFamily="34" charset="0"/>
              <a:buChar char="•"/>
            </a:pPr>
            <a:r>
              <a:rPr lang="zh-CN" altLang="en-US" sz="2800" b="0" i="0" dirty="0">
                <a:effectLst/>
                <a:latin typeface="DFKai-SB" panose="03000509000000000000" pitchFamily="65" charset="-120"/>
                <a:ea typeface="DFKai-SB" panose="03000509000000000000" pitchFamily="65" charset="-120"/>
              </a:rPr>
              <a:t>維護南海和平穩定大局</a:t>
            </a:r>
            <a:endParaRPr lang="en-US" altLang="zh-CN" sz="2800" b="0" i="0" dirty="0">
              <a:effectLst/>
              <a:latin typeface="DFKai-SB" panose="03000509000000000000" pitchFamily="65" charset="-120"/>
              <a:ea typeface="DFKai-SB" panose="03000509000000000000" pitchFamily="65" charset="-120"/>
            </a:endParaRPr>
          </a:p>
          <a:p>
            <a:pPr marL="342900" indent="-342900">
              <a:buFont typeface="Arial" panose="020B0604020202020204" pitchFamily="34" charset="0"/>
              <a:buChar char="•"/>
            </a:pPr>
            <a:r>
              <a:rPr lang="zh-CN" altLang="en-US" sz="2800" b="0" i="0" dirty="0">
                <a:effectLst/>
                <a:latin typeface="DFKai-SB" panose="03000509000000000000" pitchFamily="65" charset="-120"/>
                <a:ea typeface="DFKai-SB" panose="03000509000000000000" pitchFamily="65" charset="-120"/>
              </a:rPr>
              <a:t>推動朝鮮半島局勢持續緩和</a:t>
            </a:r>
            <a:endParaRPr lang="en-US" altLang="zh-CN" sz="2800" b="0" i="0" dirty="0">
              <a:solidFill>
                <a:srgbClr val="C00000"/>
              </a:solidFill>
              <a:effectLst/>
              <a:latin typeface="DFKai-SB" panose="03000509000000000000" pitchFamily="65" charset="-120"/>
              <a:ea typeface="DFKai-SB" panose="03000509000000000000" pitchFamily="65" charset="-120"/>
            </a:endParaRPr>
          </a:p>
          <a:p>
            <a:pPr marL="342900" indent="-342900">
              <a:buFont typeface="Arial" panose="020B0604020202020204" pitchFamily="34" charset="0"/>
              <a:buChar char="•"/>
            </a:pPr>
            <a:r>
              <a:rPr lang="zh-CN" altLang="en-US" sz="2800" dirty="0">
                <a:latin typeface="DFKai-SB" panose="03000509000000000000" pitchFamily="65" charset="-120"/>
                <a:ea typeface="DFKai-SB" panose="03000509000000000000" pitchFamily="65" charset="-120"/>
              </a:rPr>
              <a:t>引導中日關係行穩向好</a:t>
            </a:r>
          </a:p>
          <a:p>
            <a:pPr marL="342900" indent="-342900">
              <a:buFont typeface="Arial" panose="020B0604020202020204" pitchFamily="34" charset="0"/>
              <a:buChar char="•"/>
            </a:pPr>
            <a:r>
              <a:rPr lang="zh-CN" altLang="en-US" sz="2800" b="0" i="0" dirty="0">
                <a:effectLst/>
                <a:latin typeface="DFKai-SB" panose="03000509000000000000" pitchFamily="65" charset="-120"/>
                <a:ea typeface="DFKai-SB" panose="03000509000000000000" pitchFamily="65" charset="-120"/>
              </a:rPr>
              <a:t>中國</a:t>
            </a:r>
            <a:r>
              <a:rPr lang="zh-TW" altLang="en-US" sz="2800" dirty="0">
                <a:latin typeface="DFKai-SB" panose="03000509000000000000" pitchFamily="65" charset="-120"/>
                <a:ea typeface="DFKai-SB" panose="03000509000000000000" pitchFamily="65" charset="-120"/>
              </a:rPr>
              <a:t>－</a:t>
            </a:r>
            <a:r>
              <a:rPr lang="zh-CN" altLang="en-US" sz="2800" b="0" i="0" dirty="0">
                <a:effectLst/>
                <a:latin typeface="DFKai-SB" panose="03000509000000000000" pitchFamily="65" charset="-120"/>
                <a:ea typeface="DFKai-SB" panose="03000509000000000000" pitchFamily="65" charset="-120"/>
              </a:rPr>
              <a:t>中亞友好關係不斷深化</a:t>
            </a:r>
            <a:endParaRPr lang="zh-CN" altLang="en-US" sz="2800" b="0" i="0" dirty="0">
              <a:solidFill>
                <a:schemeClr val="tx1"/>
              </a:solidFill>
              <a:effectLst/>
              <a:latin typeface="DFKai-SB" panose="03000509000000000000" pitchFamily="65" charset="-120"/>
              <a:ea typeface="宋体" panose="02010600030101010101" pitchFamily="2" charset="-122"/>
            </a:endParaRPr>
          </a:p>
        </p:txBody>
      </p:sp>
      <p:sp>
        <p:nvSpPr>
          <p:cNvPr id="4" name="文本框 3"/>
          <p:cNvSpPr txBox="1"/>
          <p:nvPr/>
        </p:nvSpPr>
        <p:spPr>
          <a:xfrm>
            <a:off x="816305" y="658719"/>
            <a:ext cx="7077644" cy="744435"/>
          </a:xfrm>
          <a:prstGeom prst="rect">
            <a:avLst/>
          </a:prstGeom>
          <a:noFill/>
        </p:spPr>
        <p:txBody>
          <a:bodyPr wrap="square">
            <a:spAutoFit/>
          </a:bodyPr>
          <a:lstStyle/>
          <a:p>
            <a:pPr>
              <a:lnSpc>
                <a:spcPct val="150000"/>
              </a:lnSpc>
            </a:pPr>
            <a:r>
              <a:rPr lang="zh-CN" altLang="en-US" sz="3200" b="0" i="0" dirty="0">
                <a:effectLst/>
                <a:latin typeface="DFKai-SB" panose="03000509000000000000" pitchFamily="65" charset="-120"/>
                <a:ea typeface="DFKai-SB" panose="03000509000000000000" pitchFamily="65" charset="-120"/>
              </a:rPr>
              <a:t>維護周邊形勢穩定</a:t>
            </a:r>
            <a:r>
              <a:rPr lang="zh-TW" altLang="en-US" sz="3200" b="0" i="0" dirty="0">
                <a:effectLst/>
                <a:latin typeface="DFKai-SB" panose="03000509000000000000" pitchFamily="65" charset="-120"/>
                <a:ea typeface="DFKai-SB" panose="03000509000000000000" pitchFamily="65" charset="-120"/>
              </a:rPr>
              <a:t>的舉隅</a:t>
            </a:r>
            <a:r>
              <a:rPr lang="en-US" altLang="zh-TW" sz="3200" b="0" i="0" dirty="0">
                <a:effectLst/>
                <a:latin typeface="DFKai-SB" panose="03000509000000000000" pitchFamily="65" charset="-120"/>
                <a:ea typeface="DFKai-SB" panose="03000509000000000000" pitchFamily="65" charset="-120"/>
              </a:rPr>
              <a:t>:</a:t>
            </a:r>
            <a:endParaRPr lang="en-US" altLang="zh-CN" sz="3200" b="0" i="0" dirty="0">
              <a:effectLst/>
              <a:latin typeface="DFKai-SB" panose="03000509000000000000" pitchFamily="65" charset="-120"/>
              <a:ea typeface="DFKai-SB" panose="03000509000000000000" pitchFamily="65" charset="-120"/>
            </a:endParaRPr>
          </a:p>
        </p:txBody>
      </p:sp>
      <p:sp>
        <p:nvSpPr>
          <p:cNvPr id="8" name="文本框 7"/>
          <p:cNvSpPr txBox="1"/>
          <p:nvPr/>
        </p:nvSpPr>
        <p:spPr>
          <a:xfrm>
            <a:off x="8520946" y="3986249"/>
            <a:ext cx="3478053" cy="2031325"/>
          </a:xfrm>
          <a:prstGeom prst="rect">
            <a:avLst/>
          </a:prstGeom>
          <a:noFill/>
        </p:spPr>
        <p:txBody>
          <a:bodyPr wrap="square">
            <a:spAutoFit/>
          </a:bodyPr>
          <a:lstStyle/>
          <a:p>
            <a:r>
              <a:rPr lang="en-US" altLang="zh-CN" dirty="0">
                <a:latin typeface="Times New Roman" panose="02020603050405020304" pitchFamily="18" charset="0"/>
                <a:ea typeface="DFKai-SB" panose="03000509000000000000" pitchFamily="65" charset="-120"/>
                <a:cs typeface="Times New Roman" panose="02020603050405020304" pitchFamily="18" charset="0"/>
              </a:rPr>
              <a:t>2019</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年</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6</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月，日本大阪舉辦</a:t>
            </a:r>
            <a:r>
              <a:rPr lang="zh-TW" altLang="en-US" sz="18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中國動漫日本行</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從水墨中來</a:t>
            </a:r>
            <a:r>
              <a:rPr lang="zh-TW" altLang="en-US" sz="18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活動現場。這是中國</a:t>
            </a:r>
            <a:r>
              <a:rPr lang="zh-CN" altLang="en-US" b="0" i="0" dirty="0">
                <a:effectLst/>
                <a:latin typeface="Times New Roman" panose="02020603050405020304" pitchFamily="18" charset="0"/>
                <a:ea typeface="DFKai-SB" panose="03000509000000000000" pitchFamily="65" charset="-120"/>
                <a:cs typeface="Times New Roman" panose="02020603050405020304" pitchFamily="18" charset="0"/>
              </a:rPr>
              <a:t>動漫第一次以</a:t>
            </a:r>
            <a:r>
              <a:rPr lang="zh-TW" altLang="en-US" sz="18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b="0" i="0" dirty="0">
                <a:effectLst/>
                <a:latin typeface="Times New Roman" panose="02020603050405020304" pitchFamily="18" charset="0"/>
                <a:ea typeface="DFKai-SB" panose="03000509000000000000" pitchFamily="65" charset="-120"/>
                <a:cs typeface="Times New Roman" panose="02020603050405020304" pitchFamily="18" charset="0"/>
              </a:rPr>
              <a:t>國家隊</a:t>
            </a:r>
            <a:r>
              <a:rPr lang="zh-TW" altLang="en-US" sz="18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b="0" i="0" dirty="0">
                <a:effectLst/>
                <a:latin typeface="Times New Roman" panose="02020603050405020304" pitchFamily="18" charset="0"/>
                <a:ea typeface="DFKai-SB" panose="03000509000000000000" pitchFamily="65" charset="-120"/>
                <a:cs typeface="Times New Roman" panose="02020603050405020304" pitchFamily="18" charset="0"/>
              </a:rPr>
              <a:t>名義大規模在日本展出，</a:t>
            </a:r>
            <a:r>
              <a:rPr lang="en-US" altLang="zh-CN" b="0" i="0" dirty="0">
                <a:effectLst/>
                <a:latin typeface="Times New Roman" panose="02020603050405020304" pitchFamily="18" charset="0"/>
                <a:ea typeface="DFKai-SB" panose="03000509000000000000" pitchFamily="65" charset="-120"/>
                <a:cs typeface="Times New Roman" panose="02020603050405020304" pitchFamily="18" charset="0"/>
              </a:rPr>
              <a:t>130</a:t>
            </a:r>
            <a:r>
              <a:rPr lang="zh-CN" altLang="en-US" b="0" i="0" dirty="0">
                <a:effectLst/>
                <a:latin typeface="Times New Roman" panose="02020603050405020304" pitchFamily="18" charset="0"/>
                <a:ea typeface="DFKai-SB" panose="03000509000000000000" pitchFamily="65" charset="-120"/>
                <a:cs typeface="Times New Roman" panose="02020603050405020304" pitchFamily="18" charset="0"/>
              </a:rPr>
              <a:t>多個動漫作品全方位展示了新中國成立</a:t>
            </a:r>
            <a:r>
              <a:rPr lang="en-US" altLang="zh-CN" b="0" i="0" dirty="0">
                <a:effectLst/>
                <a:latin typeface="Times New Roman" panose="02020603050405020304" pitchFamily="18" charset="0"/>
                <a:ea typeface="DFKai-SB" panose="03000509000000000000" pitchFamily="65" charset="-120"/>
                <a:cs typeface="Times New Roman" panose="02020603050405020304" pitchFamily="18" charset="0"/>
              </a:rPr>
              <a:t>70</a:t>
            </a:r>
            <a:r>
              <a:rPr lang="zh-CN" altLang="en-US" b="0" i="0" dirty="0">
                <a:effectLst/>
                <a:latin typeface="Times New Roman" panose="02020603050405020304" pitchFamily="18" charset="0"/>
                <a:ea typeface="DFKai-SB" panose="03000509000000000000" pitchFamily="65" charset="-120"/>
                <a:cs typeface="Times New Roman" panose="02020603050405020304" pitchFamily="18" charset="0"/>
              </a:rPr>
              <a:t>年來中國動漫藝術的精品佳作</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a:t>
            </a:r>
          </a:p>
        </p:txBody>
      </p:sp>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20946" y="1616957"/>
            <a:ext cx="3478053" cy="2317413"/>
          </a:xfrm>
          <a:prstGeom prst="rect">
            <a:avLst/>
          </a:prstGeom>
        </p:spPr>
      </p:pic>
      <p:sp>
        <p:nvSpPr>
          <p:cNvPr id="6" name="Freeform 5"/>
          <p:cNvSpPr/>
          <p:nvPr/>
        </p:nvSpPr>
        <p:spPr bwMode="auto">
          <a:xfrm>
            <a:off x="358027" y="933437"/>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ea"/>
              <a:sym typeface="Agency FB" panose="020B0503020202020204" pitchFamily="34" charset="0"/>
            </a:endParaRPr>
          </a:p>
        </p:txBody>
      </p:sp>
      <p:sp>
        <p:nvSpPr>
          <p:cNvPr id="7" name="矩形 26"/>
          <p:cNvSpPr/>
          <p:nvPr/>
        </p:nvSpPr>
        <p:spPr>
          <a:xfrm>
            <a:off x="2161205" y="-142572"/>
            <a:ext cx="7503544" cy="907493"/>
          </a:xfrm>
          <a:prstGeom prst="rect">
            <a:avLst/>
          </a:prstGeom>
        </p:spPr>
        <p:txBody>
          <a:bodyPr wrap="square">
            <a:spAutoFit/>
          </a:bodyPr>
          <a:lstStyle/>
          <a:p>
            <a:pPr algn="ctr">
              <a:lnSpc>
                <a:spcPct val="150000"/>
              </a:lnSpc>
            </a:pPr>
            <a:r>
              <a:rPr lang="zh-CN" altLang="en-US" sz="4000" kern="100" dirty="0">
                <a:latin typeface="DFKai-SB" panose="03000509000000000000" pitchFamily="65" charset="-120"/>
                <a:ea typeface="DFKai-SB" panose="03000509000000000000" pitchFamily="65" charset="-120"/>
                <a:cs typeface="Times New Roman" panose="02020603050405020304" pitchFamily="18" charset="0"/>
              </a:rPr>
              <a:t>我</a:t>
            </a:r>
            <a:r>
              <a:rPr lang="zh-TW" altLang="en-US" sz="4000" kern="100" dirty="0">
                <a:latin typeface="DFKai-SB" panose="03000509000000000000" pitchFamily="65" charset="-120"/>
                <a:ea typeface="DFKai-SB" panose="03000509000000000000" pitchFamily="65" charset="-120"/>
                <a:cs typeface="Times New Roman" panose="02020603050405020304" pitchFamily="18" charset="0"/>
              </a:rPr>
              <a:t>國</a:t>
            </a:r>
            <a:r>
              <a:rPr lang="zh-CN" altLang="zh-CN" sz="4000" kern="100" dirty="0">
                <a:effectLst/>
                <a:latin typeface="DFKai-SB" panose="03000509000000000000" pitchFamily="65" charset="-120"/>
                <a:ea typeface="DFKai-SB" panose="03000509000000000000" pitchFamily="65" charset="-120"/>
                <a:cs typeface="Times New Roman" panose="02020603050405020304" pitchFamily="18" charset="0"/>
              </a:rPr>
              <a:t>周邊外交</a:t>
            </a:r>
            <a:r>
              <a:rPr lang="zh-TW" altLang="en-US" sz="4000" kern="100" dirty="0">
                <a:effectLst/>
                <a:latin typeface="DFKai-SB" panose="03000509000000000000" pitchFamily="65" charset="-120"/>
                <a:ea typeface="DFKai-SB" panose="03000509000000000000" pitchFamily="65" charset="-120"/>
                <a:cs typeface="Times New Roman" panose="02020603050405020304" pitchFamily="18" charset="0"/>
              </a:rPr>
              <a:t>的實踐</a:t>
            </a:r>
            <a:endParaRPr lang="zh-CN" altLang="en-US" sz="4000" dirty="0">
              <a:latin typeface="DFKai-SB" panose="03000509000000000000" pitchFamily="65" charset="-120"/>
              <a:ea typeface="DFKai-SB" panose="03000509000000000000" pitchFamily="65" charset="-120"/>
            </a:endParaRPr>
          </a:p>
        </p:txBody>
      </p:sp>
      <p:pic>
        <p:nvPicPr>
          <p:cNvPr id="10" name="图片 44">
            <a:extLst>
              <a:ext uri="{FF2B5EF4-FFF2-40B4-BE49-F238E27FC236}">
                <a16:creationId xmlns:a16="http://schemas.microsoft.com/office/drawing/2014/main" id="{2301F7CB-0808-4D08-9CEE-750078406BC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11281" y="4309876"/>
            <a:ext cx="1062459" cy="1062459"/>
          </a:xfrm>
          <a:custGeom>
            <a:avLst/>
            <a:gdLst>
              <a:gd name="connsiteX0" fmla="*/ 637916 w 1275832"/>
              <a:gd name="connsiteY0" fmla="*/ 0 h 1275832"/>
              <a:gd name="connsiteX1" fmla="*/ 1275832 w 1275832"/>
              <a:gd name="connsiteY1" fmla="*/ 637916 h 1275832"/>
              <a:gd name="connsiteX2" fmla="*/ 637916 w 1275832"/>
              <a:gd name="connsiteY2" fmla="*/ 1275832 h 1275832"/>
              <a:gd name="connsiteX3" fmla="*/ 0 w 1275832"/>
              <a:gd name="connsiteY3" fmla="*/ 637916 h 1275832"/>
              <a:gd name="connsiteX4" fmla="*/ 637916 w 1275832"/>
              <a:gd name="connsiteY4" fmla="*/ 0 h 1275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5832" h="1275832">
                <a:moveTo>
                  <a:pt x="637916" y="0"/>
                </a:moveTo>
                <a:cubicBezTo>
                  <a:pt x="990227" y="0"/>
                  <a:pt x="1275832" y="285605"/>
                  <a:pt x="1275832" y="637916"/>
                </a:cubicBezTo>
                <a:cubicBezTo>
                  <a:pt x="1275832" y="990227"/>
                  <a:pt x="990227" y="1275832"/>
                  <a:pt x="637916" y="1275832"/>
                </a:cubicBezTo>
                <a:cubicBezTo>
                  <a:pt x="285605" y="1275832"/>
                  <a:pt x="0" y="990227"/>
                  <a:pt x="0" y="637916"/>
                </a:cubicBezTo>
                <a:cubicBezTo>
                  <a:pt x="0" y="285605"/>
                  <a:pt x="285605" y="0"/>
                  <a:pt x="637916" y="0"/>
                </a:cubicBezTo>
                <a:close/>
              </a:path>
            </a:pathLst>
          </a:custGeom>
          <a:solidFill>
            <a:schemeClr val="bg1"/>
          </a:solidFill>
          <a:ln w="28575">
            <a:solidFill>
              <a:schemeClr val="bg1"/>
            </a:solidFill>
          </a:ln>
        </p:spPr>
      </p:pic>
      <p:sp>
        <p:nvSpPr>
          <p:cNvPr id="11" name="对话气泡: 圆角矩形 49">
            <a:extLst>
              <a:ext uri="{FF2B5EF4-FFF2-40B4-BE49-F238E27FC236}">
                <a16:creationId xmlns:a16="http://schemas.microsoft.com/office/drawing/2014/main" id="{1975A38F-2384-4089-86A5-041C0E694F45}"/>
              </a:ext>
            </a:extLst>
          </p:cNvPr>
          <p:cNvSpPr/>
          <p:nvPr/>
        </p:nvSpPr>
        <p:spPr>
          <a:xfrm>
            <a:off x="1908133" y="3767087"/>
            <a:ext cx="6295342" cy="2469651"/>
          </a:xfrm>
          <a:prstGeom prst="wedgeRoundRectCallout">
            <a:avLst>
              <a:gd name="adj1" fmla="val -59608"/>
              <a:gd name="adj2" fmla="val -9344"/>
              <a:gd name="adj3" fmla="val 16667"/>
            </a:avLst>
          </a:prstGeom>
          <a:solidFill>
            <a:srgbClr val="FFC000">
              <a:alpha val="18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ja-JP" sz="2400" dirty="0" smtClean="0">
                <a:solidFill>
                  <a:schemeClr val="tx1"/>
                </a:solidFill>
                <a:latin typeface="標楷體" panose="03000509000000000000" pitchFamily="65" charset="-120"/>
                <a:ea typeface="標楷體" panose="03000509000000000000" pitchFamily="65" charset="-120"/>
                <a:cs typeface="Times New Roman" panose="02020603050405020304" pitchFamily="18" charset="0"/>
              </a:rPr>
              <a:t>中國</a:t>
            </a:r>
            <a:r>
              <a:rPr lang="zh-TW" altLang="ja-JP" sz="24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rPr>
              <a:t>將持續深化同周邊和發展中國家的戰略互信和利益交融。我們將進一步踐行親誠惠容周邊外交理念，推進與周邊國家的命運共同體建設。</a:t>
            </a:r>
            <a:endParaRPr lang="ja-JP" altLang="en-US" sz="2400" dirty="0">
              <a:solidFill>
                <a:schemeClr val="tx1"/>
              </a:solidFill>
              <a:latin typeface="標楷體" panose="03000509000000000000" pitchFamily="65" charset="-120"/>
              <a:ea typeface="標楷體" panose="03000509000000000000" pitchFamily="65" charset="-120"/>
            </a:endParaRPr>
          </a:p>
        </p:txBody>
      </p:sp>
      <p:sp>
        <p:nvSpPr>
          <p:cNvPr id="5" name="Rectangle 4"/>
          <p:cNvSpPr/>
          <p:nvPr/>
        </p:nvSpPr>
        <p:spPr>
          <a:xfrm>
            <a:off x="1908133" y="6267362"/>
            <a:ext cx="6382427" cy="523220"/>
          </a:xfrm>
          <a:prstGeom prst="rect">
            <a:avLst/>
          </a:prstGeom>
        </p:spPr>
        <p:txBody>
          <a:bodyPr wrap="square">
            <a:spAutoFit/>
          </a:bodyPr>
          <a:lstStyle/>
          <a:p>
            <a:r>
              <a:rPr lang="zh-TW" altLang="en-US" sz="1400" kern="100" dirty="0">
                <a:latin typeface="Times New Roman" panose="02020603050405020304" pitchFamily="18" charset="0"/>
                <a:ea typeface="標楷體" panose="03000509000000000000" pitchFamily="65" charset="-120"/>
                <a:cs typeface="Times New Roman" panose="02020603050405020304" pitchFamily="18" charset="0"/>
              </a:rPr>
              <a:t>來源</a:t>
            </a:r>
            <a:r>
              <a:rPr lang="en-US" altLang="zh-TW" sz="1400" kern="1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400" kern="100" dirty="0">
                <a:latin typeface="Times New Roman" panose="02020603050405020304" pitchFamily="18" charset="0"/>
                <a:ea typeface="標楷體" panose="03000509000000000000" pitchFamily="65" charset="-120"/>
                <a:cs typeface="Times New Roman" panose="02020603050405020304" pitchFamily="18" charset="0"/>
              </a:rPr>
              <a:t>外交部發言人談今年以來中國外交成果和下階段工作重點</a:t>
            </a:r>
            <a:r>
              <a:rPr lang="en-US" altLang="zh-TW" sz="1400" kern="1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ja-JP" sz="1400" kern="100" dirty="0">
                <a:latin typeface="Times New Roman" panose="02020603050405020304" pitchFamily="18" charset="0"/>
                <a:ea typeface="標楷體" panose="03000509000000000000" pitchFamily="65" charset="-120"/>
                <a:cs typeface="Times New Roman" panose="02020603050405020304" pitchFamily="18" charset="0"/>
              </a:rPr>
              <a:t>https://www.fmprc.gov.cn/web/wjdt_674879/zcjd/202008/t20200810_7943742.shtml</a:t>
            </a:r>
            <a:endParaRPr lang="ja-JP" altLang="ja-JP" sz="1400" kern="1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2" name="Picture 11">
            <a:hlinkClick r:id="rId5"/>
          </p:cNvPr>
          <p:cNvPicPr>
            <a:picLocks noChangeAspect="1"/>
          </p:cNvPicPr>
          <p:nvPr/>
        </p:nvPicPr>
        <p:blipFill>
          <a:blip r:embed="rId6"/>
          <a:stretch>
            <a:fillRect/>
          </a:stretch>
        </p:blipFill>
        <p:spPr>
          <a:xfrm>
            <a:off x="571312" y="6247488"/>
            <a:ext cx="1336821" cy="470412"/>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圆角 11"/>
          <p:cNvSpPr/>
          <p:nvPr/>
        </p:nvSpPr>
        <p:spPr>
          <a:xfrm flipV="1">
            <a:off x="4406538" y="2614961"/>
            <a:ext cx="6887902" cy="3659273"/>
          </a:xfrm>
          <a:prstGeom prst="roundRect">
            <a:avLst>
              <a:gd name="adj" fmla="val 10000"/>
            </a:avLst>
          </a:prstGeom>
          <a:solidFill>
            <a:srgbClr val="FFC000">
              <a:alpha val="13000"/>
            </a:srgb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2" name="文本框 1"/>
          <p:cNvSpPr txBox="1"/>
          <p:nvPr/>
        </p:nvSpPr>
        <p:spPr>
          <a:xfrm>
            <a:off x="946093" y="712114"/>
            <a:ext cx="7077644" cy="659476"/>
          </a:xfrm>
          <a:prstGeom prst="rect">
            <a:avLst/>
          </a:prstGeom>
          <a:noFill/>
        </p:spPr>
        <p:txBody>
          <a:bodyPr wrap="square">
            <a:spAutoFit/>
          </a:bodyPr>
          <a:lstStyle/>
          <a:p>
            <a:pPr>
              <a:lnSpc>
                <a:spcPct val="150000"/>
              </a:lnSpc>
            </a:pPr>
            <a:r>
              <a:rPr lang="zh-CN" altLang="en-US" sz="2800" dirty="0">
                <a:latin typeface="DFKai-SB" panose="03000509000000000000" pitchFamily="65" charset="-120"/>
                <a:ea typeface="DFKai-SB" panose="03000509000000000000" pitchFamily="65" charset="-120"/>
              </a:rPr>
              <a:t>深化互利共贏</a:t>
            </a:r>
            <a:endParaRPr lang="en-US" altLang="zh-CN" sz="2800" b="0" i="0" dirty="0">
              <a:effectLst/>
              <a:latin typeface="DFKai-SB" panose="03000509000000000000" pitchFamily="65" charset="-120"/>
              <a:ea typeface="DFKai-SB" panose="03000509000000000000" pitchFamily="65" charset="-120"/>
            </a:endParaRPr>
          </a:p>
        </p:txBody>
      </p:sp>
      <p:sp>
        <p:nvSpPr>
          <p:cNvPr id="3" name="文本框 2"/>
          <p:cNvSpPr txBox="1"/>
          <p:nvPr/>
        </p:nvSpPr>
        <p:spPr>
          <a:xfrm>
            <a:off x="719488" y="1516222"/>
            <a:ext cx="10638003" cy="954107"/>
          </a:xfrm>
          <a:prstGeom prst="rect">
            <a:avLst/>
          </a:prstGeom>
          <a:noFill/>
        </p:spPr>
        <p:txBody>
          <a:bodyPr wrap="square" rtlCol="0">
            <a:spAutoFit/>
          </a:bodyPr>
          <a:lstStyle/>
          <a:p>
            <a:r>
              <a:rPr lang="zh-CN" altLang="en-US" sz="2800" dirty="0">
                <a:latin typeface="DFKai-SB" panose="03000509000000000000" pitchFamily="65" charset="-120"/>
                <a:ea typeface="DFKai-SB" panose="03000509000000000000" pitchFamily="65" charset="-120"/>
              </a:rPr>
              <a:t>國</a:t>
            </a:r>
            <a:r>
              <a:rPr lang="zh-TW" altLang="en-US" sz="2800" dirty="0">
                <a:latin typeface="DFKai-SB" panose="03000509000000000000" pitchFamily="65" charset="-120"/>
                <a:ea typeface="DFKai-SB" panose="03000509000000000000" pitchFamily="65" charset="-120"/>
              </a:rPr>
              <a:t>家</a:t>
            </a:r>
            <a:r>
              <a:rPr lang="zh-CN" altLang="en-US" sz="2800" dirty="0">
                <a:latin typeface="DFKai-SB" panose="03000509000000000000" pitchFamily="65" charset="-120"/>
                <a:ea typeface="DFKai-SB" panose="03000509000000000000" pitchFamily="65" charset="-120"/>
              </a:rPr>
              <a:t>統籌經濟、貿易、科技、金融等方面資源，深化與周邊國家的互利合作，積極參與區域經濟合作。</a:t>
            </a:r>
            <a:endParaRPr lang="en-US" altLang="zh-CN" sz="2800" b="0" i="0" dirty="0">
              <a:effectLst/>
              <a:latin typeface="DFKai-SB" panose="03000509000000000000" pitchFamily="65" charset="-120"/>
              <a:ea typeface="DFKai-SB" panose="03000509000000000000" pitchFamily="65" charset="-120"/>
            </a:endParaRPr>
          </a:p>
        </p:txBody>
      </p:sp>
      <p:sp>
        <p:nvSpPr>
          <p:cNvPr id="6" name="Freeform 5"/>
          <p:cNvSpPr/>
          <p:nvPr/>
        </p:nvSpPr>
        <p:spPr bwMode="auto">
          <a:xfrm rot="5400000">
            <a:off x="496413" y="978971"/>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ea"/>
              <a:sym typeface="Agency FB" panose="020B0503020202020204" pitchFamily="34" charset="0"/>
            </a:endParaRPr>
          </a:p>
        </p:txBody>
      </p:sp>
      <p:sp>
        <p:nvSpPr>
          <p:cNvPr id="7" name="文本框 6"/>
          <p:cNvSpPr txBox="1"/>
          <p:nvPr/>
        </p:nvSpPr>
        <p:spPr>
          <a:xfrm>
            <a:off x="4737463" y="2797992"/>
            <a:ext cx="6425347" cy="3293209"/>
          </a:xfrm>
          <a:prstGeom prst="rect">
            <a:avLst/>
          </a:prstGeom>
          <a:noFill/>
        </p:spPr>
        <p:txBody>
          <a:bodyPr wrap="square">
            <a:spAutoFit/>
          </a:bodyPr>
          <a:lstStyle/>
          <a:p>
            <a:r>
              <a:rPr lang="zh-CN" altLang="en-US" sz="2600" b="0" i="0" dirty="0">
                <a:solidFill>
                  <a:srgbClr val="000000"/>
                </a:solidFill>
                <a:effectLst/>
                <a:latin typeface="DFKai-SB" panose="03000509000000000000" pitchFamily="65" charset="-120"/>
                <a:ea typeface="DFKai-SB" panose="03000509000000000000" pitchFamily="65" charset="-120"/>
              </a:rPr>
              <a:t>我國積極發展與越南的邊境貿易與經濟合作，</a:t>
            </a:r>
            <a:r>
              <a:rPr lang="zh-HK" altLang="en-US" sz="2600" dirty="0">
                <a:solidFill>
                  <a:srgbClr val="000000"/>
                </a:solidFill>
                <a:latin typeface="DFKai-SB" panose="03000509000000000000" pitchFamily="65" charset="-120"/>
                <a:ea typeface="DFKai-SB" panose="03000509000000000000" pitchFamily="65" charset="-120"/>
              </a:rPr>
              <a:t>例如</a:t>
            </a:r>
            <a:r>
              <a:rPr lang="zh-CN" altLang="en-US" sz="2600" b="0" i="0" dirty="0">
                <a:solidFill>
                  <a:srgbClr val="000000"/>
                </a:solidFill>
                <a:effectLst/>
                <a:latin typeface="DFKai-SB" panose="03000509000000000000" pitchFamily="65" charset="-120"/>
                <a:ea typeface="DFKai-SB" panose="03000509000000000000" pitchFamily="65" charset="-120"/>
              </a:rPr>
              <a:t>雲南河口口岸的邊境貿易十分活躍，每天有上萬名</a:t>
            </a:r>
            <a:r>
              <a:rPr lang="zh-CN" altLang="en-US" sz="2600" b="0" i="0" dirty="0">
                <a:effectLst/>
                <a:latin typeface="DFKai-SB" panose="03000509000000000000" pitchFamily="65" charset="-120"/>
                <a:ea typeface="DFKai-SB" panose="03000509000000000000" pitchFamily="65" charset="-120"/>
              </a:rPr>
              <a:t>中越</a:t>
            </a:r>
            <a:r>
              <a:rPr lang="zh-CN" altLang="en-US" sz="2600" b="0" i="0" dirty="0">
                <a:solidFill>
                  <a:srgbClr val="000000"/>
                </a:solidFill>
                <a:effectLst/>
                <a:latin typeface="DFKai-SB" panose="03000509000000000000" pitchFamily="65" charset="-120"/>
                <a:ea typeface="DFKai-SB" panose="03000509000000000000" pitchFamily="65" charset="-120"/>
              </a:rPr>
              <a:t>邊民進行貿易往來。目前，當地圍繞</a:t>
            </a:r>
            <a:r>
              <a:rPr lang="zh-TW" altLang="en-US" sz="2600" dirty="0">
                <a:latin typeface="DFKai-SB" panose="03000509000000000000" pitchFamily="65" charset="-120"/>
                <a:ea typeface="DFKai-SB" panose="03000509000000000000" pitchFamily="65" charset="-120"/>
              </a:rPr>
              <a:t>「</a:t>
            </a:r>
            <a:r>
              <a:rPr lang="zh-CN" altLang="en-US" sz="2600" b="0" i="0" dirty="0">
                <a:solidFill>
                  <a:srgbClr val="000000"/>
                </a:solidFill>
                <a:effectLst/>
                <a:latin typeface="DFKai-SB" panose="03000509000000000000" pitchFamily="65" charset="-120"/>
                <a:ea typeface="DFKai-SB" panose="03000509000000000000" pitchFamily="65" charset="-120"/>
              </a:rPr>
              <a:t>一帶一路</a:t>
            </a:r>
            <a:r>
              <a:rPr lang="zh-TW" altLang="en-US" sz="2600" dirty="0">
                <a:latin typeface="DFKai-SB" panose="03000509000000000000" pitchFamily="65" charset="-120"/>
                <a:ea typeface="DFKai-SB" panose="03000509000000000000" pitchFamily="65" charset="-120"/>
              </a:rPr>
              <a:t>」</a:t>
            </a:r>
            <a:r>
              <a:rPr lang="zh-CN" altLang="en-US" sz="2600" b="0" i="0" dirty="0">
                <a:solidFill>
                  <a:srgbClr val="000000"/>
                </a:solidFill>
                <a:effectLst/>
                <a:latin typeface="DFKai-SB" panose="03000509000000000000" pitchFamily="65" charset="-120"/>
                <a:ea typeface="DFKai-SB" panose="03000509000000000000" pitchFamily="65" charset="-120"/>
              </a:rPr>
              <a:t>推進基礎設施建設和經濟轉型升級，建成國際物流園區和商貿中心，並擴大互市貿易範圍，推進通關便利化，提高口岸通行能力，為雙邊企業參加商貿活動創造</a:t>
            </a:r>
            <a:r>
              <a:rPr lang="zh-TW" altLang="en-US" sz="2600" b="0" i="0" dirty="0">
                <a:solidFill>
                  <a:srgbClr val="000000"/>
                </a:solidFill>
                <a:effectLst/>
                <a:latin typeface="DFKai-SB" panose="03000509000000000000" pitchFamily="65" charset="-120"/>
                <a:ea typeface="DFKai-SB" panose="03000509000000000000" pitchFamily="65" charset="-120"/>
              </a:rPr>
              <a:t>有</a:t>
            </a:r>
            <a:r>
              <a:rPr lang="zh-CN" altLang="en-US" sz="2600" b="0" i="0" dirty="0">
                <a:solidFill>
                  <a:srgbClr val="000000"/>
                </a:solidFill>
                <a:effectLst/>
                <a:latin typeface="DFKai-SB" panose="03000509000000000000" pitchFamily="65" charset="-120"/>
                <a:ea typeface="DFKai-SB" panose="03000509000000000000" pitchFamily="65" charset="-120"/>
              </a:rPr>
              <a:t>利條件。 </a:t>
            </a:r>
            <a:endParaRPr lang="zh-CN" altLang="en-US" sz="2600" dirty="0">
              <a:latin typeface="DFKai-SB" panose="03000509000000000000" pitchFamily="65" charset="-120"/>
              <a:ea typeface="DFKai-SB" panose="03000509000000000000" pitchFamily="65" charset="-120"/>
            </a:endParaRPr>
          </a:p>
        </p:txBody>
      </p:sp>
      <p:sp>
        <p:nvSpPr>
          <p:cNvPr id="11" name="文本框 10"/>
          <p:cNvSpPr txBox="1"/>
          <p:nvPr/>
        </p:nvSpPr>
        <p:spPr>
          <a:xfrm>
            <a:off x="1417704" y="5268517"/>
            <a:ext cx="1683123" cy="369332"/>
          </a:xfrm>
          <a:prstGeom prst="rect">
            <a:avLst/>
          </a:prstGeom>
          <a:noFill/>
        </p:spPr>
        <p:txBody>
          <a:bodyPr wrap="square">
            <a:spAutoFit/>
          </a:bodyPr>
          <a:lstStyle/>
          <a:p>
            <a:r>
              <a:rPr lang="zh-CN" altLang="en-US" b="0" i="0" dirty="0">
                <a:solidFill>
                  <a:srgbClr val="000000"/>
                </a:solidFill>
                <a:effectLst/>
                <a:latin typeface="DFKai-SB" panose="03000509000000000000" pitchFamily="65" charset="-120"/>
                <a:ea typeface="DFKai-SB" panose="03000509000000000000" pitchFamily="65" charset="-120"/>
              </a:rPr>
              <a:t>中國河口口岸</a:t>
            </a:r>
            <a:endParaRPr lang="zh-CN" altLang="en-US" dirty="0">
              <a:latin typeface="DFKai-SB" panose="03000509000000000000" pitchFamily="65" charset="-120"/>
              <a:ea typeface="DFKai-SB" panose="03000509000000000000" pitchFamily="65" charset="-120"/>
            </a:endParaRPr>
          </a:p>
        </p:txBody>
      </p:sp>
      <p:pic>
        <p:nvPicPr>
          <p:cNvPr id="2052" name="Picture 4">
            <a:extLst>
              <a:ext uri="{FF2B5EF4-FFF2-40B4-BE49-F238E27FC236}">
                <a16:creationId xmlns:a16="http://schemas.microsoft.com/office/drawing/2014/main" id="{DB77C5F6-E60C-F645-8752-5DFF808B6C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428" y="2842812"/>
            <a:ext cx="3647677" cy="2425705"/>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26"/>
          <p:cNvSpPr/>
          <p:nvPr/>
        </p:nvSpPr>
        <p:spPr>
          <a:xfrm>
            <a:off x="2078497" y="-33405"/>
            <a:ext cx="7503544" cy="907493"/>
          </a:xfrm>
          <a:prstGeom prst="rect">
            <a:avLst/>
          </a:prstGeom>
        </p:spPr>
        <p:txBody>
          <a:bodyPr wrap="square">
            <a:spAutoFit/>
          </a:bodyPr>
          <a:lstStyle/>
          <a:p>
            <a:pPr algn="ctr">
              <a:lnSpc>
                <a:spcPct val="150000"/>
              </a:lnSpc>
            </a:pPr>
            <a:r>
              <a:rPr lang="zh-CN" altLang="en-US" sz="4000" kern="100" dirty="0">
                <a:latin typeface="DFKai-SB" panose="03000509000000000000" pitchFamily="65" charset="-120"/>
                <a:ea typeface="DFKai-SB" panose="03000509000000000000" pitchFamily="65" charset="-120"/>
                <a:cs typeface="Times New Roman" panose="02020603050405020304" pitchFamily="18" charset="0"/>
              </a:rPr>
              <a:t>我</a:t>
            </a:r>
            <a:r>
              <a:rPr lang="zh-TW" altLang="en-US" sz="4000" kern="100" dirty="0">
                <a:latin typeface="DFKai-SB" panose="03000509000000000000" pitchFamily="65" charset="-120"/>
                <a:ea typeface="DFKai-SB" panose="03000509000000000000" pitchFamily="65" charset="-120"/>
                <a:cs typeface="Times New Roman" panose="02020603050405020304" pitchFamily="18" charset="0"/>
              </a:rPr>
              <a:t>國</a:t>
            </a:r>
            <a:r>
              <a:rPr lang="zh-CN" altLang="zh-CN" sz="4000" kern="100" dirty="0">
                <a:effectLst/>
                <a:latin typeface="DFKai-SB" panose="03000509000000000000" pitchFamily="65" charset="-120"/>
                <a:ea typeface="DFKai-SB" panose="03000509000000000000" pitchFamily="65" charset="-120"/>
                <a:cs typeface="Times New Roman" panose="02020603050405020304" pitchFamily="18" charset="0"/>
              </a:rPr>
              <a:t>周邊外交</a:t>
            </a:r>
            <a:r>
              <a:rPr lang="zh-TW" altLang="en-US" sz="4000" kern="100" dirty="0">
                <a:effectLst/>
                <a:latin typeface="DFKai-SB" panose="03000509000000000000" pitchFamily="65" charset="-120"/>
                <a:ea typeface="DFKai-SB" panose="03000509000000000000" pitchFamily="65" charset="-120"/>
                <a:cs typeface="Times New Roman" panose="02020603050405020304" pitchFamily="18" charset="0"/>
              </a:rPr>
              <a:t>的實踐</a:t>
            </a:r>
            <a:endParaRPr lang="zh-CN" altLang="en-US" sz="4000" dirty="0">
              <a:latin typeface="DFKai-SB" panose="03000509000000000000" pitchFamily="65" charset="-120"/>
              <a:ea typeface="DFKai-SB" panose="03000509000000000000" pitchFamily="65" charset="-12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766568" y="1127172"/>
            <a:ext cx="8832533" cy="567690"/>
          </a:xfrm>
        </p:spPr>
        <p:txBody>
          <a:bodyPr>
            <a:noAutofit/>
          </a:bodyPr>
          <a:lstStyle/>
          <a:p>
            <a:pPr marL="342900" indent="-342900">
              <a:buFont typeface="Wingdings" panose="05000000000000000000" pitchFamily="2" charset="2"/>
              <a:buChar char="Ø"/>
            </a:pPr>
            <a:r>
              <a:rPr lang="zh-CN" altLang="en-US" sz="3200" dirty="0">
                <a:latin typeface="DFKai-SB" panose="03000509000000000000" pitchFamily="65" charset="-120"/>
                <a:ea typeface="DFKai-SB" panose="03000509000000000000" pitchFamily="65" charset="-120"/>
              </a:rPr>
              <a:t>秉持正確義利觀，加強與發展中國家團結合作</a:t>
            </a:r>
          </a:p>
        </p:txBody>
      </p:sp>
      <p:sp>
        <p:nvSpPr>
          <p:cNvPr id="12" name="矩形 11">
            <a:extLst>
              <a:ext uri="{FF2B5EF4-FFF2-40B4-BE49-F238E27FC236}">
                <a16:creationId xmlns:a16="http://schemas.microsoft.com/office/drawing/2014/main" id="{A20A03CB-3D8D-E84D-89B9-EF5656CF1766}"/>
              </a:ext>
            </a:extLst>
          </p:cNvPr>
          <p:cNvSpPr/>
          <p:nvPr/>
        </p:nvSpPr>
        <p:spPr>
          <a:xfrm>
            <a:off x="2795623" y="5252437"/>
            <a:ext cx="8018165" cy="584775"/>
          </a:xfrm>
          <a:prstGeom prst="rect">
            <a:avLst/>
          </a:prstGeom>
        </p:spPr>
        <p:txBody>
          <a:bodyPr wrap="square">
            <a:spAutoFit/>
          </a:bodyPr>
          <a:lstStyle/>
          <a:p>
            <a:r>
              <a:rPr lang="zh-TW" altLang="en-US" sz="1600" dirty="0">
                <a:latin typeface="標楷體" panose="03000509000000000000" pitchFamily="65" charset="-120"/>
                <a:ea typeface="標楷體" panose="03000509000000000000" pitchFamily="65" charset="-120"/>
                <a:cs typeface="Times New Roman" panose="02020603050405020304" pitchFamily="18" charset="0"/>
              </a:rPr>
              <a:t>上述內容</a:t>
            </a:r>
            <a:r>
              <a:rPr lang="zh-HK" altLang="en-US" sz="1600" dirty="0">
                <a:latin typeface="標楷體" panose="03000509000000000000" pitchFamily="65" charset="-120"/>
                <a:ea typeface="標楷體" panose="03000509000000000000" pitchFamily="65" charset="-120"/>
                <a:cs typeface="Times New Roman" panose="02020603050405020304" pitchFamily="18" charset="0"/>
              </a:rPr>
              <a:t>請參考：</a:t>
            </a:r>
            <a:endParaRPr lang="en-US" altLang="zh-HK" sz="1600" dirty="0">
              <a:latin typeface="標楷體" panose="03000509000000000000" pitchFamily="65" charset="-120"/>
              <a:ea typeface="標楷體" panose="03000509000000000000" pitchFamily="65" charset="-120"/>
              <a:cs typeface="Times New Roman" panose="02020603050405020304" pitchFamily="18" charset="0"/>
            </a:endParaRPr>
          </a:p>
          <a:p>
            <a:r>
              <a:rPr lang="zh-TW" altLang="en-US" sz="1600" dirty="0">
                <a:latin typeface="標楷體" panose="03000509000000000000" pitchFamily="65" charset="-120"/>
                <a:ea typeface="標楷體" panose="03000509000000000000" pitchFamily="65" charset="-120"/>
                <a:cs typeface="Times New Roman" panose="02020603050405020304" pitchFamily="18" charset="0"/>
              </a:rPr>
              <a:t>人民網</a:t>
            </a:r>
            <a:r>
              <a:rPr lang="zh-TW" altLang="en-US" sz="1600" dirty="0">
                <a:latin typeface="Times New Roman" panose="02020603050405020304" pitchFamily="18" charset="0"/>
                <a:cs typeface="Times New Roman" panose="02020603050405020304" pitchFamily="18" charset="0"/>
              </a:rPr>
              <a:t> </a:t>
            </a:r>
            <a:r>
              <a:rPr lang="en-US" altLang="zh-TW" sz="1600" dirty="0">
                <a:latin typeface="Times New Roman" panose="02020603050405020304" pitchFamily="18" charset="0"/>
                <a:cs typeface="Times New Roman" panose="02020603050405020304" pitchFamily="18" charset="0"/>
              </a:rPr>
              <a:t>(</a:t>
            </a:r>
            <a:r>
              <a:rPr lang="zh-HK" altLang="en-US" sz="1600" dirty="0">
                <a:latin typeface="Times New Roman" panose="02020603050405020304" pitchFamily="18" charset="0"/>
                <a:cs typeface="Times New Roman" panose="02020603050405020304" pitchFamily="18" charset="0"/>
              </a:rPr>
              <a:t>http://theory.people.com.cn/n1/2018/0904/c40531-30270065.html</a:t>
            </a:r>
            <a:r>
              <a:rPr lang="en-US" altLang="zh-TW" sz="1600" dirty="0">
                <a:latin typeface="Times New Roman" panose="02020603050405020304" pitchFamily="18" charset="0"/>
                <a:cs typeface="Times New Roman" panose="02020603050405020304" pitchFamily="18" charset="0"/>
              </a:rPr>
              <a:t>)</a:t>
            </a:r>
            <a:endParaRPr lang="en-US" altLang="zh-HK" sz="1600" dirty="0">
              <a:latin typeface="Times New Roman" panose="02020603050405020304" pitchFamily="18" charset="0"/>
              <a:cs typeface="Times New Roman" panose="02020603050405020304" pitchFamily="18" charset="0"/>
            </a:endParaRPr>
          </a:p>
        </p:txBody>
      </p:sp>
      <p:sp>
        <p:nvSpPr>
          <p:cNvPr id="44" name="文字方塊 43">
            <a:extLst>
              <a:ext uri="{FF2B5EF4-FFF2-40B4-BE49-F238E27FC236}">
                <a16:creationId xmlns:a16="http://schemas.microsoft.com/office/drawing/2014/main" id="{7DB39EF2-FD2E-E844-8660-6958111A8E5F}"/>
              </a:ext>
            </a:extLst>
          </p:cNvPr>
          <p:cNvSpPr txBox="1"/>
          <p:nvPr/>
        </p:nvSpPr>
        <p:spPr>
          <a:xfrm>
            <a:off x="861617" y="1721726"/>
            <a:ext cx="10465591" cy="3452227"/>
          </a:xfrm>
          <a:prstGeom prst="rect">
            <a:avLst/>
          </a:prstGeom>
          <a:noFill/>
          <a:ln w="28575">
            <a:solidFill>
              <a:srgbClr val="FF0000"/>
            </a:solidFill>
          </a:ln>
        </p:spPr>
        <p:txBody>
          <a:bodyPr wrap="square">
            <a:spAutoFit/>
          </a:bodyPr>
          <a:lstStyle/>
          <a:p>
            <a:pPr marL="457200" indent="-457200">
              <a:lnSpc>
                <a:spcPct val="150000"/>
              </a:lnSpc>
              <a:spcBef>
                <a:spcPts val="1000"/>
              </a:spcBef>
              <a:buFont typeface="Arial" panose="020B0604020202020204" pitchFamily="34" charset="0"/>
              <a:buChar char="•"/>
            </a:pPr>
            <a:r>
              <a:rPr lang="zh-CN" altLang="en-US" sz="2800" dirty="0">
                <a:latin typeface="標楷體" panose="03000509000000000000" pitchFamily="65" charset="-120"/>
                <a:ea typeface="標楷體" panose="03000509000000000000" pitchFamily="65" charset="-120"/>
                <a:sym typeface="+mn-ea"/>
              </a:rPr>
              <a:t>中國</a:t>
            </a:r>
            <a:r>
              <a:rPr lang="zh-TW" altLang="en-US" sz="2800" dirty="0">
                <a:latin typeface="標楷體" panose="03000509000000000000" pitchFamily="65" charset="-120"/>
                <a:ea typeface="標楷體" panose="03000509000000000000" pitchFamily="65" charset="-120"/>
                <a:sym typeface="+mn-ea"/>
              </a:rPr>
              <a:t>重視與發展中國家的關係，主張</a:t>
            </a:r>
            <a:r>
              <a:rPr lang="zh-CN" altLang="en-US" sz="2800" dirty="0">
                <a:latin typeface="標楷體" panose="03000509000000000000" pitchFamily="65" charset="-120"/>
                <a:ea typeface="標楷體" panose="03000509000000000000" pitchFamily="65" charset="-120"/>
                <a:sym typeface="+mn-ea"/>
              </a:rPr>
              <a:t>永遠做發展中國家的可靠朋友和真誠夥伴，踐行義利相兼、以義為先的正確義利觀。</a:t>
            </a:r>
            <a:endParaRPr lang="en-US" altLang="zh-CN" sz="2800" dirty="0">
              <a:latin typeface="標楷體" panose="03000509000000000000" pitchFamily="65" charset="-120"/>
              <a:ea typeface="標楷體" panose="03000509000000000000" pitchFamily="65" charset="-120"/>
              <a:sym typeface="+mn-ea"/>
            </a:endParaRPr>
          </a:p>
          <a:p>
            <a:pPr marL="457200" indent="-457200">
              <a:lnSpc>
                <a:spcPct val="150000"/>
              </a:lnSpc>
              <a:spcBef>
                <a:spcPts val="1000"/>
              </a:spcBef>
              <a:buFont typeface="Arial" panose="020B0604020202020204" pitchFamily="34" charset="0"/>
              <a:buChar char="•"/>
            </a:pPr>
            <a:r>
              <a:rPr lang="zh-TW" altLang="en-US" sz="2800" dirty="0">
                <a:latin typeface="標楷體" panose="03000509000000000000" pitchFamily="65" charset="-120"/>
                <a:ea typeface="標楷體" panose="03000509000000000000" pitchFamily="65" charset="-120"/>
              </a:rPr>
              <a:t>國家秉持真實親</a:t>
            </a:r>
            <a:r>
              <a:rPr lang="zh-TW" altLang="en-US" sz="2800" dirty="0" smtClean="0">
                <a:latin typeface="標楷體" panose="03000509000000000000" pitchFamily="65" charset="-120"/>
                <a:ea typeface="標楷體" panose="03000509000000000000" pitchFamily="65" charset="-120"/>
              </a:rPr>
              <a:t>誠理念</a:t>
            </a:r>
            <a:r>
              <a:rPr lang="zh-TW" altLang="en-US" sz="2800" dirty="0">
                <a:latin typeface="標楷體" panose="03000509000000000000" pitchFamily="65" charset="-120"/>
                <a:ea typeface="標楷體" panose="03000509000000000000" pitchFamily="65" charset="-120"/>
              </a:rPr>
              <a:t>和</a:t>
            </a:r>
            <a:r>
              <a:rPr lang="zh-TW" altLang="en-US" sz="2800" dirty="0" smtClean="0">
                <a:latin typeface="標楷體" panose="03000509000000000000" pitchFamily="65" charset="-120"/>
                <a:ea typeface="標楷體" panose="03000509000000000000" pitchFamily="65" charset="-120"/>
              </a:rPr>
              <a:t>正確</a:t>
            </a:r>
            <a:r>
              <a:rPr lang="zh-TW" altLang="en-US" sz="2800" dirty="0">
                <a:latin typeface="標楷體" panose="03000509000000000000" pitchFamily="65" charset="-120"/>
                <a:ea typeface="標楷體" panose="03000509000000000000" pitchFamily="65" charset="-120"/>
              </a:rPr>
              <a:t>義利</a:t>
            </a:r>
            <a:r>
              <a:rPr lang="zh-TW" altLang="en-US" sz="2800" dirty="0" smtClean="0">
                <a:latin typeface="標楷體" panose="03000509000000000000" pitchFamily="65" charset="-120"/>
                <a:ea typeface="標楷體" panose="03000509000000000000" pitchFamily="65" charset="-120"/>
              </a:rPr>
              <a:t>觀，</a:t>
            </a:r>
            <a:r>
              <a:rPr lang="zh-TW" altLang="en-US" sz="2800" dirty="0">
                <a:latin typeface="標楷體" panose="03000509000000000000" pitchFamily="65" charset="-120"/>
                <a:ea typeface="標楷體" panose="03000509000000000000" pitchFamily="65" charset="-120"/>
              </a:rPr>
              <a:t>加強同發展中國家的團結合作，堅持用好中非</a:t>
            </a:r>
            <a:r>
              <a:rPr lang="zh-CN" altLang="en-US" sz="2800" dirty="0">
                <a:latin typeface="標楷體" panose="03000509000000000000" pitchFamily="65" charset="-120"/>
                <a:ea typeface="標楷體" panose="03000509000000000000" pitchFamily="65" charset="-120"/>
              </a:rPr>
              <a:t>（非洲）</a:t>
            </a:r>
            <a:r>
              <a:rPr lang="zh-TW" altLang="en-US" sz="2800" dirty="0">
                <a:latin typeface="標楷體" panose="03000509000000000000" pitchFamily="65" charset="-120"/>
                <a:ea typeface="標楷體" panose="03000509000000000000" pitchFamily="65" charset="-120"/>
              </a:rPr>
              <a:t>、中拉</a:t>
            </a:r>
            <a:r>
              <a:rPr lang="zh-CN" altLang="en-US" sz="2800" dirty="0" smtClean="0">
                <a:latin typeface="標楷體" panose="03000509000000000000" pitchFamily="65" charset="-120"/>
                <a:ea typeface="標楷體" panose="03000509000000000000" pitchFamily="65" charset="-120"/>
              </a:rPr>
              <a:t>（</a:t>
            </a:r>
            <a:r>
              <a:rPr lang="zh-TW" altLang="en-US" sz="2800" dirty="0" smtClean="0">
                <a:latin typeface="標楷體" panose="03000509000000000000" pitchFamily="65" charset="-120"/>
                <a:ea typeface="標楷體" panose="03000509000000000000" pitchFamily="65" charset="-120"/>
              </a:rPr>
              <a:t>拉</a:t>
            </a:r>
            <a:r>
              <a:rPr lang="zh-TW" altLang="en-US" sz="2800" dirty="0">
                <a:latin typeface="標楷體" panose="03000509000000000000" pitchFamily="65" charset="-120"/>
                <a:ea typeface="標楷體" panose="03000509000000000000" pitchFamily="65" charset="-120"/>
              </a:rPr>
              <a:t>美國</a:t>
            </a:r>
            <a:r>
              <a:rPr lang="zh-CN" altLang="en-US" sz="2800" dirty="0" smtClean="0">
                <a:latin typeface="標楷體" panose="03000509000000000000" pitchFamily="65" charset="-120"/>
                <a:ea typeface="標楷體" panose="03000509000000000000" pitchFamily="65" charset="-120"/>
              </a:rPr>
              <a:t>家）</a:t>
            </a:r>
            <a:r>
              <a:rPr lang="zh-TW" altLang="en-US" sz="2800" dirty="0">
                <a:latin typeface="標楷體" panose="03000509000000000000" pitchFamily="65" charset="-120"/>
                <a:ea typeface="標楷體" panose="03000509000000000000" pitchFamily="65" charset="-120"/>
              </a:rPr>
              <a:t>、中阿</a:t>
            </a:r>
            <a:r>
              <a:rPr lang="zh-CN" altLang="en-US" sz="2800" dirty="0">
                <a:latin typeface="標楷體" panose="03000509000000000000" pitchFamily="65" charset="-120"/>
                <a:ea typeface="標楷體" panose="03000509000000000000" pitchFamily="65" charset="-120"/>
              </a:rPr>
              <a:t>（阿拉伯）</a:t>
            </a:r>
            <a:r>
              <a:rPr lang="zh-TW" altLang="en-US" sz="2800" dirty="0">
                <a:latin typeface="標楷體" panose="03000509000000000000" pitchFamily="65" charset="-120"/>
                <a:ea typeface="標楷體" panose="03000509000000000000" pitchFamily="65" charset="-120"/>
              </a:rPr>
              <a:t>合作機制與平台。</a:t>
            </a:r>
          </a:p>
        </p:txBody>
      </p:sp>
      <p:sp>
        <p:nvSpPr>
          <p:cNvPr id="6" name="矩形 26"/>
          <p:cNvSpPr/>
          <p:nvPr/>
        </p:nvSpPr>
        <p:spPr>
          <a:xfrm>
            <a:off x="2204338" y="0"/>
            <a:ext cx="7503544" cy="907493"/>
          </a:xfrm>
          <a:prstGeom prst="rect">
            <a:avLst/>
          </a:prstGeom>
        </p:spPr>
        <p:txBody>
          <a:bodyPr wrap="square">
            <a:spAutoFit/>
          </a:bodyPr>
          <a:lstStyle/>
          <a:p>
            <a:pPr algn="ctr">
              <a:lnSpc>
                <a:spcPct val="150000"/>
              </a:lnSpc>
            </a:pPr>
            <a:r>
              <a:rPr lang="zh-CN" altLang="en-US" sz="4000" kern="100" dirty="0">
                <a:latin typeface="DFKai-SB" panose="03000509000000000000" pitchFamily="65" charset="-120"/>
                <a:ea typeface="DFKai-SB" panose="03000509000000000000" pitchFamily="65" charset="-120"/>
                <a:cs typeface="Times New Roman" panose="02020603050405020304" pitchFamily="18" charset="0"/>
              </a:rPr>
              <a:t>我</a:t>
            </a:r>
            <a:r>
              <a:rPr lang="zh-TW" altLang="en-US" sz="4000" kern="100" dirty="0">
                <a:latin typeface="DFKai-SB" panose="03000509000000000000" pitchFamily="65" charset="-120"/>
                <a:ea typeface="DFKai-SB" panose="03000509000000000000" pitchFamily="65" charset="-120"/>
                <a:cs typeface="Times New Roman" panose="02020603050405020304" pitchFamily="18" charset="0"/>
              </a:rPr>
              <a:t>國</a:t>
            </a:r>
            <a:r>
              <a:rPr lang="zh-CN" altLang="zh-CN" sz="4000" kern="100" dirty="0">
                <a:effectLst/>
                <a:latin typeface="DFKai-SB" panose="03000509000000000000" pitchFamily="65" charset="-120"/>
                <a:ea typeface="DFKai-SB" panose="03000509000000000000" pitchFamily="65" charset="-120"/>
                <a:cs typeface="Times New Roman" panose="02020603050405020304" pitchFamily="18" charset="0"/>
              </a:rPr>
              <a:t>周邊外交</a:t>
            </a:r>
            <a:r>
              <a:rPr lang="zh-TW" altLang="en-US" sz="4000" kern="100" dirty="0">
                <a:effectLst/>
                <a:latin typeface="DFKai-SB" panose="03000509000000000000" pitchFamily="65" charset="-120"/>
                <a:ea typeface="DFKai-SB" panose="03000509000000000000" pitchFamily="65" charset="-120"/>
                <a:cs typeface="Times New Roman" panose="02020603050405020304" pitchFamily="18" charset="0"/>
              </a:rPr>
              <a:t>的實踐</a:t>
            </a:r>
            <a:endParaRPr lang="zh-CN" altLang="en-US" sz="4000" dirty="0">
              <a:latin typeface="DFKai-SB" panose="03000509000000000000" pitchFamily="65" charset="-120"/>
              <a:ea typeface="DFKai-SB" panose="03000509000000000000" pitchFamily="65" charset="-120"/>
            </a:endParaRPr>
          </a:p>
        </p:txBody>
      </p:sp>
      <p:pic>
        <p:nvPicPr>
          <p:cNvPr id="7" name="Picture 6"/>
          <p:cNvPicPr>
            <a:picLocks noChangeAspect="1"/>
          </p:cNvPicPr>
          <p:nvPr/>
        </p:nvPicPr>
        <p:blipFill>
          <a:blip r:embed="rId2"/>
          <a:stretch>
            <a:fillRect/>
          </a:stretch>
        </p:blipFill>
        <p:spPr>
          <a:xfrm>
            <a:off x="1374736" y="5200817"/>
            <a:ext cx="1378854" cy="636395"/>
          </a:xfrm>
          <a:prstGeom prst="rect">
            <a:avLst/>
          </a:prstGeom>
        </p:spPr>
      </p:pic>
      <p:sp>
        <p:nvSpPr>
          <p:cNvPr id="8" name="Rectangle 7"/>
          <p:cNvSpPr/>
          <p:nvPr/>
        </p:nvSpPr>
        <p:spPr>
          <a:xfrm>
            <a:off x="2881887" y="6031328"/>
            <a:ext cx="6382427" cy="523220"/>
          </a:xfrm>
          <a:prstGeom prst="rect">
            <a:avLst/>
          </a:prstGeom>
        </p:spPr>
        <p:txBody>
          <a:bodyPr wrap="square">
            <a:spAutoFit/>
          </a:bodyPr>
          <a:lstStyle/>
          <a:p>
            <a:r>
              <a:rPr lang="en-US" altLang="zh-TW" sz="1400" kern="1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kern="100" dirty="0">
                <a:latin typeface="Times New Roman" panose="02020603050405020304" pitchFamily="18" charset="0"/>
                <a:ea typeface="標楷體" panose="03000509000000000000" pitchFamily="65" charset="-120"/>
                <a:cs typeface="Times New Roman" panose="02020603050405020304" pitchFamily="18" charset="0"/>
              </a:rPr>
              <a:t>外交部發言人談今年以來中國外交成果和下階段工作重點</a:t>
            </a:r>
            <a:r>
              <a:rPr lang="en-US" altLang="zh-TW" sz="1400" kern="1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ja-JP" sz="1400" kern="100" dirty="0">
                <a:latin typeface="Times New Roman" panose="02020603050405020304" pitchFamily="18" charset="0"/>
                <a:ea typeface="標楷體" panose="03000509000000000000" pitchFamily="65" charset="-120"/>
                <a:cs typeface="Times New Roman" panose="02020603050405020304" pitchFamily="18" charset="0"/>
              </a:rPr>
              <a:t>https://www.fmprc.gov.cn/web/wjdt_674879/zcjd/202008/t20200810_7943742.shtml</a:t>
            </a:r>
            <a:endParaRPr lang="ja-JP" altLang="ja-JP" sz="1400" kern="1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9" name="Picture 8">
            <a:hlinkClick r:id="rId3"/>
          </p:cNvPr>
          <p:cNvPicPr>
            <a:picLocks noChangeAspect="1"/>
          </p:cNvPicPr>
          <p:nvPr/>
        </p:nvPicPr>
        <p:blipFill>
          <a:blip r:embed="rId4"/>
          <a:stretch>
            <a:fillRect/>
          </a:stretch>
        </p:blipFill>
        <p:spPr>
          <a:xfrm>
            <a:off x="1374736" y="6056895"/>
            <a:ext cx="1336821" cy="470412"/>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7854F227-B0E5-774A-98D8-7C64A83C4220}"/>
              </a:ext>
            </a:extLst>
          </p:cNvPr>
          <p:cNvSpPr>
            <a:spLocks noGrp="1"/>
          </p:cNvSpPr>
          <p:nvPr>
            <p:ph type="sldNum" sz="quarter" idx="10"/>
          </p:nvPr>
        </p:nvSpPr>
        <p:spPr/>
        <p:txBody>
          <a:bodyPr/>
          <a:lstStyle/>
          <a:p>
            <a:pPr>
              <a:defRPr/>
            </a:pPr>
            <a:fld id="{D516AF7B-E9E2-410E-AD95-DFB2B63849F4}" type="slidenum">
              <a:rPr lang="en-US" altLang="en-US" smtClean="0"/>
              <a:t>35</a:t>
            </a:fld>
            <a:endParaRPr lang="en-US" altLang="en-US"/>
          </a:p>
        </p:txBody>
      </p:sp>
      <p:sp>
        <p:nvSpPr>
          <p:cNvPr id="3" name="文本框 3">
            <a:extLst>
              <a:ext uri="{FF2B5EF4-FFF2-40B4-BE49-F238E27FC236}">
                <a16:creationId xmlns:a16="http://schemas.microsoft.com/office/drawing/2014/main" id="{BCD9675B-B880-9648-8653-5EF50A12291F}"/>
              </a:ext>
            </a:extLst>
          </p:cNvPr>
          <p:cNvSpPr txBox="1"/>
          <p:nvPr/>
        </p:nvSpPr>
        <p:spPr>
          <a:xfrm>
            <a:off x="1293804" y="1078524"/>
            <a:ext cx="10006800" cy="584775"/>
          </a:xfrm>
          <a:prstGeom prst="rect">
            <a:avLst/>
          </a:prstGeom>
          <a:noFill/>
        </p:spPr>
        <p:txBody>
          <a:bodyPr wrap="square">
            <a:spAutoFit/>
          </a:bodyPr>
          <a:lstStyle/>
          <a:p>
            <a:pPr algn="l"/>
            <a:r>
              <a:rPr lang="zh-CN" altLang="en-US" sz="3200" dirty="0">
                <a:latin typeface="DFKai-SB" panose="03000509000000000000" pitchFamily="65" charset="-120"/>
                <a:ea typeface="DFKai-SB" panose="03000509000000000000" pitchFamily="65" charset="-120"/>
              </a:rPr>
              <a:t>我國對非洲始終秉持</a:t>
            </a:r>
            <a:r>
              <a:rPr lang="zh-TW" altLang="en-US" sz="3200" dirty="0">
                <a:latin typeface="DFKai-SB" panose="03000509000000000000" pitchFamily="65" charset="-120"/>
                <a:ea typeface="DFKai-SB" panose="03000509000000000000" pitchFamily="65" charset="-120"/>
              </a:rPr>
              <a:t>「</a:t>
            </a:r>
            <a:r>
              <a:rPr lang="zh-CN" altLang="en-US" sz="3200" dirty="0">
                <a:latin typeface="DFKai-SB" panose="03000509000000000000" pitchFamily="65" charset="-120"/>
                <a:ea typeface="DFKai-SB" panose="03000509000000000000" pitchFamily="65" charset="-120"/>
              </a:rPr>
              <a:t>真、實、親、誠</a:t>
            </a:r>
            <a:r>
              <a:rPr lang="zh-TW" altLang="en-US" sz="3200" dirty="0">
                <a:latin typeface="DFKai-SB" panose="03000509000000000000" pitchFamily="65" charset="-120"/>
                <a:ea typeface="DFKai-SB" panose="03000509000000000000" pitchFamily="65" charset="-120"/>
              </a:rPr>
              <a:t>」</a:t>
            </a:r>
            <a:r>
              <a:rPr lang="zh-CN" altLang="en-US" sz="3200" dirty="0">
                <a:latin typeface="DFKai-SB" panose="03000509000000000000" pitchFamily="65" charset="-120"/>
                <a:ea typeface="DFKai-SB" panose="03000509000000000000" pitchFamily="65" charset="-120"/>
              </a:rPr>
              <a:t>的</a:t>
            </a:r>
            <a:r>
              <a:rPr lang="zh-CN" altLang="en-US" sz="3200" i="0" dirty="0">
                <a:effectLst/>
                <a:latin typeface="DFKai-SB" panose="03000509000000000000" pitchFamily="65" charset="-120"/>
                <a:ea typeface="DFKai-SB" panose="03000509000000000000" pitchFamily="65" charset="-120"/>
              </a:rPr>
              <a:t>外交原則</a:t>
            </a:r>
            <a:r>
              <a:rPr lang="zh-TW" altLang="en-US" sz="3200" i="0" dirty="0">
                <a:effectLst/>
                <a:latin typeface="DFKai-SB" panose="03000509000000000000" pitchFamily="65" charset="-120"/>
                <a:ea typeface="DFKai-SB" panose="03000509000000000000" pitchFamily="65" charset="-120"/>
              </a:rPr>
              <a:t>。</a:t>
            </a:r>
            <a:endParaRPr lang="zh-CN" altLang="en-US" sz="3200" i="0" dirty="0">
              <a:effectLst/>
              <a:latin typeface="DFKai-SB" panose="03000509000000000000" pitchFamily="65" charset="-120"/>
              <a:ea typeface="DFKai-SB" panose="03000509000000000000" pitchFamily="65" charset="-120"/>
            </a:endParaRPr>
          </a:p>
        </p:txBody>
      </p:sp>
      <p:sp>
        <p:nvSpPr>
          <p:cNvPr id="4" name="Freeform 5">
            <a:extLst>
              <a:ext uri="{FF2B5EF4-FFF2-40B4-BE49-F238E27FC236}">
                <a16:creationId xmlns:a16="http://schemas.microsoft.com/office/drawing/2014/main" id="{27C7A6DB-A74C-C746-952A-7B43ABC04828}"/>
              </a:ext>
            </a:extLst>
          </p:cNvPr>
          <p:cNvSpPr/>
          <p:nvPr/>
        </p:nvSpPr>
        <p:spPr bwMode="auto">
          <a:xfrm>
            <a:off x="653698" y="1209502"/>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ea"/>
              <a:sym typeface="Agency FB" panose="020B0503020202020204" pitchFamily="34" charset="0"/>
            </a:endParaRPr>
          </a:p>
        </p:txBody>
      </p:sp>
      <p:grpSp>
        <p:nvGrpSpPr>
          <p:cNvPr id="5" name="组合 15">
            <a:extLst>
              <a:ext uri="{FF2B5EF4-FFF2-40B4-BE49-F238E27FC236}">
                <a16:creationId xmlns:a16="http://schemas.microsoft.com/office/drawing/2014/main" id="{39F30EBA-7423-BC47-A52F-058F9731F010}"/>
              </a:ext>
            </a:extLst>
          </p:cNvPr>
          <p:cNvGrpSpPr/>
          <p:nvPr/>
        </p:nvGrpSpPr>
        <p:grpSpPr>
          <a:xfrm>
            <a:off x="7996539" y="2460108"/>
            <a:ext cx="2284119" cy="2370289"/>
            <a:chOff x="4465584" y="2939168"/>
            <a:chExt cx="3011504" cy="2958876"/>
          </a:xfrm>
        </p:grpSpPr>
        <p:grpSp>
          <p:nvGrpSpPr>
            <p:cNvPr id="6" name="组合 16">
              <a:extLst>
                <a:ext uri="{FF2B5EF4-FFF2-40B4-BE49-F238E27FC236}">
                  <a16:creationId xmlns:a16="http://schemas.microsoft.com/office/drawing/2014/main" id="{C7830F2B-C83E-3D49-A87B-D7958D896CC5}"/>
                </a:ext>
              </a:extLst>
            </p:cNvPr>
            <p:cNvGrpSpPr/>
            <p:nvPr/>
          </p:nvGrpSpPr>
          <p:grpSpPr>
            <a:xfrm>
              <a:off x="4465584" y="2939168"/>
              <a:ext cx="1381088" cy="1381088"/>
              <a:chOff x="4335780" y="2291678"/>
              <a:chExt cx="1614488" cy="1614488"/>
            </a:xfrm>
          </p:grpSpPr>
          <p:sp>
            <p:nvSpPr>
              <p:cNvPr id="19" name="椭圆 29">
                <a:extLst>
                  <a:ext uri="{FF2B5EF4-FFF2-40B4-BE49-F238E27FC236}">
                    <a16:creationId xmlns:a16="http://schemas.microsoft.com/office/drawing/2014/main" id="{F8C08BAE-FF2B-E84F-A83E-8956D7969164}"/>
                  </a:ext>
                </a:extLst>
              </p:cNvPr>
              <p:cNvSpPr/>
              <p:nvPr/>
            </p:nvSpPr>
            <p:spPr>
              <a:xfrm flipV="1">
                <a:off x="4335780" y="2291678"/>
                <a:ext cx="1614488" cy="1614488"/>
              </a:xfrm>
              <a:prstGeom prst="ellipse">
                <a:avLst/>
              </a:prstGeom>
              <a:solidFill>
                <a:srgbClr val="9F8DFB"/>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DFKai-SB" panose="03000509000000000000" pitchFamily="65" charset="-120"/>
                  <a:ea typeface="DFKai-SB" panose="03000509000000000000" pitchFamily="65" charset="-120"/>
                  <a:cs typeface="+mn-ea"/>
                  <a:sym typeface="+mn-lt"/>
                </a:endParaRPr>
              </a:p>
            </p:txBody>
          </p:sp>
          <p:sp>
            <p:nvSpPr>
              <p:cNvPr id="20" name="泪滴形 33">
                <a:extLst>
                  <a:ext uri="{FF2B5EF4-FFF2-40B4-BE49-F238E27FC236}">
                    <a16:creationId xmlns:a16="http://schemas.microsoft.com/office/drawing/2014/main" id="{3A1DD728-12FB-1D45-A055-6B1D3325F0D0}"/>
                  </a:ext>
                </a:extLst>
              </p:cNvPr>
              <p:cNvSpPr/>
              <p:nvPr/>
            </p:nvSpPr>
            <p:spPr>
              <a:xfrm flipV="1">
                <a:off x="4440189" y="2396087"/>
                <a:ext cx="1405671" cy="1405671"/>
              </a:xfrm>
              <a:prstGeom prst="teardrop">
                <a:avLst/>
              </a:prstGeom>
              <a:solidFill>
                <a:srgbClr val="DDD6FE"/>
              </a:solidFill>
              <a:ln w="60325" cap="flat" cmpd="sng" algn="ctr">
                <a:noFill/>
                <a:prstDash val="solid"/>
                <a:miter lim="800000"/>
              </a:ln>
              <a:effectLst>
                <a:outerShdw blurRad="698500" dist="190500" dir="8100000" algn="tr" rotWithShape="0">
                  <a:prstClr val="black">
                    <a:alpha val="15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DFKai-SB" panose="03000509000000000000" pitchFamily="65" charset="-120"/>
                  <a:ea typeface="DFKai-SB" panose="03000509000000000000" pitchFamily="65" charset="-120"/>
                  <a:cs typeface="+mn-ea"/>
                  <a:sym typeface="+mn-lt"/>
                </a:endParaRPr>
              </a:p>
            </p:txBody>
          </p:sp>
          <p:sp>
            <p:nvSpPr>
              <p:cNvPr id="21" name="椭圆 34">
                <a:extLst>
                  <a:ext uri="{FF2B5EF4-FFF2-40B4-BE49-F238E27FC236}">
                    <a16:creationId xmlns:a16="http://schemas.microsoft.com/office/drawing/2014/main" id="{8B3A9AC3-8D29-E947-B359-C691798B851B}"/>
                  </a:ext>
                </a:extLst>
              </p:cNvPr>
              <p:cNvSpPr/>
              <p:nvPr/>
            </p:nvSpPr>
            <p:spPr>
              <a:xfrm flipV="1">
                <a:off x="4583902" y="2539800"/>
                <a:ext cx="1118243" cy="1118243"/>
              </a:xfrm>
              <a:prstGeom prst="ellipse">
                <a:avLst/>
              </a:prstGeom>
              <a:noFill/>
              <a:ln w="12700" cap="flat" cmpd="sng" algn="ctr">
                <a:noFill/>
                <a:prstDash val="solid"/>
                <a:miter lim="800000"/>
              </a:ln>
              <a:effectLst>
                <a:innerShdw blurRad="114300">
                  <a:prstClr val="black"/>
                </a:inn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DFKai-SB" panose="03000509000000000000" pitchFamily="65" charset="-120"/>
                  <a:ea typeface="DFKai-SB" panose="03000509000000000000" pitchFamily="65" charset="-120"/>
                  <a:cs typeface="+mn-ea"/>
                  <a:sym typeface="+mn-lt"/>
                </a:endParaRPr>
              </a:p>
            </p:txBody>
          </p:sp>
        </p:grpSp>
        <p:grpSp>
          <p:nvGrpSpPr>
            <p:cNvPr id="7" name="组合 17">
              <a:extLst>
                <a:ext uri="{FF2B5EF4-FFF2-40B4-BE49-F238E27FC236}">
                  <a16:creationId xmlns:a16="http://schemas.microsoft.com/office/drawing/2014/main" id="{2E297E34-296C-D548-8054-18E2ADC978EF}"/>
                </a:ext>
              </a:extLst>
            </p:cNvPr>
            <p:cNvGrpSpPr/>
            <p:nvPr/>
          </p:nvGrpSpPr>
          <p:grpSpPr>
            <a:xfrm>
              <a:off x="6096000" y="2939168"/>
              <a:ext cx="1381088" cy="1381088"/>
              <a:chOff x="6241732" y="2291678"/>
              <a:chExt cx="1614488" cy="1614488"/>
            </a:xfrm>
          </p:grpSpPr>
          <p:sp>
            <p:nvSpPr>
              <p:cNvPr id="16" name="椭圆 26">
                <a:extLst>
                  <a:ext uri="{FF2B5EF4-FFF2-40B4-BE49-F238E27FC236}">
                    <a16:creationId xmlns:a16="http://schemas.microsoft.com/office/drawing/2014/main" id="{E1ADBE39-31DF-3246-ADD2-D170EF5981DB}"/>
                  </a:ext>
                </a:extLst>
              </p:cNvPr>
              <p:cNvSpPr/>
              <p:nvPr/>
            </p:nvSpPr>
            <p:spPr>
              <a:xfrm flipH="1" flipV="1">
                <a:off x="6241732" y="2291678"/>
                <a:ext cx="1614488" cy="1614488"/>
              </a:xfrm>
              <a:prstGeom prst="ellipse">
                <a:avLst/>
              </a:prstGeom>
              <a:solidFill>
                <a:srgbClr val="9F8DFB"/>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DFKai-SB" panose="03000509000000000000" pitchFamily="65" charset="-120"/>
                  <a:ea typeface="DFKai-SB" panose="03000509000000000000" pitchFamily="65" charset="-120"/>
                  <a:cs typeface="+mn-ea"/>
                  <a:sym typeface="+mn-lt"/>
                </a:endParaRPr>
              </a:p>
            </p:txBody>
          </p:sp>
          <p:sp>
            <p:nvSpPr>
              <p:cNvPr id="17" name="泪滴形 27">
                <a:extLst>
                  <a:ext uri="{FF2B5EF4-FFF2-40B4-BE49-F238E27FC236}">
                    <a16:creationId xmlns:a16="http://schemas.microsoft.com/office/drawing/2014/main" id="{A38F6F51-092E-2046-93A3-9F2EE6C22659}"/>
                  </a:ext>
                </a:extLst>
              </p:cNvPr>
              <p:cNvSpPr/>
              <p:nvPr/>
            </p:nvSpPr>
            <p:spPr>
              <a:xfrm flipH="1" flipV="1">
                <a:off x="6346141" y="2396087"/>
                <a:ext cx="1405671" cy="1405671"/>
              </a:xfrm>
              <a:prstGeom prst="teardrop">
                <a:avLst/>
              </a:prstGeom>
              <a:solidFill>
                <a:srgbClr val="DDD6FE"/>
              </a:solidFill>
              <a:ln w="60325" cap="flat" cmpd="sng" algn="ctr">
                <a:noFill/>
                <a:prstDash val="solid"/>
                <a:miter lim="800000"/>
              </a:ln>
              <a:effectLst>
                <a:outerShdw blurRad="698500" dist="190500" dir="8100000" algn="tr" rotWithShape="0">
                  <a:prstClr val="black">
                    <a:alpha val="15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DFKai-SB" panose="03000509000000000000" pitchFamily="65" charset="-120"/>
                  <a:ea typeface="DFKai-SB" panose="03000509000000000000" pitchFamily="65" charset="-120"/>
                  <a:cs typeface="+mn-ea"/>
                  <a:sym typeface="+mn-lt"/>
                </a:endParaRPr>
              </a:p>
            </p:txBody>
          </p:sp>
          <p:sp>
            <p:nvSpPr>
              <p:cNvPr id="18" name="椭圆 28">
                <a:extLst>
                  <a:ext uri="{FF2B5EF4-FFF2-40B4-BE49-F238E27FC236}">
                    <a16:creationId xmlns:a16="http://schemas.microsoft.com/office/drawing/2014/main" id="{01459FA2-B97C-3543-AD46-48BB7E8F7AFC}"/>
                  </a:ext>
                </a:extLst>
              </p:cNvPr>
              <p:cNvSpPr/>
              <p:nvPr/>
            </p:nvSpPr>
            <p:spPr>
              <a:xfrm flipH="1" flipV="1">
                <a:off x="6489854" y="2539800"/>
                <a:ext cx="1118243" cy="1118243"/>
              </a:xfrm>
              <a:prstGeom prst="ellipse">
                <a:avLst/>
              </a:prstGeom>
              <a:noFill/>
              <a:ln w="12700" cap="flat" cmpd="sng" algn="ctr">
                <a:noFill/>
                <a:prstDash val="solid"/>
                <a:miter lim="800000"/>
              </a:ln>
              <a:effectLst>
                <a:innerShdw blurRad="114300">
                  <a:prstClr val="black"/>
                </a:inn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DFKai-SB" panose="03000509000000000000" pitchFamily="65" charset="-120"/>
                  <a:ea typeface="DFKai-SB" panose="03000509000000000000" pitchFamily="65" charset="-120"/>
                  <a:cs typeface="+mn-ea"/>
                  <a:sym typeface="+mn-lt"/>
                </a:endParaRPr>
              </a:p>
            </p:txBody>
          </p:sp>
        </p:grpSp>
        <p:grpSp>
          <p:nvGrpSpPr>
            <p:cNvPr id="8" name="组合 18">
              <a:extLst>
                <a:ext uri="{FF2B5EF4-FFF2-40B4-BE49-F238E27FC236}">
                  <a16:creationId xmlns:a16="http://schemas.microsoft.com/office/drawing/2014/main" id="{970AD944-E8E7-1C43-8BA9-6114E0CE636E}"/>
                </a:ext>
              </a:extLst>
            </p:cNvPr>
            <p:cNvGrpSpPr/>
            <p:nvPr/>
          </p:nvGrpSpPr>
          <p:grpSpPr>
            <a:xfrm>
              <a:off x="4465584" y="4516956"/>
              <a:ext cx="1381088" cy="1381088"/>
              <a:chOff x="4335780" y="4136108"/>
              <a:chExt cx="1614488" cy="1614488"/>
            </a:xfrm>
          </p:grpSpPr>
          <p:sp>
            <p:nvSpPr>
              <p:cNvPr id="13" name="椭圆 23">
                <a:extLst>
                  <a:ext uri="{FF2B5EF4-FFF2-40B4-BE49-F238E27FC236}">
                    <a16:creationId xmlns:a16="http://schemas.microsoft.com/office/drawing/2014/main" id="{F4709805-C5FA-5A4B-B08C-BE5530248AAA}"/>
                  </a:ext>
                </a:extLst>
              </p:cNvPr>
              <p:cNvSpPr/>
              <p:nvPr/>
            </p:nvSpPr>
            <p:spPr>
              <a:xfrm>
                <a:off x="4335780" y="4136108"/>
                <a:ext cx="1614488" cy="1614488"/>
              </a:xfrm>
              <a:prstGeom prst="ellipse">
                <a:avLst/>
              </a:prstGeom>
              <a:solidFill>
                <a:srgbClr val="9F8DFB"/>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DFKai-SB" panose="03000509000000000000" pitchFamily="65" charset="-120"/>
                  <a:ea typeface="DFKai-SB" panose="03000509000000000000" pitchFamily="65" charset="-120"/>
                  <a:cs typeface="+mn-ea"/>
                  <a:sym typeface="+mn-lt"/>
                </a:endParaRPr>
              </a:p>
            </p:txBody>
          </p:sp>
          <p:sp>
            <p:nvSpPr>
              <p:cNvPr id="14" name="泪滴形 24">
                <a:extLst>
                  <a:ext uri="{FF2B5EF4-FFF2-40B4-BE49-F238E27FC236}">
                    <a16:creationId xmlns:a16="http://schemas.microsoft.com/office/drawing/2014/main" id="{9231A80E-EF83-E946-A04F-88144F973FE4}"/>
                  </a:ext>
                </a:extLst>
              </p:cNvPr>
              <p:cNvSpPr/>
              <p:nvPr/>
            </p:nvSpPr>
            <p:spPr>
              <a:xfrm>
                <a:off x="4440189" y="4240517"/>
                <a:ext cx="1405671" cy="1405671"/>
              </a:xfrm>
              <a:prstGeom prst="teardrop">
                <a:avLst/>
              </a:prstGeom>
              <a:solidFill>
                <a:srgbClr val="DDD6FE"/>
              </a:solidFill>
              <a:ln w="60325" cap="flat" cmpd="sng" algn="ctr">
                <a:noFill/>
                <a:prstDash val="solid"/>
                <a:miter lim="800000"/>
              </a:ln>
              <a:effectLst>
                <a:outerShdw blurRad="698500" dist="190500" dir="8100000" algn="tr" rotWithShape="0">
                  <a:prstClr val="black">
                    <a:alpha val="15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DFKai-SB" panose="03000509000000000000" pitchFamily="65" charset="-120"/>
                  <a:ea typeface="DFKai-SB" panose="03000509000000000000" pitchFamily="65" charset="-120"/>
                  <a:cs typeface="+mn-ea"/>
                  <a:sym typeface="+mn-lt"/>
                </a:endParaRPr>
              </a:p>
            </p:txBody>
          </p:sp>
          <p:sp>
            <p:nvSpPr>
              <p:cNvPr id="15" name="椭圆 25">
                <a:extLst>
                  <a:ext uri="{FF2B5EF4-FFF2-40B4-BE49-F238E27FC236}">
                    <a16:creationId xmlns:a16="http://schemas.microsoft.com/office/drawing/2014/main" id="{DF373553-91E0-194A-982A-04B2517355B7}"/>
                  </a:ext>
                </a:extLst>
              </p:cNvPr>
              <p:cNvSpPr/>
              <p:nvPr/>
            </p:nvSpPr>
            <p:spPr>
              <a:xfrm>
                <a:off x="4583902" y="4384230"/>
                <a:ext cx="1118243" cy="1118243"/>
              </a:xfrm>
              <a:prstGeom prst="ellipse">
                <a:avLst/>
              </a:prstGeom>
              <a:noFill/>
              <a:ln w="12700" cap="flat" cmpd="sng" algn="ctr">
                <a:noFill/>
                <a:prstDash val="solid"/>
                <a:miter lim="800000"/>
              </a:ln>
              <a:effectLst>
                <a:innerShdw blurRad="114300">
                  <a:prstClr val="black"/>
                </a:inn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DFKai-SB" panose="03000509000000000000" pitchFamily="65" charset="-120"/>
                  <a:ea typeface="DFKai-SB" panose="03000509000000000000" pitchFamily="65" charset="-120"/>
                  <a:cs typeface="+mn-ea"/>
                  <a:sym typeface="+mn-lt"/>
                </a:endParaRPr>
              </a:p>
            </p:txBody>
          </p:sp>
        </p:grpSp>
        <p:grpSp>
          <p:nvGrpSpPr>
            <p:cNvPr id="9" name="组合 19">
              <a:extLst>
                <a:ext uri="{FF2B5EF4-FFF2-40B4-BE49-F238E27FC236}">
                  <a16:creationId xmlns:a16="http://schemas.microsoft.com/office/drawing/2014/main" id="{815E5571-DD86-7243-84D3-25070A6715BE}"/>
                </a:ext>
              </a:extLst>
            </p:cNvPr>
            <p:cNvGrpSpPr/>
            <p:nvPr/>
          </p:nvGrpSpPr>
          <p:grpSpPr>
            <a:xfrm>
              <a:off x="6096000" y="4516956"/>
              <a:ext cx="1381088" cy="1381088"/>
              <a:chOff x="6241732" y="4136108"/>
              <a:chExt cx="1614488" cy="1614488"/>
            </a:xfrm>
          </p:grpSpPr>
          <p:sp>
            <p:nvSpPr>
              <p:cNvPr id="10" name="椭圆 20">
                <a:extLst>
                  <a:ext uri="{FF2B5EF4-FFF2-40B4-BE49-F238E27FC236}">
                    <a16:creationId xmlns:a16="http://schemas.microsoft.com/office/drawing/2014/main" id="{128C4F66-C9BC-CF44-81FC-3F64E1187588}"/>
                  </a:ext>
                </a:extLst>
              </p:cNvPr>
              <p:cNvSpPr/>
              <p:nvPr/>
            </p:nvSpPr>
            <p:spPr>
              <a:xfrm flipH="1">
                <a:off x="6241732" y="4136108"/>
                <a:ext cx="1614488" cy="1614488"/>
              </a:xfrm>
              <a:prstGeom prst="ellipse">
                <a:avLst/>
              </a:prstGeom>
              <a:solidFill>
                <a:srgbClr val="9F8DFB"/>
              </a:solidFill>
              <a:ln w="12700" cap="flat" cmpd="sng" algn="ctr">
                <a:solidFill>
                  <a:srgbClr val="9F8DFB"/>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DFKai-SB" panose="03000509000000000000" pitchFamily="65" charset="-120"/>
                  <a:ea typeface="DFKai-SB" panose="03000509000000000000" pitchFamily="65" charset="-120"/>
                  <a:cs typeface="+mn-ea"/>
                  <a:sym typeface="+mn-lt"/>
                </a:endParaRPr>
              </a:p>
            </p:txBody>
          </p:sp>
          <p:sp>
            <p:nvSpPr>
              <p:cNvPr id="11" name="泪滴形 21">
                <a:extLst>
                  <a:ext uri="{FF2B5EF4-FFF2-40B4-BE49-F238E27FC236}">
                    <a16:creationId xmlns:a16="http://schemas.microsoft.com/office/drawing/2014/main" id="{3FA7E5F0-0B8D-AB4C-9FB6-E2315FAF4D53}"/>
                  </a:ext>
                </a:extLst>
              </p:cNvPr>
              <p:cNvSpPr/>
              <p:nvPr/>
            </p:nvSpPr>
            <p:spPr>
              <a:xfrm flipH="1">
                <a:off x="6346141" y="4240517"/>
                <a:ext cx="1405671" cy="1405671"/>
              </a:xfrm>
              <a:prstGeom prst="teardrop">
                <a:avLst/>
              </a:prstGeom>
              <a:solidFill>
                <a:srgbClr val="DDD6FE"/>
              </a:solidFill>
              <a:ln w="60325" cap="flat" cmpd="sng" algn="ctr">
                <a:noFill/>
                <a:prstDash val="solid"/>
                <a:miter lim="800000"/>
              </a:ln>
              <a:effectLst>
                <a:outerShdw blurRad="698500" dist="190500" dir="8100000" algn="tr" rotWithShape="0">
                  <a:prstClr val="black">
                    <a:alpha val="15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DFKai-SB" panose="03000509000000000000" pitchFamily="65" charset="-120"/>
                  <a:ea typeface="DFKai-SB" panose="03000509000000000000" pitchFamily="65" charset="-120"/>
                  <a:cs typeface="+mn-ea"/>
                  <a:sym typeface="+mn-lt"/>
                </a:endParaRPr>
              </a:p>
            </p:txBody>
          </p:sp>
          <p:sp>
            <p:nvSpPr>
              <p:cNvPr id="12" name="椭圆 22">
                <a:extLst>
                  <a:ext uri="{FF2B5EF4-FFF2-40B4-BE49-F238E27FC236}">
                    <a16:creationId xmlns:a16="http://schemas.microsoft.com/office/drawing/2014/main" id="{9B25FDF2-7473-DE43-8ED0-D9899D55688E}"/>
                  </a:ext>
                </a:extLst>
              </p:cNvPr>
              <p:cNvSpPr/>
              <p:nvPr/>
            </p:nvSpPr>
            <p:spPr>
              <a:xfrm flipH="1">
                <a:off x="6489854" y="4384230"/>
                <a:ext cx="1118243" cy="1118243"/>
              </a:xfrm>
              <a:prstGeom prst="ellipse">
                <a:avLst/>
              </a:prstGeom>
              <a:noFill/>
              <a:ln w="12700" cap="flat" cmpd="sng" algn="ctr">
                <a:noFill/>
                <a:prstDash val="solid"/>
                <a:miter lim="800000"/>
              </a:ln>
              <a:effectLst>
                <a:innerShdw blurRad="114300">
                  <a:prstClr val="black"/>
                </a:innerShdw>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DFKai-SB" panose="03000509000000000000" pitchFamily="65" charset="-120"/>
                  <a:ea typeface="DFKai-SB" panose="03000509000000000000" pitchFamily="65" charset="-120"/>
                  <a:cs typeface="+mn-ea"/>
                  <a:sym typeface="+mn-lt"/>
                </a:endParaRPr>
              </a:p>
            </p:txBody>
          </p:sp>
        </p:grpSp>
      </p:grpSp>
      <p:sp>
        <p:nvSpPr>
          <p:cNvPr id="22" name="文本框 35">
            <a:extLst>
              <a:ext uri="{FF2B5EF4-FFF2-40B4-BE49-F238E27FC236}">
                <a16:creationId xmlns:a16="http://schemas.microsoft.com/office/drawing/2014/main" id="{7A60B59A-20F2-2E4B-81F5-E62D1E82956B}"/>
              </a:ext>
            </a:extLst>
          </p:cNvPr>
          <p:cNvSpPr txBox="1"/>
          <p:nvPr/>
        </p:nvSpPr>
        <p:spPr>
          <a:xfrm>
            <a:off x="8144566" y="2556871"/>
            <a:ext cx="706838" cy="707886"/>
          </a:xfrm>
          <a:prstGeom prst="rect">
            <a:avLst/>
          </a:prstGeom>
          <a:noFill/>
        </p:spPr>
        <p:txBody>
          <a:bodyPr wrap="square">
            <a:spAutoFit/>
          </a:bodyPr>
          <a:lstStyle/>
          <a:p>
            <a:r>
              <a:rPr lang="zh-CN" altLang="en-US" sz="4000" b="1" i="0" dirty="0">
                <a:solidFill>
                  <a:schemeClr val="tx2">
                    <a:lumMod val="50000"/>
                  </a:schemeClr>
                </a:solidFill>
                <a:effectLst/>
                <a:latin typeface="DFKai-SB" panose="03000509000000000000" pitchFamily="65" charset="-120"/>
                <a:ea typeface="DFKai-SB" panose="03000509000000000000" pitchFamily="65" charset="-120"/>
              </a:rPr>
              <a:t>真</a:t>
            </a:r>
            <a:endParaRPr lang="zh-CN" altLang="en-US" sz="4000" dirty="0">
              <a:solidFill>
                <a:schemeClr val="tx2">
                  <a:lumMod val="50000"/>
                </a:schemeClr>
              </a:solidFill>
              <a:latin typeface="DFKai-SB" panose="03000509000000000000" pitchFamily="65" charset="-120"/>
              <a:ea typeface="DFKai-SB" panose="03000509000000000000" pitchFamily="65" charset="-120"/>
            </a:endParaRPr>
          </a:p>
        </p:txBody>
      </p:sp>
      <p:sp>
        <p:nvSpPr>
          <p:cNvPr id="23" name="文本框 36">
            <a:extLst>
              <a:ext uri="{FF2B5EF4-FFF2-40B4-BE49-F238E27FC236}">
                <a16:creationId xmlns:a16="http://schemas.microsoft.com/office/drawing/2014/main" id="{2CF339F8-562D-984F-8E86-F8C1346CD22E}"/>
              </a:ext>
            </a:extLst>
          </p:cNvPr>
          <p:cNvSpPr txBox="1"/>
          <p:nvPr/>
        </p:nvSpPr>
        <p:spPr>
          <a:xfrm>
            <a:off x="9363089" y="2594631"/>
            <a:ext cx="706838" cy="707886"/>
          </a:xfrm>
          <a:prstGeom prst="rect">
            <a:avLst/>
          </a:prstGeom>
          <a:noFill/>
        </p:spPr>
        <p:txBody>
          <a:bodyPr wrap="square">
            <a:spAutoFit/>
          </a:bodyPr>
          <a:lstStyle/>
          <a:p>
            <a:r>
              <a:rPr lang="zh-CN" altLang="en-US" sz="4000" b="1" dirty="0">
                <a:solidFill>
                  <a:schemeClr val="tx2">
                    <a:lumMod val="50000"/>
                  </a:schemeClr>
                </a:solidFill>
                <a:latin typeface="DFKai-SB" panose="03000509000000000000" pitchFamily="65" charset="-120"/>
                <a:ea typeface="DFKai-SB" panose="03000509000000000000" pitchFamily="65" charset="-120"/>
              </a:rPr>
              <a:t>實</a:t>
            </a:r>
            <a:endParaRPr lang="zh-CN" altLang="en-US" sz="4000" dirty="0">
              <a:solidFill>
                <a:schemeClr val="tx2">
                  <a:lumMod val="50000"/>
                </a:schemeClr>
              </a:solidFill>
              <a:latin typeface="DFKai-SB" panose="03000509000000000000" pitchFamily="65" charset="-120"/>
              <a:ea typeface="DFKai-SB" panose="03000509000000000000" pitchFamily="65" charset="-120"/>
            </a:endParaRPr>
          </a:p>
        </p:txBody>
      </p:sp>
      <p:sp>
        <p:nvSpPr>
          <p:cNvPr id="24" name="文本框 37">
            <a:extLst>
              <a:ext uri="{FF2B5EF4-FFF2-40B4-BE49-F238E27FC236}">
                <a16:creationId xmlns:a16="http://schemas.microsoft.com/office/drawing/2014/main" id="{378056F9-3C39-5A4B-8F4E-2CCAEF673571}"/>
              </a:ext>
            </a:extLst>
          </p:cNvPr>
          <p:cNvSpPr txBox="1"/>
          <p:nvPr/>
        </p:nvSpPr>
        <p:spPr>
          <a:xfrm>
            <a:off x="8136947" y="3871831"/>
            <a:ext cx="706838" cy="707886"/>
          </a:xfrm>
          <a:prstGeom prst="rect">
            <a:avLst/>
          </a:prstGeom>
          <a:noFill/>
        </p:spPr>
        <p:txBody>
          <a:bodyPr wrap="square">
            <a:spAutoFit/>
          </a:bodyPr>
          <a:lstStyle/>
          <a:p>
            <a:r>
              <a:rPr lang="zh-CN" altLang="en-US" sz="4000" b="1" i="0" dirty="0">
                <a:solidFill>
                  <a:schemeClr val="tx2">
                    <a:lumMod val="50000"/>
                  </a:schemeClr>
                </a:solidFill>
                <a:effectLst/>
                <a:latin typeface="DFKai-SB" panose="03000509000000000000" pitchFamily="65" charset="-120"/>
                <a:ea typeface="DFKai-SB" panose="03000509000000000000" pitchFamily="65" charset="-120"/>
              </a:rPr>
              <a:t>親</a:t>
            </a:r>
            <a:endParaRPr lang="zh-CN" altLang="en-US" sz="4000" dirty="0">
              <a:solidFill>
                <a:schemeClr val="tx2">
                  <a:lumMod val="50000"/>
                </a:schemeClr>
              </a:solidFill>
              <a:latin typeface="DFKai-SB" panose="03000509000000000000" pitchFamily="65" charset="-120"/>
              <a:ea typeface="DFKai-SB" panose="03000509000000000000" pitchFamily="65" charset="-120"/>
            </a:endParaRPr>
          </a:p>
        </p:txBody>
      </p:sp>
      <p:sp>
        <p:nvSpPr>
          <p:cNvPr id="25" name="文本框 38">
            <a:extLst>
              <a:ext uri="{FF2B5EF4-FFF2-40B4-BE49-F238E27FC236}">
                <a16:creationId xmlns:a16="http://schemas.microsoft.com/office/drawing/2014/main" id="{DEC39B34-01B7-424B-9FE5-0A4A7231A183}"/>
              </a:ext>
            </a:extLst>
          </p:cNvPr>
          <p:cNvSpPr txBox="1"/>
          <p:nvPr/>
        </p:nvSpPr>
        <p:spPr>
          <a:xfrm>
            <a:off x="9336843" y="3890430"/>
            <a:ext cx="706838" cy="707886"/>
          </a:xfrm>
          <a:prstGeom prst="rect">
            <a:avLst/>
          </a:prstGeom>
          <a:noFill/>
        </p:spPr>
        <p:txBody>
          <a:bodyPr wrap="square">
            <a:spAutoFit/>
          </a:bodyPr>
          <a:lstStyle/>
          <a:p>
            <a:r>
              <a:rPr lang="zh-CN" altLang="en-US" sz="4000" b="1" i="0" dirty="0">
                <a:solidFill>
                  <a:schemeClr val="tx2">
                    <a:lumMod val="50000"/>
                  </a:schemeClr>
                </a:solidFill>
                <a:effectLst/>
                <a:latin typeface="DFKai-SB" panose="03000509000000000000" pitchFamily="65" charset="-120"/>
                <a:ea typeface="DFKai-SB" panose="03000509000000000000" pitchFamily="65" charset="-120"/>
              </a:rPr>
              <a:t>誠</a:t>
            </a:r>
            <a:endParaRPr lang="zh-CN" altLang="en-US" sz="4000" dirty="0">
              <a:solidFill>
                <a:schemeClr val="tx2">
                  <a:lumMod val="50000"/>
                </a:schemeClr>
              </a:solidFill>
              <a:latin typeface="DFKai-SB" panose="03000509000000000000" pitchFamily="65" charset="-120"/>
              <a:ea typeface="DFKai-SB" panose="03000509000000000000" pitchFamily="65" charset="-120"/>
            </a:endParaRPr>
          </a:p>
        </p:txBody>
      </p:sp>
      <p:sp>
        <p:nvSpPr>
          <p:cNvPr id="26" name="矩形 25">
            <a:extLst>
              <a:ext uri="{FF2B5EF4-FFF2-40B4-BE49-F238E27FC236}">
                <a16:creationId xmlns:a16="http://schemas.microsoft.com/office/drawing/2014/main" id="{CAA698E1-60B5-3249-B5D4-14B8F1C3FEE3}"/>
              </a:ext>
            </a:extLst>
          </p:cNvPr>
          <p:cNvSpPr/>
          <p:nvPr/>
        </p:nvSpPr>
        <p:spPr>
          <a:xfrm>
            <a:off x="6928328" y="2047957"/>
            <a:ext cx="2417237" cy="646331"/>
          </a:xfrm>
          <a:prstGeom prst="rect">
            <a:avLst/>
          </a:prstGeom>
        </p:spPr>
        <p:txBody>
          <a:bodyPr wrap="square">
            <a:spAutoFit/>
          </a:bodyPr>
          <a:lstStyle/>
          <a:p>
            <a:r>
              <a:rPr lang="zh-CN" altLang="en-US" dirty="0">
                <a:latin typeface="DFKai-SB" panose="03000509000000000000" pitchFamily="65" charset="-120"/>
                <a:ea typeface="DFKai-SB" panose="03000509000000000000" pitchFamily="65" charset="-120"/>
              </a:rPr>
              <a:t>非洲朋友是中國的真朋友</a:t>
            </a:r>
            <a:endParaRPr lang="en-US" altLang="zh-CN" dirty="0">
              <a:latin typeface="DFKai-SB" panose="03000509000000000000" pitchFamily="65" charset="-120"/>
              <a:ea typeface="DFKai-SB" panose="03000509000000000000" pitchFamily="65" charset="-120"/>
            </a:endParaRPr>
          </a:p>
        </p:txBody>
      </p:sp>
      <p:sp>
        <p:nvSpPr>
          <p:cNvPr id="27" name="矩形 26">
            <a:extLst>
              <a:ext uri="{FF2B5EF4-FFF2-40B4-BE49-F238E27FC236}">
                <a16:creationId xmlns:a16="http://schemas.microsoft.com/office/drawing/2014/main" id="{54C1856B-F45D-2241-9064-60618D84A0E0}"/>
              </a:ext>
            </a:extLst>
          </p:cNvPr>
          <p:cNvSpPr/>
          <p:nvPr/>
        </p:nvSpPr>
        <p:spPr>
          <a:xfrm>
            <a:off x="10112256" y="1961624"/>
            <a:ext cx="1868305" cy="646331"/>
          </a:xfrm>
          <a:prstGeom prst="rect">
            <a:avLst/>
          </a:prstGeom>
        </p:spPr>
        <p:txBody>
          <a:bodyPr wrap="square">
            <a:spAutoFit/>
          </a:bodyPr>
          <a:lstStyle/>
          <a:p>
            <a:r>
              <a:rPr lang="zh-CN" altLang="en-US" dirty="0">
                <a:solidFill>
                  <a:srgbClr val="191919"/>
                </a:solidFill>
                <a:latin typeface="DFKai-SB" panose="03000509000000000000" pitchFamily="65" charset="-120"/>
                <a:ea typeface="DFKai-SB" panose="03000509000000000000" pitchFamily="65" charset="-120"/>
              </a:rPr>
              <a:t>對非合作</a:t>
            </a:r>
            <a:endParaRPr lang="en-US" altLang="zh-CN" dirty="0">
              <a:solidFill>
                <a:srgbClr val="191919"/>
              </a:solidFill>
              <a:latin typeface="DFKai-SB" panose="03000509000000000000" pitchFamily="65" charset="-120"/>
              <a:ea typeface="DFKai-SB" panose="03000509000000000000" pitchFamily="65" charset="-120"/>
            </a:endParaRPr>
          </a:p>
          <a:p>
            <a:r>
              <a:rPr lang="zh-CN" altLang="en-US" dirty="0">
                <a:solidFill>
                  <a:srgbClr val="191919"/>
                </a:solidFill>
                <a:latin typeface="DFKai-SB" panose="03000509000000000000" pitchFamily="65" charset="-120"/>
                <a:ea typeface="DFKai-SB" panose="03000509000000000000" pitchFamily="65" charset="-120"/>
              </a:rPr>
              <a:t>承諾要落到實處</a:t>
            </a:r>
            <a:endParaRPr lang="en-US" altLang="zh-CN" dirty="0">
              <a:solidFill>
                <a:srgbClr val="191919"/>
              </a:solidFill>
              <a:latin typeface="DFKai-SB" panose="03000509000000000000" pitchFamily="65" charset="-120"/>
              <a:ea typeface="DFKai-SB" panose="03000509000000000000" pitchFamily="65" charset="-120"/>
            </a:endParaRPr>
          </a:p>
        </p:txBody>
      </p:sp>
      <p:sp>
        <p:nvSpPr>
          <p:cNvPr id="28" name="矩形 27">
            <a:extLst>
              <a:ext uri="{FF2B5EF4-FFF2-40B4-BE49-F238E27FC236}">
                <a16:creationId xmlns:a16="http://schemas.microsoft.com/office/drawing/2014/main" id="{A216C0EB-B07F-CE4E-8903-21FC90F54DCC}"/>
              </a:ext>
            </a:extLst>
          </p:cNvPr>
          <p:cNvSpPr/>
          <p:nvPr/>
        </p:nvSpPr>
        <p:spPr>
          <a:xfrm>
            <a:off x="10196145" y="4438949"/>
            <a:ext cx="1800493" cy="646331"/>
          </a:xfrm>
          <a:prstGeom prst="rect">
            <a:avLst/>
          </a:prstGeom>
        </p:spPr>
        <p:txBody>
          <a:bodyPr wrap="none">
            <a:spAutoFit/>
          </a:bodyPr>
          <a:lstStyle/>
          <a:p>
            <a:r>
              <a:rPr lang="zh-CN" altLang="en-US" dirty="0">
                <a:solidFill>
                  <a:srgbClr val="191919"/>
                </a:solidFill>
                <a:latin typeface="DFKai-SB" panose="03000509000000000000" pitchFamily="65" charset="-120"/>
                <a:ea typeface="DFKai-SB" panose="03000509000000000000" pitchFamily="65" charset="-120"/>
              </a:rPr>
              <a:t>尊重非洲人民的</a:t>
            </a:r>
            <a:endParaRPr lang="en-US" altLang="zh-CN" dirty="0">
              <a:solidFill>
                <a:srgbClr val="191919"/>
              </a:solidFill>
              <a:latin typeface="DFKai-SB" panose="03000509000000000000" pitchFamily="65" charset="-120"/>
              <a:ea typeface="DFKai-SB" panose="03000509000000000000" pitchFamily="65" charset="-120"/>
            </a:endParaRPr>
          </a:p>
          <a:p>
            <a:r>
              <a:rPr lang="zh-CN" altLang="en-US" dirty="0">
                <a:solidFill>
                  <a:srgbClr val="191919"/>
                </a:solidFill>
                <a:latin typeface="DFKai-SB" panose="03000509000000000000" pitchFamily="65" charset="-120"/>
                <a:ea typeface="DFKai-SB" panose="03000509000000000000" pitchFamily="65" charset="-120"/>
              </a:rPr>
              <a:t>意願與需要</a:t>
            </a:r>
            <a:endParaRPr lang="en-US" altLang="zh-CN" dirty="0">
              <a:solidFill>
                <a:srgbClr val="191919"/>
              </a:solidFill>
              <a:latin typeface="DFKai-SB" panose="03000509000000000000" pitchFamily="65" charset="-120"/>
              <a:ea typeface="DFKai-SB" panose="03000509000000000000" pitchFamily="65" charset="-120"/>
            </a:endParaRPr>
          </a:p>
        </p:txBody>
      </p:sp>
      <p:sp>
        <p:nvSpPr>
          <p:cNvPr id="29" name="矩形 28">
            <a:extLst>
              <a:ext uri="{FF2B5EF4-FFF2-40B4-BE49-F238E27FC236}">
                <a16:creationId xmlns:a16="http://schemas.microsoft.com/office/drawing/2014/main" id="{C35D892B-D797-7D40-87B8-AF0EA6F7FBF4}"/>
              </a:ext>
            </a:extLst>
          </p:cNvPr>
          <p:cNvSpPr/>
          <p:nvPr/>
        </p:nvSpPr>
        <p:spPr>
          <a:xfrm>
            <a:off x="6848641" y="4507231"/>
            <a:ext cx="2771321" cy="646331"/>
          </a:xfrm>
          <a:prstGeom prst="rect">
            <a:avLst/>
          </a:prstGeom>
        </p:spPr>
        <p:txBody>
          <a:bodyPr wrap="square">
            <a:spAutoFit/>
          </a:bodyPr>
          <a:lstStyle/>
          <a:p>
            <a:r>
              <a:rPr lang="zh-CN" altLang="en-US" dirty="0">
                <a:solidFill>
                  <a:srgbClr val="191919"/>
                </a:solidFill>
                <a:latin typeface="DFKai-SB" panose="03000509000000000000" pitchFamily="65" charset="-120"/>
                <a:ea typeface="DFKai-SB" panose="03000509000000000000" pitchFamily="65" charset="-120"/>
              </a:rPr>
              <a:t>中非人民越</a:t>
            </a:r>
            <a:endParaRPr lang="en-US" altLang="zh-CN" dirty="0">
              <a:solidFill>
                <a:srgbClr val="191919"/>
              </a:solidFill>
              <a:latin typeface="DFKai-SB" panose="03000509000000000000" pitchFamily="65" charset="-120"/>
              <a:ea typeface="DFKai-SB" panose="03000509000000000000" pitchFamily="65" charset="-120"/>
            </a:endParaRPr>
          </a:p>
          <a:p>
            <a:r>
              <a:rPr lang="zh-CN" altLang="en-US" dirty="0">
                <a:solidFill>
                  <a:srgbClr val="191919"/>
                </a:solidFill>
                <a:latin typeface="DFKai-SB" panose="03000509000000000000" pitchFamily="65" charset="-120"/>
                <a:ea typeface="DFKai-SB" panose="03000509000000000000" pitchFamily="65" charset="-120"/>
              </a:rPr>
              <a:t>走越近，相知日深</a:t>
            </a:r>
            <a:endParaRPr lang="en-US" altLang="zh-CN" dirty="0">
              <a:solidFill>
                <a:srgbClr val="191919"/>
              </a:solidFill>
              <a:latin typeface="DFKai-SB" panose="03000509000000000000" pitchFamily="65" charset="-120"/>
              <a:ea typeface="DFKai-SB" panose="03000509000000000000" pitchFamily="65" charset="-120"/>
            </a:endParaRPr>
          </a:p>
        </p:txBody>
      </p:sp>
      <p:sp>
        <p:nvSpPr>
          <p:cNvPr id="31" name="矩形 30">
            <a:extLst>
              <a:ext uri="{FF2B5EF4-FFF2-40B4-BE49-F238E27FC236}">
                <a16:creationId xmlns:a16="http://schemas.microsoft.com/office/drawing/2014/main" id="{50AFC17F-A54B-274C-8B1E-651012FD00AC}"/>
              </a:ext>
            </a:extLst>
          </p:cNvPr>
          <p:cNvSpPr/>
          <p:nvPr/>
        </p:nvSpPr>
        <p:spPr>
          <a:xfrm>
            <a:off x="6986690" y="5402212"/>
            <a:ext cx="5009948" cy="738664"/>
          </a:xfrm>
          <a:prstGeom prst="rect">
            <a:avLst/>
          </a:prstGeom>
        </p:spPr>
        <p:txBody>
          <a:bodyPr wrap="square">
            <a:spAutoFit/>
          </a:bodyPr>
          <a:lstStyle/>
          <a:p>
            <a:r>
              <a:rPr lang="zh-TW" altLang="en-US" sz="1400" dirty="0">
                <a:latin typeface="標楷體" panose="03000509000000000000" pitchFamily="65" charset="-120"/>
                <a:ea typeface="標楷體" panose="03000509000000000000" pitchFamily="65" charset="-120"/>
                <a:cs typeface="Times New Roman" panose="02020603050405020304" pitchFamily="18" charset="0"/>
              </a:rPr>
              <a:t>上述內容</a:t>
            </a:r>
            <a:r>
              <a:rPr lang="zh-HK" altLang="en-US" sz="1400" dirty="0">
                <a:latin typeface="標楷體" panose="03000509000000000000" pitchFamily="65" charset="-120"/>
                <a:ea typeface="標楷體" panose="03000509000000000000" pitchFamily="65" charset="-120"/>
                <a:cs typeface="Times New Roman" panose="02020603050405020304" pitchFamily="18" charset="0"/>
              </a:rPr>
              <a:t>請參考</a:t>
            </a:r>
            <a:r>
              <a:rPr lang="zh-HK" altLang="en-US" sz="1400" dirty="0" smtClean="0">
                <a:latin typeface="標楷體" panose="03000509000000000000" pitchFamily="65" charset="-120"/>
                <a:ea typeface="標楷體" panose="03000509000000000000" pitchFamily="65" charset="-120"/>
                <a:cs typeface="Times New Roman" panose="02020603050405020304" pitchFamily="18" charset="0"/>
              </a:rPr>
              <a:t>：</a:t>
            </a:r>
            <a:r>
              <a:rPr lang="zh-TW" altLang="en-US" sz="1400" dirty="0" smtClean="0">
                <a:latin typeface="標楷體" panose="03000509000000000000" pitchFamily="65" charset="-120"/>
                <a:ea typeface="標楷體" panose="03000509000000000000" pitchFamily="65" charset="-120"/>
                <a:cs typeface="Times New Roman" panose="02020603050405020304" pitchFamily="18" charset="0"/>
              </a:rPr>
              <a:t>中國政府網</a:t>
            </a:r>
            <a:endParaRPr lang="en-US" altLang="zh-HK" sz="1400" dirty="0">
              <a:latin typeface="標楷體" panose="03000509000000000000" pitchFamily="65" charset="-120"/>
              <a:ea typeface="標楷體" panose="03000509000000000000" pitchFamily="65" charset="-120"/>
              <a:cs typeface="Times New Roman" panose="02020603050405020304" pitchFamily="18" charset="0"/>
            </a:endParaRPr>
          </a:p>
          <a:p>
            <a:r>
              <a:rPr lang="en-US" altLang="zh-TW" sz="1400" dirty="0" smtClean="0">
                <a:latin typeface="Times New Roman" panose="02020603050405020304" pitchFamily="18" charset="0"/>
                <a:cs typeface="Times New Roman" panose="02020603050405020304" pitchFamily="18" charset="0"/>
              </a:rPr>
              <a:t>(</a:t>
            </a:r>
            <a:r>
              <a:rPr lang="zh-HK" altLang="en-US" sz="1400" dirty="0" smtClean="0">
                <a:latin typeface="Times New Roman" panose="02020603050405020304" pitchFamily="18" charset="0"/>
                <a:cs typeface="Times New Roman" panose="02020603050405020304" pitchFamily="18" charset="0"/>
              </a:rPr>
              <a:t>http</a:t>
            </a:r>
            <a:r>
              <a:rPr lang="zh-HK" altLang="en-US" sz="1400" dirty="0">
                <a:latin typeface="Times New Roman" panose="02020603050405020304" pitchFamily="18" charset="0"/>
                <a:cs typeface="Times New Roman" panose="02020603050405020304" pitchFamily="18" charset="0"/>
              </a:rPr>
              <a:t>://big5.www.gov.cn/gate/big5/www.gov.cn/xinwen/2019-01/04/content_5354977</a:t>
            </a:r>
            <a:r>
              <a:rPr lang="zh-HK" altLang="en-US" sz="1400" dirty="0" smtClean="0">
                <a:latin typeface="Times New Roman" panose="02020603050405020304" pitchFamily="18" charset="0"/>
                <a:cs typeface="Times New Roman" panose="02020603050405020304" pitchFamily="18" charset="0"/>
              </a:rPr>
              <a:t>.htm</a:t>
            </a:r>
            <a:r>
              <a:rPr lang="en-US" altLang="zh-TW" sz="1400" dirty="0" smtClean="0">
                <a:latin typeface="Times New Roman" panose="02020603050405020304" pitchFamily="18" charset="0"/>
                <a:cs typeface="Times New Roman" panose="02020603050405020304" pitchFamily="18" charset="0"/>
              </a:rPr>
              <a:t>)</a:t>
            </a:r>
            <a:endParaRPr lang="en-US" altLang="zh-HK" sz="1400" dirty="0">
              <a:latin typeface="Times New Roman" panose="02020603050405020304" pitchFamily="18" charset="0"/>
              <a:cs typeface="Times New Roman" panose="02020603050405020304" pitchFamily="18" charset="0"/>
            </a:endParaRPr>
          </a:p>
        </p:txBody>
      </p:sp>
      <p:pic>
        <p:nvPicPr>
          <p:cNvPr id="32" name="Picture 31"/>
          <p:cNvPicPr>
            <a:picLocks noChangeAspect="1"/>
          </p:cNvPicPr>
          <p:nvPr/>
        </p:nvPicPr>
        <p:blipFill>
          <a:blip r:embed="rId2"/>
          <a:stretch>
            <a:fillRect/>
          </a:stretch>
        </p:blipFill>
        <p:spPr>
          <a:xfrm>
            <a:off x="207803" y="168435"/>
            <a:ext cx="2172003" cy="790685"/>
          </a:xfrm>
          <a:prstGeom prst="rect">
            <a:avLst/>
          </a:prstGeom>
        </p:spPr>
      </p:pic>
      <p:sp>
        <p:nvSpPr>
          <p:cNvPr id="33" name="矩形 26"/>
          <p:cNvSpPr/>
          <p:nvPr/>
        </p:nvSpPr>
        <p:spPr>
          <a:xfrm>
            <a:off x="2212964" y="-135402"/>
            <a:ext cx="7503544" cy="907493"/>
          </a:xfrm>
          <a:prstGeom prst="rect">
            <a:avLst/>
          </a:prstGeom>
        </p:spPr>
        <p:txBody>
          <a:bodyPr wrap="square">
            <a:spAutoFit/>
          </a:bodyPr>
          <a:lstStyle/>
          <a:p>
            <a:pPr algn="ctr">
              <a:lnSpc>
                <a:spcPct val="150000"/>
              </a:lnSpc>
            </a:pPr>
            <a:r>
              <a:rPr lang="zh-CN" altLang="en-US" sz="4000" kern="100" dirty="0">
                <a:latin typeface="DFKai-SB" panose="03000509000000000000" pitchFamily="65" charset="-120"/>
                <a:ea typeface="DFKai-SB" panose="03000509000000000000" pitchFamily="65" charset="-120"/>
                <a:cs typeface="Times New Roman" panose="02020603050405020304" pitchFamily="18" charset="0"/>
              </a:rPr>
              <a:t>我</a:t>
            </a:r>
            <a:r>
              <a:rPr lang="zh-TW" altLang="en-US" sz="4000" kern="100" dirty="0">
                <a:latin typeface="DFKai-SB" panose="03000509000000000000" pitchFamily="65" charset="-120"/>
                <a:ea typeface="DFKai-SB" panose="03000509000000000000" pitchFamily="65" charset="-120"/>
                <a:cs typeface="Times New Roman" panose="02020603050405020304" pitchFamily="18" charset="0"/>
              </a:rPr>
              <a:t>國與發展中國家的關係</a:t>
            </a:r>
            <a:endParaRPr lang="zh-CN" altLang="en-US" sz="4000" dirty="0">
              <a:latin typeface="DFKai-SB" panose="03000509000000000000" pitchFamily="65" charset="-120"/>
              <a:ea typeface="DFKai-SB" panose="03000509000000000000" pitchFamily="65" charset="-120"/>
            </a:endParaRPr>
          </a:p>
        </p:txBody>
      </p:sp>
      <p:sp>
        <p:nvSpPr>
          <p:cNvPr id="34" name="Rectangle 33"/>
          <p:cNvSpPr/>
          <p:nvPr/>
        </p:nvSpPr>
        <p:spPr>
          <a:xfrm>
            <a:off x="367879" y="1958127"/>
            <a:ext cx="6427931" cy="3785652"/>
          </a:xfrm>
          <a:prstGeom prst="rect">
            <a:avLst/>
          </a:prstGeom>
          <a:ln w="28575">
            <a:solidFill>
              <a:srgbClr val="FF0000"/>
            </a:solidFill>
          </a:ln>
        </p:spPr>
        <p:txBody>
          <a:bodyPr wrap="square">
            <a:spAutoFit/>
          </a:bodyPr>
          <a:lstStyle/>
          <a:p>
            <a:pPr marL="342900" indent="-342900">
              <a:buFont typeface="Arial" panose="020B0604020202020204" pitchFamily="34" charset="0"/>
              <a:buChar char="•"/>
            </a:pP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2015</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12</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4</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日</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，國家主席習近平在中非合作論壇開幕式上發表了題為</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開啟中非合作共贏、共同發展的新時代</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buFont typeface="Arial" panose="020B0604020202020204" pitchFamily="34" charset="0"/>
              <a:buChar char="•"/>
            </a:pP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國家主席習</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近</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平表示</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中方願在未來三年內</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與</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非方重點實施「十大合作計劃」，涉及工業化、農業現代化、基礎設施、金融、綠色發展、貿易和投資便利化、減貧惠民、公共衛生、人文、和平與安全十個領域。</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buFont typeface="Arial" panose="020B0604020202020204" pitchFamily="34" charset="0"/>
              <a:buChar char="•"/>
            </a:pP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為確保「十大合作計劃」順利實施，中方決定提供總額</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600</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億美元的資金支援。</a:t>
            </a:r>
            <a:endParaRPr lang="ja-JP" alt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35" name="Picture 34"/>
          <p:cNvPicPr>
            <a:picLocks noChangeAspect="1"/>
          </p:cNvPicPr>
          <p:nvPr/>
        </p:nvPicPr>
        <p:blipFill>
          <a:blip r:embed="rId3"/>
          <a:stretch>
            <a:fillRect/>
          </a:stretch>
        </p:blipFill>
        <p:spPr>
          <a:xfrm>
            <a:off x="7576231" y="6277297"/>
            <a:ext cx="3374595" cy="469578"/>
          </a:xfrm>
          <a:prstGeom prst="rect">
            <a:avLst/>
          </a:prstGeom>
        </p:spPr>
      </p:pic>
      <p:sp>
        <p:nvSpPr>
          <p:cNvPr id="37" name="Rectangle 36"/>
          <p:cNvSpPr/>
          <p:nvPr/>
        </p:nvSpPr>
        <p:spPr>
          <a:xfrm>
            <a:off x="1604306" y="5876522"/>
            <a:ext cx="4738703" cy="738664"/>
          </a:xfrm>
          <a:prstGeom prst="rect">
            <a:avLst/>
          </a:prstGeom>
        </p:spPr>
        <p:txBody>
          <a:bodyPr wrap="square">
            <a:spAutoFit/>
          </a:bodyPr>
          <a:lstStyle/>
          <a:p>
            <a:pPr>
              <a:spcAft>
                <a:spcPts val="0"/>
              </a:spcAft>
            </a:pPr>
            <a:r>
              <a:rPr lang="zh-TW" altLang="en-US" sz="1400" kern="100" dirty="0">
                <a:latin typeface="Times New Roman" panose="02020603050405020304" pitchFamily="18" charset="0"/>
                <a:ea typeface="標楷體" panose="03000509000000000000" pitchFamily="65" charset="-120"/>
                <a:cs typeface="Times New Roman" panose="02020603050405020304" pitchFamily="18" charset="0"/>
              </a:rPr>
              <a:t>來源</a:t>
            </a:r>
            <a:r>
              <a:rPr lang="en-US" altLang="zh-TW" sz="1400" kern="1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400" kern="100" dirty="0">
                <a:latin typeface="Times New Roman" panose="02020603050405020304" pitchFamily="18" charset="0"/>
                <a:ea typeface="標楷體" panose="03000509000000000000" pitchFamily="65" charset="-120"/>
                <a:cs typeface="Times New Roman" panose="02020603050405020304" pitchFamily="18" charset="0"/>
              </a:rPr>
              <a:t>人民網 </a:t>
            </a:r>
            <a:r>
              <a:rPr lang="en-US" altLang="zh-TW" sz="1400" kern="1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ja-JP" sz="1400" kern="100" dirty="0">
                <a:latin typeface="Times New Roman" panose="02020603050405020304" pitchFamily="18" charset="0"/>
                <a:ea typeface="標楷體" panose="03000509000000000000" pitchFamily="65" charset="-120"/>
                <a:cs typeface="Times New Roman" panose="02020603050405020304" pitchFamily="18" charset="0"/>
              </a:rPr>
              <a:t>http://theory.people.com.cn/BIG5/n1/2017/1012/c40531-29583837.html</a:t>
            </a:r>
            <a:r>
              <a:rPr lang="en-US" altLang="zh-TW" sz="1400" kern="100" dirty="0">
                <a:latin typeface="Times New Roman" panose="02020603050405020304" pitchFamily="18" charset="0"/>
                <a:ea typeface="標楷體" panose="03000509000000000000" pitchFamily="65" charset="-120"/>
                <a:cs typeface="Times New Roman" panose="02020603050405020304" pitchFamily="18" charset="0"/>
              </a:rPr>
              <a:t>)</a:t>
            </a:r>
            <a:endParaRPr lang="ja-JP" altLang="ja-JP" sz="1400" kern="1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38" name="Picture 37"/>
          <p:cNvPicPr>
            <a:picLocks noChangeAspect="1"/>
          </p:cNvPicPr>
          <p:nvPr/>
        </p:nvPicPr>
        <p:blipFill>
          <a:blip r:embed="rId4"/>
          <a:stretch>
            <a:fillRect/>
          </a:stretch>
        </p:blipFill>
        <p:spPr>
          <a:xfrm>
            <a:off x="427143" y="5953718"/>
            <a:ext cx="1222077" cy="564036"/>
          </a:xfrm>
          <a:prstGeom prst="rect">
            <a:avLst/>
          </a:prstGeom>
        </p:spPr>
      </p:pic>
    </p:spTree>
    <p:extLst>
      <p:ext uri="{BB962C8B-B14F-4D97-AF65-F5344CB8AC3E}">
        <p14:creationId xmlns:p14="http://schemas.microsoft.com/office/powerpoint/2010/main" val="16001707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3623012" y="964173"/>
            <a:ext cx="5166360" cy="523220"/>
          </a:xfrm>
          <a:prstGeom prst="rect">
            <a:avLst/>
          </a:prstGeom>
          <a:noFill/>
        </p:spPr>
        <p:txBody>
          <a:bodyPr wrap="square">
            <a:spAutoFit/>
          </a:bodyPr>
          <a:lstStyle/>
          <a:p>
            <a:pPr algn="ctr"/>
            <a:r>
              <a:rPr lang="zh-CN" altLang="en-US" sz="2800" dirty="0">
                <a:latin typeface="DFKai-SB" panose="03000509000000000000" pitchFamily="65" charset="-120"/>
                <a:ea typeface="DFKai-SB" panose="03000509000000000000" pitchFamily="65" charset="-120"/>
              </a:rPr>
              <a:t>深化中拉務實合作</a:t>
            </a:r>
            <a:r>
              <a:rPr lang="zh-CN" altLang="en-US" sz="2800" b="0" i="0" dirty="0">
                <a:solidFill>
                  <a:srgbClr val="000000"/>
                </a:solidFill>
                <a:effectLst/>
                <a:latin typeface="DFKai-SB" panose="03000509000000000000" pitchFamily="65" charset="-120"/>
                <a:ea typeface="DFKai-SB" panose="03000509000000000000" pitchFamily="65" charset="-120"/>
              </a:rPr>
              <a:t> </a:t>
            </a:r>
            <a:endParaRPr lang="zh-CN" altLang="en-US" sz="2800" dirty="0">
              <a:latin typeface="DFKai-SB" panose="03000509000000000000" pitchFamily="65" charset="-120"/>
              <a:ea typeface="DFKai-SB" panose="03000509000000000000" pitchFamily="65" charset="-120"/>
            </a:endParaRPr>
          </a:p>
        </p:txBody>
      </p:sp>
      <p:sp>
        <p:nvSpPr>
          <p:cNvPr id="24" name="文本框 23"/>
          <p:cNvSpPr txBox="1"/>
          <p:nvPr/>
        </p:nvSpPr>
        <p:spPr>
          <a:xfrm>
            <a:off x="1068559" y="1745163"/>
            <a:ext cx="9985856" cy="1384995"/>
          </a:xfrm>
          <a:prstGeom prst="rect">
            <a:avLst/>
          </a:prstGeom>
          <a:noFill/>
        </p:spPr>
        <p:txBody>
          <a:bodyPr wrap="square">
            <a:spAutoFit/>
          </a:bodyPr>
          <a:lstStyle/>
          <a:p>
            <a:r>
              <a:rPr lang="zh-CN" altLang="en-US" sz="2800" dirty="0">
                <a:latin typeface="DFKai-SB" panose="03000509000000000000" pitchFamily="65" charset="-120"/>
                <a:ea typeface="DFKai-SB" panose="03000509000000000000" pitchFamily="65" charset="-120"/>
              </a:rPr>
              <a:t>以中拉論壇成立為標誌，中拉攜手推進平等互利、共同發展的全面合作夥伴關係，共建中拉命運共同體，為雙方各領域合作開闢了廣闊前景。</a:t>
            </a:r>
          </a:p>
        </p:txBody>
      </p:sp>
      <p:pic>
        <p:nvPicPr>
          <p:cNvPr id="8" name="图片 3"/>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bwMode="auto">
          <a:xfrm>
            <a:off x="1061901" y="3282827"/>
            <a:ext cx="3005669" cy="2648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5"/>
          <p:cNvSpPr/>
          <p:nvPr/>
        </p:nvSpPr>
        <p:spPr bwMode="auto">
          <a:xfrm>
            <a:off x="3901294" y="1101140"/>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ea"/>
              <a:sym typeface="Agency FB" panose="020B0503020202020204" pitchFamily="34" charset="0"/>
            </a:endParaRPr>
          </a:p>
        </p:txBody>
      </p:sp>
      <p:sp>
        <p:nvSpPr>
          <p:cNvPr id="9" name="矩形: 对角圆角 8"/>
          <p:cNvSpPr/>
          <p:nvPr/>
        </p:nvSpPr>
        <p:spPr>
          <a:xfrm>
            <a:off x="4458692" y="3231052"/>
            <a:ext cx="6666508" cy="3330273"/>
          </a:xfrm>
          <a:prstGeom prst="round2DiagRect">
            <a:avLst/>
          </a:prstGeom>
          <a:solidFill>
            <a:srgbClr val="E0EDDF"/>
          </a:solidFill>
        </p:spPr>
        <p:txBody>
          <a:bodyPr wrap="square">
            <a:spAutoFit/>
          </a:bodyPr>
          <a:lstStyle/>
          <a:p>
            <a:pPr>
              <a:lnSpc>
                <a:spcPct val="120000"/>
              </a:lnSpc>
            </a:pPr>
            <a:r>
              <a:rPr lang="zh-TW" altLang="en-US" dirty="0">
                <a:latin typeface="DFKai-SB" panose="03000509000000000000" pitchFamily="65" charset="-120"/>
                <a:ea typeface="DFKai-SB" panose="03000509000000000000" pitchFamily="65" charset="-120"/>
              </a:rPr>
              <a:t>    </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中拉論壇是</a:t>
            </a:r>
            <a:r>
              <a:rPr lang="zh-TW"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中國</a:t>
            </a:r>
            <a:r>
              <a:rPr lang="en-US" altLang="zh-TW"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26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拉</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美和加勒比國家</a:t>
            </a:r>
            <a:r>
              <a:rPr lang="zh-TW" altLang="en-US" sz="2600" dirty="0" smtClean="0">
                <a:latin typeface="Times New Roman" panose="02020603050405020304" pitchFamily="18" charset="0"/>
                <a:ea typeface="DFKai-SB" panose="03000509000000000000" pitchFamily="65" charset="-120"/>
                <a:cs typeface="Times New Roman" panose="02020603050405020304" pitchFamily="18" charset="0"/>
              </a:rPr>
              <a:t>共同體</a:t>
            </a:r>
            <a:r>
              <a:rPr lang="zh-CN" altLang="en-US" sz="2400" dirty="0" smtClean="0">
                <a:latin typeface="標楷體" panose="03000509000000000000" pitchFamily="65" charset="-120"/>
                <a:ea typeface="標楷體" panose="03000509000000000000" pitchFamily="65" charset="-120"/>
              </a:rPr>
              <a:t>（</a:t>
            </a:r>
            <a:r>
              <a:rPr lang="zh-TW" altLang="en-US" sz="2600" dirty="0" smtClean="0">
                <a:latin typeface="Times New Roman" panose="02020603050405020304" pitchFamily="18" charset="0"/>
                <a:ea typeface="DFKai-SB" panose="03000509000000000000" pitchFamily="65" charset="-120"/>
                <a:cs typeface="Times New Roman" panose="02020603050405020304" pitchFamily="18" charset="0"/>
              </a:rPr>
              <a:t>拉</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共</a:t>
            </a:r>
            <a:r>
              <a:rPr lang="zh-TW" altLang="en-US" sz="2600" dirty="0" smtClean="0">
                <a:latin typeface="Times New Roman" panose="02020603050405020304" pitchFamily="18" charset="0"/>
                <a:ea typeface="DFKai-SB" panose="03000509000000000000" pitchFamily="65" charset="-120"/>
                <a:cs typeface="Times New Roman" panose="02020603050405020304" pitchFamily="18" charset="0"/>
              </a:rPr>
              <a:t>體</a:t>
            </a:r>
            <a:r>
              <a:rPr lang="zh-CN" altLang="en-US" sz="2400" dirty="0" smtClean="0">
                <a:latin typeface="標楷體" panose="03000509000000000000" pitchFamily="65" charset="-120"/>
                <a:ea typeface="標楷體" panose="03000509000000000000" pitchFamily="65" charset="-120"/>
              </a:rPr>
              <a:t>）</a:t>
            </a:r>
            <a:r>
              <a:rPr lang="zh-TW" altLang="en-US" sz="2600" dirty="0" smtClean="0">
                <a:latin typeface="Times New Roman" panose="02020603050405020304" pitchFamily="18" charset="0"/>
                <a:ea typeface="DFKai-SB" panose="03000509000000000000" pitchFamily="65" charset="-120"/>
                <a:cs typeface="Times New Roman" panose="02020603050405020304" pitchFamily="18" charset="0"/>
              </a:rPr>
              <a:t>論壇</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2600" dirty="0" smtClean="0">
                <a:latin typeface="Times New Roman" panose="02020603050405020304" pitchFamily="18" charset="0"/>
                <a:ea typeface="DFKai-SB" panose="03000509000000000000" pitchFamily="65" charset="-120"/>
                <a:cs typeface="Times New Roman" panose="02020603050405020304" pitchFamily="18" charset="0"/>
              </a:rPr>
              <a:t>包括中國與</a:t>
            </a:r>
            <a:r>
              <a:rPr lang="en-US" altLang="zh-TW" sz="2600" dirty="0">
                <a:latin typeface="Times New Roman" panose="02020603050405020304" pitchFamily="18" charset="0"/>
                <a:ea typeface="DFKai-SB" panose="03000509000000000000" pitchFamily="65" charset="-120"/>
                <a:cs typeface="Times New Roman" panose="02020603050405020304" pitchFamily="18" charset="0"/>
              </a:rPr>
              <a:t>33</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個拉共</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同</a:t>
            </a:r>
            <a:r>
              <a:rPr lang="zh-TW" altLang="en-US" sz="2600" dirty="0" smtClean="0">
                <a:latin typeface="Times New Roman" panose="02020603050405020304" pitchFamily="18" charset="0"/>
                <a:ea typeface="DFKai-SB" panose="03000509000000000000" pitchFamily="65" charset="-120"/>
                <a:cs typeface="Times New Roman" panose="02020603050405020304" pitchFamily="18" charset="0"/>
              </a:rPr>
              <a:t>體成員國</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。論壇旨在促進中拉平等互利、共同發展的全面合作夥伴關係發展</a:t>
            </a:r>
            <a:r>
              <a:rPr lang="zh-TW" altLang="en-US" sz="2600" dirty="0" smtClean="0">
                <a:latin typeface="Times New Roman" panose="02020603050405020304" pitchFamily="18" charset="0"/>
                <a:ea typeface="DFKai-SB" panose="03000509000000000000" pitchFamily="65" charset="-120"/>
                <a:cs typeface="Times New Roman" panose="02020603050405020304" pitchFamily="18" charset="0"/>
              </a:rPr>
              <a:t>，是促進</a:t>
            </a:r>
            <a:r>
              <a:rPr lang="zh-CN" altLang="en-US" sz="2600" dirty="0" smtClean="0">
                <a:latin typeface="Times New Roman" panose="02020603050405020304" pitchFamily="18" charset="0"/>
                <a:ea typeface="DFKai-SB" panose="03000509000000000000" pitchFamily="65" charset="-120"/>
                <a:cs typeface="Times New Roman" panose="02020603050405020304" pitchFamily="18" charset="0"/>
              </a:rPr>
              <a:t>全面</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均衡的中拉</a:t>
            </a:r>
            <a:r>
              <a:rPr lang="zh-CN" altLang="en-US" sz="2600" dirty="0" smtClean="0">
                <a:latin typeface="Times New Roman" panose="02020603050405020304" pitchFamily="18" charset="0"/>
                <a:ea typeface="DFKai-SB" panose="03000509000000000000" pitchFamily="65" charset="-120"/>
                <a:cs typeface="Times New Roman" panose="02020603050405020304" pitchFamily="18" charset="0"/>
              </a:rPr>
              <a:t>合作</a:t>
            </a:r>
            <a:r>
              <a:rPr lang="zh-TW" altLang="en-US" sz="2600" dirty="0" smtClean="0">
                <a:latin typeface="Times New Roman" panose="02020603050405020304" pitchFamily="18" charset="0"/>
                <a:ea typeface="DFKai-SB" panose="03000509000000000000" pitchFamily="65" charset="-120"/>
                <a:cs typeface="Times New Roman" panose="02020603050405020304" pitchFamily="18" charset="0"/>
              </a:rPr>
              <a:t>主要平台。</a:t>
            </a:r>
            <a:endParaRPr lang="en-US" altLang="zh-TW" sz="2600" dirty="0" smtClean="0">
              <a:latin typeface="Times New Roman" panose="02020603050405020304" pitchFamily="18" charset="0"/>
              <a:ea typeface="DFKai-SB" panose="03000509000000000000" pitchFamily="65" charset="-120"/>
              <a:cs typeface="Times New Roman" panose="02020603050405020304" pitchFamily="18" charset="0"/>
            </a:endParaRPr>
          </a:p>
          <a:p>
            <a:pPr>
              <a:lnSpc>
                <a:spcPct val="120000"/>
              </a:lnSpc>
            </a:pPr>
            <a:r>
              <a:rPr lang="zh-TW" altLang="en-US" sz="1400" dirty="0" smtClean="0">
                <a:latin typeface="Times New Roman" panose="02020603050405020304" pitchFamily="18" charset="0"/>
                <a:ea typeface="DFKai-SB" panose="03000509000000000000" pitchFamily="65" charset="-120"/>
                <a:cs typeface="Times New Roman" panose="02020603050405020304" pitchFamily="18" charset="0"/>
              </a:rPr>
              <a:t>來源</a:t>
            </a:r>
            <a:r>
              <a:rPr lang="en-US" altLang="zh-TW" sz="1400" dirty="0" smtClean="0">
                <a:latin typeface="Times New Roman" panose="02020603050405020304" pitchFamily="18" charset="0"/>
                <a:ea typeface="DFKai-SB" panose="03000509000000000000" pitchFamily="65" charset="-120"/>
                <a:cs typeface="Times New Roman" panose="02020603050405020304" pitchFamily="18" charset="0"/>
              </a:rPr>
              <a:t>:</a:t>
            </a:r>
            <a:r>
              <a:rPr lang="zh-TW" altLang="en-US" sz="1400" dirty="0">
                <a:latin typeface="Times New Roman" panose="02020603050405020304" pitchFamily="18" charset="0"/>
                <a:ea typeface="DFKai-SB" panose="03000509000000000000" pitchFamily="65" charset="-120"/>
                <a:cs typeface="Times New Roman" panose="02020603050405020304" pitchFamily="18" charset="0"/>
              </a:rPr>
              <a:t>中國</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1400" dirty="0">
                <a:latin typeface="Times New Roman" panose="02020603050405020304" pitchFamily="18" charset="0"/>
                <a:ea typeface="DFKai-SB" panose="03000509000000000000" pitchFamily="65" charset="-120"/>
                <a:cs typeface="Times New Roman" panose="02020603050405020304" pitchFamily="18" charset="0"/>
              </a:rPr>
              <a:t>拉共體論壇網</a:t>
            </a:r>
          </a:p>
          <a:p>
            <a:pPr algn="r">
              <a:lnSpc>
                <a:spcPct val="120000"/>
              </a:lnSpc>
            </a:pPr>
            <a:r>
              <a:rPr lang="en-US" altLang="zh-TW" sz="1400" dirty="0" smtClean="0">
                <a:latin typeface="Times New Roman" panose="02020603050405020304" pitchFamily="18" charset="0"/>
                <a:ea typeface="DFKai-SB" panose="03000509000000000000" pitchFamily="65" charset="-120"/>
                <a:cs typeface="Times New Roman" panose="02020603050405020304" pitchFamily="18" charset="0"/>
              </a:rPr>
              <a:t> (http</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TW" sz="1400" dirty="0" smtClean="0">
                <a:latin typeface="Times New Roman" panose="02020603050405020304" pitchFamily="18" charset="0"/>
                <a:ea typeface="DFKai-SB" panose="03000509000000000000" pitchFamily="65" charset="-120"/>
                <a:cs typeface="Times New Roman" panose="02020603050405020304" pitchFamily="18" charset="0"/>
              </a:rPr>
              <a:t>www.chinacelacforum.org)</a:t>
            </a:r>
            <a:endParaRPr lang="en-US" altLang="zh-TW" sz="1400"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16" name="Picture 15"/>
          <p:cNvPicPr>
            <a:picLocks noChangeAspect="1"/>
          </p:cNvPicPr>
          <p:nvPr/>
        </p:nvPicPr>
        <p:blipFill>
          <a:blip r:embed="rId4"/>
          <a:stretch>
            <a:fillRect/>
          </a:stretch>
        </p:blipFill>
        <p:spPr>
          <a:xfrm>
            <a:off x="207803" y="168435"/>
            <a:ext cx="2172003" cy="790685"/>
          </a:xfrm>
          <a:prstGeom prst="rect">
            <a:avLst/>
          </a:prstGeom>
        </p:spPr>
      </p:pic>
      <p:sp>
        <p:nvSpPr>
          <p:cNvPr id="17" name="矩形 26"/>
          <p:cNvSpPr/>
          <p:nvPr/>
        </p:nvSpPr>
        <p:spPr>
          <a:xfrm>
            <a:off x="2454420" y="-82429"/>
            <a:ext cx="7503544" cy="907493"/>
          </a:xfrm>
          <a:prstGeom prst="rect">
            <a:avLst/>
          </a:prstGeom>
        </p:spPr>
        <p:txBody>
          <a:bodyPr wrap="square">
            <a:spAutoFit/>
          </a:bodyPr>
          <a:lstStyle/>
          <a:p>
            <a:pPr algn="ctr">
              <a:lnSpc>
                <a:spcPct val="150000"/>
              </a:lnSpc>
            </a:pPr>
            <a:r>
              <a:rPr lang="zh-CN" altLang="en-US" sz="4000" kern="100" dirty="0">
                <a:latin typeface="DFKai-SB" panose="03000509000000000000" pitchFamily="65" charset="-120"/>
                <a:ea typeface="DFKai-SB" panose="03000509000000000000" pitchFamily="65" charset="-120"/>
                <a:cs typeface="Times New Roman" panose="02020603050405020304" pitchFamily="18" charset="0"/>
              </a:rPr>
              <a:t>我</a:t>
            </a:r>
            <a:r>
              <a:rPr lang="zh-TW" altLang="en-US" sz="4000" kern="100" dirty="0">
                <a:latin typeface="DFKai-SB" panose="03000509000000000000" pitchFamily="65" charset="-120"/>
                <a:ea typeface="DFKai-SB" panose="03000509000000000000" pitchFamily="65" charset="-120"/>
                <a:cs typeface="Times New Roman" panose="02020603050405020304" pitchFamily="18" charset="0"/>
              </a:rPr>
              <a:t>國與發展中國家的關係</a:t>
            </a:r>
            <a:endParaRPr lang="zh-CN" altLang="en-US" sz="4000" dirty="0">
              <a:latin typeface="DFKai-SB" panose="03000509000000000000" pitchFamily="65" charset="-120"/>
              <a:ea typeface="DFKai-SB" panose="03000509000000000000" pitchFamily="65" charset="-12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828835" y="140671"/>
            <a:ext cx="7633923" cy="707886"/>
          </a:xfrm>
          <a:prstGeom prst="rect">
            <a:avLst/>
          </a:prstGeom>
          <a:noFill/>
        </p:spPr>
        <p:txBody>
          <a:bodyPr wrap="square" rtlCol="0">
            <a:spAutoFit/>
          </a:bodyPr>
          <a:lstStyle/>
          <a:p>
            <a:pPr algn="just"/>
            <a:r>
              <a:rPr lang="zh-CN" altLang="en-US" sz="4000" i="0" dirty="0">
                <a:solidFill>
                  <a:srgbClr val="000000"/>
                </a:solidFill>
                <a:effectLst/>
                <a:latin typeface="DFKai-SB" panose="03000509000000000000" pitchFamily="65" charset="-120"/>
                <a:ea typeface="DFKai-SB" panose="03000509000000000000" pitchFamily="65" charset="-120"/>
              </a:rPr>
              <a:t>共建新時代中阿命運共同體</a:t>
            </a:r>
          </a:p>
        </p:txBody>
      </p:sp>
      <p:sp>
        <p:nvSpPr>
          <p:cNvPr id="7" name="文本框 6"/>
          <p:cNvSpPr txBox="1"/>
          <p:nvPr/>
        </p:nvSpPr>
        <p:spPr>
          <a:xfrm>
            <a:off x="280897" y="1278152"/>
            <a:ext cx="7094994" cy="4524315"/>
          </a:xfrm>
          <a:prstGeom prst="rect">
            <a:avLst/>
          </a:prstGeom>
          <a:noFill/>
          <a:ln w="28575">
            <a:solidFill>
              <a:srgbClr val="FF0000"/>
            </a:solidFill>
          </a:ln>
        </p:spPr>
        <p:txBody>
          <a:bodyPr wrap="square">
            <a:spAutoFit/>
          </a:bodyPr>
          <a:lstStyle/>
          <a:p>
            <a:pPr marL="342900" indent="-342900">
              <a:buFont typeface="Arial" panose="020B0604020202020204" pitchFamily="34" charset="0"/>
              <a:buChar char="•"/>
            </a:pP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古</a:t>
            </a:r>
            <a:r>
              <a:rPr lang="zh-TW"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時</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絲綢之路是連接中國和阿拉伯人民的紐帶。現在，中阿是共建</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一帶一路</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的天然合作夥伴。</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2004</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年，中阿合作論壇設立，</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2014</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年，在</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一帶一路</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背景下，中阿深化合作。</a:t>
            </a:r>
            <a:endParaRPr lang="en-US" altLang="zh-CN" sz="2400" dirty="0">
              <a:latin typeface="Times New Roman" panose="02020603050405020304" pitchFamily="18" charset="0"/>
              <a:ea typeface="DFKai-SB" panose="03000509000000000000" pitchFamily="65" charset="-120"/>
              <a:cs typeface="Times New Roman" panose="02020603050405020304" pitchFamily="18" charset="0"/>
            </a:endParaRPr>
          </a:p>
          <a:p>
            <a:pPr marL="342900" indent="-342900">
              <a:buFont typeface="Arial" panose="020B0604020202020204" pitchFamily="34" charset="0"/>
              <a:buChar char="•"/>
            </a:pP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2016年，我國制訂了首份《中國對阿拉伯國家政策文件》，</a:t>
            </a:r>
            <a:r>
              <a:rPr lang="en-US" altLang="zh-CN" sz="2400" b="0" i="0" dirty="0" err="1">
                <a:effectLst/>
                <a:latin typeface="Times New Roman" panose="02020603050405020304" pitchFamily="18" charset="0"/>
                <a:ea typeface="DFKai-SB" panose="03000509000000000000" pitchFamily="65" charset="-120"/>
                <a:cs typeface="Times New Roman" panose="02020603050405020304" pitchFamily="18" charset="0"/>
              </a:rPr>
              <a:t>從政治、投資貿易、社會發展、人文交流、和平與安全等五個領域加強中阿關係的各項政策舉措</a:t>
            </a:r>
            <a:r>
              <a:rPr lang="en-US" altLang="zh-CN" sz="2400" b="0" i="0" dirty="0">
                <a:effectLst/>
                <a:latin typeface="Times New Roman" panose="02020603050405020304" pitchFamily="18" charset="0"/>
                <a:ea typeface="DFKai-SB" panose="03000509000000000000" pitchFamily="65" charset="-120"/>
                <a:cs typeface="Times New Roman" panose="02020603050405020304" pitchFamily="18" charset="0"/>
              </a:rPr>
              <a:t>。</a:t>
            </a:r>
          </a:p>
          <a:p>
            <a:pPr marL="342900" indent="-342900">
              <a:buFont typeface="Arial" panose="020B0604020202020204" pitchFamily="34" charset="0"/>
              <a:buChar char="•"/>
            </a:pPr>
            <a:r>
              <a:rPr lang="en-US" altLang="zh-CN" sz="2400" b="0" i="0" dirty="0">
                <a:effectLst/>
                <a:latin typeface="Times New Roman" panose="02020603050405020304" pitchFamily="18" charset="0"/>
                <a:ea typeface="DFKai-SB" panose="03000509000000000000" pitchFamily="65" charset="-120"/>
                <a:cs typeface="Times New Roman" panose="02020603050405020304" pitchFamily="18" charset="0"/>
              </a:rPr>
              <a:t>2020</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年，中國穩居阿拉伯國家第一大貿易夥伴國地位；中國自阿拉伯國家進口原油</a:t>
            </a:r>
            <a:r>
              <a:rPr lang="en-US" altLang="zh-CN" sz="2400" b="0" i="0" dirty="0">
                <a:effectLst/>
                <a:latin typeface="Times New Roman" panose="02020603050405020304" pitchFamily="18" charset="0"/>
                <a:ea typeface="DFKai-SB" panose="03000509000000000000" pitchFamily="65" charset="-120"/>
                <a:cs typeface="Times New Roman" panose="02020603050405020304" pitchFamily="18" charset="0"/>
              </a:rPr>
              <a:t>2.5</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億噸，</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佔</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同期中國進口總量的一半；阿拉伯國家對</a:t>
            </a:r>
            <a:r>
              <a:rPr lang="en-US" altLang="zh-CN" sz="2400" b="0" i="0" dirty="0">
                <a:effectLst/>
                <a:latin typeface="Times New Roman" panose="02020603050405020304" pitchFamily="18" charset="0"/>
                <a:ea typeface="DFKai-SB" panose="03000509000000000000" pitchFamily="65" charset="-120"/>
                <a:cs typeface="Times New Roman" panose="02020603050405020304" pitchFamily="18" charset="0"/>
              </a:rPr>
              <a:t>5G</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、航空航太等中國高新技術和標準的認可度不斷提升。</a:t>
            </a:r>
            <a:endParaRPr lang="en-US" altLang="zh-CN" sz="2400" b="0" i="0" dirty="0">
              <a:effectLst/>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8" name="文本框 7"/>
          <p:cNvSpPr txBox="1"/>
          <p:nvPr/>
        </p:nvSpPr>
        <p:spPr>
          <a:xfrm>
            <a:off x="7631683" y="824266"/>
            <a:ext cx="4184092" cy="3166824"/>
          </a:xfrm>
          <a:prstGeom prst="round2DiagRect">
            <a:avLst/>
          </a:prstGeom>
          <a:solidFill>
            <a:srgbClr val="E0EDDF"/>
          </a:solidFill>
        </p:spPr>
        <p:txBody>
          <a:bodyPr wrap="square">
            <a:spAutoFit/>
          </a:bodyPr>
          <a:lstStyle/>
          <a:p>
            <a:r>
              <a:rPr lang="zh-CN" altLang="en-US" sz="1600" dirty="0">
                <a:solidFill>
                  <a:srgbClr val="333333"/>
                </a:solidFill>
                <a:latin typeface="Times New Roman" panose="02020603050405020304" pitchFamily="18" charset="0"/>
                <a:ea typeface="DFKai-SB" panose="03000509000000000000" pitchFamily="65" charset="-120"/>
                <a:cs typeface="Times New Roman" panose="02020603050405020304" pitchFamily="18" charset="0"/>
              </a:rPr>
              <a:t>    </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中國疫情發生後，阿聯酋全球第一高樓哈利法塔打出</a:t>
            </a:r>
            <a:r>
              <a:rPr lang="zh-TW" altLang="en-US" sz="20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武漢加油</a:t>
            </a:r>
            <a:r>
              <a:rPr lang="zh-TW" altLang="en-US" sz="20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等標語。中東出現疫情後，我國及時迅速向地區國家提供抗疫物資，</a:t>
            </a:r>
            <a:r>
              <a:rPr lang="zh-TW" altLang="en-US" sz="2000" dirty="0">
                <a:latin typeface="Times New Roman" panose="02020603050405020304" pitchFamily="18" charset="0"/>
                <a:ea typeface="DFKai-SB" panose="03000509000000000000" pitchFamily="65" charset="-120"/>
                <a:cs typeface="Times New Roman" panose="02020603050405020304" pitchFamily="18" charset="0"/>
              </a:rPr>
              <a:t>並</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同阿聯酋合作開展全球首個新冠滅活疫苗三期國際臨床試驗。截至</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2021</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年</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5</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月，中東已有</a:t>
            </a: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10</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多個國家的民眾陸續接種中國疫苗。</a:t>
            </a:r>
          </a:p>
        </p:txBody>
      </p:sp>
      <p:sp>
        <p:nvSpPr>
          <p:cNvPr id="9" name="文本框 8"/>
          <p:cNvSpPr txBox="1"/>
          <p:nvPr/>
        </p:nvSpPr>
        <p:spPr>
          <a:xfrm>
            <a:off x="7442351" y="6229222"/>
            <a:ext cx="4208218" cy="523220"/>
          </a:xfrm>
          <a:prstGeom prst="rect">
            <a:avLst/>
          </a:prstGeom>
          <a:noFill/>
        </p:spPr>
        <p:txBody>
          <a:bodyPr wrap="square">
            <a:spAutoFit/>
          </a:bodyPr>
          <a:lstStyle/>
          <a:p>
            <a:pPr algn="ctr"/>
            <a:r>
              <a:rPr lang="en-US" altLang="zh-CN" sz="1400" i="0" dirty="0">
                <a:effectLst/>
                <a:latin typeface="Times New Roman" panose="02020603050405020304" pitchFamily="18" charset="0"/>
                <a:ea typeface="DFKai-SB" panose="03000509000000000000" pitchFamily="65" charset="-120"/>
                <a:cs typeface="Times New Roman" panose="02020603050405020304" pitchFamily="18" charset="0"/>
              </a:rPr>
              <a:t>2020</a:t>
            </a:r>
            <a:r>
              <a:rPr lang="zh-CN" altLang="en-US" sz="1400" i="0" dirty="0">
                <a:effectLst/>
                <a:latin typeface="Times New Roman" panose="02020603050405020304" pitchFamily="18" charset="0"/>
                <a:ea typeface="DFKai-SB" panose="03000509000000000000" pitchFamily="65" charset="-120"/>
                <a:cs typeface="Times New Roman" panose="02020603050405020304" pitchFamily="18" charset="0"/>
              </a:rPr>
              <a:t>年</a:t>
            </a:r>
            <a:r>
              <a:rPr lang="en-US" altLang="zh-CN" sz="1400" i="0" dirty="0">
                <a:effectLst/>
                <a:latin typeface="Times New Roman" panose="02020603050405020304" pitchFamily="18" charset="0"/>
                <a:ea typeface="DFKai-SB" panose="03000509000000000000" pitchFamily="65" charset="-120"/>
                <a:cs typeface="Times New Roman" panose="02020603050405020304" pitchFamily="18" charset="0"/>
              </a:rPr>
              <a:t>2</a:t>
            </a:r>
            <a:r>
              <a:rPr lang="zh-CN" altLang="en-US" sz="1400" i="0" dirty="0">
                <a:effectLst/>
                <a:latin typeface="Times New Roman" panose="02020603050405020304" pitchFamily="18" charset="0"/>
                <a:ea typeface="DFKai-SB" panose="03000509000000000000" pitchFamily="65" charset="-120"/>
                <a:cs typeface="Times New Roman" panose="02020603050405020304" pitchFamily="18" charset="0"/>
              </a:rPr>
              <a:t>月</a:t>
            </a:r>
            <a:r>
              <a:rPr lang="en-US" altLang="zh-CN" sz="1400" i="0" dirty="0">
                <a:effectLst/>
                <a:latin typeface="Times New Roman" panose="02020603050405020304" pitchFamily="18" charset="0"/>
                <a:ea typeface="DFKai-SB" panose="03000509000000000000" pitchFamily="65" charset="-120"/>
                <a:cs typeface="Times New Roman" panose="02020603050405020304" pitchFamily="18" charset="0"/>
              </a:rPr>
              <a:t>3</a:t>
            </a:r>
            <a:r>
              <a:rPr lang="zh-CN" altLang="en-US" sz="1400" i="0" dirty="0">
                <a:effectLst/>
                <a:latin typeface="Times New Roman" panose="02020603050405020304" pitchFamily="18" charset="0"/>
                <a:ea typeface="DFKai-SB" panose="03000509000000000000" pitchFamily="65" charset="-120"/>
                <a:cs typeface="Times New Roman" panose="02020603050405020304" pitchFamily="18" charset="0"/>
              </a:rPr>
              <a:t>日</a:t>
            </a:r>
            <a:r>
              <a:rPr lang="zh-CN" altLang="en-US" sz="1400" i="0" dirty="0">
                <a:effectLst/>
                <a:latin typeface="DFKai-SB" panose="03000509000000000000" pitchFamily="65" charset="-120"/>
                <a:ea typeface="DFKai-SB" panose="03000509000000000000" pitchFamily="65" charset="-120"/>
              </a:rPr>
              <a:t>，阿聯酋地標哈利法塔點亮中國國旗圖案和</a:t>
            </a:r>
            <a:r>
              <a:rPr lang="zh-TW" altLang="en-US" sz="1400" dirty="0">
                <a:latin typeface="DFKai-SB" panose="03000509000000000000" pitchFamily="65" charset="-120"/>
                <a:ea typeface="DFKai-SB" panose="03000509000000000000" pitchFamily="65" charset="-120"/>
              </a:rPr>
              <a:t>「</a:t>
            </a:r>
            <a:r>
              <a:rPr lang="zh-CN" altLang="en-US" sz="1400" i="0" dirty="0">
                <a:effectLst/>
                <a:latin typeface="DFKai-SB" panose="03000509000000000000" pitchFamily="65" charset="-120"/>
                <a:ea typeface="DFKai-SB" panose="03000509000000000000" pitchFamily="65" charset="-120"/>
              </a:rPr>
              <a:t>武漢加油</a:t>
            </a:r>
            <a:r>
              <a:rPr lang="zh-TW" altLang="en-US" sz="1400" dirty="0">
                <a:latin typeface="DFKai-SB" panose="03000509000000000000" pitchFamily="65" charset="-120"/>
                <a:ea typeface="DFKai-SB" panose="03000509000000000000" pitchFamily="65" charset="-120"/>
              </a:rPr>
              <a:t>」</a:t>
            </a:r>
            <a:r>
              <a:rPr lang="zh-CN" altLang="en-US" sz="1400" i="0" dirty="0">
                <a:effectLst/>
                <a:latin typeface="DFKai-SB" panose="03000509000000000000" pitchFamily="65" charset="-120"/>
                <a:ea typeface="DFKai-SB" panose="03000509000000000000" pitchFamily="65" charset="-120"/>
              </a:rPr>
              <a:t>字樣為中國抗擊疫情加油</a:t>
            </a:r>
          </a:p>
        </p:txBody>
      </p:sp>
      <p:pic>
        <p:nvPicPr>
          <p:cNvPr id="12"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6492" y="3778370"/>
            <a:ext cx="1276997" cy="2450852"/>
          </a:xfrm>
          <a:prstGeom prst="rect">
            <a:avLst/>
          </a:prstGeom>
        </p:spPr>
      </p:pic>
      <p:pic>
        <p:nvPicPr>
          <p:cNvPr id="14" name="图片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91361" y="3778370"/>
            <a:ext cx="1252440" cy="2450852"/>
          </a:xfrm>
          <a:prstGeom prst="rect">
            <a:avLst/>
          </a:prstGeom>
        </p:spPr>
      </p:pic>
      <p:pic>
        <p:nvPicPr>
          <p:cNvPr id="15" name="Picture 14"/>
          <p:cNvPicPr>
            <a:picLocks noChangeAspect="1"/>
          </p:cNvPicPr>
          <p:nvPr/>
        </p:nvPicPr>
        <p:blipFill>
          <a:blip r:embed="rId5"/>
          <a:stretch>
            <a:fillRect/>
          </a:stretch>
        </p:blipFill>
        <p:spPr>
          <a:xfrm>
            <a:off x="207803" y="168435"/>
            <a:ext cx="2172003" cy="790685"/>
          </a:xfrm>
          <a:prstGeom prst="rect">
            <a:avLst/>
          </a:prstGeom>
        </p:spPr>
      </p:pic>
      <p:sp>
        <p:nvSpPr>
          <p:cNvPr id="16" name="Freeform 5"/>
          <p:cNvSpPr/>
          <p:nvPr/>
        </p:nvSpPr>
        <p:spPr bwMode="auto">
          <a:xfrm>
            <a:off x="7515188" y="925200"/>
            <a:ext cx="446151" cy="363166"/>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ea"/>
              <a:sym typeface="Agency FB" panose="020B0503020202020204" pitchFamily="34" charset="0"/>
            </a:endParaRPr>
          </a:p>
        </p:txBody>
      </p:sp>
      <p:sp>
        <p:nvSpPr>
          <p:cNvPr id="17" name="Rectangle 16"/>
          <p:cNvSpPr/>
          <p:nvPr/>
        </p:nvSpPr>
        <p:spPr>
          <a:xfrm>
            <a:off x="2040300" y="5913311"/>
            <a:ext cx="4738703" cy="738664"/>
          </a:xfrm>
          <a:prstGeom prst="rect">
            <a:avLst/>
          </a:prstGeom>
        </p:spPr>
        <p:txBody>
          <a:bodyPr wrap="square">
            <a:spAutoFit/>
          </a:bodyPr>
          <a:lstStyle/>
          <a:p>
            <a:pPr>
              <a:spcAft>
                <a:spcPts val="0"/>
              </a:spcAft>
            </a:pPr>
            <a:r>
              <a:rPr lang="zh-TW" altLang="en-US" sz="1400" kern="100" dirty="0">
                <a:latin typeface="Times New Roman" panose="02020603050405020304" pitchFamily="18" charset="0"/>
                <a:ea typeface="標楷體" panose="03000509000000000000" pitchFamily="65" charset="-120"/>
                <a:cs typeface="Times New Roman" panose="02020603050405020304" pitchFamily="18" charset="0"/>
              </a:rPr>
              <a:t>參考</a:t>
            </a:r>
            <a:r>
              <a:rPr lang="en-US" altLang="zh-TW" sz="1400" kern="1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400" kern="100" dirty="0">
                <a:latin typeface="Times New Roman" panose="02020603050405020304" pitchFamily="18" charset="0"/>
                <a:ea typeface="標楷體" panose="03000509000000000000" pitchFamily="65" charset="-120"/>
                <a:cs typeface="Times New Roman" panose="02020603050405020304" pitchFamily="18" charset="0"/>
              </a:rPr>
              <a:t>人民網 </a:t>
            </a:r>
            <a:r>
              <a:rPr lang="en-US" altLang="zh-TW" sz="1400" kern="1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ja-JP" sz="1400" kern="100" dirty="0">
                <a:latin typeface="Times New Roman" panose="02020603050405020304" pitchFamily="18" charset="0"/>
                <a:ea typeface="標楷體" panose="03000509000000000000" pitchFamily="65" charset="-120"/>
                <a:cs typeface="Times New Roman" panose="02020603050405020304" pitchFamily="18" charset="0"/>
              </a:rPr>
              <a:t>http://theory.people.com.cn/BIG5/n1/2017/1012/c40531-29583837.html</a:t>
            </a:r>
            <a:r>
              <a:rPr lang="en-US" altLang="zh-TW" sz="1400" kern="100" dirty="0">
                <a:latin typeface="Times New Roman" panose="02020603050405020304" pitchFamily="18" charset="0"/>
                <a:ea typeface="標楷體" panose="03000509000000000000" pitchFamily="65" charset="-120"/>
                <a:cs typeface="Times New Roman" panose="02020603050405020304" pitchFamily="18" charset="0"/>
              </a:rPr>
              <a:t>)</a:t>
            </a:r>
            <a:endParaRPr lang="ja-JP" altLang="ja-JP" sz="1400" kern="1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8" name="Picture 17"/>
          <p:cNvPicPr>
            <a:picLocks noChangeAspect="1"/>
          </p:cNvPicPr>
          <p:nvPr/>
        </p:nvPicPr>
        <p:blipFill>
          <a:blip r:embed="rId6"/>
          <a:stretch>
            <a:fillRect/>
          </a:stretch>
        </p:blipFill>
        <p:spPr>
          <a:xfrm>
            <a:off x="561302" y="5926796"/>
            <a:ext cx="1222077" cy="56403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1039402" y="475149"/>
            <a:ext cx="10135456" cy="477356"/>
          </a:xfrm>
        </p:spPr>
        <p:txBody>
          <a:bodyPr>
            <a:noAutofit/>
          </a:bodyPr>
          <a:lstStyle/>
          <a:p>
            <a:pPr algn="ctr"/>
            <a:r>
              <a:rPr lang="zh-CN" altLang="en-US" sz="4000" dirty="0">
                <a:latin typeface="DFKai-SB" panose="03000509000000000000" pitchFamily="65" charset="-120"/>
                <a:ea typeface="DFKai-SB" panose="03000509000000000000" pitchFamily="65" charset="-120"/>
              </a:rPr>
              <a:t>我</a:t>
            </a:r>
            <a:r>
              <a:rPr lang="zh-TW" altLang="en-US" sz="4000" dirty="0">
                <a:latin typeface="DFKai-SB" panose="03000509000000000000" pitchFamily="65" charset="-120"/>
                <a:ea typeface="DFKai-SB" panose="03000509000000000000" pitchFamily="65" charset="-120"/>
              </a:rPr>
              <a:t>國的</a:t>
            </a:r>
            <a:r>
              <a:rPr lang="zh-CN" altLang="en-US" sz="4000" dirty="0">
                <a:latin typeface="DFKai-SB" panose="03000509000000000000" pitchFamily="65" charset="-120"/>
                <a:ea typeface="DFKai-SB" panose="03000509000000000000" pitchFamily="65" charset="-120"/>
              </a:rPr>
              <a:t>多邊外交</a:t>
            </a:r>
          </a:p>
        </p:txBody>
      </p:sp>
      <p:sp>
        <p:nvSpPr>
          <p:cNvPr id="5" name="文本框 4"/>
          <p:cNvSpPr txBox="1"/>
          <p:nvPr/>
        </p:nvSpPr>
        <p:spPr>
          <a:xfrm>
            <a:off x="365761" y="1041815"/>
            <a:ext cx="11419343" cy="1309269"/>
          </a:xfrm>
          <a:prstGeom prst="rect">
            <a:avLst/>
          </a:prstGeom>
          <a:noFill/>
        </p:spPr>
        <p:txBody>
          <a:bodyPr wrap="square">
            <a:spAutoFit/>
          </a:bodyPr>
          <a:lstStyle/>
          <a:p>
            <a:pPr>
              <a:lnSpc>
                <a:spcPct val="150000"/>
              </a:lnSpc>
            </a:pPr>
            <a:r>
              <a:rPr lang="zh-CN" altLang="en-US" sz="2800" dirty="0">
                <a:latin typeface="DFKai-SB" panose="03000509000000000000" pitchFamily="65" charset="-120"/>
                <a:ea typeface="DFKai-SB" panose="03000509000000000000" pitchFamily="65" charset="-120"/>
              </a:rPr>
              <a:t>多邊外交是</a:t>
            </a:r>
            <a:r>
              <a:rPr lang="zh-CN" altLang="en-US" sz="2800" i="0" dirty="0">
                <a:effectLst/>
                <a:latin typeface="DFKai-SB" panose="03000509000000000000" pitchFamily="65" charset="-120"/>
                <a:ea typeface="DFKai-SB" panose="03000509000000000000" pitchFamily="65" charset="-120"/>
              </a:rPr>
              <a:t>國際關係領域和平解</a:t>
            </a:r>
            <a:r>
              <a:rPr lang="zh-CN" altLang="en-US" sz="2800" dirty="0">
                <a:latin typeface="DFKai-SB" panose="03000509000000000000" pitchFamily="65" charset="-120"/>
                <a:ea typeface="DFKai-SB" panose="03000509000000000000" pitchFamily="65" charset="-120"/>
                <a:sym typeface="宋体" panose="02010600030101010101" pitchFamily="2" charset="-122"/>
              </a:rPr>
              <a:t>決</a:t>
            </a:r>
            <a:r>
              <a:rPr lang="zh-CN" altLang="en-US" sz="2800" i="0" dirty="0">
                <a:effectLst/>
                <a:latin typeface="DFKai-SB" panose="03000509000000000000" pitchFamily="65" charset="-120"/>
                <a:ea typeface="DFKai-SB" panose="03000509000000000000" pitchFamily="65" charset="-120"/>
              </a:rPr>
              <a:t>國際問題的重要</a:t>
            </a:r>
            <a:r>
              <a:rPr lang="zh-CN" altLang="en-US" sz="2800" i="0" dirty="0" smtClean="0">
                <a:effectLst/>
                <a:latin typeface="DFKai-SB" panose="03000509000000000000" pitchFamily="65" charset="-120"/>
                <a:ea typeface="DFKai-SB" panose="03000509000000000000" pitchFamily="65" charset="-120"/>
              </a:rPr>
              <a:t>方式</a:t>
            </a:r>
            <a:r>
              <a:rPr lang="zh-TW" altLang="en-US" sz="2800" dirty="0">
                <a:latin typeface="DFKai-SB" panose="03000509000000000000" pitchFamily="65" charset="-120"/>
                <a:ea typeface="DFKai-SB" panose="03000509000000000000" pitchFamily="65" charset="-120"/>
              </a:rPr>
              <a:t>。</a:t>
            </a:r>
            <a:r>
              <a:rPr lang="zh-TW" altLang="en-US" sz="2800" dirty="0" smtClean="0">
                <a:latin typeface="DFKai-SB" panose="03000509000000000000" pitchFamily="65" charset="-120"/>
                <a:ea typeface="DFKai-SB" panose="03000509000000000000" pitchFamily="65" charset="-120"/>
              </a:rPr>
              <a:t>作為</a:t>
            </a:r>
            <a:r>
              <a:rPr lang="zh-TW" altLang="en-US" sz="2800" dirty="0">
                <a:latin typeface="DFKai-SB" panose="03000509000000000000" pitchFamily="65" charset="-120"/>
                <a:ea typeface="DFKai-SB" panose="03000509000000000000" pitchFamily="65" charset="-120"/>
              </a:rPr>
              <a:t>負責</a:t>
            </a:r>
            <a:r>
              <a:rPr lang="zh-TW" altLang="en-US" sz="2800" dirty="0" smtClean="0">
                <a:latin typeface="DFKai-SB" panose="03000509000000000000" pitchFamily="65" charset="-120"/>
                <a:ea typeface="DFKai-SB" panose="03000509000000000000" pitchFamily="65" charset="-120"/>
              </a:rPr>
              <a:t>任大國，</a:t>
            </a:r>
            <a:r>
              <a:rPr lang="zh-CN" altLang="en-US" sz="2800" i="0" dirty="0" smtClean="0">
                <a:effectLst/>
                <a:latin typeface="DFKai-SB" panose="03000509000000000000" pitchFamily="65" charset="-120"/>
                <a:ea typeface="DFKai-SB" panose="03000509000000000000" pitchFamily="65" charset="-120"/>
              </a:rPr>
              <a:t>我</a:t>
            </a:r>
            <a:r>
              <a:rPr lang="zh-CN" altLang="en-US" sz="2800" dirty="0" smtClean="0">
                <a:latin typeface="DFKai-SB" panose="03000509000000000000" pitchFamily="65" charset="-120"/>
                <a:ea typeface="DFKai-SB" panose="03000509000000000000" pitchFamily="65" charset="-120"/>
              </a:rPr>
              <a:t>國</a:t>
            </a:r>
            <a:r>
              <a:rPr lang="zh-CN" altLang="en-US" sz="2800" dirty="0">
                <a:latin typeface="DFKai-SB" panose="03000509000000000000" pitchFamily="65" charset="-120"/>
                <a:ea typeface="DFKai-SB" panose="03000509000000000000" pitchFamily="65" charset="-120"/>
              </a:rPr>
              <a:t>通過多邊舞台積極參與國際</a:t>
            </a:r>
            <a:r>
              <a:rPr lang="zh-CN" altLang="en-US" sz="2800" dirty="0" smtClean="0">
                <a:latin typeface="DFKai-SB" panose="03000509000000000000" pitchFamily="65" charset="-120"/>
                <a:ea typeface="DFKai-SB" panose="03000509000000000000" pitchFamily="65" charset="-120"/>
              </a:rPr>
              <a:t>事務</a:t>
            </a:r>
            <a:r>
              <a:rPr lang="zh-CN" altLang="en-US" sz="2800" i="0" dirty="0" smtClean="0">
                <a:effectLst/>
                <a:latin typeface="DFKai-SB" panose="03000509000000000000" pitchFamily="65" charset="-120"/>
                <a:ea typeface="DFKai-SB" panose="03000509000000000000" pitchFamily="65" charset="-120"/>
              </a:rPr>
              <a:t>。</a:t>
            </a:r>
            <a:endParaRPr lang="zh-CN" altLang="en-US" sz="2800" dirty="0">
              <a:latin typeface="DFKai-SB" panose="03000509000000000000" pitchFamily="65" charset="-120"/>
              <a:ea typeface="DFKai-SB" panose="03000509000000000000" pitchFamily="65" charset="-120"/>
            </a:endParaRPr>
          </a:p>
        </p:txBody>
      </p:sp>
      <p:sp>
        <p:nvSpPr>
          <p:cNvPr id="10" name="文本框 9"/>
          <p:cNvSpPr txBox="1"/>
          <p:nvPr/>
        </p:nvSpPr>
        <p:spPr>
          <a:xfrm>
            <a:off x="296749" y="2426810"/>
            <a:ext cx="6514010" cy="3371136"/>
          </a:xfrm>
          <a:prstGeom prst="round2DiagRect">
            <a:avLst/>
          </a:prstGeom>
          <a:solidFill>
            <a:srgbClr val="E0EDDF"/>
          </a:solidFill>
        </p:spPr>
        <p:txBody>
          <a:bodyPr wrap="square">
            <a:spAutoFit/>
          </a:bodyPr>
          <a:lstStyle/>
          <a:p>
            <a:pPr marL="342900" indent="-342900">
              <a:buFont typeface="Arial" panose="020B0604020202020204" pitchFamily="34" charset="0"/>
              <a:buChar char="•"/>
            </a:pPr>
            <a:r>
              <a:rPr lang="zh-CN" altLang="en-US" sz="2400" dirty="0">
                <a:latin typeface="DFKai-SB" panose="03000509000000000000" pitchFamily="65" charset="-120"/>
                <a:ea typeface="DFKai-SB" panose="03000509000000000000" pitchFamily="65" charset="-120"/>
              </a:rPr>
              <a:t>通過出席二十國集團領導人峰會、亞太經合組織領導人非正式會議等，推動世界經濟治理機制改革。</a:t>
            </a:r>
            <a:endParaRPr lang="en-US" altLang="zh-CN" sz="2400" dirty="0">
              <a:latin typeface="DFKai-SB" panose="03000509000000000000" pitchFamily="65" charset="-120"/>
              <a:ea typeface="DFKai-SB" panose="03000509000000000000" pitchFamily="65" charset="-120"/>
            </a:endParaRPr>
          </a:p>
          <a:p>
            <a:pPr marL="342900" indent="-342900">
              <a:buFont typeface="Arial" panose="020B0604020202020204" pitchFamily="34" charset="0"/>
              <a:buChar char="•"/>
            </a:pPr>
            <a:r>
              <a:rPr lang="zh-CN" altLang="en-US" sz="2400" dirty="0">
                <a:latin typeface="DFKai-SB" panose="03000509000000000000" pitchFamily="65" charset="-120"/>
                <a:ea typeface="DFKai-SB" panose="03000509000000000000" pitchFamily="65" charset="-120"/>
              </a:rPr>
              <a:t>推動建立金磚國家領導人會晤機制，增強新興市場國家和發展中國家在全球治理中的代表性和發言權。</a:t>
            </a:r>
            <a:endParaRPr lang="en-US" altLang="zh-CN" sz="2400" dirty="0">
              <a:latin typeface="DFKai-SB" panose="03000509000000000000" pitchFamily="65" charset="-120"/>
              <a:ea typeface="DFKai-SB" panose="03000509000000000000" pitchFamily="65" charset="-120"/>
            </a:endParaRPr>
          </a:p>
          <a:p>
            <a:pPr marL="342900" indent="-342900">
              <a:buFont typeface="Arial" panose="020B0604020202020204" pitchFamily="34" charset="0"/>
              <a:buChar char="•"/>
            </a:pPr>
            <a:r>
              <a:rPr lang="zh-CN" altLang="en-US" sz="2400" dirty="0">
                <a:latin typeface="DFKai-SB" panose="03000509000000000000" pitchFamily="65" charset="-120"/>
                <a:ea typeface="DFKai-SB" panose="03000509000000000000" pitchFamily="65" charset="-120"/>
              </a:rPr>
              <a:t>積極參與安全反恐等全球性問題的國際合作，充分展示大國形象。</a:t>
            </a:r>
            <a:endParaRPr lang="en-US" altLang="zh-CN" sz="2400" dirty="0">
              <a:latin typeface="DFKai-SB" panose="03000509000000000000" pitchFamily="65" charset="-120"/>
              <a:ea typeface="DFKai-SB" panose="03000509000000000000" pitchFamily="65" charset="-120"/>
            </a:endParaRPr>
          </a:p>
        </p:txBody>
      </p:sp>
      <p:sp>
        <p:nvSpPr>
          <p:cNvPr id="22" name="文本框 21"/>
          <p:cNvSpPr txBox="1"/>
          <p:nvPr/>
        </p:nvSpPr>
        <p:spPr>
          <a:xfrm>
            <a:off x="7071360" y="5432083"/>
            <a:ext cx="4606519" cy="584775"/>
          </a:xfrm>
          <a:prstGeom prst="rect">
            <a:avLst/>
          </a:prstGeom>
          <a:noFill/>
          <a:ln>
            <a:solidFill>
              <a:schemeClr val="bg1">
                <a:lumMod val="95000"/>
              </a:schemeClr>
            </a:solidFill>
          </a:ln>
        </p:spPr>
        <p:txBody>
          <a:bodyPr wrap="square">
            <a:spAutoFit/>
          </a:bodyPr>
          <a:lstStyle>
            <a:defPPr>
              <a:defRPr lang="zh-CN"/>
            </a:defPPr>
            <a:lvl1pPr>
              <a:defRPr sz="1600" kern="0">
                <a:solidFill>
                  <a:srgbClr val="333333"/>
                </a:solidFill>
                <a:latin typeface="DFKai-SB" panose="03000509000000000000" pitchFamily="65" charset="-120"/>
                <a:ea typeface="DFKai-SB" panose="03000509000000000000" pitchFamily="65" charset="-120"/>
                <a:cs typeface="宋体" panose="02010600030101010101" pitchFamily="2" charset="-122"/>
              </a:defRPr>
            </a:lvl1pPr>
          </a:lstStyle>
          <a:p>
            <a:r>
              <a:rPr lang="en-US" altLang="zh-CN" dirty="0">
                <a:solidFill>
                  <a:schemeClr val="tx1"/>
                </a:solidFill>
                <a:latin typeface="Times New Roman" panose="02020603050405020304" pitchFamily="18" charset="0"/>
                <a:cs typeface="Times New Roman" panose="02020603050405020304" pitchFamily="18" charset="0"/>
              </a:rPr>
              <a:t>20</a:t>
            </a:r>
            <a:r>
              <a:rPr lang="en-US" altLang="zh-TW" dirty="0">
                <a:solidFill>
                  <a:schemeClr val="tx1"/>
                </a:solidFill>
                <a:latin typeface="Times New Roman" panose="02020603050405020304" pitchFamily="18" charset="0"/>
                <a:cs typeface="Times New Roman" panose="02020603050405020304" pitchFamily="18" charset="0"/>
              </a:rPr>
              <a:t>21</a:t>
            </a:r>
            <a:r>
              <a:rPr lang="zh-CN" altLang="en-US" dirty="0">
                <a:solidFill>
                  <a:schemeClr val="tx1"/>
                </a:solidFill>
                <a:latin typeface="Times New Roman" panose="02020603050405020304" pitchFamily="18" charset="0"/>
                <a:cs typeface="Times New Roman" panose="02020603050405020304" pitchFamily="18" charset="0"/>
              </a:rPr>
              <a:t>年</a:t>
            </a:r>
            <a:r>
              <a:rPr lang="en-US" altLang="zh-CN" dirty="0">
                <a:solidFill>
                  <a:schemeClr val="tx1"/>
                </a:solidFill>
                <a:latin typeface="Times New Roman" panose="02020603050405020304" pitchFamily="18" charset="0"/>
                <a:cs typeface="Times New Roman" panose="02020603050405020304" pitchFamily="18" charset="0"/>
              </a:rPr>
              <a:t>11</a:t>
            </a:r>
            <a:r>
              <a:rPr lang="zh-CN" altLang="en-US" dirty="0">
                <a:solidFill>
                  <a:schemeClr val="tx1"/>
                </a:solidFill>
                <a:latin typeface="Times New Roman" panose="02020603050405020304" pitchFamily="18" charset="0"/>
                <a:cs typeface="Times New Roman" panose="02020603050405020304" pitchFamily="18" charset="0"/>
              </a:rPr>
              <a:t>月國家主席習近平在北京以視頻方式出席亞太經合組織第二十八次領導人非正式會議。</a:t>
            </a:r>
          </a:p>
        </p:txBody>
      </p:sp>
      <p:pic>
        <p:nvPicPr>
          <p:cNvPr id="3" name="Picture 2"/>
          <p:cNvPicPr>
            <a:picLocks noChangeAspect="1"/>
          </p:cNvPicPr>
          <p:nvPr/>
        </p:nvPicPr>
        <p:blipFill>
          <a:blip r:embed="rId2"/>
          <a:stretch>
            <a:fillRect/>
          </a:stretch>
        </p:blipFill>
        <p:spPr>
          <a:xfrm>
            <a:off x="7008351" y="2426810"/>
            <a:ext cx="4732535" cy="2915963"/>
          </a:xfrm>
          <a:prstGeom prst="rect">
            <a:avLst/>
          </a:prstGeom>
        </p:spPr>
      </p:pic>
      <p:sp>
        <p:nvSpPr>
          <p:cNvPr id="7" name="Rectangle 6"/>
          <p:cNvSpPr/>
          <p:nvPr/>
        </p:nvSpPr>
        <p:spPr>
          <a:xfrm>
            <a:off x="5483123" y="6377908"/>
            <a:ext cx="6301982" cy="338554"/>
          </a:xfrm>
          <a:prstGeom prst="rect">
            <a:avLst/>
          </a:prstGeom>
        </p:spPr>
        <p:txBody>
          <a:bodyPr wrap="none">
            <a:spAutoFit/>
          </a:bodyPr>
          <a:lstStyle/>
          <a:p>
            <a:pPr>
              <a:spcAft>
                <a:spcPts val="0"/>
              </a:spcAft>
            </a:pPr>
            <a:r>
              <a:rPr lang="zh-TW" altLang="en-US" sz="1600" kern="100" dirty="0">
                <a:latin typeface="標楷體" panose="03000509000000000000" pitchFamily="65" charset="-120"/>
                <a:ea typeface="標楷體" panose="03000509000000000000" pitchFamily="65" charset="-120"/>
                <a:cs typeface="Times New Roman" panose="02020603050405020304" pitchFamily="18" charset="0"/>
              </a:rPr>
              <a:t>圖片來源</a:t>
            </a:r>
            <a:r>
              <a:rPr lang="en-US" altLang="zh-TW" sz="1600" kern="100" dirty="0">
                <a:latin typeface="標楷體" panose="03000509000000000000" pitchFamily="65" charset="-120"/>
                <a:ea typeface="標楷體" panose="03000509000000000000" pitchFamily="65" charset="-120"/>
                <a:cs typeface="Times New Roman" panose="02020603050405020304" pitchFamily="18" charset="0"/>
              </a:rPr>
              <a:t>: </a:t>
            </a:r>
            <a:r>
              <a:rPr lang="zh-TW" altLang="en-US" sz="1600" kern="100" dirty="0">
                <a:latin typeface="標楷體" panose="03000509000000000000" pitchFamily="65" charset="-120"/>
                <a:ea typeface="標楷體" panose="03000509000000000000" pitchFamily="65" charset="-120"/>
                <a:cs typeface="Times New Roman" panose="02020603050405020304" pitchFamily="18" charset="0"/>
              </a:rPr>
              <a:t>新華網 </a:t>
            </a:r>
            <a:r>
              <a:rPr lang="en-US" altLang="zh-TW" sz="1600" kern="100" dirty="0">
                <a:latin typeface="Times New Roman" panose="02020603050405020304" pitchFamily="18" charset="0"/>
                <a:ea typeface="新細明體" panose="02020500000000000000" pitchFamily="18" charset="-120"/>
                <a:cs typeface="Times New Roman" panose="02020603050405020304" pitchFamily="18" charset="0"/>
              </a:rPr>
              <a:t>(</a:t>
            </a:r>
            <a:r>
              <a:rPr lang="en-US" altLang="ja-JP" sz="1600" kern="100" dirty="0">
                <a:latin typeface="Times New Roman" panose="02020603050405020304" pitchFamily="18" charset="0"/>
                <a:ea typeface="新細明體" panose="02020500000000000000" pitchFamily="18" charset="-120"/>
                <a:cs typeface="Times New Roman" panose="02020603050405020304" pitchFamily="18" charset="0"/>
              </a:rPr>
              <a:t>http://www.news.cn/2021-11/12/c_1128059698.htm</a:t>
            </a:r>
            <a:r>
              <a:rPr lang="en-US" altLang="zh-TW" sz="1600" kern="100" dirty="0">
                <a:latin typeface="Times New Roman" panose="02020603050405020304" pitchFamily="18" charset="0"/>
                <a:ea typeface="新細明體" panose="02020500000000000000" pitchFamily="18" charset="-120"/>
                <a:cs typeface="Times New Roman" panose="02020603050405020304" pitchFamily="18" charset="0"/>
              </a:rPr>
              <a:t>)</a:t>
            </a:r>
            <a:endParaRPr lang="ja-JP" altLang="ja-JP" sz="1600" kern="100" dirty="0">
              <a:latin typeface="Times New Roman" panose="02020603050405020304" pitchFamily="18" charset="0"/>
              <a:ea typeface="新細明體" panose="02020500000000000000" pitchFamily="18" charset="-120"/>
              <a:cs typeface="Times New Roman" panose="02020603050405020304" pitchFamily="18" charset="0"/>
            </a:endParaRPr>
          </a:p>
        </p:txBody>
      </p:sp>
      <p:pic>
        <p:nvPicPr>
          <p:cNvPr id="8" name="Picture 7"/>
          <p:cNvPicPr>
            <a:picLocks noChangeAspect="1"/>
          </p:cNvPicPr>
          <p:nvPr/>
        </p:nvPicPr>
        <p:blipFill>
          <a:blip r:embed="rId3"/>
          <a:stretch>
            <a:fillRect/>
          </a:stretch>
        </p:blipFill>
        <p:spPr>
          <a:xfrm>
            <a:off x="4458543" y="6164816"/>
            <a:ext cx="1024580" cy="584011"/>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917000" y="511362"/>
            <a:ext cx="1826141" cy="584775"/>
          </a:xfrm>
          <a:prstGeom prst="rect">
            <a:avLst/>
          </a:prstGeom>
          <a:noFill/>
        </p:spPr>
        <p:txBody>
          <a:bodyPr wrap="none" rtlCol="0">
            <a:spAutoFit/>
          </a:bodyPr>
          <a:lstStyle/>
          <a:p>
            <a:r>
              <a:rPr lang="zh-CN" altLang="en-US" sz="3200" dirty="0">
                <a:latin typeface="DFKai-SB" panose="03000509000000000000" pitchFamily="65" charset="-120"/>
                <a:ea typeface="DFKai-SB" panose="03000509000000000000" pitchFamily="65" charset="-120"/>
              </a:rPr>
              <a:t>能源外交</a:t>
            </a:r>
          </a:p>
        </p:txBody>
      </p:sp>
      <p:sp>
        <p:nvSpPr>
          <p:cNvPr id="8" name="文本框 7"/>
          <p:cNvSpPr txBox="1"/>
          <p:nvPr/>
        </p:nvSpPr>
        <p:spPr>
          <a:xfrm>
            <a:off x="594182" y="1125586"/>
            <a:ext cx="11018670" cy="1384995"/>
          </a:xfrm>
          <a:prstGeom prst="rect">
            <a:avLst/>
          </a:prstGeom>
          <a:noFill/>
          <a:ln w="28575">
            <a:solidFill>
              <a:srgbClr val="FF0000"/>
            </a:solidFill>
          </a:ln>
        </p:spPr>
        <p:txBody>
          <a:bodyPr wrap="square">
            <a:spAutoFit/>
          </a:bodyPr>
          <a:lstStyle/>
          <a:p>
            <a:r>
              <a:rPr lang="zh-CN" altLang="en-US" sz="2800" dirty="0">
                <a:latin typeface="DFKai-SB" panose="03000509000000000000" pitchFamily="65" charset="-120"/>
                <a:ea typeface="DFKai-SB" panose="03000509000000000000" pitchFamily="65" charset="-120"/>
              </a:rPr>
              <a:t>能源安全問題日益</a:t>
            </a:r>
            <a:r>
              <a:rPr lang="zh-TW" altLang="en-US" sz="2800" dirty="0">
                <a:latin typeface="DFKai-SB" panose="03000509000000000000" pitchFamily="65" charset="-120"/>
                <a:ea typeface="DFKai-SB" panose="03000509000000000000" pitchFamily="65" charset="-120"/>
              </a:rPr>
              <a:t>突</a:t>
            </a:r>
            <a:r>
              <a:rPr lang="zh-CN" altLang="en-US" sz="2800" dirty="0">
                <a:latin typeface="DFKai-SB" panose="03000509000000000000" pitchFamily="65" charset="-120"/>
                <a:ea typeface="DFKai-SB" panose="03000509000000000000" pitchFamily="65" charset="-120"/>
              </a:rPr>
              <a:t>顯，我國能源安全亦面臨嚴峻挑戰。確保國家能源安全</a:t>
            </a:r>
            <a:r>
              <a:rPr lang="zh-CN" altLang="en-US" sz="2800" dirty="0" smtClean="0">
                <a:latin typeface="DFKai-SB" panose="03000509000000000000" pitchFamily="65" charset="-120"/>
                <a:ea typeface="DFKai-SB" panose="03000509000000000000" pitchFamily="65" charset="-120"/>
              </a:rPr>
              <a:t>成為世界</a:t>
            </a:r>
            <a:r>
              <a:rPr lang="zh-CN" altLang="en-US" sz="2800" dirty="0">
                <a:latin typeface="DFKai-SB" panose="03000509000000000000" pitchFamily="65" charset="-120"/>
                <a:ea typeface="DFKai-SB" panose="03000509000000000000" pitchFamily="65" charset="-120"/>
              </a:rPr>
              <a:t>各國發展戰略的重大課題，拓展國際能源關係越來越離不開能源外交的</a:t>
            </a:r>
            <a:r>
              <a:rPr lang="zh-TW" altLang="en-US" sz="2800" dirty="0">
                <a:latin typeface="DFKai-SB" panose="03000509000000000000" pitchFamily="65" charset="-120"/>
                <a:ea typeface="DFKai-SB" panose="03000509000000000000" pitchFamily="65" charset="-120"/>
              </a:rPr>
              <a:t>發展</a:t>
            </a:r>
            <a:r>
              <a:rPr lang="zh-CN" altLang="en-US" sz="2800" dirty="0">
                <a:latin typeface="DFKai-SB" panose="03000509000000000000" pitchFamily="65" charset="-120"/>
                <a:ea typeface="DFKai-SB" panose="03000509000000000000" pitchFamily="65" charset="-120"/>
              </a:rPr>
              <a:t>。</a:t>
            </a:r>
          </a:p>
        </p:txBody>
      </p:sp>
      <p:sp>
        <p:nvSpPr>
          <p:cNvPr id="20" name="燕尾形 1"/>
          <p:cNvSpPr/>
          <p:nvPr/>
        </p:nvSpPr>
        <p:spPr>
          <a:xfrm>
            <a:off x="713630" y="2641451"/>
            <a:ext cx="448651" cy="334679"/>
          </a:xfrm>
          <a:prstGeom prst="chevron">
            <a:avLst>
              <a:gd name="adj" fmla="val 38311"/>
            </a:avLst>
          </a:prstGeom>
          <a:solidFill>
            <a:srgbClr val="00B050">
              <a:alpha val="62000"/>
            </a:srgbClr>
          </a:solidFill>
          <a:ln w="19050" cap="flat" cmpd="sng" algn="ctr">
            <a:noFill/>
            <a:prstDash val="solid"/>
          </a:ln>
          <a:effectLst>
            <a:outerShdw blurRad="76200" dist="76200" dir="5400000" algn="tl" rotWithShape="0">
              <a:prstClr val="black">
                <a:alpha val="30000"/>
              </a:prstClr>
            </a:outerShdw>
          </a:effectLst>
        </p:spPr>
        <p:txBody>
          <a:bodyPr anchor="ctr"/>
          <a:lstStyle/>
          <a:p>
            <a:pPr eaLnBrk="1" fontAlgn="auto" hangingPunct="1">
              <a:spcBef>
                <a:spcPts val="0"/>
              </a:spcBef>
              <a:spcAft>
                <a:spcPts val="0"/>
              </a:spcAft>
              <a:defRPr/>
            </a:pPr>
            <a:endParaRPr lang="zh-CN" altLang="en-US" sz="1600" kern="0" dirty="0">
              <a:latin typeface="DFKai-SB" panose="03000509000000000000" pitchFamily="65" charset="-120"/>
              <a:ea typeface="DFKai-SB" panose="03000509000000000000" pitchFamily="65" charset="-120"/>
            </a:endParaRPr>
          </a:p>
        </p:txBody>
      </p:sp>
      <p:sp>
        <p:nvSpPr>
          <p:cNvPr id="21" name="文本框 20"/>
          <p:cNvSpPr txBox="1"/>
          <p:nvPr/>
        </p:nvSpPr>
        <p:spPr>
          <a:xfrm>
            <a:off x="594182" y="3206464"/>
            <a:ext cx="6019075" cy="2751522"/>
          </a:xfrm>
          <a:prstGeom prst="rect">
            <a:avLst/>
          </a:prstGeom>
          <a:noFill/>
        </p:spPr>
        <p:txBody>
          <a:bodyPr wrap="square">
            <a:spAutoFit/>
          </a:bodyPr>
          <a:lstStyle/>
          <a:p>
            <a:pPr>
              <a:lnSpc>
                <a:spcPct val="120000"/>
              </a:lnSpc>
            </a:pPr>
            <a:r>
              <a:rPr lang="en-US" altLang="zh-CN" sz="2400" b="0" i="0" dirty="0">
                <a:effectLst/>
                <a:latin typeface="Times New Roman" panose="02020603050405020304" pitchFamily="18" charset="0"/>
                <a:ea typeface="DFKai-SB" panose="03000509000000000000" pitchFamily="65" charset="-120"/>
                <a:cs typeface="Times New Roman" panose="02020603050405020304" pitchFamily="18" charset="0"/>
              </a:rPr>
              <a:t>2020</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年</a:t>
            </a:r>
            <a:r>
              <a:rPr lang="zh-CN" altLang="en-US" sz="2400" b="0" i="0" dirty="0">
                <a:effectLst/>
                <a:latin typeface="DFKai-SB" panose="03000509000000000000" pitchFamily="65" charset="-120"/>
                <a:ea typeface="DFKai-SB" panose="03000509000000000000" pitchFamily="65" charset="-120"/>
              </a:rPr>
              <a:t>，</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沙特對</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我</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國的原油出口達到</a:t>
            </a:r>
            <a:r>
              <a:rPr lang="en-US" altLang="zh-CN" sz="2400" b="0" i="0" dirty="0">
                <a:effectLst/>
                <a:latin typeface="Times New Roman" panose="02020603050405020304" pitchFamily="18" charset="0"/>
                <a:ea typeface="DFKai-SB" panose="03000509000000000000" pitchFamily="65" charset="-120"/>
                <a:cs typeface="Times New Roman" panose="02020603050405020304" pitchFamily="18" charset="0"/>
              </a:rPr>
              <a:t>8492</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萬噸，較前一年增加</a:t>
            </a:r>
            <a:r>
              <a:rPr lang="en-US" altLang="zh-CN" sz="2400" b="0" i="0" dirty="0">
                <a:effectLst/>
                <a:latin typeface="Times New Roman" panose="02020603050405020304" pitchFamily="18" charset="0"/>
                <a:ea typeface="DFKai-SB" panose="03000509000000000000" pitchFamily="65" charset="-120"/>
                <a:cs typeface="Times New Roman" panose="02020603050405020304" pitchFamily="18" charset="0"/>
              </a:rPr>
              <a:t>1.9%</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，截至</a:t>
            </a:r>
            <a:r>
              <a:rPr lang="en-US" altLang="zh-CN" sz="2400" b="0" i="0" dirty="0">
                <a:effectLst/>
                <a:latin typeface="Times New Roman" panose="02020603050405020304" pitchFamily="18" charset="0"/>
                <a:ea typeface="DFKai-SB" panose="03000509000000000000" pitchFamily="65" charset="-120"/>
                <a:cs typeface="Times New Roman" panose="02020603050405020304" pitchFamily="18" charset="0"/>
              </a:rPr>
              <a:t>2021</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年</a:t>
            </a:r>
            <a:r>
              <a:rPr lang="en-US" altLang="zh-CN" sz="2400" b="0" i="0" dirty="0">
                <a:effectLst/>
                <a:latin typeface="Times New Roman" panose="02020603050405020304" pitchFamily="18" charset="0"/>
                <a:ea typeface="DFKai-SB" panose="03000509000000000000" pitchFamily="65" charset="-120"/>
                <a:cs typeface="Times New Roman" panose="02020603050405020304" pitchFamily="18" charset="0"/>
              </a:rPr>
              <a:t>3</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月已連續</a:t>
            </a:r>
            <a:r>
              <a:rPr lang="en-US" altLang="zh-CN" sz="2400" b="0" i="0" dirty="0">
                <a:effectLst/>
                <a:latin typeface="Times New Roman" panose="02020603050405020304" pitchFamily="18" charset="0"/>
                <a:ea typeface="DFKai-SB" panose="03000509000000000000" pitchFamily="65" charset="-120"/>
                <a:cs typeface="Times New Roman" panose="02020603050405020304" pitchFamily="18" charset="0"/>
              </a:rPr>
              <a:t>7</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個月保持我國最大原油供應國的地位。</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沙特國家石油公司</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沙特阿美石油公司首席</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執行官</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曾表示</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，未來</a:t>
            </a:r>
            <a:r>
              <a:rPr lang="en-US" altLang="zh-CN" sz="2400" b="0" i="0" dirty="0">
                <a:effectLst/>
                <a:latin typeface="Times New Roman" panose="02020603050405020304" pitchFamily="18" charset="0"/>
                <a:ea typeface="DFKai-SB" panose="03000509000000000000" pitchFamily="65" charset="-120"/>
                <a:cs typeface="Times New Roman" panose="02020603050405020304" pitchFamily="18" charset="0"/>
              </a:rPr>
              <a:t>50</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年確保中國能源安全是公司</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首要</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任務之一。</a:t>
            </a:r>
            <a:endParaRPr lang="zh-CN" altLang="en-US" sz="2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2" name="文本框 21"/>
          <p:cNvSpPr txBox="1"/>
          <p:nvPr/>
        </p:nvSpPr>
        <p:spPr>
          <a:xfrm>
            <a:off x="1102696" y="2618666"/>
            <a:ext cx="4538979" cy="523220"/>
          </a:xfrm>
          <a:prstGeom prst="rect">
            <a:avLst/>
          </a:prstGeom>
          <a:noFill/>
        </p:spPr>
        <p:txBody>
          <a:bodyPr wrap="square">
            <a:spAutoFit/>
          </a:bodyPr>
          <a:lstStyle/>
          <a:p>
            <a:r>
              <a:rPr lang="zh-CN" altLang="en-US" sz="2800" b="1" i="0" dirty="0">
                <a:effectLst/>
                <a:latin typeface="DFKai-SB" panose="03000509000000000000" pitchFamily="65" charset="-120"/>
                <a:ea typeface="DFKai-SB" panose="03000509000000000000" pitchFamily="65" charset="-120"/>
              </a:rPr>
              <a:t>我國與沙特的能源合作</a:t>
            </a:r>
            <a:endParaRPr lang="zh-CN" altLang="en-US" sz="2800" b="1" dirty="0">
              <a:latin typeface="DFKai-SB" panose="03000509000000000000" pitchFamily="65" charset="-120"/>
              <a:ea typeface="DFKai-SB" panose="03000509000000000000" pitchFamily="65" charset="-120"/>
            </a:endParaRPr>
          </a:p>
        </p:txBody>
      </p:sp>
      <p:sp>
        <p:nvSpPr>
          <p:cNvPr id="23" name="文本框 22"/>
          <p:cNvSpPr txBox="1"/>
          <p:nvPr/>
        </p:nvSpPr>
        <p:spPr>
          <a:xfrm>
            <a:off x="1962818" y="6084119"/>
            <a:ext cx="5129870" cy="523220"/>
          </a:xfrm>
          <a:prstGeom prst="rect">
            <a:avLst/>
          </a:prstGeom>
          <a:noFill/>
        </p:spPr>
        <p:txBody>
          <a:bodyPr wrap="square">
            <a:spAutoFit/>
          </a:bodyPr>
          <a:lstStyle/>
          <a:p>
            <a:r>
              <a:rPr lang="zh-TW" altLang="en-US" sz="1400" dirty="0" smtClean="0">
                <a:latin typeface="Times New Roman" panose="02020603050405020304" pitchFamily="18" charset="0"/>
                <a:ea typeface="DFKai-SB" panose="03000509000000000000" pitchFamily="65" charset="-120"/>
                <a:cs typeface="Times New Roman" panose="02020603050405020304" pitchFamily="18" charset="0"/>
              </a:rPr>
              <a:t>資料來源</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 </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https://news.china.com/international/1000/20210426/39514046.html </a:t>
            </a:r>
          </a:p>
        </p:txBody>
      </p:sp>
      <p:sp>
        <p:nvSpPr>
          <p:cNvPr id="13" name="Freeform 5"/>
          <p:cNvSpPr/>
          <p:nvPr/>
        </p:nvSpPr>
        <p:spPr bwMode="auto">
          <a:xfrm>
            <a:off x="532515" y="595526"/>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ea"/>
              <a:sym typeface="Agency FB" panose="020B0503020202020204" pitchFamily="34" charset="0"/>
            </a:endParaRPr>
          </a:p>
        </p:txBody>
      </p:sp>
      <p:sp>
        <p:nvSpPr>
          <p:cNvPr id="2" name="矩形 1">
            <a:extLst>
              <a:ext uri="{FF2B5EF4-FFF2-40B4-BE49-F238E27FC236}">
                <a16:creationId xmlns:a16="http://schemas.microsoft.com/office/drawing/2014/main" id="{A7E39464-8FD8-C64C-9262-E80DAF41C9C6}"/>
              </a:ext>
            </a:extLst>
          </p:cNvPr>
          <p:cNvSpPr/>
          <p:nvPr/>
        </p:nvSpPr>
        <p:spPr>
          <a:xfrm>
            <a:off x="8401892" y="5555754"/>
            <a:ext cx="3210960" cy="954107"/>
          </a:xfrm>
          <a:prstGeom prst="rect">
            <a:avLst/>
          </a:prstGeom>
        </p:spPr>
        <p:txBody>
          <a:bodyPr wrap="square">
            <a:spAutoFit/>
          </a:bodyPr>
          <a:lstStyle/>
          <a:p>
            <a:pPr algn="ctr"/>
            <a:r>
              <a:rPr lang="zh-HK" altLang="en-US" sz="1400" b="1" dirty="0">
                <a:latin typeface="Times New Roman" panose="02020603050405020304" pitchFamily="18" charset="0"/>
                <a:ea typeface="標楷體" panose="03000509000000000000" pitchFamily="65" charset="-120"/>
                <a:cs typeface="Times New Roman" panose="02020603050405020304" pitchFamily="18" charset="0"/>
              </a:rPr>
              <a:t>觀看視頻</a:t>
            </a:r>
            <a:endParaRPr lang="en-US" altLang="zh-HK" sz="1400" b="1" dirty="0">
              <a:latin typeface="Times New Roman" panose="02020603050405020304" pitchFamily="18" charset="0"/>
              <a:ea typeface="標楷體" panose="03000509000000000000" pitchFamily="65" charset="-120"/>
              <a:cs typeface="Times New Roman" panose="02020603050405020304" pitchFamily="18" charset="0"/>
            </a:endParaRPr>
          </a:p>
          <a:p>
            <a:r>
              <a:rPr lang="zh-HK" altLang="en-US" sz="1400" dirty="0">
                <a:latin typeface="Times New Roman" panose="02020603050405020304" pitchFamily="18" charset="0"/>
                <a:ea typeface="標楷體" panose="03000509000000000000" pitchFamily="65" charset="-120"/>
                <a:cs typeface="Times New Roman" panose="02020603050405020304" pitchFamily="18" charset="0"/>
              </a:rPr>
              <a:t>https://news.cctv.com/2021/04/26/ARTIvfmIpzTxsthRpE1pDQ7w210426.shtml</a:t>
            </a:r>
            <a:endParaRPr lang="en-US" altLang="zh-HK" sz="1400" dirty="0">
              <a:latin typeface="Times New Roman" panose="02020603050405020304" pitchFamily="18" charset="0"/>
              <a:ea typeface="標楷體" panose="03000509000000000000" pitchFamily="65" charset="-120"/>
              <a:cs typeface="Times New Roman" panose="02020603050405020304" pitchFamily="18" charset="0"/>
            </a:endParaRPr>
          </a:p>
          <a:p>
            <a:endParaRPr lang="zh-HK" altLang="en-US" sz="1400" dirty="0"/>
          </a:p>
        </p:txBody>
      </p:sp>
      <p:pic>
        <p:nvPicPr>
          <p:cNvPr id="5" name="圖片 4">
            <a:hlinkClick r:id="rId2"/>
            <a:extLst>
              <a:ext uri="{FF2B5EF4-FFF2-40B4-BE49-F238E27FC236}">
                <a16:creationId xmlns:a16="http://schemas.microsoft.com/office/drawing/2014/main" id="{038B3F22-D95D-C042-8776-1DF2D3A623A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042082" y="2604416"/>
            <a:ext cx="4553686" cy="2857503"/>
          </a:xfrm>
          <a:prstGeom prst="rect">
            <a:avLst/>
          </a:prstGeom>
        </p:spPr>
      </p:pic>
      <p:sp>
        <p:nvSpPr>
          <p:cNvPr id="17" name="文本框 1"/>
          <p:cNvSpPr txBox="1"/>
          <p:nvPr/>
        </p:nvSpPr>
        <p:spPr>
          <a:xfrm>
            <a:off x="3673176" y="103875"/>
            <a:ext cx="5068052" cy="707886"/>
          </a:xfrm>
          <a:prstGeom prst="rect">
            <a:avLst/>
          </a:prstGeom>
          <a:noFill/>
        </p:spPr>
        <p:txBody>
          <a:bodyPr wrap="square" rtlCol="0">
            <a:spAutoFit/>
          </a:bodyPr>
          <a:lstStyle/>
          <a:p>
            <a:r>
              <a:rPr lang="zh-CN" altLang="en-US" sz="4000" dirty="0">
                <a:latin typeface="DFKai-SB" panose="03000509000000000000" pitchFamily="65" charset="-120"/>
                <a:ea typeface="DFKai-SB" panose="03000509000000000000" pitchFamily="65" charset="-120"/>
              </a:rPr>
              <a:t>我</a:t>
            </a:r>
            <a:r>
              <a:rPr lang="zh-TW" altLang="en-US" sz="4000" dirty="0">
                <a:latin typeface="DFKai-SB" panose="03000509000000000000" pitchFamily="65" charset="-120"/>
                <a:ea typeface="DFKai-SB" panose="03000509000000000000" pitchFamily="65" charset="-120"/>
              </a:rPr>
              <a:t>國</a:t>
            </a:r>
            <a:r>
              <a:rPr lang="zh-CN" altLang="en-US" sz="4000" dirty="0">
                <a:latin typeface="DFKai-SB" panose="03000509000000000000" pitchFamily="65" charset="-120"/>
                <a:ea typeface="DFKai-SB" panose="03000509000000000000" pitchFamily="65" charset="-120"/>
              </a:rPr>
              <a:t>不同範疇的外交</a:t>
            </a:r>
          </a:p>
        </p:txBody>
      </p:sp>
      <p:pic>
        <p:nvPicPr>
          <p:cNvPr id="3" name="Picture 2">
            <a:hlinkClick r:id="rId4"/>
          </p:cNvPr>
          <p:cNvPicPr>
            <a:picLocks noChangeAspect="1"/>
          </p:cNvPicPr>
          <p:nvPr/>
        </p:nvPicPr>
        <p:blipFill>
          <a:blip r:embed="rId5"/>
          <a:stretch>
            <a:fillRect/>
          </a:stretch>
        </p:blipFill>
        <p:spPr>
          <a:xfrm>
            <a:off x="447531" y="6149207"/>
            <a:ext cx="1382539" cy="418524"/>
          </a:xfrm>
          <a:prstGeom prst="rect">
            <a:avLst/>
          </a:prstGeom>
        </p:spPr>
      </p:pic>
      <p:pic>
        <p:nvPicPr>
          <p:cNvPr id="4" name="Picture 3">
            <a:hlinkClick r:id="rId2"/>
          </p:cNvPr>
          <p:cNvPicPr>
            <a:picLocks noChangeAspect="1"/>
          </p:cNvPicPr>
          <p:nvPr/>
        </p:nvPicPr>
        <p:blipFill>
          <a:blip r:embed="rId6"/>
          <a:stretch>
            <a:fillRect/>
          </a:stretch>
        </p:blipFill>
        <p:spPr>
          <a:xfrm>
            <a:off x="7004114" y="5575605"/>
            <a:ext cx="1265030" cy="411516"/>
          </a:xfrm>
          <a:prstGeom prst="rect">
            <a:avLst/>
          </a:prstGeom>
        </p:spPr>
      </p:pic>
      <p:sp>
        <p:nvSpPr>
          <p:cNvPr id="14" name="Rectangle 7"/>
          <p:cNvSpPr/>
          <p:nvPr/>
        </p:nvSpPr>
        <p:spPr>
          <a:xfrm>
            <a:off x="7738197" y="6325195"/>
            <a:ext cx="3492137" cy="369332"/>
          </a:xfrm>
          <a:prstGeom prst="rect">
            <a:avLst/>
          </a:prstGeom>
          <a:ln w="28575">
            <a:solidFill>
              <a:srgbClr val="FF0000"/>
            </a:solidFill>
          </a:ln>
        </p:spPr>
        <p:txBody>
          <a:bodyPr wrap="square">
            <a:spAutoFit/>
          </a:bodyPr>
          <a:lstStyle/>
          <a:p>
            <a:pPr algn="ctr"/>
            <a:r>
              <a:rPr lang="zh-TW" altLang="en-US" b="1" dirty="0">
                <a:latin typeface="DFKai-SB" panose="03000509000000000000" pitchFamily="65" charset="-120"/>
                <a:ea typeface="DFKai-SB" panose="03000509000000000000" pitchFamily="65" charset="-120"/>
              </a:rPr>
              <a:t>點擊圖像觀看詳細內容與視頻。</a:t>
            </a:r>
            <a:endParaRPr lang="en-US" altLang="zh-HK" b="1" dirty="0">
              <a:latin typeface="DFKai-SB" panose="03000509000000000000" pitchFamily="65" charset="-120"/>
              <a:ea typeface="DFKai-SB" panose="03000509000000000000" pitchFamily="65" charset="-12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3073"/>
          <p:cNvSpPr txBox="1">
            <a:spLocks noChangeArrowheads="1"/>
          </p:cNvSpPr>
          <p:nvPr/>
        </p:nvSpPr>
        <p:spPr bwMode="auto">
          <a:xfrm>
            <a:off x="2015437" y="561915"/>
            <a:ext cx="7772400" cy="6492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altLang="zh-CN" sz="4000" b="1" dirty="0">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21</a:t>
            </a:r>
            <a:r>
              <a:rPr lang="zh-CN" altLang="en-US" sz="4000" b="1" dirty="0">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世紀以來我國所處的國際環境</a:t>
            </a:r>
            <a:endParaRPr lang="zh-CN" altLang="zh-CN" sz="4000" kern="1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3" name="内容占位符 2"/>
          <p:cNvSpPr txBox="1"/>
          <p:nvPr/>
        </p:nvSpPr>
        <p:spPr>
          <a:xfrm>
            <a:off x="700896" y="1376510"/>
            <a:ext cx="10824713" cy="394903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zh-CN" altLang="en-US" sz="3000" dirty="0">
                <a:latin typeface="DFKai-SB" panose="03000509000000000000" pitchFamily="65" charset="-120"/>
                <a:ea typeface="DFKai-SB" panose="03000509000000000000" pitchFamily="65" charset="-120"/>
              </a:rPr>
              <a:t>國際</a:t>
            </a:r>
            <a:r>
              <a:rPr lang="zh-TW" altLang="en-US" sz="3000" dirty="0">
                <a:latin typeface="DFKai-SB" panose="03000509000000000000" pitchFamily="65" charset="-120"/>
                <a:ea typeface="DFKai-SB" panose="03000509000000000000" pitchFamily="65" charset="-120"/>
              </a:rPr>
              <a:t>關係</a:t>
            </a:r>
            <a:r>
              <a:rPr lang="zh-CN" altLang="en-US" sz="3000" dirty="0">
                <a:latin typeface="DFKai-SB" panose="03000509000000000000" pitchFamily="65" charset="-120"/>
                <a:ea typeface="DFKai-SB" panose="03000509000000000000" pitchFamily="65" charset="-120"/>
              </a:rPr>
              <a:t>發生深刻變化，部份地區政治局勢不明朗，經濟保護主義阻礙全球化發展，世界和平與發展仍面臨挑戰。與此同時，新一輪科技革命</a:t>
            </a:r>
            <a:r>
              <a:rPr lang="zh-CN" altLang="en-US" sz="3000" dirty="0" smtClean="0">
                <a:latin typeface="DFKai-SB" panose="03000509000000000000" pitchFamily="65" charset="-120"/>
                <a:ea typeface="DFKai-SB" panose="03000509000000000000" pitchFamily="65" charset="-120"/>
              </a:rPr>
              <a:t>和產業</a:t>
            </a:r>
            <a:r>
              <a:rPr lang="zh-CN" altLang="en-US" sz="3000" dirty="0">
                <a:latin typeface="DFKai-SB" panose="03000509000000000000" pitchFamily="65" charset="-120"/>
                <a:ea typeface="DFKai-SB" panose="03000509000000000000" pitchFamily="65" charset="-120"/>
              </a:rPr>
              <a:t>變革突飛猛進，人類也正處在一個挑戰與風險日益增多的時代。</a:t>
            </a:r>
            <a:r>
              <a:rPr lang="zh-TW" altLang="en-US" sz="3000" dirty="0">
                <a:latin typeface="DFKai-SB" panose="03000509000000000000" pitchFamily="65" charset="-120"/>
                <a:ea typeface="DFKai-SB" panose="03000509000000000000" pitchFamily="65" charset="-120"/>
              </a:rPr>
              <a:t>國家主張</a:t>
            </a:r>
            <a:r>
              <a:rPr lang="zh-CN" altLang="en-US" sz="3000" dirty="0">
                <a:latin typeface="DFKai-SB" panose="03000509000000000000" pitchFamily="65" charset="-120"/>
                <a:ea typeface="DFKai-SB" panose="03000509000000000000" pitchFamily="65" charset="-120"/>
              </a:rPr>
              <a:t>和平發展，</a:t>
            </a:r>
            <a:r>
              <a:rPr lang="zh-TW" altLang="en-US" sz="3000" dirty="0">
                <a:latin typeface="DFKai-SB" panose="03000509000000000000" pitchFamily="65" charset="-120"/>
                <a:ea typeface="DFKai-SB" panose="03000509000000000000" pitchFamily="65" charset="-120"/>
              </a:rPr>
              <a:t>並不斷對外開放與積極參與國際事務來助推國際局勢的穩定</a:t>
            </a:r>
            <a:r>
              <a:rPr lang="zh-CN" altLang="en-US" sz="3000" dirty="0">
                <a:latin typeface="DFKai-SB" panose="03000509000000000000" pitchFamily="65" charset="-120"/>
                <a:ea typeface="DFKai-SB" panose="03000509000000000000" pitchFamily="65" charset="-120"/>
              </a:rPr>
              <a:t>。</a:t>
            </a:r>
            <a:r>
              <a:rPr lang="zh-TW" altLang="en-US" sz="3000" dirty="0">
                <a:latin typeface="DFKai-SB" panose="03000509000000000000" pitchFamily="65" charset="-120"/>
                <a:ea typeface="DFKai-SB" panose="03000509000000000000" pitchFamily="65" charset="-120"/>
              </a:rPr>
              <a:t>但現今世界正處於巨大變局，國家外交與發展面臨不少的挑戰。</a:t>
            </a:r>
            <a:endParaRPr lang="en-US" altLang="zh-CN" sz="2400" dirty="0">
              <a:latin typeface="DFKai-SB" panose="03000509000000000000" pitchFamily="65" charset="-120"/>
              <a:ea typeface="DFKai-SB" panose="03000509000000000000" pitchFamily="65" charset="-120"/>
            </a:endParaRPr>
          </a:p>
        </p:txBody>
      </p:sp>
      <p:sp>
        <p:nvSpPr>
          <p:cNvPr id="4" name="六边形 19">
            <a:extLst>
              <a:ext uri="{FF2B5EF4-FFF2-40B4-BE49-F238E27FC236}">
                <a16:creationId xmlns:a16="http://schemas.microsoft.com/office/drawing/2014/main" id="{D8857D25-07BB-4268-B964-8245E05229B3}"/>
              </a:ext>
            </a:extLst>
          </p:cNvPr>
          <p:cNvSpPr/>
          <p:nvPr/>
        </p:nvSpPr>
        <p:spPr>
          <a:xfrm>
            <a:off x="9260825" y="4947348"/>
            <a:ext cx="1819150" cy="1501070"/>
          </a:xfrm>
          <a:prstGeom prst="hexagon">
            <a:avLst>
              <a:gd name="adj" fmla="val 25000"/>
              <a:gd name="vf" fmla="val 115470"/>
            </a:avLst>
          </a:prstGeom>
          <a:blipFill>
            <a:blip r:embed="rId3" cstate="print">
              <a:extLst>
                <a:ext uri="{28A0092B-C50C-407E-A947-70E740481C1C}">
                  <a14:useLocalDpi xmlns:a14="http://schemas.microsoft.com/office/drawing/2010/main" val="0"/>
                </a:ext>
              </a:extLst>
            </a:blip>
            <a:srcRect/>
            <a:stretch>
              <a:fillRect t="-8000" b="-8000"/>
            </a:stretch>
          </a:blipFill>
          <a:ln w="19050"/>
        </p:spPr>
        <p:style>
          <a:lnRef idx="2">
            <a:schemeClr val="accent4">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993197" y="811761"/>
            <a:ext cx="4521829" cy="523220"/>
          </a:xfrm>
          <a:prstGeom prst="rect">
            <a:avLst/>
          </a:prstGeom>
          <a:noFill/>
        </p:spPr>
        <p:txBody>
          <a:bodyPr wrap="square">
            <a:spAutoFit/>
          </a:bodyPr>
          <a:lstStyle/>
          <a:p>
            <a:r>
              <a:rPr lang="zh-CN" altLang="en-US" sz="2800" b="0" i="0" dirty="0">
                <a:effectLst/>
                <a:latin typeface="DFKai-SB" panose="03000509000000000000" pitchFamily="65" charset="-120"/>
                <a:ea typeface="DFKai-SB" panose="03000509000000000000" pitchFamily="65" charset="-120"/>
              </a:rPr>
              <a:t>我國與俄羅斯的能源合作</a:t>
            </a:r>
            <a:endParaRPr lang="zh-CN" altLang="en-US" sz="2800" dirty="0">
              <a:latin typeface="DFKai-SB" panose="03000509000000000000" pitchFamily="65" charset="-120"/>
              <a:ea typeface="DFKai-SB" panose="03000509000000000000" pitchFamily="65" charset="-120"/>
            </a:endParaRPr>
          </a:p>
        </p:txBody>
      </p:sp>
      <p:sp>
        <p:nvSpPr>
          <p:cNvPr id="5" name="文本框 4"/>
          <p:cNvSpPr txBox="1"/>
          <p:nvPr/>
        </p:nvSpPr>
        <p:spPr>
          <a:xfrm>
            <a:off x="6207202" y="5805660"/>
            <a:ext cx="5355073" cy="646331"/>
          </a:xfrm>
          <a:prstGeom prst="rect">
            <a:avLst/>
          </a:prstGeom>
          <a:noFill/>
        </p:spPr>
        <p:txBody>
          <a:bodyPr wrap="square">
            <a:spAutoFit/>
          </a:bodyPr>
          <a:lstStyle>
            <a:defPPr>
              <a:defRPr lang="zh-CN"/>
            </a:defPPr>
            <a:lvl1pPr>
              <a:defRPr sz="1600" b="0" i="0">
                <a:solidFill>
                  <a:srgbClr val="000000"/>
                </a:solidFill>
                <a:effectLst/>
                <a:latin typeface="黑体" panose="02010609060101010101" pitchFamily="49" charset="-122"/>
                <a:ea typeface="黑体" panose="02010609060101010101" pitchFamily="49" charset="-122"/>
              </a:defRPr>
            </a:lvl1pPr>
          </a:lstStyle>
          <a:p>
            <a:r>
              <a:rPr lang="en-US" altLang="zh-CN" sz="1800" dirty="0">
                <a:latin typeface="Times New Roman" panose="02020603050405020304" pitchFamily="18" charset="0"/>
                <a:ea typeface="DFKai-SB" panose="03000509000000000000" pitchFamily="65" charset="-120"/>
                <a:cs typeface="Times New Roman" panose="02020603050405020304" pitchFamily="18" charset="0"/>
              </a:rPr>
              <a:t>2021</a:t>
            </a:r>
            <a:r>
              <a:rPr lang="zh-CN" altLang="en-US" sz="1800" dirty="0">
                <a:latin typeface="Times New Roman" panose="02020603050405020304" pitchFamily="18" charset="0"/>
                <a:ea typeface="DFKai-SB" panose="03000509000000000000" pitchFamily="65" charset="-120"/>
                <a:cs typeface="Times New Roman" panose="02020603050405020304" pitchFamily="18" charset="0"/>
              </a:rPr>
              <a:t>年</a:t>
            </a:r>
            <a:r>
              <a:rPr lang="en-US" altLang="zh-CN" sz="1800" dirty="0">
                <a:latin typeface="Times New Roman" panose="02020603050405020304" pitchFamily="18" charset="0"/>
                <a:ea typeface="DFKai-SB" panose="03000509000000000000" pitchFamily="65" charset="-120"/>
                <a:cs typeface="Times New Roman" panose="02020603050405020304" pitchFamily="18" charset="0"/>
              </a:rPr>
              <a:t>5</a:t>
            </a:r>
            <a:r>
              <a:rPr lang="zh-CN" altLang="en-US" sz="1800" dirty="0">
                <a:latin typeface="Times New Roman" panose="02020603050405020304" pitchFamily="18" charset="0"/>
                <a:ea typeface="DFKai-SB" panose="03000509000000000000" pitchFamily="65" charset="-120"/>
                <a:cs typeface="Times New Roman" panose="02020603050405020304" pitchFamily="18" charset="0"/>
              </a:rPr>
              <a:t>月</a:t>
            </a:r>
            <a:r>
              <a:rPr lang="en-US" altLang="zh-CN" sz="1800" dirty="0">
                <a:latin typeface="Times New Roman" panose="02020603050405020304" pitchFamily="18" charset="0"/>
                <a:ea typeface="DFKai-SB" panose="03000509000000000000" pitchFamily="65" charset="-120"/>
                <a:cs typeface="Times New Roman" panose="02020603050405020304" pitchFamily="18" charset="0"/>
              </a:rPr>
              <a:t>19</a:t>
            </a:r>
            <a:r>
              <a:rPr lang="zh-CN" altLang="en-US" sz="1800" dirty="0">
                <a:latin typeface="Times New Roman" panose="02020603050405020304" pitchFamily="18" charset="0"/>
                <a:ea typeface="DFKai-SB" panose="03000509000000000000" pitchFamily="65" charset="-120"/>
                <a:cs typeface="Times New Roman" panose="02020603050405020304" pitchFamily="18" charset="0"/>
              </a:rPr>
              <a:t>日國家主席習近平通過視頻，與俄羅斯總統普京共同見證中俄核能合作項目開工儀式。</a:t>
            </a:r>
          </a:p>
        </p:txBody>
      </p:sp>
      <p:sp>
        <p:nvSpPr>
          <p:cNvPr id="7" name="文本框 6"/>
          <p:cNvSpPr txBox="1"/>
          <p:nvPr/>
        </p:nvSpPr>
        <p:spPr>
          <a:xfrm>
            <a:off x="578582" y="1452919"/>
            <a:ext cx="10937135" cy="1083053"/>
          </a:xfrm>
          <a:prstGeom prst="rect">
            <a:avLst/>
          </a:prstGeom>
          <a:noFill/>
          <a:ln w="28575">
            <a:solidFill>
              <a:srgbClr val="FF0000"/>
            </a:solidFill>
          </a:ln>
        </p:spPr>
        <p:txBody>
          <a:bodyPr wrap="square">
            <a:spAutoFit/>
          </a:bodyPr>
          <a:lstStyle/>
          <a:p>
            <a:pPr>
              <a:lnSpc>
                <a:spcPct val="120000"/>
              </a:lnSpc>
            </a:pPr>
            <a:r>
              <a:rPr lang="zh-CN" altLang="en-US" sz="2800" dirty="0">
                <a:latin typeface="DFKai-SB" panose="03000509000000000000" pitchFamily="65" charset="-120"/>
                <a:ea typeface="DFKai-SB" panose="03000509000000000000" pitchFamily="65" charset="-120"/>
              </a:rPr>
              <a:t>核能合作是中俄傳統優先合作領域，近年來發展迅速，對中俄發展新時代全面戰略協作夥伴關係繼續保持高水平發展具有重要意義。</a:t>
            </a:r>
          </a:p>
        </p:txBody>
      </p:sp>
      <p:sp>
        <p:nvSpPr>
          <p:cNvPr id="8" name="燕尾形 1"/>
          <p:cNvSpPr/>
          <p:nvPr/>
        </p:nvSpPr>
        <p:spPr>
          <a:xfrm>
            <a:off x="521596" y="919782"/>
            <a:ext cx="448651" cy="334679"/>
          </a:xfrm>
          <a:prstGeom prst="chevron">
            <a:avLst>
              <a:gd name="adj" fmla="val 38311"/>
            </a:avLst>
          </a:prstGeom>
          <a:solidFill>
            <a:srgbClr val="00B050">
              <a:alpha val="62000"/>
            </a:srgbClr>
          </a:solidFill>
          <a:ln w="19050" cap="flat" cmpd="sng" algn="ctr">
            <a:noFill/>
            <a:prstDash val="solid"/>
          </a:ln>
          <a:effectLst>
            <a:outerShdw blurRad="76200" dist="76200" dir="5400000" algn="tl" rotWithShape="0">
              <a:prstClr val="black">
                <a:alpha val="30000"/>
              </a:prstClr>
            </a:outerShdw>
          </a:effectLst>
        </p:spPr>
        <p:txBody>
          <a:bodyPr anchor="ctr"/>
          <a:lstStyle/>
          <a:p>
            <a:pPr eaLnBrk="1" fontAlgn="auto" hangingPunct="1">
              <a:spcBef>
                <a:spcPts val="0"/>
              </a:spcBef>
              <a:spcAft>
                <a:spcPts val="0"/>
              </a:spcAft>
              <a:defRPr/>
            </a:pPr>
            <a:endParaRPr lang="zh-CN" altLang="en-US" sz="1600" kern="0" dirty="0">
              <a:latin typeface="DFKai-SB" panose="03000509000000000000" pitchFamily="65" charset="-120"/>
              <a:ea typeface="DFKai-SB" panose="03000509000000000000" pitchFamily="65" charset="-120"/>
            </a:endParaRPr>
          </a:p>
        </p:txBody>
      </p:sp>
      <p:sp>
        <p:nvSpPr>
          <p:cNvPr id="13" name="文字方塊 12">
            <a:extLst>
              <a:ext uri="{FF2B5EF4-FFF2-40B4-BE49-F238E27FC236}">
                <a16:creationId xmlns:a16="http://schemas.microsoft.com/office/drawing/2014/main" id="{695378BC-7090-CE43-BE2F-BEC033F97B38}"/>
              </a:ext>
            </a:extLst>
          </p:cNvPr>
          <p:cNvSpPr txBox="1"/>
          <p:nvPr/>
        </p:nvSpPr>
        <p:spPr>
          <a:xfrm>
            <a:off x="727203" y="5523775"/>
            <a:ext cx="5403616" cy="523220"/>
          </a:xfrm>
          <a:prstGeom prst="rect">
            <a:avLst/>
          </a:prstGeom>
          <a:noFill/>
        </p:spPr>
        <p:txBody>
          <a:bodyPr wrap="square">
            <a:spAutoFit/>
          </a:bodyPr>
          <a:lstStyle/>
          <a:p>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上述</a:t>
            </a:r>
            <a:r>
              <a:rPr lang="zh-HK" altLang="en-US" sz="1400" dirty="0">
                <a:latin typeface="Times New Roman" panose="02020603050405020304" pitchFamily="18" charset="0"/>
                <a:ea typeface="標楷體" panose="03000509000000000000" pitchFamily="65" charset="-120"/>
                <a:cs typeface="Times New Roman" panose="02020603050405020304" pitchFamily="18" charset="0"/>
              </a:rPr>
              <a:t>內容詳見：</a:t>
            </a:r>
            <a:endParaRPr lang="en-US" altLang="zh-HK" sz="1400" dirty="0">
              <a:latin typeface="Times New Roman" panose="02020603050405020304" pitchFamily="18" charset="0"/>
              <a:ea typeface="標楷體" panose="03000509000000000000" pitchFamily="65" charset="-120"/>
              <a:cs typeface="Times New Roman" panose="02020603050405020304" pitchFamily="18" charset="0"/>
            </a:endParaRPr>
          </a:p>
          <a:p>
            <a:r>
              <a:rPr lang="zh-HK" altLang="en-US" sz="1400" dirty="0">
                <a:latin typeface="Times New Roman" panose="02020603050405020304" pitchFamily="18" charset="0"/>
                <a:ea typeface="標楷體" panose="03000509000000000000" pitchFamily="65" charset="-120"/>
                <a:cs typeface="Times New Roman" panose="02020603050405020304" pitchFamily="18" charset="0"/>
              </a:rPr>
              <a:t>http://www.mod.gov.cn/big5/shouye/2021-05/19/content_4885710.htm</a:t>
            </a:r>
            <a:endParaRPr lang="en-US" altLang="zh-HK" sz="14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3" name="圖片 2">
            <a:hlinkClick r:id="rId2"/>
            <a:extLst>
              <a:ext uri="{FF2B5EF4-FFF2-40B4-BE49-F238E27FC236}">
                <a16:creationId xmlns:a16="http://schemas.microsoft.com/office/drawing/2014/main" id="{09895231-44A2-CD47-A438-44ABAC451B74}"/>
              </a:ext>
            </a:extLst>
          </p:cNvPr>
          <p:cNvPicPr>
            <a:picLocks noChangeAspect="1"/>
          </p:cNvPicPr>
          <p:nvPr/>
        </p:nvPicPr>
        <p:blipFill>
          <a:blip r:embed="rId3"/>
          <a:stretch>
            <a:fillRect/>
          </a:stretch>
        </p:blipFill>
        <p:spPr>
          <a:xfrm>
            <a:off x="6367072" y="2730691"/>
            <a:ext cx="5035332" cy="3074969"/>
          </a:xfrm>
          <a:prstGeom prst="rect">
            <a:avLst/>
          </a:prstGeom>
        </p:spPr>
      </p:pic>
      <p:sp>
        <p:nvSpPr>
          <p:cNvPr id="16" name="文字方塊 15">
            <a:extLst>
              <a:ext uri="{FF2B5EF4-FFF2-40B4-BE49-F238E27FC236}">
                <a16:creationId xmlns:a16="http://schemas.microsoft.com/office/drawing/2014/main" id="{38C562DB-BC0A-A040-8283-1E286D35E6CA}"/>
              </a:ext>
            </a:extLst>
          </p:cNvPr>
          <p:cNvSpPr txBox="1"/>
          <p:nvPr/>
        </p:nvSpPr>
        <p:spPr>
          <a:xfrm>
            <a:off x="578582" y="2786659"/>
            <a:ext cx="5552237" cy="1938992"/>
          </a:xfrm>
          <a:prstGeom prst="rect">
            <a:avLst/>
          </a:prstGeom>
          <a:noFill/>
          <a:ln w="38100">
            <a:solidFill>
              <a:srgbClr val="0070C0"/>
            </a:solidFill>
          </a:ln>
        </p:spPr>
        <p:txBody>
          <a:bodyPr wrap="square">
            <a:spAutoFit/>
          </a:bodyPr>
          <a:lstStyle/>
          <a:p>
            <a:r>
              <a:rPr lang="zh-HK" altLang="en-US" sz="2400" b="0" i="0" dirty="0">
                <a:effectLst/>
                <a:latin typeface="Times New Roman" panose="02020603050405020304" pitchFamily="18" charset="0"/>
                <a:ea typeface="標楷體" panose="03000509000000000000" pitchFamily="65" charset="-120"/>
                <a:cs typeface="Times New Roman" panose="02020603050405020304" pitchFamily="18" charset="0"/>
              </a:rPr>
              <a:t>田灣核電站</a:t>
            </a:r>
            <a:r>
              <a:rPr lang="en-US" altLang="zh-HK" sz="2400" b="0" i="0" dirty="0">
                <a:effectLst/>
                <a:latin typeface="Times New Roman" panose="02020603050405020304" pitchFamily="18" charset="0"/>
                <a:ea typeface="標楷體" panose="03000509000000000000" pitchFamily="65" charset="-120"/>
                <a:cs typeface="Times New Roman" panose="02020603050405020304" pitchFamily="18" charset="0"/>
              </a:rPr>
              <a:t>7</a:t>
            </a:r>
            <a:r>
              <a:rPr lang="zh-HK" altLang="en-US" sz="2400" b="0" i="0" dirty="0">
                <a:effectLst/>
                <a:latin typeface="Times New Roman" panose="02020603050405020304" pitchFamily="18" charset="0"/>
                <a:ea typeface="標楷體" panose="03000509000000000000" pitchFamily="65" charset="-120"/>
                <a:cs typeface="Times New Roman" panose="02020603050405020304" pitchFamily="18" charset="0"/>
              </a:rPr>
              <a:t>號、</a:t>
            </a:r>
            <a:r>
              <a:rPr lang="en-US" altLang="zh-HK" sz="2400" b="0" i="0" dirty="0">
                <a:effectLst/>
                <a:latin typeface="Times New Roman" panose="02020603050405020304" pitchFamily="18" charset="0"/>
                <a:ea typeface="標楷體" panose="03000509000000000000" pitchFamily="65" charset="-120"/>
                <a:cs typeface="Times New Roman" panose="02020603050405020304" pitchFamily="18" charset="0"/>
              </a:rPr>
              <a:t>8</a:t>
            </a:r>
            <a:r>
              <a:rPr lang="zh-HK" altLang="en-US" sz="2400" b="0" i="0" dirty="0">
                <a:effectLst/>
                <a:latin typeface="Times New Roman" panose="02020603050405020304" pitchFamily="18" charset="0"/>
                <a:ea typeface="標楷體" panose="03000509000000000000" pitchFamily="65" charset="-120"/>
                <a:cs typeface="Times New Roman" panose="02020603050405020304" pitchFamily="18" charset="0"/>
              </a:rPr>
              <a:t>號機組和徐大堡核電站</a:t>
            </a:r>
            <a:r>
              <a:rPr lang="en-US" altLang="zh-HK" sz="2400" b="0" i="0" dirty="0">
                <a:effectLst/>
                <a:latin typeface="Times New Roman" panose="02020603050405020304" pitchFamily="18" charset="0"/>
                <a:ea typeface="標楷體" panose="03000509000000000000" pitchFamily="65" charset="-120"/>
                <a:cs typeface="Times New Roman" panose="02020603050405020304" pitchFamily="18" charset="0"/>
              </a:rPr>
              <a:t>3</a:t>
            </a:r>
            <a:r>
              <a:rPr lang="zh-HK" altLang="en-US" sz="2400" b="0" i="0" dirty="0">
                <a:effectLst/>
                <a:latin typeface="Times New Roman" panose="02020603050405020304" pitchFamily="18" charset="0"/>
                <a:ea typeface="標楷體" panose="03000509000000000000" pitchFamily="65" charset="-120"/>
                <a:cs typeface="Times New Roman" panose="02020603050405020304" pitchFamily="18" charset="0"/>
              </a:rPr>
              <a:t>號、</a:t>
            </a:r>
            <a:r>
              <a:rPr lang="en-US" altLang="zh-HK" sz="2400" b="0" i="0" dirty="0">
                <a:effectLst/>
                <a:latin typeface="Times New Roman" panose="02020603050405020304" pitchFamily="18" charset="0"/>
                <a:ea typeface="標楷體" panose="03000509000000000000" pitchFamily="65" charset="-120"/>
                <a:cs typeface="Times New Roman" panose="02020603050405020304" pitchFamily="18" charset="0"/>
              </a:rPr>
              <a:t>4</a:t>
            </a:r>
            <a:r>
              <a:rPr lang="zh-HK" altLang="en-US" sz="2400" b="0" i="0" dirty="0">
                <a:effectLst/>
                <a:latin typeface="Times New Roman" panose="02020603050405020304" pitchFamily="18" charset="0"/>
                <a:ea typeface="標楷體" panose="03000509000000000000" pitchFamily="65" charset="-120"/>
                <a:cs typeface="Times New Roman" panose="02020603050405020304" pitchFamily="18" charset="0"/>
              </a:rPr>
              <a:t>號機組是中俄雙方核能領域合作協議中的重要項目，建成後</a:t>
            </a:r>
            <a:r>
              <a:rPr lang="zh-HK" altLang="en-US" sz="2400" dirty="0">
                <a:latin typeface="Times New Roman" panose="02020603050405020304" pitchFamily="18" charset="0"/>
                <a:ea typeface="標楷體" panose="03000509000000000000" pitchFamily="65" charset="-120"/>
                <a:cs typeface="Times New Roman" panose="02020603050405020304" pitchFamily="18" charset="0"/>
              </a:rPr>
              <a:t>年產電量</a:t>
            </a:r>
            <a:r>
              <a:rPr lang="zh-HK" altLang="en-US" sz="2400" b="0" i="0" dirty="0">
                <a:effectLst/>
                <a:latin typeface="Times New Roman" panose="02020603050405020304" pitchFamily="18" charset="0"/>
                <a:ea typeface="標楷體" panose="03000509000000000000" pitchFamily="65" charset="-120"/>
                <a:cs typeface="Times New Roman" panose="02020603050405020304" pitchFamily="18" charset="0"/>
              </a:rPr>
              <a:t>將達到</a:t>
            </a:r>
            <a:r>
              <a:rPr lang="en-US" altLang="zh-HK" sz="2400" b="0" i="0" dirty="0">
                <a:effectLst/>
                <a:latin typeface="Times New Roman" panose="02020603050405020304" pitchFamily="18" charset="0"/>
                <a:ea typeface="標楷體" panose="03000509000000000000" pitchFamily="65" charset="-120"/>
                <a:cs typeface="Times New Roman" panose="02020603050405020304" pitchFamily="18" charset="0"/>
              </a:rPr>
              <a:t>376</a:t>
            </a:r>
            <a:r>
              <a:rPr lang="zh-HK" altLang="en-US" sz="2400" b="0" i="0" dirty="0">
                <a:effectLst/>
                <a:latin typeface="Times New Roman" panose="02020603050405020304" pitchFamily="18" charset="0"/>
                <a:ea typeface="標楷體" panose="03000509000000000000" pitchFamily="65" charset="-120"/>
                <a:cs typeface="Times New Roman" panose="02020603050405020304" pitchFamily="18" charset="0"/>
              </a:rPr>
              <a:t>億千瓦時，相當</a:t>
            </a:r>
            <a:r>
              <a:rPr lang="zh-CN" altLang="en-US" sz="2400" b="0" i="0" dirty="0">
                <a:effectLst/>
                <a:latin typeface="Times New Roman" panose="02020603050405020304" pitchFamily="18" charset="0"/>
                <a:ea typeface="標楷體" panose="03000509000000000000" pitchFamily="65" charset="-120"/>
                <a:cs typeface="Times New Roman" panose="02020603050405020304" pitchFamily="18" charset="0"/>
              </a:rPr>
              <a:t>於</a:t>
            </a:r>
            <a:r>
              <a:rPr lang="zh-HK" altLang="en-US" sz="2400" b="0" i="0" dirty="0">
                <a:effectLst/>
                <a:latin typeface="Times New Roman" panose="02020603050405020304" pitchFamily="18" charset="0"/>
                <a:ea typeface="標楷體" panose="03000509000000000000" pitchFamily="65" charset="-120"/>
                <a:cs typeface="Times New Roman" panose="02020603050405020304" pitchFamily="18" charset="0"/>
              </a:rPr>
              <a:t>每年減少二氧化碳排放</a:t>
            </a:r>
            <a:r>
              <a:rPr lang="en-US" altLang="zh-HK" sz="2400" b="0" i="0" dirty="0">
                <a:effectLst/>
                <a:latin typeface="Times New Roman" panose="02020603050405020304" pitchFamily="18" charset="0"/>
                <a:ea typeface="標楷體" panose="03000509000000000000" pitchFamily="65" charset="-120"/>
                <a:cs typeface="Times New Roman" panose="02020603050405020304" pitchFamily="18" charset="0"/>
              </a:rPr>
              <a:t>3068</a:t>
            </a:r>
            <a:r>
              <a:rPr lang="zh-HK" altLang="en-US" sz="2400" b="0" i="0" dirty="0">
                <a:effectLst/>
                <a:latin typeface="Times New Roman" panose="02020603050405020304" pitchFamily="18" charset="0"/>
                <a:ea typeface="標楷體" panose="03000509000000000000" pitchFamily="65" charset="-120"/>
                <a:cs typeface="Times New Roman" panose="02020603050405020304" pitchFamily="18" charset="0"/>
              </a:rPr>
              <a:t>萬噸。</a:t>
            </a:r>
            <a:endParaRPr lang="zh-HK" alt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2" name="文本框 1"/>
          <p:cNvSpPr txBox="1"/>
          <p:nvPr/>
        </p:nvSpPr>
        <p:spPr>
          <a:xfrm>
            <a:off x="3673176" y="103875"/>
            <a:ext cx="5068052" cy="707886"/>
          </a:xfrm>
          <a:prstGeom prst="rect">
            <a:avLst/>
          </a:prstGeom>
          <a:noFill/>
        </p:spPr>
        <p:txBody>
          <a:bodyPr wrap="square" rtlCol="0">
            <a:spAutoFit/>
          </a:bodyPr>
          <a:lstStyle/>
          <a:p>
            <a:r>
              <a:rPr lang="zh-CN" altLang="en-US" sz="4000" dirty="0">
                <a:latin typeface="DFKai-SB" panose="03000509000000000000" pitchFamily="65" charset="-120"/>
                <a:ea typeface="DFKai-SB" panose="03000509000000000000" pitchFamily="65" charset="-120"/>
              </a:rPr>
              <a:t>我</a:t>
            </a:r>
            <a:r>
              <a:rPr lang="zh-TW" altLang="en-US" sz="4000" dirty="0">
                <a:latin typeface="DFKai-SB" panose="03000509000000000000" pitchFamily="65" charset="-120"/>
                <a:ea typeface="DFKai-SB" panose="03000509000000000000" pitchFamily="65" charset="-120"/>
              </a:rPr>
              <a:t>國</a:t>
            </a:r>
            <a:r>
              <a:rPr lang="zh-CN" altLang="en-US" sz="4000" dirty="0">
                <a:latin typeface="DFKai-SB" panose="03000509000000000000" pitchFamily="65" charset="-120"/>
                <a:ea typeface="DFKai-SB" panose="03000509000000000000" pitchFamily="65" charset="-120"/>
              </a:rPr>
              <a:t>不同範疇的外交</a:t>
            </a:r>
          </a:p>
        </p:txBody>
      </p:sp>
      <p:pic>
        <p:nvPicPr>
          <p:cNvPr id="2" name="Picture 1">
            <a:hlinkClick r:id="rId2"/>
          </p:cNvPr>
          <p:cNvPicPr>
            <a:picLocks noChangeAspect="1"/>
          </p:cNvPicPr>
          <p:nvPr/>
        </p:nvPicPr>
        <p:blipFill>
          <a:blip r:embed="rId4"/>
          <a:stretch>
            <a:fillRect/>
          </a:stretch>
        </p:blipFill>
        <p:spPr>
          <a:xfrm>
            <a:off x="822688" y="4898143"/>
            <a:ext cx="2636748" cy="548688"/>
          </a:xfrm>
          <a:prstGeom prst="rect">
            <a:avLst/>
          </a:prstGeom>
        </p:spPr>
      </p:pic>
      <p:sp>
        <p:nvSpPr>
          <p:cNvPr id="14" name="Rectangle 7"/>
          <p:cNvSpPr/>
          <p:nvPr/>
        </p:nvSpPr>
        <p:spPr>
          <a:xfrm>
            <a:off x="766622" y="6130598"/>
            <a:ext cx="3492137" cy="369332"/>
          </a:xfrm>
          <a:prstGeom prst="rect">
            <a:avLst/>
          </a:prstGeom>
          <a:ln w="28575">
            <a:solidFill>
              <a:srgbClr val="FF0000"/>
            </a:solidFill>
          </a:ln>
        </p:spPr>
        <p:txBody>
          <a:bodyPr wrap="square">
            <a:spAutoFit/>
          </a:bodyPr>
          <a:lstStyle/>
          <a:p>
            <a:pPr algn="ctr"/>
            <a:r>
              <a:rPr lang="zh-TW" altLang="en-US" b="1" dirty="0">
                <a:latin typeface="DFKai-SB" panose="03000509000000000000" pitchFamily="65" charset="-120"/>
                <a:ea typeface="DFKai-SB" panose="03000509000000000000" pitchFamily="65" charset="-120"/>
              </a:rPr>
              <a:t>點擊圖像觀看詳細內容與視頻。</a:t>
            </a:r>
            <a:endParaRPr lang="en-US" altLang="zh-HK" b="1" dirty="0">
              <a:latin typeface="DFKai-SB" panose="03000509000000000000" pitchFamily="65" charset="-120"/>
              <a:ea typeface="DFKai-SB" panose="03000509000000000000" pitchFamily="65" charset="-12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90282" y="701191"/>
            <a:ext cx="1826141" cy="584775"/>
          </a:xfrm>
          <a:prstGeom prst="rect">
            <a:avLst/>
          </a:prstGeom>
          <a:noFill/>
        </p:spPr>
        <p:txBody>
          <a:bodyPr wrap="none" rtlCol="0">
            <a:spAutoFit/>
          </a:bodyPr>
          <a:lstStyle/>
          <a:p>
            <a:r>
              <a:rPr lang="zh-CN" altLang="en-US" sz="3200" dirty="0">
                <a:latin typeface="DFKai-SB" panose="03000509000000000000" pitchFamily="65" charset="-120"/>
                <a:ea typeface="DFKai-SB" panose="03000509000000000000" pitchFamily="65" charset="-120"/>
              </a:rPr>
              <a:t>文化外交</a:t>
            </a:r>
          </a:p>
        </p:txBody>
      </p:sp>
      <p:sp>
        <p:nvSpPr>
          <p:cNvPr id="4" name="文本框 3"/>
          <p:cNvSpPr txBox="1"/>
          <p:nvPr/>
        </p:nvSpPr>
        <p:spPr>
          <a:xfrm>
            <a:off x="502024" y="1320622"/>
            <a:ext cx="11016876" cy="1309269"/>
          </a:xfrm>
          <a:prstGeom prst="rect">
            <a:avLst/>
          </a:prstGeom>
          <a:noFill/>
          <a:ln w="38100">
            <a:solidFill>
              <a:srgbClr val="FF0000"/>
            </a:solidFill>
          </a:ln>
        </p:spPr>
        <p:txBody>
          <a:bodyPr wrap="square">
            <a:spAutoFit/>
          </a:bodyPr>
          <a:lstStyle/>
          <a:p>
            <a:pPr>
              <a:lnSpc>
                <a:spcPct val="150000"/>
              </a:lnSpc>
            </a:pPr>
            <a:r>
              <a:rPr lang="zh-CN" altLang="en-US" sz="2800" b="0" i="0" dirty="0">
                <a:effectLst/>
                <a:latin typeface="DFKai-SB" panose="03000509000000000000" pitchFamily="65" charset="-120"/>
                <a:ea typeface="DFKai-SB" panose="03000509000000000000" pitchFamily="65" charset="-120"/>
              </a:rPr>
              <a:t>文化外交能夠增進</a:t>
            </a:r>
            <a:r>
              <a:rPr lang="zh-CN" altLang="en-US" sz="2800" dirty="0">
                <a:latin typeface="DFKai-SB" panose="03000509000000000000" pitchFamily="65" charset="-120"/>
                <a:ea typeface="DFKai-SB" panose="03000509000000000000" pitchFamily="65" charset="-120"/>
              </a:rPr>
              <a:t>人民間的</a:t>
            </a:r>
            <a:r>
              <a:rPr lang="zh-CN" altLang="en-US" sz="2800" dirty="0">
                <a:latin typeface="DFKai-SB" panose="03000509000000000000" pitchFamily="65" charset="-120"/>
                <a:ea typeface="DFKai-SB" panose="03000509000000000000" pitchFamily="65" charset="-120"/>
                <a:sym typeface="宋体" panose="02010600030101010101" pitchFamily="2" charset="-122"/>
              </a:rPr>
              <a:t>了</a:t>
            </a:r>
            <a:r>
              <a:rPr lang="zh-CN" altLang="en-US" sz="2800" dirty="0">
                <a:latin typeface="DFKai-SB" panose="03000509000000000000" pitchFamily="65" charset="-120"/>
                <a:ea typeface="DFKai-SB" panose="03000509000000000000" pitchFamily="65" charset="-120"/>
              </a:rPr>
              <a:t>解</a:t>
            </a:r>
            <a:r>
              <a:rPr lang="zh-CN" altLang="en-US" sz="2800" b="0" i="0" dirty="0">
                <a:effectLst/>
                <a:latin typeface="DFKai-SB" panose="03000509000000000000" pitchFamily="65" charset="-120"/>
                <a:ea typeface="DFKai-SB" panose="03000509000000000000" pitchFamily="65" charset="-120"/>
              </a:rPr>
              <a:t>與友誼，促進國與國之間關係的發展。我國與世界各國的文化交流互鑒不斷深化。</a:t>
            </a:r>
            <a:endParaRPr lang="zh-CN" altLang="en-US" sz="2800" dirty="0">
              <a:latin typeface="DFKai-SB" panose="03000509000000000000" pitchFamily="65" charset="-120"/>
              <a:ea typeface="DFKai-SB" panose="03000509000000000000" pitchFamily="65" charset="-120"/>
            </a:endParaRPr>
          </a:p>
        </p:txBody>
      </p:sp>
      <p:sp>
        <p:nvSpPr>
          <p:cNvPr id="6" name="文本框 5"/>
          <p:cNvSpPr txBox="1"/>
          <p:nvPr/>
        </p:nvSpPr>
        <p:spPr>
          <a:xfrm>
            <a:off x="392079" y="2845209"/>
            <a:ext cx="5736406" cy="2962513"/>
          </a:xfrm>
          <a:prstGeom prst="round2DiagRect">
            <a:avLst/>
          </a:prstGeom>
          <a:solidFill>
            <a:srgbClr val="E0EDDF"/>
          </a:solidFill>
        </p:spPr>
        <p:txBody>
          <a:bodyPr wrap="square">
            <a:spAutoFit/>
          </a:bodyPr>
          <a:lstStyle/>
          <a:p>
            <a:r>
              <a:rPr lang="zh-CN" altLang="en-US" sz="2800" b="0" i="0" dirty="0">
                <a:effectLst/>
                <a:latin typeface="DFKai-SB" panose="03000509000000000000" pitchFamily="65" charset="-120"/>
                <a:ea typeface="DFKai-SB" panose="03000509000000000000" pitchFamily="65" charset="-120"/>
              </a:rPr>
              <a:t>我國建立的文化交流機制涉及影視、歷史、旅</a:t>
            </a:r>
            <a:r>
              <a:rPr lang="zh-TW" altLang="en-US" sz="2800" b="0" i="0" dirty="0">
                <a:effectLst/>
                <a:latin typeface="DFKai-SB" panose="03000509000000000000" pitchFamily="65" charset="-120"/>
                <a:ea typeface="DFKai-SB" panose="03000509000000000000" pitchFamily="65" charset="-120"/>
              </a:rPr>
              <a:t>遊</a:t>
            </a:r>
            <a:r>
              <a:rPr lang="zh-CN" altLang="en-US" sz="2800" b="0" i="0" dirty="0">
                <a:effectLst/>
                <a:latin typeface="DFKai-SB" panose="03000509000000000000" pitchFamily="65" charset="-120"/>
                <a:ea typeface="DFKai-SB" panose="03000509000000000000" pitchFamily="65" charset="-120"/>
              </a:rPr>
              <a:t>、</a:t>
            </a:r>
            <a:r>
              <a:rPr lang="zh-CN" altLang="en-US" sz="2800" b="0" i="0" dirty="0" smtClean="0">
                <a:effectLst/>
                <a:latin typeface="DFKai-SB" panose="03000509000000000000" pitchFamily="65" charset="-120"/>
                <a:ea typeface="DFKai-SB" panose="03000509000000000000" pitchFamily="65" charset="-120"/>
              </a:rPr>
              <a:t>高等教育</a:t>
            </a:r>
            <a:r>
              <a:rPr lang="zh-TW" altLang="en-US" sz="2800" b="0" i="0" dirty="0" smtClean="0">
                <a:effectLst/>
                <a:latin typeface="DFKai-SB" panose="03000509000000000000" pitchFamily="65" charset="-120"/>
                <a:ea typeface="DFKai-SB" panose="03000509000000000000" pitchFamily="65" charset="-120"/>
              </a:rPr>
              <a:t>等</a:t>
            </a:r>
            <a:r>
              <a:rPr lang="zh-CN" altLang="en-US" sz="2800" b="0" i="0" dirty="0" smtClean="0">
                <a:effectLst/>
                <a:latin typeface="DFKai-SB" panose="03000509000000000000" pitchFamily="65" charset="-120"/>
                <a:ea typeface="DFKai-SB" panose="03000509000000000000" pitchFamily="65" charset="-120"/>
              </a:rPr>
              <a:t>多</a:t>
            </a:r>
            <a:r>
              <a:rPr lang="zh-CN" altLang="en-US" sz="2800" b="0" i="0" dirty="0">
                <a:effectLst/>
                <a:latin typeface="DFKai-SB" panose="03000509000000000000" pitchFamily="65" charset="-120"/>
                <a:ea typeface="DFKai-SB" panose="03000509000000000000" pitchFamily="65" charset="-120"/>
              </a:rPr>
              <a:t>個領域。通過開辦</a:t>
            </a:r>
            <a:r>
              <a:rPr lang="zh-CN" altLang="en-US" sz="2800" dirty="0">
                <a:latin typeface="DFKai-SB" panose="03000509000000000000" pitchFamily="65" charset="-120"/>
                <a:ea typeface="DFKai-SB" panose="03000509000000000000" pitchFamily="65" charset="-120"/>
              </a:rPr>
              <a:t>孔子學院、孔子課堂和設立</a:t>
            </a:r>
            <a:r>
              <a:rPr lang="zh-CN" altLang="en-US" sz="2800" b="0" i="0" dirty="0">
                <a:effectLst/>
                <a:latin typeface="DFKai-SB" panose="03000509000000000000" pitchFamily="65" charset="-120"/>
                <a:ea typeface="DFKai-SB" panose="03000509000000000000" pitchFamily="65" charset="-120"/>
              </a:rPr>
              <a:t>中國文化中心</a:t>
            </a:r>
            <a:r>
              <a:rPr lang="zh-CN" altLang="en-US" sz="2800" b="0" i="0" dirty="0" smtClean="0">
                <a:effectLst/>
                <a:latin typeface="DFKai-SB" panose="03000509000000000000" pitchFamily="65" charset="-120"/>
                <a:ea typeface="DFKai-SB" panose="03000509000000000000" pitchFamily="65" charset="-120"/>
              </a:rPr>
              <a:t>及</a:t>
            </a:r>
            <a:r>
              <a:rPr lang="zh-TW" altLang="en-US" sz="2800" dirty="0" smtClean="0">
                <a:latin typeface="DFKai-SB" panose="03000509000000000000" pitchFamily="65" charset="-120"/>
                <a:ea typeface="DFKai-SB" panose="03000509000000000000" pitchFamily="65" charset="-120"/>
              </a:rPr>
              <a:t>舉</a:t>
            </a:r>
            <a:r>
              <a:rPr lang="zh-CN" altLang="en-US" sz="2800" dirty="0" smtClean="0">
                <a:latin typeface="DFKai-SB" panose="03000509000000000000" pitchFamily="65" charset="-120"/>
                <a:ea typeface="DFKai-SB" panose="03000509000000000000" pitchFamily="65" charset="-120"/>
              </a:rPr>
              <a:t>辦</a:t>
            </a:r>
            <a:r>
              <a:rPr lang="zh-CN" altLang="en-US" sz="2800" dirty="0">
                <a:latin typeface="DFKai-SB" panose="03000509000000000000" pitchFamily="65" charset="-120"/>
                <a:ea typeface="DFKai-SB" panose="03000509000000000000" pitchFamily="65" charset="-120"/>
              </a:rPr>
              <a:t>文化年等項目，使中國文化廣泛傳播。</a:t>
            </a:r>
            <a:endParaRPr lang="en-US" altLang="zh-CN" sz="2800" dirty="0">
              <a:latin typeface="DFKai-SB" panose="03000509000000000000" pitchFamily="65" charset="-120"/>
              <a:ea typeface="DFKai-SB" panose="03000509000000000000" pitchFamily="65" charset="-120"/>
            </a:endParaRPr>
          </a:p>
        </p:txBody>
      </p:sp>
      <p:sp>
        <p:nvSpPr>
          <p:cNvPr id="8" name="Freeform 5"/>
          <p:cNvSpPr/>
          <p:nvPr/>
        </p:nvSpPr>
        <p:spPr bwMode="auto">
          <a:xfrm>
            <a:off x="384470" y="866826"/>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ea"/>
              <a:sym typeface="Agency FB" panose="020B0503020202020204" pitchFamily="34" charset="0"/>
            </a:endParaRPr>
          </a:p>
        </p:txBody>
      </p:sp>
      <p:sp>
        <p:nvSpPr>
          <p:cNvPr id="10" name="文本框 9"/>
          <p:cNvSpPr txBox="1"/>
          <p:nvPr/>
        </p:nvSpPr>
        <p:spPr>
          <a:xfrm>
            <a:off x="6373906" y="4884392"/>
            <a:ext cx="5480586" cy="923330"/>
          </a:xfrm>
          <a:prstGeom prst="rect">
            <a:avLst/>
          </a:prstGeom>
          <a:noFill/>
        </p:spPr>
        <p:txBody>
          <a:bodyPr wrap="square">
            <a:spAutoFit/>
          </a:bodyPr>
          <a:lstStyle/>
          <a:p>
            <a:r>
              <a:rPr lang="zh-CN" altLang="en-US" dirty="0" smtClean="0">
                <a:latin typeface="Times New Roman" panose="02020603050405020304" pitchFamily="18" charset="0"/>
                <a:ea typeface="標楷體" panose="03000509000000000000" pitchFamily="65" charset="-120"/>
                <a:cs typeface="Times New Roman" panose="02020603050405020304" pitchFamily="18" charset="0"/>
              </a:rPr>
              <a:t>吉隆</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坡</a:t>
            </a:r>
            <a:r>
              <a:rPr lang="zh-CN" altLang="en-US" dirty="0" smtClean="0">
                <a:latin typeface="Times New Roman" panose="02020603050405020304" pitchFamily="18" charset="0"/>
                <a:ea typeface="標楷體" panose="03000509000000000000" pitchFamily="65" charset="-120"/>
                <a:cs typeface="Times New Roman" panose="02020603050405020304" pitchFamily="18" charset="0"/>
              </a:rPr>
              <a:t>中國</a:t>
            </a:r>
            <a:r>
              <a:rPr lang="zh-CN" altLang="en-US" dirty="0">
                <a:latin typeface="Times New Roman" panose="02020603050405020304" pitchFamily="18" charset="0"/>
                <a:ea typeface="標楷體" panose="03000509000000000000" pitchFamily="65" charset="-120"/>
                <a:cs typeface="Times New Roman" panose="02020603050405020304" pitchFamily="18" charset="0"/>
              </a:rPr>
              <a:t>文化中心</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是</a:t>
            </a:r>
            <a:r>
              <a:rPr lang="zh-CN" altLang="en-US" dirty="0">
                <a:latin typeface="Times New Roman" panose="02020603050405020304" pitchFamily="18" charset="0"/>
                <a:ea typeface="標楷體" panose="03000509000000000000" pitchFamily="65" charset="-120"/>
                <a:cs typeface="Times New Roman" panose="02020603050405020304" pitchFamily="18" charset="0"/>
              </a:rPr>
              <a:t>中國政府派駐馬來西亞的官方文化和旅遊機構</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a:t>
            </a:r>
            <a:r>
              <a:rPr lang="zh-CN" altLang="en-US" dirty="0">
                <a:latin typeface="Times New Roman" panose="02020603050405020304" pitchFamily="18" charset="0"/>
                <a:ea typeface="標楷體" panose="03000509000000000000" pitchFamily="65" charset="-120"/>
                <a:cs typeface="Times New Roman" panose="02020603050405020304" pitchFamily="18" charset="0"/>
              </a:rPr>
              <a:t>中心於</a:t>
            </a:r>
            <a:r>
              <a:rPr lang="en-US" altLang="zh-CN" dirty="0">
                <a:latin typeface="Times New Roman" panose="02020603050405020304" pitchFamily="18" charset="0"/>
                <a:ea typeface="標楷體" panose="03000509000000000000" pitchFamily="65" charset="-120"/>
                <a:cs typeface="Times New Roman" panose="02020603050405020304" pitchFamily="18" charset="0"/>
              </a:rPr>
              <a:t>2018</a:t>
            </a:r>
            <a:r>
              <a:rPr lang="zh-CN" altLang="en-US" dirty="0">
                <a:latin typeface="Times New Roman" panose="02020603050405020304" pitchFamily="18" charset="0"/>
                <a:ea typeface="標楷體" panose="03000509000000000000" pitchFamily="65" charset="-120"/>
                <a:cs typeface="Times New Roman" panose="02020603050405020304" pitchFamily="18" charset="0"/>
              </a:rPr>
              <a:t>年註冊成立，</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主要</a:t>
            </a:r>
            <a:r>
              <a:rPr lang="zh-CN" altLang="en-US" dirty="0">
                <a:latin typeface="Times New Roman" panose="02020603050405020304" pitchFamily="18" charset="0"/>
                <a:ea typeface="標楷體" panose="03000509000000000000" pitchFamily="65" charset="-120"/>
                <a:cs typeface="Times New Roman" panose="02020603050405020304" pitchFamily="18" charset="0"/>
              </a:rPr>
              <a:t>負責在馬來西亞、印尼兩國宣傳推介中國整體旅遊</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形象。</a:t>
            </a:r>
            <a:endParaRPr lang="zh-CN" altLang="en-US" dirty="0">
              <a:latin typeface="DFKai-SB" panose="03000509000000000000" pitchFamily="65" charset="-120"/>
              <a:ea typeface="DFKai-SB" panose="03000509000000000000" pitchFamily="65" charset="-120"/>
            </a:endParaRPr>
          </a:p>
        </p:txBody>
      </p:sp>
      <p:sp>
        <p:nvSpPr>
          <p:cNvPr id="3" name="矩形 2">
            <a:extLst>
              <a:ext uri="{FF2B5EF4-FFF2-40B4-BE49-F238E27FC236}">
                <a16:creationId xmlns:a16="http://schemas.microsoft.com/office/drawing/2014/main" id="{DB196F19-815A-4D4F-AE12-B93E6AB04168}"/>
              </a:ext>
            </a:extLst>
          </p:cNvPr>
          <p:cNvSpPr/>
          <p:nvPr/>
        </p:nvSpPr>
        <p:spPr>
          <a:xfrm>
            <a:off x="8741228" y="5929545"/>
            <a:ext cx="3321230" cy="584775"/>
          </a:xfrm>
          <a:prstGeom prst="rect">
            <a:avLst/>
          </a:prstGeom>
        </p:spPr>
        <p:txBody>
          <a:bodyPr wrap="none">
            <a:spAutoFit/>
          </a:bodyPr>
          <a:lstStyle/>
          <a:p>
            <a:r>
              <a:rPr lang="zh-TW" altLang="en-US" sz="1600" dirty="0">
                <a:latin typeface="標楷體" panose="03000509000000000000" pitchFamily="65" charset="-120"/>
                <a:ea typeface="標楷體" panose="03000509000000000000" pitchFamily="65" charset="-120"/>
                <a:cs typeface="Times New Roman" panose="02020603050405020304" pitchFamily="18" charset="0"/>
              </a:rPr>
              <a:t>來源</a:t>
            </a:r>
            <a:r>
              <a:rPr lang="en-US" altLang="zh-TW" sz="1600" dirty="0">
                <a:latin typeface="標楷體" panose="03000509000000000000" pitchFamily="65" charset="-120"/>
                <a:ea typeface="標楷體" panose="03000509000000000000" pitchFamily="65" charset="-120"/>
                <a:cs typeface="Times New Roman" panose="02020603050405020304" pitchFamily="18" charset="0"/>
              </a:rPr>
              <a:t>: </a:t>
            </a:r>
            <a:r>
              <a:rPr lang="zh-TW" altLang="en-US" sz="1600" dirty="0">
                <a:latin typeface="標楷體" panose="03000509000000000000" pitchFamily="65" charset="-120"/>
                <a:ea typeface="標楷體" panose="03000509000000000000" pitchFamily="65" charset="-120"/>
                <a:cs typeface="Times New Roman" panose="02020603050405020304" pitchFamily="18" charset="0"/>
              </a:rPr>
              <a:t>中國文化中心</a:t>
            </a:r>
            <a:endParaRPr lang="en-US" altLang="zh-TW" sz="1600" dirty="0">
              <a:latin typeface="標楷體" panose="03000509000000000000" pitchFamily="65" charset="-120"/>
              <a:ea typeface="標楷體" panose="03000509000000000000" pitchFamily="65" charset="-120"/>
              <a:cs typeface="Times New Roman" panose="02020603050405020304" pitchFamily="18" charset="0"/>
            </a:endParaRPr>
          </a:p>
          <a:p>
            <a:r>
              <a:rPr lang="en-US" altLang="zh-TW" sz="1600" dirty="0">
                <a:latin typeface="Times New Roman" panose="02020603050405020304" pitchFamily="18" charset="0"/>
                <a:cs typeface="Times New Roman" panose="02020603050405020304" pitchFamily="18" charset="0"/>
              </a:rPr>
              <a:t> (</a:t>
            </a:r>
            <a:r>
              <a:rPr lang="zh-HK" altLang="en-US" sz="1600" dirty="0">
                <a:latin typeface="Times New Roman" panose="02020603050405020304" pitchFamily="18" charset="0"/>
                <a:cs typeface="Times New Roman" panose="02020603050405020304" pitchFamily="18" charset="0"/>
              </a:rPr>
              <a:t>https://www.chinaculturalcentre.my</a:t>
            </a:r>
            <a:r>
              <a:rPr lang="en-US" altLang="zh-TW" sz="1600" dirty="0">
                <a:latin typeface="Times New Roman" panose="02020603050405020304" pitchFamily="18" charset="0"/>
                <a:cs typeface="Times New Roman" panose="02020603050405020304" pitchFamily="18" charset="0"/>
              </a:rPr>
              <a:t>)</a:t>
            </a:r>
            <a:endParaRPr lang="en-US" altLang="zh-HK" sz="1600" dirty="0">
              <a:latin typeface="Times New Roman" panose="02020603050405020304" pitchFamily="18" charset="0"/>
              <a:cs typeface="Times New Roman" panose="02020603050405020304" pitchFamily="18" charset="0"/>
            </a:endParaRPr>
          </a:p>
        </p:txBody>
      </p:sp>
      <p:sp>
        <p:nvSpPr>
          <p:cNvPr id="9" name="文本框 1"/>
          <p:cNvSpPr txBox="1"/>
          <p:nvPr/>
        </p:nvSpPr>
        <p:spPr>
          <a:xfrm>
            <a:off x="3722274" y="141415"/>
            <a:ext cx="5068052" cy="707886"/>
          </a:xfrm>
          <a:prstGeom prst="rect">
            <a:avLst/>
          </a:prstGeom>
          <a:noFill/>
        </p:spPr>
        <p:txBody>
          <a:bodyPr wrap="square" rtlCol="0">
            <a:spAutoFit/>
          </a:bodyPr>
          <a:lstStyle/>
          <a:p>
            <a:r>
              <a:rPr lang="zh-CN" altLang="en-US" sz="4000" dirty="0">
                <a:latin typeface="DFKai-SB" panose="03000509000000000000" pitchFamily="65" charset="-120"/>
                <a:ea typeface="DFKai-SB" panose="03000509000000000000" pitchFamily="65" charset="-120"/>
              </a:rPr>
              <a:t>我</a:t>
            </a:r>
            <a:r>
              <a:rPr lang="zh-TW" altLang="en-US" sz="4000" dirty="0">
                <a:latin typeface="DFKai-SB" panose="03000509000000000000" pitchFamily="65" charset="-120"/>
                <a:ea typeface="DFKai-SB" panose="03000509000000000000" pitchFamily="65" charset="-120"/>
              </a:rPr>
              <a:t>國</a:t>
            </a:r>
            <a:r>
              <a:rPr lang="zh-CN" altLang="en-US" sz="4000" dirty="0">
                <a:latin typeface="DFKai-SB" panose="03000509000000000000" pitchFamily="65" charset="-120"/>
                <a:ea typeface="DFKai-SB" panose="03000509000000000000" pitchFamily="65" charset="-120"/>
              </a:rPr>
              <a:t>不同範疇的外交</a:t>
            </a:r>
          </a:p>
        </p:txBody>
      </p:sp>
      <p:pic>
        <p:nvPicPr>
          <p:cNvPr id="5" name="Picture 4"/>
          <p:cNvPicPr>
            <a:picLocks noChangeAspect="1"/>
          </p:cNvPicPr>
          <p:nvPr/>
        </p:nvPicPr>
        <p:blipFill>
          <a:blip r:embed="rId2"/>
          <a:stretch>
            <a:fillRect/>
          </a:stretch>
        </p:blipFill>
        <p:spPr>
          <a:xfrm>
            <a:off x="6207202" y="5929545"/>
            <a:ext cx="2514818" cy="670618"/>
          </a:xfrm>
          <a:prstGeom prst="rect">
            <a:avLst/>
          </a:prstGeom>
        </p:spPr>
      </p:pic>
      <p:pic>
        <p:nvPicPr>
          <p:cNvPr id="12" name="Picture 11"/>
          <p:cNvPicPr>
            <a:picLocks noChangeAspect="1"/>
          </p:cNvPicPr>
          <p:nvPr/>
        </p:nvPicPr>
        <p:blipFill>
          <a:blip r:embed="rId3"/>
          <a:stretch>
            <a:fillRect/>
          </a:stretch>
        </p:blipFill>
        <p:spPr>
          <a:xfrm>
            <a:off x="6541702" y="2845123"/>
            <a:ext cx="5144993" cy="201567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圆角 17"/>
          <p:cNvSpPr/>
          <p:nvPr/>
        </p:nvSpPr>
        <p:spPr>
          <a:xfrm flipV="1">
            <a:off x="5118698" y="2892271"/>
            <a:ext cx="6139272" cy="2762531"/>
          </a:xfrm>
          <a:prstGeom prst="roundRect">
            <a:avLst>
              <a:gd name="adj" fmla="val 10000"/>
            </a:avLst>
          </a:prstGeom>
          <a:solidFill>
            <a:srgbClr val="FFC000">
              <a:alpha val="13000"/>
            </a:srgb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4" name="文本框 3"/>
          <p:cNvSpPr txBox="1"/>
          <p:nvPr/>
        </p:nvSpPr>
        <p:spPr>
          <a:xfrm>
            <a:off x="765196" y="740758"/>
            <a:ext cx="1826141" cy="584775"/>
          </a:xfrm>
          <a:prstGeom prst="rect">
            <a:avLst/>
          </a:prstGeom>
          <a:noFill/>
        </p:spPr>
        <p:txBody>
          <a:bodyPr wrap="none" rtlCol="0">
            <a:spAutoFit/>
          </a:bodyPr>
          <a:lstStyle/>
          <a:p>
            <a:r>
              <a:rPr lang="zh-CN" altLang="en-US" sz="3200" dirty="0">
                <a:latin typeface="DFKai-SB" panose="03000509000000000000" pitchFamily="65" charset="-120"/>
                <a:ea typeface="DFKai-SB" panose="03000509000000000000" pitchFamily="65" charset="-120"/>
              </a:rPr>
              <a:t>醫療外交</a:t>
            </a:r>
          </a:p>
        </p:txBody>
      </p:sp>
      <p:sp>
        <p:nvSpPr>
          <p:cNvPr id="5" name="文本框 4"/>
          <p:cNvSpPr txBox="1"/>
          <p:nvPr/>
        </p:nvSpPr>
        <p:spPr>
          <a:xfrm>
            <a:off x="370936" y="1376136"/>
            <a:ext cx="11172361" cy="1384995"/>
          </a:xfrm>
          <a:prstGeom prst="rect">
            <a:avLst/>
          </a:prstGeom>
          <a:noFill/>
          <a:ln w="38100">
            <a:solidFill>
              <a:srgbClr val="FF0000"/>
            </a:solidFill>
          </a:ln>
        </p:spPr>
        <p:txBody>
          <a:bodyPr wrap="square">
            <a:spAutoFit/>
          </a:bodyPr>
          <a:lstStyle/>
          <a:p>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醫療外交一直是我國走向世界的先行項目。</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1963</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年，我國首次向阿爾及利亞派出醫療隊。進入</a:t>
            </a:r>
            <a:r>
              <a:rPr lang="en-US" altLang="zh-TW" sz="2800" dirty="0">
                <a:latin typeface="Times New Roman" panose="02020603050405020304" pitchFamily="18" charset="0"/>
                <a:ea typeface="DFKai-SB" panose="03000509000000000000" pitchFamily="65" charset="-120"/>
                <a:cs typeface="Times New Roman" panose="02020603050405020304" pitchFamily="18" charset="0"/>
              </a:rPr>
              <a:t>21</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世紀，我國更加積極參與國際醫療援助，派遣駐外醫療隊，</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履行</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大國</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的</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責任。</a:t>
            </a:r>
          </a:p>
        </p:txBody>
      </p:sp>
      <p:sp>
        <p:nvSpPr>
          <p:cNvPr id="8" name="文本框 7"/>
          <p:cNvSpPr txBox="1"/>
          <p:nvPr/>
        </p:nvSpPr>
        <p:spPr>
          <a:xfrm>
            <a:off x="5396903" y="3088433"/>
            <a:ext cx="5748924" cy="2492990"/>
          </a:xfrm>
          <a:prstGeom prst="rect">
            <a:avLst/>
          </a:prstGeom>
          <a:noFill/>
        </p:spPr>
        <p:txBody>
          <a:bodyPr wrap="square">
            <a:spAutoFit/>
          </a:bodyPr>
          <a:lstStyle/>
          <a:p>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600" b="0" i="0" dirty="0">
                <a:effectLst/>
                <a:latin typeface="Times New Roman" panose="02020603050405020304" pitchFamily="18" charset="0"/>
                <a:ea typeface="DFKai-SB" panose="03000509000000000000" pitchFamily="65" charset="-120"/>
                <a:cs typeface="Times New Roman" panose="02020603050405020304" pitchFamily="18" charset="0"/>
              </a:rPr>
              <a:t>和平方舟</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600" b="0" i="0" dirty="0">
                <a:effectLst/>
                <a:latin typeface="Times New Roman" panose="02020603050405020304" pitchFamily="18" charset="0"/>
                <a:ea typeface="DFKai-SB" panose="03000509000000000000" pitchFamily="65" charset="-120"/>
                <a:cs typeface="Times New Roman" panose="02020603050405020304" pitchFamily="18" charset="0"/>
              </a:rPr>
              <a:t>號醫院</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船是中國海軍序列裏一</a:t>
            </a:r>
            <a:r>
              <a:rPr lang="zh-CN" altLang="en-US" sz="2600" b="0" i="0" dirty="0">
                <a:effectLst/>
                <a:latin typeface="Times New Roman" panose="02020603050405020304" pitchFamily="18" charset="0"/>
                <a:ea typeface="DFKai-SB" panose="03000509000000000000" pitchFamily="65" charset="-120"/>
                <a:cs typeface="Times New Roman" panose="02020603050405020304" pitchFamily="18" charset="0"/>
              </a:rPr>
              <a:t>艘特殊的軍艦，</a:t>
            </a:r>
            <a:r>
              <a:rPr lang="en-US" altLang="zh-CN" sz="2600" b="0" i="0" dirty="0">
                <a:effectLst/>
                <a:latin typeface="Times New Roman" panose="02020603050405020304" pitchFamily="18" charset="0"/>
                <a:ea typeface="DFKai-SB" panose="03000509000000000000" pitchFamily="65" charset="-120"/>
                <a:cs typeface="Times New Roman" panose="02020603050405020304" pitchFamily="18" charset="0"/>
              </a:rPr>
              <a:t>9</a:t>
            </a:r>
            <a:r>
              <a:rPr lang="zh-CN" altLang="en-US" sz="2600" b="0" i="0" dirty="0">
                <a:effectLst/>
                <a:latin typeface="Times New Roman" panose="02020603050405020304" pitchFamily="18" charset="0"/>
                <a:ea typeface="DFKai-SB" panose="03000509000000000000" pitchFamily="65" charset="-120"/>
                <a:cs typeface="Times New Roman" panose="02020603050405020304" pitchFamily="18" charset="0"/>
              </a:rPr>
              <a:t>次駛出國門，航行</a:t>
            </a:r>
            <a:r>
              <a:rPr lang="en-US" altLang="zh-CN" sz="2600" b="0" i="0" dirty="0">
                <a:effectLst/>
                <a:latin typeface="Times New Roman" panose="02020603050405020304" pitchFamily="18" charset="0"/>
                <a:ea typeface="DFKai-SB" panose="03000509000000000000" pitchFamily="65" charset="-120"/>
                <a:cs typeface="Times New Roman" panose="02020603050405020304" pitchFamily="18" charset="0"/>
              </a:rPr>
              <a:t>24</a:t>
            </a:r>
            <a:r>
              <a:rPr lang="zh-CN" altLang="en-US" sz="2600" b="0" i="0" dirty="0">
                <a:effectLst/>
                <a:latin typeface="Times New Roman" panose="02020603050405020304" pitchFamily="18" charset="0"/>
                <a:ea typeface="DFKai-SB" panose="03000509000000000000" pitchFamily="65" charset="-120"/>
                <a:cs typeface="Times New Roman" panose="02020603050405020304" pitchFamily="18" charset="0"/>
              </a:rPr>
              <a:t>萬餘海里，到訪</a:t>
            </a:r>
            <a:r>
              <a:rPr lang="en-US" altLang="zh-CN" sz="2600" b="0" i="0" dirty="0">
                <a:effectLst/>
                <a:latin typeface="Times New Roman" panose="02020603050405020304" pitchFamily="18" charset="0"/>
                <a:ea typeface="DFKai-SB" panose="03000509000000000000" pitchFamily="65" charset="-120"/>
                <a:cs typeface="Times New Roman" panose="02020603050405020304" pitchFamily="18" charset="0"/>
              </a:rPr>
              <a:t>43</a:t>
            </a:r>
            <a:r>
              <a:rPr lang="zh-CN" altLang="en-US" sz="2600" b="0" i="0" dirty="0">
                <a:effectLst/>
                <a:latin typeface="Times New Roman" panose="02020603050405020304" pitchFamily="18" charset="0"/>
                <a:ea typeface="DFKai-SB" panose="03000509000000000000" pitchFamily="65" charset="-120"/>
                <a:cs typeface="Times New Roman" panose="02020603050405020304" pitchFamily="18" charset="0"/>
              </a:rPr>
              <a:t>個國家和地區</a:t>
            </a:r>
            <a:r>
              <a:rPr lang="zh-CN" altLang="en-US" sz="2600" b="0" i="0" dirty="0" smtClean="0">
                <a:effectLst/>
                <a:latin typeface="Times New Roman" panose="02020603050405020304" pitchFamily="18" charset="0"/>
                <a:ea typeface="DFKai-SB" panose="03000509000000000000" pitchFamily="65" charset="-120"/>
                <a:cs typeface="Times New Roman" panose="02020603050405020304" pitchFamily="18" charset="0"/>
              </a:rPr>
              <a:t>，為</a:t>
            </a:r>
            <a:r>
              <a:rPr lang="en-US" altLang="zh-CN" sz="2600" b="0" i="0" dirty="0" smtClean="0">
                <a:effectLst/>
                <a:latin typeface="Times New Roman" panose="02020603050405020304" pitchFamily="18" charset="0"/>
                <a:ea typeface="DFKai-SB" panose="03000509000000000000" pitchFamily="65" charset="-120"/>
                <a:cs typeface="Times New Roman" panose="02020603050405020304" pitchFamily="18" charset="0"/>
              </a:rPr>
              <a:t>23</a:t>
            </a:r>
            <a:r>
              <a:rPr lang="zh-CN" altLang="en-US" sz="2600" b="0" i="0" dirty="0">
                <a:effectLst/>
                <a:latin typeface="Times New Roman" panose="02020603050405020304" pitchFamily="18" charset="0"/>
                <a:ea typeface="DFKai-SB" panose="03000509000000000000" pitchFamily="65" charset="-120"/>
                <a:cs typeface="Times New Roman" panose="02020603050405020304" pitchFamily="18" charset="0"/>
              </a:rPr>
              <a:t>萬多人次提供醫療服務，實施手術</a:t>
            </a:r>
            <a:r>
              <a:rPr lang="en-US" altLang="zh-CN" sz="2600" b="0" i="0" dirty="0">
                <a:effectLst/>
                <a:latin typeface="Times New Roman" panose="02020603050405020304" pitchFamily="18" charset="0"/>
                <a:ea typeface="DFKai-SB" panose="03000509000000000000" pitchFamily="65" charset="-120"/>
                <a:cs typeface="Times New Roman" panose="02020603050405020304" pitchFamily="18" charset="0"/>
              </a:rPr>
              <a:t>1400</a:t>
            </a:r>
            <a:r>
              <a:rPr lang="zh-CN" altLang="en-US" sz="2600" b="0" i="0" dirty="0">
                <a:effectLst/>
                <a:latin typeface="Times New Roman" panose="02020603050405020304" pitchFamily="18" charset="0"/>
                <a:ea typeface="DFKai-SB" panose="03000509000000000000" pitchFamily="65" charset="-120"/>
                <a:cs typeface="Times New Roman" panose="02020603050405020304" pitchFamily="18" charset="0"/>
              </a:rPr>
              <a:t>例，讓</a:t>
            </a:r>
            <a:r>
              <a:rPr lang="en-US" altLang="zh-CN" sz="2600" b="0" i="0" dirty="0">
                <a:effectLst/>
                <a:latin typeface="Times New Roman" panose="02020603050405020304" pitchFamily="18" charset="0"/>
                <a:ea typeface="DFKai-SB" panose="03000509000000000000" pitchFamily="65" charset="-120"/>
                <a:cs typeface="Times New Roman" panose="02020603050405020304" pitchFamily="18" charset="0"/>
              </a:rPr>
              <a:t>500</a:t>
            </a:r>
            <a:r>
              <a:rPr lang="zh-CN" altLang="en-US" sz="2600" b="0" i="0" dirty="0">
                <a:effectLst/>
                <a:latin typeface="Times New Roman" panose="02020603050405020304" pitchFamily="18" charset="0"/>
                <a:ea typeface="DFKai-SB" panose="03000509000000000000" pitchFamily="65" charset="-120"/>
                <a:cs typeface="Times New Roman" panose="02020603050405020304" pitchFamily="18" charset="0"/>
              </a:rPr>
              <a:t>多名白內障患者重見光明。</a:t>
            </a:r>
          </a:p>
        </p:txBody>
      </p:sp>
      <p:sp>
        <p:nvSpPr>
          <p:cNvPr id="16" name="文本框 15"/>
          <p:cNvSpPr txBox="1"/>
          <p:nvPr/>
        </p:nvSpPr>
        <p:spPr>
          <a:xfrm>
            <a:off x="5814004" y="5829305"/>
            <a:ext cx="5639139" cy="646331"/>
          </a:xfrm>
          <a:prstGeom prst="rect">
            <a:avLst/>
          </a:prstGeom>
          <a:noFill/>
          <a:ln w="28575">
            <a:solidFill>
              <a:srgbClr val="FF0000"/>
            </a:solidFill>
          </a:ln>
        </p:spPr>
        <p:txBody>
          <a:bodyPr wrap="square">
            <a:spAutoFit/>
          </a:bodyPr>
          <a:lstStyle/>
          <a:p>
            <a:r>
              <a:rPr lang="zh-TW" altLang="en-US" dirty="0" smtClean="0">
                <a:latin typeface="DFKai-SB" panose="03000509000000000000" pitchFamily="65" charset="-120"/>
                <a:ea typeface="DFKai-SB" panose="03000509000000000000" pitchFamily="65" charset="-120"/>
              </a:rPr>
              <a:t>瀏覽</a:t>
            </a:r>
            <a:r>
              <a:rPr lang="ja-JP" altLang="en-US" dirty="0" smtClean="0">
                <a:latin typeface="DFKai-SB" panose="03000509000000000000" pitchFamily="65" charset="-120"/>
                <a:ea typeface="DFKai-SB" panose="03000509000000000000" pitchFamily="65" charset="-120"/>
              </a:rPr>
              <a:t>和平</a:t>
            </a:r>
            <a:r>
              <a:rPr lang="ja-JP" altLang="en-US" dirty="0">
                <a:latin typeface="DFKai-SB" panose="03000509000000000000" pitchFamily="65" charset="-120"/>
                <a:ea typeface="DFKai-SB" panose="03000509000000000000" pitchFamily="65" charset="-120"/>
              </a:rPr>
              <a:t>方舟，</a:t>
            </a:r>
            <a:r>
              <a:rPr lang="zh-TW" altLang="en-US" dirty="0">
                <a:latin typeface="DFKai-SB" panose="03000509000000000000" pitchFamily="65" charset="-120"/>
                <a:ea typeface="DFKai-SB" panose="03000509000000000000" pitchFamily="65" charset="-120"/>
              </a:rPr>
              <a:t>點擊以下網頁了解更多。</a:t>
            </a:r>
            <a:endParaRPr lang="en-US" altLang="zh-TW" dirty="0">
              <a:latin typeface="DFKai-SB" panose="03000509000000000000" pitchFamily="65" charset="-120"/>
              <a:ea typeface="DFKai-SB" panose="03000509000000000000" pitchFamily="65" charset="-120"/>
            </a:endParaRPr>
          </a:p>
          <a:p>
            <a:r>
              <a:rPr lang="zh-TW" altLang="en-US" dirty="0">
                <a:latin typeface="DFKai-SB" panose="03000509000000000000" pitchFamily="65" charset="-120"/>
                <a:ea typeface="DFKai-SB" panose="03000509000000000000" pitchFamily="65" charset="-120"/>
              </a:rPr>
              <a:t>新華</a:t>
            </a:r>
            <a:r>
              <a:rPr lang="zh-TW" altLang="en-US" dirty="0" smtClean="0">
                <a:latin typeface="DFKai-SB" panose="03000509000000000000" pitchFamily="65" charset="-120"/>
                <a:ea typeface="DFKai-SB" panose="03000509000000000000" pitchFamily="65" charset="-120"/>
              </a:rPr>
              <a:t>網 </a:t>
            </a:r>
            <a:r>
              <a:rPr lang="en-US" altLang="zh-TW" dirty="0" smtClean="0">
                <a:latin typeface="DFKai-SB" panose="03000509000000000000" pitchFamily="65" charset="-120"/>
                <a:ea typeface="DFKai-SB" panose="03000509000000000000" pitchFamily="65" charset="-120"/>
              </a:rPr>
              <a:t>(</a:t>
            </a:r>
            <a:r>
              <a:rPr lang="en-US" altLang="zh-CN" dirty="0" smtClean="0">
                <a:latin typeface="Times New Roman" panose="02020603050405020304" pitchFamily="18" charset="0"/>
                <a:ea typeface="DFKai-SB" panose="03000509000000000000" pitchFamily="65" charset="-120"/>
                <a:cs typeface="Times New Roman" panose="02020603050405020304" pitchFamily="18" charset="0"/>
              </a:rPr>
              <a:t>http</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dirty="0" smtClean="0">
                <a:latin typeface="Times New Roman" panose="02020603050405020304" pitchFamily="18" charset="0"/>
                <a:ea typeface="DFKai-SB" panose="03000509000000000000" pitchFamily="65" charset="-120"/>
                <a:cs typeface="Times New Roman" panose="02020603050405020304" pitchFamily="18" charset="0"/>
              </a:rPr>
              <a:t>www.news.cn/politics/ldzt/hpfz/index.htm</a:t>
            </a:r>
            <a:r>
              <a:rPr lang="en-US" altLang="zh-TW" dirty="0" smtClean="0">
                <a:latin typeface="Times New Roman" panose="02020603050405020304" pitchFamily="18" charset="0"/>
                <a:ea typeface="DFKai-SB" panose="03000509000000000000" pitchFamily="65" charset="-120"/>
                <a:cs typeface="Times New Roman" panose="02020603050405020304" pitchFamily="18" charset="0"/>
              </a:rPr>
              <a:t>)</a:t>
            </a:r>
            <a:endParaRPr lang="zh-CN" altLang="en-US" i="0" dirty="0">
              <a:effectLst/>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2" name="Freeform 5"/>
          <p:cNvSpPr/>
          <p:nvPr/>
        </p:nvSpPr>
        <p:spPr bwMode="auto">
          <a:xfrm>
            <a:off x="4602095" y="3108563"/>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ea"/>
              <a:sym typeface="Agency FB" panose="020B0503020202020204" pitchFamily="34" charset="0"/>
            </a:endParaRPr>
          </a:p>
        </p:txBody>
      </p:sp>
      <p:sp>
        <p:nvSpPr>
          <p:cNvPr id="17" name="文本框 16"/>
          <p:cNvSpPr txBox="1"/>
          <p:nvPr/>
        </p:nvSpPr>
        <p:spPr>
          <a:xfrm>
            <a:off x="452911" y="5181830"/>
            <a:ext cx="3845706" cy="338554"/>
          </a:xfrm>
          <a:prstGeom prst="rect">
            <a:avLst/>
          </a:prstGeom>
          <a:noFill/>
        </p:spPr>
        <p:txBody>
          <a:bodyPr wrap="square">
            <a:spAutoFit/>
          </a:bodyPr>
          <a:lstStyle/>
          <a:p>
            <a:r>
              <a:rPr lang="zh-TW" altLang="en-US" sz="1600" dirty="0">
                <a:latin typeface="Times New Roman" panose="02020603050405020304" pitchFamily="18" charset="0"/>
                <a:ea typeface="DFKai-SB" panose="03000509000000000000" pitchFamily="65" charset="-120"/>
                <a:cs typeface="Times New Roman" panose="02020603050405020304" pitchFamily="18" charset="0"/>
              </a:rPr>
              <a:t>點擊圖像觀看有關「</a:t>
            </a:r>
            <a:r>
              <a:rPr lang="zh-CN" altLang="en-US" sz="1600" dirty="0">
                <a:latin typeface="Times New Roman" panose="02020603050405020304" pitchFamily="18" charset="0"/>
                <a:ea typeface="DFKai-SB" panose="03000509000000000000" pitchFamily="65" charset="-120"/>
                <a:cs typeface="Times New Roman" panose="02020603050405020304" pitchFamily="18" charset="0"/>
              </a:rPr>
              <a:t>和平方舟</a:t>
            </a:r>
            <a:r>
              <a:rPr lang="zh-TW" altLang="en-US" sz="1600" dirty="0">
                <a:latin typeface="Times New Roman" panose="02020603050405020304" pitchFamily="18" charset="0"/>
                <a:ea typeface="DFKai-SB" panose="03000509000000000000" pitchFamily="65" charset="-120"/>
                <a:cs typeface="Times New Roman" panose="02020603050405020304" pitchFamily="18" charset="0"/>
              </a:rPr>
              <a:t>」的視頻</a:t>
            </a:r>
            <a:r>
              <a:rPr lang="zh-CN" altLang="en-US" sz="1600" dirty="0">
                <a:latin typeface="Times New Roman" panose="02020603050405020304" pitchFamily="18" charset="0"/>
                <a:ea typeface="DFKai-SB" panose="03000509000000000000" pitchFamily="65" charset="-120"/>
                <a:cs typeface="Times New Roman" panose="02020603050405020304" pitchFamily="18" charset="0"/>
              </a:rPr>
              <a:t>。</a:t>
            </a:r>
          </a:p>
        </p:txBody>
      </p:sp>
      <p:sp>
        <p:nvSpPr>
          <p:cNvPr id="19" name="文本框 1"/>
          <p:cNvSpPr txBox="1"/>
          <p:nvPr/>
        </p:nvSpPr>
        <p:spPr>
          <a:xfrm>
            <a:off x="3673176" y="103875"/>
            <a:ext cx="5068052" cy="707886"/>
          </a:xfrm>
          <a:prstGeom prst="rect">
            <a:avLst/>
          </a:prstGeom>
          <a:noFill/>
        </p:spPr>
        <p:txBody>
          <a:bodyPr wrap="square" rtlCol="0">
            <a:spAutoFit/>
          </a:bodyPr>
          <a:lstStyle/>
          <a:p>
            <a:r>
              <a:rPr lang="zh-CN" altLang="en-US" sz="4000" dirty="0">
                <a:latin typeface="DFKai-SB" panose="03000509000000000000" pitchFamily="65" charset="-120"/>
                <a:ea typeface="DFKai-SB" panose="03000509000000000000" pitchFamily="65" charset="-120"/>
              </a:rPr>
              <a:t>我</a:t>
            </a:r>
            <a:r>
              <a:rPr lang="zh-TW" altLang="en-US" sz="4000" dirty="0">
                <a:latin typeface="DFKai-SB" panose="03000509000000000000" pitchFamily="65" charset="-120"/>
                <a:ea typeface="DFKai-SB" panose="03000509000000000000" pitchFamily="65" charset="-120"/>
              </a:rPr>
              <a:t>國</a:t>
            </a:r>
            <a:r>
              <a:rPr lang="zh-CN" altLang="en-US" sz="4000" dirty="0">
                <a:latin typeface="DFKai-SB" panose="03000509000000000000" pitchFamily="65" charset="-120"/>
                <a:ea typeface="DFKai-SB" panose="03000509000000000000" pitchFamily="65" charset="-120"/>
              </a:rPr>
              <a:t>不同範疇的外交</a:t>
            </a:r>
          </a:p>
        </p:txBody>
      </p:sp>
      <p:pic>
        <p:nvPicPr>
          <p:cNvPr id="3" name="Picture 2">
            <a:hlinkClick r:id="rId2"/>
          </p:cNvPr>
          <p:cNvPicPr>
            <a:picLocks noChangeAspect="1"/>
          </p:cNvPicPr>
          <p:nvPr/>
        </p:nvPicPr>
        <p:blipFill>
          <a:blip r:embed="rId3"/>
          <a:stretch>
            <a:fillRect/>
          </a:stretch>
        </p:blipFill>
        <p:spPr>
          <a:xfrm>
            <a:off x="4567390" y="5769719"/>
            <a:ext cx="1206007" cy="739819"/>
          </a:xfrm>
          <a:prstGeom prst="rect">
            <a:avLst/>
          </a:prstGeom>
        </p:spPr>
      </p:pic>
      <p:pic>
        <p:nvPicPr>
          <p:cNvPr id="6" name="Picture 5">
            <a:hlinkClick r:id="rId4"/>
          </p:cNvPr>
          <p:cNvPicPr>
            <a:picLocks noChangeAspect="1"/>
          </p:cNvPicPr>
          <p:nvPr/>
        </p:nvPicPr>
        <p:blipFill>
          <a:blip r:embed="rId5"/>
          <a:stretch>
            <a:fillRect/>
          </a:stretch>
        </p:blipFill>
        <p:spPr>
          <a:xfrm>
            <a:off x="415060" y="2915877"/>
            <a:ext cx="3921409" cy="2247304"/>
          </a:xfrm>
          <a:prstGeom prst="rect">
            <a:avLst/>
          </a:prstGeom>
        </p:spPr>
      </p:pic>
      <p:pic>
        <p:nvPicPr>
          <p:cNvPr id="13" name="Picture 12">
            <a:hlinkClick r:id="rId4"/>
          </p:cNvPr>
          <p:cNvPicPr>
            <a:picLocks noChangeAspect="1"/>
          </p:cNvPicPr>
          <p:nvPr/>
        </p:nvPicPr>
        <p:blipFill>
          <a:blip r:embed="rId6"/>
          <a:stretch>
            <a:fillRect/>
          </a:stretch>
        </p:blipFill>
        <p:spPr>
          <a:xfrm>
            <a:off x="452911" y="5769719"/>
            <a:ext cx="1097023" cy="453284"/>
          </a:xfrm>
          <a:prstGeom prst="rect">
            <a:avLst/>
          </a:prstGeom>
        </p:spPr>
      </p:pic>
      <p:sp>
        <p:nvSpPr>
          <p:cNvPr id="7" name="Rectangle 6"/>
          <p:cNvSpPr/>
          <p:nvPr/>
        </p:nvSpPr>
        <p:spPr>
          <a:xfrm>
            <a:off x="1593953" y="5649652"/>
            <a:ext cx="2656936" cy="954107"/>
          </a:xfrm>
          <a:prstGeom prst="rect">
            <a:avLst/>
          </a:prstGeom>
        </p:spPr>
        <p:txBody>
          <a:bodyPr wrap="square">
            <a:spAutoFit/>
          </a:bodyPr>
          <a:lstStyle/>
          <a:p>
            <a:r>
              <a:rPr lang="zh-TW" altLang="en-US" sz="1400" dirty="0">
                <a:latin typeface="標楷體" panose="03000509000000000000" pitchFamily="65" charset="-120"/>
                <a:ea typeface="標楷體" panose="03000509000000000000" pitchFamily="65" charset="-120"/>
                <a:cs typeface="Times New Roman" panose="02020603050405020304" pitchFamily="18" charset="0"/>
              </a:rPr>
              <a:t>視頻來源 </a:t>
            </a:r>
            <a:r>
              <a:rPr lang="en-US" altLang="zh-TW" sz="1400" dirty="0">
                <a:latin typeface="標楷體" panose="03000509000000000000" pitchFamily="65" charset="-120"/>
                <a:ea typeface="標楷體" panose="03000509000000000000" pitchFamily="65" charset="-120"/>
                <a:cs typeface="Times New Roman" panose="02020603050405020304" pitchFamily="18" charset="0"/>
              </a:rPr>
              <a:t>: </a:t>
            </a:r>
            <a:r>
              <a:rPr lang="en-US" altLang="zh-TW" sz="1400" dirty="0">
                <a:latin typeface="Times New Roman" panose="02020603050405020304" pitchFamily="18" charset="0"/>
                <a:cs typeface="Times New Roman" panose="02020603050405020304" pitchFamily="18" charset="0"/>
              </a:rPr>
              <a:t>The China Current (</a:t>
            </a:r>
            <a:r>
              <a:rPr lang="en-US" sz="1400" dirty="0">
                <a:latin typeface="Times New Roman" panose="02020603050405020304" pitchFamily="18" charset="0"/>
                <a:cs typeface="Times New Roman" panose="02020603050405020304" pitchFamily="18" charset="0"/>
              </a:rPr>
              <a:t>https://chinacurrent.com/hk/story/23041/peace-ark-military-hospital-ship)</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18297" y="1083862"/>
            <a:ext cx="8158150" cy="4221669"/>
          </a:xfrm>
          <a:prstGeom prst="rect">
            <a:avLst/>
          </a:prstGeom>
          <a:ln w="38100">
            <a:solidFill>
              <a:srgbClr val="FF0000"/>
            </a:solidFill>
          </a:ln>
        </p:spPr>
        <p:txBody>
          <a:bodyPr vert="horz" wrap="square" lIns="91440" tIns="45720" rIns="91440" bIns="45720" rtlCol="0" anchor="ctr">
            <a:spAutoFit/>
          </a:bodyPr>
          <a:lstStyle/>
          <a:p>
            <a:pPr marL="457200" indent="-457200">
              <a:spcBef>
                <a:spcPts val="1000"/>
              </a:spcBef>
              <a:buFont typeface="Arial" panose="020B0604020202020204" pitchFamily="34" charset="0"/>
              <a:buChar char="•"/>
            </a:pP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人類命運共同體</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指當今世界各國休戚相關、命運與共。我國推動構建人類命運共同體，主張各國人民同心協力，建設持久和平、普遍安全、共同繁榮、開放包容、清潔美麗的世界，反映了全人類的共同價值。</a:t>
            </a:r>
            <a:endParaRPr lang="en-US" altLang="zh-CN" sz="2600" dirty="0">
              <a:latin typeface="Times New Roman" panose="02020603050405020304" pitchFamily="18" charset="0"/>
              <a:ea typeface="DFKai-SB" panose="03000509000000000000" pitchFamily="65" charset="-120"/>
              <a:cs typeface="Times New Roman" panose="02020603050405020304" pitchFamily="18" charset="0"/>
            </a:endParaRPr>
          </a:p>
          <a:p>
            <a:pPr marL="457200" indent="-457200">
              <a:spcBef>
                <a:spcPts val="1000"/>
              </a:spcBef>
              <a:buFont typeface="Arial" panose="020B0604020202020204" pitchFamily="34" charset="0"/>
              <a:buChar char="•"/>
            </a:pPr>
            <a:r>
              <a:rPr lang="en-US" altLang="zh-TW" sz="2600" dirty="0">
                <a:latin typeface="Times New Roman" panose="02020603050405020304" pitchFamily="18" charset="0"/>
                <a:ea typeface="DFKai-SB" panose="03000509000000000000" pitchFamily="65" charset="-120"/>
                <a:cs typeface="Times New Roman" panose="02020603050405020304" pitchFamily="18" charset="0"/>
              </a:rPr>
              <a:t>2013</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年</a:t>
            </a:r>
            <a:r>
              <a:rPr lang="en-US" altLang="zh-TW" sz="2600" dirty="0">
                <a:latin typeface="Times New Roman" panose="02020603050405020304" pitchFamily="18" charset="0"/>
                <a:ea typeface="DFKai-SB" panose="03000509000000000000" pitchFamily="65" charset="-120"/>
                <a:cs typeface="Times New Roman" panose="02020603050405020304" pitchFamily="18" charset="0"/>
              </a:rPr>
              <a:t>3</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月</a:t>
            </a:r>
            <a:r>
              <a:rPr lang="zh-TW" altLang="en-US" sz="2600" dirty="0" smtClean="0">
                <a:latin typeface="Times New Roman" panose="02020603050405020304" pitchFamily="18" charset="0"/>
                <a:ea typeface="DFKai-SB" panose="03000509000000000000" pitchFamily="65" charset="-120"/>
                <a:cs typeface="Times New Roman" panose="02020603050405020304" pitchFamily="18" charset="0"/>
              </a:rPr>
              <a:t>，國家主席習</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近</a:t>
            </a:r>
            <a:r>
              <a:rPr lang="zh-TW" altLang="en-US" sz="2600" dirty="0" smtClean="0">
                <a:latin typeface="Times New Roman" panose="02020603050405020304" pitchFamily="18" charset="0"/>
                <a:ea typeface="DFKai-SB" panose="03000509000000000000" pitchFamily="65" charset="-120"/>
                <a:cs typeface="Times New Roman" panose="02020603050405020304" pitchFamily="18" charset="0"/>
              </a:rPr>
              <a:t>平在</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俄羅斯莫斯科國際關係學院首次向世界提出人類命運共同體重大倡議，呼籲國際社會樹立「你中有我、我中有你」的命運共同體意識。推動構建人類命運共同體已被寫入中國共產黨章程和中華人民共和國憲法。</a:t>
            </a:r>
          </a:p>
        </p:txBody>
      </p:sp>
      <p:sp>
        <p:nvSpPr>
          <p:cNvPr id="5" name="任意多边形: 形状 4"/>
          <p:cNvSpPr/>
          <p:nvPr/>
        </p:nvSpPr>
        <p:spPr>
          <a:xfrm>
            <a:off x="2506734" y="238382"/>
            <a:ext cx="6443949"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a:solidFill>
                  <a:srgbClr val="FFFFFF"/>
                </a:solidFill>
                <a:latin typeface="DFKai-SB" panose="03000509000000000000" pitchFamily="65" charset="-120"/>
                <a:ea typeface="DFKai-SB" panose="03000509000000000000" pitchFamily="65" charset="-120"/>
              </a:rPr>
              <a:t>推動構建人類命運共同體</a:t>
            </a:r>
          </a:p>
        </p:txBody>
      </p:sp>
      <p:sp>
        <p:nvSpPr>
          <p:cNvPr id="11" name="矩形 10">
            <a:extLst>
              <a:ext uri="{FF2B5EF4-FFF2-40B4-BE49-F238E27FC236}">
                <a16:creationId xmlns:a16="http://schemas.microsoft.com/office/drawing/2014/main" id="{26C4F313-05F6-134C-84D1-A1E296D66C11}"/>
              </a:ext>
            </a:extLst>
          </p:cNvPr>
          <p:cNvSpPr/>
          <p:nvPr/>
        </p:nvSpPr>
        <p:spPr>
          <a:xfrm>
            <a:off x="1006341" y="5333305"/>
            <a:ext cx="8076826" cy="830997"/>
          </a:xfrm>
          <a:prstGeom prst="rect">
            <a:avLst/>
          </a:prstGeom>
        </p:spPr>
        <p:txBody>
          <a:bodyPr wrap="none">
            <a:spAutoFit/>
          </a:bodyPr>
          <a:lstStyle/>
          <a:p>
            <a:r>
              <a:rPr lang="zh-HK" altLang="en-US" sz="1600" dirty="0">
                <a:latin typeface="標楷體" panose="03000509000000000000" pitchFamily="65" charset="-120"/>
                <a:ea typeface="標楷體" panose="03000509000000000000" pitchFamily="65" charset="-120"/>
              </a:rPr>
              <a:t>參</a:t>
            </a:r>
            <a:r>
              <a:rPr lang="zh-TW" altLang="en-US" sz="1600" dirty="0">
                <a:latin typeface="標楷體" panose="03000509000000000000" pitchFamily="65" charset="-120"/>
                <a:ea typeface="標楷體" panose="03000509000000000000" pitchFamily="65" charset="-120"/>
              </a:rPr>
              <a:t>考</a:t>
            </a:r>
            <a:r>
              <a:rPr lang="zh-HK" altLang="en-US" sz="1600" dirty="0">
                <a:latin typeface="標楷體" panose="03000509000000000000" pitchFamily="65" charset="-120"/>
                <a:ea typeface="標楷體" panose="03000509000000000000" pitchFamily="65" charset="-120"/>
              </a:rPr>
              <a:t>：</a:t>
            </a:r>
            <a:endParaRPr lang="en-US" altLang="zh-HK" sz="1600" dirty="0">
              <a:latin typeface="標楷體" panose="03000509000000000000" pitchFamily="65" charset="-120"/>
              <a:ea typeface="標楷體" panose="03000509000000000000" pitchFamily="65" charset="-120"/>
            </a:endParaRPr>
          </a:p>
          <a:p>
            <a:pPr marL="285750" indent="-285750">
              <a:buFont typeface="Arial" panose="020B0604020202020204" pitchFamily="34" charset="0"/>
              <a:buChar char="•"/>
            </a:pP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中華人民共和國中央</a:t>
            </a:r>
            <a:r>
              <a:rPr lang="zh-TW" altLang="en-US" sz="1600" dirty="0" smtClean="0">
                <a:latin typeface="Times New Roman" panose="02020603050405020304" pitchFamily="18" charset="0"/>
                <a:ea typeface="標楷體" panose="03000509000000000000" pitchFamily="65" charset="-120"/>
                <a:cs typeface="Times New Roman" panose="02020603050405020304" pitchFamily="18" charset="0"/>
              </a:rPr>
              <a:t>人民政府 </a:t>
            </a:r>
            <a:r>
              <a:rPr lang="en-US" altLang="zh-TW" sz="16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HK" sz="1600" dirty="0">
                <a:latin typeface="Times New Roman" panose="02020603050405020304" pitchFamily="18" charset="0"/>
                <a:ea typeface="標楷體" panose="03000509000000000000" pitchFamily="65" charset="-120"/>
                <a:cs typeface="Times New Roman" panose="02020603050405020304" pitchFamily="18" charset="0"/>
              </a:rPr>
              <a:t>http://www.gov.cn/ldhd/2013-03/24/content_2360829.htm</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a:t>
            </a:r>
          </a:p>
          <a:p>
            <a:pPr marL="285750" indent="-285750">
              <a:buFont typeface="Arial" panose="020B0604020202020204" pitchFamily="34" charset="0"/>
              <a:buChar char="•"/>
            </a:pP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人民</a:t>
            </a:r>
            <a:r>
              <a:rPr lang="zh-TW" altLang="en-US" sz="1600" dirty="0" smtClean="0">
                <a:latin typeface="Times New Roman" panose="02020603050405020304" pitchFamily="18" charset="0"/>
                <a:ea typeface="標楷體" panose="03000509000000000000" pitchFamily="65" charset="-120"/>
                <a:cs typeface="Times New Roman" panose="02020603050405020304" pitchFamily="18" charset="0"/>
              </a:rPr>
              <a:t>網</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600" dirty="0" smtClean="0">
                <a:latin typeface="Times New Roman" panose="02020603050405020304" pitchFamily="18" charset="0"/>
                <a:ea typeface="標楷體" panose="03000509000000000000" pitchFamily="65" charset="-120"/>
                <a:cs typeface="Times New Roman" panose="02020603050405020304" pitchFamily="18" charset="0"/>
              </a:rPr>
              <a:t>(http</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600" dirty="0" smtClean="0">
                <a:latin typeface="Times New Roman" panose="02020603050405020304" pitchFamily="18" charset="0"/>
                <a:ea typeface="標楷體" panose="03000509000000000000" pitchFamily="65" charset="-120"/>
                <a:cs typeface="Times New Roman" panose="02020603050405020304" pitchFamily="18" charset="0"/>
              </a:rPr>
              <a:t>theory.people.com.cn/BIG5/n1/2021/0723/c40531-32167268.html)</a:t>
            </a:r>
            <a:endParaRPr lang="en-US" altLang="zh-HK" sz="16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9083167" y="1127100"/>
            <a:ext cx="2626951" cy="3367391"/>
          </a:xfrm>
          <a:prstGeom prst="rect">
            <a:avLst/>
          </a:prstGeom>
        </p:spPr>
      </p:pic>
      <p:pic>
        <p:nvPicPr>
          <p:cNvPr id="7" name="Picture 6"/>
          <p:cNvPicPr>
            <a:picLocks noChangeAspect="1"/>
          </p:cNvPicPr>
          <p:nvPr/>
        </p:nvPicPr>
        <p:blipFill>
          <a:blip r:embed="rId3"/>
          <a:stretch>
            <a:fillRect/>
          </a:stretch>
        </p:blipFill>
        <p:spPr>
          <a:xfrm>
            <a:off x="1086989" y="6192076"/>
            <a:ext cx="3957765" cy="523749"/>
          </a:xfrm>
          <a:prstGeom prst="rect">
            <a:avLst/>
          </a:prstGeom>
        </p:spPr>
      </p:pic>
      <p:pic>
        <p:nvPicPr>
          <p:cNvPr id="8" name="Picture 7"/>
          <p:cNvPicPr>
            <a:picLocks noChangeAspect="1"/>
          </p:cNvPicPr>
          <p:nvPr/>
        </p:nvPicPr>
        <p:blipFill>
          <a:blip r:embed="rId4"/>
          <a:stretch>
            <a:fillRect/>
          </a:stretch>
        </p:blipFill>
        <p:spPr>
          <a:xfrm>
            <a:off x="5284419" y="6192070"/>
            <a:ext cx="1173582" cy="518205"/>
          </a:xfrm>
          <a:prstGeom prst="rect">
            <a:avLst/>
          </a:prstGeom>
        </p:spPr>
      </p:pic>
      <p:sp>
        <p:nvSpPr>
          <p:cNvPr id="9" name="文本框 8">
            <a:extLst>
              <a:ext uri="{FF2B5EF4-FFF2-40B4-BE49-F238E27FC236}">
                <a16:creationId xmlns:a16="http://schemas.microsoft.com/office/drawing/2014/main" id="{293AF64D-6C72-439D-AD7F-8B5976C85403}"/>
              </a:ext>
            </a:extLst>
          </p:cNvPr>
          <p:cNvSpPr txBox="1"/>
          <p:nvPr/>
        </p:nvSpPr>
        <p:spPr>
          <a:xfrm>
            <a:off x="9083166" y="4687503"/>
            <a:ext cx="2771325" cy="1477328"/>
          </a:xfrm>
          <a:prstGeom prst="rect">
            <a:avLst/>
          </a:prstGeom>
          <a:noFill/>
        </p:spPr>
        <p:txBody>
          <a:bodyPr wrap="square">
            <a:spAutoFit/>
          </a:bodyPr>
          <a:lstStyle/>
          <a:p>
            <a:r>
              <a:rPr lang="en-US" altLang="zh-CN" dirty="0">
                <a:latin typeface="Times New Roman" panose="02020603050405020304" pitchFamily="18" charset="0"/>
                <a:ea typeface="標楷體" panose="03000509000000000000" pitchFamily="65" charset="-120"/>
                <a:cs typeface="Times New Roman" panose="02020603050405020304" pitchFamily="18" charset="0"/>
              </a:rPr>
              <a:t>2013</a:t>
            </a:r>
            <a:r>
              <a:rPr lang="zh-CN" altLang="en-US"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CN" dirty="0">
                <a:latin typeface="Times New Roman" panose="02020603050405020304" pitchFamily="18" charset="0"/>
                <a:ea typeface="標楷體" panose="03000509000000000000" pitchFamily="65" charset="-120"/>
                <a:cs typeface="Times New Roman" panose="02020603050405020304" pitchFamily="18" charset="0"/>
              </a:rPr>
              <a:t>3</a:t>
            </a:r>
            <a:r>
              <a:rPr lang="zh-CN" altLang="en-US"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CN" dirty="0" smtClean="0">
                <a:latin typeface="Times New Roman" panose="02020603050405020304" pitchFamily="18" charset="0"/>
                <a:ea typeface="標楷體" panose="03000509000000000000" pitchFamily="65" charset="-120"/>
                <a:cs typeface="Times New Roman" panose="02020603050405020304" pitchFamily="18" charset="0"/>
              </a:rPr>
              <a:t>23</a:t>
            </a:r>
            <a:r>
              <a:rPr lang="zh-CN" altLang="en-US" dirty="0" smtClean="0">
                <a:latin typeface="Times New Roman" panose="02020603050405020304" pitchFamily="18" charset="0"/>
                <a:ea typeface="標楷體" panose="03000509000000000000" pitchFamily="65" charset="-120"/>
                <a:cs typeface="Times New Roman" panose="02020603050405020304" pitchFamily="18" charset="0"/>
              </a:rPr>
              <a:t>日，</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國家主席</a:t>
            </a:r>
            <a:r>
              <a:rPr lang="zh-CN" altLang="en-US" dirty="0" smtClean="0">
                <a:latin typeface="Times New Roman" panose="02020603050405020304" pitchFamily="18" charset="0"/>
                <a:ea typeface="標楷體" panose="03000509000000000000" pitchFamily="65" charset="-120"/>
                <a:cs typeface="Times New Roman" panose="02020603050405020304" pitchFamily="18" charset="0"/>
              </a:rPr>
              <a:t>習近平在莫斯科國際關係學院發表題為</a:t>
            </a:r>
            <a:r>
              <a:rPr lang="en-US" altLang="zh-CN" dirty="0" smtClean="0">
                <a:latin typeface="Times New Roman" panose="02020603050405020304" pitchFamily="18" charset="0"/>
                <a:ea typeface="標楷體" panose="03000509000000000000" pitchFamily="65" charset="-120"/>
                <a:cs typeface="Times New Roman" panose="02020603050405020304" pitchFamily="18" charset="0"/>
              </a:rPr>
              <a:t>《</a:t>
            </a:r>
            <a:r>
              <a:rPr lang="zh-CN" altLang="en-US" dirty="0" smtClean="0">
                <a:latin typeface="Times New Roman" panose="02020603050405020304" pitchFamily="18" charset="0"/>
                <a:ea typeface="標楷體" panose="03000509000000000000" pitchFamily="65" charset="-120"/>
                <a:cs typeface="Times New Roman" panose="02020603050405020304" pitchFamily="18" charset="0"/>
              </a:rPr>
              <a:t>順應時代前進潮流 促進世界和平發展</a:t>
            </a:r>
            <a:r>
              <a:rPr lang="en-US" altLang="zh-CN" dirty="0" smtClean="0">
                <a:latin typeface="Times New Roman" panose="02020603050405020304" pitchFamily="18" charset="0"/>
                <a:ea typeface="標楷體" panose="03000509000000000000" pitchFamily="65" charset="-120"/>
                <a:cs typeface="Times New Roman" panose="02020603050405020304" pitchFamily="18" charset="0"/>
              </a:rPr>
              <a:t>》</a:t>
            </a:r>
            <a:r>
              <a:rPr lang="zh-CN" altLang="en-US" dirty="0" smtClean="0">
                <a:latin typeface="Times New Roman" panose="02020603050405020304" pitchFamily="18" charset="0"/>
                <a:ea typeface="標楷體" panose="03000509000000000000" pitchFamily="65" charset="-120"/>
                <a:cs typeface="Times New Roman" panose="02020603050405020304" pitchFamily="18" charset="0"/>
              </a:rPr>
              <a:t>的重要演講。</a:t>
            </a:r>
            <a:endParaRPr lang="zh-CN" altLang="en-US" dirty="0">
              <a:latin typeface="DFKai-SB" panose="03000509000000000000" pitchFamily="65" charset="-120"/>
              <a:ea typeface="DFKai-SB" panose="03000509000000000000" pitchFamily="65" charset="-12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61719" y="838544"/>
            <a:ext cx="8988336" cy="584775"/>
          </a:xfrm>
          <a:prstGeom prst="rect">
            <a:avLst/>
          </a:prstGeom>
        </p:spPr>
        <p:txBody>
          <a:bodyPr wrap="square">
            <a:spAutoFit/>
          </a:bodyPr>
          <a:lstStyle/>
          <a:p>
            <a:pPr marL="342900" indent="-342900">
              <a:buFont typeface="Wingdings" panose="05000000000000000000" pitchFamily="2" charset="2"/>
              <a:buChar char="Ø"/>
            </a:pPr>
            <a:r>
              <a:rPr lang="zh-CN" altLang="en-US" sz="3200" dirty="0">
                <a:latin typeface="DFKai-SB" panose="03000509000000000000" pitchFamily="65" charset="-120"/>
                <a:ea typeface="DFKai-SB" panose="03000509000000000000" pitchFamily="65" charset="-120"/>
              </a:rPr>
              <a:t> 人類命運共同體的重點包括</a:t>
            </a:r>
            <a:r>
              <a:rPr lang="zh-TW" altLang="en-US" sz="3200" dirty="0">
                <a:latin typeface="DFKai-SB" panose="03000509000000000000" pitchFamily="65" charset="-120"/>
                <a:ea typeface="DFKai-SB" panose="03000509000000000000" pitchFamily="65" charset="-120"/>
              </a:rPr>
              <a:t>：</a:t>
            </a:r>
            <a:endParaRPr lang="zh-CN" altLang="en-US" sz="3200" dirty="0">
              <a:latin typeface="DFKai-SB" panose="03000509000000000000" pitchFamily="65" charset="-120"/>
              <a:ea typeface="DFKai-SB" panose="03000509000000000000" pitchFamily="65" charset="-120"/>
            </a:endParaRPr>
          </a:p>
        </p:txBody>
      </p:sp>
      <p:sp>
        <p:nvSpPr>
          <p:cNvPr id="21" name="文本框 20"/>
          <p:cNvSpPr txBox="1"/>
          <p:nvPr/>
        </p:nvSpPr>
        <p:spPr>
          <a:xfrm>
            <a:off x="1073735" y="1977787"/>
            <a:ext cx="10648001" cy="1692771"/>
          </a:xfrm>
          <a:prstGeom prst="rect">
            <a:avLst/>
          </a:prstGeom>
          <a:ln w="28575">
            <a:solidFill>
              <a:srgbClr val="FF0000"/>
            </a:solidFill>
          </a:ln>
        </p:spPr>
        <p:txBody>
          <a:bodyPr vert="horz" wrap="square" lIns="91440" tIns="45720" rIns="91440" bIns="45720" rtlCol="0" anchor="ctr">
            <a:spAutoFit/>
          </a:bodyPr>
          <a:lstStyle>
            <a:defPPr>
              <a:defRPr lang="zh-CN"/>
            </a:defPPr>
            <a:lvl1pPr>
              <a:lnSpc>
                <a:spcPct val="150000"/>
              </a:lnSpc>
              <a:spcBef>
                <a:spcPts val="1000"/>
              </a:spcBef>
              <a:defRPr sz="2400">
                <a:latin typeface="黑体" panose="02010609060101010101" pitchFamily="49" charset="-122"/>
                <a:ea typeface="黑体" panose="02010609060101010101" pitchFamily="49" charset="-122"/>
              </a:defRPr>
            </a:lvl1pPr>
          </a:lstStyle>
          <a:p>
            <a:pPr>
              <a:lnSpc>
                <a:spcPct val="100000"/>
              </a:lnSpc>
            </a:pPr>
            <a:r>
              <a:rPr lang="zh-HK" altLang="en-US" sz="2600" dirty="0">
                <a:latin typeface="標楷體" panose="03000509000000000000" pitchFamily="65" charset="-120"/>
                <a:ea typeface="標楷體" panose="03000509000000000000" pitchFamily="65" charset="-120"/>
              </a:rPr>
              <a:t>「任何國家都不能隨意發動戰爭，不能破壞國際法治。核武器應該全面禁止並最終徹底銷毀，實現無核世界。要秉持和平、主權、普惠、共治原則，把深海、極地、外空、互聯網等領域打造成各方合作的新疆域，而不是相互博弈的競技場。」</a:t>
            </a:r>
            <a:endParaRPr lang="zh-CN" altLang="en-US" sz="2600" dirty="0">
              <a:latin typeface="標楷體" panose="03000509000000000000" pitchFamily="65" charset="-120"/>
              <a:ea typeface="標楷體" panose="03000509000000000000" pitchFamily="65" charset="-120"/>
            </a:endParaRPr>
          </a:p>
        </p:txBody>
      </p:sp>
      <p:sp>
        <p:nvSpPr>
          <p:cNvPr id="5" name="矩形 4">
            <a:extLst>
              <a:ext uri="{FF2B5EF4-FFF2-40B4-BE49-F238E27FC236}">
                <a16:creationId xmlns:a16="http://schemas.microsoft.com/office/drawing/2014/main" id="{78DAB0F7-6817-104A-B26E-1429777368B0}"/>
              </a:ext>
            </a:extLst>
          </p:cNvPr>
          <p:cNvSpPr/>
          <p:nvPr/>
        </p:nvSpPr>
        <p:spPr>
          <a:xfrm>
            <a:off x="674891" y="1423319"/>
            <a:ext cx="8988336" cy="523220"/>
          </a:xfrm>
          <a:prstGeom prst="rect">
            <a:avLst/>
          </a:prstGeom>
        </p:spPr>
        <p:txBody>
          <a:bodyPr wrap="square">
            <a:spAutoFit/>
          </a:bodyPr>
          <a:lstStyle/>
          <a:p>
            <a:pPr marL="342900" indent="-342900">
              <a:buFont typeface="Wingdings" pitchFamily="2" charset="2"/>
              <a:buChar char="l"/>
            </a:pPr>
            <a:r>
              <a:rPr lang="zh-CN" altLang="en-US" sz="2800" dirty="0">
                <a:latin typeface="DFKai-SB" panose="03000509000000000000" pitchFamily="65" charset="-120"/>
                <a:ea typeface="DFKai-SB" panose="03000509000000000000" pitchFamily="65" charset="-120"/>
              </a:rPr>
              <a:t>對話協商，建設持久和平的世界</a:t>
            </a:r>
          </a:p>
        </p:txBody>
      </p:sp>
      <p:sp>
        <p:nvSpPr>
          <p:cNvPr id="7" name="任意多边形: 形状 4"/>
          <p:cNvSpPr/>
          <p:nvPr/>
        </p:nvSpPr>
        <p:spPr>
          <a:xfrm>
            <a:off x="2860417" y="218507"/>
            <a:ext cx="6443949"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a:solidFill>
                  <a:srgbClr val="FFFFFF"/>
                </a:solidFill>
                <a:latin typeface="DFKai-SB" panose="03000509000000000000" pitchFamily="65" charset="-120"/>
                <a:ea typeface="DFKai-SB" panose="03000509000000000000" pitchFamily="65" charset="-120"/>
              </a:rPr>
              <a:t>推動構建人類命運共同體</a:t>
            </a:r>
          </a:p>
        </p:txBody>
      </p:sp>
      <p:sp>
        <p:nvSpPr>
          <p:cNvPr id="2" name="Rectangle 1"/>
          <p:cNvSpPr/>
          <p:nvPr/>
        </p:nvSpPr>
        <p:spPr>
          <a:xfrm>
            <a:off x="2395463" y="6046195"/>
            <a:ext cx="7666608" cy="646331"/>
          </a:xfrm>
          <a:prstGeom prst="rect">
            <a:avLst/>
          </a:prstGeom>
        </p:spPr>
        <p:txBody>
          <a:bodyPr wrap="square">
            <a:spAutoFit/>
          </a:bodyPr>
          <a:lstStyle/>
          <a:p>
            <a:pPr>
              <a:spcAft>
                <a:spcPts val="0"/>
              </a:spcAft>
            </a:pPr>
            <a:r>
              <a:rPr lang="zh-TW" altLang="en-US" kern="100" dirty="0" smtClean="0">
                <a:latin typeface="標楷體" panose="03000509000000000000" pitchFamily="65" charset="-120"/>
                <a:ea typeface="標楷體" panose="03000509000000000000" pitchFamily="65" charset="-120"/>
                <a:cs typeface="Times New Roman" panose="02020603050405020304" pitchFamily="18" charset="0"/>
              </a:rPr>
              <a:t>資料來源</a:t>
            </a:r>
            <a:r>
              <a:rPr lang="en-US" altLang="zh-TW" kern="100" dirty="0">
                <a:latin typeface="標楷體" panose="03000509000000000000" pitchFamily="65" charset="-120"/>
                <a:ea typeface="標楷體" panose="03000509000000000000" pitchFamily="65" charset="-120"/>
                <a:cs typeface="Times New Roman" panose="02020603050405020304" pitchFamily="18" charset="0"/>
              </a:rPr>
              <a:t>: </a:t>
            </a:r>
            <a:r>
              <a:rPr lang="zh-TW" altLang="en-US" kern="100" dirty="0" smtClean="0">
                <a:latin typeface="標楷體" panose="03000509000000000000" pitchFamily="65" charset="-120"/>
                <a:ea typeface="標楷體" panose="03000509000000000000" pitchFamily="65" charset="-120"/>
                <a:cs typeface="Times New Roman" panose="02020603050405020304" pitchFamily="18" charset="0"/>
              </a:rPr>
              <a:t>新華網 </a:t>
            </a:r>
            <a:r>
              <a:rPr lang="en-US" altLang="zh-TW" kern="100" dirty="0" smtClean="0">
                <a:latin typeface="標楷體" panose="03000509000000000000" pitchFamily="65" charset="-120"/>
                <a:ea typeface="標楷體" panose="03000509000000000000" pitchFamily="65" charset="-120"/>
                <a:cs typeface="Times New Roman" panose="02020603050405020304" pitchFamily="18" charset="0"/>
              </a:rPr>
              <a:t>(</a:t>
            </a:r>
            <a:r>
              <a:rPr lang="en-US" altLang="ja-JP" kern="100" dirty="0" smtClean="0">
                <a:latin typeface="Times New Roman" panose="02020603050405020304" pitchFamily="18" charset="0"/>
                <a:ea typeface="新細明體" panose="02020500000000000000" pitchFamily="18" charset="-120"/>
                <a:cs typeface="Times New Roman" panose="02020603050405020304" pitchFamily="18" charset="0"/>
              </a:rPr>
              <a:t>http</a:t>
            </a:r>
            <a:r>
              <a:rPr lang="en-US" altLang="ja-JP" kern="100" dirty="0">
                <a:latin typeface="Times New Roman" panose="02020603050405020304" pitchFamily="18" charset="0"/>
                <a:ea typeface="新細明體" panose="02020500000000000000" pitchFamily="18" charset="-120"/>
                <a:cs typeface="Times New Roman" panose="02020603050405020304" pitchFamily="18" charset="0"/>
              </a:rPr>
              <a:t>://</a:t>
            </a:r>
            <a:r>
              <a:rPr lang="en-US" altLang="ja-JP" kern="100" dirty="0" smtClean="0">
                <a:latin typeface="Times New Roman" panose="02020603050405020304" pitchFamily="18" charset="0"/>
                <a:ea typeface="新細明體" panose="02020500000000000000" pitchFamily="18" charset="-120"/>
                <a:cs typeface="Times New Roman" panose="02020603050405020304" pitchFamily="18" charset="0"/>
              </a:rPr>
              <a:t>www.xinhuanet.com/politics/leaders/2021-01/01/c_1126936802.htm</a:t>
            </a:r>
            <a:r>
              <a:rPr lang="en-US" altLang="zh-TW" kern="100" dirty="0" smtClean="0">
                <a:latin typeface="Times New Roman" panose="02020603050405020304" pitchFamily="18" charset="0"/>
                <a:ea typeface="新細明體" panose="02020500000000000000" pitchFamily="18" charset="-120"/>
                <a:cs typeface="Times New Roman" panose="02020603050405020304" pitchFamily="18" charset="0"/>
              </a:rPr>
              <a:t>)</a:t>
            </a:r>
            <a:endParaRPr lang="ja-JP" altLang="ja-JP" kern="100" dirty="0">
              <a:latin typeface="Times New Roman" panose="02020603050405020304" pitchFamily="18" charset="0"/>
              <a:ea typeface="新細明體" panose="02020500000000000000" pitchFamily="18" charset="-120"/>
              <a:cs typeface="Times New Roman" panose="02020603050405020304" pitchFamily="18" charset="0"/>
            </a:endParaRPr>
          </a:p>
        </p:txBody>
      </p:sp>
      <p:sp>
        <p:nvSpPr>
          <p:cNvPr id="8" name="矩形 3"/>
          <p:cNvSpPr/>
          <p:nvPr/>
        </p:nvSpPr>
        <p:spPr>
          <a:xfrm>
            <a:off x="674891" y="3733054"/>
            <a:ext cx="5930914" cy="523220"/>
          </a:xfrm>
          <a:prstGeom prst="rect">
            <a:avLst/>
          </a:prstGeom>
        </p:spPr>
        <p:txBody>
          <a:bodyPr wrap="square">
            <a:spAutoFit/>
          </a:bodyPr>
          <a:lstStyle/>
          <a:p>
            <a:pPr marL="342900" indent="-342900">
              <a:buFont typeface="Wingdings" pitchFamily="2" charset="2"/>
              <a:buChar char="l"/>
            </a:pPr>
            <a:r>
              <a:rPr lang="zh-CN" altLang="en-US" sz="2800" dirty="0">
                <a:latin typeface="DFKai-SB" panose="03000509000000000000" pitchFamily="65" charset="-120"/>
                <a:ea typeface="DFKai-SB" panose="03000509000000000000" pitchFamily="65" charset="-120"/>
              </a:rPr>
              <a:t>共建共享，建設普遍安全的世界</a:t>
            </a:r>
          </a:p>
        </p:txBody>
      </p:sp>
      <p:sp>
        <p:nvSpPr>
          <p:cNvPr id="3" name="Rectangle 2"/>
          <p:cNvSpPr/>
          <p:nvPr/>
        </p:nvSpPr>
        <p:spPr>
          <a:xfrm>
            <a:off x="1073734" y="4256274"/>
            <a:ext cx="10648001" cy="1692771"/>
          </a:xfrm>
          <a:prstGeom prst="rect">
            <a:avLst/>
          </a:prstGeom>
          <a:ln w="28575">
            <a:solidFill>
              <a:srgbClr val="FF0000"/>
            </a:solidFill>
          </a:ln>
        </p:spPr>
        <p:txBody>
          <a:bodyPr wrap="square">
            <a:spAutoFit/>
          </a:bodyPr>
          <a:lstStyle/>
          <a:p>
            <a:pPr>
              <a:lnSpc>
                <a:spcPct val="100000"/>
              </a:lnSpc>
            </a:pPr>
            <a:r>
              <a:rPr lang="zh-HK" altLang="en-US" sz="2600" dirty="0">
                <a:latin typeface="標楷體" panose="03000509000000000000" pitchFamily="65" charset="-120"/>
                <a:ea typeface="標楷體" panose="03000509000000000000" pitchFamily="65" charset="-120"/>
              </a:rPr>
              <a:t>「反恐是各國共同義務，既要治標，更要治本。要加強協調，建立全球反恐統一戰線，為各國人民撐起安全傘。恐怖主義、難民危機等問題都同地緣衝突密切相關，化解衝突是根本之策。當事各方要通過協商談判，其他各方應該積極勸和促談，尊重聯合國發揮斡旋主渠道作用。」</a:t>
            </a:r>
            <a:endParaRPr lang="en-US" altLang="zh-CN" sz="2600" dirty="0">
              <a:latin typeface="標楷體" panose="03000509000000000000" pitchFamily="65" charset="-120"/>
              <a:ea typeface="標楷體" panose="03000509000000000000" pitchFamily="65" charset="-120"/>
            </a:endParaRPr>
          </a:p>
        </p:txBody>
      </p:sp>
      <p:pic>
        <p:nvPicPr>
          <p:cNvPr id="10" name="Picture 9"/>
          <p:cNvPicPr>
            <a:picLocks noChangeAspect="1"/>
          </p:cNvPicPr>
          <p:nvPr/>
        </p:nvPicPr>
        <p:blipFill>
          <a:blip r:embed="rId3"/>
          <a:stretch>
            <a:fillRect/>
          </a:stretch>
        </p:blipFill>
        <p:spPr>
          <a:xfrm>
            <a:off x="1073735" y="6043188"/>
            <a:ext cx="1078973" cy="684733"/>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24637" y="1183933"/>
            <a:ext cx="8988336" cy="523220"/>
          </a:xfrm>
          <a:prstGeom prst="rect">
            <a:avLst/>
          </a:prstGeom>
        </p:spPr>
        <p:txBody>
          <a:bodyPr wrap="square">
            <a:spAutoFit/>
          </a:bodyPr>
          <a:lstStyle/>
          <a:p>
            <a:pPr marL="457200" indent="-457200">
              <a:buFont typeface="Wingdings" panose="05000000000000000000" pitchFamily="2" charset="2"/>
              <a:buChar char="Ø"/>
            </a:pP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合作共贏，建設共同繁榮的世界</a:t>
            </a:r>
          </a:p>
        </p:txBody>
      </p:sp>
      <p:sp>
        <p:nvSpPr>
          <p:cNvPr id="21" name="文本框 20"/>
          <p:cNvSpPr txBox="1"/>
          <p:nvPr/>
        </p:nvSpPr>
        <p:spPr>
          <a:xfrm>
            <a:off x="479913" y="1982816"/>
            <a:ext cx="7653364" cy="3108543"/>
          </a:xfrm>
          <a:prstGeom prst="rect">
            <a:avLst/>
          </a:prstGeom>
          <a:ln w="28575">
            <a:solidFill>
              <a:srgbClr val="FF0000"/>
            </a:solidFill>
          </a:ln>
        </p:spPr>
        <p:txBody>
          <a:bodyPr vert="horz" wrap="square" lIns="91440" tIns="45720" rIns="91440" bIns="45720" rtlCol="0" anchor="ctr">
            <a:spAutoFit/>
          </a:bodyPr>
          <a:lstStyle>
            <a:defPPr>
              <a:defRPr lang="zh-CN"/>
            </a:defPPr>
            <a:lvl1pPr>
              <a:lnSpc>
                <a:spcPct val="150000"/>
              </a:lnSpc>
              <a:spcBef>
                <a:spcPts val="1000"/>
              </a:spcBef>
              <a:defRPr sz="2400">
                <a:latin typeface="黑体" panose="02010609060101010101" pitchFamily="49" charset="-122"/>
                <a:ea typeface="黑体" panose="02010609060101010101" pitchFamily="49" charset="-122"/>
              </a:defRPr>
            </a:lvl1pPr>
          </a:lstStyle>
          <a:p>
            <a:pPr>
              <a:lnSpc>
                <a:spcPct val="100000"/>
              </a:lnSpc>
            </a:pPr>
            <a:r>
              <a:rPr lang="zh-CN" altLang="en-US" sz="2800" dirty="0">
                <a:latin typeface="DFKai-SB" panose="03000509000000000000" pitchFamily="65" charset="-120"/>
                <a:ea typeface="DFKai-SB" panose="03000509000000000000" pitchFamily="65" charset="-120"/>
              </a:rPr>
              <a:t>支持開放、透明、包容、非歧視性的多邊貿易體制，構建開放型世界經濟。</a:t>
            </a:r>
            <a:r>
              <a:rPr lang="en-US" altLang="zh-CN" sz="2800" dirty="0">
                <a:latin typeface="DFKai-SB" panose="03000509000000000000" pitchFamily="65" charset="-120"/>
                <a:ea typeface="DFKai-SB" panose="03000509000000000000" pitchFamily="65" charset="-120"/>
              </a:rPr>
              <a:t>……</a:t>
            </a:r>
            <a:r>
              <a:rPr lang="zh-CN" altLang="en-US" sz="2800" dirty="0">
                <a:latin typeface="DFKai-SB" panose="03000509000000000000" pitchFamily="65" charset="-120"/>
                <a:ea typeface="DFKai-SB" panose="03000509000000000000" pitchFamily="65" charset="-120"/>
              </a:rPr>
              <a:t>經濟全球化的大方向是正確的。</a:t>
            </a:r>
            <a:r>
              <a:rPr lang="en-US" altLang="zh-CN" sz="2800" dirty="0">
                <a:latin typeface="DFKai-SB" panose="03000509000000000000" pitchFamily="65" charset="-120"/>
                <a:ea typeface="DFKai-SB" panose="03000509000000000000" pitchFamily="65" charset="-120"/>
              </a:rPr>
              <a:t>……</a:t>
            </a:r>
            <a:r>
              <a:rPr lang="zh-CN" altLang="en-US" sz="2800" dirty="0">
                <a:latin typeface="DFKai-SB" panose="03000509000000000000" pitchFamily="65" charset="-120"/>
                <a:ea typeface="DFKai-SB" panose="03000509000000000000" pitchFamily="65" charset="-120"/>
              </a:rPr>
              <a:t>發展失衡、治理困境、數字鴻溝等問題也客觀存在</a:t>
            </a:r>
            <a:r>
              <a:rPr lang="en-US" altLang="zh-CN" sz="2800" dirty="0">
                <a:latin typeface="DFKai-SB" panose="03000509000000000000" pitchFamily="65" charset="-120"/>
                <a:ea typeface="DFKai-SB" panose="03000509000000000000" pitchFamily="65" charset="-120"/>
              </a:rPr>
              <a:t>……</a:t>
            </a:r>
            <a:r>
              <a:rPr lang="zh-CN" altLang="en-US" sz="2800" dirty="0">
                <a:latin typeface="DFKai-SB" panose="03000509000000000000" pitchFamily="65" charset="-120"/>
                <a:ea typeface="DFKai-SB" panose="03000509000000000000" pitchFamily="65" charset="-120"/>
              </a:rPr>
              <a:t>引導經濟全球化健康發展，需要加強協調、完善治理，推動建設一個開放、包容、普惠、平衡、共贏的經濟全球化，著力解</a:t>
            </a:r>
            <a:r>
              <a:rPr lang="zh-CN" altLang="en-US" sz="2800" dirty="0">
                <a:latin typeface="DFKai-SB" panose="03000509000000000000" pitchFamily="65" charset="-120"/>
                <a:ea typeface="DFKai-SB" panose="03000509000000000000" pitchFamily="65" charset="-120"/>
                <a:sym typeface="宋体" panose="02010600030101010101" pitchFamily="2" charset="-122"/>
              </a:rPr>
              <a:t>決</a:t>
            </a:r>
            <a:r>
              <a:rPr lang="zh-CN" altLang="en-US" sz="2800" dirty="0">
                <a:latin typeface="DFKai-SB" panose="03000509000000000000" pitchFamily="65" charset="-120"/>
                <a:ea typeface="DFKai-SB" panose="03000509000000000000" pitchFamily="65" charset="-120"/>
              </a:rPr>
              <a:t>公平公正問題。</a:t>
            </a:r>
            <a:endParaRPr lang="zh-CN" altLang="en-US" sz="2800" dirty="0">
              <a:latin typeface="DFKai-SB" panose="03000509000000000000" pitchFamily="65" charset="-120"/>
              <a:ea typeface="DFKai-SB" panose="03000509000000000000" pitchFamily="65" charset="-120"/>
              <a:sym typeface="+mn-ea"/>
            </a:endParaRPr>
          </a:p>
        </p:txBody>
      </p:sp>
      <p:sp>
        <p:nvSpPr>
          <p:cNvPr id="5" name="任意多边形: 形状 4"/>
          <p:cNvSpPr/>
          <p:nvPr/>
        </p:nvSpPr>
        <p:spPr>
          <a:xfrm>
            <a:off x="2411843" y="406130"/>
            <a:ext cx="6443949"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a:solidFill>
                  <a:srgbClr val="FFFFFF"/>
                </a:solidFill>
                <a:latin typeface="DFKai-SB" panose="03000509000000000000" pitchFamily="65" charset="-120"/>
                <a:ea typeface="DFKai-SB" panose="03000509000000000000" pitchFamily="65" charset="-120"/>
              </a:rPr>
              <a:t>推動構建人類命運共同體</a:t>
            </a:r>
          </a:p>
        </p:txBody>
      </p:sp>
      <p:pic>
        <p:nvPicPr>
          <p:cNvPr id="3" name="Picture 2"/>
          <p:cNvPicPr>
            <a:picLocks noChangeAspect="1"/>
          </p:cNvPicPr>
          <p:nvPr/>
        </p:nvPicPr>
        <p:blipFill>
          <a:blip r:embed="rId2"/>
          <a:stretch>
            <a:fillRect/>
          </a:stretch>
        </p:blipFill>
        <p:spPr>
          <a:xfrm>
            <a:off x="8353303" y="1982816"/>
            <a:ext cx="3324200" cy="1885877"/>
          </a:xfrm>
          <a:prstGeom prst="rect">
            <a:avLst/>
          </a:prstGeom>
        </p:spPr>
      </p:pic>
      <p:sp>
        <p:nvSpPr>
          <p:cNvPr id="8" name="Rectangle 7"/>
          <p:cNvSpPr/>
          <p:nvPr/>
        </p:nvSpPr>
        <p:spPr>
          <a:xfrm>
            <a:off x="8291450" y="3952459"/>
            <a:ext cx="3447906" cy="954107"/>
          </a:xfrm>
          <a:prstGeom prst="rect">
            <a:avLst/>
          </a:prstGeom>
        </p:spPr>
        <p:txBody>
          <a:bodyPr wrap="square">
            <a:spAutoFit/>
          </a:bodyPr>
          <a:lstStyle/>
          <a:p>
            <a:pPr>
              <a:spcAft>
                <a:spcPts val="0"/>
              </a:spcAft>
            </a:pPr>
            <a:r>
              <a:rPr lang="en-US" altLang="zh-CN" sz="1400" kern="100" dirty="0">
                <a:latin typeface="Times New Roman" panose="02020603050405020304" pitchFamily="18" charset="0"/>
                <a:ea typeface="標楷體" panose="03000509000000000000" pitchFamily="65" charset="-120"/>
                <a:cs typeface="Times New Roman" panose="02020603050405020304" pitchFamily="18" charset="0"/>
              </a:rPr>
              <a:t>2020</a:t>
            </a:r>
            <a:r>
              <a:rPr lang="zh-CN" altLang="en-US" sz="1400" kern="1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CN" sz="1400" kern="100" dirty="0">
                <a:latin typeface="Times New Roman" panose="02020603050405020304" pitchFamily="18" charset="0"/>
                <a:ea typeface="標楷體" panose="03000509000000000000" pitchFamily="65" charset="-120"/>
                <a:cs typeface="Times New Roman" panose="02020603050405020304" pitchFamily="18" charset="0"/>
              </a:rPr>
              <a:t>9</a:t>
            </a:r>
            <a:r>
              <a:rPr lang="zh-CN" altLang="en-US" sz="1400" kern="1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CN" sz="1400" kern="100" dirty="0" smtClean="0">
                <a:latin typeface="Times New Roman" panose="02020603050405020304" pitchFamily="18" charset="0"/>
                <a:ea typeface="標楷體" panose="03000509000000000000" pitchFamily="65" charset="-120"/>
                <a:cs typeface="Times New Roman" panose="02020603050405020304" pitchFamily="18" charset="0"/>
              </a:rPr>
              <a:t>14</a:t>
            </a:r>
            <a:r>
              <a:rPr lang="zh-CN" altLang="en-US" sz="1400" kern="100" dirty="0" smtClean="0">
                <a:latin typeface="Times New Roman" panose="02020603050405020304" pitchFamily="18" charset="0"/>
                <a:ea typeface="標楷體" panose="03000509000000000000" pitchFamily="65" charset="-120"/>
                <a:cs typeface="Times New Roman" panose="02020603050405020304" pitchFamily="18" charset="0"/>
              </a:rPr>
              <a:t>日晚，國家主席習近平在北京同歐盟輪值主席國德國總理、歐洲理事會主席、歐盟委員會主席共同舉行會晤，會晤以視頻方式舉行。</a:t>
            </a:r>
            <a:endParaRPr lang="ja-JP" altLang="ja-JP" sz="1400" kern="100" dirty="0">
              <a:effectLst/>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1" name="Picture 10"/>
          <p:cNvPicPr>
            <a:picLocks noChangeAspect="1"/>
          </p:cNvPicPr>
          <p:nvPr/>
        </p:nvPicPr>
        <p:blipFill>
          <a:blip r:embed="rId3"/>
          <a:stretch>
            <a:fillRect/>
          </a:stretch>
        </p:blipFill>
        <p:spPr>
          <a:xfrm>
            <a:off x="758472" y="5530216"/>
            <a:ext cx="1078973" cy="684733"/>
          </a:xfrm>
          <a:prstGeom prst="rect">
            <a:avLst/>
          </a:prstGeom>
        </p:spPr>
      </p:pic>
      <p:sp>
        <p:nvSpPr>
          <p:cNvPr id="13" name="Rectangle 12"/>
          <p:cNvSpPr/>
          <p:nvPr/>
        </p:nvSpPr>
        <p:spPr>
          <a:xfrm>
            <a:off x="2080417" y="5410918"/>
            <a:ext cx="7460398" cy="646331"/>
          </a:xfrm>
          <a:prstGeom prst="rect">
            <a:avLst/>
          </a:prstGeom>
        </p:spPr>
        <p:txBody>
          <a:bodyPr wrap="square">
            <a:spAutoFit/>
          </a:bodyPr>
          <a:lstStyle/>
          <a:p>
            <a:pPr>
              <a:spcAft>
                <a:spcPts val="0"/>
              </a:spcAft>
            </a:pPr>
            <a:r>
              <a:rPr lang="zh-TW" altLang="en-US" kern="100" dirty="0" smtClean="0">
                <a:latin typeface="標楷體" panose="03000509000000000000" pitchFamily="65" charset="-120"/>
                <a:ea typeface="標楷體" panose="03000509000000000000" pitchFamily="65" charset="-120"/>
                <a:cs typeface="Times New Roman" panose="02020603050405020304" pitchFamily="18" charset="0"/>
              </a:rPr>
              <a:t>資料來源</a:t>
            </a:r>
            <a:r>
              <a:rPr lang="en-US" altLang="zh-TW" kern="100" dirty="0">
                <a:latin typeface="標楷體" panose="03000509000000000000" pitchFamily="65" charset="-120"/>
                <a:ea typeface="標楷體" panose="03000509000000000000" pitchFamily="65" charset="-120"/>
                <a:cs typeface="Times New Roman" panose="02020603050405020304" pitchFamily="18" charset="0"/>
              </a:rPr>
              <a:t>: </a:t>
            </a:r>
            <a:r>
              <a:rPr lang="zh-TW" altLang="en-US" kern="100" dirty="0" smtClean="0">
                <a:latin typeface="標楷體" panose="03000509000000000000" pitchFamily="65" charset="-120"/>
                <a:ea typeface="標楷體" panose="03000509000000000000" pitchFamily="65" charset="-120"/>
                <a:cs typeface="Times New Roman" panose="02020603050405020304" pitchFamily="18" charset="0"/>
              </a:rPr>
              <a:t>新華網</a:t>
            </a:r>
            <a:endParaRPr lang="en-US" altLang="zh-TW" kern="100" dirty="0">
              <a:latin typeface="標楷體" panose="03000509000000000000" pitchFamily="65" charset="-120"/>
              <a:ea typeface="標楷體" panose="03000509000000000000" pitchFamily="65" charset="-120"/>
              <a:cs typeface="Times New Roman" panose="02020603050405020304" pitchFamily="18" charset="0"/>
            </a:endParaRPr>
          </a:p>
          <a:p>
            <a:pPr>
              <a:spcAft>
                <a:spcPts val="0"/>
              </a:spcAft>
            </a:pPr>
            <a:r>
              <a:rPr lang="en-US" altLang="zh-TW" kern="100" dirty="0" smtClean="0">
                <a:latin typeface="Times New Roman" panose="02020603050405020304" pitchFamily="18" charset="0"/>
                <a:ea typeface="新細明體" panose="02020500000000000000" pitchFamily="18" charset="-120"/>
                <a:cs typeface="Times New Roman" panose="02020603050405020304" pitchFamily="18" charset="0"/>
              </a:rPr>
              <a:t>(</a:t>
            </a:r>
            <a:r>
              <a:rPr lang="en-US" altLang="ja-JP" kern="100" dirty="0" smtClean="0">
                <a:latin typeface="Times New Roman" panose="02020603050405020304" pitchFamily="18" charset="0"/>
                <a:ea typeface="新細明體" panose="02020500000000000000" pitchFamily="18" charset="-120"/>
                <a:cs typeface="Times New Roman" panose="02020603050405020304" pitchFamily="18" charset="0"/>
              </a:rPr>
              <a:t>http</a:t>
            </a:r>
            <a:r>
              <a:rPr lang="en-US" altLang="ja-JP" kern="100" dirty="0">
                <a:latin typeface="Times New Roman" panose="02020603050405020304" pitchFamily="18" charset="0"/>
                <a:ea typeface="新細明體" panose="02020500000000000000" pitchFamily="18" charset="-120"/>
                <a:cs typeface="Times New Roman" panose="02020603050405020304" pitchFamily="18" charset="0"/>
              </a:rPr>
              <a:t>://</a:t>
            </a:r>
            <a:r>
              <a:rPr lang="en-US" altLang="ja-JP" kern="100" dirty="0" smtClean="0">
                <a:latin typeface="Times New Roman" panose="02020603050405020304" pitchFamily="18" charset="0"/>
                <a:ea typeface="新細明體" panose="02020500000000000000" pitchFamily="18" charset="-120"/>
                <a:cs typeface="Times New Roman" panose="02020603050405020304" pitchFamily="18" charset="0"/>
              </a:rPr>
              <a:t>www.xinhuanet.com/politics/leaders/2021-01/01/c_1126936802.htm</a:t>
            </a:r>
            <a:r>
              <a:rPr lang="en-US" altLang="zh-TW" kern="100" dirty="0" smtClean="0">
                <a:latin typeface="Times New Roman" panose="02020603050405020304" pitchFamily="18" charset="0"/>
                <a:ea typeface="新細明體" panose="02020500000000000000" pitchFamily="18" charset="-120"/>
                <a:cs typeface="Times New Roman" panose="02020603050405020304" pitchFamily="18" charset="0"/>
              </a:rPr>
              <a:t>)</a:t>
            </a:r>
            <a:endParaRPr lang="ja-JP" altLang="ja-JP" kern="100" dirty="0">
              <a:latin typeface="Times New Roman" panose="02020603050405020304" pitchFamily="18" charset="0"/>
              <a:ea typeface="新細明體" panose="02020500000000000000" pitchFamily="18" charset="-12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29376" y="1048096"/>
            <a:ext cx="5815482" cy="523220"/>
          </a:xfrm>
          <a:prstGeom prst="rect">
            <a:avLst/>
          </a:prstGeom>
        </p:spPr>
        <p:txBody>
          <a:bodyPr wrap="square">
            <a:spAutoFit/>
          </a:bodyPr>
          <a:lstStyle/>
          <a:p>
            <a:pPr marL="342900" indent="-342900">
              <a:buFont typeface="Wingdings" panose="05000000000000000000" pitchFamily="2" charset="2"/>
              <a:buChar char="Ø"/>
            </a:pPr>
            <a:r>
              <a:rPr lang="zh-CN" altLang="en-US" sz="2800" dirty="0">
                <a:latin typeface="DFKai-SB" panose="03000509000000000000" pitchFamily="65" charset="-120"/>
                <a:ea typeface="DFKai-SB" panose="03000509000000000000" pitchFamily="65" charset="-120"/>
              </a:rPr>
              <a:t>交流互鑒，建設開放包容的世界</a:t>
            </a:r>
          </a:p>
        </p:txBody>
      </p:sp>
      <p:sp>
        <p:nvSpPr>
          <p:cNvPr id="10" name="文本框 9"/>
          <p:cNvSpPr txBox="1"/>
          <p:nvPr/>
        </p:nvSpPr>
        <p:spPr>
          <a:xfrm>
            <a:off x="796753" y="1716698"/>
            <a:ext cx="10637520" cy="3236784"/>
          </a:xfrm>
          <a:prstGeom prst="rect">
            <a:avLst/>
          </a:prstGeom>
          <a:ln w="28575">
            <a:solidFill>
              <a:srgbClr val="FF0000"/>
            </a:solidFill>
          </a:ln>
        </p:spPr>
        <p:txBody>
          <a:bodyPr vert="horz" wrap="square" lIns="91440" tIns="45720" rIns="91440" bIns="45720" rtlCol="0" anchor="ctr">
            <a:spAutoFit/>
          </a:bodyPr>
          <a:lstStyle>
            <a:defPPr>
              <a:defRPr lang="zh-CN"/>
            </a:defPPr>
            <a:lvl1pPr>
              <a:lnSpc>
                <a:spcPct val="150000"/>
              </a:lnSpc>
              <a:spcBef>
                <a:spcPts val="1000"/>
              </a:spcBef>
              <a:defRPr sz="2400">
                <a:latin typeface="黑体" panose="02010609060101010101" pitchFamily="49" charset="-122"/>
                <a:ea typeface="黑体" panose="02010609060101010101" pitchFamily="49" charset="-122"/>
              </a:defRPr>
            </a:lvl1pPr>
          </a:lstStyle>
          <a:p>
            <a:pPr>
              <a:lnSpc>
                <a:spcPct val="100000"/>
              </a:lnSpc>
            </a:pP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zh-CN" altLang="en-US" sz="2800" dirty="0">
                <a:latin typeface="標楷體" panose="03000509000000000000" pitchFamily="65" charset="-120"/>
                <a:ea typeface="標楷體" panose="03000509000000000000" pitchFamily="65" charset="-120"/>
                <a:cs typeface="Times New Roman" panose="02020603050405020304" pitchFamily="18" charset="0"/>
              </a:rPr>
              <a:t>人類文明多樣性是世界的基本特徵，也是人類進步的源泉。世界上有</a:t>
            </a:r>
            <a:r>
              <a:rPr lang="en-US" altLang="zh-CN" sz="2800" dirty="0">
                <a:latin typeface="Times New Roman" panose="02020603050405020304" pitchFamily="18" charset="0"/>
                <a:ea typeface="標楷體" panose="03000509000000000000" pitchFamily="65" charset="-120"/>
                <a:cs typeface="Times New Roman" panose="02020603050405020304" pitchFamily="18" charset="0"/>
              </a:rPr>
              <a:t>200</a:t>
            </a:r>
            <a:r>
              <a:rPr lang="zh-CN" altLang="en-US" sz="2800" dirty="0">
                <a:latin typeface="Times New Roman" panose="02020603050405020304" pitchFamily="18" charset="0"/>
                <a:ea typeface="標楷體" panose="03000509000000000000" pitchFamily="65" charset="-120"/>
                <a:cs typeface="Times New Roman" panose="02020603050405020304" pitchFamily="18" charset="0"/>
              </a:rPr>
              <a:t>多個國家和地區、</a:t>
            </a:r>
            <a:r>
              <a:rPr lang="en-US" altLang="zh-CN" sz="2800" dirty="0">
                <a:latin typeface="Times New Roman" panose="02020603050405020304" pitchFamily="18" charset="0"/>
                <a:ea typeface="標楷體" panose="03000509000000000000" pitchFamily="65" charset="-120"/>
                <a:cs typeface="Times New Roman" panose="02020603050405020304" pitchFamily="18" charset="0"/>
              </a:rPr>
              <a:t>2500</a:t>
            </a:r>
            <a:r>
              <a:rPr lang="zh-CN" altLang="en-US" sz="2800" dirty="0">
                <a:latin typeface="Times New Roman" panose="02020603050405020304" pitchFamily="18" charset="0"/>
                <a:ea typeface="標楷體" panose="03000509000000000000" pitchFamily="65" charset="-120"/>
                <a:cs typeface="Times New Roman" panose="02020603050405020304" pitchFamily="18" charset="0"/>
              </a:rPr>
              <a:t>多個民族，多種宗教。</a:t>
            </a:r>
            <a:r>
              <a:rPr lang="zh-HK" altLang="en-US" sz="2800" dirty="0">
                <a:latin typeface="Times New Roman" panose="02020603050405020304" pitchFamily="18" charset="0"/>
                <a:ea typeface="標楷體" panose="03000509000000000000" pitchFamily="65" charset="-120"/>
                <a:cs typeface="Times New Roman" panose="02020603050405020304" pitchFamily="18" charset="0"/>
              </a:rPr>
              <a:t>文明沒有</a:t>
            </a:r>
            <a:r>
              <a:rPr lang="zh-HK" altLang="en-US" sz="2800" dirty="0">
                <a:latin typeface="標楷體" panose="03000509000000000000" pitchFamily="65" charset="-120"/>
                <a:ea typeface="標楷體" panose="03000509000000000000" pitchFamily="65" charset="-120"/>
              </a:rPr>
              <a:t>高下、優劣之分，只有特色、地域之別。文明差異不應該成為世界衝突的根源，而應該成為人類文明進步的動力。</a:t>
            </a:r>
          </a:p>
          <a:p>
            <a:pPr>
              <a:lnSpc>
                <a:spcPct val="100000"/>
              </a:lnSpc>
            </a:pPr>
            <a:r>
              <a:rPr lang="zh-HK" altLang="en-US" sz="2800" dirty="0">
                <a:latin typeface="標楷體" panose="03000509000000000000" pitchFamily="65" charset="-120"/>
                <a:ea typeface="標楷體" panose="03000509000000000000" pitchFamily="65" charset="-120"/>
              </a:rPr>
              <a:t>　　每種文明都有其獨特魅力和深厚底蘊，都是人類的精神瑰寶。不同文明要取長補短、共同進步，讓文明交流互鑒成為推動人類社會進步的動力、維護世界和平的紐帶。</a:t>
            </a:r>
            <a:r>
              <a:rPr lang="zh-TW" altLang="en-US" sz="2800" dirty="0">
                <a:latin typeface="標楷體" panose="03000509000000000000" pitchFamily="65" charset="-120"/>
                <a:ea typeface="標楷體" panose="03000509000000000000" pitchFamily="65" charset="-120"/>
              </a:rPr>
              <a:t>」</a:t>
            </a:r>
            <a:endParaRPr lang="zh-HK" altLang="en-US" sz="2800" dirty="0">
              <a:latin typeface="標楷體" panose="03000509000000000000" pitchFamily="65" charset="-120"/>
              <a:ea typeface="標楷體" panose="03000509000000000000" pitchFamily="65" charset="-120"/>
            </a:endParaRPr>
          </a:p>
        </p:txBody>
      </p:sp>
      <p:sp>
        <p:nvSpPr>
          <p:cNvPr id="5" name="任意多边形: 形状 4"/>
          <p:cNvSpPr/>
          <p:nvPr/>
        </p:nvSpPr>
        <p:spPr>
          <a:xfrm>
            <a:off x="2516264" y="284691"/>
            <a:ext cx="6443949"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a:solidFill>
                  <a:srgbClr val="FFFFFF"/>
                </a:solidFill>
                <a:latin typeface="DFKai-SB" panose="03000509000000000000" pitchFamily="65" charset="-120"/>
                <a:ea typeface="DFKai-SB" panose="03000509000000000000" pitchFamily="65" charset="-120"/>
              </a:rPr>
              <a:t>推動構建人類命運共同體</a:t>
            </a:r>
          </a:p>
        </p:txBody>
      </p:sp>
      <p:sp>
        <p:nvSpPr>
          <p:cNvPr id="7" name="Rectangle 6"/>
          <p:cNvSpPr/>
          <p:nvPr/>
        </p:nvSpPr>
        <p:spPr>
          <a:xfrm>
            <a:off x="2382279" y="5463404"/>
            <a:ext cx="5208658" cy="923330"/>
          </a:xfrm>
          <a:prstGeom prst="rect">
            <a:avLst/>
          </a:prstGeom>
        </p:spPr>
        <p:txBody>
          <a:bodyPr wrap="square">
            <a:spAutoFit/>
          </a:bodyPr>
          <a:lstStyle/>
          <a:p>
            <a:pPr>
              <a:spcAft>
                <a:spcPts val="0"/>
              </a:spcAft>
            </a:pPr>
            <a:r>
              <a:rPr lang="zh-TW" altLang="en-US" kern="100" dirty="0">
                <a:latin typeface="標楷體" panose="03000509000000000000" pitchFamily="65" charset="-120"/>
                <a:ea typeface="標楷體" panose="03000509000000000000" pitchFamily="65" charset="-120"/>
                <a:cs typeface="Times New Roman" panose="02020603050405020304" pitchFamily="18" charset="0"/>
              </a:rPr>
              <a:t>來源</a:t>
            </a:r>
            <a:r>
              <a:rPr lang="en-US" altLang="zh-TW" kern="100" dirty="0">
                <a:latin typeface="標楷體" panose="03000509000000000000" pitchFamily="65" charset="-120"/>
                <a:ea typeface="標楷體" panose="03000509000000000000" pitchFamily="65" charset="-120"/>
                <a:cs typeface="Times New Roman" panose="02020603050405020304" pitchFamily="18" charset="0"/>
              </a:rPr>
              <a:t>: </a:t>
            </a:r>
            <a:r>
              <a:rPr lang="zh-TW" altLang="en-US" kern="100" dirty="0" smtClean="0">
                <a:latin typeface="標楷體" panose="03000509000000000000" pitchFamily="65" charset="-120"/>
                <a:ea typeface="標楷體" panose="03000509000000000000" pitchFamily="65" charset="-120"/>
                <a:cs typeface="Times New Roman" panose="02020603050405020304" pitchFamily="18" charset="0"/>
              </a:rPr>
              <a:t>新華網</a:t>
            </a:r>
            <a:endParaRPr lang="en-US" altLang="zh-TW" kern="100" dirty="0">
              <a:latin typeface="標楷體" panose="03000509000000000000" pitchFamily="65" charset="-120"/>
              <a:ea typeface="標楷體" panose="03000509000000000000" pitchFamily="65" charset="-120"/>
              <a:cs typeface="Times New Roman" panose="02020603050405020304" pitchFamily="18" charset="0"/>
            </a:endParaRPr>
          </a:p>
          <a:p>
            <a:pPr>
              <a:spcAft>
                <a:spcPts val="0"/>
              </a:spcAft>
            </a:pPr>
            <a:r>
              <a:rPr lang="en-US" altLang="zh-TW" kern="100" dirty="0" smtClean="0">
                <a:latin typeface="Times New Roman" panose="02020603050405020304" pitchFamily="18" charset="0"/>
                <a:ea typeface="新細明體" panose="02020500000000000000" pitchFamily="18" charset="-120"/>
                <a:cs typeface="Times New Roman" panose="02020603050405020304" pitchFamily="18" charset="0"/>
              </a:rPr>
              <a:t>(</a:t>
            </a:r>
            <a:r>
              <a:rPr lang="en-US" altLang="ja-JP" kern="100" dirty="0" smtClean="0">
                <a:latin typeface="Times New Roman" panose="02020603050405020304" pitchFamily="18" charset="0"/>
                <a:ea typeface="新細明體" panose="02020500000000000000" pitchFamily="18" charset="-120"/>
                <a:cs typeface="Times New Roman" panose="02020603050405020304" pitchFamily="18" charset="0"/>
              </a:rPr>
              <a:t>http</a:t>
            </a:r>
            <a:r>
              <a:rPr lang="en-US" altLang="ja-JP" kern="100" dirty="0">
                <a:latin typeface="Times New Roman" panose="02020603050405020304" pitchFamily="18" charset="0"/>
                <a:ea typeface="新細明體" panose="02020500000000000000" pitchFamily="18" charset="-120"/>
                <a:cs typeface="Times New Roman" panose="02020603050405020304" pitchFamily="18" charset="0"/>
              </a:rPr>
              <a:t>://</a:t>
            </a:r>
            <a:r>
              <a:rPr lang="en-US" altLang="ja-JP" kern="100" dirty="0" smtClean="0">
                <a:latin typeface="Times New Roman" panose="02020603050405020304" pitchFamily="18" charset="0"/>
                <a:ea typeface="新細明體" panose="02020500000000000000" pitchFamily="18" charset="-120"/>
                <a:cs typeface="Times New Roman" panose="02020603050405020304" pitchFamily="18" charset="0"/>
              </a:rPr>
              <a:t>www.xinhuanet.com/politics/leaders/2021-01/01/c_1126936802.htm</a:t>
            </a:r>
            <a:r>
              <a:rPr lang="en-US" altLang="zh-TW" kern="100" dirty="0" smtClean="0">
                <a:latin typeface="Times New Roman" panose="02020603050405020304" pitchFamily="18" charset="0"/>
                <a:ea typeface="新細明體" panose="02020500000000000000" pitchFamily="18" charset="-120"/>
                <a:cs typeface="Times New Roman" panose="02020603050405020304" pitchFamily="18" charset="0"/>
              </a:rPr>
              <a:t>)</a:t>
            </a:r>
            <a:endParaRPr lang="ja-JP" altLang="ja-JP" kern="100" dirty="0">
              <a:latin typeface="Times New Roman" panose="02020603050405020304" pitchFamily="18" charset="0"/>
              <a:ea typeface="新細明體" panose="02020500000000000000" pitchFamily="18" charset="-120"/>
              <a:cs typeface="Times New Roman" panose="02020603050405020304" pitchFamily="18" charset="0"/>
            </a:endParaRPr>
          </a:p>
        </p:txBody>
      </p:sp>
      <p:pic>
        <p:nvPicPr>
          <p:cNvPr id="8" name="Picture 7"/>
          <p:cNvPicPr>
            <a:picLocks noChangeAspect="1"/>
          </p:cNvPicPr>
          <p:nvPr/>
        </p:nvPicPr>
        <p:blipFill>
          <a:blip r:embed="rId2"/>
          <a:stretch>
            <a:fillRect/>
          </a:stretch>
        </p:blipFill>
        <p:spPr>
          <a:xfrm>
            <a:off x="1178023" y="5524383"/>
            <a:ext cx="1078973" cy="684733"/>
          </a:xfrm>
          <a:prstGeom prst="rect">
            <a:avLst/>
          </a:prstGeom>
        </p:spPr>
      </p:pic>
      <p:pic>
        <p:nvPicPr>
          <p:cNvPr id="9" name="图片 35">
            <a:extLst>
              <a:ext uri="{FF2B5EF4-FFF2-40B4-BE49-F238E27FC236}">
                <a16:creationId xmlns:a16="http://schemas.microsoft.com/office/drawing/2014/main" id="{C13FE9F1-E873-4AF4-A8A1-BDC6FB60900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9579411" y="5247051"/>
            <a:ext cx="1239396" cy="1239396"/>
          </a:xfrm>
          <a:custGeom>
            <a:avLst/>
            <a:gdLst>
              <a:gd name="connsiteX0" fmla="*/ 637916 w 1275832"/>
              <a:gd name="connsiteY0" fmla="*/ 0 h 1275832"/>
              <a:gd name="connsiteX1" fmla="*/ 1275832 w 1275832"/>
              <a:gd name="connsiteY1" fmla="*/ 637916 h 1275832"/>
              <a:gd name="connsiteX2" fmla="*/ 637916 w 1275832"/>
              <a:gd name="connsiteY2" fmla="*/ 1275832 h 1275832"/>
              <a:gd name="connsiteX3" fmla="*/ 0 w 1275832"/>
              <a:gd name="connsiteY3" fmla="*/ 637916 h 1275832"/>
              <a:gd name="connsiteX4" fmla="*/ 637916 w 1275832"/>
              <a:gd name="connsiteY4" fmla="*/ 0 h 1275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5832" h="1275832">
                <a:moveTo>
                  <a:pt x="637916" y="0"/>
                </a:moveTo>
                <a:cubicBezTo>
                  <a:pt x="990227" y="0"/>
                  <a:pt x="1275832" y="285605"/>
                  <a:pt x="1275832" y="637916"/>
                </a:cubicBezTo>
                <a:cubicBezTo>
                  <a:pt x="1275832" y="990227"/>
                  <a:pt x="990227" y="1275832"/>
                  <a:pt x="637916" y="1275832"/>
                </a:cubicBezTo>
                <a:cubicBezTo>
                  <a:pt x="285605" y="1275832"/>
                  <a:pt x="0" y="990227"/>
                  <a:pt x="0" y="637916"/>
                </a:cubicBezTo>
                <a:cubicBezTo>
                  <a:pt x="0" y="285605"/>
                  <a:pt x="285605" y="0"/>
                  <a:pt x="637916" y="0"/>
                </a:cubicBezTo>
                <a:close/>
              </a:path>
            </a:pathLst>
          </a:custGeom>
          <a:solidFill>
            <a:schemeClr val="bg1"/>
          </a:solidFill>
          <a:ln w="28575">
            <a:solidFill>
              <a:schemeClr val="bg1"/>
            </a:solidFill>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60397" y="1220747"/>
            <a:ext cx="7020561" cy="523220"/>
          </a:xfrm>
          <a:prstGeom prst="rect">
            <a:avLst/>
          </a:prstGeom>
        </p:spPr>
        <p:txBody>
          <a:bodyPr wrap="square">
            <a:spAutoFit/>
          </a:bodyPr>
          <a:lstStyle/>
          <a:p>
            <a:pPr marL="457200" indent="-457200">
              <a:buFont typeface="Wingdings" panose="05000000000000000000" pitchFamily="2" charset="2"/>
              <a:buChar char="Ø"/>
            </a:pPr>
            <a:r>
              <a:rPr lang="zh-CN" altLang="en-US" sz="2800" dirty="0">
                <a:latin typeface="DFKai-SB" panose="03000509000000000000" pitchFamily="65" charset="-120"/>
                <a:ea typeface="DFKai-SB" panose="03000509000000000000" pitchFamily="65" charset="-120"/>
              </a:rPr>
              <a:t>綠色低碳，建設清潔美麗的世界</a:t>
            </a:r>
          </a:p>
        </p:txBody>
      </p:sp>
      <p:sp>
        <p:nvSpPr>
          <p:cNvPr id="6" name="文本框 5"/>
          <p:cNvSpPr txBox="1"/>
          <p:nvPr/>
        </p:nvSpPr>
        <p:spPr>
          <a:xfrm>
            <a:off x="660398" y="1959504"/>
            <a:ext cx="7020561" cy="2805896"/>
          </a:xfrm>
          <a:prstGeom prst="rect">
            <a:avLst/>
          </a:prstGeom>
          <a:ln w="28575">
            <a:solidFill>
              <a:srgbClr val="FF0000"/>
            </a:solidFill>
          </a:ln>
        </p:spPr>
        <p:txBody>
          <a:bodyPr vert="horz" wrap="square" lIns="91440" tIns="45720" rIns="91440" bIns="45720" rtlCol="0" anchor="ctr">
            <a:spAutoFit/>
          </a:bodyPr>
          <a:lstStyle>
            <a:defPPr>
              <a:defRPr lang="zh-CN"/>
            </a:defPPr>
            <a:lvl1pPr>
              <a:lnSpc>
                <a:spcPct val="150000"/>
              </a:lnSpc>
              <a:spcBef>
                <a:spcPts val="1000"/>
              </a:spcBef>
              <a:defRPr sz="2400">
                <a:latin typeface="黑体" panose="02010609060101010101" pitchFamily="49" charset="-122"/>
                <a:ea typeface="黑体" panose="02010609060101010101" pitchFamily="49" charset="-122"/>
              </a:defRPr>
            </a:lvl1pPr>
          </a:lstStyle>
          <a:p>
            <a:pPr>
              <a:lnSpc>
                <a:spcPct val="100000"/>
              </a:lnSpc>
            </a:pP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a:t>
            </a:r>
            <a:r>
              <a:rPr lang="zh-HK" altLang="en-US" sz="2800" dirty="0">
                <a:latin typeface="Times New Roman" panose="02020603050405020304" pitchFamily="18" charset="0"/>
                <a:ea typeface="標楷體" panose="03000509000000000000" pitchFamily="65" charset="-120"/>
                <a:cs typeface="Times New Roman" panose="02020603050405020304" pitchFamily="18" charset="0"/>
              </a:rPr>
              <a:t>我們要宣導綠色、低碳、</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循環</a:t>
            </a:r>
            <a:r>
              <a:rPr lang="zh-HK" altLang="en-US" sz="2800" dirty="0">
                <a:latin typeface="Times New Roman" panose="02020603050405020304" pitchFamily="18" charset="0"/>
                <a:ea typeface="標楷體" panose="03000509000000000000" pitchFamily="65" charset="-120"/>
                <a:cs typeface="Times New Roman" panose="02020603050405020304" pitchFamily="18" charset="0"/>
              </a:rPr>
              <a:t>、可持續的生產生活方式，平衡推進</a:t>
            </a:r>
            <a:r>
              <a:rPr lang="en-US" altLang="zh-HK" sz="2800" dirty="0">
                <a:latin typeface="Times New Roman" panose="02020603050405020304" pitchFamily="18" charset="0"/>
                <a:ea typeface="標楷體" panose="03000509000000000000" pitchFamily="65" charset="-120"/>
                <a:cs typeface="Times New Roman" panose="02020603050405020304" pitchFamily="18" charset="0"/>
              </a:rPr>
              <a:t>2030</a:t>
            </a:r>
            <a:r>
              <a:rPr lang="zh-HK" altLang="en-US" sz="2800" dirty="0">
                <a:latin typeface="Times New Roman" panose="02020603050405020304" pitchFamily="18" charset="0"/>
                <a:ea typeface="標楷體" panose="03000509000000000000" pitchFamily="65" charset="-120"/>
                <a:cs typeface="Times New Roman" panose="02020603050405020304" pitchFamily="18" charset="0"/>
              </a:rPr>
              <a:t>年可持續發展議程，不斷開拓生產發展、生活富裕、生態良好的文明發展道路。</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a:p>
            <a:pPr>
              <a:lnSpc>
                <a:spcPct val="100000"/>
              </a:lnSpc>
            </a:pPr>
            <a:r>
              <a:rPr lang="en-US" altLang="zh-CN" sz="2800" dirty="0">
                <a:latin typeface="Times New Roman" panose="02020603050405020304" pitchFamily="18" charset="0"/>
                <a:ea typeface="標楷體" panose="03000509000000000000" pitchFamily="65" charset="-120"/>
                <a:cs typeface="Times New Roman" panose="02020603050405020304" pitchFamily="18" charset="0"/>
              </a:rPr>
              <a:t>2020</a:t>
            </a:r>
            <a:r>
              <a:rPr lang="zh-CN" altLang="en-US" sz="28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CN" sz="2800" dirty="0" smtClean="0">
                <a:latin typeface="Times New Roman" panose="02020603050405020304" pitchFamily="18" charset="0"/>
                <a:ea typeface="標楷體" panose="03000509000000000000" pitchFamily="65" charset="-120"/>
                <a:cs typeface="Times New Roman" panose="02020603050405020304" pitchFamily="18" charset="0"/>
              </a:rPr>
              <a:t>9</a:t>
            </a:r>
            <a:r>
              <a:rPr lang="zh-CN" altLang="en-US" sz="2800" dirty="0" smtClean="0">
                <a:latin typeface="Times New Roman" panose="02020603050405020304" pitchFamily="18" charset="0"/>
                <a:ea typeface="標楷體" panose="03000509000000000000" pitchFamily="65" charset="-120"/>
                <a:cs typeface="Times New Roman" panose="02020603050405020304" pitchFamily="18" charset="0"/>
              </a:rPr>
              <a:t>月，我國向世界宣布</a:t>
            </a:r>
            <a:r>
              <a:rPr lang="en-US" altLang="zh-CN" sz="2800" dirty="0" smtClean="0">
                <a:latin typeface="Times New Roman" panose="02020603050405020304" pitchFamily="18" charset="0"/>
                <a:ea typeface="標楷體" panose="03000509000000000000" pitchFamily="65" charset="-120"/>
                <a:cs typeface="Times New Roman" panose="02020603050405020304" pitchFamily="18" charset="0"/>
              </a:rPr>
              <a:t>2030</a:t>
            </a:r>
            <a:r>
              <a:rPr lang="zh-CN" altLang="en-US" sz="2800" dirty="0">
                <a:latin typeface="Times New Roman" panose="02020603050405020304" pitchFamily="18" charset="0"/>
                <a:ea typeface="標楷體" panose="03000509000000000000" pitchFamily="65" charset="-120"/>
                <a:cs typeface="Times New Roman" panose="02020603050405020304" pitchFamily="18" charset="0"/>
              </a:rPr>
              <a:t>年前實現碳達峰、</a:t>
            </a:r>
            <a:r>
              <a:rPr lang="en-US" altLang="zh-CN" sz="2800" dirty="0">
                <a:latin typeface="Times New Roman" panose="02020603050405020304" pitchFamily="18" charset="0"/>
                <a:ea typeface="標楷體" panose="03000509000000000000" pitchFamily="65" charset="-120"/>
                <a:cs typeface="Times New Roman" panose="02020603050405020304" pitchFamily="18" charset="0"/>
              </a:rPr>
              <a:t>2060</a:t>
            </a:r>
            <a:r>
              <a:rPr lang="zh-CN" altLang="en-US" sz="2800" dirty="0">
                <a:latin typeface="Times New Roman" panose="02020603050405020304" pitchFamily="18" charset="0"/>
                <a:ea typeface="標楷體" panose="03000509000000000000" pitchFamily="65" charset="-120"/>
                <a:cs typeface="Times New Roman" panose="02020603050405020304" pitchFamily="18" charset="0"/>
              </a:rPr>
              <a:t>年前實現碳中和的目標。</a:t>
            </a:r>
          </a:p>
        </p:txBody>
      </p:sp>
      <p:sp>
        <p:nvSpPr>
          <p:cNvPr id="8" name="任意多边形: 形状 4"/>
          <p:cNvSpPr/>
          <p:nvPr/>
        </p:nvSpPr>
        <p:spPr>
          <a:xfrm>
            <a:off x="2838481" y="269052"/>
            <a:ext cx="6443949"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a:solidFill>
                  <a:srgbClr val="FFFFFF"/>
                </a:solidFill>
                <a:latin typeface="DFKai-SB" panose="03000509000000000000" pitchFamily="65" charset="-120"/>
                <a:ea typeface="DFKai-SB" panose="03000509000000000000" pitchFamily="65" charset="-120"/>
              </a:rPr>
              <a:t>推動構建人類命運共同體</a:t>
            </a:r>
          </a:p>
        </p:txBody>
      </p:sp>
      <p:pic>
        <p:nvPicPr>
          <p:cNvPr id="9" name="Picture 8"/>
          <p:cNvPicPr>
            <a:picLocks noChangeAspect="1"/>
          </p:cNvPicPr>
          <p:nvPr/>
        </p:nvPicPr>
        <p:blipFill>
          <a:blip r:embed="rId2"/>
          <a:stretch>
            <a:fillRect/>
          </a:stretch>
        </p:blipFill>
        <p:spPr>
          <a:xfrm>
            <a:off x="8136921" y="1959504"/>
            <a:ext cx="3375120" cy="2046501"/>
          </a:xfrm>
          <a:prstGeom prst="rect">
            <a:avLst/>
          </a:prstGeom>
        </p:spPr>
      </p:pic>
      <p:sp>
        <p:nvSpPr>
          <p:cNvPr id="10" name="Rectangle 9"/>
          <p:cNvSpPr/>
          <p:nvPr/>
        </p:nvSpPr>
        <p:spPr>
          <a:xfrm>
            <a:off x="8136921" y="4113914"/>
            <a:ext cx="3690877" cy="923330"/>
          </a:xfrm>
          <a:prstGeom prst="rect">
            <a:avLst/>
          </a:prstGeom>
        </p:spPr>
        <p:txBody>
          <a:bodyPr wrap="square">
            <a:spAutoFit/>
          </a:bodyPr>
          <a:lstStyle/>
          <a:p>
            <a:pPr>
              <a:spcAft>
                <a:spcPts val="0"/>
              </a:spcAft>
            </a:pPr>
            <a:r>
              <a:rPr lang="en-US" altLang="zh-CN" kern="100" dirty="0">
                <a:latin typeface="Times New Roman" panose="02020603050405020304" pitchFamily="18" charset="0"/>
                <a:ea typeface="標楷體" panose="03000509000000000000" pitchFamily="65" charset="-120"/>
                <a:cs typeface="Times New Roman" panose="02020603050405020304" pitchFamily="18" charset="0"/>
              </a:rPr>
              <a:t>2021</a:t>
            </a:r>
            <a:r>
              <a:rPr lang="zh-CN" altLang="en-US" kern="1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CN" kern="100" dirty="0">
                <a:latin typeface="Times New Roman" panose="02020603050405020304" pitchFamily="18" charset="0"/>
                <a:ea typeface="標楷體" panose="03000509000000000000" pitchFamily="65" charset="-120"/>
                <a:cs typeface="Times New Roman" panose="02020603050405020304" pitchFamily="18" charset="0"/>
              </a:rPr>
              <a:t>10</a:t>
            </a:r>
            <a:r>
              <a:rPr lang="zh-CN" altLang="en-US" kern="100" dirty="0">
                <a:latin typeface="Times New Roman" panose="02020603050405020304" pitchFamily="18" charset="0"/>
                <a:ea typeface="標楷體" panose="03000509000000000000" pitchFamily="65" charset="-120"/>
                <a:cs typeface="Times New Roman" panose="02020603050405020304" pitchFamily="18" charset="0"/>
              </a:rPr>
              <a:t>月</a:t>
            </a:r>
            <a:r>
              <a:rPr lang="zh-CN" altLang="en-US" kern="1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kern="100" dirty="0" smtClean="0">
                <a:latin typeface="Times New Roman" panose="02020603050405020304" pitchFamily="18" charset="0"/>
                <a:ea typeface="標楷體" panose="03000509000000000000" pitchFamily="65" charset="-120"/>
                <a:cs typeface="Times New Roman" panose="02020603050405020304" pitchFamily="18" charset="0"/>
              </a:rPr>
              <a:t>國家主席</a:t>
            </a:r>
            <a:r>
              <a:rPr lang="zh-TW" altLang="ja-JP" kern="100" dirty="0" smtClean="0">
                <a:latin typeface="Times New Roman" panose="02020603050405020304" pitchFamily="18" charset="0"/>
                <a:ea typeface="標楷體" panose="03000509000000000000" pitchFamily="65" charset="-120"/>
                <a:cs typeface="Times New Roman" panose="02020603050405020304" pitchFamily="18" charset="0"/>
              </a:rPr>
              <a:t>習</a:t>
            </a:r>
            <a:r>
              <a:rPr lang="zh-TW" altLang="ja-JP" kern="100" dirty="0">
                <a:latin typeface="Times New Roman" panose="02020603050405020304" pitchFamily="18" charset="0"/>
                <a:ea typeface="標楷體" panose="03000509000000000000" pitchFamily="65" charset="-120"/>
                <a:cs typeface="Times New Roman" panose="02020603050405020304" pitchFamily="18" charset="0"/>
              </a:rPr>
              <a:t>近平在聯合國生物多樣性峰會上通過視頻發表重要講話</a:t>
            </a:r>
            <a:endParaRPr lang="ja-JP" altLang="ja-JP"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1" name="Rectangle 10"/>
          <p:cNvSpPr/>
          <p:nvPr/>
        </p:nvSpPr>
        <p:spPr>
          <a:xfrm>
            <a:off x="2015285" y="5077176"/>
            <a:ext cx="5208658" cy="923330"/>
          </a:xfrm>
          <a:prstGeom prst="rect">
            <a:avLst/>
          </a:prstGeom>
        </p:spPr>
        <p:txBody>
          <a:bodyPr wrap="square">
            <a:spAutoFit/>
          </a:bodyPr>
          <a:lstStyle/>
          <a:p>
            <a:pPr>
              <a:spcAft>
                <a:spcPts val="0"/>
              </a:spcAft>
            </a:pPr>
            <a:r>
              <a:rPr lang="zh-TW" altLang="en-US" kern="100" dirty="0">
                <a:latin typeface="標楷體" panose="03000509000000000000" pitchFamily="65" charset="-120"/>
                <a:ea typeface="標楷體" panose="03000509000000000000" pitchFamily="65" charset="-120"/>
                <a:cs typeface="Times New Roman" panose="02020603050405020304" pitchFamily="18" charset="0"/>
              </a:rPr>
              <a:t>來源</a:t>
            </a:r>
            <a:r>
              <a:rPr lang="en-US" altLang="zh-TW" kern="100" dirty="0">
                <a:latin typeface="標楷體" panose="03000509000000000000" pitchFamily="65" charset="-120"/>
                <a:ea typeface="標楷體" panose="03000509000000000000" pitchFamily="65" charset="-120"/>
                <a:cs typeface="Times New Roman" panose="02020603050405020304" pitchFamily="18" charset="0"/>
              </a:rPr>
              <a:t>: </a:t>
            </a:r>
            <a:r>
              <a:rPr lang="zh-TW" altLang="en-US" kern="100" dirty="0" smtClean="0">
                <a:latin typeface="標楷體" panose="03000509000000000000" pitchFamily="65" charset="-120"/>
                <a:ea typeface="標楷體" panose="03000509000000000000" pitchFamily="65" charset="-120"/>
                <a:cs typeface="Times New Roman" panose="02020603050405020304" pitchFamily="18" charset="0"/>
              </a:rPr>
              <a:t>新華網</a:t>
            </a:r>
            <a:endParaRPr lang="en-US" altLang="zh-TW" kern="100" dirty="0">
              <a:latin typeface="標楷體" panose="03000509000000000000" pitchFamily="65" charset="-120"/>
              <a:ea typeface="標楷體" panose="03000509000000000000" pitchFamily="65" charset="-120"/>
              <a:cs typeface="Times New Roman" panose="02020603050405020304" pitchFamily="18" charset="0"/>
            </a:endParaRPr>
          </a:p>
          <a:p>
            <a:pPr>
              <a:spcAft>
                <a:spcPts val="0"/>
              </a:spcAft>
            </a:pPr>
            <a:r>
              <a:rPr lang="en-US" altLang="zh-TW" kern="100" dirty="0" smtClean="0">
                <a:latin typeface="Times New Roman" panose="02020603050405020304" pitchFamily="18" charset="0"/>
                <a:ea typeface="新細明體" panose="02020500000000000000" pitchFamily="18" charset="-120"/>
                <a:cs typeface="Times New Roman" panose="02020603050405020304" pitchFamily="18" charset="0"/>
              </a:rPr>
              <a:t>(</a:t>
            </a:r>
            <a:r>
              <a:rPr lang="en-US" altLang="ja-JP" kern="100" dirty="0" smtClean="0">
                <a:latin typeface="Times New Roman" panose="02020603050405020304" pitchFamily="18" charset="0"/>
                <a:ea typeface="新細明體" panose="02020500000000000000" pitchFamily="18" charset="-120"/>
                <a:cs typeface="Times New Roman" panose="02020603050405020304" pitchFamily="18" charset="0"/>
              </a:rPr>
              <a:t>http</a:t>
            </a:r>
            <a:r>
              <a:rPr lang="en-US" altLang="ja-JP" kern="100" dirty="0">
                <a:latin typeface="Times New Roman" panose="02020603050405020304" pitchFamily="18" charset="0"/>
                <a:ea typeface="新細明體" panose="02020500000000000000" pitchFamily="18" charset="-120"/>
                <a:cs typeface="Times New Roman" panose="02020603050405020304" pitchFamily="18" charset="0"/>
              </a:rPr>
              <a:t>://</a:t>
            </a:r>
            <a:r>
              <a:rPr lang="en-US" altLang="ja-JP" kern="100" dirty="0" smtClean="0">
                <a:latin typeface="Times New Roman" panose="02020603050405020304" pitchFamily="18" charset="0"/>
                <a:ea typeface="新細明體" panose="02020500000000000000" pitchFamily="18" charset="-120"/>
                <a:cs typeface="Times New Roman" panose="02020603050405020304" pitchFamily="18" charset="0"/>
              </a:rPr>
              <a:t>www.xinhuanet.com/politics/leaders/2021-01/01/c_1126936802.htm</a:t>
            </a:r>
            <a:r>
              <a:rPr lang="en-US" altLang="zh-TW" kern="100" dirty="0" smtClean="0">
                <a:latin typeface="Times New Roman" panose="02020603050405020304" pitchFamily="18" charset="0"/>
                <a:ea typeface="新細明體" panose="02020500000000000000" pitchFamily="18" charset="-120"/>
                <a:cs typeface="Times New Roman" panose="02020603050405020304" pitchFamily="18" charset="0"/>
              </a:rPr>
              <a:t>)</a:t>
            </a:r>
            <a:endParaRPr lang="ja-JP" altLang="ja-JP" kern="100" dirty="0">
              <a:latin typeface="Times New Roman" panose="02020603050405020304" pitchFamily="18" charset="0"/>
              <a:ea typeface="新細明體" panose="02020500000000000000" pitchFamily="18" charset="-120"/>
              <a:cs typeface="Times New Roman" panose="02020603050405020304" pitchFamily="18" charset="0"/>
            </a:endParaRPr>
          </a:p>
        </p:txBody>
      </p:sp>
      <p:pic>
        <p:nvPicPr>
          <p:cNvPr id="12" name="Picture 11"/>
          <p:cNvPicPr>
            <a:picLocks noChangeAspect="1"/>
          </p:cNvPicPr>
          <p:nvPr/>
        </p:nvPicPr>
        <p:blipFill>
          <a:blip r:embed="rId3"/>
          <a:stretch>
            <a:fillRect/>
          </a:stretch>
        </p:blipFill>
        <p:spPr>
          <a:xfrm>
            <a:off x="660397" y="5196474"/>
            <a:ext cx="1078973" cy="684733"/>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07625" y="2073369"/>
            <a:ext cx="10677650" cy="674227"/>
          </a:xfrm>
          <a:prstGeom prst="round2DiagRect">
            <a:avLst/>
          </a:prstGeom>
          <a:solidFill>
            <a:srgbClr val="00B0F0">
              <a:alpha val="18000"/>
            </a:srgb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algn="l"/>
            <a:r>
              <a:rPr lang="zh-TW" altLang="en-US" sz="2400" b="0" dirty="0">
                <a:latin typeface="Times New Roman" panose="02020603050405020304" pitchFamily="18" charset="0"/>
                <a:cs typeface="Times New Roman" panose="02020603050405020304" pitchFamily="18" charset="0"/>
              </a:rPr>
              <a:t>    </a:t>
            </a:r>
            <a:r>
              <a:rPr lang="zh-TW" altLang="en-US" b="0" dirty="0">
                <a:latin typeface="Times New Roman" panose="02020603050405020304" pitchFamily="18" charset="0"/>
                <a:cs typeface="Times New Roman" panose="02020603050405020304" pitchFamily="18" charset="0"/>
              </a:rPr>
              <a:t>我國承諾</a:t>
            </a:r>
            <a:r>
              <a:rPr lang="en-US" altLang="zh-TW" b="0" dirty="0">
                <a:latin typeface="Times New Roman" panose="02020603050405020304" pitchFamily="18" charset="0"/>
                <a:cs typeface="Times New Roman" panose="02020603050405020304" pitchFamily="18" charset="0"/>
              </a:rPr>
              <a:t>2030</a:t>
            </a:r>
            <a:r>
              <a:rPr lang="zh-TW" altLang="en-US" b="0" dirty="0">
                <a:latin typeface="Times New Roman" panose="02020603050405020304" pitchFamily="18" charset="0"/>
                <a:cs typeface="Times New Roman" panose="02020603050405020304" pitchFamily="18" charset="0"/>
              </a:rPr>
              <a:t>年前，使二氧化碳的排放在達到峰值之後逐步降低。</a:t>
            </a:r>
          </a:p>
        </p:txBody>
      </p:sp>
      <p:grpSp>
        <p:nvGrpSpPr>
          <p:cNvPr id="3" name="组合 2"/>
          <p:cNvGrpSpPr/>
          <p:nvPr/>
        </p:nvGrpSpPr>
        <p:grpSpPr>
          <a:xfrm>
            <a:off x="1010898" y="1390350"/>
            <a:ext cx="2035906" cy="617712"/>
            <a:chOff x="3195134" y="852654"/>
            <a:chExt cx="1996735" cy="617712"/>
          </a:xfrm>
        </p:grpSpPr>
        <p:sp>
          <p:nvSpPr>
            <p:cNvPr id="4" name="燕尾形 1"/>
            <p:cNvSpPr/>
            <p:nvPr/>
          </p:nvSpPr>
          <p:spPr>
            <a:xfrm>
              <a:off x="3195134" y="852654"/>
              <a:ext cx="1996735" cy="617712"/>
            </a:xfrm>
            <a:prstGeom prst="chevron">
              <a:avLst>
                <a:gd name="adj" fmla="val 38311"/>
              </a:avLst>
            </a:prstGeom>
            <a:solidFill>
              <a:srgbClr val="00B050">
                <a:alpha val="62000"/>
              </a:srgbClr>
            </a:solidFill>
            <a:ln w="19050" cap="flat" cmpd="sng" algn="ctr">
              <a:noFill/>
              <a:prstDash val="solid"/>
            </a:ln>
            <a:effectLst>
              <a:outerShdw blurRad="76200" dist="76200" dir="5400000" algn="tl" rotWithShape="0">
                <a:prstClr val="black">
                  <a:alpha val="30000"/>
                </a:prstClr>
              </a:outerShdw>
            </a:effectLst>
          </p:spPr>
          <p:txBody>
            <a:bodyPr anchor="ctr"/>
            <a:lstStyle/>
            <a:p>
              <a:pPr eaLnBrk="1" fontAlgn="auto" hangingPunct="1">
                <a:spcBef>
                  <a:spcPts val="0"/>
                </a:spcBef>
                <a:spcAft>
                  <a:spcPts val="0"/>
                </a:spcAft>
                <a:defRPr/>
              </a:pPr>
              <a:endParaRPr lang="zh-CN" altLang="en-US" sz="1600" kern="0" dirty="0">
                <a:solidFill>
                  <a:schemeClr val="bg1"/>
                </a:solidFill>
                <a:latin typeface="Avant GardeBook" pitchFamily="50" charset="0"/>
                <a:ea typeface="微软雅黑" panose="020B0503020204020204" charset="-122"/>
              </a:endParaRPr>
            </a:p>
          </p:txBody>
        </p:sp>
        <p:sp>
          <p:nvSpPr>
            <p:cNvPr id="5" name="文本框 4"/>
            <p:cNvSpPr txBox="1"/>
            <p:nvPr/>
          </p:nvSpPr>
          <p:spPr>
            <a:xfrm>
              <a:off x="3288439" y="899900"/>
              <a:ext cx="1796693" cy="523220"/>
            </a:xfrm>
            <a:prstGeom prst="rect">
              <a:avLst/>
            </a:prstGeom>
            <a:noFill/>
          </p:spPr>
          <p:txBody>
            <a:bodyPr wrap="square">
              <a:spAutoFit/>
            </a:bodyPr>
            <a:lstStyle/>
            <a:p>
              <a:pPr algn="ctr">
                <a:defRPr/>
              </a:pPr>
              <a:r>
                <a:rPr lang="zh-TW" altLang="en-US" sz="2800" dirty="0">
                  <a:solidFill>
                    <a:schemeClr val="bg1"/>
                  </a:solidFill>
                  <a:latin typeface="DFKai-SB" panose="03000509000000000000" pitchFamily="65" charset="-120"/>
                  <a:ea typeface="DFKai-SB" panose="03000509000000000000" pitchFamily="65" charset="-120"/>
                </a:rPr>
                <a:t>碳達峰</a:t>
              </a:r>
              <a:endParaRPr lang="zh-CN" altLang="en-US" sz="2800" dirty="0">
                <a:solidFill>
                  <a:schemeClr val="bg1"/>
                </a:solidFill>
                <a:latin typeface="DFKai-SB" panose="03000509000000000000" pitchFamily="65" charset="-120"/>
                <a:ea typeface="DFKai-SB" panose="03000509000000000000" pitchFamily="65" charset="-120"/>
              </a:endParaRPr>
            </a:p>
          </p:txBody>
        </p:sp>
      </p:grpSp>
      <p:sp>
        <p:nvSpPr>
          <p:cNvPr id="6" name="文本框 5"/>
          <p:cNvSpPr txBox="1"/>
          <p:nvPr/>
        </p:nvSpPr>
        <p:spPr>
          <a:xfrm>
            <a:off x="1068977" y="3755986"/>
            <a:ext cx="10516297" cy="1818370"/>
          </a:xfrm>
          <a:prstGeom prst="round2DiagRect">
            <a:avLst/>
          </a:prstGeom>
          <a:solidFill>
            <a:srgbClr val="00B0F0">
              <a:alpha val="18000"/>
            </a:srgb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algn="l"/>
            <a:r>
              <a:rPr lang="zh-TW" altLang="en-US" b="0" dirty="0"/>
              <a:t>指企業、團體或個人測算在一定時間內直接或</a:t>
            </a:r>
            <a:r>
              <a:rPr lang="zh-TW" altLang="en-US" b="0" dirty="0" smtClean="0"/>
              <a:t>間接產生</a:t>
            </a:r>
            <a:r>
              <a:rPr lang="zh-TW" altLang="en-US" b="0" dirty="0"/>
              <a:t>的溫室氣體排放總量，然後通過植物造樹造林、節能减排等形式，抵消自身產生的二氧化碳排放量，實現二氧化碳「零排放」。</a:t>
            </a:r>
            <a:endParaRPr lang="en-US" altLang="zh-CN" b="0" dirty="0"/>
          </a:p>
        </p:txBody>
      </p:sp>
      <p:grpSp>
        <p:nvGrpSpPr>
          <p:cNvPr id="7" name="组合 6"/>
          <p:cNvGrpSpPr/>
          <p:nvPr/>
        </p:nvGrpSpPr>
        <p:grpSpPr>
          <a:xfrm>
            <a:off x="1017412" y="2916719"/>
            <a:ext cx="2035906" cy="617712"/>
            <a:chOff x="3195134" y="852654"/>
            <a:chExt cx="1996735" cy="617712"/>
          </a:xfrm>
        </p:grpSpPr>
        <p:sp>
          <p:nvSpPr>
            <p:cNvPr id="8" name="燕尾形 1"/>
            <p:cNvSpPr/>
            <p:nvPr/>
          </p:nvSpPr>
          <p:spPr>
            <a:xfrm>
              <a:off x="3195134" y="852654"/>
              <a:ext cx="1996735" cy="617712"/>
            </a:xfrm>
            <a:prstGeom prst="chevron">
              <a:avLst>
                <a:gd name="adj" fmla="val 38311"/>
              </a:avLst>
            </a:prstGeom>
            <a:solidFill>
              <a:srgbClr val="00B050">
                <a:alpha val="62000"/>
              </a:srgbClr>
            </a:solidFill>
            <a:ln w="19050" cap="flat" cmpd="sng" algn="ctr">
              <a:noFill/>
              <a:prstDash val="solid"/>
            </a:ln>
            <a:effectLst>
              <a:outerShdw blurRad="76200" dist="76200" dir="5400000" algn="tl" rotWithShape="0">
                <a:prstClr val="black">
                  <a:alpha val="30000"/>
                </a:prstClr>
              </a:outerShdw>
            </a:effectLst>
          </p:spPr>
          <p:txBody>
            <a:bodyPr anchor="ctr"/>
            <a:lstStyle/>
            <a:p>
              <a:pPr eaLnBrk="1" fontAlgn="auto" hangingPunct="1">
                <a:spcBef>
                  <a:spcPts val="0"/>
                </a:spcBef>
                <a:spcAft>
                  <a:spcPts val="0"/>
                </a:spcAft>
                <a:defRPr/>
              </a:pPr>
              <a:endParaRPr lang="zh-CN" altLang="en-US" sz="1600" kern="0" dirty="0">
                <a:solidFill>
                  <a:schemeClr val="bg1"/>
                </a:solidFill>
                <a:latin typeface="Avant GardeBook" pitchFamily="50" charset="0"/>
                <a:ea typeface="微软雅黑" panose="020B0503020204020204" charset="-122"/>
              </a:endParaRPr>
            </a:p>
          </p:txBody>
        </p:sp>
        <p:sp>
          <p:nvSpPr>
            <p:cNvPr id="9" name="文本框 8"/>
            <p:cNvSpPr txBox="1"/>
            <p:nvPr/>
          </p:nvSpPr>
          <p:spPr>
            <a:xfrm>
              <a:off x="3288439" y="899900"/>
              <a:ext cx="1796693" cy="523220"/>
            </a:xfrm>
            <a:prstGeom prst="rect">
              <a:avLst/>
            </a:prstGeom>
            <a:noFill/>
          </p:spPr>
          <p:txBody>
            <a:bodyPr wrap="square">
              <a:spAutoFit/>
            </a:bodyPr>
            <a:lstStyle/>
            <a:p>
              <a:pPr algn="ctr">
                <a:defRPr/>
              </a:pPr>
              <a:r>
                <a:rPr lang="zh-TW" altLang="en-US" sz="2800" dirty="0">
                  <a:solidFill>
                    <a:schemeClr val="bg1"/>
                  </a:solidFill>
                  <a:latin typeface="DFKai-SB" panose="03000509000000000000" pitchFamily="65" charset="-120"/>
                  <a:ea typeface="DFKai-SB" panose="03000509000000000000" pitchFamily="65" charset="-120"/>
                </a:rPr>
                <a:t>碳中和</a:t>
              </a:r>
              <a:endParaRPr lang="zh-CN" altLang="en-US" sz="2800" dirty="0">
                <a:solidFill>
                  <a:schemeClr val="bg1"/>
                </a:solidFill>
                <a:latin typeface="DFKai-SB" panose="03000509000000000000" pitchFamily="65" charset="-120"/>
                <a:ea typeface="DFKai-SB" panose="03000509000000000000" pitchFamily="65" charset="-120"/>
              </a:endParaRPr>
            </a:p>
          </p:txBody>
        </p:sp>
      </p:grpSp>
      <p:sp>
        <p:nvSpPr>
          <p:cNvPr id="15" name="文本框 14"/>
          <p:cNvSpPr txBox="1"/>
          <p:nvPr/>
        </p:nvSpPr>
        <p:spPr>
          <a:xfrm>
            <a:off x="3642313" y="456826"/>
            <a:ext cx="4148015" cy="707886"/>
          </a:xfrm>
          <a:prstGeom prst="rect">
            <a:avLst/>
          </a:prstGeom>
          <a:noFill/>
        </p:spPr>
        <p:txBody>
          <a:bodyPr wrap="square" rtlCol="0">
            <a:spAutoFit/>
          </a:bodyPr>
          <a:lstStyle/>
          <a:p>
            <a:pPr algn="ctr"/>
            <a:r>
              <a:rPr lang="zh-CN" altLang="en-US" sz="4000" b="1" dirty="0">
                <a:latin typeface="DFKai-SB" panose="03000509000000000000" pitchFamily="65" charset="-120"/>
                <a:ea typeface="DFKai-SB" panose="03000509000000000000" pitchFamily="65" charset="-120"/>
              </a:rPr>
              <a:t>碳達峰與碳中和</a:t>
            </a:r>
          </a:p>
        </p:txBody>
      </p:sp>
      <p:sp>
        <p:nvSpPr>
          <p:cNvPr id="16" name="矩形 15">
            <a:extLst>
              <a:ext uri="{FF2B5EF4-FFF2-40B4-BE49-F238E27FC236}">
                <a16:creationId xmlns:a16="http://schemas.microsoft.com/office/drawing/2014/main" id="{2E9E84DC-10DD-C24A-B9D1-BD08DA92EE3C}"/>
              </a:ext>
            </a:extLst>
          </p:cNvPr>
          <p:cNvSpPr/>
          <p:nvPr/>
        </p:nvSpPr>
        <p:spPr>
          <a:xfrm>
            <a:off x="2379806" y="5795911"/>
            <a:ext cx="5500403" cy="615553"/>
          </a:xfrm>
          <a:prstGeom prst="rect">
            <a:avLst/>
          </a:prstGeom>
        </p:spPr>
        <p:txBody>
          <a:bodyPr wrap="square">
            <a:spAutoFit/>
          </a:bodyPr>
          <a:lstStyle/>
          <a:p>
            <a:r>
              <a:rPr lang="zh-HK" altLang="en-US" dirty="0">
                <a:latin typeface="Times New Roman" panose="02020603050405020304" pitchFamily="18" charset="0"/>
                <a:ea typeface="標楷體" panose="03000509000000000000" pitchFamily="65" charset="-120"/>
                <a:cs typeface="Times New Roman" panose="02020603050405020304" pitchFamily="18" charset="0"/>
              </a:rPr>
              <a:t>有關碳達峰、碳中和的內容，可參考：</a:t>
            </a:r>
            <a:endParaRPr lang="en-US" altLang="zh-HK" dirty="0">
              <a:latin typeface="Times New Roman" panose="02020603050405020304" pitchFamily="18" charset="0"/>
              <a:ea typeface="標楷體" panose="03000509000000000000" pitchFamily="65" charset="-120"/>
              <a:cs typeface="Times New Roman" panose="02020603050405020304" pitchFamily="18" charset="0"/>
            </a:endParaRPr>
          </a:p>
          <a:p>
            <a:r>
              <a:rPr lang="zh-HK" altLang="en-US" sz="1600" dirty="0">
                <a:latin typeface="Times New Roman" panose="02020603050405020304" pitchFamily="18" charset="0"/>
                <a:ea typeface="標楷體" panose="03000509000000000000" pitchFamily="65" charset="-120"/>
                <a:cs typeface="Times New Roman" panose="02020603050405020304" pitchFamily="18" charset="0"/>
              </a:rPr>
              <a:t>http://cpc.people.com.cn/n1/2021/0604/c64387-32122122.html</a:t>
            </a:r>
            <a:endParaRPr lang="en-US" altLang="zh-HK" sz="16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7" name="Picture 16"/>
          <p:cNvPicPr>
            <a:picLocks noChangeAspect="1"/>
          </p:cNvPicPr>
          <p:nvPr/>
        </p:nvPicPr>
        <p:blipFill>
          <a:blip r:embed="rId2"/>
          <a:stretch>
            <a:fillRect/>
          </a:stretch>
        </p:blipFill>
        <p:spPr>
          <a:xfrm>
            <a:off x="207803" y="168435"/>
            <a:ext cx="2172003" cy="790685"/>
          </a:xfrm>
          <a:prstGeom prst="rect">
            <a:avLst/>
          </a:prstGeom>
        </p:spPr>
      </p:pic>
      <p:pic>
        <p:nvPicPr>
          <p:cNvPr id="18" name="Picture 17"/>
          <p:cNvPicPr>
            <a:picLocks noChangeAspect="1"/>
          </p:cNvPicPr>
          <p:nvPr/>
        </p:nvPicPr>
        <p:blipFill>
          <a:blip r:embed="rId3"/>
          <a:stretch>
            <a:fillRect/>
          </a:stretch>
        </p:blipFill>
        <p:spPr>
          <a:xfrm>
            <a:off x="907625" y="5790640"/>
            <a:ext cx="1381599" cy="685091"/>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D516AF7B-E9E2-410E-AD95-DFB2B63849F4}" type="slidenum">
              <a:rPr lang="en-US" altLang="en-US" smtClean="0"/>
              <a:t>49</a:t>
            </a:fld>
            <a:endParaRPr lang="en-US" altLang="en-US"/>
          </a:p>
        </p:txBody>
      </p:sp>
      <p:sp>
        <p:nvSpPr>
          <p:cNvPr id="3" name="Rectangle 2"/>
          <p:cNvSpPr/>
          <p:nvPr/>
        </p:nvSpPr>
        <p:spPr>
          <a:xfrm>
            <a:off x="764711" y="1830206"/>
            <a:ext cx="10768806" cy="2554545"/>
          </a:xfrm>
          <a:prstGeom prst="rect">
            <a:avLst/>
          </a:prstGeom>
          <a:ln w="38100">
            <a:solidFill>
              <a:srgbClr val="FF0000"/>
            </a:solidFill>
          </a:ln>
        </p:spPr>
        <p:txBody>
          <a:bodyPr wrap="square">
            <a:spAutoFit/>
          </a:bodyPr>
          <a:lstStyle/>
          <a:p>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中共中央關於黨的百年奮鬥重大成就和歷史經驗的決議</a:t>
            </a:r>
            <a:r>
              <a:rPr lang="en-US" altLang="zh-TW" sz="3200" dirty="0" smtClean="0">
                <a:latin typeface="標楷體" panose="03000509000000000000" pitchFamily="65" charset="-120"/>
                <a:ea typeface="標楷體" panose="03000509000000000000" pitchFamily="65" charset="-120"/>
              </a:rPr>
              <a:t>》</a:t>
            </a:r>
            <a:r>
              <a:rPr lang="zh-TW" altLang="en-US" sz="3200" dirty="0" smtClean="0">
                <a:latin typeface="標楷體" panose="03000509000000000000" pitchFamily="65" charset="-120"/>
                <a:ea typeface="標楷體" panose="03000509000000000000" pitchFamily="65" charset="-120"/>
              </a:rPr>
              <a:t>（</a:t>
            </a:r>
            <a:r>
              <a:rPr lang="en-US" altLang="zh-TW" sz="3200" dirty="0" smtClean="0">
                <a:latin typeface="Times New Roman" panose="02020603050405020304" pitchFamily="18" charset="0"/>
                <a:ea typeface="標楷體" panose="03000509000000000000" pitchFamily="65" charset="-120"/>
                <a:cs typeface="Times New Roman" panose="02020603050405020304" pitchFamily="18" charset="0"/>
              </a:rPr>
              <a:t>2021</a:t>
            </a:r>
            <a:r>
              <a:rPr lang="zh-CN" altLang="en-US" sz="2800" dirty="0" smtClean="0">
                <a:latin typeface="標楷體" panose="03000509000000000000" pitchFamily="65" charset="-120"/>
                <a:ea typeface="標楷體" panose="03000509000000000000" pitchFamily="65" charset="-120"/>
              </a:rPr>
              <a:t>）</a:t>
            </a:r>
            <a:r>
              <a:rPr lang="zh-TW" altLang="en-US" sz="3200" dirty="0" smtClean="0">
                <a:latin typeface="標楷體" panose="03000509000000000000" pitchFamily="65" charset="-120"/>
                <a:ea typeface="標楷體" panose="03000509000000000000" pitchFamily="65" charset="-120"/>
              </a:rPr>
              <a:t>指出</a:t>
            </a:r>
            <a:r>
              <a:rPr lang="en-US" altLang="zh-TW" sz="3200" dirty="0">
                <a:latin typeface="標楷體" panose="03000509000000000000" pitchFamily="65" charset="-120"/>
                <a:ea typeface="標楷體" panose="03000509000000000000" pitchFamily="65" charset="-120"/>
              </a:rPr>
              <a:t>: </a:t>
            </a:r>
            <a:r>
              <a:rPr lang="ja-JP" altLang="en-US"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中國特色大國外交全面推進，構建人類命運共同體成為引領時代潮流和人類前進方向的鮮明旗幟，我國外交在世界大變局中開創新局、在世界亂局中化危為機，我國國際影響力、感召力、塑造力顯著提升。」</a:t>
            </a:r>
            <a:endParaRPr lang="ja-JP" altLang="en-US" sz="3200" dirty="0">
              <a:latin typeface="標楷體" panose="03000509000000000000" pitchFamily="65" charset="-120"/>
              <a:ea typeface="標楷體" panose="03000509000000000000" pitchFamily="65" charset="-120"/>
            </a:endParaRPr>
          </a:p>
        </p:txBody>
      </p:sp>
      <p:pic>
        <p:nvPicPr>
          <p:cNvPr id="4" name="Picture 3"/>
          <p:cNvPicPr>
            <a:picLocks noChangeAspect="1"/>
          </p:cNvPicPr>
          <p:nvPr/>
        </p:nvPicPr>
        <p:blipFill>
          <a:blip r:embed="rId2"/>
          <a:stretch>
            <a:fillRect/>
          </a:stretch>
        </p:blipFill>
        <p:spPr>
          <a:xfrm>
            <a:off x="261991" y="98768"/>
            <a:ext cx="2172003" cy="790685"/>
          </a:xfrm>
          <a:prstGeom prst="rect">
            <a:avLst/>
          </a:prstGeom>
        </p:spPr>
      </p:pic>
      <p:pic>
        <p:nvPicPr>
          <p:cNvPr id="6" name="Picture 5"/>
          <p:cNvPicPr>
            <a:picLocks noChangeAspect="1"/>
          </p:cNvPicPr>
          <p:nvPr/>
        </p:nvPicPr>
        <p:blipFill>
          <a:blip r:embed="rId3"/>
          <a:stretch>
            <a:fillRect/>
          </a:stretch>
        </p:blipFill>
        <p:spPr>
          <a:xfrm>
            <a:off x="764711" y="4895853"/>
            <a:ext cx="3814640" cy="529811"/>
          </a:xfrm>
          <a:prstGeom prst="rect">
            <a:avLst/>
          </a:prstGeom>
        </p:spPr>
      </p:pic>
      <p:sp>
        <p:nvSpPr>
          <p:cNvPr id="7" name="Rectangle 6"/>
          <p:cNvSpPr/>
          <p:nvPr/>
        </p:nvSpPr>
        <p:spPr>
          <a:xfrm>
            <a:off x="4878771" y="4883276"/>
            <a:ext cx="6096000" cy="738664"/>
          </a:xfrm>
          <a:prstGeom prst="rect">
            <a:avLst/>
          </a:prstGeom>
        </p:spPr>
        <p:txBody>
          <a:bodyPr>
            <a:spAutoFit/>
          </a:bodyPr>
          <a:lstStyle/>
          <a:p>
            <a:pPr>
              <a:spcAft>
                <a:spcPts val="0"/>
              </a:spcAft>
            </a:pPr>
            <a:r>
              <a:rPr lang="zh-TW" altLang="en-US" sz="1400" kern="100" dirty="0" smtClean="0">
                <a:latin typeface="標楷體" panose="03000509000000000000" pitchFamily="65" charset="-120"/>
                <a:ea typeface="標楷體" panose="03000509000000000000" pitchFamily="65" charset="-120"/>
                <a:cs typeface="Times New Roman" panose="02020603050405020304" pitchFamily="18" charset="0"/>
              </a:rPr>
              <a:t>資料來源</a:t>
            </a:r>
            <a:r>
              <a:rPr lang="en-US" altLang="zh-TW" sz="1400" kern="100" dirty="0">
                <a:latin typeface="標楷體" panose="03000509000000000000" pitchFamily="65" charset="-120"/>
                <a:ea typeface="標楷體" panose="03000509000000000000" pitchFamily="65" charset="-120"/>
                <a:cs typeface="Times New Roman" panose="02020603050405020304" pitchFamily="18" charset="0"/>
              </a:rPr>
              <a:t>: </a:t>
            </a:r>
            <a:r>
              <a:rPr lang="zh-TW" altLang="en-US" sz="1400" kern="100" dirty="0">
                <a:latin typeface="標楷體" panose="03000509000000000000" pitchFamily="65" charset="-120"/>
                <a:ea typeface="標楷體" panose="03000509000000000000" pitchFamily="65" charset="-120"/>
                <a:cs typeface="Times New Roman" panose="02020603050405020304" pitchFamily="18" charset="0"/>
              </a:rPr>
              <a:t>中華人民共和國中央人民政府</a:t>
            </a:r>
            <a:r>
              <a:rPr lang="en-US" altLang="ja-JP" sz="1400" kern="100" dirty="0">
                <a:latin typeface="Times New Roman" panose="02020603050405020304" pitchFamily="18" charset="0"/>
                <a:ea typeface="楷体"/>
                <a:cs typeface="Times New Roman" panose="02020603050405020304" pitchFamily="18" charset="0"/>
              </a:rPr>
              <a:t>http://big5.www.gov.cn/gate/big5/www.gov.cn/zhengce/2021-11/16/content_5651269.htm</a:t>
            </a:r>
            <a:endParaRPr lang="ja-JP" altLang="ja-JP" sz="1400" kern="100" dirty="0">
              <a:effectLst/>
              <a:latin typeface="Calibri" panose="020F0502020204030204" pitchFamily="34" charset="0"/>
              <a:ea typeface="新細明體" panose="02020500000000000000" pitchFamily="18" charset="-120"/>
              <a:cs typeface="Times New Roman" panose="02020603050405020304" pitchFamily="18" charset="0"/>
            </a:endParaRPr>
          </a:p>
        </p:txBody>
      </p:sp>
      <p:sp>
        <p:nvSpPr>
          <p:cNvPr id="8" name="任意多边形: 形状 4"/>
          <p:cNvSpPr/>
          <p:nvPr/>
        </p:nvSpPr>
        <p:spPr>
          <a:xfrm>
            <a:off x="2825307" y="632773"/>
            <a:ext cx="6443949"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a:solidFill>
                  <a:srgbClr val="FFFFFF"/>
                </a:solidFill>
                <a:latin typeface="DFKai-SB" panose="03000509000000000000" pitchFamily="65" charset="-120"/>
                <a:ea typeface="DFKai-SB" panose="03000509000000000000" pitchFamily="65" charset="-120"/>
              </a:rPr>
              <a:t>推動構建人類命運共同體</a:t>
            </a:r>
          </a:p>
        </p:txBody>
      </p:sp>
    </p:spTree>
    <p:extLst>
      <p:ext uri="{BB962C8B-B14F-4D97-AF65-F5344CB8AC3E}">
        <p14:creationId xmlns:p14="http://schemas.microsoft.com/office/powerpoint/2010/main" val="183834011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0"/>
          </p:nvPr>
        </p:nvSpPr>
        <p:spPr/>
        <p:txBody>
          <a:bodyPr/>
          <a:lstStyle/>
          <a:p>
            <a:pPr>
              <a:defRPr/>
            </a:pPr>
            <a:fld id="{D516AF7B-E9E2-410E-AD95-DFB2B63849F4}" type="slidenum">
              <a:rPr lang="en-US" altLang="en-US" smtClean="0"/>
              <a:t>5</a:t>
            </a:fld>
            <a:endParaRPr lang="en-US" altLang="en-US"/>
          </a:p>
        </p:txBody>
      </p:sp>
      <p:sp>
        <p:nvSpPr>
          <p:cNvPr id="3" name="矩形 2"/>
          <p:cNvSpPr/>
          <p:nvPr/>
        </p:nvSpPr>
        <p:spPr>
          <a:xfrm>
            <a:off x="3822510" y="187472"/>
            <a:ext cx="4288353" cy="707886"/>
          </a:xfrm>
          <a:prstGeom prst="rect">
            <a:avLst/>
          </a:prstGeom>
        </p:spPr>
        <p:txBody>
          <a:bodyPr wrap="none">
            <a:spAutoFit/>
          </a:bodyPr>
          <a:lstStyle/>
          <a:p>
            <a:r>
              <a:rPr lang="zh-TW" altLang="en-US" sz="4000" b="1" dirty="0">
                <a:latin typeface="DFKai-SB" panose="03000509000000000000" pitchFamily="65" charset="-120"/>
                <a:ea typeface="DFKai-SB" panose="03000509000000000000" pitchFamily="65" charset="-120"/>
              </a:rPr>
              <a:t>國家參與</a:t>
            </a:r>
            <a:r>
              <a:rPr lang="zh-CN" altLang="en-US" sz="4000" b="1" dirty="0">
                <a:latin typeface="DFKai-SB" panose="03000509000000000000" pitchFamily="65" charset="-120"/>
                <a:ea typeface="DFKai-SB" panose="03000509000000000000" pitchFamily="65" charset="-120"/>
              </a:rPr>
              <a:t>全球</a:t>
            </a:r>
            <a:r>
              <a:rPr lang="zh-TW" altLang="en-US" sz="4000" b="1" dirty="0">
                <a:latin typeface="DFKai-SB" panose="03000509000000000000" pitchFamily="65" charset="-120"/>
                <a:ea typeface="DFKai-SB" panose="03000509000000000000" pitchFamily="65" charset="-120"/>
              </a:rPr>
              <a:t>治理</a:t>
            </a:r>
            <a:endParaRPr lang="zh-CN" altLang="en-US" sz="4000" b="1" dirty="0">
              <a:latin typeface="DFKai-SB" panose="03000509000000000000" pitchFamily="65" charset="-120"/>
              <a:ea typeface="DFKai-SB" panose="03000509000000000000" pitchFamily="65" charset="-120"/>
            </a:endParaRPr>
          </a:p>
        </p:txBody>
      </p:sp>
      <p:sp>
        <p:nvSpPr>
          <p:cNvPr id="9" name="内容占位符 2"/>
          <p:cNvSpPr txBox="1"/>
          <p:nvPr/>
        </p:nvSpPr>
        <p:spPr>
          <a:xfrm>
            <a:off x="414068" y="977898"/>
            <a:ext cx="7565365" cy="4493538"/>
          </a:xfrm>
          <a:prstGeom prst="rect">
            <a:avLst/>
          </a:prstGeom>
          <a:ln w="38100">
            <a:solidFill>
              <a:srgbClr val="FF0000"/>
            </a:solidFill>
          </a:ln>
        </p:spPr>
        <p:txBody>
          <a:bodyPr wrap="square">
            <a:spAutoFit/>
          </a:bodyPr>
          <a:lstStyle>
            <a:defPPr>
              <a:defRPr lang="zh-CN"/>
            </a:defPPr>
            <a:lvl1pPr>
              <a:defRPr sz="2800">
                <a:solidFill>
                  <a:srgbClr val="000000"/>
                </a:solidFill>
                <a:latin typeface="黑体" panose="02010609060101010101" pitchFamily="49" charset="-122"/>
                <a:ea typeface="黑体" panose="02010609060101010101" pitchFamily="49"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zh-CN" altLang="en-US" sz="2600" dirty="0">
                <a:latin typeface="DFKai-SB" panose="03000509000000000000" pitchFamily="65" charset="-120"/>
                <a:ea typeface="DFKai-SB" panose="03000509000000000000" pitchFamily="65" charset="-120"/>
              </a:rPr>
              <a:t>全球治理是指國際社會共同應對全球性問題的管理體制、規則、方法和行動。</a:t>
            </a:r>
            <a:r>
              <a:rPr lang="zh-TW" altLang="en-US" sz="2600" dirty="0">
                <a:latin typeface="DFKai-SB" panose="03000509000000000000" pitchFamily="65" charset="-120"/>
                <a:ea typeface="DFKai-SB" panose="03000509000000000000" pitchFamily="65" charset="-120"/>
              </a:rPr>
              <a:t>中國積極參與全球治理，</a:t>
            </a:r>
            <a:r>
              <a:rPr lang="zh-CN" altLang="en-US" sz="2600" dirty="0">
                <a:latin typeface="標楷體" panose="03000509000000000000" pitchFamily="65" charset="-120"/>
                <a:ea typeface="標楷體" panose="03000509000000000000" pitchFamily="65" charset="-120"/>
              </a:rPr>
              <a:t>為全球治理體系注入動力</a:t>
            </a:r>
            <a:r>
              <a:rPr lang="zh-TW" altLang="en-US" sz="2600" dirty="0" smtClean="0">
                <a:latin typeface="標楷體" panose="03000509000000000000" pitchFamily="65" charset="-120"/>
                <a:ea typeface="標楷體" panose="03000509000000000000" pitchFamily="65" charset="-120"/>
              </a:rPr>
              <a:t>。</a:t>
            </a:r>
            <a:endParaRPr lang="en-US" altLang="zh-TW" sz="2600" dirty="0" smtClean="0">
              <a:latin typeface="標楷體" panose="03000509000000000000" pitchFamily="65" charset="-120"/>
              <a:ea typeface="標楷體" panose="03000509000000000000" pitchFamily="65" charset="-120"/>
            </a:endParaRPr>
          </a:p>
          <a:p>
            <a:pPr marL="457200" indent="-457200">
              <a:buFont typeface="Arial" panose="020B0604020202020204" pitchFamily="34" charset="0"/>
              <a:buChar char="•"/>
            </a:pPr>
            <a:r>
              <a:rPr lang="zh-CN" altLang="en-US" sz="2600" dirty="0" smtClean="0">
                <a:latin typeface="標楷體" panose="03000509000000000000" pitchFamily="65" charset="-120"/>
                <a:ea typeface="標楷體" panose="03000509000000000000" pitchFamily="65" charset="-120"/>
              </a:rPr>
              <a:t>作為</a:t>
            </a:r>
            <a:r>
              <a:rPr lang="zh-CN" altLang="en-US" sz="2600" dirty="0">
                <a:latin typeface="標楷體" panose="03000509000000000000" pitchFamily="65" charset="-120"/>
                <a:ea typeface="標楷體" panose="03000509000000000000" pitchFamily="65" charset="-120"/>
              </a:rPr>
              <a:t>聯合國安理會常任理事國，中國堅定維護聯合國在維護國際和平與安全領域發揮主導作用，中國在國際維和行動、國際人道主義救援行動中扮演著重要角色；中國積極參與國際貨幣基金組織、世界銀行等金融機構改革，支持擴大發展中國家在國際事務中的代表性和發言權；在</a:t>
            </a:r>
            <a:r>
              <a:rPr lang="zh-TW" altLang="en-US" sz="2600" dirty="0">
                <a:latin typeface="標楷體" panose="03000509000000000000" pitchFamily="65" charset="-120"/>
                <a:ea typeface="標楷體" panose="03000509000000000000" pitchFamily="65" charset="-120"/>
              </a:rPr>
              <a:t>多個</a:t>
            </a:r>
            <a:r>
              <a:rPr lang="zh-CN" altLang="en-US" sz="2600" dirty="0">
                <a:latin typeface="標楷體" panose="03000509000000000000" pitchFamily="65" charset="-120"/>
                <a:ea typeface="標楷體" panose="03000509000000000000" pitchFamily="65" charset="-120"/>
              </a:rPr>
              <a:t>領域</a:t>
            </a:r>
            <a:r>
              <a:rPr lang="zh-TW" altLang="en-US" sz="2600" dirty="0">
                <a:latin typeface="標楷體" panose="03000509000000000000" pitchFamily="65" charset="-120"/>
                <a:ea typeface="標楷體" panose="03000509000000000000" pitchFamily="65" charset="-120"/>
              </a:rPr>
              <a:t>上</a:t>
            </a:r>
            <a:r>
              <a:rPr lang="zh-CN" altLang="en-US" sz="2600" dirty="0">
                <a:latin typeface="標楷體" panose="03000509000000000000" pitchFamily="65" charset="-120"/>
                <a:ea typeface="標楷體" panose="03000509000000000000" pitchFamily="65" charset="-120"/>
              </a:rPr>
              <a:t>，中國主動引領國際規則的制定，</a:t>
            </a:r>
            <a:r>
              <a:rPr lang="zh-TW" altLang="en-US" sz="2600" dirty="0">
                <a:latin typeface="標楷體" panose="03000509000000000000" pitchFamily="65" charset="-120"/>
                <a:ea typeface="標楷體" panose="03000509000000000000" pitchFamily="65" charset="-120"/>
              </a:rPr>
              <a:t>擔</a:t>
            </a:r>
            <a:r>
              <a:rPr lang="zh-TW" altLang="en-US" sz="2600" dirty="0" smtClean="0">
                <a:latin typeface="標楷體" panose="03000509000000000000" pitchFamily="65" charset="-120"/>
                <a:ea typeface="標楷體" panose="03000509000000000000" pitchFamily="65" charset="-120"/>
              </a:rPr>
              <a:t>演負責任</a:t>
            </a:r>
            <a:r>
              <a:rPr lang="zh-TW" altLang="en-US" sz="2600" dirty="0">
                <a:latin typeface="標楷體" panose="03000509000000000000" pitchFamily="65" charset="-120"/>
                <a:ea typeface="標楷體" panose="03000509000000000000" pitchFamily="65" charset="-120"/>
              </a:rPr>
              <a:t>大國的角色</a:t>
            </a:r>
            <a:r>
              <a:rPr lang="zh-CN" altLang="en-US" sz="2600" dirty="0">
                <a:latin typeface="標楷體" panose="03000509000000000000" pitchFamily="65" charset="-120"/>
                <a:ea typeface="標楷體" panose="03000509000000000000" pitchFamily="65" charset="-120"/>
              </a:rPr>
              <a:t>。</a:t>
            </a:r>
            <a:endParaRPr lang="en-US" altLang="zh-CN" sz="2600" dirty="0">
              <a:latin typeface="標楷體" panose="03000509000000000000" pitchFamily="65" charset="-120"/>
              <a:ea typeface="標楷體" panose="03000509000000000000" pitchFamily="65" charset="-120"/>
            </a:endParaRPr>
          </a:p>
        </p:txBody>
      </p:sp>
      <p:sp>
        <p:nvSpPr>
          <p:cNvPr id="13" name="Rectangle 12"/>
          <p:cNvSpPr/>
          <p:nvPr/>
        </p:nvSpPr>
        <p:spPr>
          <a:xfrm>
            <a:off x="494747" y="5544117"/>
            <a:ext cx="7616116" cy="738664"/>
          </a:xfrm>
          <a:prstGeom prst="rect">
            <a:avLst/>
          </a:prstGeom>
        </p:spPr>
        <p:txBody>
          <a:bodyPr wrap="square">
            <a:spAutoFit/>
          </a:bodyPr>
          <a:lstStyle/>
          <a:p>
            <a:r>
              <a:rPr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 </a:t>
            </a:r>
          </a:p>
          <a:p>
            <a:pPr marL="285750" indent="-285750">
              <a:buFont typeface="Arial" panose="020B0604020202020204" pitchFamily="34" charset="0"/>
              <a:buChar char="•"/>
            </a:pP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中華人民共和國中央人民政府 </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(http://www.gov.cn/xinwen/2018-01/07/content_5253992.htm)</a:t>
            </a:r>
          </a:p>
          <a:p>
            <a:pPr marL="285750" indent="-285750">
              <a:buFont typeface="Arial" panose="020B0604020202020204" pitchFamily="34" charset="0"/>
              <a:buChar char="•"/>
            </a:pP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中華人民共和國外交部</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a:t>
            </a:r>
            <a:r>
              <a:rPr lang="en-US" sz="1200" dirty="0">
                <a:latin typeface="Times New Roman" panose="02020603050405020304" pitchFamily="18" charset="0"/>
                <a:ea typeface="標楷體" panose="03000509000000000000" pitchFamily="65" charset="-120"/>
                <a:cs typeface="Times New Roman" panose="02020603050405020304" pitchFamily="18" charset="0"/>
              </a:rPr>
              <a:t>http://switzerlandemb.fmprc.gov.cn/web/wjbzhd/202112/t20211220_10471819.shtml</a:t>
            </a:r>
            <a:r>
              <a:rPr lang="en-US" sz="1200" dirty="0">
                <a:latin typeface="Times New Roman" panose="02020603050405020304" pitchFamily="18" charset="0"/>
                <a:cs typeface="Times New Roman" panose="02020603050405020304" pitchFamily="18" charset="0"/>
              </a:rPr>
              <a:t>)</a:t>
            </a:r>
          </a:p>
        </p:txBody>
      </p:sp>
      <p:pic>
        <p:nvPicPr>
          <p:cNvPr id="14" name="Picture 13"/>
          <p:cNvPicPr>
            <a:picLocks noChangeAspect="1"/>
          </p:cNvPicPr>
          <p:nvPr/>
        </p:nvPicPr>
        <p:blipFill>
          <a:blip r:embed="rId2"/>
          <a:stretch>
            <a:fillRect/>
          </a:stretch>
        </p:blipFill>
        <p:spPr>
          <a:xfrm>
            <a:off x="580959" y="6355462"/>
            <a:ext cx="3113043" cy="417699"/>
          </a:xfrm>
          <a:prstGeom prst="rect">
            <a:avLst/>
          </a:prstGeom>
        </p:spPr>
      </p:pic>
      <p:pic>
        <p:nvPicPr>
          <p:cNvPr id="15" name="Picture 14"/>
          <p:cNvPicPr>
            <a:picLocks noChangeAspect="1"/>
          </p:cNvPicPr>
          <p:nvPr/>
        </p:nvPicPr>
        <p:blipFill>
          <a:blip r:embed="rId3"/>
          <a:stretch>
            <a:fillRect/>
          </a:stretch>
        </p:blipFill>
        <p:spPr>
          <a:xfrm>
            <a:off x="3925019" y="6355462"/>
            <a:ext cx="1180145" cy="383190"/>
          </a:xfrm>
          <a:prstGeom prst="rect">
            <a:avLst/>
          </a:prstGeom>
        </p:spPr>
      </p:pic>
      <p:sp>
        <p:nvSpPr>
          <p:cNvPr id="4" name="Rectangle 3"/>
          <p:cNvSpPr/>
          <p:nvPr/>
        </p:nvSpPr>
        <p:spPr>
          <a:xfrm>
            <a:off x="8313828" y="4878508"/>
            <a:ext cx="3393698" cy="830997"/>
          </a:xfrm>
          <a:prstGeom prst="rect">
            <a:avLst/>
          </a:prstGeom>
        </p:spPr>
        <p:txBody>
          <a:bodyPr wrap="square">
            <a:spAutoFit/>
          </a:bodyPr>
          <a:lstStyle/>
          <a:p>
            <a:r>
              <a:rPr lang="zh-TW" altLang="en-US" sz="1600" dirty="0">
                <a:latin typeface="標楷體" panose="03000509000000000000" pitchFamily="65" charset="-120"/>
                <a:ea typeface="標楷體" panose="03000509000000000000" pitchFamily="65" charset="-120"/>
                <a:cs typeface="Times New Roman" panose="02020603050405020304" pitchFamily="18" charset="0"/>
              </a:rPr>
              <a:t>視頻來源 </a:t>
            </a:r>
            <a:r>
              <a:rPr lang="en-US" altLang="zh-TW" sz="1600" dirty="0">
                <a:latin typeface="標楷體" panose="03000509000000000000" pitchFamily="65" charset="-120"/>
                <a:ea typeface="標楷體" panose="03000509000000000000" pitchFamily="65" charset="-12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The China Current https://chinacurrent.com/hk/story/20308/un-general-assembly</a:t>
            </a:r>
          </a:p>
        </p:txBody>
      </p:sp>
      <p:pic>
        <p:nvPicPr>
          <p:cNvPr id="5" name="Picture 4">
            <a:hlinkClick r:id="rId4"/>
          </p:cNvPr>
          <p:cNvPicPr>
            <a:picLocks noChangeAspect="1"/>
          </p:cNvPicPr>
          <p:nvPr/>
        </p:nvPicPr>
        <p:blipFill>
          <a:blip r:embed="rId5"/>
          <a:stretch>
            <a:fillRect/>
          </a:stretch>
        </p:blipFill>
        <p:spPr>
          <a:xfrm>
            <a:off x="8238257" y="1204806"/>
            <a:ext cx="3469269" cy="2003042"/>
          </a:xfrm>
          <a:prstGeom prst="rect">
            <a:avLst/>
          </a:prstGeom>
        </p:spPr>
      </p:pic>
      <p:pic>
        <p:nvPicPr>
          <p:cNvPr id="10" name="Picture 9">
            <a:hlinkClick r:id="rId4"/>
          </p:cNvPr>
          <p:cNvPicPr>
            <a:picLocks noChangeAspect="1"/>
          </p:cNvPicPr>
          <p:nvPr/>
        </p:nvPicPr>
        <p:blipFill>
          <a:blip r:embed="rId6"/>
          <a:stretch>
            <a:fillRect/>
          </a:stretch>
        </p:blipFill>
        <p:spPr>
          <a:xfrm>
            <a:off x="8238257" y="4320560"/>
            <a:ext cx="1097023" cy="453284"/>
          </a:xfrm>
          <a:prstGeom prst="rect">
            <a:avLst/>
          </a:prstGeom>
        </p:spPr>
      </p:pic>
      <p:sp>
        <p:nvSpPr>
          <p:cNvPr id="11" name="Rectangle 7"/>
          <p:cNvSpPr/>
          <p:nvPr/>
        </p:nvSpPr>
        <p:spPr>
          <a:xfrm>
            <a:off x="8238257" y="3207848"/>
            <a:ext cx="3492137" cy="923330"/>
          </a:xfrm>
          <a:prstGeom prst="rect">
            <a:avLst/>
          </a:prstGeom>
          <a:ln w="28575">
            <a:solidFill>
              <a:srgbClr val="FF0000"/>
            </a:solidFill>
          </a:ln>
        </p:spPr>
        <p:txBody>
          <a:bodyPr wrap="square">
            <a:spAutoFit/>
          </a:bodyPr>
          <a:lstStyle/>
          <a:p>
            <a:r>
              <a:rPr lang="zh-TW" altLang="en-US" b="1" dirty="0">
                <a:latin typeface="DFKai-SB" panose="03000509000000000000" pitchFamily="65" charset="-120"/>
                <a:ea typeface="DFKai-SB" panose="03000509000000000000" pitchFamily="65" charset="-120"/>
              </a:rPr>
              <a:t>點擊圖像觀看</a:t>
            </a:r>
            <a:r>
              <a:rPr lang="zh-TW" altLang="en-US" b="1" dirty="0" smtClean="0">
                <a:latin typeface="DFKai-SB" panose="03000509000000000000" pitchFamily="65" charset="-120"/>
                <a:ea typeface="DFKai-SB" panose="03000509000000000000" pitchFamily="65" charset="-120"/>
              </a:rPr>
              <a:t>視頻（粵語）</a:t>
            </a:r>
            <a:endParaRPr lang="zh-TW" altLang="en-US" b="1" dirty="0">
              <a:latin typeface="DFKai-SB" panose="03000509000000000000" pitchFamily="65" charset="-120"/>
              <a:ea typeface="DFKai-SB" panose="03000509000000000000" pitchFamily="65" charset="-120"/>
            </a:endParaRPr>
          </a:p>
          <a:p>
            <a:r>
              <a:rPr lang="zh-TW" altLang="en-US" b="1" dirty="0" smtClean="0">
                <a:latin typeface="DFKai-SB" panose="03000509000000000000" pitchFamily="65" charset="-120"/>
                <a:ea typeface="DFKai-SB" panose="03000509000000000000" pitchFamily="65" charset="-120"/>
              </a:rPr>
              <a:t>，</a:t>
            </a:r>
            <a:r>
              <a:rPr lang="zh-TW" altLang="en-US" b="1" dirty="0">
                <a:latin typeface="DFKai-SB" panose="03000509000000000000" pitchFamily="65" charset="-120"/>
                <a:ea typeface="DFKai-SB" panose="03000509000000000000" pitchFamily="65" charset="-120"/>
              </a:rPr>
              <a:t>了解國家在聯合國以及國際事務上所擔演的角色。</a:t>
            </a:r>
            <a:endParaRPr lang="en-US" altLang="zh-HK" b="1" dirty="0">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203229871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10">
            <a:extLst>
              <a:ext uri="{FF2B5EF4-FFF2-40B4-BE49-F238E27FC236}">
                <a16:creationId xmlns:a16="http://schemas.microsoft.com/office/drawing/2014/main" id="{8E3EE96F-2378-4BA4-8202-5DCCE573319E}"/>
              </a:ext>
            </a:extLst>
          </p:cNvPr>
          <p:cNvSpPr txBox="1"/>
          <p:nvPr/>
        </p:nvSpPr>
        <p:spPr>
          <a:xfrm>
            <a:off x="4356760" y="0"/>
            <a:ext cx="300153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1" i="0" u="none" strike="noStrike" kern="1200" cap="none" spc="0" normalizeH="0" baseline="0" noProof="0" dirty="0">
                <a:ln>
                  <a:noFill/>
                </a:ln>
                <a:solidFill>
                  <a:srgbClr val="70AD47">
                    <a:lumMod val="50000"/>
                  </a:srgbClr>
                </a:solidFill>
                <a:effectLst/>
                <a:uLnTx/>
                <a:uFillTx/>
                <a:latin typeface="標楷體" panose="03000509000000000000" pitchFamily="65" charset="-120"/>
                <a:ea typeface="標楷體" panose="03000509000000000000" pitchFamily="65" charset="-120"/>
                <a:cs typeface="+mn-cs"/>
              </a:rPr>
              <a:t>使用指引</a:t>
            </a:r>
            <a:endParaRPr kumimoji="0" lang="zh-CN" altLang="en-US" sz="4000" b="1" i="0" u="none" strike="noStrike" kern="1200" cap="none" spc="0" normalizeH="0" baseline="0" noProof="0" dirty="0">
              <a:ln>
                <a:noFill/>
              </a:ln>
              <a:solidFill>
                <a:srgbClr val="70AD47">
                  <a:lumMod val="50000"/>
                </a:srgbClr>
              </a:solidFill>
              <a:effectLst/>
              <a:uLnTx/>
              <a:uFillTx/>
              <a:latin typeface="標楷體" panose="03000509000000000000" pitchFamily="65" charset="-120"/>
              <a:ea typeface="標楷體" panose="03000509000000000000" pitchFamily="65" charset="-120"/>
              <a:cs typeface="+mn-cs"/>
            </a:endParaRPr>
          </a:p>
        </p:txBody>
      </p:sp>
      <p:sp>
        <p:nvSpPr>
          <p:cNvPr id="13" name="文本框 10">
            <a:extLst>
              <a:ext uri="{FF2B5EF4-FFF2-40B4-BE49-F238E27FC236}">
                <a16:creationId xmlns:a16="http://schemas.microsoft.com/office/drawing/2014/main" id="{8E3EE96F-2378-4BA4-8202-5DCCE573319E}"/>
              </a:ext>
            </a:extLst>
          </p:cNvPr>
          <p:cNvSpPr txBox="1"/>
          <p:nvPr/>
        </p:nvSpPr>
        <p:spPr>
          <a:xfrm>
            <a:off x="227195" y="707886"/>
            <a:ext cx="11576115" cy="601703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本資料以教師為</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主要</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對象，提供與課題相關的知識內容，方便教師備課時掌握教學內容</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endPar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本資源所提供的資料、視頻、相片、圖片、思考問題與建議答案等</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可作多用途使用，如</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教師課</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堂教學材料</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課</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程規劃和學與教的參考、</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學生課業等</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。教師應</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配合</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公民與社會發展科課程及評估指引</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中四至中六</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en-US" altLang="zh-TW" sz="2400" i="0" u="none" strike="noStrike" kern="1200" cap="none" spc="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2021</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下稱</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指引</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按學生學習多樣性、課堂教學、</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評估</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需</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要</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等調整以作出合適的</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處理。</a:t>
            </a:r>
            <a:endPar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就本資源的內容，教師可提供適切的補充或安排學生預習</a:t>
            </a:r>
            <a:r>
              <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延伸學習，加深學生對資料和課題的認識。</a:t>
            </a:r>
            <a:endPar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教師可以按照本科課程理念與宗旨</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選取其他正確可信、客觀持平</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的</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學與教資源，</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以助學生建立穩固的知識基礎，</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培養正面價值觀和積極的態度</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，以及提升慎思明辨</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解難等思考能力和不同的共通能力</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endPar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CN" altLang="en-US" sz="240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rPr>
              <a:t>部分</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資料因版權問題而未能</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下載方便即時瀏覽</a:t>
            </a:r>
            <a:r>
              <a:rPr kumimoji="0" lang="zh-CN" altLang="en-US" sz="240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rPr>
              <a:t>已</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提供有關網址，</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請自行上網瀏覽。</a:t>
            </a:r>
            <a:endPar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部分資料可能在教師使用時已有所更新，教師可</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瀏</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覽網址，以取得最新資料。</a:t>
            </a:r>
            <a:endPar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請同時參閱</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指引</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以了解課程學與教的要求與安排</a:t>
            </a:r>
            <a:r>
              <a:rPr kumimoji="0" lang="zh-CN" altLang="en-US" sz="240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rPr>
              <a:t>。歡迎教師指正未盡完善之處</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，亦歡迎提供</a:t>
            </a:r>
            <a:r>
              <a:rPr kumimoji="0" lang="zh-CN" altLang="en-US" sz="240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rPr>
              <a:t>更新資料，以增潤內容，供所有教師參考之用。</a:t>
            </a:r>
            <a:endPar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18911683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D516AF7B-E9E2-410E-AD95-DFB2B63849F4}" type="slidenum">
              <a:rPr lang="en-US" altLang="en-US" smtClean="0"/>
              <a:t>6</a:t>
            </a:fld>
            <a:endParaRPr lang="en-US" altLang="en-US"/>
          </a:p>
        </p:txBody>
      </p:sp>
      <p:sp>
        <p:nvSpPr>
          <p:cNvPr id="4" name="矩形 2"/>
          <p:cNvSpPr/>
          <p:nvPr/>
        </p:nvSpPr>
        <p:spPr>
          <a:xfrm>
            <a:off x="3943114" y="480947"/>
            <a:ext cx="4288353" cy="707886"/>
          </a:xfrm>
          <a:prstGeom prst="rect">
            <a:avLst/>
          </a:prstGeom>
        </p:spPr>
        <p:txBody>
          <a:bodyPr wrap="none">
            <a:spAutoFit/>
          </a:bodyPr>
          <a:lstStyle/>
          <a:p>
            <a:r>
              <a:rPr lang="zh-TW" altLang="en-US" sz="4000" b="1" dirty="0">
                <a:latin typeface="DFKai-SB" panose="03000509000000000000" pitchFamily="65" charset="-120"/>
                <a:ea typeface="DFKai-SB" panose="03000509000000000000" pitchFamily="65" charset="-120"/>
              </a:rPr>
              <a:t>國家參與</a:t>
            </a:r>
            <a:r>
              <a:rPr lang="zh-CN" altLang="en-US" sz="4000" b="1" dirty="0">
                <a:latin typeface="DFKai-SB" panose="03000509000000000000" pitchFamily="65" charset="-120"/>
                <a:ea typeface="DFKai-SB" panose="03000509000000000000" pitchFamily="65" charset="-120"/>
              </a:rPr>
              <a:t>全球</a:t>
            </a:r>
            <a:r>
              <a:rPr lang="zh-TW" altLang="en-US" sz="4000" b="1" dirty="0">
                <a:latin typeface="DFKai-SB" panose="03000509000000000000" pitchFamily="65" charset="-120"/>
                <a:ea typeface="DFKai-SB" panose="03000509000000000000" pitchFamily="65" charset="-120"/>
              </a:rPr>
              <a:t>治理</a:t>
            </a:r>
            <a:endParaRPr lang="zh-CN" altLang="en-US" sz="4000" b="1" dirty="0">
              <a:latin typeface="DFKai-SB" panose="03000509000000000000" pitchFamily="65" charset="-120"/>
              <a:ea typeface="DFKai-SB" panose="03000509000000000000" pitchFamily="65" charset="-120"/>
            </a:endParaRPr>
          </a:p>
        </p:txBody>
      </p:sp>
      <p:sp>
        <p:nvSpPr>
          <p:cNvPr id="6" name="Rectangle 5"/>
          <p:cNvSpPr/>
          <p:nvPr/>
        </p:nvSpPr>
        <p:spPr>
          <a:xfrm>
            <a:off x="772721" y="5880060"/>
            <a:ext cx="9901645" cy="646331"/>
          </a:xfrm>
          <a:prstGeom prst="rect">
            <a:avLst/>
          </a:prstGeom>
        </p:spPr>
        <p:txBody>
          <a:bodyPr wrap="square">
            <a:spAutoFit/>
          </a:bodyPr>
          <a:lstStyle/>
          <a:p>
            <a:pPr>
              <a:spcAft>
                <a:spcPts val="0"/>
              </a:spcAft>
            </a:pPr>
            <a:r>
              <a:rPr lang="zh-TW" altLang="en-US" kern="100" dirty="0">
                <a:latin typeface="標楷體" panose="03000509000000000000" pitchFamily="65" charset="-120"/>
                <a:ea typeface="標楷體" panose="03000509000000000000" pitchFamily="65" charset="-120"/>
                <a:cs typeface="Times New Roman" panose="02020603050405020304" pitchFamily="18" charset="0"/>
              </a:rPr>
              <a:t>來源</a:t>
            </a:r>
            <a:r>
              <a:rPr lang="en-US" altLang="zh-TW" kern="100" dirty="0" smtClean="0">
                <a:latin typeface="標楷體" panose="03000509000000000000" pitchFamily="65" charset="-120"/>
                <a:ea typeface="標楷體" panose="03000509000000000000" pitchFamily="65" charset="-120"/>
                <a:cs typeface="Times New Roman" panose="02020603050405020304" pitchFamily="18" charset="0"/>
              </a:rPr>
              <a:t>:</a:t>
            </a:r>
            <a:r>
              <a:rPr lang="zh-TW" altLang="en-US" kern="100" dirty="0" smtClean="0">
                <a:latin typeface="標楷體" panose="03000509000000000000" pitchFamily="65" charset="-120"/>
                <a:ea typeface="標楷體" panose="03000509000000000000" pitchFamily="65" charset="-120"/>
                <a:cs typeface="Times New Roman" panose="02020603050405020304" pitchFamily="18" charset="0"/>
              </a:rPr>
              <a:t>節錄自</a:t>
            </a:r>
            <a:r>
              <a:rPr lang="en-US" altLang="zh-TW" dirty="0">
                <a:latin typeface="標楷體" panose="03000509000000000000" pitchFamily="65" charset="-120"/>
                <a:ea typeface="標楷體" panose="03000509000000000000" pitchFamily="65" charset="-120"/>
              </a:rPr>
              <a:t>《</a:t>
            </a:r>
            <a:r>
              <a:rPr lang="zh-TW" altLang="en-US" kern="100" dirty="0" smtClean="0">
                <a:latin typeface="標楷體" panose="03000509000000000000" pitchFamily="65" charset="-120"/>
                <a:ea typeface="標楷體" panose="03000509000000000000" pitchFamily="65" charset="-120"/>
                <a:cs typeface="Times New Roman" panose="02020603050405020304" pitchFamily="18" charset="0"/>
              </a:rPr>
              <a:t>中共</a:t>
            </a:r>
            <a:r>
              <a:rPr lang="zh-TW" altLang="en-US" kern="100" dirty="0">
                <a:latin typeface="標楷體" panose="03000509000000000000" pitchFamily="65" charset="-120"/>
                <a:ea typeface="標楷體" panose="03000509000000000000" pitchFamily="65" charset="-120"/>
                <a:cs typeface="Times New Roman" panose="02020603050405020304" pitchFamily="18" charset="0"/>
              </a:rPr>
              <a:t>中央關於黨的百年奮鬥重大成就和歷史經驗的</a:t>
            </a:r>
            <a:r>
              <a:rPr lang="zh-TW" altLang="en-US" kern="100" dirty="0" smtClean="0">
                <a:latin typeface="標楷體" panose="03000509000000000000" pitchFamily="65" charset="-120"/>
                <a:ea typeface="標楷體" panose="03000509000000000000" pitchFamily="65" charset="-120"/>
                <a:cs typeface="Times New Roman" panose="02020603050405020304" pitchFamily="18" charset="0"/>
              </a:rPr>
              <a:t>決議</a:t>
            </a:r>
            <a:r>
              <a:rPr lang="en-US" altLang="zh-TW" kern="100" dirty="0">
                <a:latin typeface="標楷體" panose="03000509000000000000" pitchFamily="65" charset="-120"/>
                <a:ea typeface="標楷體" panose="03000509000000000000" pitchFamily="65" charset="-120"/>
                <a:cs typeface="Times New Roman" panose="02020603050405020304" pitchFamily="18" charset="0"/>
              </a:rPr>
              <a:t>》</a:t>
            </a:r>
            <a:endParaRPr lang="en-US" altLang="ja-JP" kern="100" dirty="0">
              <a:latin typeface="標楷體" panose="03000509000000000000" pitchFamily="65" charset="-120"/>
              <a:ea typeface="標楷體" panose="03000509000000000000" pitchFamily="65" charset="-120"/>
              <a:cs typeface="Times New Roman" panose="02020603050405020304" pitchFamily="18" charset="0"/>
            </a:endParaRPr>
          </a:p>
          <a:p>
            <a:pPr>
              <a:spcAft>
                <a:spcPts val="0"/>
              </a:spcAft>
            </a:pPr>
            <a:r>
              <a:rPr lang="en-US" altLang="zh-TW" kern="100" dirty="0">
                <a:latin typeface="Calibri" panose="020F0502020204030204" pitchFamily="34" charset="0"/>
                <a:ea typeface="新細明體" panose="02020500000000000000" pitchFamily="18" charset="-120"/>
                <a:cs typeface="Times New Roman" panose="02020603050405020304" pitchFamily="18" charset="0"/>
              </a:rPr>
              <a:t>(</a:t>
            </a:r>
            <a:r>
              <a:rPr lang="en-US" altLang="ja-JP" kern="100" dirty="0">
                <a:latin typeface="Times New Roman" panose="02020603050405020304" pitchFamily="18" charset="0"/>
                <a:ea typeface="新細明體" panose="02020500000000000000" pitchFamily="18" charset="-120"/>
                <a:cs typeface="Times New Roman" panose="02020603050405020304" pitchFamily="18" charset="0"/>
              </a:rPr>
              <a:t>http://big5.www.gov.cn/gate/big5/www.gov.cn/zhengce/2021-11/16/content_5651269.htm</a:t>
            </a:r>
            <a:r>
              <a:rPr lang="en-US" altLang="zh-TW" kern="100" dirty="0">
                <a:latin typeface="Calibri" panose="020F0502020204030204" pitchFamily="34" charset="0"/>
                <a:ea typeface="新細明體" panose="02020500000000000000" pitchFamily="18" charset="-120"/>
                <a:cs typeface="Times New Roman" panose="02020603050405020304" pitchFamily="18" charset="0"/>
              </a:rPr>
              <a:t>)</a:t>
            </a:r>
            <a:endParaRPr lang="ja-JP" altLang="ja-JP" kern="100" dirty="0">
              <a:latin typeface="Calibri" panose="020F0502020204030204" pitchFamily="34" charset="0"/>
              <a:ea typeface="新細明體" panose="02020500000000000000" pitchFamily="18" charset="-120"/>
              <a:cs typeface="Times New Roman" panose="02020603050405020304" pitchFamily="18" charset="0"/>
            </a:endParaRPr>
          </a:p>
        </p:txBody>
      </p:sp>
      <p:pic>
        <p:nvPicPr>
          <p:cNvPr id="8" name="Picture 7"/>
          <p:cNvPicPr>
            <a:picLocks noChangeAspect="1"/>
          </p:cNvPicPr>
          <p:nvPr/>
        </p:nvPicPr>
        <p:blipFill>
          <a:blip r:embed="rId2"/>
          <a:stretch>
            <a:fillRect/>
          </a:stretch>
        </p:blipFill>
        <p:spPr>
          <a:xfrm>
            <a:off x="159213" y="85604"/>
            <a:ext cx="2172003" cy="790685"/>
          </a:xfrm>
          <a:prstGeom prst="rect">
            <a:avLst/>
          </a:prstGeom>
        </p:spPr>
      </p:pic>
      <p:sp>
        <p:nvSpPr>
          <p:cNvPr id="10" name="对话气泡: 圆角矩形 49">
            <a:extLst>
              <a:ext uri="{FF2B5EF4-FFF2-40B4-BE49-F238E27FC236}">
                <a16:creationId xmlns:a16="http://schemas.microsoft.com/office/drawing/2014/main" id="{1975A38F-2384-4089-86A5-041C0E694F45}"/>
              </a:ext>
            </a:extLst>
          </p:cNvPr>
          <p:cNvSpPr/>
          <p:nvPr/>
        </p:nvSpPr>
        <p:spPr>
          <a:xfrm>
            <a:off x="598614" y="1466492"/>
            <a:ext cx="10882859" cy="3390180"/>
          </a:xfrm>
          <a:prstGeom prst="wedgeRoundRectCallout">
            <a:avLst>
              <a:gd name="adj1" fmla="val 12799"/>
              <a:gd name="adj2" fmla="val 78128"/>
              <a:gd name="adj3" fmla="val 16667"/>
            </a:avLst>
          </a:prstGeom>
          <a:solidFill>
            <a:srgbClr val="FFC000">
              <a:alpha val="18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2800" dirty="0">
                <a:solidFill>
                  <a:schemeClr val="tx1"/>
                </a:solidFill>
                <a:latin typeface="標楷體" panose="03000509000000000000" pitchFamily="65" charset="-120"/>
                <a:ea typeface="標楷體" panose="03000509000000000000" pitchFamily="65" charset="-120"/>
              </a:rPr>
              <a:t>《</a:t>
            </a:r>
            <a:r>
              <a:rPr lang="zh-TW" altLang="en-US" sz="2800" dirty="0">
                <a:solidFill>
                  <a:schemeClr val="tx1"/>
                </a:solidFill>
                <a:latin typeface="標楷體" panose="03000509000000000000" pitchFamily="65" charset="-120"/>
                <a:ea typeface="標楷體" panose="03000509000000000000" pitchFamily="65" charset="-120"/>
              </a:rPr>
              <a:t>中共中央關於黨的百年奮鬥重大成就和歷史經驗的決議</a:t>
            </a:r>
            <a:r>
              <a:rPr lang="en-US" altLang="zh-TW" sz="2800" dirty="0" smtClean="0">
                <a:solidFill>
                  <a:schemeClr val="tx1"/>
                </a:solidFill>
                <a:latin typeface="標楷體" panose="03000509000000000000" pitchFamily="65" charset="-120"/>
                <a:ea typeface="標楷體" panose="03000509000000000000" pitchFamily="65" charset="-120"/>
              </a:rPr>
              <a:t>》</a:t>
            </a:r>
            <a:r>
              <a:rPr lang="zh-TW" altLang="en-US" sz="2800" dirty="0" smtClean="0">
                <a:solidFill>
                  <a:schemeClr val="tx1"/>
                </a:solidFill>
                <a:latin typeface="標楷體" panose="03000509000000000000" pitchFamily="65" charset="-120"/>
                <a:ea typeface="標楷體" panose="03000509000000000000" pitchFamily="65" charset="-120"/>
              </a:rPr>
              <a:t>（</a:t>
            </a:r>
            <a:r>
              <a:rPr lang="en-US" altLang="zh-TW" sz="28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2021</a:t>
            </a:r>
            <a:r>
              <a:rPr lang="zh-TW" altLang="en-US" sz="28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800" dirty="0" smtClean="0">
                <a:solidFill>
                  <a:schemeClr val="tx1"/>
                </a:solidFill>
                <a:latin typeface="標楷體" panose="03000509000000000000" pitchFamily="65" charset="-120"/>
                <a:ea typeface="標楷體" panose="03000509000000000000" pitchFamily="65" charset="-120"/>
              </a:rPr>
              <a:t>也</a:t>
            </a:r>
            <a:r>
              <a:rPr lang="zh-TW" altLang="en-US" sz="2800" dirty="0">
                <a:solidFill>
                  <a:schemeClr val="tx1"/>
                </a:solidFill>
                <a:latin typeface="標楷體" panose="03000509000000000000" pitchFamily="65" charset="-120"/>
                <a:ea typeface="標楷體" panose="03000509000000000000" pitchFamily="65" charset="-120"/>
              </a:rPr>
              <a:t>指出</a:t>
            </a:r>
            <a:r>
              <a:rPr lang="en-US" altLang="zh-TW" sz="2800" dirty="0">
                <a:solidFill>
                  <a:schemeClr val="tx1"/>
                </a:solidFill>
                <a:latin typeface="標楷體" panose="03000509000000000000" pitchFamily="65" charset="-120"/>
                <a:ea typeface="標楷體" panose="03000509000000000000" pitchFamily="65" charset="-120"/>
              </a:rPr>
              <a:t>: </a:t>
            </a:r>
            <a:r>
              <a:rPr lang="zh-TW" altLang="en-US" sz="2800" dirty="0">
                <a:solidFill>
                  <a:schemeClr val="tx1"/>
                </a:solidFill>
                <a:latin typeface="標楷體" panose="03000509000000000000" pitchFamily="65" charset="-120"/>
                <a:ea typeface="標楷體" panose="03000509000000000000" pitchFamily="65" charset="-120"/>
              </a:rPr>
              <a:t>「國家積極參與全球治理體系改革和建設，維護以聯合國為核心的國際體系、以國際法為基礎的國際秩序、以聯合國憲章宗旨和原則為基礎的國際關係基本準則，維護和踐行真正的多邊主義，堅決反對單邊主義、保護主義、霸權主義、強權政治，積極推動經濟全球化朝著更加開放、包容、普惠、平衡、共贏的方向發展。」</a:t>
            </a:r>
            <a:endParaRPr lang="en-US" altLang="zh-TW" sz="2800" dirty="0">
              <a:solidFill>
                <a:schemeClr val="tx1"/>
              </a:solidFill>
              <a:latin typeface="標楷體" panose="03000509000000000000" pitchFamily="65" charset="-120"/>
              <a:ea typeface="標楷體" panose="03000509000000000000" pitchFamily="65" charset="-120"/>
            </a:endParaRPr>
          </a:p>
        </p:txBody>
      </p:sp>
      <p:pic>
        <p:nvPicPr>
          <p:cNvPr id="9" name="Content Placeholder 4"/>
          <p:cNvPicPr>
            <a:picLocks noChangeAspect="1"/>
          </p:cNvPicPr>
          <p:nvPr/>
        </p:nvPicPr>
        <p:blipFill rotWithShape="1">
          <a:blip r:embed="rId3"/>
          <a:srcRect l="20597" t="49635" r="40373" b="38470"/>
          <a:stretch/>
        </p:blipFill>
        <p:spPr>
          <a:xfrm>
            <a:off x="923869" y="5262114"/>
            <a:ext cx="3019245" cy="517586"/>
          </a:xfrm>
          <a:prstGeom prst="rect">
            <a:avLst/>
          </a:prstGeom>
        </p:spPr>
      </p:pic>
    </p:spTree>
    <p:extLst>
      <p:ext uri="{BB962C8B-B14F-4D97-AF65-F5344CB8AC3E}">
        <p14:creationId xmlns:p14="http://schemas.microsoft.com/office/powerpoint/2010/main" val="350319462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953877" y="1551466"/>
            <a:ext cx="10276800" cy="3539430"/>
          </a:xfrm>
          <a:prstGeom prst="rect">
            <a:avLst/>
          </a:prstGeom>
          <a:noFill/>
          <a:ln w="38100">
            <a:solidFill>
              <a:srgbClr val="0070C0"/>
            </a:solidFill>
          </a:ln>
        </p:spPr>
        <p:txBody>
          <a:bodyPr wrap="square">
            <a:spAutoFit/>
          </a:bodyPr>
          <a:lstStyle/>
          <a:p>
            <a:r>
              <a:rPr lang="zh-CN" altLang="en-US" sz="2800" dirty="0">
                <a:latin typeface="DFKai-SB" panose="03000509000000000000" pitchFamily="65" charset="-120"/>
                <a:ea typeface="DFKai-SB" panose="03000509000000000000" pitchFamily="65" charset="-120"/>
              </a:rPr>
              <a:t>    </a:t>
            </a:r>
            <a:r>
              <a:rPr lang="en-US" altLang="zh-CN" sz="3200" dirty="0">
                <a:latin typeface="Times New Roman" panose="02020603050405020304" pitchFamily="18" charset="0"/>
                <a:ea typeface="DFKai-SB" panose="03000509000000000000" pitchFamily="65" charset="-120"/>
                <a:cs typeface="Times New Roman" panose="02020603050405020304" pitchFamily="18" charset="0"/>
              </a:rPr>
              <a:t>1990</a:t>
            </a:r>
            <a:r>
              <a:rPr lang="zh-CN" altLang="en-US" sz="3200" dirty="0">
                <a:latin typeface="Times New Roman" panose="02020603050405020304" pitchFamily="18" charset="0"/>
                <a:ea typeface="DFKai-SB" panose="03000509000000000000" pitchFamily="65" charset="-120"/>
                <a:cs typeface="Times New Roman" panose="02020603050405020304" pitchFamily="18" charset="0"/>
              </a:rPr>
              <a:t>年初</a:t>
            </a:r>
            <a:r>
              <a:rPr lang="zh-CN" altLang="en-US" sz="3200" dirty="0">
                <a:latin typeface="DFKai-SB" panose="03000509000000000000" pitchFamily="65" charset="-120"/>
                <a:ea typeface="DFKai-SB" panose="03000509000000000000" pitchFamily="65" charset="-120"/>
              </a:rPr>
              <a:t>冷戰</a:t>
            </a:r>
            <a:r>
              <a:rPr lang="zh-CN" altLang="en-US" sz="3200" dirty="0">
                <a:latin typeface="Times New Roman" panose="02020603050405020304" pitchFamily="18" charset="0"/>
                <a:ea typeface="DFKai-SB" panose="03000509000000000000" pitchFamily="65" charset="-120"/>
                <a:cs typeface="Times New Roman" panose="02020603050405020304" pitchFamily="18" charset="0"/>
              </a:rPr>
              <a:t>結束，美蘇對峙</a:t>
            </a:r>
            <a:r>
              <a:rPr lang="zh-TW" altLang="en-US" sz="3200" dirty="0">
                <a:latin typeface="Times New Roman" panose="02020603050405020304" pitchFamily="18" charset="0"/>
                <a:ea typeface="DFKai-SB" panose="03000509000000000000" pitchFamily="65" charset="-120"/>
                <a:cs typeface="Times New Roman" panose="02020603050405020304" pitchFamily="18" charset="0"/>
              </a:rPr>
              <a:t>局面</a:t>
            </a:r>
            <a:r>
              <a:rPr lang="zh-CN" altLang="en-US" sz="3200" dirty="0">
                <a:latin typeface="Times New Roman" panose="02020603050405020304" pitchFamily="18" charset="0"/>
                <a:ea typeface="DFKai-SB" panose="03000509000000000000" pitchFamily="65" charset="-120"/>
                <a:cs typeface="Times New Roman" panose="02020603050405020304" pitchFamily="18" charset="0"/>
              </a:rPr>
              <a:t>被打破，世界</a:t>
            </a:r>
            <a:r>
              <a:rPr lang="zh-TW" altLang="en-US" sz="3200" dirty="0">
                <a:latin typeface="Times New Roman" panose="02020603050405020304" pitchFamily="18" charset="0"/>
                <a:ea typeface="DFKai-SB" panose="03000509000000000000" pitchFamily="65" charset="-120"/>
                <a:cs typeface="Times New Roman" panose="02020603050405020304" pitchFamily="18" charset="0"/>
              </a:rPr>
              <a:t>趨向多元</a:t>
            </a:r>
            <a:r>
              <a:rPr lang="zh-CN" altLang="en-US" sz="3200" dirty="0">
                <a:latin typeface="Times New Roman" panose="02020603050405020304" pitchFamily="18" charset="0"/>
                <a:ea typeface="DFKai-SB" panose="03000509000000000000" pitchFamily="65" charset="-120"/>
                <a:cs typeface="Times New Roman" panose="02020603050405020304" pitchFamily="18" charset="0"/>
              </a:rPr>
              <a:t>。以中國</a:t>
            </a:r>
            <a:r>
              <a:rPr lang="zh-TW" altLang="en-US" sz="3200" dirty="0">
                <a:latin typeface="Times New Roman" panose="02020603050405020304" pitchFamily="18" charset="0"/>
                <a:ea typeface="DFKai-SB" panose="03000509000000000000" pitchFamily="65" charset="-120"/>
                <a:cs typeface="Times New Roman" panose="02020603050405020304" pitchFamily="18" charset="0"/>
              </a:rPr>
              <a:t>為</a:t>
            </a:r>
            <a:r>
              <a:rPr lang="zh-CN" altLang="en-US" sz="3200" dirty="0">
                <a:latin typeface="Times New Roman" panose="02020603050405020304" pitchFamily="18" charset="0"/>
                <a:ea typeface="DFKai-SB" panose="03000509000000000000" pitchFamily="65" charset="-120"/>
                <a:cs typeface="Times New Roman" panose="02020603050405020304" pitchFamily="18" charset="0"/>
              </a:rPr>
              <a:t>代表的新興市場和發展中國</a:t>
            </a:r>
            <a:r>
              <a:rPr lang="zh-CN" altLang="en-US" sz="3200" b="0" i="0" dirty="0">
                <a:effectLst/>
                <a:latin typeface="Times New Roman" panose="02020603050405020304" pitchFamily="18" charset="0"/>
                <a:ea typeface="DFKai-SB" panose="03000509000000000000" pitchFamily="65" charset="-120"/>
                <a:cs typeface="Times New Roman" panose="02020603050405020304" pitchFamily="18" charset="0"/>
              </a:rPr>
              <a:t>家</a:t>
            </a:r>
            <a:r>
              <a:rPr lang="zh-CN" altLang="en-US" sz="3200" dirty="0">
                <a:latin typeface="Times New Roman" panose="02020603050405020304" pitchFamily="18" charset="0"/>
                <a:ea typeface="DFKai-SB" panose="03000509000000000000" pitchFamily="65" charset="-120"/>
                <a:cs typeface="Times New Roman" panose="02020603050405020304" pitchFamily="18" charset="0"/>
              </a:rPr>
              <a:t>在經濟全球化的背景下崛起，加上</a:t>
            </a:r>
            <a:r>
              <a:rPr lang="zh-TW" altLang="en-US" sz="3200" dirty="0">
                <a:latin typeface="Times New Roman" panose="02020603050405020304" pitchFamily="18" charset="0"/>
                <a:ea typeface="DFKai-SB" panose="03000509000000000000" pitchFamily="65" charset="-120"/>
                <a:cs typeface="Times New Roman" panose="02020603050405020304" pitchFamily="18" charset="0"/>
              </a:rPr>
              <a:t>國家國力</a:t>
            </a:r>
            <a:r>
              <a:rPr lang="zh-CN" altLang="en-US" sz="3200" dirty="0">
                <a:latin typeface="Times New Roman" panose="02020603050405020304" pitchFamily="18" charset="0"/>
                <a:ea typeface="DFKai-SB" panose="03000509000000000000" pitchFamily="65" charset="-120"/>
                <a:cs typeface="Times New Roman" panose="02020603050405020304" pitchFamily="18" charset="0"/>
              </a:rPr>
              <a:t>提升，全球治理體系本應朝著更加公正合理的方向發展。但是</a:t>
            </a:r>
            <a:r>
              <a:rPr lang="zh-CN" altLang="en-US" sz="3200" dirty="0">
                <a:latin typeface="DFKai-SB" panose="03000509000000000000" pitchFamily="65" charset="-120"/>
                <a:ea typeface="DFKai-SB" panose="03000509000000000000" pitchFamily="65" charset="-120"/>
              </a:rPr>
              <a:t>，</a:t>
            </a:r>
            <a:r>
              <a:rPr lang="zh-TW" altLang="en-US" sz="3200" dirty="0">
                <a:latin typeface="DFKai-SB" panose="03000509000000000000" pitchFamily="65" charset="-120"/>
                <a:ea typeface="DFKai-SB" panose="03000509000000000000" pitchFamily="65" charset="-120"/>
              </a:rPr>
              <a:t>部分</a:t>
            </a:r>
            <a:r>
              <a:rPr lang="zh-CN" altLang="en-US" sz="3200" dirty="0">
                <a:latin typeface="DFKai-SB" panose="03000509000000000000" pitchFamily="65" charset="-120"/>
                <a:ea typeface="DFKai-SB" panose="03000509000000000000" pitchFamily="65" charset="-120"/>
              </a:rPr>
              <a:t>西方國家視中國崛起為威脅，</a:t>
            </a:r>
            <a:r>
              <a:rPr lang="zh-TW" altLang="en-US" sz="3200" dirty="0">
                <a:latin typeface="DFKai-SB" panose="03000509000000000000" pitchFamily="65" charset="-120"/>
                <a:ea typeface="DFKai-SB" panose="03000509000000000000" pitchFamily="65" charset="-120"/>
              </a:rPr>
              <a:t>提出「中國威脅論」，認為中國崛起會對世界和平與安全帶來威脅，</a:t>
            </a:r>
            <a:r>
              <a:rPr lang="zh-CN" altLang="en-US" sz="3200" dirty="0">
                <a:latin typeface="DFKai-SB" panose="03000509000000000000" pitchFamily="65" charset="-120"/>
                <a:ea typeface="DFKai-SB" panose="03000509000000000000" pitchFamily="65" charset="-120"/>
              </a:rPr>
              <a:t>不斷加大遏制力度，給我國的和平發展帶來巨大挑戰。</a:t>
            </a:r>
          </a:p>
        </p:txBody>
      </p:sp>
      <p:sp>
        <p:nvSpPr>
          <p:cNvPr id="4" name="矩形 9"/>
          <p:cNvSpPr/>
          <p:nvPr/>
        </p:nvSpPr>
        <p:spPr>
          <a:xfrm>
            <a:off x="3295290" y="5542299"/>
            <a:ext cx="7134045" cy="738664"/>
          </a:xfrm>
          <a:prstGeom prst="rect">
            <a:avLst/>
          </a:prstGeom>
        </p:spPr>
        <p:txBody>
          <a:bodyPr wrap="square">
            <a:spAutoFit/>
          </a:bodyPr>
          <a:lstStyle/>
          <a:p>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參考資料</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 </a:t>
            </a:r>
          </a:p>
          <a:p>
            <a:pPr marL="285750" indent="-285750">
              <a:buFont typeface="Arial" panose="020B0604020202020204" pitchFamily="34" charset="0"/>
              <a:buChar char="•"/>
            </a:pP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央視網 </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lang="en-US" sz="1400" dirty="0">
                <a:latin typeface="Times New Roman" panose="02020603050405020304" pitchFamily="18" charset="0"/>
                <a:ea typeface="標楷體" panose="03000509000000000000" pitchFamily="65" charset="-120"/>
                <a:cs typeface="Times New Roman" panose="02020603050405020304" pitchFamily="18" charset="0"/>
              </a:rPr>
              <a:t>http://news.cctv.com/2021/12/31/ARTIUJKQNmDSeHcz2XkrhI6r211231.shtml</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p>
          <a:p>
            <a:pPr marL="285750" indent="-285750">
              <a:buFont typeface="Arial" panose="020B0604020202020204" pitchFamily="34" charset="0"/>
              <a:buChar char="•"/>
            </a:pP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人民網 </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lang="en-US" sz="1400" dirty="0">
                <a:latin typeface="Times New Roman" panose="02020603050405020304" pitchFamily="18" charset="0"/>
                <a:ea typeface="標楷體" panose="03000509000000000000" pitchFamily="65" charset="-120"/>
                <a:cs typeface="Times New Roman" panose="02020603050405020304" pitchFamily="18" charset="0"/>
              </a:rPr>
              <a:t>http://theory.people.com.cn/n1/2021/0301/c40531-32038916.html</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p>
        </p:txBody>
      </p:sp>
      <p:pic>
        <p:nvPicPr>
          <p:cNvPr id="2" name="Picture 1"/>
          <p:cNvPicPr>
            <a:picLocks noChangeAspect="1"/>
          </p:cNvPicPr>
          <p:nvPr/>
        </p:nvPicPr>
        <p:blipFill>
          <a:blip r:embed="rId3"/>
          <a:stretch>
            <a:fillRect/>
          </a:stretch>
        </p:blipFill>
        <p:spPr>
          <a:xfrm>
            <a:off x="2121096" y="5443394"/>
            <a:ext cx="940280" cy="360916"/>
          </a:xfrm>
          <a:prstGeom prst="rect">
            <a:avLst/>
          </a:prstGeom>
        </p:spPr>
      </p:pic>
      <p:pic>
        <p:nvPicPr>
          <p:cNvPr id="3" name="Picture 2"/>
          <p:cNvPicPr>
            <a:picLocks noChangeAspect="1"/>
          </p:cNvPicPr>
          <p:nvPr/>
        </p:nvPicPr>
        <p:blipFill>
          <a:blip r:embed="rId4"/>
          <a:stretch>
            <a:fillRect/>
          </a:stretch>
        </p:blipFill>
        <p:spPr>
          <a:xfrm>
            <a:off x="2152737" y="5921330"/>
            <a:ext cx="876999" cy="359633"/>
          </a:xfrm>
          <a:prstGeom prst="rect">
            <a:avLst/>
          </a:prstGeom>
        </p:spPr>
      </p:pic>
      <p:sp>
        <p:nvSpPr>
          <p:cNvPr id="5" name="Rectangle 4"/>
          <p:cNvSpPr/>
          <p:nvPr/>
        </p:nvSpPr>
        <p:spPr>
          <a:xfrm>
            <a:off x="1126818" y="444033"/>
            <a:ext cx="9930924" cy="646331"/>
          </a:xfrm>
          <a:prstGeom prst="rect">
            <a:avLst/>
          </a:prstGeom>
        </p:spPr>
        <p:txBody>
          <a:bodyPr wrap="none">
            <a:spAutoFit/>
          </a:bodyPr>
          <a:lstStyle/>
          <a:p>
            <a:pPr algn="ctr">
              <a:lnSpc>
                <a:spcPct val="90000"/>
              </a:lnSpc>
              <a:spcAft>
                <a:spcPct val="35000"/>
              </a:spcAft>
              <a:defRPr/>
            </a:pPr>
            <a:r>
              <a:rPr lang="zh-TW" altLang="en-US" sz="4000" b="1" dirty="0">
                <a:latin typeface="DFKai-SB" panose="03000509000000000000" pitchFamily="65" charset="-120"/>
                <a:ea typeface="DFKai-SB" panose="03000509000000000000" pitchFamily="65" charset="-120"/>
              </a:rPr>
              <a:t>國家面對的</a:t>
            </a:r>
            <a:r>
              <a:rPr lang="zh-HK" altLang="en-US" sz="4000" b="1" dirty="0">
                <a:latin typeface="DFKai-SB" panose="03000509000000000000" pitchFamily="65" charset="-120"/>
                <a:ea typeface="DFKai-SB" panose="03000509000000000000" pitchFamily="65" charset="-120"/>
              </a:rPr>
              <a:t>挑戰一</a:t>
            </a:r>
            <a:r>
              <a:rPr lang="zh-HK" altLang="en-US" sz="4000" b="1" dirty="0" smtClean="0">
                <a:latin typeface="DFKai-SB" panose="03000509000000000000" pitchFamily="65" charset="-120"/>
                <a:ea typeface="DFKai-SB" panose="03000509000000000000" pitchFamily="65" charset="-120"/>
              </a:rPr>
              <a:t>：</a:t>
            </a:r>
            <a:r>
              <a:rPr lang="zh-CN" altLang="en-US" sz="4000" b="1" dirty="0" smtClean="0">
                <a:latin typeface="DFKai-SB" panose="03000509000000000000" pitchFamily="65" charset="-120"/>
                <a:ea typeface="DFKai-SB" panose="03000509000000000000" pitchFamily="65" charset="-120"/>
              </a:rPr>
              <a:t>部分西方國家</a:t>
            </a:r>
            <a:r>
              <a:rPr lang="zh-HK" altLang="en-US" sz="4000" b="1" dirty="0" smtClean="0">
                <a:latin typeface="DFKai-SB" panose="03000509000000000000" pitchFamily="65" charset="-120"/>
                <a:ea typeface="DFKai-SB" panose="03000509000000000000" pitchFamily="65" charset="-120"/>
              </a:rPr>
              <a:t>對</a:t>
            </a:r>
            <a:r>
              <a:rPr lang="zh-HK" altLang="en-US" sz="4000" b="1" dirty="0">
                <a:latin typeface="DFKai-SB" panose="03000509000000000000" pitchFamily="65" charset="-120"/>
                <a:ea typeface="DFKai-SB" panose="03000509000000000000" pitchFamily="65" charset="-120"/>
              </a:rPr>
              <a:t>華遏制</a:t>
            </a:r>
            <a:endParaRPr lang="zh-TW" altLang="en-US" sz="4000" b="1" dirty="0">
              <a:latin typeface="DFKai-SB" panose="03000509000000000000" pitchFamily="65" charset="-120"/>
              <a:ea typeface="DFKai-SB" panose="03000509000000000000" pitchFamily="65" charset="-12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686351" y="1947426"/>
            <a:ext cx="7129181" cy="3416320"/>
          </a:xfrm>
          <a:prstGeom prst="rect">
            <a:avLst/>
          </a:prstGeom>
          <a:noFill/>
          <a:ln w="38100">
            <a:solidFill>
              <a:srgbClr val="0070C0"/>
            </a:solidFill>
          </a:ln>
        </p:spPr>
        <p:txBody>
          <a:bodyPr wrap="square" rtlCol="0">
            <a:spAutoFit/>
          </a:bodyPr>
          <a:lstStyle/>
          <a:p>
            <a:pPr>
              <a:lnSpc>
                <a:spcPct val="120000"/>
              </a:lnSpc>
            </a:pPr>
            <a:r>
              <a:rPr lang="zh-CN" altLang="en-US" sz="3000" dirty="0" smtClean="0">
                <a:latin typeface="DFKai-SB" panose="03000509000000000000" pitchFamily="65" charset="-120"/>
                <a:ea typeface="DFKai-SB" panose="03000509000000000000" pitchFamily="65" charset="-120"/>
              </a:rPr>
              <a:t>我國與部分周邊國家有領土邊界爭議，</a:t>
            </a:r>
            <a:r>
              <a:rPr lang="zh-TW" altLang="en-US" sz="3000" dirty="0">
                <a:latin typeface="DFKai-SB" panose="03000509000000000000" pitchFamily="65" charset="-120"/>
                <a:ea typeface="DFKai-SB" panose="03000509000000000000" pitchFamily="65" charset="-120"/>
              </a:rPr>
              <a:t>加上多個</a:t>
            </a:r>
            <a:r>
              <a:rPr lang="zh-CN" altLang="en-US" sz="3000" dirty="0">
                <a:latin typeface="DFKai-SB" panose="03000509000000000000" pitchFamily="65" charset="-120"/>
                <a:ea typeface="DFKai-SB" panose="03000509000000000000" pitchFamily="65" charset="-120"/>
              </a:rPr>
              <a:t>地區不穩</a:t>
            </a:r>
            <a:r>
              <a:rPr lang="zh-TW" altLang="en-US" sz="3000" dirty="0">
                <a:latin typeface="DFKai-SB" panose="03000509000000000000" pitchFamily="65" charset="-120"/>
                <a:ea typeface="DFKai-SB" panose="03000509000000000000" pitchFamily="65" charset="-120"/>
              </a:rPr>
              <a:t>引發</a:t>
            </a:r>
            <a:r>
              <a:rPr lang="zh-CN" altLang="en-US" sz="3000" dirty="0">
                <a:latin typeface="DFKai-SB" panose="03000509000000000000" pitchFamily="65" charset="-120"/>
                <a:ea typeface="DFKai-SB" panose="03000509000000000000" pitchFamily="65" charset="-120"/>
              </a:rPr>
              <a:t>恐怖主義、難民等問題</a:t>
            </a:r>
            <a:r>
              <a:rPr lang="zh-CN" altLang="en-US" sz="3000" dirty="0" smtClean="0">
                <a:latin typeface="DFKai-SB" panose="03000509000000000000" pitchFamily="65" charset="-120"/>
                <a:ea typeface="DFKai-SB" panose="03000509000000000000" pitchFamily="65" charset="-120"/>
              </a:rPr>
              <a:t>。部份</a:t>
            </a:r>
            <a:r>
              <a:rPr lang="zh-CN" altLang="en-US" sz="3000" dirty="0">
                <a:latin typeface="DFKai-SB" panose="03000509000000000000" pitchFamily="65" charset="-120"/>
                <a:ea typeface="DFKai-SB" panose="03000509000000000000" pitchFamily="65" charset="-120"/>
              </a:rPr>
              <a:t>國家利用中國國內議題，企圖干涉國</a:t>
            </a:r>
            <a:r>
              <a:rPr lang="zh-TW" altLang="en-US" sz="3000" dirty="0">
                <a:latin typeface="DFKai-SB" panose="03000509000000000000" pitchFamily="65" charset="-120"/>
                <a:ea typeface="DFKai-SB" panose="03000509000000000000" pitchFamily="65" charset="-120"/>
              </a:rPr>
              <a:t>家</a:t>
            </a:r>
            <a:r>
              <a:rPr lang="zh-CN" altLang="en-US" sz="3000" dirty="0">
                <a:latin typeface="DFKai-SB" panose="03000509000000000000" pitchFamily="65" charset="-120"/>
                <a:ea typeface="DFKai-SB" panose="03000509000000000000" pitchFamily="65" charset="-120"/>
              </a:rPr>
              <a:t>內政，又在南海地區</a:t>
            </a:r>
            <a:r>
              <a:rPr lang="zh-TW" altLang="en-US" sz="3000" dirty="0">
                <a:latin typeface="DFKai-SB" panose="03000509000000000000" pitchFamily="65" charset="-120"/>
                <a:ea typeface="DFKai-SB" panose="03000509000000000000" pitchFamily="65" charset="-120"/>
              </a:rPr>
              <a:t>等</a:t>
            </a:r>
            <a:r>
              <a:rPr lang="zh-CN" altLang="en-US" sz="3000" dirty="0">
                <a:latin typeface="DFKai-SB" panose="03000509000000000000" pitchFamily="65" charset="-120"/>
                <a:ea typeface="DFKai-SB" panose="03000509000000000000" pitchFamily="65" charset="-120"/>
              </a:rPr>
              <a:t>不斷挑釁，嚴重威脅國家安全。</a:t>
            </a:r>
            <a:r>
              <a:rPr lang="zh-TW" altLang="en-US" sz="3000" dirty="0">
                <a:latin typeface="DFKai-SB" panose="03000509000000000000" pitchFamily="65" charset="-120"/>
                <a:ea typeface="DFKai-SB" panose="03000509000000000000" pitchFamily="65" charset="-120"/>
              </a:rPr>
              <a:t>因此，我國國家安全出現一些隱患。</a:t>
            </a:r>
            <a:endParaRPr lang="zh-CN" altLang="en-US" sz="3000" dirty="0">
              <a:latin typeface="DFKai-SB" panose="03000509000000000000" pitchFamily="65" charset="-120"/>
              <a:ea typeface="DFKai-SB" panose="03000509000000000000" pitchFamily="65" charset="-120"/>
            </a:endParaRPr>
          </a:p>
        </p:txBody>
      </p:sp>
      <p:sp>
        <p:nvSpPr>
          <p:cNvPr id="7" name="矩形 6"/>
          <p:cNvSpPr/>
          <p:nvPr/>
        </p:nvSpPr>
        <p:spPr>
          <a:xfrm>
            <a:off x="8335203" y="4240755"/>
            <a:ext cx="3520985" cy="369332"/>
          </a:xfrm>
          <a:prstGeom prst="rect">
            <a:avLst/>
          </a:prstGeom>
        </p:spPr>
        <p:txBody>
          <a:bodyPr wrap="square">
            <a:spAutoFit/>
          </a:bodyPr>
          <a:lstStyle/>
          <a:p>
            <a:pPr algn="ctr"/>
            <a:r>
              <a:rPr lang="zh-CN" altLang="en-US" dirty="0">
                <a:latin typeface="Times New Roman" panose="02020603050405020304" pitchFamily="18" charset="0"/>
                <a:ea typeface="DFKai-SB" panose="03000509000000000000" pitchFamily="65" charset="-120"/>
                <a:cs typeface="Times New Roman" panose="02020603050405020304" pitchFamily="18" charset="0"/>
              </a:rPr>
              <a:t>外國聯合軍演圖片</a:t>
            </a:r>
            <a:endParaRPr lang="en-US" altLang="zh-CN"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7340" y="2166382"/>
            <a:ext cx="3484200" cy="204987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276709" y="452025"/>
            <a:ext cx="9135373" cy="1200329"/>
          </a:xfrm>
          <a:prstGeom prst="rect">
            <a:avLst/>
          </a:prstGeom>
        </p:spPr>
        <p:txBody>
          <a:bodyPr wrap="square">
            <a:spAutoFit/>
          </a:bodyPr>
          <a:lstStyle/>
          <a:p>
            <a:pPr>
              <a:lnSpc>
                <a:spcPct val="90000"/>
              </a:lnSpc>
              <a:spcAft>
                <a:spcPct val="35000"/>
              </a:spcAft>
              <a:defRPr/>
            </a:pPr>
            <a:r>
              <a:rPr lang="zh-TW" altLang="en-US" sz="4000" b="1" dirty="0">
                <a:latin typeface="DFKai-SB" panose="03000509000000000000" pitchFamily="65" charset="-120"/>
                <a:ea typeface="DFKai-SB" panose="03000509000000000000" pitchFamily="65" charset="-120"/>
              </a:rPr>
              <a:t>國家面對的挑戰二：國際安全形勢亂變交織威脅</a:t>
            </a:r>
            <a:r>
              <a:rPr lang="zh-TW" altLang="en-US" sz="4000" b="1" dirty="0" smtClean="0">
                <a:latin typeface="DFKai-SB" panose="03000509000000000000" pitchFamily="65" charset="-120"/>
                <a:ea typeface="DFKai-SB" panose="03000509000000000000" pitchFamily="65" charset="-120"/>
              </a:rPr>
              <a:t>國家安全</a:t>
            </a:r>
            <a:endParaRPr lang="zh-TW" altLang="en-US" sz="4000" b="1" dirty="0">
              <a:latin typeface="DFKai-SB" panose="03000509000000000000" pitchFamily="65" charset="-120"/>
              <a:ea typeface="DFKai-SB" panose="03000509000000000000" pitchFamily="65" charset="-12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065994" y="1402190"/>
            <a:ext cx="9714955" cy="4616648"/>
          </a:xfrm>
          <a:prstGeom prst="rect">
            <a:avLst/>
          </a:prstGeom>
          <a:noFill/>
          <a:ln w="38100">
            <a:solidFill>
              <a:srgbClr val="0070C0"/>
            </a:solidFill>
          </a:ln>
        </p:spPr>
        <p:txBody>
          <a:bodyPr wrap="square">
            <a:spAutoFit/>
          </a:bodyPr>
          <a:lstStyle/>
          <a:p>
            <a:pPr>
              <a:lnSpc>
                <a:spcPct val="150000"/>
              </a:lnSpc>
            </a:pPr>
            <a:r>
              <a:rPr lang="zh-CN" altLang="en-US" sz="2400" dirty="0">
                <a:latin typeface="DFKai-SB" panose="03000509000000000000" pitchFamily="65" charset="-120"/>
                <a:ea typeface="DFKai-SB" panose="03000509000000000000" pitchFamily="65" charset="-120"/>
              </a:rPr>
              <a:t>    </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經濟全球化潮流不可逆轉，但其雙刃劍效應也在</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突</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顯。</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2008</a:t>
            </a:r>
            <a:r>
              <a:rPr lang="zh-CN" altLang="zh-CN" sz="2800" dirty="0">
                <a:latin typeface="Times New Roman" panose="02020603050405020304" pitchFamily="18" charset="0"/>
                <a:ea typeface="DFKai-SB" panose="03000509000000000000" pitchFamily="65" charset="-120"/>
                <a:cs typeface="Times New Roman" panose="02020603050405020304" pitchFamily="18" charset="0"/>
              </a:rPr>
              <a:t>年</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發生</a:t>
            </a:r>
            <a:r>
              <a:rPr lang="zh-CN" altLang="zh-CN" sz="2800" dirty="0">
                <a:latin typeface="Times New Roman" panose="02020603050405020304" pitchFamily="18" charset="0"/>
                <a:ea typeface="DFKai-SB" panose="03000509000000000000" pitchFamily="65" charset="-120"/>
                <a:cs typeface="Times New Roman" panose="02020603050405020304" pitchFamily="18" charset="0"/>
              </a:rPr>
              <a:t>國際金融危機</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給世界經濟造成衝擊，突如其來的</a:t>
            </a:r>
            <a:r>
              <a:rPr lang="zh-CN" altLang="zh-CN" sz="2800" dirty="0">
                <a:latin typeface="Times New Roman" panose="02020603050405020304" pitchFamily="18" charset="0"/>
                <a:ea typeface="DFKai-SB" panose="03000509000000000000" pitchFamily="65" charset="-120"/>
                <a:cs typeface="Times New Roman" panose="02020603050405020304" pitchFamily="18" charset="0"/>
              </a:rPr>
              <a:t>新冠肺炎</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疫情</a:t>
            </a:r>
            <a:r>
              <a:rPr lang="zh-CN" altLang="zh-CN" sz="2800" dirty="0">
                <a:latin typeface="Times New Roman" panose="02020603050405020304" pitchFamily="18" charset="0"/>
                <a:ea typeface="DFKai-SB" panose="03000509000000000000" pitchFamily="65" charset="-120"/>
                <a:cs typeface="Times New Roman" panose="02020603050405020304" pitchFamily="18" charset="0"/>
              </a:rPr>
              <a:t>影響廣泛深遠，</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世界</a:t>
            </a:r>
            <a:r>
              <a:rPr lang="zh-CN" altLang="zh-CN" sz="2800" dirty="0">
                <a:latin typeface="Times New Roman" panose="02020603050405020304" pitchFamily="18" charset="0"/>
                <a:ea typeface="DFKai-SB" panose="03000509000000000000" pitchFamily="65" charset="-120"/>
                <a:cs typeface="Times New Roman" panose="02020603050405020304" pitchFamily="18" charset="0"/>
              </a:rPr>
              <a:t>經濟陷入持續低迷</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a:t>
            </a:r>
            <a:r>
              <a:rPr lang="zh-CN" altLang="zh-CN" sz="2800" dirty="0">
                <a:latin typeface="Times New Roman" panose="02020603050405020304" pitchFamily="18" charset="0"/>
                <a:ea typeface="DFKai-SB" panose="03000509000000000000" pitchFamily="65" charset="-120"/>
                <a:cs typeface="Times New Roman" panose="02020603050405020304" pitchFamily="18" charset="0"/>
              </a:rPr>
              <a:t>西方主要國家貿易保護主義抬頭</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a:t>
            </a:r>
            <a:r>
              <a:rPr lang="zh-CN" altLang="zh-CN" sz="2800" dirty="0">
                <a:latin typeface="Times New Roman" panose="02020603050405020304" pitchFamily="18" charset="0"/>
                <a:ea typeface="DFKai-SB" panose="03000509000000000000" pitchFamily="65" charset="-120"/>
                <a:cs typeface="Times New Roman" panose="02020603050405020304" pitchFamily="18" charset="0"/>
              </a:rPr>
              <a:t>全球化</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有</a:t>
            </a:r>
            <a:r>
              <a:rPr lang="zh-CN" altLang="zh-CN" sz="2800" dirty="0">
                <a:latin typeface="Times New Roman" panose="02020603050405020304" pitchFamily="18" charset="0"/>
                <a:ea typeface="DFKai-SB" panose="03000509000000000000" pitchFamily="65" charset="-120"/>
                <a:cs typeface="Times New Roman" panose="02020603050405020304" pitchFamily="18" charset="0"/>
              </a:rPr>
              <a:t>逆</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轉</a:t>
            </a:r>
            <a:r>
              <a:rPr lang="zh-CN" altLang="zh-CN" sz="2800" dirty="0">
                <a:latin typeface="Times New Roman" panose="02020603050405020304" pitchFamily="18" charset="0"/>
                <a:ea typeface="DFKai-SB" panose="03000509000000000000" pitchFamily="65" charset="-120"/>
                <a:cs typeface="Times New Roman" panose="02020603050405020304" pitchFamily="18" charset="0"/>
              </a:rPr>
              <a:t>趨勢</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。同時</a:t>
            </a:r>
            <a:r>
              <a:rPr lang="zh-CN" altLang="en-US" sz="2800" dirty="0" smtClean="0">
                <a:latin typeface="Times New Roman" panose="02020603050405020304" pitchFamily="18" charset="0"/>
                <a:ea typeface="DFKai-SB" panose="03000509000000000000" pitchFamily="65" charset="-120"/>
                <a:cs typeface="Times New Roman" panose="02020603050405020304" pitchFamily="18" charset="0"/>
              </a:rPr>
              <a:t>，產業</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鏈分工日益</a:t>
            </a:r>
            <a:r>
              <a:rPr lang="zh-CN" altLang="en-US" sz="2800" dirty="0" smtClean="0">
                <a:latin typeface="Times New Roman" panose="02020603050405020304" pitchFamily="18" charset="0"/>
                <a:ea typeface="DFKai-SB" panose="03000509000000000000" pitchFamily="65" charset="-120"/>
                <a:cs typeface="Times New Roman" panose="02020603050405020304" pitchFamily="18" charset="0"/>
              </a:rPr>
              <a:t>成</a:t>
            </a:r>
            <a:r>
              <a:rPr lang="zh-TW" altLang="en-US" sz="2800" dirty="0" smtClean="0">
                <a:latin typeface="Times New Roman" panose="02020603050405020304" pitchFamily="18" charset="0"/>
                <a:ea typeface="DFKai-SB" panose="03000509000000000000" pitchFamily="65" charset="-120"/>
                <a:cs typeface="Times New Roman" panose="02020603050405020304" pitchFamily="18" charset="0"/>
              </a:rPr>
              <a:t>為</a:t>
            </a:r>
            <a:r>
              <a:rPr lang="zh-CN" altLang="en-US" sz="2800" dirty="0" smtClean="0">
                <a:latin typeface="Times New Roman" panose="02020603050405020304" pitchFamily="18" charset="0"/>
                <a:ea typeface="DFKai-SB" panose="03000509000000000000" pitchFamily="65" charset="-120"/>
                <a:cs typeface="Times New Roman" panose="02020603050405020304" pitchFamily="18" charset="0"/>
              </a:rPr>
              <a:t>大國</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博弈的主要領域。近年來，美國奉行本國利益至上，對華發起貿易戰和經濟脫鈎，試圖遏制我國經濟發展，嚴重破壞國際經濟秩序和</a:t>
            </a:r>
            <a:r>
              <a:rPr lang="zh-CN" altLang="en-US" sz="2800" dirty="0" smtClean="0">
                <a:latin typeface="Times New Roman" panose="02020603050405020304" pitchFamily="18" charset="0"/>
                <a:ea typeface="DFKai-SB" panose="03000509000000000000" pitchFamily="65" charset="-120"/>
                <a:cs typeface="Times New Roman" panose="02020603050405020304" pitchFamily="18" charset="0"/>
              </a:rPr>
              <a:t>全球產業</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鏈穩定。</a:t>
            </a:r>
            <a:endParaRPr lang="en-US" altLang="zh-CN" sz="2800" b="0" i="0" dirty="0">
              <a:effectLst/>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9" name="文本框 18"/>
          <p:cNvSpPr txBox="1"/>
          <p:nvPr/>
        </p:nvSpPr>
        <p:spPr>
          <a:xfrm>
            <a:off x="4276632" y="6069215"/>
            <a:ext cx="6504317" cy="584775"/>
          </a:xfrm>
          <a:prstGeom prst="rect">
            <a:avLst/>
          </a:prstGeom>
          <a:noFill/>
        </p:spPr>
        <p:txBody>
          <a:bodyPr wrap="square">
            <a:spAutoFit/>
          </a:bodyPr>
          <a:lstStyle/>
          <a:p>
            <a:r>
              <a:rPr lang="zh-CN" altLang="en-US" sz="1600" dirty="0">
                <a:latin typeface="Times New Roman" panose="02020603050405020304" pitchFamily="18" charset="0"/>
                <a:ea typeface="DFKai-SB" panose="03000509000000000000" pitchFamily="65" charset="-120"/>
                <a:cs typeface="Times New Roman" panose="02020603050405020304" pitchFamily="18" charset="0"/>
              </a:rPr>
              <a:t>參考</a:t>
            </a:r>
            <a:r>
              <a:rPr lang="zh-TW" altLang="en-US" sz="1600" dirty="0">
                <a:latin typeface="Times New Roman" panose="02020603050405020304" pitchFamily="18" charset="0"/>
                <a:ea typeface="DFKai-SB" panose="03000509000000000000" pitchFamily="65" charset="-120"/>
                <a:cs typeface="Times New Roman" panose="02020603050405020304" pitchFamily="18" charset="0"/>
              </a:rPr>
              <a:t>資料</a:t>
            </a:r>
            <a:r>
              <a:rPr lang="en-US" altLang="zh-TW" sz="1600" dirty="0">
                <a:latin typeface="Times New Roman" panose="02020603050405020304" pitchFamily="18" charset="0"/>
                <a:ea typeface="DFKai-SB" panose="03000509000000000000" pitchFamily="65" charset="-120"/>
                <a:cs typeface="Times New Roman" panose="02020603050405020304" pitchFamily="18" charset="0"/>
              </a:rPr>
              <a:t>: </a:t>
            </a:r>
            <a:r>
              <a:rPr lang="zh-TW" altLang="en-US" sz="1600" dirty="0">
                <a:latin typeface="Times New Roman" panose="02020603050405020304" pitchFamily="18" charset="0"/>
                <a:ea typeface="DFKai-SB" panose="03000509000000000000" pitchFamily="65" charset="-120"/>
                <a:cs typeface="Times New Roman" panose="02020603050405020304" pitchFamily="18" charset="0"/>
              </a:rPr>
              <a:t>中華人民共和國中央人民政府</a:t>
            </a:r>
            <a:endParaRPr lang="en-US" altLang="zh-CN" sz="1600" dirty="0">
              <a:latin typeface="Times New Roman" panose="02020603050405020304" pitchFamily="18" charset="0"/>
              <a:ea typeface="DFKai-SB" panose="03000509000000000000" pitchFamily="65" charset="-120"/>
              <a:cs typeface="Times New Roman" panose="02020603050405020304" pitchFamily="18" charset="0"/>
            </a:endParaRPr>
          </a:p>
          <a:p>
            <a:r>
              <a:rPr lang="en-US" altLang="zh-TW" sz="16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http://www.gov.cn/guowuyuan/2020-11/25/content_5563986.htm</a:t>
            </a:r>
            <a:r>
              <a:rPr lang="en-US" altLang="zh-TW" sz="1600" dirty="0">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1600"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1157402" y="6209408"/>
            <a:ext cx="2790902" cy="418811"/>
          </a:xfrm>
          <a:prstGeom prst="rect">
            <a:avLst/>
          </a:prstGeom>
        </p:spPr>
      </p:pic>
      <p:sp>
        <p:nvSpPr>
          <p:cNvPr id="3" name="Rectangle 2"/>
          <p:cNvSpPr/>
          <p:nvPr/>
        </p:nvSpPr>
        <p:spPr>
          <a:xfrm>
            <a:off x="723693" y="599667"/>
            <a:ext cx="10956846" cy="646331"/>
          </a:xfrm>
          <a:prstGeom prst="rect">
            <a:avLst/>
          </a:prstGeom>
        </p:spPr>
        <p:txBody>
          <a:bodyPr wrap="none">
            <a:spAutoFit/>
          </a:bodyPr>
          <a:lstStyle/>
          <a:p>
            <a:pPr>
              <a:lnSpc>
                <a:spcPct val="90000"/>
              </a:lnSpc>
              <a:spcAft>
                <a:spcPct val="35000"/>
              </a:spcAft>
              <a:defRPr/>
            </a:pPr>
            <a:r>
              <a:rPr lang="zh-TW" altLang="en-US" sz="4000" b="1" dirty="0">
                <a:latin typeface="DFKai-SB" panose="03000509000000000000" pitchFamily="65" charset="-120"/>
                <a:ea typeface="DFKai-SB" panose="03000509000000000000" pitchFamily="65" charset="-120"/>
              </a:rPr>
              <a:t>國家面對的挑戰三：國家經濟發展不確定性增加</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7197</Words>
  <Application>Microsoft Office PowerPoint</Application>
  <PresentationFormat>寬螢幕</PresentationFormat>
  <Paragraphs>389</Paragraphs>
  <Slides>50</Slides>
  <Notes>19</Notes>
  <HiddenSlides>0</HiddenSlides>
  <MMClips>0</MMClips>
  <ScaleCrop>false</ScaleCrop>
  <HeadingPairs>
    <vt:vector size="6" baseType="variant">
      <vt:variant>
        <vt:lpstr>使用字型</vt:lpstr>
      </vt:variant>
      <vt:variant>
        <vt:i4>21</vt:i4>
      </vt:variant>
      <vt:variant>
        <vt:lpstr>佈景主題</vt:lpstr>
      </vt:variant>
      <vt:variant>
        <vt:i4>1</vt:i4>
      </vt:variant>
      <vt:variant>
        <vt:lpstr>投影片標題</vt:lpstr>
      </vt:variant>
      <vt:variant>
        <vt:i4>50</vt:i4>
      </vt:variant>
    </vt:vector>
  </HeadingPairs>
  <TitlesOfParts>
    <vt:vector size="72" baseType="lpstr">
      <vt:lpstr>Aharoni</vt:lpstr>
      <vt:lpstr>Avant GardeBook</vt:lpstr>
      <vt:lpstr>Cordia New</vt:lpstr>
      <vt:lpstr>等线</vt:lpstr>
      <vt:lpstr>等线 Light</vt:lpstr>
      <vt:lpstr>Kartika</vt:lpstr>
      <vt:lpstr>微软雅黑</vt:lpstr>
      <vt:lpstr>宋体</vt:lpstr>
      <vt:lpstr>Source Sans Pro</vt:lpstr>
      <vt:lpstr>游ゴシック</vt:lpstr>
      <vt:lpstr>微軟正黑體</vt:lpstr>
      <vt:lpstr>微軟正黑體</vt:lpstr>
      <vt:lpstr>新細明體</vt:lpstr>
      <vt:lpstr>楷体</vt:lpstr>
      <vt:lpstr>DFKai-SB</vt:lpstr>
      <vt:lpstr>DFKai-SB</vt:lpstr>
      <vt:lpstr>Agency FB</vt:lpstr>
      <vt:lpstr>Arial</vt:lpstr>
      <vt:lpstr>Calibri</vt:lpstr>
      <vt:lpstr>Times New Roman</vt:lpstr>
      <vt:lpstr>Wingdings</vt:lpstr>
      <vt:lpstr>Office 主题​​</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中國和平發展道路主要三步曲</vt:lpstr>
      <vt:lpstr>PowerPoint 簡報</vt:lpstr>
      <vt:lpstr>PowerPoint 簡報</vt:lpstr>
      <vt:lpstr>PowerPoint 簡報</vt:lpstr>
      <vt:lpstr>PowerPoint 簡報</vt:lpstr>
      <vt:lpstr>PowerPoint 簡報</vt:lpstr>
      <vt:lpstr>PowerPoint 簡報</vt:lpstr>
      <vt:lpstr>大國外交：中美關係</vt:lpstr>
      <vt:lpstr>PowerPoint 簡報</vt:lpstr>
      <vt:lpstr>PowerPoint 簡報</vt:lpstr>
      <vt:lpstr>PowerPoint 簡報</vt:lpstr>
      <vt:lpstr>PowerPoint 簡報</vt:lpstr>
      <vt:lpstr>PowerPoint 簡報</vt:lpstr>
      <vt:lpstr>PowerPoint 簡報</vt:lpstr>
      <vt:lpstr>PowerPoint 簡報</vt:lpstr>
      <vt:lpstr>PowerPoint 簡報</vt:lpstr>
      <vt:lpstr>秉持正確義利觀，加強與發展中國家團結合作</vt:lpstr>
      <vt:lpstr>PowerPoint 簡報</vt:lpstr>
      <vt:lpstr>PowerPoint 簡報</vt:lpstr>
      <vt:lpstr>PowerPoint 簡報</vt:lpstr>
      <vt:lpstr>我國的多邊外交</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2022-01-10T08:41:47Z</dcterms:created>
  <dcterms:modified xsi:type="dcterms:W3CDTF">2023-04-25T08:10:21Z</dcterms:modified>
</cp:coreProperties>
</file>