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1"/>
  </p:notesMasterIdLst>
  <p:sldIdLst>
    <p:sldId id="1381" r:id="rId2"/>
    <p:sldId id="6298" r:id="rId3"/>
    <p:sldId id="538" r:id="rId4"/>
    <p:sldId id="756" r:id="rId5"/>
    <p:sldId id="1380" r:id="rId6"/>
    <p:sldId id="6252" r:id="rId7"/>
    <p:sldId id="6265" r:id="rId8"/>
    <p:sldId id="1471" r:id="rId9"/>
    <p:sldId id="1473" r:id="rId10"/>
    <p:sldId id="1322" r:id="rId11"/>
    <p:sldId id="722" r:id="rId12"/>
    <p:sldId id="1247" r:id="rId13"/>
    <p:sldId id="6284" r:id="rId14"/>
    <p:sldId id="558" r:id="rId15"/>
    <p:sldId id="6302" r:id="rId16"/>
    <p:sldId id="1472" r:id="rId17"/>
    <p:sldId id="6303" r:id="rId18"/>
    <p:sldId id="6273" r:id="rId19"/>
    <p:sldId id="1469" r:id="rId20"/>
    <p:sldId id="1436" r:id="rId21"/>
    <p:sldId id="1367" r:id="rId22"/>
    <p:sldId id="763" r:id="rId23"/>
    <p:sldId id="737" r:id="rId24"/>
    <p:sldId id="745" r:id="rId25"/>
    <p:sldId id="6266" r:id="rId26"/>
    <p:sldId id="746" r:id="rId27"/>
    <p:sldId id="1475" r:id="rId28"/>
    <p:sldId id="6283" r:id="rId29"/>
    <p:sldId id="649" r:id="rId30"/>
    <p:sldId id="1366" r:id="rId31"/>
    <p:sldId id="6310" r:id="rId32"/>
    <p:sldId id="412" r:id="rId33"/>
    <p:sldId id="6233" r:id="rId34"/>
    <p:sldId id="310" r:id="rId35"/>
    <p:sldId id="6304" r:id="rId36"/>
    <p:sldId id="411" r:id="rId37"/>
    <p:sldId id="1359" r:id="rId38"/>
    <p:sldId id="6264" r:id="rId39"/>
    <p:sldId id="272" r:id="rId40"/>
    <p:sldId id="705" r:id="rId41"/>
    <p:sldId id="6270" r:id="rId42"/>
    <p:sldId id="260" r:id="rId43"/>
    <p:sldId id="6235" r:id="rId44"/>
    <p:sldId id="6289" r:id="rId45"/>
    <p:sldId id="258" r:id="rId46"/>
    <p:sldId id="691" r:id="rId47"/>
    <p:sldId id="6307" r:id="rId48"/>
    <p:sldId id="264" r:id="rId49"/>
    <p:sldId id="1397" r:id="rId50"/>
    <p:sldId id="335" r:id="rId51"/>
    <p:sldId id="1454" r:id="rId52"/>
    <p:sldId id="380" r:id="rId53"/>
    <p:sldId id="6301" r:id="rId54"/>
    <p:sldId id="1405" r:id="rId55"/>
    <p:sldId id="1399" r:id="rId56"/>
    <p:sldId id="278" r:id="rId57"/>
    <p:sldId id="1408" r:id="rId58"/>
    <p:sldId id="303" r:id="rId59"/>
    <p:sldId id="285" r:id="rId60"/>
    <p:sldId id="319" r:id="rId61"/>
    <p:sldId id="320" r:id="rId62"/>
    <p:sldId id="326" r:id="rId63"/>
    <p:sldId id="6295" r:id="rId64"/>
    <p:sldId id="1468" r:id="rId65"/>
    <p:sldId id="381" r:id="rId66"/>
    <p:sldId id="6248" r:id="rId67"/>
    <p:sldId id="6249" r:id="rId68"/>
    <p:sldId id="1025" r:id="rId69"/>
    <p:sldId id="6311" r:id="rId7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3" orient="horz" pos="1797" userDrawn="1">
          <p15:clr>
            <a:srgbClr val="A4A3A4"/>
          </p15:clr>
        </p15:guide>
        <p15:guide id="5" orient="horz" pos="3929"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E00"/>
    <a:srgbClr val="DAC3A2"/>
    <a:srgbClr val="AD977F"/>
    <a:srgbClr val="EAECF8"/>
    <a:srgbClr val="D3E5FD"/>
    <a:srgbClr val="FFBF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591" autoAdjust="0"/>
  </p:normalViewPr>
  <p:slideViewPr>
    <p:cSldViewPr snapToGrid="0">
      <p:cViewPr varScale="1">
        <p:scale>
          <a:sx n="106" d="100"/>
          <a:sy n="106" d="100"/>
        </p:scale>
        <p:origin x="654" y="114"/>
      </p:cViewPr>
      <p:guideLst>
        <p:guide pos="3840"/>
        <p:guide orient="horz" pos="1797"/>
        <p:guide orient="horz" pos="3929"/>
        <p:guide orient="horz" pos="3864"/>
      </p:guideLst>
    </p:cSldViewPr>
  </p:slideViewPr>
  <p:outlineViewPr>
    <p:cViewPr>
      <p:scale>
        <a:sx n="33" d="100"/>
        <a:sy n="33" d="100"/>
      </p:scale>
      <p:origin x="0" y="-2517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E5EEA1-BB6D-4465-8053-9F44AFAA256A}" type="datetimeFigureOut">
              <a:rPr lang="zh-CN" altLang="en-US" smtClean="0"/>
              <a:t>2024/3/20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6AAFBF-E9A6-4F7B-B781-41C07D5FCD68}" type="slidenum">
              <a:rPr lang="zh-CN" altLang="en-US" smtClean="0"/>
              <a:t>‹#›</a:t>
            </a:fld>
            <a:endParaRPr lang="zh-CN" altLang="en-US"/>
          </a:p>
        </p:txBody>
      </p:sp>
    </p:spTree>
    <p:extLst>
      <p:ext uri="{BB962C8B-B14F-4D97-AF65-F5344CB8AC3E}">
        <p14:creationId xmlns:p14="http://schemas.microsoft.com/office/powerpoint/2010/main" val="1274247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1</a:t>
            </a:fld>
            <a:endParaRPr lang="zh-CN" altLang="en-US"/>
          </a:p>
        </p:txBody>
      </p:sp>
    </p:spTree>
    <p:extLst>
      <p:ext uri="{BB962C8B-B14F-4D97-AF65-F5344CB8AC3E}">
        <p14:creationId xmlns:p14="http://schemas.microsoft.com/office/powerpoint/2010/main" val="2243517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24</a:t>
            </a:fld>
            <a:endParaRPr lang="zh-CN" altLang="en-US" dirty="0"/>
          </a:p>
        </p:txBody>
      </p:sp>
    </p:spTree>
    <p:extLst>
      <p:ext uri="{BB962C8B-B14F-4D97-AF65-F5344CB8AC3E}">
        <p14:creationId xmlns:p14="http://schemas.microsoft.com/office/powerpoint/2010/main" val="379509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27</a:t>
            </a:fld>
            <a:endParaRPr lang="zh-CN" altLang="en-US" dirty="0"/>
          </a:p>
        </p:txBody>
      </p:sp>
    </p:spTree>
    <p:extLst>
      <p:ext uri="{BB962C8B-B14F-4D97-AF65-F5344CB8AC3E}">
        <p14:creationId xmlns:p14="http://schemas.microsoft.com/office/powerpoint/2010/main" val="260812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29</a:t>
            </a:fld>
            <a:endParaRPr lang="zh-CN" altLang="en-US" dirty="0"/>
          </a:p>
        </p:txBody>
      </p:sp>
    </p:spTree>
    <p:extLst>
      <p:ext uri="{BB962C8B-B14F-4D97-AF65-F5344CB8AC3E}">
        <p14:creationId xmlns:p14="http://schemas.microsoft.com/office/powerpoint/2010/main" val="1922818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30</a:t>
            </a:fld>
            <a:endParaRPr lang="zh-CN" altLang="en-US" dirty="0"/>
          </a:p>
        </p:txBody>
      </p:sp>
    </p:spTree>
    <p:extLst>
      <p:ext uri="{BB962C8B-B14F-4D97-AF65-F5344CB8AC3E}">
        <p14:creationId xmlns:p14="http://schemas.microsoft.com/office/powerpoint/2010/main" val="2938122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32</a:t>
            </a:fld>
            <a:endParaRPr lang="zh-CN" altLang="en-US" dirty="0"/>
          </a:p>
        </p:txBody>
      </p:sp>
    </p:spTree>
    <p:extLst>
      <p:ext uri="{BB962C8B-B14F-4D97-AF65-F5344CB8AC3E}">
        <p14:creationId xmlns:p14="http://schemas.microsoft.com/office/powerpoint/2010/main" val="1377154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6AAFBF-E9A6-4F7B-B781-41C07D5FCD68}" type="slidenum">
              <a:rPr lang="zh-CN" altLang="en-US" smtClean="0"/>
              <a:t>33</a:t>
            </a:fld>
            <a:endParaRPr lang="zh-CN" altLang="en-US"/>
          </a:p>
        </p:txBody>
      </p:sp>
    </p:spTree>
    <p:extLst>
      <p:ext uri="{BB962C8B-B14F-4D97-AF65-F5344CB8AC3E}">
        <p14:creationId xmlns:p14="http://schemas.microsoft.com/office/powerpoint/2010/main" val="1307583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38</a:t>
            </a:fld>
            <a:endParaRPr lang="zh-CN" altLang="en-US" dirty="0"/>
          </a:p>
        </p:txBody>
      </p:sp>
    </p:spTree>
    <p:extLst>
      <p:ext uri="{BB962C8B-B14F-4D97-AF65-F5344CB8AC3E}">
        <p14:creationId xmlns:p14="http://schemas.microsoft.com/office/powerpoint/2010/main" val="1804105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39</a:t>
            </a:fld>
            <a:endParaRPr lang="zh-CN" altLang="en-US" dirty="0"/>
          </a:p>
        </p:txBody>
      </p:sp>
    </p:spTree>
    <p:extLst>
      <p:ext uri="{BB962C8B-B14F-4D97-AF65-F5344CB8AC3E}">
        <p14:creationId xmlns:p14="http://schemas.microsoft.com/office/powerpoint/2010/main" val="30514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40</a:t>
            </a:fld>
            <a:endParaRPr lang="zh-CN" altLang="en-US" dirty="0"/>
          </a:p>
        </p:txBody>
      </p:sp>
    </p:spTree>
    <p:extLst>
      <p:ext uri="{BB962C8B-B14F-4D97-AF65-F5344CB8AC3E}">
        <p14:creationId xmlns:p14="http://schemas.microsoft.com/office/powerpoint/2010/main" val="5067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42</a:t>
            </a:fld>
            <a:endParaRPr lang="zh-CN" altLang="en-US" dirty="0"/>
          </a:p>
        </p:txBody>
      </p:sp>
    </p:spTree>
    <p:extLst>
      <p:ext uri="{BB962C8B-B14F-4D97-AF65-F5344CB8AC3E}">
        <p14:creationId xmlns:p14="http://schemas.microsoft.com/office/powerpoint/2010/main" val="362218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61F3F1-E1ED-41DA-8653-CF443244E713}" type="slidenum">
              <a:rPr lang="zh-CN" altLang="en-US" smtClean="0"/>
              <a:t>3</a:t>
            </a:fld>
            <a:endParaRPr lang="zh-CN" altLang="en-US" dirty="0"/>
          </a:p>
        </p:txBody>
      </p:sp>
    </p:spTree>
    <p:extLst>
      <p:ext uri="{BB962C8B-B14F-4D97-AF65-F5344CB8AC3E}">
        <p14:creationId xmlns:p14="http://schemas.microsoft.com/office/powerpoint/2010/main" val="3698405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393B43E-75B3-47A2-99BC-119DB9322248}" type="slidenum">
              <a:rPr lang="zh-CN" altLang="en-US" smtClean="0"/>
              <a:t>45</a:t>
            </a:fld>
            <a:endParaRPr lang="zh-CN" altLang="en-US" dirty="0"/>
          </a:p>
        </p:txBody>
      </p:sp>
    </p:spTree>
    <p:extLst>
      <p:ext uri="{BB962C8B-B14F-4D97-AF65-F5344CB8AC3E}">
        <p14:creationId xmlns:p14="http://schemas.microsoft.com/office/powerpoint/2010/main" val="32980337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EEE90719-FD34-4277-B63B-BDD68BAB794B}" type="slidenum">
              <a:rPr lang="zh-CN" altLang="en-US" smtClean="0"/>
              <a:t>46</a:t>
            </a:fld>
            <a:endParaRPr lang="zh-CN" altLang="en-US" dirty="0"/>
          </a:p>
        </p:txBody>
      </p:sp>
    </p:spTree>
    <p:extLst>
      <p:ext uri="{BB962C8B-B14F-4D97-AF65-F5344CB8AC3E}">
        <p14:creationId xmlns:p14="http://schemas.microsoft.com/office/powerpoint/2010/main" val="279290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86AAFBF-E9A6-4F7B-B781-41C07D5FCD68}" type="slidenum">
              <a:rPr lang="zh-CN" altLang="en-US" smtClean="0"/>
              <a:t>64</a:t>
            </a:fld>
            <a:endParaRPr lang="zh-CN" altLang="en-US" dirty="0"/>
          </a:p>
        </p:txBody>
      </p:sp>
    </p:spTree>
    <p:extLst>
      <p:ext uri="{BB962C8B-B14F-4D97-AF65-F5344CB8AC3E}">
        <p14:creationId xmlns:p14="http://schemas.microsoft.com/office/powerpoint/2010/main" val="3372061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7</a:t>
            </a:fld>
            <a:endParaRPr lang="zh-CN" altLang="en-US" dirty="0"/>
          </a:p>
        </p:txBody>
      </p:sp>
    </p:spTree>
    <p:extLst>
      <p:ext uri="{BB962C8B-B14F-4D97-AF65-F5344CB8AC3E}">
        <p14:creationId xmlns:p14="http://schemas.microsoft.com/office/powerpoint/2010/main" val="4136492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8</a:t>
            </a:fld>
            <a:endParaRPr lang="zh-CN" altLang="en-US" dirty="0"/>
          </a:p>
        </p:txBody>
      </p:sp>
    </p:spTree>
    <p:extLst>
      <p:ext uri="{BB962C8B-B14F-4D97-AF65-F5344CB8AC3E}">
        <p14:creationId xmlns:p14="http://schemas.microsoft.com/office/powerpoint/2010/main" val="3633277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9</a:t>
            </a:fld>
            <a:endParaRPr lang="zh-CN" altLang="en-US" dirty="0"/>
          </a:p>
        </p:txBody>
      </p:sp>
    </p:spTree>
    <p:extLst>
      <p:ext uri="{BB962C8B-B14F-4D97-AF65-F5344CB8AC3E}">
        <p14:creationId xmlns:p14="http://schemas.microsoft.com/office/powerpoint/2010/main" val="96783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C79D45A-F98D-42DA-876F-8ED5376F9ED6}" type="slidenum">
              <a:rPr lang="zh-CN" altLang="en-US" smtClean="0"/>
              <a:t>12</a:t>
            </a:fld>
            <a:endParaRPr lang="zh-CN" altLang="en-US" dirty="0"/>
          </a:p>
        </p:txBody>
      </p:sp>
    </p:spTree>
    <p:extLst>
      <p:ext uri="{BB962C8B-B14F-4D97-AF65-F5344CB8AC3E}">
        <p14:creationId xmlns:p14="http://schemas.microsoft.com/office/powerpoint/2010/main" val="984923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FF2E280-B185-410A-84DF-69E642FD489D}" type="slidenum">
              <a:rPr lang="zh-CN" altLang="en-US" smtClean="0"/>
              <a:t>14</a:t>
            </a:fld>
            <a:endParaRPr lang="zh-CN" altLang="en-US" dirty="0"/>
          </a:p>
        </p:txBody>
      </p:sp>
    </p:spTree>
    <p:extLst>
      <p:ext uri="{BB962C8B-B14F-4D97-AF65-F5344CB8AC3E}">
        <p14:creationId xmlns:p14="http://schemas.microsoft.com/office/powerpoint/2010/main" val="3485605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dirty="0"/>
          </a:p>
        </p:txBody>
      </p:sp>
      <p:sp>
        <p:nvSpPr>
          <p:cNvPr id="4" name="灯片编号占位符 3"/>
          <p:cNvSpPr>
            <a:spLocks noGrp="1"/>
          </p:cNvSpPr>
          <p:nvPr>
            <p:ph type="sldNum" sz="quarter" idx="5"/>
          </p:nvPr>
        </p:nvSpPr>
        <p:spPr/>
        <p:txBody>
          <a:bodyPr/>
          <a:lstStyle/>
          <a:p>
            <a:fld id="{32636103-1D73-49EC-9014-53BB1FDF9380}" type="slidenum">
              <a:rPr lang="zh-CN" altLang="en-US" smtClean="0"/>
              <a:t>16</a:t>
            </a:fld>
            <a:endParaRPr lang="zh-CN" altLang="en-US" dirty="0"/>
          </a:p>
        </p:txBody>
      </p:sp>
    </p:spTree>
    <p:extLst>
      <p:ext uri="{BB962C8B-B14F-4D97-AF65-F5344CB8AC3E}">
        <p14:creationId xmlns:p14="http://schemas.microsoft.com/office/powerpoint/2010/main" val="2248502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76B02F6-61C9-47E6-9F85-CFCA1B5596EB}" type="slidenum">
              <a:rPr lang="zh-CN" altLang="en-US" smtClean="0"/>
              <a:t>18</a:t>
            </a:fld>
            <a:endParaRPr lang="zh-CN" altLang="en-US" dirty="0"/>
          </a:p>
        </p:txBody>
      </p:sp>
    </p:spTree>
    <p:extLst>
      <p:ext uri="{BB962C8B-B14F-4D97-AF65-F5344CB8AC3E}">
        <p14:creationId xmlns:p14="http://schemas.microsoft.com/office/powerpoint/2010/main" val="677629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791498-466A-4076-915F-0E271809F37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D5E992D-F109-4FC4-8A03-D67DA05A9C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2395678-A559-4400-A251-FEF521239D1F}"/>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1A425B2D-A5B2-4E0D-BE04-C6A4FA2DB19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9BC9C4-2A3B-42FE-8CD8-A94DA0032741}"/>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398857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C7380-21B3-40A3-9EB0-181345A8D6D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274C610-E286-432A-87C1-1A853C413A4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3C28F93-D476-4A1D-857F-8AD0DE1F01A0}"/>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8C7C4C6-3B49-4B74-B20D-B175E29843E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6952BE6-7B9B-46F5-8CF3-6345E9ADF4D8}"/>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22280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24E549-BE87-4A1D-88FB-87F092A6467C}"/>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3A2A5BA-0D60-47AD-9ACC-979F6688112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7284C6A-AB6F-40BA-A4D1-038BFB1472F2}"/>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D7BD855A-F569-425F-8C6F-5DA61FB096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D48307-5163-4FD2-A010-EFEBBC9E5E85}"/>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18169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C92BB7-5293-48F9-9923-42BB7B314322}"/>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 name="灯片编号占位符 3">
            <a:extLst>
              <a:ext uri="{FF2B5EF4-FFF2-40B4-BE49-F238E27FC236}">
                <a16:creationId xmlns:a16="http://schemas.microsoft.com/office/drawing/2014/main" id="{4504F13B-362A-45B3-8C5F-0EFEFE652187}"/>
              </a:ext>
            </a:extLst>
          </p:cNvPr>
          <p:cNvSpPr>
            <a:spLocks noGrp="1"/>
          </p:cNvSpPr>
          <p:nvPr>
            <p:ph type="sldNum" sz="quarter" idx="10"/>
          </p:nvPr>
        </p:nvSpPr>
        <p:spPr>
          <a:xfrm>
            <a:off x="9120188" y="6381750"/>
            <a:ext cx="2743200" cy="365125"/>
          </a:xfrm>
        </p:spPr>
        <p:txBody>
          <a:bodyPr/>
          <a:lstStyle>
            <a:lvl1pPr>
              <a:defRPr/>
            </a:lvl1pPr>
          </a:lstStyle>
          <a:p>
            <a:pPr>
              <a:defRPr/>
            </a:pPr>
            <a:fld id="{D516AF7B-E9E2-410E-AD95-DFB2B63849F4}" type="slidenum">
              <a:rPr lang="en-US" altLang="en-US"/>
              <a:pPr>
                <a:defRPr/>
              </a:pPr>
              <a:t>‹#›</a:t>
            </a:fld>
            <a:endParaRPr lang="en-US" altLang="en-US"/>
          </a:p>
        </p:txBody>
      </p:sp>
    </p:spTree>
    <p:extLst>
      <p:ext uri="{BB962C8B-B14F-4D97-AF65-F5344CB8AC3E}">
        <p14:creationId xmlns:p14="http://schemas.microsoft.com/office/powerpoint/2010/main" val="2664875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EC92BB7-5293-48F9-9923-42BB7B314322}"/>
              </a:ext>
            </a:extLst>
          </p:cNvPr>
          <p:cNvSpPr/>
          <p:nvPr userDrawn="1"/>
        </p:nvSpPr>
        <p:spPr>
          <a:xfrm>
            <a:off x="0" y="0"/>
            <a:ext cx="12192000" cy="6858000"/>
          </a:xfrm>
          <a:prstGeom prst="rect">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标题 8">
            <a:extLst>
              <a:ext uri="{FF2B5EF4-FFF2-40B4-BE49-F238E27FC236}">
                <a16:creationId xmlns:a16="http://schemas.microsoft.com/office/drawing/2014/main" id="{3B3D79B6-6AF9-4153-A7CC-00C1A5844DC6}"/>
              </a:ext>
            </a:extLst>
          </p:cNvPr>
          <p:cNvSpPr>
            <a:spLocks noGrp="1"/>
          </p:cNvSpPr>
          <p:nvPr>
            <p:ph type="title"/>
          </p:nvPr>
        </p:nvSpPr>
        <p:spPr/>
        <p:txBody>
          <a:bodyPr/>
          <a:lstStyle/>
          <a:p>
            <a:r>
              <a:rPr lang="zh-CN" altLang="en-US"/>
              <a:t>单击此处编辑母版标题样式</a:t>
            </a:r>
          </a:p>
        </p:txBody>
      </p:sp>
      <p:sp>
        <p:nvSpPr>
          <p:cNvPr id="10" name="灯片编号占位符 3">
            <a:extLst>
              <a:ext uri="{FF2B5EF4-FFF2-40B4-BE49-F238E27FC236}">
                <a16:creationId xmlns:a16="http://schemas.microsoft.com/office/drawing/2014/main" id="{985E8557-AA23-470F-BF54-24E7AE004578}"/>
              </a:ext>
            </a:extLst>
          </p:cNvPr>
          <p:cNvSpPr txBox="1">
            <a:spLocks/>
          </p:cNvSpPr>
          <p:nvPr userDrawn="1"/>
        </p:nvSpPr>
        <p:spPr>
          <a:xfrm>
            <a:off x="9120188" y="63817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68A1375-C6F2-41F5-93BB-BAEEB18A553A}" type="slidenum">
              <a:rPr lang="en-US" altLang="en-US" smtClean="0"/>
              <a:pPr>
                <a:defRPr/>
              </a:pPr>
              <a:t>‹#›</a:t>
            </a:fld>
            <a:endParaRPr lang="en-US" altLang="en-US"/>
          </a:p>
        </p:txBody>
      </p:sp>
    </p:spTree>
    <p:extLst>
      <p:ext uri="{BB962C8B-B14F-4D97-AF65-F5344CB8AC3E}">
        <p14:creationId xmlns:p14="http://schemas.microsoft.com/office/powerpoint/2010/main" val="3764792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F3B56-E567-413D-8717-3E0D9D42F50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D70EA9-BC46-4A17-BA69-37E0FBEC6843}"/>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E25F366-4B20-4AD2-944B-964BCFB7E289}"/>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5EBEE821-C3B5-4A40-B5FF-9A5AE3FC03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E6F5F73-063B-4B57-B036-ED83DFC1FD3E}"/>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4076422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B64AB-C0F1-4DE0-8CE2-35C81332B45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0838CD8-EB2B-42D8-8487-A7D30432FA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F48BBAB-6A8A-482E-96CE-04648318ACD1}"/>
              </a:ext>
            </a:extLst>
          </p:cNvPr>
          <p:cNvSpPr>
            <a:spLocks noGrp="1"/>
          </p:cNvSpPr>
          <p:nvPr>
            <p:ph type="dt" sz="half" idx="10"/>
          </p:nvPr>
        </p:nvSpPr>
        <p:spPr/>
        <p:txBody>
          <a:bodyPr/>
          <a:lstStyle/>
          <a:p>
            <a:endParaRPr lang="zh-CN" altLang="en-US"/>
          </a:p>
        </p:txBody>
      </p:sp>
      <p:sp>
        <p:nvSpPr>
          <p:cNvPr id="5" name="页脚占位符 4">
            <a:extLst>
              <a:ext uri="{FF2B5EF4-FFF2-40B4-BE49-F238E27FC236}">
                <a16:creationId xmlns:a16="http://schemas.microsoft.com/office/drawing/2014/main" id="{AA5A8C13-59B2-40A1-B89F-6775DBD913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D690CF-B30B-47E7-B95C-1F17720DE933}"/>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610223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F8B182-1214-4B79-AF17-871B65F917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3D0354-F81E-41C0-AD2F-0EC771C0823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58A1CB8-DBB2-402E-BDCB-D054FB35357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8B43C73-1A91-4764-A67B-3340943845D9}"/>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96BB45B6-AEAC-428A-9899-3CE12085942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F872241-913D-4767-9473-469F2B0CDAD6}"/>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051372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99E4B09-7FE1-4202-8CE1-4D993FEB8CC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8A63EA-BC5C-446A-818A-AEAA27B6A1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CC13CA-E2AD-4645-BED6-BFE2A705754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6E58605-47B2-4982-B07E-98408A57F8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6C89600-CC67-41A6-A5E9-FAEF160ED20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6286885E-E1C7-4C68-9F04-929820AE0E17}"/>
              </a:ext>
            </a:extLst>
          </p:cNvPr>
          <p:cNvSpPr>
            <a:spLocks noGrp="1"/>
          </p:cNvSpPr>
          <p:nvPr>
            <p:ph type="dt" sz="half" idx="10"/>
          </p:nvPr>
        </p:nvSpPr>
        <p:spPr/>
        <p:txBody>
          <a:bodyPr/>
          <a:lstStyle/>
          <a:p>
            <a:endParaRPr lang="zh-CN" altLang="en-US"/>
          </a:p>
        </p:txBody>
      </p:sp>
      <p:sp>
        <p:nvSpPr>
          <p:cNvPr id="8" name="页脚占位符 7">
            <a:extLst>
              <a:ext uri="{FF2B5EF4-FFF2-40B4-BE49-F238E27FC236}">
                <a16:creationId xmlns:a16="http://schemas.microsoft.com/office/drawing/2014/main" id="{3FF2B5A5-F32C-4B83-9186-7538640895E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2A929C1-CFB7-44B7-BF50-39D160EDE931}"/>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21099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DBAB3-A6DD-43D8-97DF-7478D451830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3E88D19-B2A4-4647-B10C-A79F40E0AD0D}"/>
              </a:ext>
            </a:extLst>
          </p:cNvPr>
          <p:cNvSpPr>
            <a:spLocks noGrp="1"/>
          </p:cNvSpPr>
          <p:nvPr>
            <p:ph type="dt" sz="half" idx="10"/>
          </p:nvPr>
        </p:nvSpPr>
        <p:spPr/>
        <p:txBody>
          <a:bodyPr/>
          <a:lstStyle/>
          <a:p>
            <a:endParaRPr lang="zh-CN" altLang="en-US"/>
          </a:p>
        </p:txBody>
      </p:sp>
      <p:sp>
        <p:nvSpPr>
          <p:cNvPr id="4" name="页脚占位符 3">
            <a:extLst>
              <a:ext uri="{FF2B5EF4-FFF2-40B4-BE49-F238E27FC236}">
                <a16:creationId xmlns:a16="http://schemas.microsoft.com/office/drawing/2014/main" id="{57E976D7-6E7D-4AFA-8856-D0976B653D9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29850D2-929C-4017-9863-44733F53C265}"/>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16660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0A9B003-BD3B-4C62-BF26-5E0691C13BBD}"/>
              </a:ext>
            </a:extLst>
          </p:cNvPr>
          <p:cNvSpPr>
            <a:spLocks noGrp="1"/>
          </p:cNvSpPr>
          <p:nvPr>
            <p:ph type="dt" sz="half" idx="10"/>
          </p:nvPr>
        </p:nvSpPr>
        <p:spPr/>
        <p:txBody>
          <a:bodyPr/>
          <a:lstStyle/>
          <a:p>
            <a:endParaRPr lang="zh-CN" altLang="en-US"/>
          </a:p>
        </p:txBody>
      </p:sp>
      <p:sp>
        <p:nvSpPr>
          <p:cNvPr id="3" name="页脚占位符 2">
            <a:extLst>
              <a:ext uri="{FF2B5EF4-FFF2-40B4-BE49-F238E27FC236}">
                <a16:creationId xmlns:a16="http://schemas.microsoft.com/office/drawing/2014/main" id="{B3ED49F3-A0B1-4839-93BE-980DA22961D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E7B104E-EF26-44E5-A6BC-0FAD159D790B}"/>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57966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3CBC1F-2840-457C-81AE-31C6D51E8DE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670E273-910E-4E1F-89B7-02CDA412D4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04C33AC-6D16-4512-AA5C-955A659CA6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4C0B15-33F9-4A0E-82F8-8735CB20E45F}"/>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A8BCE957-AE73-40C2-B492-EED93311851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2A38407-5C65-4C7F-8468-2B2290BA5F50}"/>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3917392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F27439-5AF4-4AA1-A5DB-1BABC016CD7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CE0044-AA8E-47D2-BC23-2FE32DDA63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39432A4-6ED4-48F7-B8DB-3582E9475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D689EA-6E83-42A5-AE3F-94C50C4C9234}"/>
              </a:ext>
            </a:extLst>
          </p:cNvPr>
          <p:cNvSpPr>
            <a:spLocks noGrp="1"/>
          </p:cNvSpPr>
          <p:nvPr>
            <p:ph type="dt" sz="half" idx="10"/>
          </p:nvPr>
        </p:nvSpPr>
        <p:spPr/>
        <p:txBody>
          <a:bodyPr/>
          <a:lstStyle/>
          <a:p>
            <a:endParaRPr lang="zh-CN" altLang="en-US"/>
          </a:p>
        </p:txBody>
      </p:sp>
      <p:sp>
        <p:nvSpPr>
          <p:cNvPr id="6" name="页脚占位符 5">
            <a:extLst>
              <a:ext uri="{FF2B5EF4-FFF2-40B4-BE49-F238E27FC236}">
                <a16:creationId xmlns:a16="http://schemas.microsoft.com/office/drawing/2014/main" id="{F1CF588D-44E9-4E55-B71C-59DBF7A0A5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8627C0-1964-4374-8709-A34FA1EEE9B7}"/>
              </a:ext>
            </a:extLst>
          </p:cNvPr>
          <p:cNvSpPr>
            <a:spLocks noGrp="1"/>
          </p:cNvSpPr>
          <p:nvPr>
            <p:ph type="sldNum" sz="quarter" idx="12"/>
          </p:nvPr>
        </p:nvSpPr>
        <p:spPr/>
        <p:txBody>
          <a:bodyPr/>
          <a:lstStyle/>
          <a:p>
            <a:fld id="{BE432116-35CF-4E4D-B1E6-58AA934CCD77}" type="slidenum">
              <a:rPr lang="zh-CN" altLang="en-US" smtClean="0"/>
              <a:t>‹#›</a:t>
            </a:fld>
            <a:endParaRPr lang="zh-CN" altLang="en-US"/>
          </a:p>
        </p:txBody>
      </p:sp>
    </p:spTree>
    <p:extLst>
      <p:ext uri="{BB962C8B-B14F-4D97-AF65-F5344CB8AC3E}">
        <p14:creationId xmlns:p14="http://schemas.microsoft.com/office/powerpoint/2010/main" val="417269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F92659A-19A4-4910-BB76-A06997F10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B3D1DDE-9B74-412B-80D7-83B321950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70DC8C-3F36-48C4-AC84-DFADBF9B99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页脚占位符 4">
            <a:extLst>
              <a:ext uri="{FF2B5EF4-FFF2-40B4-BE49-F238E27FC236}">
                <a16:creationId xmlns:a16="http://schemas.microsoft.com/office/drawing/2014/main" id="{19E6218E-BB9E-4B5C-85FA-136A09BC32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66E9F64-9609-46A4-8FAF-58696BD2A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32116-35CF-4E4D-B1E6-58AA934CCD77}" type="slidenum">
              <a:rPr lang="zh-CN" altLang="en-US" smtClean="0"/>
              <a:t>‹#›</a:t>
            </a:fld>
            <a:endParaRPr lang="zh-CN" altLang="en-US"/>
          </a:p>
        </p:txBody>
      </p:sp>
      <p:sp>
        <p:nvSpPr>
          <p:cNvPr id="7" name="灯片编号占位符 2">
            <a:extLst>
              <a:ext uri="{FF2B5EF4-FFF2-40B4-BE49-F238E27FC236}">
                <a16:creationId xmlns:a16="http://schemas.microsoft.com/office/drawing/2014/main" id="{25486942-67AD-4944-AF20-9C2F35AC4515}"/>
              </a:ext>
            </a:extLst>
          </p:cNvPr>
          <p:cNvSpPr txBox="1">
            <a:spLocks/>
          </p:cNvSpPr>
          <p:nvPr userDrawn="1"/>
        </p:nvSpPr>
        <p:spPr>
          <a:xfrm>
            <a:off x="9118800" y="6382800"/>
            <a:ext cx="2743200" cy="365125"/>
          </a:xfrm>
          <a:prstGeom prst="rect">
            <a:avLst/>
          </a:prstGeom>
        </p:spPr>
        <p:txBody>
          <a:bodyPr vert="horz" lIns="91440" tIns="45720" rIns="91440" bIns="45720" rtlCol="0" anchor="ctr"/>
          <a:lstStyle>
            <a:defPPr>
              <a:defRPr lang="zh-CN"/>
            </a:defPPr>
            <a:lvl1pPr marL="0" algn="r" defTabSz="914400" rtl="0" eaLnBrk="0" fontAlgn="base" latinLnBrk="0" hangingPunct="0">
              <a:spcBef>
                <a:spcPct val="0"/>
              </a:spcBef>
              <a:spcAft>
                <a:spcPct val="0"/>
              </a:spcAft>
              <a:defRPr sz="1200" kern="1200">
                <a:solidFill>
                  <a:schemeClr val="tx1">
                    <a:tint val="75000"/>
                  </a:schemeClr>
                </a:solidFill>
                <a:latin typeface="Arial" panose="020B0604020202020204" pitchFamily="34" charset="0"/>
                <a:ea typeface="宋体" panose="02010600030101010101" pitchFamily="2" charset="-122"/>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800" kern="1200">
                <a:solidFill>
                  <a:schemeClr val="tx1"/>
                </a:solidFill>
                <a:latin typeface="Arial" panose="020B0604020202020204" pitchFamily="34" charset="0"/>
                <a:ea typeface="宋体" panose="02010600030101010101" pitchFamily="2" charset="-122"/>
                <a:cs typeface="+mn-cs"/>
              </a:defRPr>
            </a:lvl9pPr>
          </a:lstStyle>
          <a:p>
            <a:pPr>
              <a:defRPr/>
            </a:pPr>
            <a:fld id="{C6F83518-E373-4996-BE94-47308CC4F57E}" type="slidenum">
              <a:rPr lang="en-US" altLang="en-US" smtClean="0"/>
              <a:pPr>
                <a:defRPr/>
              </a:pPr>
              <a:t>‹#›</a:t>
            </a:fld>
            <a:endParaRPr lang="en-US" altLang="en-US" dirty="0"/>
          </a:p>
        </p:txBody>
      </p:sp>
    </p:spTree>
    <p:extLst>
      <p:ext uri="{BB962C8B-B14F-4D97-AF65-F5344CB8AC3E}">
        <p14:creationId xmlns:p14="http://schemas.microsoft.com/office/powerpoint/2010/main" val="223590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hyperlink" Target="http://www.nhc.gov.cn/xcs/spbd/201502/42f74bde292a414bab327baaa4118454.shtml"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www.unhcr.org/hk/28393-%E8%81%AF%E5%90%88%E5%9C%8B%E9%9B%A3%E6%B0%91%E7%BD%B2%E3%80%8A%E5%85%A8%E7%90%83%E8%B6%A8%E5%8B%A2%E5%A0%B1%E5%91%8A%E3%80%8B%EF%BC%9A1%E7%9A%84%E4%B8%96%E7%95%8C%E4%BA%BA%E5%8F%A3%E6%B5%81%E9%9B%A2.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emf"/><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v.cctv.com/2021/05/24/VIDEgAnv2nqVpSkI5JHcOyip210524.shtml" TargetMode="Externa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E3KMeYMAORk" TargetMode="External"/><Relationship Id="rId2" Type="http://schemas.openxmlformats.org/officeDocument/2006/relationships/image" Target="../media/image39.jp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mprc.gov.cn/web/wjb_673085/zzjg_673183/gjjjs_674249/gjzzyhygk_674253/wsgjt_674255/gk_674257/"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www.efglobal.org/efglobal%E8%81%94%E5%90%88%E5%9B%BD%E7%A7%98%E4%B9%A6%E9%95%BF%E8%A7%86%E9%A2%91%E8%B4%BA%E4%BF%A1"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beltandroad.hktdc.com/tc/belt-and-road-basics/what-does-belt-and-road-mean" TargetMode="Externa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6.png"/><Relationship Id="rId4" Type="http://schemas.openxmlformats.org/officeDocument/2006/relationships/hyperlink" Target="https://beltandroad.hktdc.com/tc/belt-and-road-basics/impact-developing-belt-and-road"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0.emf"/><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www.gov.cn/xinwen/2021-01/19/content_5581186.htm"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anso.org.cn/ch/" TargetMode="External"/><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beltandroad.hktdc.com/tc/case-references" TargetMode="Externa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5B321725-F2EA-41AB-8644-0CB98B32F966}"/>
              </a:ext>
            </a:extLst>
          </p:cNvPr>
          <p:cNvSpPr/>
          <p:nvPr/>
        </p:nvSpPr>
        <p:spPr>
          <a:xfrm>
            <a:off x="188948" y="220390"/>
            <a:ext cx="5532583" cy="1569660"/>
          </a:xfrm>
          <a:prstGeom prst="rect">
            <a:avLst/>
          </a:prstGeom>
        </p:spPr>
        <p:txBody>
          <a:bodyPr wrap="square">
            <a:spAutoFit/>
          </a:bodyPr>
          <a:lstStyle/>
          <a:p>
            <a:r>
              <a:rPr lang="zh-TW" altLang="en-US" sz="3200" dirty="0">
                <a:latin typeface="DFKai-SB" panose="03000509000000000000" pitchFamily="65" charset="-120"/>
                <a:ea typeface="DFKai-SB" panose="03000509000000000000" pitchFamily="65" charset="-120"/>
              </a:rPr>
              <a:t>公民與社會發展科</a:t>
            </a:r>
            <a:r>
              <a:rPr lang="en-US" altLang="zh-TW" sz="3200" dirty="0">
                <a:latin typeface="DFKai-SB" panose="03000509000000000000" pitchFamily="65" charset="-120"/>
                <a:ea typeface="DFKai-SB" panose="03000509000000000000" pitchFamily="65" charset="-120"/>
              </a:rPr>
              <a:t>:</a:t>
            </a:r>
          </a:p>
          <a:p>
            <a:r>
              <a:rPr lang="zh-TW" altLang="en-US" sz="3200" dirty="0">
                <a:latin typeface="DFKai-SB" panose="03000509000000000000" pitchFamily="65" charset="-120"/>
                <a:ea typeface="DFKai-SB" panose="03000509000000000000" pitchFamily="65" charset="-120"/>
              </a:rPr>
              <a:t>主題</a:t>
            </a:r>
            <a:r>
              <a:rPr lang="zh-CN" altLang="en-US" sz="3200" dirty="0">
                <a:latin typeface="DFKai-SB" panose="03000509000000000000" pitchFamily="65" charset="-120"/>
                <a:ea typeface="DFKai-SB" panose="03000509000000000000" pitchFamily="65" charset="-120"/>
              </a:rPr>
              <a:t>二 </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改革開放以來的國家</a:t>
            </a:r>
            <a:endParaRPr lang="en-US" altLang="zh-TW" sz="3200" dirty="0">
              <a:latin typeface="DFKai-SB" panose="03000509000000000000" pitchFamily="65" charset="-120"/>
              <a:ea typeface="DFKai-SB" panose="03000509000000000000" pitchFamily="65" charset="-120"/>
            </a:endParaRPr>
          </a:p>
          <a:p>
            <a:r>
              <a:rPr lang="zh-TW" altLang="en-US" sz="3200" dirty="0">
                <a:latin typeface="DFKai-SB" panose="03000509000000000000" pitchFamily="65" charset="-120"/>
                <a:ea typeface="DFKai-SB" panose="03000509000000000000" pitchFamily="65" charset="-120"/>
              </a:rPr>
              <a:t>課題</a:t>
            </a:r>
            <a:r>
              <a:rPr lang="en-US" altLang="zh-TW" sz="3200" dirty="0">
                <a:latin typeface="DFKai-SB" panose="03000509000000000000" pitchFamily="65" charset="-120"/>
                <a:ea typeface="DFKai-SB" panose="03000509000000000000" pitchFamily="65" charset="-120"/>
              </a:rPr>
              <a:t>: </a:t>
            </a:r>
            <a:r>
              <a:rPr kumimoji="0" lang="zh-CN" altLang="en-US" sz="32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cs typeface="+mn-cs"/>
              </a:rPr>
              <a:t>參與國際事務</a:t>
            </a:r>
            <a:endParaRPr lang="en-US" altLang="zh-TW" sz="32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9A380A1B-9050-41B4-9EAF-C35F760D5B81}"/>
              </a:ext>
            </a:extLst>
          </p:cNvPr>
          <p:cNvSpPr/>
          <p:nvPr/>
        </p:nvSpPr>
        <p:spPr>
          <a:xfrm>
            <a:off x="769127" y="2636995"/>
            <a:ext cx="10358183" cy="2554545"/>
          </a:xfrm>
          <a:prstGeom prst="rect">
            <a:avLst/>
          </a:prstGeom>
        </p:spPr>
        <p:txBody>
          <a:bodyPr wrap="square">
            <a:spAutoFit/>
          </a:bodyPr>
          <a:lstStyle/>
          <a:p>
            <a:pPr algn="ctr"/>
            <a:r>
              <a:rPr lang="zh-TW" altLang="en-US" sz="4000" b="1" dirty="0">
                <a:latin typeface="標楷體" panose="03000509000000000000" pitchFamily="65" charset="-120"/>
                <a:ea typeface="標楷體" panose="03000509000000000000" pitchFamily="65" charset="-120"/>
              </a:rPr>
              <a:t>學習重點</a:t>
            </a:r>
            <a:r>
              <a:rPr lang="en-US" altLang="zh-TW" sz="4000" b="1" dirty="0">
                <a:latin typeface="標楷體" panose="03000509000000000000" pitchFamily="65" charset="-120"/>
                <a:ea typeface="標楷體" panose="03000509000000000000" pitchFamily="65" charset="-120"/>
              </a:rPr>
              <a:t>:</a:t>
            </a:r>
          </a:p>
          <a:p>
            <a:r>
              <a:rPr lang="zh-CN" altLang="en-US" sz="4000" dirty="0">
                <a:latin typeface="標楷體" panose="03000509000000000000" pitchFamily="65" charset="-120"/>
                <a:ea typeface="標楷體" panose="03000509000000000000" pitchFamily="65" charset="-120"/>
              </a:rPr>
              <a:t>行動及倡議：不同性質的救援及協助其他國家行動；籌組國際組織及舉辦國際論壇；</a:t>
            </a:r>
            <a:r>
              <a:rPr lang="zh-TW" altLang="en-US" sz="4000" dirty="0">
                <a:latin typeface="標楷體" panose="03000509000000000000" pitchFamily="65" charset="-120"/>
                <a:ea typeface="標楷體" panose="03000509000000000000" pitchFamily="65" charset="-120"/>
              </a:rPr>
              <a:t>「</a:t>
            </a:r>
            <a:r>
              <a:rPr lang="zh-CN" altLang="en-US" sz="4000" dirty="0">
                <a:latin typeface="標楷體" panose="03000509000000000000" pitchFamily="65" charset="-120"/>
                <a:ea typeface="標楷體" panose="03000509000000000000" pitchFamily="65" charset="-120"/>
              </a:rPr>
              <a:t>一帶一路</a:t>
            </a:r>
            <a:r>
              <a:rPr lang="zh-TW" altLang="en-US" sz="4000" dirty="0">
                <a:latin typeface="標楷體" panose="03000509000000000000" pitchFamily="65" charset="-120"/>
                <a:ea typeface="標楷體" panose="03000509000000000000" pitchFamily="65" charset="-120"/>
              </a:rPr>
              <a:t>」</a:t>
            </a:r>
            <a:r>
              <a:rPr lang="zh-CN" altLang="en-US" sz="4000" dirty="0">
                <a:latin typeface="標楷體" panose="03000509000000000000" pitchFamily="65" charset="-120"/>
                <a:ea typeface="標楷體" panose="03000509000000000000" pitchFamily="65" charset="-120"/>
              </a:rPr>
              <a:t>倡議</a:t>
            </a:r>
            <a:endParaRPr lang="zh-CN" altLang="en-US" sz="4000" dirty="0"/>
          </a:p>
        </p:txBody>
      </p:sp>
      <p:sp>
        <p:nvSpPr>
          <p:cNvPr id="5" name="文本框 13">
            <a:extLst>
              <a:ext uri="{FF2B5EF4-FFF2-40B4-BE49-F238E27FC236}">
                <a16:creationId xmlns:a16="http://schemas.microsoft.com/office/drawing/2014/main" id="{112E574B-4A03-42D5-9654-6247FF4BE265}"/>
              </a:ext>
            </a:extLst>
          </p:cNvPr>
          <p:cNvSpPr txBox="1">
            <a:spLocks noChangeArrowheads="1"/>
          </p:cNvSpPr>
          <p:nvPr/>
        </p:nvSpPr>
        <p:spPr bwMode="auto">
          <a:xfrm>
            <a:off x="4949074" y="5667710"/>
            <a:ext cx="17925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2800" dirty="0" smtClean="0">
                <a:latin typeface="Times New Roman" panose="02020603050405020304" pitchFamily="18" charset="0"/>
                <a:ea typeface="標楷體" panose="03000509000000000000" pitchFamily="65" charset="-120"/>
                <a:cs typeface="Times New Roman" panose="02020603050405020304" pitchFamily="18" charset="0"/>
              </a:rPr>
              <a:t>2022</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2800" dirty="0">
                <a:latin typeface="Times New Roman" panose="02020603050405020304" pitchFamily="18" charset="0"/>
                <a:ea typeface="標楷體" panose="03000509000000000000" pitchFamily="65" charset="-120"/>
                <a:cs typeface="Times New Roman" panose="02020603050405020304" pitchFamily="18" charset="0"/>
              </a:rPr>
              <a:t>5</a:t>
            </a:r>
            <a:r>
              <a:rPr lang="zh-TW" altLang="en-US" sz="2800" dirty="0" smtClean="0">
                <a:latin typeface="Times New Roman" panose="02020603050405020304" pitchFamily="18" charset="0"/>
                <a:ea typeface="標楷體" panose="03000509000000000000" pitchFamily="65" charset="-120"/>
                <a:cs typeface="Times New Roman" panose="02020603050405020304" pitchFamily="18" charset="0"/>
              </a:rPr>
              <a:t>月</a:t>
            </a:r>
            <a:endParaRPr lang="zh-CN" altLang="en-US" sz="28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806378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944A2EF1-20A1-4132-B1C2-3407B2C98CB1}"/>
              </a:ext>
            </a:extLst>
          </p:cNvPr>
          <p:cNvSpPr txBox="1"/>
          <p:nvPr/>
        </p:nvSpPr>
        <p:spPr>
          <a:xfrm>
            <a:off x="444210" y="999162"/>
            <a:ext cx="11266631" cy="3416320"/>
          </a:xfrm>
          <a:prstGeom prst="rect">
            <a:avLst/>
          </a:prstGeom>
          <a:noFill/>
          <a:ln w="38100">
            <a:solidFill>
              <a:srgbClr val="FF0000"/>
            </a:solidFill>
          </a:ln>
        </p:spPr>
        <p:txBody>
          <a:bodyPr wrap="square" rtlCol="0">
            <a:spAutoFit/>
          </a:bodyPr>
          <a:lstStyle/>
          <a:p>
            <a:pPr>
              <a:lnSpc>
                <a:spcPct val="150000"/>
              </a:lnSpc>
            </a:pPr>
            <a:r>
              <a:rPr lang="en-US" altLang="zh-CN" sz="2400" dirty="0" smtClean="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國際衞生條例</a:t>
            </a:r>
            <a:r>
              <a:rPr lang="en-US" altLang="zh-CN"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2005</a:t>
            </a:r>
            <a:r>
              <a:rPr lang="zh-CN" altLang="en-US"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把國</a:t>
            </a:r>
            <a:r>
              <a:rPr lang="zh-CN" altLang="en-US" sz="2400" dirty="0">
                <a:latin typeface="DFKai-SB" panose="03000509000000000000" pitchFamily="65" charset="-120"/>
                <a:ea typeface="DFKai-SB" panose="03000509000000000000" pitchFamily="65" charset="-120"/>
              </a:rPr>
              <a:t>際關注的突發公共衞生事件</a:t>
            </a:r>
            <a:r>
              <a:rPr lang="zh-TW" altLang="en-US" sz="2400" dirty="0">
                <a:latin typeface="DFKai-SB" panose="03000509000000000000" pitchFamily="65" charset="-120"/>
                <a:ea typeface="DFKai-SB" panose="03000509000000000000" pitchFamily="65" charset="-120"/>
              </a:rPr>
              <a:t>定義為</a:t>
            </a:r>
            <a:r>
              <a:rPr lang="zh-CN" altLang="en-US" sz="2400" dirty="0">
                <a:latin typeface="DFKai-SB" panose="03000509000000000000" pitchFamily="65" charset="-120"/>
                <a:ea typeface="DFKai-SB" panose="03000509000000000000" pitchFamily="65" charset="-120"/>
              </a:rPr>
              <a:t>「通過疾病的國際傳播構成對其它國家</a:t>
            </a:r>
            <a:r>
              <a:rPr lang="zh-TW"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公共衞生風險，</a:t>
            </a:r>
            <a:r>
              <a:rPr lang="zh-TW" altLang="en-US" sz="2400" dirty="0">
                <a:latin typeface="DFKai-SB" panose="03000509000000000000" pitchFamily="65" charset="-120"/>
                <a:ea typeface="DFKai-SB" panose="03000509000000000000" pitchFamily="65" charset="-120"/>
              </a:rPr>
              <a:t>以及</a:t>
            </a:r>
            <a:r>
              <a:rPr lang="zh-CN" altLang="en-US" sz="2400" dirty="0">
                <a:latin typeface="DFKai-SB" panose="03000509000000000000" pitchFamily="65" charset="-120"/>
                <a:ea typeface="DFKai-SB" panose="03000509000000000000" pitchFamily="65" charset="-120"/>
              </a:rPr>
              <a:t>可能需要</a:t>
            </a:r>
            <a:r>
              <a:rPr lang="zh-TW" altLang="en-US" sz="2400" dirty="0">
                <a:latin typeface="DFKai-SB" panose="03000509000000000000" pitchFamily="65" charset="-120"/>
                <a:ea typeface="DFKai-SB" panose="03000509000000000000" pitchFamily="65" charset="-120"/>
              </a:rPr>
              <a:t>採</a:t>
            </a:r>
            <a:r>
              <a:rPr lang="zh-CN" altLang="en-US" sz="2400" dirty="0">
                <a:latin typeface="DFKai-SB" panose="03000509000000000000" pitchFamily="65" charset="-120"/>
                <a:ea typeface="DFKai-SB" panose="03000509000000000000" pitchFamily="65" charset="-120"/>
              </a:rPr>
              <a:t>取協調一致的國際應對措施的不同尋常的事件」</a:t>
            </a:r>
            <a:r>
              <a:rPr lang="zh-TW"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a:p>
            <a:pPr>
              <a:lnSpc>
                <a:spcPct val="150000"/>
              </a:lnSpc>
            </a:pPr>
            <a:r>
              <a:rPr lang="zh-TW" altLang="en-US" sz="2400" dirty="0" smtClean="0">
                <a:latin typeface="DFKai-SB" panose="03000509000000000000" pitchFamily="65" charset="-120"/>
                <a:ea typeface="DFKai-SB" panose="03000509000000000000" pitchFamily="65" charset="-120"/>
              </a:rPr>
              <a:t>這些</a:t>
            </a:r>
            <a:r>
              <a:rPr lang="zh-CN" altLang="en-US" sz="2400" dirty="0">
                <a:latin typeface="DFKai-SB" panose="03000509000000000000" pitchFamily="65" charset="-120"/>
                <a:ea typeface="DFKai-SB" panose="03000509000000000000" pitchFamily="65" charset="-120"/>
              </a:rPr>
              <a:t>事件</a:t>
            </a:r>
            <a:r>
              <a:rPr lang="zh-TW" altLang="en-US" sz="2400" dirty="0">
                <a:latin typeface="DFKai-SB" panose="03000509000000000000" pitchFamily="65" charset="-120"/>
                <a:ea typeface="DFKai-SB" panose="03000509000000000000" pitchFamily="65" charset="-120"/>
              </a:rPr>
              <a:t>對</a:t>
            </a:r>
            <a:r>
              <a:rPr lang="zh-CN" altLang="en-US" sz="2400" dirty="0">
                <a:latin typeface="DFKai-SB" panose="03000509000000000000" pitchFamily="65" charset="-120"/>
                <a:ea typeface="DFKai-SB" panose="03000509000000000000" pitchFamily="65" charset="-120"/>
              </a:rPr>
              <a:t>當地人民造成重大</a:t>
            </a:r>
            <a:r>
              <a:rPr lang="zh-TW"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生命健康威脅，如果防控不力</a:t>
            </a:r>
            <a:r>
              <a:rPr lang="zh-TW" altLang="en-US" sz="2400" dirty="0">
                <a:latin typeface="DFKai-SB" panose="03000509000000000000" pitchFamily="65" charset="-120"/>
                <a:ea typeface="DFKai-SB" panose="03000509000000000000" pitchFamily="65" charset="-120"/>
              </a:rPr>
              <a:t>，更</a:t>
            </a:r>
            <a:r>
              <a:rPr lang="zh-CN" altLang="en-US" sz="2400" dirty="0">
                <a:latin typeface="DFKai-SB" panose="03000509000000000000" pitchFamily="65" charset="-120"/>
                <a:ea typeface="DFKai-SB" panose="03000509000000000000" pitchFamily="65" charset="-120"/>
              </a:rPr>
              <a:t>會導致更大範圍的擴散。</a:t>
            </a:r>
            <a:r>
              <a:rPr lang="zh-TW" altLang="en-US" sz="2400" dirty="0">
                <a:latin typeface="DFKai-SB" panose="03000509000000000000" pitchFamily="65" charset="-120"/>
                <a:ea typeface="DFKai-SB" panose="03000509000000000000" pitchFamily="65" charset="-120"/>
              </a:rPr>
              <a:t>國家一直</a:t>
            </a:r>
            <a:r>
              <a:rPr lang="zh-CN" altLang="en-US" sz="2400" dirty="0">
                <a:latin typeface="DFKai-SB" panose="03000509000000000000" pitchFamily="65" charset="-120"/>
                <a:ea typeface="DFKai-SB" panose="03000509000000000000" pitchFamily="65" charset="-120"/>
              </a:rPr>
              <a:t>積極配合世界衞生組織的協調，</a:t>
            </a:r>
            <a:r>
              <a:rPr lang="zh-TW" altLang="en-US" sz="2400" dirty="0">
                <a:latin typeface="DFKai-SB" panose="03000509000000000000" pitchFamily="65" charset="-120"/>
                <a:ea typeface="DFKai-SB" panose="03000509000000000000" pitchFamily="65" charset="-120"/>
              </a:rPr>
              <a:t>應對國際關注的突發公共衞生事件，包括</a:t>
            </a:r>
            <a:r>
              <a:rPr lang="zh-CN" altLang="en-US" sz="2400" dirty="0">
                <a:latin typeface="DFKai-SB" panose="03000509000000000000" pitchFamily="65" charset="-120"/>
                <a:ea typeface="DFKai-SB" panose="03000509000000000000" pitchFamily="65" charset="-120"/>
              </a:rPr>
              <a:t>向有關國家派遣醫療隊、運送醫療援助物資</a:t>
            </a:r>
            <a:r>
              <a:rPr lang="zh-TW" altLang="en-US" sz="2400" dirty="0">
                <a:latin typeface="DFKai-SB" panose="03000509000000000000" pitchFamily="65" charset="-120"/>
                <a:ea typeface="DFKai-SB" panose="03000509000000000000" pitchFamily="65" charset="-120"/>
              </a:rPr>
              <a:t>等</a:t>
            </a:r>
            <a:r>
              <a:rPr lang="zh-CN" altLang="en-US" sz="2400" dirty="0">
                <a:latin typeface="DFKai-SB" panose="03000509000000000000" pitchFamily="65" charset="-120"/>
                <a:ea typeface="DFKai-SB" panose="03000509000000000000" pitchFamily="65" charset="-120"/>
              </a:rPr>
              <a:t>，幫助抗</a:t>
            </a:r>
            <a:r>
              <a:rPr lang="zh-CN" altLang="en-US" sz="2400" dirty="0" smtClean="0">
                <a:latin typeface="DFKai-SB" panose="03000509000000000000" pitchFamily="65" charset="-120"/>
                <a:ea typeface="DFKai-SB" panose="03000509000000000000" pitchFamily="65" charset="-120"/>
              </a:rPr>
              <a:t>擊</a:t>
            </a:r>
            <a:r>
              <a:rPr lang="zh-TW" altLang="en-US" sz="2400" dirty="0" smtClean="0">
                <a:latin typeface="DFKai-SB" panose="03000509000000000000" pitchFamily="65" charset="-120"/>
                <a:ea typeface="DFKai-SB" panose="03000509000000000000" pitchFamily="65" charset="-120"/>
              </a:rPr>
              <a:t>疫情</a:t>
            </a:r>
            <a:r>
              <a:rPr lang="zh-CN" altLang="en-US" sz="2400" dirty="0" smtClean="0">
                <a:latin typeface="DFKai-SB" panose="03000509000000000000" pitchFamily="65" charset="-120"/>
                <a:ea typeface="DFKai-SB" panose="03000509000000000000" pitchFamily="65" charset="-120"/>
              </a:rPr>
              <a:t>。</a:t>
            </a:r>
            <a:endParaRPr lang="zh-CN" altLang="en-US" sz="2400" dirty="0">
              <a:latin typeface="DFKai-SB" panose="03000509000000000000" pitchFamily="65" charset="-120"/>
              <a:ea typeface="DFKai-SB" panose="03000509000000000000" pitchFamily="65" charset="-120"/>
            </a:endParaRPr>
          </a:p>
        </p:txBody>
      </p:sp>
      <p:grpSp>
        <p:nvGrpSpPr>
          <p:cNvPr id="5" name="群組 4"/>
          <p:cNvGrpSpPr/>
          <p:nvPr/>
        </p:nvGrpSpPr>
        <p:grpSpPr>
          <a:xfrm>
            <a:off x="554710" y="4491909"/>
            <a:ext cx="2879106" cy="523577"/>
            <a:chOff x="876177" y="4177916"/>
            <a:chExt cx="2879106" cy="523577"/>
          </a:xfrm>
        </p:grpSpPr>
        <p:sp>
          <p:nvSpPr>
            <p:cNvPr id="6" name="矩形 5">
              <a:extLst>
                <a:ext uri="{FF2B5EF4-FFF2-40B4-BE49-F238E27FC236}">
                  <a16:creationId xmlns:a16="http://schemas.microsoft.com/office/drawing/2014/main" id="{1DCF31CD-1DB3-426D-8296-E96C620A7992}"/>
                </a:ext>
              </a:extLst>
            </p:cNvPr>
            <p:cNvSpPr/>
            <p:nvPr/>
          </p:nvSpPr>
          <p:spPr>
            <a:xfrm>
              <a:off x="876177" y="427604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矩形 6">
              <a:extLst>
                <a:ext uri="{FF2B5EF4-FFF2-40B4-BE49-F238E27FC236}">
                  <a16:creationId xmlns:a16="http://schemas.microsoft.com/office/drawing/2014/main" id="{DC003D24-7839-400F-8FEE-AC30823C57A4}"/>
                </a:ext>
              </a:extLst>
            </p:cNvPr>
            <p:cNvSpPr/>
            <p:nvPr/>
          </p:nvSpPr>
          <p:spPr>
            <a:xfrm>
              <a:off x="1000002" y="4410981"/>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303214" y="4177916"/>
              <a:ext cx="2452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400" b="1" dirty="0">
                  <a:latin typeface="標楷體" panose="03000509000000000000" pitchFamily="65" charset="-120"/>
                  <a:ea typeface="標楷體" panose="03000509000000000000" pitchFamily="65" charset="-120"/>
                </a:rPr>
                <a:t>資料蒐集</a:t>
              </a:r>
              <a:endParaRPr lang="zh-CN" altLang="en-US" sz="2400" b="1" dirty="0">
                <a:latin typeface="標楷體" panose="03000509000000000000" pitchFamily="65" charset="-120"/>
                <a:ea typeface="標楷體" panose="03000509000000000000" pitchFamily="65" charset="-120"/>
              </a:endParaRPr>
            </a:p>
          </p:txBody>
        </p:sp>
        <p:cxnSp>
          <p:nvCxnSpPr>
            <p:cNvPr id="9" name="直接连接符 29">
              <a:extLst>
                <a:ext uri="{FF2B5EF4-FFF2-40B4-BE49-F238E27FC236}">
                  <a16:creationId xmlns:a16="http://schemas.microsoft.com/office/drawing/2014/main" id="{FC4F6B70-DAF7-421E-9DD9-80D824F5D634}"/>
                </a:ext>
              </a:extLst>
            </p:cNvPr>
            <p:cNvCxnSpPr>
              <a:cxnSpLocks/>
            </p:cNvCxnSpPr>
            <p:nvPr/>
          </p:nvCxnSpPr>
          <p:spPr>
            <a:xfrm>
              <a:off x="1303214" y="4674506"/>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444210" y="4870230"/>
            <a:ext cx="11266631" cy="1391150"/>
          </a:xfrm>
          <a:prstGeom prst="rect">
            <a:avLst/>
          </a:prstGeom>
        </p:spPr>
        <p:txBody>
          <a:bodyPr wrap="square">
            <a:spAutoFit/>
          </a:bodyPr>
          <a:lstStyle/>
          <a:p>
            <a:pPr>
              <a:lnSpc>
                <a:spcPct val="160000"/>
              </a:lnSpc>
            </a:pPr>
            <a:r>
              <a:rPr lang="zh-TW" altLang="en-US" sz="2400" dirty="0">
                <a:latin typeface="DFKai-SB" panose="03000509000000000000" pitchFamily="65" charset="-120"/>
                <a:ea typeface="DFKai-SB" panose="03000509000000000000" pitchFamily="65" charset="-120"/>
              </a:rPr>
              <a:t>請學生找出近年有哪些國際關注的突發公共衞生事件，以及國家如何應對這些事件</a:t>
            </a:r>
            <a:r>
              <a:rPr lang="zh-TW" altLang="en-US" sz="2400" dirty="0" smtClean="0">
                <a:latin typeface="DFKai-SB" panose="03000509000000000000" pitchFamily="65" charset="-120"/>
                <a:ea typeface="DFKai-SB" panose="03000509000000000000" pitchFamily="65" charset="-120"/>
              </a:rPr>
              <a:t>。</a:t>
            </a:r>
            <a:endParaRPr lang="en-US" altLang="zh-TW" sz="2400" dirty="0" smtClean="0">
              <a:latin typeface="DFKai-SB" panose="03000509000000000000" pitchFamily="65" charset="-120"/>
              <a:ea typeface="DFKai-SB" panose="03000509000000000000" pitchFamily="65" charset="-120"/>
            </a:endParaRPr>
          </a:p>
          <a:p>
            <a:endParaRPr lang="en-US" altLang="zh-TW" sz="1600" dirty="0" smtClean="0">
              <a:latin typeface="DFKai-SB" panose="03000509000000000000" pitchFamily="65" charset="-120"/>
              <a:ea typeface="DFKai-SB" panose="03000509000000000000" pitchFamily="65" charset="-120"/>
            </a:endParaRPr>
          </a:p>
          <a:p>
            <a:r>
              <a:rPr lang="zh-TW" altLang="en-US" sz="1600" dirty="0" smtClean="0">
                <a:latin typeface="DFKai-SB" panose="03000509000000000000" pitchFamily="65" charset="-120"/>
                <a:ea typeface="DFKai-SB" panose="03000509000000000000" pitchFamily="65" charset="-120"/>
              </a:rPr>
              <a:t>資料</a:t>
            </a:r>
            <a:r>
              <a:rPr lang="zh-TW" altLang="en-US" sz="1600" dirty="0">
                <a:latin typeface="DFKai-SB" panose="03000509000000000000" pitchFamily="65" charset="-120"/>
                <a:ea typeface="DFKai-SB" panose="03000509000000000000" pitchFamily="65" charset="-120"/>
              </a:rPr>
              <a:t>來源</a:t>
            </a:r>
            <a:r>
              <a:rPr lang="en-US" altLang="zh-TW" sz="1600" dirty="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世界衞生組織 </a:t>
            </a:r>
            <a:endParaRPr lang="en-US" altLang="zh-TW" sz="1600" dirty="0" smtClean="0">
              <a:latin typeface="DFKai-SB" panose="03000509000000000000" pitchFamily="65" charset="-120"/>
              <a:ea typeface="DFKai-SB" panose="03000509000000000000" pitchFamily="65" charset="-120"/>
            </a:endParaRPr>
          </a:p>
          <a:p>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www.who.int/zh/news-room/questions-and-answers/item/what-are-the-international-health-regulations-and-emergency-committees</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1" name="标题 1"/>
          <p:cNvSpPr txBox="1">
            <a:spLocks/>
          </p:cNvSpPr>
          <p:nvPr/>
        </p:nvSpPr>
        <p:spPr>
          <a:xfrm>
            <a:off x="2101564" y="148947"/>
            <a:ext cx="8946880" cy="825932"/>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50000"/>
              </a:lnSpc>
              <a:buFont typeface="Wingdings" panose="05000000000000000000" pitchFamily="2" charset="2"/>
              <a:buChar char="Ø"/>
            </a:pPr>
            <a:r>
              <a:rPr lang="zh-TW" altLang="en-US" sz="3600" dirty="0">
                <a:latin typeface="DFKai-SB" panose="03000509000000000000" pitchFamily="65" charset="-120"/>
                <a:ea typeface="DFKai-SB" panose="03000509000000000000" pitchFamily="65" charset="-120"/>
              </a:rPr>
              <a:t>應對國際關注的突發公共衞生事件</a:t>
            </a:r>
            <a:endParaRPr lang="zh-CN" altLang="en-US" sz="36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528219" y="6284501"/>
            <a:ext cx="1402788" cy="431627"/>
          </a:xfrm>
          <a:prstGeom prst="rect">
            <a:avLst/>
          </a:prstGeom>
        </p:spPr>
      </p:pic>
    </p:spTree>
    <p:extLst>
      <p:ext uri="{BB962C8B-B14F-4D97-AF65-F5344CB8AC3E}">
        <p14:creationId xmlns:p14="http://schemas.microsoft.com/office/powerpoint/2010/main" val="12372072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E0C663-B27B-44D2-A536-739A0976C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04" y="230909"/>
            <a:ext cx="11336187" cy="612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38">
            <a:extLst>
              <a:ext uri="{FF2B5EF4-FFF2-40B4-BE49-F238E27FC236}">
                <a16:creationId xmlns:a16="http://schemas.microsoft.com/office/drawing/2014/main" id="{4B6A494A-5FDE-4429-AC55-F409B573C01C}"/>
              </a:ext>
            </a:extLst>
          </p:cNvPr>
          <p:cNvGrpSpPr>
            <a:grpSpLocks/>
          </p:cNvGrpSpPr>
          <p:nvPr/>
        </p:nvGrpSpPr>
        <p:grpSpPr bwMode="auto">
          <a:xfrm>
            <a:off x="523304" y="318968"/>
            <a:ext cx="1581150" cy="647700"/>
            <a:chOff x="4225771" y="1065320"/>
            <a:chExt cx="895882" cy="947506"/>
          </a:xfrm>
        </p:grpSpPr>
        <p:sp>
          <p:nvSpPr>
            <p:cNvPr id="11" name="矩形 10">
              <a:extLst>
                <a:ext uri="{FF2B5EF4-FFF2-40B4-BE49-F238E27FC236}">
                  <a16:creationId xmlns:a16="http://schemas.microsoft.com/office/drawing/2014/main" id="{53F695BA-F260-49A6-A39D-56323B3DEC69}"/>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2" name="矩形 11">
              <a:extLst>
                <a:ext uri="{FF2B5EF4-FFF2-40B4-BE49-F238E27FC236}">
                  <a16:creationId xmlns:a16="http://schemas.microsoft.com/office/drawing/2014/main" id="{4594FEBF-4210-4BB5-A64E-FBA00CDA11E5}"/>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13" name="文本框 42">
            <a:extLst>
              <a:ext uri="{FF2B5EF4-FFF2-40B4-BE49-F238E27FC236}">
                <a16:creationId xmlns:a16="http://schemas.microsoft.com/office/drawing/2014/main" id="{45AF4710-4A0B-486F-9C2E-46F4DB5A3B08}"/>
              </a:ext>
            </a:extLst>
          </p:cNvPr>
          <p:cNvSpPr txBox="1">
            <a:spLocks noChangeArrowheads="1"/>
          </p:cNvSpPr>
          <p:nvPr/>
        </p:nvSpPr>
        <p:spPr bwMode="auto">
          <a:xfrm>
            <a:off x="130684" y="335748"/>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sp>
        <p:nvSpPr>
          <p:cNvPr id="3" name="内容占位符 2">
            <a:extLst>
              <a:ext uri="{FF2B5EF4-FFF2-40B4-BE49-F238E27FC236}">
                <a16:creationId xmlns:a16="http://schemas.microsoft.com/office/drawing/2014/main" id="{053FD8F7-D77E-4515-81D4-96C757AC572B}"/>
              </a:ext>
            </a:extLst>
          </p:cNvPr>
          <p:cNvSpPr>
            <a:spLocks noGrp="1"/>
          </p:cNvSpPr>
          <p:nvPr>
            <p:ph idx="4294967295"/>
          </p:nvPr>
        </p:nvSpPr>
        <p:spPr>
          <a:xfrm>
            <a:off x="6602505" y="3543777"/>
            <a:ext cx="4811378" cy="2638671"/>
          </a:xfrm>
        </p:spPr>
        <p:txBody>
          <a:bodyPr wrap="square">
            <a:spAutoFit/>
          </a:bodyPr>
          <a:lstStyle/>
          <a:p>
            <a:pPr marL="0" indent="0">
              <a:lnSpc>
                <a:spcPct val="120000"/>
              </a:lnSpc>
              <a:buNone/>
            </a:pP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年度感動中國人物」中國援非醫療隊：抗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擊伊波拉病毒</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buNone/>
            </a:pPr>
            <a:r>
              <a:rPr lang="zh-TW" altLang="en-US" sz="2400" dirty="0" smtClean="0">
                <a:latin typeface="DFKai-SB" panose="03000509000000000000" pitchFamily="65" charset="-120"/>
                <a:ea typeface="DFKai-SB" panose="03000509000000000000" pitchFamily="65" charset="-120"/>
              </a:rPr>
              <a:t>資料</a:t>
            </a:r>
            <a:r>
              <a:rPr lang="zh-TW" altLang="en-US" sz="2400" dirty="0">
                <a:latin typeface="DFKai-SB" panose="03000509000000000000" pitchFamily="65" charset="-120"/>
                <a:ea typeface="DFKai-SB" panose="03000509000000000000" pitchFamily="65" charset="-120"/>
              </a:rPr>
              <a:t>來源</a:t>
            </a:r>
            <a:r>
              <a:rPr lang="en-US" altLang="zh-TW"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央視網</a:t>
            </a:r>
            <a:r>
              <a:rPr lang="en-US" altLang="zh-TW" sz="1400" dirty="0" smtClean="0">
                <a:latin typeface="DFKai-SB" panose="03000509000000000000" pitchFamily="65" charset="-120"/>
                <a:ea typeface="DFKai-SB" panose="03000509000000000000" pitchFamily="65" charset="-12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big5.cctv.com/gate/big5/news.cntv.cn/2015/02/27/VIDE1425045359484594.shtml)</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20000"/>
              </a:lnSpc>
              <a:buNone/>
            </a:pPr>
            <a:endParaRPr lang="en-US" altLang="zh-CN" sz="2400" dirty="0">
              <a:latin typeface="DFKai-SB" panose="03000509000000000000" pitchFamily="65" charset="-120"/>
              <a:ea typeface="DFKai-SB" panose="03000509000000000000" pitchFamily="65" charset="-120"/>
            </a:endParaRPr>
          </a:p>
        </p:txBody>
      </p:sp>
      <p:sp>
        <p:nvSpPr>
          <p:cNvPr id="4" name="矩形 3">
            <a:extLst>
              <a:ext uri="{FF2B5EF4-FFF2-40B4-BE49-F238E27FC236}">
                <a16:creationId xmlns:a16="http://schemas.microsoft.com/office/drawing/2014/main" id="{0C4B93C8-D515-48D5-8A6F-791F011E787E}"/>
              </a:ext>
            </a:extLst>
          </p:cNvPr>
          <p:cNvSpPr/>
          <p:nvPr/>
        </p:nvSpPr>
        <p:spPr>
          <a:xfrm>
            <a:off x="876709" y="1288321"/>
            <a:ext cx="10165976" cy="1569660"/>
          </a:xfrm>
          <a:prstGeom prst="rect">
            <a:avLst/>
          </a:prstGeom>
          <a:ln w="38100">
            <a:solidFill>
              <a:srgbClr val="FF0000"/>
            </a:solidFill>
          </a:ln>
        </p:spPr>
        <p:txBody>
          <a:bodyPr wrap="square">
            <a:spAutoFit/>
          </a:bodyPr>
          <a:lstStyle/>
          <a:p>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年，西非爆發致死率極高的伊波拉疫情</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世界衞生組織宣</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西非伊波拉疫情為國際關注的突發公共衞生事件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家隨即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派出醫護人員和專家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前赴當地提供醫療和技術援助，並</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向</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個非洲國家提供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價值約</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7</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人民幣</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緊急援助。</a:t>
            </a:r>
          </a:p>
        </p:txBody>
      </p:sp>
      <p:sp>
        <p:nvSpPr>
          <p:cNvPr id="2" name="文本框 1">
            <a:extLst>
              <a:ext uri="{FF2B5EF4-FFF2-40B4-BE49-F238E27FC236}">
                <a16:creationId xmlns:a16="http://schemas.microsoft.com/office/drawing/2014/main" id="{0A57A208-01BF-4308-8D9E-E245BF8C4CAB}"/>
              </a:ext>
            </a:extLst>
          </p:cNvPr>
          <p:cNvSpPr txBox="1"/>
          <p:nvPr/>
        </p:nvSpPr>
        <p:spPr>
          <a:xfrm>
            <a:off x="3172398" y="421597"/>
            <a:ext cx="6276402" cy="707886"/>
          </a:xfrm>
          <a:prstGeom prst="rect">
            <a:avLst/>
          </a:prstGeom>
          <a:noFill/>
        </p:spPr>
        <p:txBody>
          <a:bodyPr wrap="square" rtlCol="0">
            <a:spAutoFit/>
          </a:bodyPr>
          <a:lstStyle/>
          <a:p>
            <a:pPr algn="ctr"/>
            <a:r>
              <a:rPr lang="zh-CN" altLang="en-US" sz="4000" b="1" dirty="0">
                <a:latin typeface="DFKai-SB" panose="03000509000000000000" pitchFamily="65" charset="-120"/>
                <a:ea typeface="DFKai-SB" panose="03000509000000000000" pitchFamily="65" charset="-120"/>
              </a:rPr>
              <a:t>援助西非抗擊伊波拉疫情</a:t>
            </a:r>
          </a:p>
        </p:txBody>
      </p:sp>
      <p:sp>
        <p:nvSpPr>
          <p:cNvPr id="27" name="文本框 26">
            <a:extLst>
              <a:ext uri="{FF2B5EF4-FFF2-40B4-BE49-F238E27FC236}">
                <a16:creationId xmlns:a16="http://schemas.microsoft.com/office/drawing/2014/main" id="{4D9A1A52-4C0B-49FA-B5B3-D343CE148292}"/>
              </a:ext>
            </a:extLst>
          </p:cNvPr>
          <p:cNvSpPr txBox="1"/>
          <p:nvPr/>
        </p:nvSpPr>
        <p:spPr>
          <a:xfrm>
            <a:off x="8010562" y="2852930"/>
            <a:ext cx="2641600" cy="757130"/>
          </a:xfrm>
          <a:prstGeom prst="rect">
            <a:avLst/>
          </a:prstGeom>
          <a:noFill/>
        </p:spPr>
        <p:txBody>
          <a:bodyPr wrap="square">
            <a:spAutoFit/>
          </a:bodyPr>
          <a:lstStyle/>
          <a:p>
            <a:pPr marL="0" indent="0">
              <a:lnSpc>
                <a:spcPct val="120000"/>
              </a:lnSpc>
              <a:buNone/>
            </a:pPr>
            <a:r>
              <a:rPr lang="zh-TW" altLang="en-US" sz="3600" b="1" dirty="0">
                <a:latin typeface="DFKai-SB" panose="03000509000000000000" pitchFamily="65" charset="-120"/>
                <a:ea typeface="DFKai-SB" panose="03000509000000000000" pitchFamily="65" charset="-120"/>
              </a:rPr>
              <a:t>閱讀文章</a:t>
            </a:r>
            <a:r>
              <a:rPr lang="zh-CN" altLang="en-US" sz="3600" b="1" dirty="0">
                <a:latin typeface="DFKai-SB" panose="03000509000000000000" pitchFamily="65" charset="-120"/>
                <a:ea typeface="DFKai-SB" panose="03000509000000000000" pitchFamily="65" charset="-120"/>
              </a:rPr>
              <a:t>：</a:t>
            </a:r>
            <a:endParaRPr lang="en-US" altLang="zh-CN" sz="3600" b="1" dirty="0">
              <a:latin typeface="DFKai-SB" panose="03000509000000000000" pitchFamily="65" charset="-120"/>
              <a:ea typeface="DFKai-SB" panose="03000509000000000000" pitchFamily="65" charset="-120"/>
            </a:endParaRPr>
          </a:p>
        </p:txBody>
      </p:sp>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709" y="3104012"/>
            <a:ext cx="5498855" cy="2311113"/>
          </a:xfrm>
          <a:prstGeom prst="rect">
            <a:avLst/>
          </a:prstGeom>
        </p:spPr>
      </p:pic>
      <p:sp>
        <p:nvSpPr>
          <p:cNvPr id="26" name="文本框 7">
            <a:extLst>
              <a:ext uri="{FF2B5EF4-FFF2-40B4-BE49-F238E27FC236}">
                <a16:creationId xmlns:a16="http://schemas.microsoft.com/office/drawing/2014/main" id="{514EBEA9-7109-4885-B2F5-F3A007AFACCF}"/>
              </a:ext>
            </a:extLst>
          </p:cNvPr>
          <p:cNvSpPr txBox="1"/>
          <p:nvPr/>
        </p:nvSpPr>
        <p:spPr>
          <a:xfrm>
            <a:off x="1095376" y="5497920"/>
            <a:ext cx="5498855" cy="584775"/>
          </a:xfrm>
          <a:prstGeom prst="rect">
            <a:avLst/>
          </a:prstGeom>
          <a:noFill/>
        </p:spPr>
        <p:txBody>
          <a:bodyPr wrap="square" rtlCol="0">
            <a:spAutoFit/>
          </a:bodyPr>
          <a:lstStyle/>
          <a:p>
            <a:r>
              <a:rPr lang="en-US" altLang="zh-TW" sz="1600" dirty="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埃博拉前線</a:t>
            </a:r>
            <a:r>
              <a:rPr lang="en-US" altLang="zh-TW" sz="1600" dirty="0">
                <a:latin typeface="DFKai-SB" panose="03000509000000000000" pitchFamily="65" charset="-120"/>
                <a:ea typeface="DFKai-SB" panose="03000509000000000000" pitchFamily="65" charset="-120"/>
              </a:rPr>
              <a:t>》</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是以</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2014</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年中國援非醫療隊抗擊伊波拉病毒的過程為題材的電視劇</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821172" y="5671052"/>
            <a:ext cx="1355583" cy="411643"/>
          </a:xfrm>
          <a:prstGeom prst="rect">
            <a:avLst/>
          </a:prstGeom>
        </p:spPr>
      </p:pic>
    </p:spTree>
    <p:extLst>
      <p:ext uri="{BB962C8B-B14F-4D97-AF65-F5344CB8AC3E}">
        <p14:creationId xmlns:p14="http://schemas.microsoft.com/office/powerpoint/2010/main" val="143854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E5BBB09F-6348-4F7D-8B0C-C54CB2D43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605" y="297042"/>
            <a:ext cx="10872787" cy="574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3">
            <a:extLst>
              <a:ext uri="{FF2B5EF4-FFF2-40B4-BE49-F238E27FC236}">
                <a16:creationId xmlns:a16="http://schemas.microsoft.com/office/drawing/2014/main" id="{65514A5B-CE28-4724-A65B-6E7BC56568A2}"/>
              </a:ext>
            </a:extLst>
          </p:cNvPr>
          <p:cNvSpPr txBox="1"/>
          <p:nvPr/>
        </p:nvSpPr>
        <p:spPr>
          <a:xfrm>
            <a:off x="3425347" y="339833"/>
            <a:ext cx="5672472" cy="707886"/>
          </a:xfrm>
          <a:prstGeom prst="rect">
            <a:avLst/>
          </a:prstGeom>
          <a:noFill/>
        </p:spPr>
        <p:txBody>
          <a:bodyPr wrap="square" rtlCol="0">
            <a:spAutoFit/>
          </a:bodyPr>
          <a:lstStyle/>
          <a:p>
            <a:pPr algn="ctr"/>
            <a:r>
              <a:rPr lang="zh-TW" altLang="en-US" sz="4000" b="1" dirty="0" smtClean="0">
                <a:latin typeface="DFKai-SB" panose="03000509000000000000" pitchFamily="65" charset="-120"/>
                <a:ea typeface="DFKai-SB" panose="03000509000000000000" pitchFamily="65" charset="-120"/>
              </a:rPr>
              <a:t>協</a:t>
            </a:r>
            <a:r>
              <a:rPr lang="zh-CN" altLang="en-US" sz="4000" b="1" dirty="0" smtClean="0">
                <a:latin typeface="DFKai-SB" panose="03000509000000000000" pitchFamily="65" charset="-120"/>
                <a:ea typeface="DFKai-SB" panose="03000509000000000000" pitchFamily="65" charset="-120"/>
              </a:rPr>
              <a:t>助全球</a:t>
            </a:r>
            <a:r>
              <a:rPr lang="zh-CN" altLang="en-US" sz="4000" b="1" dirty="0">
                <a:latin typeface="DFKai-SB" panose="03000509000000000000" pitchFamily="65" charset="-120"/>
                <a:ea typeface="DFKai-SB" panose="03000509000000000000" pitchFamily="65" charset="-120"/>
              </a:rPr>
              <a:t>抗擊新冠疫情</a:t>
            </a:r>
          </a:p>
        </p:txBody>
      </p:sp>
      <p:sp>
        <p:nvSpPr>
          <p:cNvPr id="9" name="文本框 8">
            <a:extLst>
              <a:ext uri="{FF2B5EF4-FFF2-40B4-BE49-F238E27FC236}">
                <a16:creationId xmlns:a16="http://schemas.microsoft.com/office/drawing/2014/main" id="{435EFF2B-A04D-4C75-B8EC-28EB14C3CCF9}"/>
              </a:ext>
            </a:extLst>
          </p:cNvPr>
          <p:cNvSpPr txBox="1"/>
          <p:nvPr/>
        </p:nvSpPr>
        <p:spPr>
          <a:xfrm>
            <a:off x="974585" y="980274"/>
            <a:ext cx="10066581" cy="2031325"/>
          </a:xfrm>
          <a:prstGeom prst="rect">
            <a:avLst/>
          </a:prstGeom>
          <a:noFill/>
        </p:spPr>
        <p:txBody>
          <a:bodyPr wrap="square" rtlCol="0">
            <a:spAutoFit/>
          </a:bodyPr>
          <a:lstStyle/>
          <a:p>
            <a:pPr>
              <a:lnSpc>
                <a:spcPct val="150000"/>
              </a:lnSpc>
            </a:pPr>
            <a:r>
              <a:rPr lang="zh-CN" altLang="en-US" sz="2000" dirty="0">
                <a:latin typeface="DFKai-SB" panose="03000509000000000000" pitchFamily="65" charset="-120"/>
                <a:ea typeface="DFKai-SB" panose="03000509000000000000" pitchFamily="65" charset="-120"/>
              </a:rPr>
              <a:t>    </a:t>
            </a:r>
            <a:r>
              <a:rPr lang="zh-TW" altLang="en-US" sz="2800" dirty="0">
                <a:latin typeface="DFKai-SB" panose="03000509000000000000" pitchFamily="65" charset="-120"/>
                <a:ea typeface="DFKai-SB" panose="03000509000000000000" pitchFamily="65" charset="-120"/>
              </a:rPr>
              <a:t>新冠疫情爆發以來，中國與國際社會開展交流合作，與國際社會分享疫情資訊和抗疫經驗、研發疫苗、提供人道主義援助、出口防疫物資等</a:t>
            </a:r>
            <a:r>
              <a:rPr lang="zh-TW" altLang="en-US" sz="2800" dirty="0" smtClean="0">
                <a:latin typeface="DFKai-SB" panose="03000509000000000000" pitchFamily="65" charset="-120"/>
                <a:ea typeface="DFKai-SB" panose="03000509000000000000" pitchFamily="65" charset="-120"/>
              </a:rPr>
              <a:t>，</a:t>
            </a:r>
            <a:r>
              <a:rPr lang="zh-CN" altLang="en-US" sz="2800" dirty="0" smtClean="0">
                <a:latin typeface="DFKai-SB" panose="03000509000000000000" pitchFamily="65" charset="-120"/>
                <a:ea typeface="DFKai-SB" panose="03000509000000000000" pitchFamily="65" charset="-120"/>
              </a:rPr>
              <a:t>為全球</a:t>
            </a:r>
            <a:r>
              <a:rPr lang="zh-CN" altLang="en-US" sz="2800" dirty="0">
                <a:latin typeface="DFKai-SB" panose="03000509000000000000" pitchFamily="65" charset="-120"/>
                <a:ea typeface="DFKai-SB" panose="03000509000000000000" pitchFamily="65" charset="-120"/>
              </a:rPr>
              <a:t>抗擊新冠疫情</a:t>
            </a:r>
            <a:r>
              <a:rPr lang="zh-TW" altLang="en-US" sz="2800" dirty="0">
                <a:latin typeface="DFKai-SB" panose="03000509000000000000" pitchFamily="65" charset="-120"/>
                <a:ea typeface="DFKai-SB" panose="03000509000000000000" pitchFamily="65" charset="-120"/>
              </a:rPr>
              <a:t>作出</a:t>
            </a:r>
            <a:r>
              <a:rPr lang="zh-CN" altLang="en-US" sz="2800" dirty="0">
                <a:latin typeface="DFKai-SB" panose="03000509000000000000" pitchFamily="65" charset="-120"/>
                <a:ea typeface="DFKai-SB" panose="03000509000000000000" pitchFamily="65" charset="-120"/>
              </a:rPr>
              <a:t>貢獻。</a:t>
            </a:r>
          </a:p>
        </p:txBody>
      </p:sp>
      <p:grpSp>
        <p:nvGrpSpPr>
          <p:cNvPr id="12" name="组合 38">
            <a:extLst>
              <a:ext uri="{FF2B5EF4-FFF2-40B4-BE49-F238E27FC236}">
                <a16:creationId xmlns:a16="http://schemas.microsoft.com/office/drawing/2014/main" id="{3868F6D6-068F-46FA-A923-7D0F738607C1}"/>
              </a:ext>
            </a:extLst>
          </p:cNvPr>
          <p:cNvGrpSpPr>
            <a:grpSpLocks/>
          </p:cNvGrpSpPr>
          <p:nvPr/>
        </p:nvGrpSpPr>
        <p:grpSpPr bwMode="auto">
          <a:xfrm>
            <a:off x="974585" y="234335"/>
            <a:ext cx="1581150" cy="647700"/>
            <a:chOff x="4225771" y="1065320"/>
            <a:chExt cx="895882" cy="947506"/>
          </a:xfrm>
        </p:grpSpPr>
        <p:sp>
          <p:nvSpPr>
            <p:cNvPr id="13" name="矩形 12">
              <a:extLst>
                <a:ext uri="{FF2B5EF4-FFF2-40B4-BE49-F238E27FC236}">
                  <a16:creationId xmlns:a16="http://schemas.microsoft.com/office/drawing/2014/main" id="{233E2104-8C77-44AA-8790-61932015A87F}"/>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0E7BB639-E93D-4117-88CB-314041F1645A}"/>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latin typeface="DFKai-SB" panose="03000509000000000000" pitchFamily="65" charset="-120"/>
                <a:ea typeface="DFKai-SB" panose="03000509000000000000" pitchFamily="65" charset="-120"/>
              </a:endParaRPr>
            </a:p>
          </p:txBody>
        </p:sp>
      </p:grpSp>
      <p:sp>
        <p:nvSpPr>
          <p:cNvPr id="15" name="文本框 42">
            <a:extLst>
              <a:ext uri="{FF2B5EF4-FFF2-40B4-BE49-F238E27FC236}">
                <a16:creationId xmlns:a16="http://schemas.microsoft.com/office/drawing/2014/main" id="{EF1B19C6-DA90-406B-99F0-9D4662955E59}"/>
              </a:ext>
            </a:extLst>
          </p:cNvPr>
          <p:cNvSpPr txBox="1">
            <a:spLocks noChangeArrowheads="1"/>
          </p:cNvSpPr>
          <p:nvPr/>
        </p:nvSpPr>
        <p:spPr bwMode="auto">
          <a:xfrm>
            <a:off x="557487" y="273815"/>
            <a:ext cx="2295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solidFill>
                  <a:srgbClr val="0D0D0D"/>
                </a:solidFill>
                <a:latin typeface="DFKai-SB" panose="03000509000000000000" pitchFamily="65" charset="-120"/>
                <a:ea typeface="DFKai-SB" panose="03000509000000000000" pitchFamily="65" charset="-120"/>
              </a:rPr>
              <a:t>案例</a:t>
            </a:r>
          </a:p>
        </p:txBody>
      </p:sp>
      <p:pic>
        <p:nvPicPr>
          <p:cNvPr id="2" name="圖片 1"/>
          <p:cNvPicPr>
            <a:picLocks noChangeAspect="1"/>
          </p:cNvPicPr>
          <p:nvPr/>
        </p:nvPicPr>
        <p:blipFill>
          <a:blip r:embed="rId4"/>
          <a:stretch>
            <a:fillRect/>
          </a:stretch>
        </p:blipFill>
        <p:spPr>
          <a:xfrm>
            <a:off x="1290545" y="2992341"/>
            <a:ext cx="3571743" cy="2381162"/>
          </a:xfrm>
          <a:prstGeom prst="rect">
            <a:avLst/>
          </a:prstGeom>
        </p:spPr>
      </p:pic>
      <p:sp>
        <p:nvSpPr>
          <p:cNvPr id="28" name="内容占位符 2">
            <a:extLst>
              <a:ext uri="{FF2B5EF4-FFF2-40B4-BE49-F238E27FC236}">
                <a16:creationId xmlns:a16="http://schemas.microsoft.com/office/drawing/2014/main" id="{053FD8F7-D77E-4515-81D4-96C757AC572B}"/>
              </a:ext>
            </a:extLst>
          </p:cNvPr>
          <p:cNvSpPr txBox="1">
            <a:spLocks/>
          </p:cNvSpPr>
          <p:nvPr/>
        </p:nvSpPr>
        <p:spPr>
          <a:xfrm>
            <a:off x="2193637" y="6173827"/>
            <a:ext cx="8986982" cy="58477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CN" altLang="en-US" sz="1600" dirty="0">
                <a:latin typeface="DFKai-SB" panose="03000509000000000000" pitchFamily="65" charset="-120"/>
                <a:ea typeface="DFKai-SB" panose="03000509000000000000" pitchFamily="65" charset="-120"/>
              </a:rPr>
              <a:t>中國疫苗助力全球抗</a:t>
            </a:r>
            <a:r>
              <a:rPr lang="zh-CN" altLang="en-US" sz="1600" dirty="0" smtClean="0">
                <a:latin typeface="DFKai-SB" panose="03000509000000000000" pitchFamily="65" charset="-120"/>
                <a:ea typeface="DFKai-SB" panose="03000509000000000000" pitchFamily="65" charset="-120"/>
              </a:rPr>
              <a:t>疫</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spcBef>
                <a:spcPts val="0"/>
              </a:spcBef>
              <a:buNone/>
            </a:pPr>
            <a:r>
              <a:rPr lang="zh-TW" altLang="en-US" sz="1600" dirty="0">
                <a:latin typeface="DFKai-SB" panose="03000509000000000000" pitchFamily="65" charset="-120"/>
                <a:ea typeface="DFKai-SB" panose="03000509000000000000" pitchFamily="65" charset="-120"/>
              </a:rPr>
              <a:t>資料來源</a:t>
            </a:r>
            <a:r>
              <a:rPr lang="en-US" altLang="zh-TW" sz="1600" dirty="0">
                <a:latin typeface="DFKai-SB" panose="03000509000000000000" pitchFamily="65" charset="-120"/>
                <a:ea typeface="DFKai-SB" panose="03000509000000000000" pitchFamily="65" charset="-120"/>
              </a:rPr>
              <a:t>︰</a:t>
            </a:r>
            <a:r>
              <a:rPr lang="zh-TW" altLang="en-US" sz="1600" dirty="0" smtClean="0">
                <a:latin typeface="DFKai-SB" panose="03000509000000000000" pitchFamily="65" charset="-120"/>
                <a:ea typeface="DFKai-SB" panose="03000509000000000000" pitchFamily="65" charset="-120"/>
              </a:rPr>
              <a:t>人民日報 </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http://www.gov.cn/xinwen/2021-04/04/content_5597713.htm</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9" name="文本框 26">
            <a:extLst>
              <a:ext uri="{FF2B5EF4-FFF2-40B4-BE49-F238E27FC236}">
                <a16:creationId xmlns:a16="http://schemas.microsoft.com/office/drawing/2014/main" id="{4D9A1A52-4C0B-49FA-B5B3-D343CE148292}"/>
              </a:ext>
            </a:extLst>
          </p:cNvPr>
          <p:cNvSpPr txBox="1"/>
          <p:nvPr/>
        </p:nvSpPr>
        <p:spPr>
          <a:xfrm>
            <a:off x="860269" y="6235383"/>
            <a:ext cx="2363222" cy="461665"/>
          </a:xfrm>
          <a:prstGeom prst="rect">
            <a:avLst/>
          </a:prstGeom>
          <a:noFill/>
        </p:spPr>
        <p:txBody>
          <a:bodyPr wrap="square">
            <a:spAutoFit/>
          </a:bodyPr>
          <a:lstStyle/>
          <a:p>
            <a:pPr marL="0" indent="0">
              <a:lnSpc>
                <a:spcPct val="120000"/>
              </a:lnSpc>
              <a:buNone/>
            </a:pPr>
            <a:r>
              <a:rPr lang="zh-TW" altLang="en-US" sz="2000" b="1" dirty="0">
                <a:latin typeface="DFKai-SB" panose="03000509000000000000" pitchFamily="65" charset="-120"/>
                <a:ea typeface="DFKai-SB" panose="03000509000000000000" pitchFamily="65" charset="-120"/>
              </a:rPr>
              <a:t>閱讀文章</a:t>
            </a:r>
            <a:r>
              <a:rPr lang="zh-CN" altLang="en-US" sz="2000" b="1" dirty="0">
                <a:latin typeface="DFKai-SB" panose="03000509000000000000" pitchFamily="65" charset="-120"/>
                <a:ea typeface="DFKai-SB" panose="03000509000000000000" pitchFamily="65" charset="-120"/>
              </a:rPr>
              <a:t>：</a:t>
            </a:r>
            <a:endParaRPr lang="en-US" altLang="zh-CN" sz="2000" b="1" dirty="0">
              <a:latin typeface="DFKai-SB" panose="03000509000000000000" pitchFamily="65" charset="-120"/>
              <a:ea typeface="DFKai-SB" panose="03000509000000000000" pitchFamily="65" charset="-120"/>
            </a:endParaRPr>
          </a:p>
        </p:txBody>
      </p:sp>
      <p:sp>
        <p:nvSpPr>
          <p:cNvPr id="3" name="Rectangle 2"/>
          <p:cNvSpPr/>
          <p:nvPr/>
        </p:nvSpPr>
        <p:spPr>
          <a:xfrm>
            <a:off x="1321639" y="5340000"/>
            <a:ext cx="3509554" cy="523220"/>
          </a:xfrm>
          <a:prstGeom prst="rect">
            <a:avLst/>
          </a:prstGeom>
        </p:spPr>
        <p:txBody>
          <a:bodyPr wrap="square">
            <a:spAutoFit/>
          </a:bodyPr>
          <a:lstStyle/>
          <a:p>
            <a:r>
              <a:rPr lang="zh-CN" altLang="en-US" sz="1400" dirty="0" smtClean="0">
                <a:latin typeface="標楷體" panose="03000509000000000000" pitchFamily="65" charset="-120"/>
                <a:ea typeface="標楷體" panose="03000509000000000000" pitchFamily="65" charset="-120"/>
              </a:rPr>
              <a:t>中國政府援助埃塞俄比亞的新冠疫苗運抵</a:t>
            </a:r>
            <a:r>
              <a:rPr lang="zh-TW" altLang="en-US" sz="1400" dirty="0" smtClean="0">
                <a:latin typeface="標楷體" panose="03000509000000000000" pitchFamily="65" charset="-120"/>
                <a:ea typeface="標楷體" panose="03000509000000000000" pitchFamily="65" charset="-120"/>
              </a:rPr>
              <a:t>該國</a:t>
            </a:r>
            <a:r>
              <a:rPr lang="zh-CN" altLang="en-US" sz="1400" dirty="0" smtClean="0">
                <a:latin typeface="標楷體" panose="03000509000000000000" pitchFamily="65" charset="-120"/>
                <a:ea typeface="標楷體" panose="03000509000000000000" pitchFamily="65" charset="-120"/>
              </a:rPr>
              <a:t>首都亞的斯亞貝巴</a:t>
            </a:r>
            <a:endParaRPr lang="en-US" sz="1400" dirty="0">
              <a:latin typeface="標楷體" panose="03000509000000000000" pitchFamily="65" charset="-120"/>
              <a:ea typeface="標楷體" panose="03000509000000000000" pitchFamily="65" charset="-120"/>
            </a:endParaRPr>
          </a:p>
        </p:txBody>
      </p:sp>
      <p:pic>
        <p:nvPicPr>
          <p:cNvPr id="5" name="Picture 4"/>
          <p:cNvPicPr>
            <a:picLocks noChangeAspect="1"/>
          </p:cNvPicPr>
          <p:nvPr/>
        </p:nvPicPr>
        <p:blipFill>
          <a:blip r:embed="rId5"/>
          <a:stretch>
            <a:fillRect/>
          </a:stretch>
        </p:blipFill>
        <p:spPr>
          <a:xfrm>
            <a:off x="5739392" y="3034143"/>
            <a:ext cx="4861923" cy="2339360"/>
          </a:xfrm>
          <a:prstGeom prst="rect">
            <a:avLst/>
          </a:prstGeom>
        </p:spPr>
      </p:pic>
      <p:sp>
        <p:nvSpPr>
          <p:cNvPr id="6" name="Rectangle 5"/>
          <p:cNvSpPr/>
          <p:nvPr/>
        </p:nvSpPr>
        <p:spPr>
          <a:xfrm>
            <a:off x="6049816" y="5377138"/>
            <a:ext cx="4241074" cy="523220"/>
          </a:xfrm>
          <a:prstGeom prst="rect">
            <a:avLst/>
          </a:prstGeom>
        </p:spPr>
        <p:txBody>
          <a:bodyPr wrap="square">
            <a:spAutoFit/>
          </a:bodyPr>
          <a:lstStyle/>
          <a:p>
            <a:r>
              <a:rPr lang="zh-CN" altLang="en-US" sz="1400" dirty="0" smtClean="0">
                <a:latin typeface="標楷體" panose="03000509000000000000" pitchFamily="65" charset="-120"/>
                <a:ea typeface="標楷體" panose="03000509000000000000" pitchFamily="65" charset="-120"/>
              </a:rPr>
              <a:t>中國援助菲律賓的第二批科興新冠疫苗運抵菲首都馬尼拉，幫助菲律賓加速實施新冠疫苗接種計劃</a:t>
            </a:r>
            <a:endParaRPr lang="en-US" sz="1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8450517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AB7D89DA-0D1F-43F0-9150-AD32220402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346" y="178998"/>
            <a:ext cx="11628582" cy="6563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a:extLst>
              <a:ext uri="{FF2B5EF4-FFF2-40B4-BE49-F238E27FC236}">
                <a16:creationId xmlns:a16="http://schemas.microsoft.com/office/drawing/2014/main" id="{0B789950-2EB8-49EF-8B23-A649575F6D33}"/>
              </a:ext>
            </a:extLst>
          </p:cNvPr>
          <p:cNvSpPr txBox="1"/>
          <p:nvPr/>
        </p:nvSpPr>
        <p:spPr>
          <a:xfrm>
            <a:off x="2344780" y="782646"/>
            <a:ext cx="7511676" cy="646331"/>
          </a:xfrm>
          <a:prstGeom prst="rect">
            <a:avLst/>
          </a:prstGeom>
          <a:noFill/>
        </p:spPr>
        <p:txBody>
          <a:bodyPr wrap="square">
            <a:spAutoFit/>
          </a:bodyPr>
          <a:lstStyle/>
          <a:p>
            <a:pPr algn="ctr">
              <a:lnSpc>
                <a:spcPct val="90000"/>
              </a:lnSpc>
              <a:spcAft>
                <a:spcPct val="35000"/>
              </a:spcAft>
              <a:defRPr/>
            </a:pPr>
            <a:r>
              <a:rPr lang="zh-CN" altLang="en-US" sz="4000" b="1" dirty="0">
                <a:latin typeface="DFKai-SB" panose="03000509000000000000" pitchFamily="65" charset="-120"/>
                <a:ea typeface="DFKai-SB" panose="03000509000000000000" pitchFamily="65" charset="-120"/>
              </a:rPr>
              <a:t>中國抗擊新冠疫情的全球貢獻</a:t>
            </a:r>
          </a:p>
        </p:txBody>
      </p:sp>
      <p:sp>
        <p:nvSpPr>
          <p:cNvPr id="21" name="文本框 20">
            <a:extLst>
              <a:ext uri="{FF2B5EF4-FFF2-40B4-BE49-F238E27FC236}">
                <a16:creationId xmlns:a16="http://schemas.microsoft.com/office/drawing/2014/main" id="{A5875513-78A1-4D35-9D4C-F59E584C709D}"/>
              </a:ext>
            </a:extLst>
          </p:cNvPr>
          <p:cNvSpPr txBox="1"/>
          <p:nvPr/>
        </p:nvSpPr>
        <p:spPr>
          <a:xfrm>
            <a:off x="713364" y="4225841"/>
            <a:ext cx="10759272" cy="2031325"/>
          </a:xfrm>
          <a:prstGeom prst="rect">
            <a:avLst/>
          </a:prstGeom>
          <a:solidFill>
            <a:schemeClr val="accent5">
              <a:lumMod val="20000"/>
              <a:lumOff val="80000"/>
            </a:schemeClr>
          </a:solidFill>
          <a:ln w="28575">
            <a:solidFill>
              <a:srgbClr val="FF0000"/>
            </a:solidFill>
          </a:ln>
        </p:spPr>
        <p:txBody>
          <a:bodyPr wrap="square">
            <a:spAutoFit/>
          </a:bodyPr>
          <a:lstStyle/>
          <a:p>
            <a:pPr>
              <a:lnSpc>
                <a:spcPct val="150000"/>
              </a:lnSpc>
            </a:pPr>
            <a:r>
              <a:rPr lang="zh-CN" altLang="en-US" sz="2400" kern="0" dirty="0">
                <a:latin typeface="DFKai-SB" panose="03000509000000000000" pitchFamily="65" charset="-120"/>
                <a:ea typeface="DFKai-SB" panose="03000509000000000000" pitchFamily="65" charset="-120"/>
                <a:cs typeface="Times New Roman" panose="02020603050405020304" pitchFamily="18" charset="0"/>
              </a:rPr>
              <a:t>「如果我們能多讓一個人呼吸，就要多讓一個人呼吸，不論他們來自哪個國家，不論他們是黑人、白人或黃種人。」</a:t>
            </a:r>
            <a:endParaRPr lang="en-US" altLang="zh-CN" sz="2400" kern="0" dirty="0">
              <a:latin typeface="DFKai-SB" panose="03000509000000000000" pitchFamily="65" charset="-120"/>
              <a:ea typeface="DFKai-SB" panose="03000509000000000000" pitchFamily="65" charset="-120"/>
              <a:cs typeface="Times New Roman" panose="02020603050405020304" pitchFamily="18" charset="0"/>
            </a:endParaRPr>
          </a:p>
          <a:p>
            <a:pPr algn="r">
              <a:lnSpc>
                <a:spcPct val="150000"/>
              </a:lnSpc>
            </a:pPr>
            <a:r>
              <a:rPr lang="en-US" altLang="zh-CN" kern="0" dirty="0" smtClean="0">
                <a:latin typeface="DFKai-SB" panose="03000509000000000000" pitchFamily="65" charset="-120"/>
                <a:ea typeface="DFKai-SB" panose="03000509000000000000" pitchFamily="65" charset="-120"/>
                <a:cs typeface="Times New Roman" panose="02020603050405020304" pitchFamily="18" charset="0"/>
              </a:rPr>
              <a:t>—</a:t>
            </a:r>
            <a:r>
              <a:rPr lang="zh-CN" altLang="en-US" kern="0" dirty="0">
                <a:latin typeface="DFKai-SB" panose="03000509000000000000" pitchFamily="65" charset="-120"/>
                <a:ea typeface="DFKai-SB" panose="03000509000000000000" pitchFamily="65" charset="-120"/>
                <a:cs typeface="Times New Roman" panose="02020603050405020304" pitchFamily="18" charset="0"/>
              </a:rPr>
              <a:t>中國外交部發言人趙立堅，</a:t>
            </a:r>
            <a:r>
              <a:rPr lang="en-US" altLang="zh-CN" kern="0" dirty="0" smtClean="0">
                <a:latin typeface="Times New Roman" panose="02020603050405020304" pitchFamily="18" charset="0"/>
                <a:ea typeface="DFKai-SB" panose="03000509000000000000" pitchFamily="65" charset="-120"/>
                <a:cs typeface="Times New Roman" panose="02020603050405020304" pitchFamily="18" charset="0"/>
              </a:rPr>
              <a:t>2021</a:t>
            </a:r>
            <a:r>
              <a:rPr lang="zh-CN" altLang="en-US" kern="0" dirty="0" smtClean="0">
                <a:latin typeface="Times New Roman" panose="02020603050405020304" pitchFamily="18" charset="0"/>
                <a:ea typeface="DFKai-SB" panose="03000509000000000000" pitchFamily="65" charset="-120"/>
                <a:cs typeface="Times New Roman" panose="02020603050405020304" pitchFamily="18" charset="0"/>
              </a:rPr>
              <a:t>年</a:t>
            </a:r>
            <a:r>
              <a:rPr lang="en-US" altLang="zh-CN" kern="0" dirty="0" smtClean="0">
                <a:latin typeface="Times New Roman" panose="02020603050405020304" pitchFamily="18" charset="0"/>
                <a:ea typeface="DFKai-SB" panose="03000509000000000000" pitchFamily="65" charset="-120"/>
                <a:cs typeface="Times New Roman" panose="02020603050405020304" pitchFamily="18" charset="0"/>
              </a:rPr>
              <a:t>5</a:t>
            </a:r>
            <a:r>
              <a:rPr lang="zh-CN" altLang="en-US" kern="0" dirty="0" smtClean="0">
                <a:latin typeface="Times New Roman" panose="02020603050405020304" pitchFamily="18" charset="0"/>
                <a:ea typeface="DFKai-SB" panose="03000509000000000000" pitchFamily="65" charset="-120"/>
                <a:cs typeface="Times New Roman" panose="02020603050405020304" pitchFamily="18" charset="0"/>
              </a:rPr>
              <a:t>月</a:t>
            </a:r>
            <a:r>
              <a:rPr lang="en-US" altLang="zh-CN" kern="0" dirty="0" smtClean="0">
                <a:latin typeface="Times New Roman" panose="02020603050405020304" pitchFamily="18" charset="0"/>
                <a:ea typeface="DFKai-SB" panose="03000509000000000000" pitchFamily="65" charset="-120"/>
                <a:cs typeface="Times New Roman" panose="02020603050405020304" pitchFamily="18" charset="0"/>
              </a:rPr>
              <a:t>18</a:t>
            </a:r>
            <a:r>
              <a:rPr lang="zh-CN" altLang="en-US" kern="0" dirty="0" smtClean="0">
                <a:latin typeface="Times New Roman" panose="02020603050405020304" pitchFamily="18" charset="0"/>
                <a:ea typeface="DFKai-SB" panose="03000509000000000000" pitchFamily="65" charset="-120"/>
                <a:cs typeface="Times New Roman" panose="02020603050405020304" pitchFamily="18" charset="0"/>
              </a:rPr>
              <a:t>日</a:t>
            </a:r>
            <a:endParaRPr lang="en-US" altLang="zh-CN" kern="0" dirty="0" smtClean="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kern="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中國網 </a:t>
            </a:r>
            <a:r>
              <a:rPr lang="en-US" altLang="zh-TW" kern="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kern="0" dirty="0" smtClean="0">
                <a:latin typeface="Times New Roman" panose="02020603050405020304" pitchFamily="18" charset="0"/>
                <a:ea typeface="DFKai-SB" panose="03000509000000000000" pitchFamily="65" charset="-120"/>
                <a:cs typeface="Times New Roman" panose="02020603050405020304" pitchFamily="18" charset="0"/>
              </a:rPr>
              <a:t>big5.china.com.cn/gate/big5/news.china.com.cn/txt/2021-05/20/content_77514573.htm)</a:t>
            </a:r>
            <a:endParaRPr lang="en-US" altLang="zh-CN" kern="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6" name="文本框 20">
            <a:extLst>
              <a:ext uri="{FF2B5EF4-FFF2-40B4-BE49-F238E27FC236}">
                <a16:creationId xmlns:a16="http://schemas.microsoft.com/office/drawing/2014/main" id="{A5875513-78A1-4D35-9D4C-F59E584C709D}"/>
              </a:ext>
            </a:extLst>
          </p:cNvPr>
          <p:cNvSpPr txBox="1"/>
          <p:nvPr/>
        </p:nvSpPr>
        <p:spPr>
          <a:xfrm>
            <a:off x="713364" y="1457679"/>
            <a:ext cx="10759272" cy="2585323"/>
          </a:xfrm>
          <a:prstGeom prst="rect">
            <a:avLst/>
          </a:prstGeom>
          <a:solidFill>
            <a:schemeClr val="accent6">
              <a:lumMod val="20000"/>
              <a:lumOff val="80000"/>
            </a:schemeClr>
          </a:solidFill>
          <a:ln w="38100">
            <a:solidFill>
              <a:srgbClr val="0070C0"/>
            </a:solidFill>
          </a:ln>
        </p:spPr>
        <p:txBody>
          <a:bodyPr wrap="square">
            <a:spAutoFit/>
          </a:bodyPr>
          <a:lstStyle/>
          <a:p>
            <a:pPr>
              <a:lnSpc>
                <a:spcPct val="150000"/>
              </a:lnSpc>
            </a:pPr>
            <a:r>
              <a:rPr lang="zh-TW" altLang="en-US" sz="2400" kern="0" dirty="0">
                <a:latin typeface="DFKai-SB" panose="03000509000000000000" pitchFamily="65" charset="-120"/>
                <a:ea typeface="DFKai-SB" panose="03000509000000000000" pitchFamily="65" charset="-120"/>
                <a:cs typeface="Times New Roman" panose="02020603050405020304" pitchFamily="18" charset="0"/>
              </a:rPr>
              <a:t>請學生閱讀以下資料，找出國家在抗擊新冠疫情上為世界作出了哪些貢獻。</a:t>
            </a:r>
            <a:endParaRPr lang="en-US" altLang="zh-TW" sz="2400" kern="0" dirty="0">
              <a:latin typeface="DFKai-SB" panose="03000509000000000000" pitchFamily="65" charset="-120"/>
              <a:ea typeface="DFKai-SB" panose="03000509000000000000" pitchFamily="65" charset="-120"/>
              <a:cs typeface="Times New Roman" panose="02020603050405020304" pitchFamily="18" charset="0"/>
            </a:endParaRPr>
          </a:p>
          <a:p>
            <a:pPr>
              <a:lnSpc>
                <a:spcPct val="150000"/>
              </a:lnSpc>
            </a:pPr>
            <a:r>
              <a:rPr lang="en-US" altLang="zh-TW" sz="2400" kern="0" dirty="0">
                <a:latin typeface="DFKai-SB" panose="03000509000000000000" pitchFamily="65" charset="-120"/>
                <a:ea typeface="DFKai-SB" panose="03000509000000000000" pitchFamily="65" charset="-120"/>
                <a:cs typeface="Times New Roman" panose="02020603050405020304" pitchFamily="18" charset="0"/>
              </a:rPr>
              <a:t>1. </a:t>
            </a:r>
            <a:r>
              <a:rPr lang="zh-CN" altLang="en-US" sz="2400" kern="0" dirty="0">
                <a:latin typeface="DFKai-SB" panose="03000509000000000000" pitchFamily="65" charset="-120"/>
                <a:ea typeface="DFKai-SB" panose="03000509000000000000" pitchFamily="65" charset="-120"/>
                <a:cs typeface="Times New Roman" panose="02020603050405020304" pitchFamily="18" charset="0"/>
              </a:rPr>
              <a:t>中國為全球</a:t>
            </a:r>
            <a:r>
              <a:rPr lang="zh-TW" altLang="en-US" sz="2400" kern="0" dirty="0">
                <a:latin typeface="DFKai-SB" panose="03000509000000000000" pitchFamily="65" charset="-120"/>
                <a:ea typeface="DFKai-SB" panose="03000509000000000000" pitchFamily="65" charset="-120"/>
                <a:cs typeface="Times New Roman" panose="02020603050405020304" pitchFamily="18" charset="0"/>
              </a:rPr>
              <a:t>抗</a:t>
            </a:r>
            <a:r>
              <a:rPr lang="zh-CN" altLang="en-US" sz="2400" kern="0" dirty="0">
                <a:latin typeface="DFKai-SB" panose="03000509000000000000" pitchFamily="65" charset="-120"/>
                <a:ea typeface="DFKai-SB" panose="03000509000000000000" pitchFamily="65" charset="-120"/>
                <a:cs typeface="Times New Roman" panose="02020603050405020304" pitchFamily="18" charset="0"/>
              </a:rPr>
              <a:t>疫帶來信心（全球抗疫復蘇中的中國貢獻</a:t>
            </a:r>
            <a:r>
              <a:rPr lang="en-US" altLang="zh-TW" sz="2400" kern="0" dirty="0">
                <a:latin typeface="DFKai-SB" panose="03000509000000000000" pitchFamily="65" charset="-120"/>
                <a:ea typeface="DFKai-SB" panose="03000509000000000000" pitchFamily="65" charset="-120"/>
                <a:cs typeface="Times New Roman" panose="02020603050405020304" pitchFamily="18" charset="0"/>
              </a:rPr>
              <a:t>﹚</a:t>
            </a:r>
          </a:p>
          <a:p>
            <a:pPr>
              <a:lnSpc>
                <a:spcPct val="150000"/>
              </a:lnSpc>
            </a:pP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        資料來源</a:t>
            </a:r>
            <a:r>
              <a:rPr lang="en-US" altLang="zh-TW" kern="0" dirty="0" smtClean="0">
                <a:latin typeface="Times New Roman" panose="02020603050405020304" pitchFamily="18" charset="0"/>
                <a:ea typeface="DFKai-SB" panose="03000509000000000000" pitchFamily="65" charset="-120"/>
                <a:cs typeface="Times New Roman" panose="02020603050405020304" pitchFamily="18" charset="0"/>
              </a:rPr>
              <a:t>: </a:t>
            </a: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人民網 </a:t>
            </a:r>
            <a:r>
              <a:rPr lang="en-US" altLang="zh-TW" sz="1400" kern="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kern="0" dirty="0" smtClean="0">
                <a:latin typeface="Times New Roman" panose="02020603050405020304" pitchFamily="18" charset="0"/>
                <a:ea typeface="DFKai-SB" panose="03000509000000000000" pitchFamily="65" charset="-120"/>
                <a:cs typeface="Times New Roman" panose="02020603050405020304" pitchFamily="18" charset="0"/>
              </a:rPr>
              <a:t>world.people.com.cn/n1/2021/0814/c1002-32192894.html)</a:t>
            </a:r>
            <a:endParaRPr lang="en-US" altLang="zh-TW" sz="1400" kern="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en-US" altLang="zh-TW" sz="2400" kern="0" dirty="0">
                <a:latin typeface="DFKai-SB" panose="03000509000000000000" pitchFamily="65" charset="-120"/>
                <a:ea typeface="DFKai-SB" panose="03000509000000000000" pitchFamily="65" charset="-120"/>
                <a:cs typeface="Times New Roman" panose="02020603050405020304" pitchFamily="18" charset="0"/>
              </a:rPr>
              <a:t>2.</a:t>
            </a:r>
            <a:r>
              <a:rPr lang="zh-CN" altLang="en-US" sz="2400" kern="0" dirty="0">
                <a:latin typeface="DFKai-SB" panose="03000509000000000000" pitchFamily="65" charset="-120"/>
                <a:ea typeface="DFKai-SB" panose="03000509000000000000" pitchFamily="65" charset="-120"/>
                <a:cs typeface="Times New Roman" panose="02020603050405020304" pitchFamily="18" charset="0"/>
              </a:rPr>
              <a:t>抗擊新冠肺炎疫情的中國行動</a:t>
            </a:r>
            <a:endParaRPr lang="en-US" altLang="zh-CN" sz="2400" kern="0" dirty="0">
              <a:latin typeface="DFKai-SB" panose="03000509000000000000" pitchFamily="65" charset="-120"/>
              <a:ea typeface="DFKai-SB" panose="03000509000000000000" pitchFamily="65" charset="-120"/>
              <a:cs typeface="Times New Roman" panose="02020603050405020304" pitchFamily="18" charset="0"/>
            </a:endParaRPr>
          </a:p>
          <a:p>
            <a:pPr>
              <a:lnSpc>
                <a:spcPct val="150000"/>
              </a:lnSpc>
            </a:pP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        資料</a:t>
            </a:r>
            <a:r>
              <a:rPr lang="zh-TW" altLang="en-US" kern="0" dirty="0">
                <a:latin typeface="Times New Roman" panose="02020603050405020304" pitchFamily="18" charset="0"/>
                <a:ea typeface="DFKai-SB" panose="03000509000000000000" pitchFamily="65" charset="-120"/>
                <a:cs typeface="Times New Roman" panose="02020603050405020304" pitchFamily="18" charset="0"/>
              </a:rPr>
              <a:t>來源</a:t>
            </a:r>
            <a:r>
              <a:rPr lang="en-US" altLang="zh-TW" kern="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kern="0" dirty="0" smtClean="0">
                <a:latin typeface="Times New Roman" panose="02020603050405020304" pitchFamily="18" charset="0"/>
                <a:ea typeface="DFKai-SB" panose="03000509000000000000" pitchFamily="65" charset="-120"/>
                <a:cs typeface="Times New Roman" panose="02020603050405020304" pitchFamily="18" charset="0"/>
              </a:rPr>
              <a:t>中國政府網 </a:t>
            </a:r>
            <a:r>
              <a:rPr lang="en-US" altLang="zh-TW" sz="1400" kern="0" dirty="0" smtClean="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kern="0" dirty="0" smtClean="0">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kern="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kern="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kern="0" dirty="0" smtClean="0">
                <a:latin typeface="Times New Roman" panose="02020603050405020304" pitchFamily="18" charset="0"/>
                <a:ea typeface="DFKai-SB" panose="03000509000000000000" pitchFamily="65" charset="-120"/>
                <a:cs typeface="Times New Roman" panose="02020603050405020304" pitchFamily="18" charset="0"/>
              </a:rPr>
              <a:t>www.gov.cn/zhengce/2020-06/07/content_5517737.htm)</a:t>
            </a:r>
            <a:endParaRPr lang="en-US" altLang="zh-TW" sz="1400" kern="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9" name="群組 8"/>
          <p:cNvGrpSpPr/>
          <p:nvPr/>
        </p:nvGrpSpPr>
        <p:grpSpPr>
          <a:xfrm>
            <a:off x="494145" y="191617"/>
            <a:ext cx="3013826" cy="523577"/>
            <a:chOff x="773627" y="3981362"/>
            <a:chExt cx="3013826" cy="523577"/>
          </a:xfrm>
        </p:grpSpPr>
        <p:sp>
          <p:nvSpPr>
            <p:cNvPr id="29" name="矩形 28">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0" name="矩形 29">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31"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2586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400" b="1" dirty="0">
                  <a:latin typeface="標楷體" panose="03000509000000000000" pitchFamily="65" charset="-120"/>
                  <a:ea typeface="標楷體" panose="03000509000000000000" pitchFamily="65" charset="-120"/>
                </a:rPr>
                <a:t>活動</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資料閱讀</a:t>
              </a:r>
              <a:endParaRPr lang="zh-CN" altLang="en-US" sz="2400" b="1" dirty="0">
                <a:latin typeface="標楷體" panose="03000509000000000000" pitchFamily="65" charset="-120"/>
                <a:ea typeface="標楷體" panose="03000509000000000000" pitchFamily="65" charset="-120"/>
              </a:endParaRPr>
            </a:p>
          </p:txBody>
        </p:sp>
        <p:cxnSp>
          <p:nvCxnSpPr>
            <p:cNvPr id="32"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2"/>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3"/>
          <a:stretch>
            <a:fillRect/>
          </a:stretch>
        </p:blipFill>
        <p:spPr>
          <a:xfrm>
            <a:off x="7821451" y="2597239"/>
            <a:ext cx="1032988" cy="416398"/>
          </a:xfrm>
          <a:prstGeom prst="rect">
            <a:avLst/>
          </a:prstGeom>
        </p:spPr>
      </p:pic>
      <p:pic>
        <p:nvPicPr>
          <p:cNvPr id="4" name="Picture 3"/>
          <p:cNvPicPr>
            <a:picLocks noChangeAspect="1"/>
          </p:cNvPicPr>
          <p:nvPr/>
        </p:nvPicPr>
        <p:blipFill>
          <a:blip r:embed="rId4"/>
          <a:stretch>
            <a:fillRect/>
          </a:stretch>
        </p:blipFill>
        <p:spPr>
          <a:xfrm>
            <a:off x="8200906" y="3560147"/>
            <a:ext cx="2937032" cy="387910"/>
          </a:xfrm>
          <a:prstGeom prst="rect">
            <a:avLst/>
          </a:prstGeom>
        </p:spPr>
      </p:pic>
    </p:spTree>
    <p:extLst>
      <p:ext uri="{BB962C8B-B14F-4D97-AF65-F5344CB8AC3E}">
        <p14:creationId xmlns:p14="http://schemas.microsoft.com/office/powerpoint/2010/main" val="11517706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922215" y="262109"/>
            <a:ext cx="7995089" cy="646331"/>
          </a:xfrm>
        </p:spPr>
        <p:txBody>
          <a:bodyPr>
            <a:spAutoFit/>
          </a:bodyPr>
          <a:lstStyle/>
          <a:p>
            <a:pPr marL="571500" indent="-571500" algn="ctr">
              <a:buFont typeface="Wingdings" panose="05000000000000000000" pitchFamily="2" charset="2"/>
              <a:buChar char="Ø"/>
            </a:pPr>
            <a:r>
              <a:rPr lang="zh-CN" altLang="en-US" sz="4000" b="1" dirty="0">
                <a:latin typeface="DFKai-SB" panose="03000509000000000000" pitchFamily="65" charset="-120"/>
                <a:ea typeface="DFKai-SB" panose="03000509000000000000" pitchFamily="65" charset="-120"/>
              </a:rPr>
              <a:t>提供糧食援助應對饑荒</a:t>
            </a:r>
          </a:p>
        </p:txBody>
      </p:sp>
      <p:sp>
        <p:nvSpPr>
          <p:cNvPr id="3" name="内容占位符 2"/>
          <p:cNvSpPr>
            <a:spLocks noGrp="1"/>
          </p:cNvSpPr>
          <p:nvPr>
            <p:ph idx="4294967295"/>
          </p:nvPr>
        </p:nvSpPr>
        <p:spPr>
          <a:xfrm>
            <a:off x="608652" y="1020797"/>
            <a:ext cx="11333021" cy="954107"/>
          </a:xfrm>
        </p:spPr>
        <p:txBody>
          <a:bodyPr wrap="square">
            <a:spAutoFit/>
          </a:bodyPr>
          <a:lstStyle/>
          <a:p>
            <a:pPr marL="0" indent="0" algn="just">
              <a:lnSpc>
                <a:spcPct val="100000"/>
              </a:lnSpc>
              <a:buNone/>
            </a:pP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受</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極端天氣和戰亂等因素影響，全球糧食安全問題日益</a:t>
            </a:r>
            <a:r>
              <a:rPr lang="zh-CN" altLang="en-US" dirty="0" smtClean="0">
                <a:latin typeface="Times New Roman" panose="02020603050405020304" pitchFamily="18" charset="0"/>
                <a:ea typeface="標楷體" panose="03000509000000000000" pitchFamily="65" charset="-120"/>
                <a:cs typeface="Times New Roman" panose="02020603050405020304" pitchFamily="18" charset="0"/>
              </a:rPr>
              <a:t>突出。</a:t>
            </a:r>
            <a:r>
              <a:rPr lang="zh-CN" altLang="en-US" i="0" dirty="0">
                <a:effectLst/>
                <a:latin typeface="Times New Roman" panose="02020603050405020304" pitchFamily="18" charset="0"/>
                <a:ea typeface="標楷體" panose="03000509000000000000" pitchFamily="65" charset="-120"/>
                <a:cs typeface="Times New Roman" panose="02020603050405020304" pitchFamily="18" charset="0"/>
              </a:rPr>
              <a:t>國</a:t>
            </a:r>
            <a:r>
              <a:rPr lang="zh-TW" altLang="en-US" i="0" dirty="0">
                <a:effectLst/>
                <a:latin typeface="Times New Roman" panose="02020603050405020304" pitchFamily="18" charset="0"/>
                <a:ea typeface="標楷體" panose="03000509000000000000" pitchFamily="65" charset="-120"/>
                <a:cs typeface="Times New Roman" panose="02020603050405020304" pitchFamily="18" charset="0"/>
              </a:rPr>
              <a:t>家</a:t>
            </a:r>
            <a:r>
              <a:rPr lang="zh-CN" altLang="en-US" i="0" dirty="0">
                <a:effectLst/>
                <a:latin typeface="Times New Roman" panose="02020603050405020304" pitchFamily="18" charset="0"/>
                <a:ea typeface="標楷體" panose="03000509000000000000" pitchFamily="65" charset="-120"/>
                <a:cs typeface="Times New Roman" panose="02020603050405020304" pitchFamily="18" charset="0"/>
              </a:rPr>
              <a:t>連續向</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亞洲、非洲、</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南</a:t>
            </a:r>
            <a:r>
              <a:rPr lang="zh-CN" altLang="en-US" dirty="0">
                <a:latin typeface="Times New Roman" panose="02020603050405020304" pitchFamily="18" charset="0"/>
                <a:ea typeface="標楷體" panose="03000509000000000000" pitchFamily="65" charset="-120"/>
                <a:cs typeface="Times New Roman" panose="02020603050405020304" pitchFamily="18" charset="0"/>
              </a:rPr>
              <a:t>美洲</a:t>
            </a:r>
            <a:r>
              <a:rPr lang="en-US" altLang="zh-CN" i="0" dirty="0">
                <a:effectLst/>
                <a:latin typeface="Times New Roman" panose="02020603050405020304" pitchFamily="18" charset="0"/>
                <a:ea typeface="標楷體" panose="03000509000000000000" pitchFamily="65" charset="-120"/>
                <a:cs typeface="Times New Roman" panose="02020603050405020304" pitchFamily="18" charset="0"/>
              </a:rPr>
              <a:t>50</a:t>
            </a:r>
            <a:r>
              <a:rPr lang="zh-CN" altLang="en-US" i="0" dirty="0">
                <a:effectLst/>
                <a:latin typeface="Times New Roman" panose="02020603050405020304" pitchFamily="18" charset="0"/>
                <a:ea typeface="標楷體" panose="03000509000000000000" pitchFamily="65" charset="-120"/>
                <a:cs typeface="Times New Roman" panose="02020603050405020304" pitchFamily="18" charset="0"/>
              </a:rPr>
              <a:t>餘國提供緊急糧食援助，支援當地的糧食需要。</a:t>
            </a:r>
            <a:endParaRPr lang="en-US" altLang="zh-CN" i="0" dirty="0">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4" name="标题 1">
            <a:extLst>
              <a:ext uri="{FF2B5EF4-FFF2-40B4-BE49-F238E27FC236}">
                <a16:creationId xmlns:a16="http://schemas.microsoft.com/office/drawing/2014/main" id="{B6CCE1F5-C4A6-45A5-B7EE-29C1773E4943}"/>
              </a:ext>
            </a:extLst>
          </p:cNvPr>
          <p:cNvSpPr txBox="1">
            <a:spLocks/>
          </p:cNvSpPr>
          <p:nvPr/>
        </p:nvSpPr>
        <p:spPr>
          <a:xfrm>
            <a:off x="2844800" y="2161735"/>
            <a:ext cx="6519041"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3200" b="1" dirty="0" smtClean="0">
                <a:latin typeface="DFKai-SB" panose="03000509000000000000" pitchFamily="65" charset="-120"/>
                <a:ea typeface="DFKai-SB" panose="03000509000000000000" pitchFamily="65" charset="-120"/>
              </a:rPr>
              <a:t>中國政府與世界糧食計劃署的合作</a:t>
            </a:r>
            <a:endParaRPr lang="zh-CN" altLang="en-US" sz="3200" b="1" dirty="0">
              <a:latin typeface="DFKai-SB" panose="03000509000000000000" pitchFamily="65" charset="-120"/>
              <a:ea typeface="DFKai-SB" panose="03000509000000000000" pitchFamily="65" charset="-120"/>
            </a:endParaRPr>
          </a:p>
        </p:txBody>
      </p:sp>
      <p:sp>
        <p:nvSpPr>
          <p:cNvPr id="10" name="内容占位符 2">
            <a:extLst>
              <a:ext uri="{FF2B5EF4-FFF2-40B4-BE49-F238E27FC236}">
                <a16:creationId xmlns:a16="http://schemas.microsoft.com/office/drawing/2014/main" id="{11636C77-9A05-4116-BD94-9063FFDF900F}"/>
              </a:ext>
            </a:extLst>
          </p:cNvPr>
          <p:cNvSpPr txBox="1">
            <a:spLocks/>
          </p:cNvSpPr>
          <p:nvPr/>
        </p:nvSpPr>
        <p:spPr>
          <a:xfrm>
            <a:off x="750136" y="3016689"/>
            <a:ext cx="6334719" cy="1938992"/>
          </a:xfrm>
          <a:prstGeom prst="rect">
            <a:avLst/>
          </a:prstGeom>
          <a:solidFill>
            <a:schemeClr val="accent6">
              <a:lumMod val="40000"/>
              <a:lumOff val="60000"/>
            </a:scheme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多年來，</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中國向世界糧食計劃署的捐助數額</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達</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9,750</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萬美元。</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中國政府</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世界糧食計劃署簽署了備忘錄</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，促進</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南南合作</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，幫助其他發展中國家分享中國在糧食安全、營養改善和扶貧方面的成功經驗。</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11" name="圖片 4"/>
          <p:cNvPicPr>
            <a:picLocks noChangeAspect="1"/>
          </p:cNvPicPr>
          <p:nvPr/>
        </p:nvPicPr>
        <p:blipFill>
          <a:blip r:embed="rId3"/>
          <a:stretch>
            <a:fillRect/>
          </a:stretch>
        </p:blipFill>
        <p:spPr>
          <a:xfrm>
            <a:off x="7305207" y="3033763"/>
            <a:ext cx="4553500" cy="2937076"/>
          </a:xfrm>
          <a:prstGeom prst="rect">
            <a:avLst/>
          </a:prstGeom>
        </p:spPr>
      </p:pic>
      <p:sp>
        <p:nvSpPr>
          <p:cNvPr id="17" name="内容占位符 2">
            <a:extLst>
              <a:ext uri="{FF2B5EF4-FFF2-40B4-BE49-F238E27FC236}">
                <a16:creationId xmlns:a16="http://schemas.microsoft.com/office/drawing/2014/main" id="{11636C77-9A05-4116-BD94-9063FFDF900F}"/>
              </a:ext>
            </a:extLst>
          </p:cNvPr>
          <p:cNvSpPr txBox="1">
            <a:spLocks/>
          </p:cNvSpPr>
          <p:nvPr/>
        </p:nvSpPr>
        <p:spPr>
          <a:xfrm>
            <a:off x="750136" y="5109317"/>
            <a:ext cx="5948369" cy="70788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TW" altLang="en-US" sz="2000" dirty="0">
                <a:latin typeface="DFKai-SB" panose="03000509000000000000" pitchFamily="65" charset="-120"/>
                <a:ea typeface="DFKai-SB" panose="03000509000000000000" pitchFamily="65" charset="-120"/>
              </a:rPr>
              <a:t>*南南合作</a:t>
            </a:r>
            <a:r>
              <a:rPr lang="en-US" altLang="zh-TW"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指全球南方國家</a:t>
            </a:r>
            <a:r>
              <a:rPr lang="en-US" altLang="zh-TW" sz="2000" dirty="0">
                <a:latin typeface="DFKai-SB" panose="03000509000000000000" pitchFamily="65" charset="-120"/>
                <a:ea typeface="DFKai-SB" panose="03000509000000000000" pitchFamily="65" charset="-120"/>
              </a:rPr>
              <a:t>﹙</a:t>
            </a:r>
            <a:r>
              <a:rPr lang="zh-TW" altLang="en-US" sz="2000" dirty="0">
                <a:latin typeface="DFKai-SB" panose="03000509000000000000" pitchFamily="65" charset="-120"/>
                <a:ea typeface="DFKai-SB" panose="03000509000000000000" pitchFamily="65" charset="-120"/>
              </a:rPr>
              <a:t>多為發展中國家</a:t>
            </a:r>
            <a:r>
              <a:rPr lang="en-US" altLang="zh-TW"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之間在發展方面的合作</a:t>
            </a:r>
            <a:endParaRPr lang="en-US" altLang="zh-TW" sz="2000" dirty="0">
              <a:latin typeface="DFKai-SB" panose="03000509000000000000" pitchFamily="65" charset="-120"/>
              <a:ea typeface="DFKai-SB" panose="03000509000000000000" pitchFamily="65" charset="-120"/>
            </a:endParaRPr>
          </a:p>
        </p:txBody>
      </p:sp>
      <p:sp>
        <p:nvSpPr>
          <p:cNvPr id="18" name="文本框 7">
            <a:extLst>
              <a:ext uri="{FF2B5EF4-FFF2-40B4-BE49-F238E27FC236}">
                <a16:creationId xmlns:a16="http://schemas.microsoft.com/office/drawing/2014/main" id="{514EBEA9-7109-4885-B2F5-F3A007AFACCF}"/>
              </a:ext>
            </a:extLst>
          </p:cNvPr>
          <p:cNvSpPr txBox="1"/>
          <p:nvPr/>
        </p:nvSpPr>
        <p:spPr>
          <a:xfrm>
            <a:off x="750136" y="5970839"/>
            <a:ext cx="10704946" cy="738664"/>
          </a:xfrm>
          <a:prstGeom prst="rect">
            <a:avLst/>
          </a:prstGeom>
          <a:noFill/>
        </p:spPr>
        <p:txBody>
          <a:bodyPr wrap="square" rtlCol="0">
            <a:spAutoFit/>
          </a:bodyPr>
          <a:lstStyle/>
          <a:p>
            <a:pPr latinLnBrk="1"/>
            <a:r>
              <a:rPr lang="zh-CN" altLang="en-US" sz="1400" dirty="0" smtClean="0">
                <a:latin typeface="DFKai-SB" panose="03000509000000000000" pitchFamily="65" charset="-120"/>
                <a:ea typeface="DFKai-SB" panose="03000509000000000000" pitchFamily="65" charset="-120"/>
              </a:rPr>
              <a:t>資料</a:t>
            </a:r>
            <a:r>
              <a:rPr lang="zh-CN" altLang="en-US" sz="1400" dirty="0">
                <a:latin typeface="DFKai-SB" panose="03000509000000000000" pitchFamily="65" charset="-120"/>
                <a:ea typeface="DFKai-SB" panose="03000509000000000000" pitchFamily="65" charset="-120"/>
              </a:rPr>
              <a:t>來源</a:t>
            </a:r>
            <a:r>
              <a:rPr lang="zh-CN" altLang="en-US" sz="1400" dirty="0" smtClean="0">
                <a:latin typeface="DFKai-SB" panose="03000509000000000000" pitchFamily="65" charset="-120"/>
                <a:ea typeface="DFKai-SB" panose="03000509000000000000" pitchFamily="65" charset="-120"/>
              </a:rPr>
              <a:t>：</a:t>
            </a:r>
            <a:endParaRPr lang="en-US" altLang="zh-CN" sz="1400" dirty="0" smtClean="0">
              <a:latin typeface="DFKai-SB" panose="03000509000000000000" pitchFamily="65" charset="-120"/>
              <a:ea typeface="DFKai-SB" panose="03000509000000000000" pitchFamily="65" charset="-120"/>
            </a:endParaRPr>
          </a:p>
          <a:p>
            <a:pPr marL="285750" indent="-285750" latinLnBrk="1">
              <a:buFont typeface="Arial" panose="020B0604020202020204" pitchFamily="34" charset="0"/>
              <a:buChar char="•"/>
            </a:pPr>
            <a:r>
              <a:rPr lang="zh-TW" altLang="en-US" sz="1400" dirty="0" smtClean="0">
                <a:latin typeface="DFKai-SB" panose="03000509000000000000" pitchFamily="65" charset="-120"/>
                <a:ea typeface="DFKai-SB" panose="03000509000000000000" pitchFamily="65" charset="-120"/>
              </a:rPr>
              <a:t>聯合國</a:t>
            </a:r>
            <a:r>
              <a:rPr lang="zh-TW" altLang="en-US" sz="1400" dirty="0">
                <a:latin typeface="DFKai-SB" panose="03000509000000000000" pitchFamily="65" charset="-120"/>
                <a:ea typeface="DFKai-SB" panose="03000509000000000000" pitchFamily="65" charset="-120"/>
              </a:rPr>
              <a:t>世界糧食計劃</a:t>
            </a:r>
            <a:r>
              <a:rPr lang="zh-TW" altLang="en-US" sz="1400" dirty="0" smtClean="0">
                <a:latin typeface="DFKai-SB" panose="03000509000000000000" pitchFamily="65" charset="-120"/>
                <a:ea typeface="DFKai-SB" panose="03000509000000000000" pitchFamily="65" charset="-120"/>
              </a:rPr>
              <a:t>署</a:t>
            </a:r>
            <a:r>
              <a:rPr lang="en-US" altLang="zh-TW" sz="1400" dirty="0">
                <a:latin typeface="DFKai-SB" panose="03000509000000000000" pitchFamily="65" charset="-120"/>
                <a:ea typeface="DFKai-SB" panose="03000509000000000000" pitchFamily="65" charset="-12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zh.wfp.org/news-21)</a:t>
            </a:r>
          </a:p>
          <a:p>
            <a:pPr marL="285750" indent="-285750" latinLnBrk="1">
              <a:buFont typeface="Arial" panose="020B0604020202020204" pitchFamily="34" charset="0"/>
              <a:buChar char="•"/>
            </a:pPr>
            <a:r>
              <a:rPr lang="zh-CN" altLang="en-US" sz="1400" dirty="0" smtClean="0">
                <a:latin typeface="標楷體" panose="03000509000000000000" pitchFamily="65" charset="-120"/>
                <a:ea typeface="標楷體" panose="03000509000000000000" pitchFamily="65" charset="-120"/>
                <a:cs typeface="Times New Roman" panose="02020603050405020304" pitchFamily="18" charset="0"/>
              </a:rPr>
              <a:t>世界糧食計畫署 </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zh.wfp.org/news/nannanhezuoshijieliangshijihuashujiyujijinguobieshidianxiangmuxilieyantaohui</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CN" alt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750136" y="2225569"/>
            <a:ext cx="1484625" cy="540455"/>
          </a:xfrm>
          <a:prstGeom prst="rect">
            <a:avLst/>
          </a:prstGeom>
        </p:spPr>
      </p:pic>
    </p:spTree>
    <p:extLst>
      <p:ext uri="{BB962C8B-B14F-4D97-AF65-F5344CB8AC3E}">
        <p14:creationId xmlns:p14="http://schemas.microsoft.com/office/powerpoint/2010/main" val="3204164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1E33826-E984-4564-A170-C60B8FCC3622}"/>
              </a:ext>
            </a:extLst>
          </p:cNvPr>
          <p:cNvSpPr txBox="1"/>
          <p:nvPr/>
        </p:nvSpPr>
        <p:spPr>
          <a:xfrm>
            <a:off x="987271" y="862194"/>
            <a:ext cx="10196952" cy="4401205"/>
          </a:xfrm>
          <a:prstGeom prst="rect">
            <a:avLst/>
          </a:prstGeom>
          <a:noFill/>
        </p:spPr>
        <p:txBody>
          <a:bodyPr wrap="square">
            <a:spAutoFit/>
          </a:bodyPr>
          <a:lstStyle/>
          <a:p>
            <a:pPr algn="ctr">
              <a:lnSpc>
                <a:spcPct val="150000"/>
              </a:lnSpc>
            </a:pPr>
            <a:r>
              <a:rPr lang="zh-TW" altLang="en-US" sz="4000" b="1" dirty="0">
                <a:latin typeface="DFKai-SB" panose="03000509000000000000" pitchFamily="65" charset="-120"/>
                <a:ea typeface="DFKai-SB" panose="03000509000000000000" pitchFamily="65" charset="-120"/>
              </a:rPr>
              <a:t>聯合國世界糧食計劃署的功能是甚麼？</a:t>
            </a:r>
            <a:endParaRPr lang="zh-CN" altLang="en-US" sz="4000" b="1" dirty="0"/>
          </a:p>
          <a:p>
            <a:pPr>
              <a:lnSpc>
                <a:spcPct val="150000"/>
              </a:lnSpc>
              <a:spcBef>
                <a:spcPts val="1200"/>
              </a:spcBef>
            </a:pP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聯合國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世界糧食計劃署是聯合國抵禦全球饑餓的一線機構，是世界上最大的人道主義援助組織。自</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1961</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年成立以來，世界糧食計劃署致力於讓每個人都能夠獲得所需的食物，擁有積極、健康的生活。世界糧食計劃署平均每年向</a:t>
            </a:r>
            <a:r>
              <a:rPr lang="en-US" altLang="zh-TW" sz="2800" dirty="0">
                <a:latin typeface="Times New Roman" panose="02020603050405020304" pitchFamily="18" charset="0"/>
                <a:ea typeface="DFKai-SB" panose="03000509000000000000" pitchFamily="65" charset="-120"/>
                <a:cs typeface="Times New Roman" panose="02020603050405020304" pitchFamily="18" charset="0"/>
              </a:rPr>
              <a:t>80</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多個國家的逾</a:t>
            </a:r>
            <a:r>
              <a:rPr lang="en-US" altLang="zh-TW" sz="2800" dirty="0" smtClean="0">
                <a:latin typeface="Times New Roman" panose="02020603050405020304" pitchFamily="18" charset="0"/>
                <a:ea typeface="DFKai-SB" panose="03000509000000000000" pitchFamily="65" charset="-120"/>
                <a:cs typeface="Times New Roman" panose="02020603050405020304" pitchFamily="18" charset="0"/>
              </a:rPr>
              <a:t>8,000</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萬人提供糧食援助</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14EBEA9-7109-4885-B2F5-F3A007AFACCF}"/>
              </a:ext>
            </a:extLst>
          </p:cNvPr>
          <p:cNvSpPr txBox="1"/>
          <p:nvPr/>
        </p:nvSpPr>
        <p:spPr>
          <a:xfrm>
            <a:off x="2122421" y="5771908"/>
            <a:ext cx="3647152" cy="615553"/>
          </a:xfrm>
          <a:prstGeom prst="rect">
            <a:avLst/>
          </a:prstGeom>
          <a:noFill/>
        </p:spPr>
        <p:txBody>
          <a:bodyPr wrap="none" rtlCol="0">
            <a:spAutoFit/>
          </a:bodyPr>
          <a:lstStyle/>
          <a:p>
            <a:r>
              <a:rPr lang="zh-CN" altLang="en-US" dirty="0">
                <a:latin typeface="DFKai-SB" panose="03000509000000000000" pitchFamily="65" charset="-120"/>
                <a:ea typeface="DFKai-SB" panose="03000509000000000000" pitchFamily="65" charset="-120"/>
              </a:rPr>
              <a:t>資料來源：</a:t>
            </a:r>
            <a:r>
              <a:rPr lang="zh-TW" altLang="en-US" dirty="0">
                <a:latin typeface="DFKai-SB" panose="03000509000000000000" pitchFamily="65" charset="-120"/>
                <a:ea typeface="DFKai-SB" panose="03000509000000000000" pitchFamily="65" charset="-120"/>
              </a:rPr>
              <a:t>聯合國世界糧食計劃署</a:t>
            </a:r>
            <a:endParaRPr lang="en-US" altLang="zh-TW" dirty="0">
              <a:latin typeface="DFKai-SB" panose="03000509000000000000" pitchFamily="65" charset="-120"/>
              <a:ea typeface="DFKai-SB" panose="03000509000000000000" pitchFamily="65" charset="-120"/>
            </a:endParaRPr>
          </a:p>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zh.wfp.org/overview</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244959" y="168611"/>
            <a:ext cx="1484625" cy="540455"/>
          </a:xfrm>
          <a:prstGeom prst="rect">
            <a:avLst/>
          </a:prstGeom>
        </p:spPr>
      </p:pic>
      <p:pic>
        <p:nvPicPr>
          <p:cNvPr id="10" name="Picture 9"/>
          <p:cNvPicPr>
            <a:picLocks noChangeAspect="1"/>
          </p:cNvPicPr>
          <p:nvPr/>
        </p:nvPicPr>
        <p:blipFill>
          <a:blip r:embed="rId3"/>
          <a:stretch>
            <a:fillRect/>
          </a:stretch>
        </p:blipFill>
        <p:spPr>
          <a:xfrm>
            <a:off x="1201044" y="5416527"/>
            <a:ext cx="828791" cy="1162212"/>
          </a:xfrm>
          <a:prstGeom prst="rect">
            <a:avLst/>
          </a:prstGeom>
        </p:spPr>
      </p:pic>
    </p:spTree>
    <p:extLst>
      <p:ext uri="{BB962C8B-B14F-4D97-AF65-F5344CB8AC3E}">
        <p14:creationId xmlns:p14="http://schemas.microsoft.com/office/powerpoint/2010/main" val="236286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929811" y="61454"/>
            <a:ext cx="4332377" cy="907493"/>
          </a:xfrm>
        </p:spPr>
        <p:txBody>
          <a:bodyPr>
            <a:spAutoFit/>
          </a:bodyPr>
          <a:lstStyle/>
          <a:p>
            <a:pPr algn="ctr" eaLnBrk="1" hangingPunct="1">
              <a:lnSpc>
                <a:spcPct val="150000"/>
              </a:lnSpc>
            </a:pPr>
            <a:r>
              <a:rPr lang="zh-CN" altLang="en-US" sz="4000" b="1" i="0" dirty="0">
                <a:solidFill>
                  <a:srgbClr val="333333"/>
                </a:solidFill>
                <a:effectLst/>
                <a:latin typeface="DFKai-SB" panose="03000509000000000000" pitchFamily="65" charset="-120"/>
                <a:ea typeface="DFKai-SB" panose="03000509000000000000" pitchFamily="65" charset="-120"/>
              </a:rPr>
              <a:t>參與緩解難民危機</a:t>
            </a:r>
            <a:endParaRPr lang="zh-CN" altLang="en-US" sz="4000" b="1" dirty="0">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327752" y="1068640"/>
            <a:ext cx="11371562" cy="1815882"/>
          </a:xfrm>
          <a:prstGeom prst="rect">
            <a:avLst/>
          </a:prstGeom>
          <a:solidFill>
            <a:schemeClr val="accent6">
              <a:lumMod val="20000"/>
              <a:lumOff val="80000"/>
            </a:schemeClr>
          </a:solidFill>
          <a:ln w="28575">
            <a:solidFill>
              <a:srgbClr val="FF0000"/>
            </a:solidFill>
          </a:ln>
        </p:spPr>
        <p:txBody>
          <a:bodyPr wrap="square" rtlCol="0">
            <a:spAutoFit/>
          </a:bodyPr>
          <a:lstStyle/>
          <a:p>
            <a:r>
              <a:rPr lang="zh-CN" altLang="en-US" sz="2800" b="0" i="0" dirty="0" smtClean="0">
                <a:effectLst/>
                <a:latin typeface="DFKai-SB" panose="03000509000000000000" pitchFamily="65" charset="-120"/>
                <a:ea typeface="DFKai-SB" panose="03000509000000000000" pitchFamily="65" charset="-120"/>
              </a:rPr>
              <a:t>聯合國</a:t>
            </a:r>
            <a:r>
              <a:rPr lang="zh-CN" altLang="en-US" sz="2800" b="0" i="0" dirty="0">
                <a:effectLst/>
                <a:latin typeface="DFKai-SB" panose="03000509000000000000" pitchFamily="65" charset="-120"/>
                <a:ea typeface="DFKai-SB" panose="03000509000000000000" pitchFamily="65" charset="-120"/>
              </a:rPr>
              <a:t>難民署的統計數據顯示，</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全球</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1%</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的人口</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處於</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流離失所</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。中國政府通過南南合作援助基金，自</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年以來與聯合國難民署合作向阿富汗、安哥拉、伊拉克、剛果共和國、津巴布韋等國數十萬難民、境內流離失所者和返鄉者提供了援助。</a:t>
            </a:r>
          </a:p>
        </p:txBody>
      </p:sp>
      <p:sp>
        <p:nvSpPr>
          <p:cNvPr id="11" name="文本框 26">
            <a:extLst>
              <a:ext uri="{FF2B5EF4-FFF2-40B4-BE49-F238E27FC236}">
                <a16:creationId xmlns:a16="http://schemas.microsoft.com/office/drawing/2014/main" id="{4D9A1A52-4C0B-49FA-B5B3-D343CE148292}"/>
              </a:ext>
            </a:extLst>
          </p:cNvPr>
          <p:cNvSpPr txBox="1"/>
          <p:nvPr/>
        </p:nvSpPr>
        <p:spPr>
          <a:xfrm>
            <a:off x="327752" y="5174269"/>
            <a:ext cx="11371562" cy="1274195"/>
          </a:xfrm>
          <a:prstGeom prst="rect">
            <a:avLst/>
          </a:prstGeom>
          <a:solidFill>
            <a:schemeClr val="accent5">
              <a:lumMod val="20000"/>
              <a:lumOff val="80000"/>
            </a:schemeClr>
          </a:solidFill>
          <a:ln w="28575">
            <a:solidFill>
              <a:srgbClr val="FF0000"/>
            </a:solidFill>
          </a:ln>
        </p:spPr>
        <p:txBody>
          <a:bodyPr wrap="square">
            <a:spAutoFit/>
          </a:bodyPr>
          <a:lstStyle/>
          <a:p>
            <a:pPr>
              <a:lnSpc>
                <a:spcPct val="120000"/>
              </a:lnSpc>
            </a:pPr>
            <a:r>
              <a:rPr lang="zh-TW" altLang="en-US" sz="2400" dirty="0">
                <a:latin typeface="DFKai-SB" panose="03000509000000000000" pitchFamily="65" charset="-120"/>
                <a:ea typeface="DFKai-SB" panose="03000509000000000000" pitchFamily="65" charset="-120"/>
              </a:rPr>
              <a:t>請學生閱讀以下資料，了解中國為何能夠在促進解決難民危機問題上發揮</a:t>
            </a:r>
            <a:r>
              <a:rPr lang="zh-TW" altLang="en-US" sz="2400" dirty="0" smtClean="0">
                <a:latin typeface="DFKai-SB" panose="03000509000000000000" pitchFamily="65" charset="-120"/>
                <a:ea typeface="DFKai-SB" panose="03000509000000000000" pitchFamily="65" charset="-120"/>
              </a:rPr>
              <a:t>重要作用。</a:t>
            </a:r>
            <a:endParaRPr lang="en-US" altLang="zh-TW" sz="2400" dirty="0">
              <a:latin typeface="DFKai-SB" panose="03000509000000000000" pitchFamily="65" charset="-120"/>
              <a:ea typeface="DFKai-SB" panose="03000509000000000000" pitchFamily="65" charset="-120"/>
            </a:endParaRPr>
          </a:p>
          <a:p>
            <a:pPr algn="ctr"/>
            <a:r>
              <a:rPr lang="zh-CN" altLang="en-US" dirty="0">
                <a:latin typeface="DFKai-SB" panose="03000509000000000000" pitchFamily="65" charset="-120"/>
                <a:ea typeface="DFKai-SB" panose="03000509000000000000" pitchFamily="65" charset="-120"/>
              </a:rPr>
              <a:t>資料來源：</a:t>
            </a:r>
            <a:r>
              <a:rPr lang="zh-TW" altLang="en-US" dirty="0">
                <a:latin typeface="標楷體" panose="03000509000000000000" pitchFamily="65" charset="-120"/>
                <a:ea typeface="標楷體" panose="03000509000000000000" pitchFamily="65" charset="-120"/>
              </a:rPr>
              <a:t>聯合國難民事務高級專員尋求深化與中國的</a:t>
            </a:r>
            <a:r>
              <a:rPr lang="zh-TW" altLang="en-US" dirty="0" smtClean="0">
                <a:latin typeface="標楷體" panose="03000509000000000000" pitchFamily="65" charset="-120"/>
                <a:ea typeface="標楷體" panose="03000509000000000000" pitchFamily="65" charset="-120"/>
              </a:rPr>
              <a:t>合作</a:t>
            </a:r>
            <a:endParaRPr lang="en-US" altLang="zh-TW" dirty="0" smtClean="0">
              <a:latin typeface="標楷體" panose="03000509000000000000" pitchFamily="65" charset="-120"/>
              <a:ea typeface="標楷體" panose="03000509000000000000" pitchFamily="65" charset="-120"/>
            </a:endParaRPr>
          </a:p>
          <a:p>
            <a:pPr algn="ctr"/>
            <a:endParaRPr lang="en-US" altLang="zh-CN" dirty="0">
              <a:latin typeface="標楷體" panose="03000509000000000000" pitchFamily="65" charset="-120"/>
              <a:ea typeface="標楷體" panose="03000509000000000000" pitchFamily="65" charset="-120"/>
              <a:hlinkClick r:id="rId3"/>
            </a:endParaRPr>
          </a:p>
          <a:p>
            <a:pPr algn="ct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(https://www.unhcr.org/hk/14073-un-refugee-agency-chief-seeks-to-deepen-cooperation-with-china.html</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smtClean="0">
              <a:latin typeface="DFKai-SB" panose="03000509000000000000" pitchFamily="65" charset="-120"/>
              <a:ea typeface="DFKai-SB" panose="03000509000000000000" pitchFamily="65" charset="-120"/>
            </a:endParaRPr>
          </a:p>
        </p:txBody>
      </p:sp>
      <p:sp>
        <p:nvSpPr>
          <p:cNvPr id="3" name="矩形 2"/>
          <p:cNvSpPr/>
          <p:nvPr/>
        </p:nvSpPr>
        <p:spPr>
          <a:xfrm>
            <a:off x="271294" y="3058671"/>
            <a:ext cx="11649410" cy="1126462"/>
          </a:xfrm>
          <a:prstGeom prst="rect">
            <a:avLst/>
          </a:prstGeom>
        </p:spPr>
        <p:txBody>
          <a:bodyPr wrap="square">
            <a:spAutoFit/>
          </a:bodyPr>
          <a:lstStyle/>
          <a:p>
            <a:pPr>
              <a:lnSpc>
                <a:spcPct val="120000"/>
              </a:lnSpc>
            </a:pP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聯合國難民</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署 </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en-US" altLang="zh-TW" sz="1200" dirty="0">
                <a:latin typeface="Times New Roman" panose="02020603050405020304" pitchFamily="18" charset="0"/>
                <a:cs typeface="Times New Roman" panose="02020603050405020304" pitchFamily="18" charset="0"/>
              </a:rPr>
              <a:t>https://www.unhcr.org/cn/%E6%88%91%E4%BB%AC%E7%9A%84%E5%B7%A5%E4%BD%9C/%</a:t>
            </a:r>
            <a:r>
              <a:rPr lang="en-US" altLang="zh-TW" sz="1200" dirty="0" smtClean="0">
                <a:latin typeface="Times New Roman" panose="02020603050405020304" pitchFamily="18" charset="0"/>
                <a:cs typeface="Times New Roman" panose="02020603050405020304" pitchFamily="18" charset="0"/>
              </a:rPr>
              <a:t>E4%BF%9D%E6%8A%A4%E5%92%8C%E6%8F%B4%E5%8A%A9</a:t>
            </a:r>
            <a:endParaRPr lang="en-US" altLang="zh-TW" sz="1200" dirty="0">
              <a:latin typeface="Times New Roman" panose="02020603050405020304" pitchFamily="18" charset="0"/>
              <a:ea typeface="標楷體" panose="03000509000000000000" pitchFamily="65" charset="-120"/>
              <a:cs typeface="Times New Roman" panose="02020603050405020304" pitchFamily="18" charset="0"/>
              <a:hlinkClick r:id="rId4"/>
            </a:endParaRPr>
          </a:p>
          <a:p>
            <a:pPr marL="171450" indent="-171450">
              <a:buFont typeface="Arial" panose="020B0604020202020204" pitchFamily="34" charset="0"/>
              <a:buChar char="•"/>
            </a:pP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https://www.unhcr.org/hk/28393-%E8%81%AF%E5%90%88%E5%9C%8B%E9%9B%A3%E6%B0%91%E7%BD%B2%E3%80%8A%E5%85%A8%E7%90%83%E8%B6%A8%E5%8B%A2%E5%A0%B1%E5%91%8A%E3%80%8B%EF%BC%9A1%E7%9A%84%E4%B8%96%E7%95%8C%E4%BA%BA%E5%8F%A3%E6%B5%81%E9%9B%A2.ht</a:t>
            </a:r>
            <a:r>
              <a:rPr lang="en-US" altLang="zh-TW" sz="1200" dirty="0">
                <a:latin typeface="標楷體" panose="03000509000000000000" pitchFamily="65" charset="-120"/>
                <a:ea typeface="標楷體" panose="03000509000000000000" pitchFamily="65" charset="-120"/>
              </a:rPr>
              <a:t>ml</a:t>
            </a:r>
            <a:endParaRPr lang="zh-TW" altLang="en-US" sz="1200" dirty="0">
              <a:latin typeface="DFKai-SB" panose="03000509000000000000" pitchFamily="65" charset="-120"/>
              <a:ea typeface="DFKai-SB" panose="03000509000000000000" pitchFamily="65" charset="-120"/>
            </a:endParaRPr>
          </a:p>
        </p:txBody>
      </p:sp>
      <p:grpSp>
        <p:nvGrpSpPr>
          <p:cNvPr id="10" name="群組 9"/>
          <p:cNvGrpSpPr/>
          <p:nvPr/>
        </p:nvGrpSpPr>
        <p:grpSpPr>
          <a:xfrm>
            <a:off x="4421818" y="4417912"/>
            <a:ext cx="3405860" cy="523577"/>
            <a:chOff x="773627" y="3981362"/>
            <a:chExt cx="3405860" cy="523577"/>
          </a:xfrm>
        </p:grpSpPr>
        <p:sp>
          <p:nvSpPr>
            <p:cNvPr id="12" name="矩形 11">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29788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a:latin typeface="標楷體" panose="03000509000000000000" pitchFamily="65" charset="-120"/>
                  <a:ea typeface="標楷體" panose="03000509000000000000" pitchFamily="65" charset="-120"/>
                </a:rPr>
                <a:t>活動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資料閱讀</a:t>
              </a:r>
              <a:endParaRPr lang="zh-CN" altLang="en-US" sz="2800" b="1" dirty="0">
                <a:latin typeface="標楷體" panose="03000509000000000000" pitchFamily="65" charset="-120"/>
                <a:ea typeface="標楷體" panose="03000509000000000000" pitchFamily="65" charset="-120"/>
              </a:endParaRPr>
            </a:p>
          </p:txBody>
        </p:sp>
        <p:cxnSp>
          <p:nvCxnSpPr>
            <p:cNvPr id="15"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3"/>
              <a:ext cx="2614127" cy="934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5"/>
          <a:stretch>
            <a:fillRect/>
          </a:stretch>
        </p:blipFill>
        <p:spPr>
          <a:xfrm>
            <a:off x="2718261" y="2992905"/>
            <a:ext cx="1295286" cy="372617"/>
          </a:xfrm>
          <a:prstGeom prst="rect">
            <a:avLst/>
          </a:prstGeom>
        </p:spPr>
      </p:pic>
      <p:pic>
        <p:nvPicPr>
          <p:cNvPr id="5" name="Picture 4"/>
          <p:cNvPicPr>
            <a:picLocks noChangeAspect="1"/>
          </p:cNvPicPr>
          <p:nvPr/>
        </p:nvPicPr>
        <p:blipFill>
          <a:blip r:embed="rId6"/>
          <a:stretch>
            <a:fillRect/>
          </a:stretch>
        </p:blipFill>
        <p:spPr>
          <a:xfrm>
            <a:off x="530260" y="5835172"/>
            <a:ext cx="1571844" cy="552527"/>
          </a:xfrm>
          <a:prstGeom prst="rect">
            <a:avLst/>
          </a:prstGeom>
        </p:spPr>
      </p:pic>
    </p:spTree>
    <p:extLst>
      <p:ext uri="{BB962C8B-B14F-4D97-AF65-F5344CB8AC3E}">
        <p14:creationId xmlns:p14="http://schemas.microsoft.com/office/powerpoint/2010/main" val="32964532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1E33826-E984-4564-A170-C60B8FCC3622}"/>
              </a:ext>
            </a:extLst>
          </p:cNvPr>
          <p:cNvSpPr txBox="1"/>
          <p:nvPr/>
        </p:nvSpPr>
        <p:spPr>
          <a:xfrm>
            <a:off x="577913" y="806450"/>
            <a:ext cx="10967542" cy="4524315"/>
          </a:xfrm>
          <a:prstGeom prst="rect">
            <a:avLst/>
          </a:prstGeom>
          <a:noFill/>
        </p:spPr>
        <p:txBody>
          <a:bodyPr wrap="square">
            <a:spAutoFit/>
          </a:bodyPr>
          <a:lstStyle/>
          <a:p>
            <a:pPr algn="ctr">
              <a:lnSpc>
                <a:spcPct val="150000"/>
              </a:lnSpc>
            </a:pPr>
            <a:r>
              <a:rPr lang="zh-CN" altLang="en-US" sz="3600" b="1" dirty="0">
                <a:solidFill>
                  <a:srgbClr val="222222"/>
                </a:solidFill>
                <a:latin typeface="DFKai-SB" panose="03000509000000000000" pitchFamily="65" charset="-120"/>
                <a:ea typeface="DFKai-SB" panose="03000509000000000000" pitchFamily="65" charset="-120"/>
              </a:rPr>
              <a:t>聯合國難民署</a:t>
            </a:r>
            <a:r>
              <a:rPr lang="zh-TW" altLang="en-US" sz="3600" b="1" dirty="0">
                <a:latin typeface="DFKai-SB" panose="03000509000000000000" pitchFamily="65" charset="-120"/>
                <a:ea typeface="DFKai-SB" panose="03000509000000000000" pitchFamily="65" charset="-120"/>
              </a:rPr>
              <a:t>的功能是甚麼？</a:t>
            </a:r>
            <a:endParaRPr lang="zh-CN" altLang="en-US" sz="3600" b="1" dirty="0"/>
          </a:p>
          <a:p>
            <a:pPr>
              <a:spcBef>
                <a:spcPts val="1200"/>
              </a:spcBef>
            </a:pPr>
            <a:r>
              <a:rPr lang="zh-CN" altLang="en-US" sz="2400" b="0" i="0" dirty="0">
                <a:solidFill>
                  <a:srgbClr val="333333"/>
                </a:solidFill>
                <a:effectLst/>
                <a:latin typeface="DFKai-SB" panose="03000509000000000000" pitchFamily="65" charset="-120"/>
                <a:ea typeface="DFKai-SB" panose="03000509000000000000" pitchFamily="65" charset="-120"/>
              </a:rPr>
              <a:t>    </a:t>
            </a:r>
            <a:r>
              <a:rPr lang="zh-TW" altLang="en-US" sz="2800" dirty="0">
                <a:latin typeface="DFKai-SB" panose="03000509000000000000" pitchFamily="65" charset="-120"/>
                <a:ea typeface="DFKai-SB" panose="03000509000000000000" pitchFamily="65" charset="-120"/>
              </a:rPr>
              <a:t>聯合國</a:t>
            </a:r>
            <a:r>
              <a:rPr lang="zh-CN" altLang="en-US" sz="2800" dirty="0">
                <a:latin typeface="DFKai-SB" panose="03000509000000000000" pitchFamily="65" charset="-120"/>
                <a:ea typeface="DFKai-SB" panose="03000509000000000000" pitchFamily="65" charset="-120"/>
              </a:rPr>
              <a:t>難民署負責領導和協調全球行動，保護難民並尋求難民問題的解決方案。聯合國難民署致力於確保每一個人享有尋求庇護的權利，並可以在其他國家得到安全庇護，或者在情況允許時自願重返故鄉、就地融合或者安置到第三方國家。作為一個非政治性的人道主義機構，聯合國難民署得到聯合國授權，負責保護難民，並幫助難民找到脫離困境的辦法。在過去六十多年中，聯合國難民署不斷推動各國政府及國際組織共同營造保護人權、和平解決紛爭的有利條件，以減少被迫流離失所的情況。</a:t>
            </a:r>
          </a:p>
        </p:txBody>
      </p:sp>
      <p:sp>
        <p:nvSpPr>
          <p:cNvPr id="8" name="文本框 7">
            <a:extLst>
              <a:ext uri="{FF2B5EF4-FFF2-40B4-BE49-F238E27FC236}">
                <a16:creationId xmlns:a16="http://schemas.microsoft.com/office/drawing/2014/main" id="{514EBEA9-7109-4885-B2F5-F3A007AFACCF}"/>
              </a:ext>
            </a:extLst>
          </p:cNvPr>
          <p:cNvSpPr txBox="1"/>
          <p:nvPr/>
        </p:nvSpPr>
        <p:spPr>
          <a:xfrm>
            <a:off x="759682" y="5578047"/>
            <a:ext cx="10492509" cy="738664"/>
          </a:xfrm>
          <a:prstGeom prst="rect">
            <a:avLst/>
          </a:prstGeom>
          <a:noFill/>
        </p:spPr>
        <p:txBody>
          <a:bodyPr wrap="square" rtlCol="0">
            <a:spAutoFit/>
          </a:bodyPr>
          <a:lstStyle/>
          <a:p>
            <a:r>
              <a:rPr lang="zh-CN" altLang="en-US"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聯合國難民</a:t>
            </a:r>
            <a:r>
              <a:rPr lang="zh-TW" altLang="en-US" dirty="0" smtClean="0">
                <a:latin typeface="Times New Roman" panose="02020603050405020304" pitchFamily="18" charset="0"/>
                <a:ea typeface="DFKai-SB" panose="03000509000000000000" pitchFamily="65" charset="-120"/>
                <a:cs typeface="Times New Roman" panose="02020603050405020304" pitchFamily="18" charset="0"/>
              </a:rPr>
              <a:t>署</a:t>
            </a:r>
            <a:endParaRPr lang="en-US" altLang="zh-TW"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://www.unhcr.org/hk/63043-%</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E5%B7%A5%E4%BD%9C%EF%BC%9A%E9%82%81%E5%90%91%E8%87%AA%E5%8A%9B%E6%9B%B4%E7%94%9F%E4%B9%8B%E8%B7%AF.html)</a:t>
            </a:r>
            <a:endParaRPr lang="zh-CN" alt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532907" y="5578047"/>
            <a:ext cx="1095051" cy="389650"/>
          </a:xfrm>
          <a:prstGeom prst="rect">
            <a:avLst/>
          </a:prstGeom>
        </p:spPr>
      </p:pic>
      <p:pic>
        <p:nvPicPr>
          <p:cNvPr id="10" name="Picture 9"/>
          <p:cNvPicPr>
            <a:picLocks noChangeAspect="1"/>
          </p:cNvPicPr>
          <p:nvPr/>
        </p:nvPicPr>
        <p:blipFill>
          <a:blip r:embed="rId3"/>
          <a:stretch>
            <a:fillRect/>
          </a:stretch>
        </p:blipFill>
        <p:spPr>
          <a:xfrm>
            <a:off x="244959" y="168611"/>
            <a:ext cx="1484625" cy="540455"/>
          </a:xfrm>
          <a:prstGeom prst="rect">
            <a:avLst/>
          </a:prstGeom>
        </p:spPr>
      </p:pic>
    </p:spTree>
    <p:extLst>
      <p:ext uri="{BB962C8B-B14F-4D97-AF65-F5344CB8AC3E}">
        <p14:creationId xmlns:p14="http://schemas.microsoft.com/office/powerpoint/2010/main" val="35683020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FDC04D-AA7E-4C0A-98A5-65A82C1F9F8D}"/>
              </a:ext>
            </a:extLst>
          </p:cNvPr>
          <p:cNvSpPr>
            <a:spLocks noGrp="1"/>
          </p:cNvSpPr>
          <p:nvPr>
            <p:ph type="title" idx="4294967295"/>
          </p:nvPr>
        </p:nvSpPr>
        <p:spPr>
          <a:xfrm>
            <a:off x="558799" y="2382968"/>
            <a:ext cx="3243533" cy="480131"/>
          </a:xfrm>
        </p:spPr>
        <p:txBody>
          <a:bodyPr vert="horz" lIns="91440" tIns="45720" rIns="91440" bIns="45720" rtlCol="0" anchor="ctr">
            <a:spAutoFit/>
          </a:bodyPr>
          <a:lstStyle/>
          <a:p>
            <a:pPr marL="457200" indent="-457200">
              <a:buFont typeface="Wingdings" panose="05000000000000000000" pitchFamily="2" charset="2"/>
              <a:buChar char="Ø"/>
            </a:pPr>
            <a:r>
              <a:rPr lang="zh-CN" altLang="en-US" sz="2800" dirty="0">
                <a:latin typeface="DFKai-SB" panose="03000509000000000000" pitchFamily="65" charset="-120"/>
                <a:ea typeface="DFKai-SB" panose="03000509000000000000" pitchFamily="65" charset="-120"/>
              </a:rPr>
              <a:t>派出維和部隊</a:t>
            </a:r>
          </a:p>
        </p:txBody>
      </p:sp>
      <p:sp>
        <p:nvSpPr>
          <p:cNvPr id="3" name="内容占位符 2">
            <a:extLst>
              <a:ext uri="{FF2B5EF4-FFF2-40B4-BE49-F238E27FC236}">
                <a16:creationId xmlns:a16="http://schemas.microsoft.com/office/drawing/2014/main" id="{97479E35-D98C-4D93-B56E-0EC6EE7C2367}"/>
              </a:ext>
            </a:extLst>
          </p:cNvPr>
          <p:cNvSpPr>
            <a:spLocks noGrp="1"/>
          </p:cNvSpPr>
          <p:nvPr>
            <p:ph idx="4294967295"/>
          </p:nvPr>
        </p:nvSpPr>
        <p:spPr>
          <a:xfrm>
            <a:off x="458815" y="2863099"/>
            <a:ext cx="11099454" cy="1384995"/>
          </a:xfrm>
          <a:solidFill>
            <a:schemeClr val="accent4">
              <a:lumMod val="20000"/>
              <a:lumOff val="80000"/>
            </a:schemeClr>
          </a:solidFill>
        </p:spPr>
        <p:txBody>
          <a:bodyPr wrap="square">
            <a:spAutoFit/>
          </a:bodyPr>
          <a:lstStyle/>
          <a:p>
            <a:pPr marL="0" indent="0">
              <a:lnSpc>
                <a:spcPct val="100000"/>
              </a:lnSpc>
              <a:buNone/>
            </a:pPr>
            <a:r>
              <a:rPr lang="zh-TW" altLang="en-US" dirty="0" smtClean="0">
                <a:latin typeface="DFKai-SB" panose="03000509000000000000" pitchFamily="65" charset="-120"/>
                <a:ea typeface="DFKai-SB" panose="03000509000000000000" pitchFamily="65" charset="-120"/>
              </a:rPr>
              <a:t>為</a:t>
            </a:r>
            <a:r>
              <a:rPr lang="zh-CN" altLang="en-US" dirty="0" smtClean="0">
                <a:latin typeface="DFKai-SB" panose="03000509000000000000" pitchFamily="65" charset="-120"/>
                <a:ea typeface="DFKai-SB" panose="03000509000000000000" pitchFamily="65" charset="-120"/>
              </a:rPr>
              <a:t>了</a:t>
            </a:r>
            <a:r>
              <a:rPr lang="zh-CN" altLang="en-US" dirty="0">
                <a:latin typeface="DFKai-SB" panose="03000509000000000000" pitchFamily="65" charset="-120"/>
                <a:ea typeface="DFKai-SB" panose="03000509000000000000" pitchFamily="65" charset="-120"/>
              </a:rPr>
              <a:t>維護</a:t>
            </a:r>
            <a:r>
              <a:rPr lang="zh-TW" altLang="en-US" dirty="0">
                <a:latin typeface="DFKai-SB" panose="03000509000000000000" pitchFamily="65" charset="-120"/>
                <a:ea typeface="DFKai-SB" panose="03000509000000000000" pitchFamily="65" charset="-120"/>
              </a:rPr>
              <a:t>世界</a:t>
            </a:r>
            <a:r>
              <a:rPr lang="zh-CN" altLang="en-US" dirty="0">
                <a:latin typeface="DFKai-SB" panose="03000509000000000000" pitchFamily="65" charset="-120"/>
                <a:ea typeface="DFKai-SB" panose="03000509000000000000" pitchFamily="65" charset="-120"/>
              </a:rPr>
              <a:t>和平，中國維和部隊曾先後</a:t>
            </a:r>
            <a:r>
              <a:rPr lang="zh-TW" altLang="en-US" dirty="0">
                <a:latin typeface="DFKai-SB" panose="03000509000000000000" pitchFamily="65" charset="-120"/>
                <a:ea typeface="DFKai-SB" panose="03000509000000000000" pitchFamily="65" charset="-120"/>
              </a:rPr>
              <a:t>前往</a:t>
            </a:r>
            <a:r>
              <a:rPr lang="zh-CN" altLang="en-US" dirty="0">
                <a:latin typeface="DFKai-SB" panose="03000509000000000000" pitchFamily="65" charset="-120"/>
                <a:ea typeface="DFKai-SB" panose="03000509000000000000" pitchFamily="65" charset="-120"/>
              </a:rPr>
              <a:t>柬埔寨、利比里亞、黎巴嫩、蘇丹、南蘇丹、馬里等</a:t>
            </a:r>
            <a:r>
              <a:rPr lang="zh-TW" altLang="en-US" dirty="0">
                <a:latin typeface="DFKai-SB" panose="03000509000000000000" pitchFamily="65" charset="-120"/>
                <a:ea typeface="DFKai-SB" panose="03000509000000000000" pitchFamily="65" charset="-120"/>
              </a:rPr>
              <a:t>地參與</a:t>
            </a:r>
            <a:r>
              <a:rPr lang="zh-CN" altLang="en-US" dirty="0">
                <a:latin typeface="DFKai-SB" panose="03000509000000000000" pitchFamily="65" charset="-120"/>
                <a:ea typeface="DFKai-SB" panose="03000509000000000000" pitchFamily="65" charset="-120"/>
              </a:rPr>
              <a:t>維和任務。</a:t>
            </a:r>
            <a:r>
              <a:rPr lang="zh-TW" altLang="en-US" dirty="0">
                <a:latin typeface="DFKai-SB" panose="03000509000000000000" pitchFamily="65" charset="-120"/>
                <a:ea typeface="DFKai-SB" panose="03000509000000000000" pitchFamily="65" charset="-120"/>
              </a:rPr>
              <a:t>多年來</a:t>
            </a:r>
            <a:r>
              <a:rPr lang="zh-CN" altLang="en-US" dirty="0">
                <a:latin typeface="DFKai-SB" panose="03000509000000000000" pitchFamily="65" charset="-120"/>
                <a:ea typeface="DFKai-SB" panose="03000509000000000000" pitchFamily="65" charset="-120"/>
              </a:rPr>
              <a:t>，國</a:t>
            </a:r>
            <a:r>
              <a:rPr lang="zh-TW" altLang="en-US" dirty="0">
                <a:latin typeface="DFKai-SB" panose="03000509000000000000" pitchFamily="65" charset="-120"/>
                <a:ea typeface="DFKai-SB" panose="03000509000000000000" pitchFamily="65" charset="-120"/>
              </a:rPr>
              <a:t>家</a:t>
            </a:r>
            <a:r>
              <a:rPr lang="zh-CN" altLang="en-US" dirty="0">
                <a:latin typeface="DFKai-SB" panose="03000509000000000000" pitchFamily="65" charset="-120"/>
                <a:ea typeface="DFKai-SB" panose="03000509000000000000" pitchFamily="65" charset="-120"/>
              </a:rPr>
              <a:t>已派出</a:t>
            </a:r>
            <a:r>
              <a:rPr lang="zh-TW" altLang="en-US" dirty="0">
                <a:latin typeface="DFKai-SB" panose="03000509000000000000" pitchFamily="65" charset="-120"/>
                <a:ea typeface="DFKai-SB" panose="03000509000000000000" pitchFamily="65" charset="-120"/>
              </a:rPr>
              <a:t>數</a:t>
            </a:r>
            <a:r>
              <a:rPr lang="zh-CN" altLang="en-US" dirty="0">
                <a:latin typeface="DFKai-SB" panose="03000509000000000000" pitchFamily="65" charset="-120"/>
                <a:ea typeface="DFKai-SB" panose="03000509000000000000" pitchFamily="65" charset="-120"/>
              </a:rPr>
              <a:t>萬人次維和部隊，參與多項聯合國維和行動。</a:t>
            </a:r>
          </a:p>
        </p:txBody>
      </p:sp>
      <p:sp>
        <p:nvSpPr>
          <p:cNvPr id="22" name="文本框 21">
            <a:extLst>
              <a:ext uri="{FF2B5EF4-FFF2-40B4-BE49-F238E27FC236}">
                <a16:creationId xmlns:a16="http://schemas.microsoft.com/office/drawing/2014/main" id="{1974D53A-0FF7-4E80-BBB8-D55484B56983}"/>
              </a:ext>
            </a:extLst>
          </p:cNvPr>
          <p:cNvSpPr txBox="1"/>
          <p:nvPr/>
        </p:nvSpPr>
        <p:spPr>
          <a:xfrm>
            <a:off x="400626" y="4650045"/>
            <a:ext cx="6257869" cy="1791260"/>
          </a:xfrm>
          <a:prstGeom prst="rect">
            <a:avLst/>
          </a:prstGeom>
          <a:noFill/>
        </p:spPr>
        <p:txBody>
          <a:bodyPr wrap="square">
            <a:spAutoFit/>
          </a:bodyPr>
          <a:lstStyle/>
          <a:p>
            <a:pPr algn="ctr">
              <a:lnSpc>
                <a:spcPct val="120000"/>
              </a:lnSpc>
            </a:pPr>
            <a:r>
              <a:rPr lang="zh-TW" altLang="en-US" sz="2400" b="1" dirty="0">
                <a:latin typeface="DFKai-SB" panose="03000509000000000000" pitchFamily="65" charset="-120"/>
                <a:ea typeface="DFKai-SB" panose="03000509000000000000" pitchFamily="65" charset="-120"/>
              </a:rPr>
              <a:t>延伸閱讀</a:t>
            </a:r>
            <a:r>
              <a:rPr lang="zh-CN" altLang="en-US" sz="2400" b="1" dirty="0">
                <a:latin typeface="DFKai-SB" panose="03000509000000000000" pitchFamily="65" charset="-120"/>
                <a:ea typeface="DFKai-SB" panose="03000509000000000000" pitchFamily="65" charset="-120"/>
              </a:rPr>
              <a:t>：</a:t>
            </a:r>
            <a:endParaRPr lang="en-US" altLang="zh-CN" sz="2400" b="1" dirty="0">
              <a:latin typeface="DFKai-SB" panose="03000509000000000000" pitchFamily="65" charset="-120"/>
              <a:ea typeface="DFKai-SB" panose="03000509000000000000" pitchFamily="65" charset="-120"/>
            </a:endParaRPr>
          </a:p>
          <a:p>
            <a:r>
              <a:rPr lang="zh-TW" altLang="en-US" sz="2400" dirty="0">
                <a:latin typeface="DFKai-SB" panose="03000509000000000000" pitchFamily="65" charset="-120"/>
                <a:ea typeface="DFKai-SB" panose="03000509000000000000" pitchFamily="65" charset="-120"/>
              </a:rPr>
              <a:t>中國派往南蘇丹的維和官兵不辱使命 為國爭光</a:t>
            </a:r>
            <a:r>
              <a:rPr lang="en-US" altLang="zh-TW" sz="2400" dirty="0" smtClean="0">
                <a:latin typeface="DFKai-SB" panose="03000509000000000000" pitchFamily="65" charset="-120"/>
                <a:ea typeface="DFKai-SB" panose="03000509000000000000" pitchFamily="65" charset="-120"/>
              </a:rPr>
              <a:t>—</a:t>
            </a:r>
            <a:r>
              <a:rPr lang="zh-TW" altLang="en-US" sz="2400" dirty="0" smtClean="0">
                <a:latin typeface="DFKai-SB" panose="03000509000000000000" pitchFamily="65" charset="-120"/>
                <a:ea typeface="DFKai-SB" panose="03000509000000000000" pitchFamily="65" charset="-120"/>
              </a:rPr>
              <a:t>訪</a:t>
            </a:r>
            <a:r>
              <a:rPr lang="zh-TW" altLang="en-US" sz="2400" dirty="0">
                <a:latin typeface="DFKai-SB" panose="03000509000000000000" pitchFamily="65" charset="-120"/>
                <a:ea typeface="DFKai-SB" panose="03000509000000000000" pitchFamily="65" charset="-120"/>
              </a:rPr>
              <a:t>聯合國南蘇丹特派團代理司令</a:t>
            </a:r>
            <a:r>
              <a:rPr lang="zh-TW" altLang="en-US" sz="2400" dirty="0" smtClean="0">
                <a:latin typeface="DFKai-SB" panose="03000509000000000000" pitchFamily="65" charset="-120"/>
                <a:ea typeface="DFKai-SB" panose="03000509000000000000" pitchFamily="65" charset="-120"/>
              </a:rPr>
              <a:t>楊超英</a:t>
            </a:r>
            <a:endParaRPr lang="en-US" altLang="zh-TW" sz="2400" u="sng" dirty="0">
              <a:latin typeface="DFKai-SB" panose="03000509000000000000" pitchFamily="65" charset="-120"/>
              <a:ea typeface="DFKai-SB" panose="03000509000000000000" pitchFamily="65" charset="-120"/>
            </a:endParaRPr>
          </a:p>
          <a:p>
            <a:pPr>
              <a:lnSpc>
                <a:spcPct val="120000"/>
              </a:lnSpc>
            </a:pPr>
            <a:r>
              <a:rPr lang="zh-CN" altLang="en-US" sz="1400" dirty="0" smtClean="0">
                <a:latin typeface="DFKai-SB" panose="03000509000000000000" pitchFamily="65" charset="-120"/>
                <a:ea typeface="DFKai-SB" panose="03000509000000000000" pitchFamily="65" charset="-120"/>
              </a:rPr>
              <a:t>資料</a:t>
            </a:r>
            <a:r>
              <a:rPr lang="zh-CN" altLang="en-US" sz="1400" dirty="0">
                <a:latin typeface="DFKai-SB" panose="03000509000000000000" pitchFamily="65" charset="-120"/>
                <a:ea typeface="DFKai-SB" panose="03000509000000000000" pitchFamily="65" charset="-120"/>
              </a:rPr>
              <a:t>來源：</a:t>
            </a:r>
            <a:r>
              <a:rPr lang="zh-TW" altLang="en-US" sz="1400" dirty="0">
                <a:latin typeface="DFKai-SB" panose="03000509000000000000" pitchFamily="65" charset="-120"/>
                <a:ea typeface="DFKai-SB" panose="03000509000000000000" pitchFamily="65" charset="-120"/>
              </a:rPr>
              <a:t>聯合國</a:t>
            </a:r>
            <a:r>
              <a:rPr lang="zh-TW" altLang="en-US" sz="1400" dirty="0" smtClean="0">
                <a:latin typeface="DFKai-SB" panose="03000509000000000000" pitchFamily="65" charset="-120"/>
                <a:ea typeface="DFKai-SB" panose="03000509000000000000" pitchFamily="65" charset="-120"/>
              </a:rPr>
              <a:t>新聞</a:t>
            </a:r>
            <a:endParaRPr lang="en-US" altLang="zh-TW" sz="1400" dirty="0" smtClean="0">
              <a:latin typeface="DFKai-SB" panose="03000509000000000000" pitchFamily="65" charset="-120"/>
              <a:ea typeface="DFKai-SB" panose="03000509000000000000" pitchFamily="65" charset="-120"/>
            </a:endParaRPr>
          </a:p>
          <a:p>
            <a:pPr>
              <a:lnSpc>
                <a:spcPct val="120000"/>
              </a:lnSpc>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news.un.org/zh/story/2018/03/1003361)</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圖片 3"/>
          <p:cNvPicPr>
            <a:picLocks noChangeAspect="1"/>
          </p:cNvPicPr>
          <p:nvPr/>
        </p:nvPicPr>
        <p:blipFill>
          <a:blip r:embed="rId3"/>
          <a:stretch>
            <a:fillRect/>
          </a:stretch>
        </p:blipFill>
        <p:spPr>
          <a:xfrm>
            <a:off x="6778596" y="4414059"/>
            <a:ext cx="4779673" cy="2137896"/>
          </a:xfrm>
          <a:prstGeom prst="rect">
            <a:avLst/>
          </a:prstGeom>
        </p:spPr>
      </p:pic>
      <p:sp>
        <p:nvSpPr>
          <p:cNvPr id="6" name="文本框 3">
            <a:extLst>
              <a:ext uri="{FF2B5EF4-FFF2-40B4-BE49-F238E27FC236}">
                <a16:creationId xmlns:a16="http://schemas.microsoft.com/office/drawing/2014/main" id="{C908108F-3155-4902-BD06-4478CA4A639F}"/>
              </a:ext>
            </a:extLst>
          </p:cNvPr>
          <p:cNvSpPr txBox="1"/>
          <p:nvPr/>
        </p:nvSpPr>
        <p:spPr>
          <a:xfrm>
            <a:off x="458815" y="860695"/>
            <a:ext cx="11099454" cy="1384995"/>
          </a:xfrm>
          <a:prstGeom prst="rect">
            <a:avLst/>
          </a:prstGeom>
          <a:noFill/>
          <a:ln w="28575">
            <a:solidFill>
              <a:srgbClr val="FF0000"/>
            </a:solidFill>
          </a:ln>
        </p:spPr>
        <p:txBody>
          <a:bodyPr wrap="square" rtlCol="0">
            <a:spAutoFit/>
          </a:bodyPr>
          <a:lstStyle/>
          <a:p>
            <a:r>
              <a:rPr lang="zh-CN" altLang="en-US" sz="2800" dirty="0" smtClean="0">
                <a:latin typeface="DFKai-SB" panose="03000509000000000000" pitchFamily="65" charset="-120"/>
                <a:ea typeface="DFKai-SB" panose="03000509000000000000" pitchFamily="65" charset="-120"/>
              </a:rPr>
              <a:t>地區</a:t>
            </a:r>
            <a:r>
              <a:rPr lang="zh-CN" altLang="en-US" sz="2800" dirty="0">
                <a:latin typeface="DFKai-SB" panose="03000509000000000000" pitchFamily="65" charset="-120"/>
                <a:ea typeface="DFKai-SB" panose="03000509000000000000" pitchFamily="65" charset="-120"/>
              </a:rPr>
              <a:t>衝突嚴重影響著地區穩定和世界和平。國</a:t>
            </a:r>
            <a:r>
              <a:rPr lang="zh-TW" altLang="en-US" sz="2800" dirty="0">
                <a:latin typeface="DFKai-SB" panose="03000509000000000000" pitchFamily="65" charset="-120"/>
                <a:ea typeface="DFKai-SB" panose="03000509000000000000" pitchFamily="65" charset="-120"/>
              </a:rPr>
              <a:t>家採</a:t>
            </a:r>
            <a:r>
              <a:rPr lang="zh-CN" altLang="en-US" sz="2800" dirty="0">
                <a:latin typeface="DFKai-SB" panose="03000509000000000000" pitchFamily="65" charset="-120"/>
                <a:ea typeface="DFKai-SB" panose="03000509000000000000" pitchFamily="65" charset="-120"/>
              </a:rPr>
              <a:t>取了一系列行動維持地區和平，包括派出維和部隊、護航、勸談促和、斡旋地區問題和衝突，維護國際和平大局。</a:t>
            </a:r>
          </a:p>
        </p:txBody>
      </p:sp>
      <p:sp>
        <p:nvSpPr>
          <p:cNvPr id="7" name="任意多边形: 形状 5">
            <a:extLst>
              <a:ext uri="{FF2B5EF4-FFF2-40B4-BE49-F238E27FC236}">
                <a16:creationId xmlns:a16="http://schemas.microsoft.com/office/drawing/2014/main" id="{79FC95C4-6617-49C2-9FAC-02FC0C1D6DC8}"/>
              </a:ext>
            </a:extLst>
          </p:cNvPr>
          <p:cNvSpPr/>
          <p:nvPr/>
        </p:nvSpPr>
        <p:spPr>
          <a:xfrm>
            <a:off x="2681315" y="149732"/>
            <a:ext cx="6834909"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TW" altLang="en-US" sz="4000" b="1" dirty="0">
                <a:solidFill>
                  <a:srgbClr val="FFFFFF"/>
                </a:solidFill>
                <a:latin typeface="DFKai-SB" panose="03000509000000000000" pitchFamily="65" charset="-120"/>
                <a:ea typeface="DFKai-SB" panose="03000509000000000000" pitchFamily="65" charset="-120"/>
              </a:rPr>
              <a:t>國家參與</a:t>
            </a:r>
            <a:r>
              <a:rPr lang="zh-CN" altLang="en-US" sz="4000" b="1" dirty="0">
                <a:solidFill>
                  <a:srgbClr val="FFFFFF"/>
                </a:solidFill>
                <a:latin typeface="DFKai-SB" panose="03000509000000000000" pitchFamily="65" charset="-120"/>
                <a:ea typeface="DFKai-SB" panose="03000509000000000000" pitchFamily="65" charset="-120"/>
              </a:rPr>
              <a:t>維持和平的行動</a:t>
            </a:r>
          </a:p>
        </p:txBody>
      </p:sp>
      <p:pic>
        <p:nvPicPr>
          <p:cNvPr id="5" name="Picture 4"/>
          <p:cNvPicPr>
            <a:picLocks noChangeAspect="1"/>
          </p:cNvPicPr>
          <p:nvPr/>
        </p:nvPicPr>
        <p:blipFill>
          <a:blip r:embed="rId4"/>
          <a:stretch>
            <a:fillRect/>
          </a:stretch>
        </p:blipFill>
        <p:spPr>
          <a:xfrm>
            <a:off x="4189614" y="5947395"/>
            <a:ext cx="1430232" cy="433717"/>
          </a:xfrm>
          <a:prstGeom prst="rect">
            <a:avLst/>
          </a:prstGeom>
        </p:spPr>
      </p:pic>
    </p:spTree>
    <p:extLst>
      <p:ext uri="{BB962C8B-B14F-4D97-AF65-F5344CB8AC3E}">
        <p14:creationId xmlns:p14="http://schemas.microsoft.com/office/powerpoint/2010/main" val="441168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D6BB614A-3562-4ED7-846A-79B260806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708" y="316773"/>
            <a:ext cx="11401857" cy="645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a:extLst>
              <a:ext uri="{FF2B5EF4-FFF2-40B4-BE49-F238E27FC236}">
                <a16:creationId xmlns:a16="http://schemas.microsoft.com/office/drawing/2014/main" id="{DE39518B-D0A6-46EA-BC9D-727F090D6C3A}"/>
              </a:ext>
            </a:extLst>
          </p:cNvPr>
          <p:cNvSpPr/>
          <p:nvPr/>
        </p:nvSpPr>
        <p:spPr>
          <a:xfrm>
            <a:off x="1392357" y="5671311"/>
            <a:ext cx="4763548" cy="584775"/>
          </a:xfrm>
          <a:prstGeom prst="rect">
            <a:avLst/>
          </a:prstGeom>
        </p:spPr>
        <p:txBody>
          <a:bodyPr wrap="none">
            <a:spAutoFit/>
          </a:bodyPr>
          <a:lstStyle/>
          <a:p>
            <a:r>
              <a:rPr lang="zh-TW" altLang="en-US" dirty="0" smtClean="0">
                <a:latin typeface="DFKai-SB" panose="03000509000000000000" pitchFamily="65" charset="-120"/>
                <a:ea typeface="DFKai-SB" panose="03000509000000000000" pitchFamily="65" charset="-120"/>
              </a:rPr>
              <a:t>資料來源</a:t>
            </a:r>
            <a:r>
              <a:rPr lang="en-US" altLang="zh-TW" dirty="0" smtClean="0">
                <a:latin typeface="DFKai-SB" panose="03000509000000000000" pitchFamily="65" charset="-120"/>
                <a:ea typeface="DFKai-SB" panose="03000509000000000000" pitchFamily="65" charset="-120"/>
              </a:rPr>
              <a:t>: </a:t>
            </a:r>
            <a:r>
              <a:rPr lang="zh-TW" altLang="en-US" dirty="0" smtClean="0">
                <a:latin typeface="DFKai-SB" panose="03000509000000000000" pitchFamily="65" charset="-120"/>
                <a:ea typeface="DFKai-SB" panose="03000509000000000000" pitchFamily="65" charset="-120"/>
              </a:rPr>
              <a:t>中國政府網</a:t>
            </a:r>
            <a:endParaRPr lang="en-US" altLang="zh-TW" dirty="0" smtClean="0">
              <a:latin typeface="DFKai-SB" panose="03000509000000000000" pitchFamily="65" charset="-120"/>
              <a:ea typeface="DFKai-SB" panose="03000509000000000000" pitchFamily="65" charset="-120"/>
            </a:endParaRPr>
          </a:p>
          <a:p>
            <a:r>
              <a:rPr lang="en-US" altLang="zh-TW" sz="1400" dirty="0">
                <a:latin typeface="DFKai-SB" panose="03000509000000000000" pitchFamily="65" charset="-120"/>
                <a:ea typeface="DFKai-SB" panose="03000509000000000000" pitchFamily="65" charset="-12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www.gov.cn/xinwen/2021-04/28/content_5603525.htm</a:t>
            </a:r>
            <a:r>
              <a:rPr lang="en-US" altLang="zh-TW" sz="1400" dirty="0" smtClean="0">
                <a:latin typeface="DFKai-SB" panose="03000509000000000000" pitchFamily="65" charset="-120"/>
                <a:ea typeface="DFKai-SB" panose="03000509000000000000" pitchFamily="65" charset="-120"/>
              </a:rPr>
              <a:t>)</a:t>
            </a:r>
            <a:endParaRPr lang="en-US" altLang="zh-CN" sz="1400" dirty="0">
              <a:latin typeface="DFKai-SB" panose="03000509000000000000" pitchFamily="65" charset="-120"/>
              <a:ea typeface="DFKai-SB" panose="03000509000000000000" pitchFamily="65" charset="-120"/>
            </a:endParaRPr>
          </a:p>
        </p:txBody>
      </p:sp>
      <p:sp>
        <p:nvSpPr>
          <p:cNvPr id="5" name="矩形 4">
            <a:extLst>
              <a:ext uri="{FF2B5EF4-FFF2-40B4-BE49-F238E27FC236}">
                <a16:creationId xmlns:a16="http://schemas.microsoft.com/office/drawing/2014/main" id="{08F1CE59-F50A-4A39-9E7E-75C90789DC1F}"/>
              </a:ext>
            </a:extLst>
          </p:cNvPr>
          <p:cNvSpPr/>
          <p:nvPr/>
        </p:nvSpPr>
        <p:spPr>
          <a:xfrm>
            <a:off x="1392358" y="1425985"/>
            <a:ext cx="9143350" cy="4149469"/>
          </a:xfrm>
          <a:prstGeom prst="rect">
            <a:avLst/>
          </a:prstGeom>
        </p:spPr>
        <p:txBody>
          <a:bodyPr wrap="square">
            <a:spAutoFit/>
          </a:bodyPr>
          <a:lstStyle/>
          <a:p>
            <a:pPr>
              <a:lnSpc>
                <a:spcPct val="150000"/>
              </a:lnSpc>
            </a:pPr>
            <a:r>
              <a:rPr lang="zh-CN" altLang="en-US" sz="3600" dirty="0" smtClean="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在</a:t>
            </a:r>
            <a:r>
              <a:rPr lang="zh-CN" altLang="en-US" sz="3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中國推動下，</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聯合國維和人員安全小組</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」於</a:t>
            </a:r>
            <a:r>
              <a:rPr lang="en-US" altLang="zh-CN" sz="3600" kern="1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600" kern="100" dirty="0">
                <a:latin typeface="Times New Roman" panose="02020603050405020304" pitchFamily="18" charset="0"/>
                <a:ea typeface="DFKai-SB" panose="03000509000000000000" pitchFamily="65" charset="-120"/>
                <a:cs typeface="Times New Roman" panose="02020603050405020304" pitchFamily="18" charset="0"/>
              </a:rPr>
              <a:t>4</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3600" kern="100" dirty="0">
                <a:latin typeface="Times New Roman" panose="02020603050405020304" pitchFamily="18" charset="0"/>
                <a:ea typeface="DFKai-SB" panose="03000509000000000000" pitchFamily="65" charset="-120"/>
                <a:cs typeface="Times New Roman" panose="02020603050405020304" pitchFamily="18" charset="0"/>
              </a:rPr>
              <a:t>27</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日在紐約聯合國總部成立，</a:t>
            </a:r>
            <a:r>
              <a:rPr lang="zh-TW" altLang="en-US" sz="3600" kern="100" dirty="0">
                <a:latin typeface="Times New Roman" panose="02020603050405020304" pitchFamily="18" charset="0"/>
                <a:ea typeface="DFKai-SB" panose="03000509000000000000" pitchFamily="65" charset="-120"/>
                <a:cs typeface="Times New Roman" panose="02020603050405020304" pitchFamily="18" charset="0"/>
              </a:rPr>
              <a:t>由中國、巴西、印尼和盧旺達擔任共同主席。</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聯合國維和人員安全小組</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旨在建</a:t>
            </a:r>
            <a:r>
              <a:rPr lang="zh-TW" altLang="en-US" sz="3600" kern="100" dirty="0">
                <a:latin typeface="Times New Roman" panose="02020603050405020304" pitchFamily="18" charset="0"/>
                <a:ea typeface="DFKai-SB" panose="03000509000000000000" pitchFamily="65" charset="-120"/>
                <a:cs typeface="Times New Roman" panose="02020603050405020304" pitchFamily="18" charset="0"/>
              </a:rPr>
              <a:t>立</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溝通平</a:t>
            </a:r>
            <a:r>
              <a:rPr lang="zh-TW" altLang="en-US" sz="3600" kern="100" dirty="0">
                <a:latin typeface="Times New Roman" panose="02020603050405020304" pitchFamily="18" charset="0"/>
                <a:ea typeface="DFKai-SB" panose="03000509000000000000" pitchFamily="65" charset="-120"/>
                <a:cs typeface="Times New Roman" panose="02020603050405020304" pitchFamily="18" charset="0"/>
              </a:rPr>
              <a:t>台</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3600" kern="100" dirty="0">
                <a:latin typeface="Times New Roman" panose="02020603050405020304" pitchFamily="18" charset="0"/>
                <a:ea typeface="DFKai-SB" panose="03000509000000000000" pitchFamily="65" charset="-120"/>
                <a:cs typeface="Times New Roman" panose="02020603050405020304" pitchFamily="18" charset="0"/>
              </a:rPr>
              <a:t>以加強</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維和人員</a:t>
            </a:r>
            <a:r>
              <a:rPr lang="zh-TW" altLang="en-US" sz="3600" kern="1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安全</a:t>
            </a:r>
            <a:r>
              <a:rPr lang="zh-CN" altLang="en-US" sz="3600" kern="100" dirty="0">
                <a:latin typeface="Times New Roman" panose="02020603050405020304" pitchFamily="18" charset="0"/>
                <a:ea typeface="DFKai-SB" panose="03000509000000000000" pitchFamily="65" charset="-120"/>
                <a:cs typeface="Times New Roman" panose="02020603050405020304" pitchFamily="18" charset="0"/>
              </a:rPr>
              <a:t>保障</a:t>
            </a:r>
            <a:r>
              <a:rPr lang="zh-CN" altLang="zh-CN" sz="3600" kern="1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8" name="文本框 7">
            <a:extLst>
              <a:ext uri="{FF2B5EF4-FFF2-40B4-BE49-F238E27FC236}">
                <a16:creationId xmlns:a16="http://schemas.microsoft.com/office/drawing/2014/main" id="{C7AED10D-5921-470D-98C8-18784B5CFD5A}"/>
              </a:ext>
            </a:extLst>
          </p:cNvPr>
          <p:cNvSpPr txBox="1"/>
          <p:nvPr/>
        </p:nvSpPr>
        <p:spPr>
          <a:xfrm>
            <a:off x="2062333" y="670171"/>
            <a:ext cx="8606435" cy="707886"/>
          </a:xfrm>
          <a:prstGeom prst="rect">
            <a:avLst/>
          </a:prstGeom>
          <a:noFill/>
        </p:spPr>
        <p:txBody>
          <a:bodyPr wrap="square">
            <a:spAutoFit/>
          </a:bodyPr>
          <a:lstStyle/>
          <a:p>
            <a:pPr algn="ctr"/>
            <a:r>
              <a:rPr lang="zh-CN" altLang="en-US" sz="4000" b="1" kern="100" dirty="0">
                <a:latin typeface="DFKai-SB" panose="03000509000000000000" pitchFamily="65" charset="-120"/>
                <a:ea typeface="DFKai-SB" panose="03000509000000000000" pitchFamily="65" charset="-120"/>
                <a:cs typeface="Times New Roman" panose="02020603050405020304" pitchFamily="18" charset="0"/>
              </a:rPr>
              <a:t>推動</a:t>
            </a:r>
            <a:r>
              <a:rPr lang="zh-CN" altLang="en-US" sz="4000" b="1" kern="100" dirty="0" smtClean="0">
                <a:latin typeface="DFKai-SB" panose="03000509000000000000" pitchFamily="65" charset="-120"/>
                <a:ea typeface="DFKai-SB" panose="03000509000000000000" pitchFamily="65" charset="-120"/>
                <a:cs typeface="Times New Roman" panose="02020603050405020304" pitchFamily="18" charset="0"/>
              </a:rPr>
              <a:t>成立</a:t>
            </a:r>
            <a:r>
              <a:rPr lang="zh-TW" altLang="en-US" sz="4000" b="1" kern="100" dirty="0">
                <a:latin typeface="DFKai-SB" panose="03000509000000000000" pitchFamily="65" charset="-120"/>
                <a:ea typeface="DFKai-SB" panose="03000509000000000000" pitchFamily="65" charset="-120"/>
                <a:cs typeface="Times New Roman" panose="02020603050405020304" pitchFamily="18" charset="0"/>
              </a:rPr>
              <a:t>「聯合國維和人員安全小組」</a:t>
            </a:r>
            <a:endParaRPr lang="zh-CN" altLang="en-US" sz="4000" b="1" dirty="0">
              <a:latin typeface="DFKai-SB" panose="03000509000000000000" pitchFamily="65" charset="-120"/>
              <a:ea typeface="DFKai-SB" panose="03000509000000000000" pitchFamily="65" charset="-120"/>
            </a:endParaRPr>
          </a:p>
        </p:txBody>
      </p:sp>
      <p:pic>
        <p:nvPicPr>
          <p:cNvPr id="17" name="Picture 16"/>
          <p:cNvPicPr>
            <a:picLocks noChangeAspect="1"/>
          </p:cNvPicPr>
          <p:nvPr/>
        </p:nvPicPr>
        <p:blipFill>
          <a:blip r:embed="rId3"/>
          <a:stretch>
            <a:fillRect/>
          </a:stretch>
        </p:blipFill>
        <p:spPr>
          <a:xfrm>
            <a:off x="300911" y="261864"/>
            <a:ext cx="1484625" cy="540455"/>
          </a:xfrm>
          <a:prstGeom prst="rect">
            <a:avLst/>
          </a:prstGeom>
        </p:spPr>
      </p:pic>
      <p:pic>
        <p:nvPicPr>
          <p:cNvPr id="18" name="Picture 17"/>
          <p:cNvPicPr>
            <a:picLocks noChangeAspect="1"/>
          </p:cNvPicPr>
          <p:nvPr/>
        </p:nvPicPr>
        <p:blipFill>
          <a:blip r:embed="rId4"/>
          <a:stretch>
            <a:fillRect/>
          </a:stretch>
        </p:blipFill>
        <p:spPr>
          <a:xfrm>
            <a:off x="6218767" y="5787253"/>
            <a:ext cx="2937032" cy="387910"/>
          </a:xfrm>
          <a:prstGeom prst="rect">
            <a:avLst/>
          </a:prstGeom>
        </p:spPr>
      </p:pic>
    </p:spTree>
    <p:extLst>
      <p:ext uri="{BB962C8B-B14F-4D97-AF65-F5344CB8AC3E}">
        <p14:creationId xmlns:p14="http://schemas.microsoft.com/office/powerpoint/2010/main" val="5630416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81481D2-013C-47B5-8B45-596F90F3D3BD}"/>
              </a:ext>
            </a:extLst>
          </p:cNvPr>
          <p:cNvSpPr/>
          <p:nvPr/>
        </p:nvSpPr>
        <p:spPr bwMode="auto">
          <a:xfrm>
            <a:off x="4737294" y="326281"/>
            <a:ext cx="2354263" cy="714375"/>
          </a:xfrm>
          <a:prstGeom prst="roundRect">
            <a:avLst/>
          </a:prstGeom>
          <a:noFill/>
          <a:ln>
            <a:noFill/>
            <a:headEnd type="none" w="med" len="med"/>
            <a:tailEnd type="none" w="med" len="med"/>
          </a:ln>
        </p:spPr>
        <p:style>
          <a:lnRef idx="2">
            <a:schemeClr val="accent5"/>
          </a:lnRef>
          <a:fillRef idx="1">
            <a:schemeClr val="lt1"/>
          </a:fillRef>
          <a:effectRef idx="0">
            <a:schemeClr val="accent5"/>
          </a:effectRef>
          <a:fontRef idx="minor">
            <a:schemeClr val="dk1"/>
          </a:fontRef>
        </p:style>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defRPr/>
            </a:pPr>
            <a:r>
              <a:rPr lang="zh-HK" altLang="en-US" sz="3600" b="1" spc="400" dirty="0">
                <a:latin typeface="標楷體" panose="03000509000000000000" pitchFamily="65" charset="-120"/>
                <a:ea typeface="標楷體" panose="03000509000000000000" pitchFamily="65" charset="-120"/>
                <a:cs typeface="Times New Roman" panose="02020603050405020304" pitchFamily="18" charset="0"/>
              </a:rPr>
              <a:t>學習目標</a:t>
            </a:r>
            <a:endParaRPr lang="zh-CN" altLang="en-US" sz="3600" b="1" spc="400" dirty="0">
              <a:latin typeface="標楷體" panose="03000509000000000000" pitchFamily="65" charset="-120"/>
              <a:ea typeface="標楷體" panose="03000509000000000000" pitchFamily="65" charset="-120"/>
              <a:cs typeface="Times New Roman" panose="02020603050405020304" pitchFamily="18" charset="0"/>
            </a:endParaRPr>
          </a:p>
        </p:txBody>
      </p:sp>
      <p:sp>
        <p:nvSpPr>
          <p:cNvPr id="5" name="直接连接符 8">
            <a:extLst>
              <a:ext uri="{FF2B5EF4-FFF2-40B4-BE49-F238E27FC236}">
                <a16:creationId xmlns:a16="http://schemas.microsoft.com/office/drawing/2014/main" id="{53B66358-7B19-4D50-B634-9EB6A25BCA1D}"/>
              </a:ext>
            </a:extLst>
          </p:cNvPr>
          <p:cNvSpPr>
            <a:spLocks noChangeShapeType="1"/>
          </p:cNvSpPr>
          <p:nvPr/>
        </p:nvSpPr>
        <p:spPr bwMode="auto">
          <a:xfrm flipV="1">
            <a:off x="7504307" y="727918"/>
            <a:ext cx="1485900"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6" name="直接连接符 10">
            <a:extLst>
              <a:ext uri="{FF2B5EF4-FFF2-40B4-BE49-F238E27FC236}">
                <a16:creationId xmlns:a16="http://schemas.microsoft.com/office/drawing/2014/main" id="{5D2D9A4D-0AC4-411F-AFBE-96BF7BA02EB7}"/>
              </a:ext>
            </a:extLst>
          </p:cNvPr>
          <p:cNvSpPr>
            <a:spLocks noChangeShapeType="1"/>
          </p:cNvSpPr>
          <p:nvPr/>
        </p:nvSpPr>
        <p:spPr bwMode="auto">
          <a:xfrm flipV="1">
            <a:off x="2725932" y="727918"/>
            <a:ext cx="1590675" cy="0"/>
          </a:xfrm>
          <a:prstGeom prst="line">
            <a:avLst/>
          </a:prstGeom>
          <a:noFill/>
          <a:ln w="6350">
            <a:solidFill>
              <a:srgbClr val="2F2637"/>
            </a:solidFill>
            <a:miter lim="800000"/>
            <a:headEnd/>
            <a:tailEnd/>
          </a:ln>
          <a:extLst>
            <a:ext uri="{909E8E84-426E-40DD-AFC4-6F175D3DCCD1}">
              <a14:hiddenFill xmlns:a14="http://schemas.microsoft.com/office/drawing/2010/main">
                <a:noFill/>
              </a14:hiddenFill>
            </a:ext>
          </a:extLst>
        </p:spPr>
        <p:txBody>
          <a:bodyPr/>
          <a:lstStyle/>
          <a:p>
            <a:endParaRPr lang="zh-CN" altLang="en-US"/>
          </a:p>
        </p:txBody>
      </p:sp>
      <p:sp>
        <p:nvSpPr>
          <p:cNvPr id="7" name="椭圆 13">
            <a:extLst>
              <a:ext uri="{FF2B5EF4-FFF2-40B4-BE49-F238E27FC236}">
                <a16:creationId xmlns:a16="http://schemas.microsoft.com/office/drawing/2014/main" id="{DC5563D4-846C-425B-8C11-0215F52D8157}"/>
              </a:ext>
            </a:extLst>
          </p:cNvPr>
          <p:cNvSpPr>
            <a:spLocks noChangeArrowheads="1"/>
          </p:cNvSpPr>
          <p:nvPr/>
        </p:nvSpPr>
        <p:spPr bwMode="auto">
          <a:xfrm>
            <a:off x="4453132" y="653306"/>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8" name="椭圆 17">
            <a:extLst>
              <a:ext uri="{FF2B5EF4-FFF2-40B4-BE49-F238E27FC236}">
                <a16:creationId xmlns:a16="http://schemas.microsoft.com/office/drawing/2014/main" id="{8026878E-A35D-4089-8AE0-89228D19DB2B}"/>
              </a:ext>
            </a:extLst>
          </p:cNvPr>
          <p:cNvSpPr>
            <a:spLocks noChangeArrowheads="1"/>
          </p:cNvSpPr>
          <p:nvPr/>
        </p:nvSpPr>
        <p:spPr bwMode="auto">
          <a:xfrm>
            <a:off x="7263007" y="653306"/>
            <a:ext cx="153987" cy="153987"/>
          </a:xfrm>
          <a:prstGeom prst="ellipse">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1400">
              <a:solidFill>
                <a:srgbClr val="FFFFFF"/>
              </a:solidFill>
              <a:latin typeface="宋体" panose="02010600030101010101" pitchFamily="2" charset="-122"/>
              <a:sym typeface="宋体" panose="02010600030101010101" pitchFamily="2" charset="-122"/>
            </a:endParaRPr>
          </a:p>
        </p:txBody>
      </p:sp>
      <p:sp>
        <p:nvSpPr>
          <p:cNvPr id="9" name="内容占位符 2">
            <a:extLst>
              <a:ext uri="{FF2B5EF4-FFF2-40B4-BE49-F238E27FC236}">
                <a16:creationId xmlns:a16="http://schemas.microsoft.com/office/drawing/2014/main" id="{67B5BE79-12D7-4843-8857-82AF1BA23612}"/>
              </a:ext>
            </a:extLst>
          </p:cNvPr>
          <p:cNvSpPr txBox="1">
            <a:spLocks noChangeArrowheads="1"/>
          </p:cNvSpPr>
          <p:nvPr/>
        </p:nvSpPr>
        <p:spPr bwMode="auto">
          <a:xfrm>
            <a:off x="710824" y="1040656"/>
            <a:ext cx="10947803" cy="54063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HK" altLang="en-US" sz="3200" b="1" dirty="0">
                <a:latin typeface="DFKai-SB" panose="03000509000000000000" pitchFamily="65" charset="-120"/>
                <a:ea typeface="DFKai-SB" panose="03000509000000000000" pitchFamily="65" charset="-120"/>
              </a:rPr>
              <a:t>知識</a:t>
            </a:r>
            <a:endParaRPr lang="en-US" altLang="zh-HK" sz="3200" b="1" dirty="0">
              <a:latin typeface="DFKai-SB" panose="03000509000000000000" pitchFamily="65" charset="-120"/>
              <a:ea typeface="DFKai-SB"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認識</a:t>
            </a:r>
            <a:r>
              <a:rPr lang="zh-CN" altLang="en-US" dirty="0">
                <a:latin typeface="標楷體" panose="03000509000000000000" pitchFamily="65" charset="-120"/>
                <a:ea typeface="標楷體" panose="03000509000000000000" pitchFamily="65" charset="-120"/>
              </a:rPr>
              <a:t>國</a:t>
            </a:r>
            <a:r>
              <a:rPr lang="zh-TW" altLang="en-US" dirty="0">
                <a:latin typeface="標楷體" panose="03000509000000000000" pitchFamily="65" charset="-120"/>
                <a:ea typeface="標楷體" panose="03000509000000000000" pitchFamily="65" charset="-120"/>
              </a:rPr>
              <a:t>家的國際人道</a:t>
            </a:r>
            <a:r>
              <a:rPr lang="zh-CN" altLang="en-US" dirty="0">
                <a:latin typeface="標楷體" panose="03000509000000000000" pitchFamily="65" charset="-120"/>
                <a:ea typeface="標楷體" panose="03000509000000000000" pitchFamily="65" charset="-120"/>
              </a:rPr>
              <a:t>救援和協助其他國家的行動</a:t>
            </a:r>
          </a:p>
          <a:p>
            <a:pPr>
              <a:lnSpc>
                <a:spcPct val="100000"/>
              </a:lnSpc>
            </a:pPr>
            <a:r>
              <a:rPr lang="zh-TW" altLang="en-US" dirty="0">
                <a:latin typeface="DFKai-SB" panose="03000509000000000000" pitchFamily="65" charset="-120"/>
                <a:ea typeface="DFKai-SB" panose="03000509000000000000" pitchFamily="65" charset="-120"/>
                <a:sym typeface="宋体" panose="02010600030101010101" pitchFamily="2" charset="-122"/>
              </a:rPr>
              <a:t>認識</a:t>
            </a:r>
            <a:r>
              <a:rPr lang="zh-CN" altLang="en-US" dirty="0">
                <a:latin typeface="標楷體" panose="03000509000000000000" pitchFamily="65" charset="-120"/>
                <a:ea typeface="標楷體" panose="03000509000000000000" pitchFamily="65" charset="-120"/>
              </a:rPr>
              <a:t>國</a:t>
            </a:r>
            <a:r>
              <a:rPr lang="zh-TW" altLang="en-US" dirty="0">
                <a:latin typeface="標楷體" panose="03000509000000000000" pitchFamily="65" charset="-120"/>
                <a:ea typeface="標楷體" panose="03000509000000000000" pitchFamily="65" charset="-120"/>
              </a:rPr>
              <a:t>家</a:t>
            </a:r>
            <a:r>
              <a:rPr lang="zh-CN" altLang="en-US" dirty="0">
                <a:latin typeface="標楷體" panose="03000509000000000000" pitchFamily="65" charset="-120"/>
                <a:ea typeface="標楷體" panose="03000509000000000000" pitchFamily="65" charset="-120"/>
              </a:rPr>
              <a:t>籌組的新興國際組織和舉辦的國際論壇</a:t>
            </a:r>
          </a:p>
          <a:p>
            <a:pPr>
              <a:lnSpc>
                <a:spcPct val="100000"/>
              </a:lnSpc>
            </a:pPr>
            <a:r>
              <a:rPr lang="zh-CN" altLang="en-US" dirty="0">
                <a:latin typeface="DFKai-SB" panose="03000509000000000000" pitchFamily="65" charset="-120"/>
                <a:ea typeface="DFKai-SB" panose="03000509000000000000" pitchFamily="65" charset="-120"/>
                <a:sym typeface="宋体" panose="02010600030101010101" pitchFamily="2" charset="-122"/>
              </a:rPr>
              <a:t>了</a:t>
            </a:r>
            <a:r>
              <a:rPr lang="zh-CN" altLang="en-US" dirty="0">
                <a:latin typeface="標楷體" panose="03000509000000000000" pitchFamily="65" charset="-120"/>
                <a:ea typeface="標楷體" panose="03000509000000000000" pitchFamily="65" charset="-120"/>
              </a:rPr>
              <a:t>解</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標楷體" panose="03000509000000000000" pitchFamily="65" charset="-120"/>
                <a:ea typeface="標楷體" panose="03000509000000000000" pitchFamily="65" charset="-120"/>
              </a:rPr>
              <a:t>一帶一路</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標楷體" panose="03000509000000000000" pitchFamily="65" charset="-120"/>
                <a:ea typeface="標楷體" panose="03000509000000000000" pitchFamily="65" charset="-120"/>
              </a:rPr>
              <a:t>倡議的主要內容和意義</a:t>
            </a:r>
            <a:endParaRPr lang="en-US" altLang="zh-CN" b="1" dirty="0">
              <a:latin typeface="DFKai-SB" panose="03000509000000000000" pitchFamily="65" charset="-120"/>
              <a:ea typeface="DFKai-SB" panose="03000509000000000000" pitchFamily="65" charset="-120"/>
            </a:endParaRPr>
          </a:p>
          <a:p>
            <a:pPr marL="0" indent="0">
              <a:lnSpc>
                <a:spcPct val="100000"/>
              </a:lnSpc>
              <a:buFont typeface="Arial" panose="020B0604020202020204" pitchFamily="34" charset="0"/>
              <a:buNone/>
            </a:pPr>
            <a:r>
              <a:rPr lang="zh-TW" altLang="en-US" sz="3200" b="1" dirty="0">
                <a:latin typeface="DFKai-SB" panose="03000509000000000000" pitchFamily="65" charset="-120"/>
                <a:ea typeface="DFKai-SB" panose="03000509000000000000" pitchFamily="65" charset="-120"/>
              </a:rPr>
              <a:t>技能</a:t>
            </a:r>
            <a:endParaRPr lang="en-US" altLang="zh-TW" sz="3200" b="1" dirty="0">
              <a:latin typeface="DFKai-SB" panose="03000509000000000000" pitchFamily="65" charset="-120"/>
              <a:ea typeface="DFKai-SB"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通過可靠的渠</a:t>
            </a:r>
            <a:r>
              <a:rPr lang="zh-CN" altLang="en-US" dirty="0">
                <a:latin typeface="標楷體" panose="03000509000000000000" pitchFamily="65" charset="-120"/>
                <a:ea typeface="標楷體" panose="03000509000000000000" pitchFamily="65" charset="-120"/>
              </a:rPr>
              <a:t>道</a:t>
            </a:r>
            <a:r>
              <a:rPr lang="zh-TW" altLang="en-US" dirty="0">
                <a:latin typeface="標楷體" panose="03000509000000000000" pitchFamily="65" charset="-120"/>
                <a:ea typeface="標楷體" panose="03000509000000000000" pitchFamily="65" charset="-120"/>
              </a:rPr>
              <a:t>蒐集</a:t>
            </a:r>
            <a:r>
              <a:rPr lang="zh-CN" altLang="en-US" dirty="0">
                <a:latin typeface="標楷體" panose="03000509000000000000" pitchFamily="65" charset="-120"/>
                <a:ea typeface="標楷體" panose="03000509000000000000" pitchFamily="65" charset="-120"/>
              </a:rPr>
              <a:t>有關國際事務的資訊</a:t>
            </a:r>
            <a:r>
              <a:rPr lang="zh-TW" altLang="en-US" dirty="0">
                <a:latin typeface="標楷體" panose="03000509000000000000" pitchFamily="65" charset="-120"/>
                <a:ea typeface="標楷體" panose="03000509000000000000" pitchFamily="65" charset="-120"/>
              </a:rPr>
              <a:t>，客觀分析和評價國家在對外援助和</a:t>
            </a:r>
            <a:r>
              <a:rPr lang="zh-CN" altLang="en-US" dirty="0">
                <a:latin typeface="標楷體" panose="03000509000000000000" pitchFamily="65" charset="-120"/>
                <a:ea typeface="標楷體" panose="03000509000000000000" pitchFamily="65" charset="-120"/>
              </a:rPr>
              <a:t>國際事務</a:t>
            </a:r>
            <a:r>
              <a:rPr lang="zh-TW" altLang="en-US" dirty="0">
                <a:latin typeface="標楷體" panose="03000509000000000000" pitchFamily="65" charset="-120"/>
                <a:ea typeface="標楷體" panose="03000509000000000000" pitchFamily="65" charset="-120"/>
              </a:rPr>
              <a:t>方面</a:t>
            </a:r>
            <a:r>
              <a:rPr lang="zh-CN" altLang="en-US" dirty="0">
                <a:latin typeface="標楷體" panose="03000509000000000000" pitchFamily="65" charset="-120"/>
                <a:ea typeface="標楷體" panose="03000509000000000000" pitchFamily="65" charset="-120"/>
              </a:rPr>
              <a:t>的</a:t>
            </a:r>
            <a:r>
              <a:rPr lang="zh-TW" altLang="en-US" dirty="0">
                <a:latin typeface="標楷體" panose="03000509000000000000" pitchFamily="65" charset="-120"/>
                <a:ea typeface="標楷體" panose="03000509000000000000" pitchFamily="65" charset="-120"/>
              </a:rPr>
              <a:t>參與</a:t>
            </a:r>
            <a:endParaRPr lang="en-US" altLang="zh-TW" dirty="0">
              <a:latin typeface="標楷體" panose="03000509000000000000" pitchFamily="65" charset="-120"/>
              <a:ea typeface="標楷體" panose="03000509000000000000" pitchFamily="65" charset="-120"/>
            </a:endParaRPr>
          </a:p>
          <a:p>
            <a:pPr marL="0" indent="0">
              <a:lnSpc>
                <a:spcPct val="100000"/>
              </a:lnSpc>
              <a:buNone/>
            </a:pPr>
            <a:r>
              <a:rPr lang="zh-TW" altLang="en-US" sz="3200" b="1" dirty="0">
                <a:latin typeface="DFKai-SB" panose="03000509000000000000" pitchFamily="65" charset="-120"/>
                <a:ea typeface="DFKai-SB" panose="03000509000000000000" pitchFamily="65" charset="-120"/>
              </a:rPr>
              <a:t>價值觀</a:t>
            </a:r>
            <a:endParaRPr lang="en-US" altLang="zh-TW" sz="3200" b="1" dirty="0">
              <a:latin typeface="DFKai-SB" panose="03000509000000000000" pitchFamily="65" charset="-120"/>
              <a:ea typeface="DFKai-SB" panose="03000509000000000000" pitchFamily="65" charset="-120"/>
            </a:endParaRPr>
          </a:p>
          <a:p>
            <a:pPr>
              <a:lnSpc>
                <a:spcPct val="100000"/>
              </a:lnSpc>
            </a:pPr>
            <a:r>
              <a:rPr lang="zh-TW" altLang="en-US" dirty="0">
                <a:latin typeface="標楷體" panose="03000509000000000000" pitchFamily="65" charset="-120"/>
                <a:ea typeface="標楷體" panose="03000509000000000000" pitchFamily="65" charset="-120"/>
              </a:rPr>
              <a:t>拓寬</a:t>
            </a:r>
            <a:r>
              <a:rPr lang="zh-CN" altLang="en-US" dirty="0">
                <a:latin typeface="標楷體" panose="03000509000000000000" pitchFamily="65" charset="-120"/>
                <a:ea typeface="標楷體" panose="03000509000000000000" pitchFamily="65" charset="-120"/>
              </a:rPr>
              <a:t>國際視野</a:t>
            </a:r>
            <a:r>
              <a:rPr lang="zh-TW" altLang="en-US" dirty="0">
                <a:latin typeface="標楷體" panose="03000509000000000000" pitchFamily="65" charset="-120"/>
                <a:ea typeface="標楷體" panose="03000509000000000000" pitchFamily="65" charset="-120"/>
              </a:rPr>
              <a:t>，了解國際之間相互合作和守望相助的重要，從而培養人道關懷和人文精神</a:t>
            </a:r>
            <a:endParaRPr lang="en-US" altLang="zh-TW" dirty="0">
              <a:latin typeface="標楷體" panose="03000509000000000000" pitchFamily="65" charset="-120"/>
              <a:ea typeface="標楷體" panose="03000509000000000000" pitchFamily="65" charset="-120"/>
            </a:endParaRPr>
          </a:p>
          <a:p>
            <a:pPr marL="0" indent="0">
              <a:lnSpc>
                <a:spcPct val="100000"/>
              </a:lnSpc>
              <a:buNone/>
            </a:pPr>
            <a:r>
              <a:rPr lang="zh-CN" altLang="en-US" sz="1800" dirty="0">
                <a:latin typeface="標楷體" panose="03000509000000000000" pitchFamily="65" charset="-120"/>
                <a:ea typeface="標楷體" panose="03000509000000000000" pitchFamily="65" charset="-120"/>
              </a:rPr>
              <a:t>    </a:t>
            </a:r>
            <a:r>
              <a:rPr lang="en-US" altLang="zh-CN" sz="1800" dirty="0">
                <a:latin typeface="標楷體" panose="03000509000000000000" pitchFamily="65" charset="-120"/>
                <a:ea typeface="標楷體" panose="03000509000000000000" pitchFamily="65" charset="-120"/>
              </a:rPr>
              <a:t>    </a:t>
            </a:r>
            <a:endParaRPr lang="zh-CN" altLang="en-US" sz="18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4711964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9">
            <a:extLst>
              <a:ext uri="{FF2B5EF4-FFF2-40B4-BE49-F238E27FC236}">
                <a16:creationId xmlns:a16="http://schemas.microsoft.com/office/drawing/2014/main" id="{48F91F26-38CF-4D98-945A-E753616B3917}"/>
              </a:ext>
            </a:extLst>
          </p:cNvPr>
          <p:cNvSpPr txBox="1">
            <a:spLocks noChangeArrowheads="1"/>
          </p:cNvSpPr>
          <p:nvPr/>
        </p:nvSpPr>
        <p:spPr bwMode="auto">
          <a:xfrm>
            <a:off x="7831464" y="3636010"/>
            <a:ext cx="3698430" cy="584775"/>
          </a:xfrm>
          <a:prstGeom prst="rect">
            <a:avLst/>
          </a:prstGeom>
          <a:noFill/>
          <a:ln>
            <a:noFill/>
          </a:ln>
        </p:spPr>
        <p:txBody>
          <a:bodyPr wrap="square">
            <a:spAutoFit/>
          </a:bodyPr>
          <a:lstStyle/>
          <a:p>
            <a:r>
              <a:rPr lang="zh-CN" altLang="en-US"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海軍第</a:t>
            </a:r>
            <a:r>
              <a:rPr lang="en-US" altLang="zh-CN"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38</a:t>
            </a:r>
            <a:r>
              <a:rPr lang="zh-CN" altLang="en-US" sz="1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批護航</a:t>
            </a:r>
            <a:r>
              <a:rPr lang="zh-CN" altLang="en-US" sz="1600" b="0" i="0" dirty="0">
                <a:solidFill>
                  <a:srgbClr val="000000"/>
                </a:solidFill>
                <a:effectLst/>
                <a:latin typeface="DFKai-SB" panose="03000509000000000000" pitchFamily="65" charset="-120"/>
                <a:ea typeface="DFKai-SB" panose="03000509000000000000" pitchFamily="65" charset="-120"/>
              </a:rPr>
              <a:t>編隊</a:t>
            </a:r>
            <a:r>
              <a:rPr lang="zh-TW" altLang="en-US" sz="1600" dirty="0">
                <a:solidFill>
                  <a:srgbClr val="000000"/>
                </a:solidFill>
                <a:latin typeface="DFKai-SB" panose="03000509000000000000" pitchFamily="65" charset="-120"/>
                <a:ea typeface="DFKai-SB" panose="03000509000000000000" pitchFamily="65" charset="-120"/>
              </a:rPr>
              <a:t>前往</a:t>
            </a:r>
            <a:r>
              <a:rPr lang="zh-CN" altLang="en-US" sz="1600" b="0" i="0" dirty="0">
                <a:solidFill>
                  <a:srgbClr val="000000"/>
                </a:solidFill>
                <a:effectLst/>
                <a:latin typeface="DFKai-SB" panose="03000509000000000000" pitchFamily="65" charset="-120"/>
                <a:ea typeface="DFKai-SB" panose="03000509000000000000" pitchFamily="65" charset="-120"/>
              </a:rPr>
              <a:t>亞丁灣執行護航任務</a:t>
            </a:r>
            <a:endParaRPr lang="zh-CN" altLang="en-US" sz="1600" dirty="0">
              <a:latin typeface="DFKai-SB" panose="03000509000000000000" pitchFamily="65" charset="-120"/>
              <a:ea typeface="DFKai-SB" panose="03000509000000000000" pitchFamily="65" charset="-120"/>
            </a:endParaRPr>
          </a:p>
        </p:txBody>
      </p:sp>
      <p:sp>
        <p:nvSpPr>
          <p:cNvPr id="11" name="文本框 10">
            <a:extLst>
              <a:ext uri="{FF2B5EF4-FFF2-40B4-BE49-F238E27FC236}">
                <a16:creationId xmlns:a16="http://schemas.microsoft.com/office/drawing/2014/main" id="{CD170FDC-2933-4636-8404-BA97AB811452}"/>
              </a:ext>
            </a:extLst>
          </p:cNvPr>
          <p:cNvSpPr txBox="1"/>
          <p:nvPr/>
        </p:nvSpPr>
        <p:spPr>
          <a:xfrm>
            <a:off x="334379" y="1173797"/>
            <a:ext cx="7363206" cy="3046988"/>
          </a:xfrm>
          <a:prstGeom prst="rect">
            <a:avLst/>
          </a:prstGeom>
          <a:solidFill>
            <a:schemeClr val="accent4">
              <a:lumMod val="20000"/>
              <a:lumOff val="80000"/>
            </a:schemeClr>
          </a:solidFill>
        </p:spPr>
        <p:txBody>
          <a:bodyPr wrap="square" rtlCol="0">
            <a:spAutoFit/>
          </a:bodyPr>
          <a:lstStyle/>
          <a:p>
            <a:pPr>
              <a:lnSpc>
                <a:spcPct val="150000"/>
              </a:lnSpc>
            </a:pPr>
            <a:r>
              <a:rPr lang="zh-CN" altLang="en-US" sz="3200" noProof="1" smtClean="0">
                <a:latin typeface="Times New Roman" panose="02020603050405020304" pitchFamily="18" charset="0"/>
                <a:ea typeface="DFKai-SB" panose="03000509000000000000" pitchFamily="65" charset="-120"/>
                <a:cs typeface="Times New Roman" panose="02020603050405020304" pitchFamily="18" charset="0"/>
              </a:rPr>
              <a:t>2008</a:t>
            </a:r>
            <a:r>
              <a:rPr lang="zh-CN" altLang="en-US" sz="3200" noProof="1">
                <a:latin typeface="Times New Roman" panose="02020603050405020304" pitchFamily="18" charset="0"/>
                <a:ea typeface="DFKai-SB" panose="03000509000000000000" pitchFamily="65" charset="-120"/>
                <a:cs typeface="Times New Roman" panose="02020603050405020304" pitchFamily="18" charset="0"/>
              </a:rPr>
              <a:t>年底，中國海軍開始在索馬里、亞丁灣等海盜頻發海域進行巡邏護航，主要任務是維護航道安全，</a:t>
            </a:r>
            <a:r>
              <a:rPr lang="zh-CN" altLang="en-US" sz="3200" noProof="1">
                <a:latin typeface="Times New Roman" panose="02020603050405020304" pitchFamily="18" charset="0"/>
                <a:ea typeface="DFKai-SB" panose="03000509000000000000" pitchFamily="65" charset="-120"/>
                <a:cs typeface="Times New Roman" panose="02020603050405020304" pitchFamily="18" charset="0"/>
                <a:sym typeface="+mn-ea"/>
              </a:rPr>
              <a:t>保護航行在該海域的各國船舶人員的生命</a:t>
            </a:r>
            <a:r>
              <a:rPr lang="zh-CN" altLang="en-US" sz="3200" noProof="1" smtClean="0">
                <a:latin typeface="Times New Roman" panose="02020603050405020304" pitchFamily="18" charset="0"/>
                <a:ea typeface="DFKai-SB" panose="03000509000000000000" pitchFamily="65" charset="-120"/>
                <a:cs typeface="Times New Roman" panose="02020603050405020304" pitchFamily="18" charset="0"/>
                <a:sym typeface="+mn-ea"/>
              </a:rPr>
              <a:t>財產安全</a:t>
            </a:r>
            <a:r>
              <a:rPr lang="zh-CN" altLang="en-US" sz="3200" noProof="1">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3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F6A7F13C-17CB-4F21-A76C-80121C2C9364}"/>
              </a:ext>
            </a:extLst>
          </p:cNvPr>
          <p:cNvSpPr txBox="1">
            <a:spLocks/>
          </p:cNvSpPr>
          <p:nvPr/>
        </p:nvSpPr>
        <p:spPr>
          <a:xfrm>
            <a:off x="375911" y="271245"/>
            <a:ext cx="3483634" cy="586597"/>
          </a:xfrm>
          <a:prstGeom prst="rect">
            <a:avLst/>
          </a:prstGeom>
        </p:spPr>
        <p:txBody>
          <a:bodyPr vert="horz" lIns="91440" tIns="45720" rIns="91440" bIns="45720" rtlCol="0" anchor="ctr">
            <a:normAutofit/>
          </a:bodyPr>
          <a:lstStyle>
            <a:lvl1pPr marL="457200" indent="-457200" algn="ctr">
              <a:lnSpc>
                <a:spcPct val="90000"/>
              </a:lnSpc>
              <a:spcBef>
                <a:spcPct val="0"/>
              </a:spcBef>
              <a:buFont typeface="Wingdings" panose="05000000000000000000" pitchFamily="2" charset="2"/>
              <a:buChar char="Ø"/>
              <a:defRPr sz="2800">
                <a:solidFill>
                  <a:srgbClr val="333333"/>
                </a:solidFill>
                <a:latin typeface="黑体" panose="02010609060101010101" pitchFamily="49" charset="-122"/>
                <a:ea typeface="黑体" panose="02010609060101010101" pitchFamily="49" charset="-122"/>
                <a:cs typeface="+mj-cs"/>
              </a:defRPr>
            </a:lvl1pPr>
          </a:lstStyle>
          <a:p>
            <a:pPr algn="l"/>
            <a:r>
              <a:rPr lang="zh-CN" altLang="en-US" sz="3600" dirty="0">
                <a:solidFill>
                  <a:schemeClr val="tx1"/>
                </a:solidFill>
                <a:latin typeface="DFKai-SB" panose="03000509000000000000" pitchFamily="65" charset="-120"/>
                <a:ea typeface="DFKai-SB" panose="03000509000000000000" pitchFamily="65" charset="-120"/>
              </a:rPr>
              <a:t>執行護航任務</a:t>
            </a:r>
          </a:p>
        </p:txBody>
      </p:sp>
      <p:sp>
        <p:nvSpPr>
          <p:cNvPr id="16" name="文本框 21">
            <a:extLst>
              <a:ext uri="{FF2B5EF4-FFF2-40B4-BE49-F238E27FC236}">
                <a16:creationId xmlns:a16="http://schemas.microsoft.com/office/drawing/2014/main" id="{1974D53A-0FF7-4E80-BBB8-D55484B56983}"/>
              </a:ext>
            </a:extLst>
          </p:cNvPr>
          <p:cNvSpPr txBox="1"/>
          <p:nvPr/>
        </p:nvSpPr>
        <p:spPr>
          <a:xfrm>
            <a:off x="375911" y="4686246"/>
            <a:ext cx="11231562" cy="1440394"/>
          </a:xfrm>
          <a:prstGeom prst="rect">
            <a:avLst/>
          </a:prstGeom>
          <a:solidFill>
            <a:schemeClr val="accent6">
              <a:lumMod val="20000"/>
              <a:lumOff val="80000"/>
            </a:schemeClr>
          </a:solidFill>
          <a:ln w="38100">
            <a:solidFill>
              <a:srgbClr val="FF0000"/>
            </a:solidFill>
          </a:ln>
        </p:spPr>
        <p:txBody>
          <a:bodyPr wrap="square">
            <a:spAutoFit/>
          </a:bodyPr>
          <a:lstStyle/>
          <a:p>
            <a:pPr algn="ctr">
              <a:lnSpc>
                <a:spcPct val="120000"/>
              </a:lnSpc>
            </a:pP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延伸閱讀</a:t>
            </a:r>
            <a:r>
              <a:rPr lang="zh-CN" altLang="en-US" sz="2400" b="1"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1" dirty="0">
              <a:latin typeface="Times New Roman" panose="02020603050405020304" pitchFamily="18" charset="0"/>
              <a:ea typeface="DFKai-SB" panose="03000509000000000000" pitchFamily="65" charset="-120"/>
              <a:cs typeface="Times New Roman" panose="02020603050405020304" pitchFamily="18" charset="0"/>
            </a:endParaRPr>
          </a:p>
          <a:p>
            <a:pPr algn="ctr">
              <a:lnSpc>
                <a:spcPct val="120000"/>
              </a:lnSpc>
            </a:pP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女</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陸戰隊員參加護航</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行動</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nSpc>
                <a:spcPct val="150000"/>
              </a:lnSpc>
            </a:pPr>
            <a:r>
              <a:rPr lang="en-US" altLang="zh-CN" sz="2000" dirty="0">
                <a:latin typeface="Times New Roman" panose="02020603050405020304" pitchFamily="18" charset="0"/>
                <a:ea typeface="DFKai-SB" panose="03000509000000000000" pitchFamily="65" charset="-120"/>
                <a:cs typeface="Times New Roman" panose="02020603050405020304" pitchFamily="18" charset="0"/>
              </a:rPr>
              <a:t>   </a:t>
            </a:r>
            <a:r>
              <a:rPr lang="zh-CN" altLang="en-US" sz="20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2000" dirty="0" smtClean="0">
                <a:latin typeface="Times New Roman" panose="02020603050405020304" pitchFamily="18" charset="0"/>
                <a:ea typeface="DFKai-SB" panose="03000509000000000000" pitchFamily="65" charset="-120"/>
                <a:cs typeface="Times New Roman" panose="02020603050405020304" pitchFamily="18" charset="0"/>
              </a:rPr>
              <a:t>：新華網</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http://www.xinhuanet.com/politics/2018-12/03/c_1123801754.htm</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043" y="1205424"/>
            <a:ext cx="3620851" cy="2197856"/>
          </a:xfrm>
          <a:prstGeom prst="rect">
            <a:avLst/>
          </a:prstGeom>
        </p:spPr>
      </p:pic>
      <p:pic>
        <p:nvPicPr>
          <p:cNvPr id="3" name="Picture 2"/>
          <p:cNvPicPr>
            <a:picLocks noChangeAspect="1"/>
          </p:cNvPicPr>
          <p:nvPr/>
        </p:nvPicPr>
        <p:blipFill>
          <a:blip r:embed="rId3"/>
          <a:stretch>
            <a:fillRect/>
          </a:stretch>
        </p:blipFill>
        <p:spPr>
          <a:xfrm>
            <a:off x="8040932" y="5271021"/>
            <a:ext cx="1047896" cy="762106"/>
          </a:xfrm>
          <a:prstGeom prst="rect">
            <a:avLst/>
          </a:prstGeom>
        </p:spPr>
      </p:pic>
    </p:spTree>
    <p:extLst>
      <p:ext uri="{BB962C8B-B14F-4D97-AF65-F5344CB8AC3E}">
        <p14:creationId xmlns:p14="http://schemas.microsoft.com/office/powerpoint/2010/main" val="13725180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E39DBCD-30F3-4D01-96CC-45082A5A496C}"/>
              </a:ext>
            </a:extLst>
          </p:cNvPr>
          <p:cNvSpPr>
            <a:spLocks noGrp="1"/>
          </p:cNvSpPr>
          <p:nvPr>
            <p:ph idx="4294967295"/>
          </p:nvPr>
        </p:nvSpPr>
        <p:spPr>
          <a:xfrm>
            <a:off x="545430" y="988416"/>
            <a:ext cx="10858500" cy="1736420"/>
          </a:xfrm>
        </p:spPr>
        <p:txBody>
          <a:bodyPr>
            <a:normAutofit fontScale="92500" lnSpcReduction="20000"/>
          </a:bodyPr>
          <a:lstStyle/>
          <a:p>
            <a:pPr marL="0" indent="0">
              <a:lnSpc>
                <a:spcPct val="150000"/>
              </a:lnSpc>
              <a:buNone/>
            </a:pPr>
            <a:r>
              <a:rPr lang="zh-TW" altLang="en-US" dirty="0" smtClean="0">
                <a:latin typeface="DFKai-SB" panose="03000509000000000000" pitchFamily="65" charset="-120"/>
                <a:ea typeface="DFKai-SB" panose="03000509000000000000" pitchFamily="65" charset="-120"/>
              </a:rPr>
              <a:t>中國</a:t>
            </a:r>
            <a:r>
              <a:rPr lang="zh-TW" altLang="en-US" dirty="0">
                <a:latin typeface="DFKai-SB" panose="03000509000000000000" pitchFamily="65" charset="-120"/>
                <a:ea typeface="DFKai-SB" panose="03000509000000000000" pitchFamily="65" charset="-120"/>
              </a:rPr>
              <a:t>在援助</a:t>
            </a:r>
            <a:r>
              <a:rPr lang="zh-CN" altLang="en-US" dirty="0">
                <a:latin typeface="DFKai-SB" panose="03000509000000000000" pitchFamily="65" charset="-120"/>
                <a:ea typeface="DFKai-SB" panose="03000509000000000000" pitchFamily="65" charset="-120"/>
              </a:rPr>
              <a:t>其他發展中國家</a:t>
            </a:r>
            <a:r>
              <a:rPr lang="zh-TW" altLang="en-US" dirty="0">
                <a:latin typeface="DFKai-SB" panose="03000509000000000000" pitchFamily="65" charset="-120"/>
                <a:ea typeface="DFKai-SB" panose="03000509000000000000" pitchFamily="65" charset="-120"/>
              </a:rPr>
              <a:t>時，亦</a:t>
            </a:r>
            <a:r>
              <a:rPr lang="zh-CN" altLang="en-US" dirty="0">
                <a:latin typeface="DFKai-SB" panose="03000509000000000000" pitchFamily="65" charset="-120"/>
                <a:ea typeface="DFKai-SB" panose="03000509000000000000" pitchFamily="65" charset="-120"/>
              </a:rPr>
              <a:t>堅持「授人以漁」的援助理念，通過多種方式與其他發展中國家分享經驗和實用技術，幫助發展中國家培養人才，增强其自主發展的能</a:t>
            </a:r>
            <a:r>
              <a:rPr lang="zh-TW" altLang="en-US" dirty="0">
                <a:latin typeface="DFKai-SB" panose="03000509000000000000" pitchFamily="65" charset="-120"/>
                <a:ea typeface="DFKai-SB" panose="03000509000000000000" pitchFamily="65" charset="-120"/>
              </a:rPr>
              <a:t>力</a:t>
            </a:r>
            <a:r>
              <a:rPr lang="zh-CN" altLang="en-US" dirty="0">
                <a:latin typeface="DFKai-SB" panose="03000509000000000000" pitchFamily="65" charset="-120"/>
                <a:ea typeface="DFKai-SB" panose="03000509000000000000" pitchFamily="65" charset="-120"/>
              </a:rPr>
              <a:t>。</a:t>
            </a:r>
            <a:endParaRPr lang="en-US" altLang="zh-CN" dirty="0">
              <a:latin typeface="DFKai-SB" panose="03000509000000000000" pitchFamily="65" charset="-120"/>
              <a:ea typeface="DFKai-SB" panose="03000509000000000000" pitchFamily="65" charset="-120"/>
            </a:endParaRPr>
          </a:p>
          <a:p>
            <a:pPr marL="0" indent="0">
              <a:lnSpc>
                <a:spcPct val="150000"/>
              </a:lnSpc>
              <a:buNone/>
            </a:pPr>
            <a:endParaRPr lang="en-US" altLang="zh-CN" sz="2400" dirty="0">
              <a:latin typeface="DFKai-SB" panose="03000509000000000000" pitchFamily="65" charset="-120"/>
              <a:ea typeface="DFKai-SB" panose="03000509000000000000" pitchFamily="65" charset="-120"/>
            </a:endParaRPr>
          </a:p>
        </p:txBody>
      </p:sp>
      <p:sp>
        <p:nvSpPr>
          <p:cNvPr id="5" name="文本框 4">
            <a:extLst>
              <a:ext uri="{FF2B5EF4-FFF2-40B4-BE49-F238E27FC236}">
                <a16:creationId xmlns:a16="http://schemas.microsoft.com/office/drawing/2014/main" id="{457625DD-1F35-481B-BE01-2A3E0E400DB1}"/>
              </a:ext>
            </a:extLst>
          </p:cNvPr>
          <p:cNvSpPr txBox="1"/>
          <p:nvPr/>
        </p:nvSpPr>
        <p:spPr>
          <a:xfrm>
            <a:off x="623454" y="6049130"/>
            <a:ext cx="6874626" cy="523220"/>
          </a:xfrm>
          <a:prstGeom prst="rect">
            <a:avLst/>
          </a:prstGeom>
          <a:noFill/>
        </p:spPr>
        <p:txBody>
          <a:bodyPr wrap="square">
            <a:spAutoFit/>
          </a:bodyPr>
          <a:lstStyle/>
          <a:p>
            <a:r>
              <a:rPr lang="zh-CN" altLang="en-US" sz="1400" b="0" i="0" dirty="0">
                <a:solidFill>
                  <a:srgbClr val="000000"/>
                </a:solidFill>
                <a:effectLst/>
                <a:latin typeface="DFKai-SB" panose="03000509000000000000" pitchFamily="65" charset="-120"/>
                <a:ea typeface="DFKai-SB" panose="03000509000000000000" pitchFamily="65" charset="-120"/>
              </a:rPr>
              <a:t>資料來源</a:t>
            </a:r>
            <a:r>
              <a:rPr lang="zh-CN" altLang="en-US" sz="1400" b="0" i="0" dirty="0" smtClean="0">
                <a:solidFill>
                  <a:srgbClr val="000000"/>
                </a:solidFill>
                <a:effectLst/>
                <a:latin typeface="DFKai-SB" panose="03000509000000000000" pitchFamily="65" charset="-120"/>
                <a:ea typeface="DFKai-SB" panose="03000509000000000000" pitchFamily="65" charset="-120"/>
              </a:rPr>
              <a:t>：</a:t>
            </a:r>
            <a:r>
              <a:rPr lang="zh-TW" altLang="en-US" sz="1400" dirty="0" smtClean="0">
                <a:solidFill>
                  <a:srgbClr val="000000"/>
                </a:solidFill>
                <a:latin typeface="DFKai-SB" panose="03000509000000000000" pitchFamily="65" charset="-120"/>
                <a:ea typeface="DFKai-SB" panose="03000509000000000000" pitchFamily="65" charset="-120"/>
              </a:rPr>
              <a:t>中華人民共和國</a:t>
            </a:r>
            <a:r>
              <a:rPr lang="zh-TW" altLang="en-US" sz="1400" b="0" i="0" dirty="0" smtClean="0">
                <a:solidFill>
                  <a:srgbClr val="000000"/>
                </a:solidFill>
                <a:effectLst/>
                <a:latin typeface="DFKai-SB" panose="03000509000000000000" pitchFamily="65" charset="-120"/>
                <a:ea typeface="DFKai-SB" panose="03000509000000000000" pitchFamily="65" charset="-120"/>
              </a:rPr>
              <a:t>外交部</a:t>
            </a:r>
            <a:endParaRPr lang="en-US" altLang="zh-TW" sz="1400" b="0" i="0" dirty="0" smtClean="0">
              <a:solidFill>
                <a:srgbClr val="000000"/>
              </a:solidFill>
              <a:effectLst/>
              <a:latin typeface="DFKai-SB" panose="03000509000000000000" pitchFamily="65" charset="-120"/>
              <a:ea typeface="DFKai-SB" panose="03000509000000000000" pitchFamily="65" charset="-12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www.fmprc.gov.cn/wjdt_674879/wjbxw_674885/202104/t20210426_9176804.shtml</a:t>
            </a:r>
          </a:p>
        </p:txBody>
      </p:sp>
      <p:sp>
        <p:nvSpPr>
          <p:cNvPr id="7" name="任意多边形: 形状 6">
            <a:extLst>
              <a:ext uri="{FF2B5EF4-FFF2-40B4-BE49-F238E27FC236}">
                <a16:creationId xmlns:a16="http://schemas.microsoft.com/office/drawing/2014/main" id="{A203FDE1-FF07-48AC-ACD7-EDEBC0AAE33B}"/>
              </a:ext>
            </a:extLst>
          </p:cNvPr>
          <p:cNvSpPr/>
          <p:nvPr/>
        </p:nvSpPr>
        <p:spPr>
          <a:xfrm>
            <a:off x="3011054" y="204293"/>
            <a:ext cx="5927252"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rPr>
              <a:t>援助發展中國家</a:t>
            </a:r>
          </a:p>
        </p:txBody>
      </p:sp>
      <p:sp>
        <p:nvSpPr>
          <p:cNvPr id="10" name="文本框 9">
            <a:extLst>
              <a:ext uri="{FF2B5EF4-FFF2-40B4-BE49-F238E27FC236}">
                <a16:creationId xmlns:a16="http://schemas.microsoft.com/office/drawing/2014/main" id="{E7039C32-44FF-4ECE-8C06-1B374066ED56}"/>
              </a:ext>
            </a:extLst>
          </p:cNvPr>
          <p:cNvSpPr txBox="1"/>
          <p:nvPr/>
        </p:nvSpPr>
        <p:spPr>
          <a:xfrm>
            <a:off x="558130" y="3524881"/>
            <a:ext cx="10845800" cy="2247424"/>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zh-CN"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70</a:t>
            </a:r>
            <a:r>
              <a:rPr kumimoji="0" lang="zh-CN"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年來，國家通過對外援助與發展合作，同廣大發展中國家守望相助，攜手同行。中國迄今已向</a:t>
            </a:r>
            <a:r>
              <a:rPr kumimoji="0" lang="en-US" altLang="zh-CN"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160</a:t>
            </a:r>
            <a:r>
              <a:rPr kumimoji="0" lang="zh-C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多個發展中國家提供各種類型的援助，實施了數千個成套和物資援助項目，開展了上萬個技術合作和人力資源開發合作項目</a:t>
            </a:r>
            <a:r>
              <a:rPr kumimoji="0" lang="zh-CN"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a:t>
            </a:r>
            <a:r>
              <a:rPr kumimoji="0" lang="zh-TW"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為</a:t>
            </a:r>
            <a:r>
              <a:rPr kumimoji="0" lang="zh-CN" altLang="en-US" sz="24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發展</a:t>
            </a:r>
            <a:r>
              <a:rPr kumimoji="0" lang="zh-C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中國家共培訓各類人員</a:t>
            </a:r>
            <a:r>
              <a:rPr kumimoji="0" lang="en-US"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40</a:t>
            </a:r>
            <a:r>
              <a:rPr kumimoji="0" lang="zh-CN" altLang="en-US"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多萬人次。」</a:t>
            </a:r>
            <a:endParaRPr kumimoji="0" lang="en-US" altLang="zh-CN" sz="2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lvl="0" algn="r">
              <a:lnSpc>
                <a:spcPct val="150000"/>
              </a:lnSpc>
              <a:spcBef>
                <a:spcPts val="0"/>
              </a:spcBef>
              <a:defRPr/>
            </a:pPr>
            <a:r>
              <a:rPr kumimoji="0" lang="en-US" altLang="zh-CN" sz="1800" b="0" i="0" u="none" strike="noStrike" kern="1200" cap="none" spc="0" normalizeH="0" baseline="0" noProof="0" dirty="0">
                <a:ln>
                  <a:noFill/>
                </a:ln>
                <a:solidFill>
                  <a:srgbClr val="000000"/>
                </a:solidFill>
                <a:effectLst/>
                <a:uLnTx/>
                <a:uFillTx/>
              </a:rPr>
              <a:t>——</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2021</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年</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4</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月</a:t>
            </a:r>
            <a:r>
              <a:rPr kumimoji="0" lang="en-US" altLang="zh-CN"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26</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日</a:t>
            </a:r>
            <a:r>
              <a:rPr kumimoji="0" lang="zh-CN"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a:t>
            </a:r>
            <a:r>
              <a:rPr lang="zh-TW" altLang="en-US" sz="1800" b="0" dirty="0">
                <a:solidFill>
                  <a:srgbClr val="000000"/>
                </a:solidFill>
                <a:latin typeface="Times New Roman" panose="02020603050405020304" pitchFamily="18" charset="0"/>
                <a:cs typeface="Times New Roman" panose="02020603050405020304" pitchFamily="18" charset="0"/>
              </a:rPr>
              <a:t>國務委員兼外長</a:t>
            </a:r>
            <a:r>
              <a:rPr kumimoji="0" lang="zh-CN" altLang="en-US" sz="1800" b="0" i="0" u="none" strike="noStrike" kern="1200" cap="none" spc="0" normalizeH="0" baseline="0" noProof="0" dirty="0" smtClean="0">
                <a:ln>
                  <a:noFill/>
                </a:ln>
                <a:solidFill>
                  <a:srgbClr val="000000"/>
                </a:solidFill>
                <a:effectLst/>
                <a:uLnTx/>
                <a:uFillTx/>
                <a:latin typeface="Times New Roman" panose="02020603050405020304" pitchFamily="18" charset="0"/>
                <a:cs typeface="Times New Roman" panose="02020603050405020304" pitchFamily="18" charset="0"/>
              </a:rPr>
              <a:t>王</a:t>
            </a:r>
            <a:r>
              <a:rPr kumimoji="0" lang="zh-CN" altLang="en-US" sz="1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毅出席「中國國際發展合作成就展」開幕式講話</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6" name="组合 5">
            <a:extLst>
              <a:ext uri="{FF2B5EF4-FFF2-40B4-BE49-F238E27FC236}">
                <a16:creationId xmlns:a16="http://schemas.microsoft.com/office/drawing/2014/main" id="{F06A54CF-A93A-4FB7-AF9C-427A5384FB02}"/>
              </a:ext>
            </a:extLst>
          </p:cNvPr>
          <p:cNvGrpSpPr/>
          <p:nvPr/>
        </p:nvGrpSpPr>
        <p:grpSpPr>
          <a:xfrm>
            <a:off x="623454" y="2724836"/>
            <a:ext cx="2278494" cy="617712"/>
            <a:chOff x="3195135" y="852654"/>
            <a:chExt cx="1608059" cy="617712"/>
          </a:xfrm>
        </p:grpSpPr>
        <p:sp>
          <p:nvSpPr>
            <p:cNvPr id="8" name="燕尾形 1">
              <a:extLst>
                <a:ext uri="{FF2B5EF4-FFF2-40B4-BE49-F238E27FC236}">
                  <a16:creationId xmlns:a16="http://schemas.microsoft.com/office/drawing/2014/main" id="{6786ABCA-3969-4459-B7A2-2DCE2292C2F7}"/>
                </a:ext>
              </a:extLst>
            </p:cNvPr>
            <p:cNvSpPr/>
            <p:nvPr/>
          </p:nvSpPr>
          <p:spPr>
            <a:xfrm>
              <a:off x="3195135" y="852654"/>
              <a:ext cx="1608059" cy="617712"/>
            </a:xfrm>
            <a:prstGeom prst="chevron">
              <a:avLst>
                <a:gd name="adj" fmla="val 38311"/>
              </a:avLst>
            </a:prstGeom>
            <a:solidFill>
              <a:srgbClr val="00B050">
                <a:alpha val="62000"/>
              </a:srgbClr>
            </a:solidFill>
            <a:ln w="19050" cap="flat" cmpd="sng" algn="ctr">
              <a:noFill/>
              <a:prstDash val="solid"/>
            </a:ln>
            <a:effectLst>
              <a:outerShdw blurRad="76200" dist="76200" dir="5400000" algn="tl" rotWithShape="0">
                <a:prstClr val="black">
                  <a:alpha val="30000"/>
                </a:prstClr>
              </a:outerShdw>
            </a:effectLst>
          </p:spPr>
          <p:txBody>
            <a:bodyPr anchor="ctr"/>
            <a:lstStyle/>
            <a:p>
              <a:pPr eaLnBrk="1" fontAlgn="auto" hangingPunct="1">
                <a:spcBef>
                  <a:spcPts val="0"/>
                </a:spcBef>
                <a:spcAft>
                  <a:spcPts val="0"/>
                </a:spcAft>
                <a:defRPr/>
              </a:pPr>
              <a:endParaRPr lang="zh-CN" altLang="en-US" sz="1600" kern="0" dirty="0">
                <a:solidFill>
                  <a:schemeClr val="bg1"/>
                </a:solidFill>
                <a:latin typeface="Avant GardeBook" pitchFamily="50" charset="0"/>
                <a:ea typeface="微软雅黑" panose="020B0503020204020204" pitchFamily="34" charset="-122"/>
              </a:endParaRPr>
            </a:p>
          </p:txBody>
        </p:sp>
        <p:sp>
          <p:nvSpPr>
            <p:cNvPr id="9" name="文本框 8">
              <a:extLst>
                <a:ext uri="{FF2B5EF4-FFF2-40B4-BE49-F238E27FC236}">
                  <a16:creationId xmlns:a16="http://schemas.microsoft.com/office/drawing/2014/main" id="{D9DB7A83-6FFE-42C5-BFE1-7FCB9C5A1996}"/>
                </a:ext>
              </a:extLst>
            </p:cNvPr>
            <p:cNvSpPr txBox="1"/>
            <p:nvPr/>
          </p:nvSpPr>
          <p:spPr>
            <a:xfrm>
              <a:off x="3363850" y="899900"/>
              <a:ext cx="1270629" cy="523220"/>
            </a:xfrm>
            <a:prstGeom prst="rect">
              <a:avLst/>
            </a:prstGeom>
            <a:noFill/>
          </p:spPr>
          <p:txBody>
            <a:bodyPr wrap="square">
              <a:spAutoFit/>
            </a:bodyPr>
            <a:lstStyle/>
            <a:p>
              <a:pPr algn="ctr">
                <a:defRPr/>
              </a:pPr>
              <a:r>
                <a:rPr lang="zh-TW" altLang="en-US" sz="2800" dirty="0">
                  <a:solidFill>
                    <a:schemeClr val="bg1"/>
                  </a:solidFill>
                  <a:latin typeface="DFKai-SB" panose="03000509000000000000" pitchFamily="65" charset="-120"/>
                  <a:ea typeface="DFKai-SB" panose="03000509000000000000" pitchFamily="65" charset="-120"/>
                </a:rPr>
                <a:t>參考資料</a:t>
              </a:r>
              <a:r>
                <a:rPr lang="zh-CN" altLang="en-US" sz="2800" dirty="0">
                  <a:solidFill>
                    <a:schemeClr val="bg1"/>
                  </a:solidFill>
                  <a:latin typeface="DFKai-SB" panose="03000509000000000000" pitchFamily="65" charset="-120"/>
                  <a:ea typeface="DFKai-SB" panose="03000509000000000000" pitchFamily="65" charset="-120"/>
                </a:rPr>
                <a:t> </a:t>
              </a:r>
            </a:p>
          </p:txBody>
        </p:sp>
      </p:grpSp>
      <p:pic>
        <p:nvPicPr>
          <p:cNvPr id="11" name="Picture 10"/>
          <p:cNvPicPr>
            <a:picLocks noChangeAspect="1"/>
          </p:cNvPicPr>
          <p:nvPr/>
        </p:nvPicPr>
        <p:blipFill>
          <a:blip r:embed="rId2"/>
          <a:stretch>
            <a:fillRect/>
          </a:stretch>
        </p:blipFill>
        <p:spPr>
          <a:xfrm>
            <a:off x="7462206" y="6075750"/>
            <a:ext cx="1476100" cy="469979"/>
          </a:xfrm>
          <a:prstGeom prst="rect">
            <a:avLst/>
          </a:prstGeom>
        </p:spPr>
      </p:pic>
    </p:spTree>
    <p:extLst>
      <p:ext uri="{BB962C8B-B14F-4D97-AF65-F5344CB8AC3E}">
        <p14:creationId xmlns:p14="http://schemas.microsoft.com/office/powerpoint/2010/main" val="3771182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a:extLst>
              <a:ext uri="{FF2B5EF4-FFF2-40B4-BE49-F238E27FC236}">
                <a16:creationId xmlns:a16="http://schemas.microsoft.com/office/drawing/2014/main" id="{0F7E653D-6A37-4CC9-B49C-4B925047A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5" y="236104"/>
            <a:ext cx="10872787" cy="637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a:extLst>
              <a:ext uri="{FF2B5EF4-FFF2-40B4-BE49-F238E27FC236}">
                <a16:creationId xmlns:a16="http://schemas.microsoft.com/office/drawing/2014/main" id="{98B2C088-79E6-4AE3-9E42-7427BDE97CE4}"/>
              </a:ext>
            </a:extLst>
          </p:cNvPr>
          <p:cNvSpPr txBox="1"/>
          <p:nvPr/>
        </p:nvSpPr>
        <p:spPr>
          <a:xfrm>
            <a:off x="1001165" y="5238786"/>
            <a:ext cx="10331821" cy="830997"/>
          </a:xfrm>
          <a:prstGeom prst="rect">
            <a:avLst/>
          </a:prstGeom>
          <a:noFill/>
        </p:spPr>
        <p:txBody>
          <a:bodyPr wrap="square" rtlCol="0">
            <a:spAutoFit/>
          </a:bodyPr>
          <a:lstStyle/>
          <a:p>
            <a:r>
              <a:rPr lang="zh-TW" altLang="en-US" sz="1600" dirty="0" smtClean="0">
                <a:latin typeface="DFKai-SB" panose="03000509000000000000" pitchFamily="65" charset="-120"/>
                <a:ea typeface="DFKai-SB" panose="03000509000000000000" pitchFamily="65" charset="-120"/>
              </a:rPr>
              <a:t>資料來源</a:t>
            </a:r>
            <a:r>
              <a:rPr lang="en-US" altLang="zh-TW" sz="1600" dirty="0" smtClean="0">
                <a:latin typeface="DFKai-SB" panose="03000509000000000000" pitchFamily="65" charset="-120"/>
                <a:ea typeface="DFKai-SB" panose="03000509000000000000" pitchFamily="65" charset="-120"/>
              </a:rPr>
              <a:t>: </a:t>
            </a:r>
            <a:endParaRPr lang="en-US" altLang="zh-CN" sz="1600" b="0" i="0" dirty="0" smtClean="0">
              <a:effectLst/>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sz="1600" b="0" i="0" dirty="0" smtClean="0">
                <a:effectLst/>
                <a:latin typeface="DFKai-SB" panose="03000509000000000000" pitchFamily="65" charset="-120"/>
                <a:ea typeface="DFKai-SB" panose="03000509000000000000" pitchFamily="65" charset="-120"/>
              </a:rPr>
              <a:t>聯合國新聞</a:t>
            </a:r>
            <a:r>
              <a:rPr lang="en-US" altLang="zh-CN" sz="1600" b="0" i="0" dirty="0" smtClean="0">
                <a:effectLst/>
                <a:latin typeface="DFKai-SB" panose="03000509000000000000" pitchFamily="65" charset="-120"/>
                <a:ea typeface="DFKai-SB" panose="03000509000000000000" pitchFamily="65" charset="-120"/>
              </a:rPr>
              <a:t>(</a:t>
            </a:r>
            <a:r>
              <a:rPr lang="en-US" altLang="zh-CN" sz="1600" b="0" i="0" u="none" strike="noStrike" dirty="0" smtClean="0">
                <a:effectLst/>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b="0" i="0" u="none" strike="noStrike"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b="0" i="0" u="none" strike="noStrike" dirty="0" smtClean="0">
                <a:effectLst/>
                <a:latin typeface="Times New Roman" panose="02020603050405020304" pitchFamily="18" charset="0"/>
                <a:ea typeface="DFKai-SB" panose="03000509000000000000" pitchFamily="65" charset="-120"/>
                <a:cs typeface="Times New Roman" panose="02020603050405020304" pitchFamily="18" charset="0"/>
              </a:rPr>
              <a:t>news.un.org/zh/story/2019/03/1030451)</a:t>
            </a:r>
            <a:endParaRPr lang="en-US" altLang="zh-CN" sz="1600" b="0" i="0" u="none" strike="noStrike" dirty="0">
              <a:effectLst/>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1600" dirty="0" smtClean="0">
                <a:latin typeface="標楷體" panose="03000509000000000000" pitchFamily="65" charset="-120"/>
                <a:ea typeface="標楷體" panose="03000509000000000000" pitchFamily="65" charset="-120"/>
              </a:rPr>
              <a:t>中國國際經濟技術交流中心 </a:t>
            </a:r>
            <a:r>
              <a:rPr lang="en-US" altLang="zh-CN" sz="1600" dirty="0" smtClean="0">
                <a:latin typeface="標楷體" panose="03000509000000000000" pitchFamily="65" charset="-120"/>
                <a:ea typeface="標楷體"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www.cicete.org.cn/article/ywdh/nnhz/202103/20210303048569.shtml) </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内容占位符 2">
            <a:extLst>
              <a:ext uri="{FF2B5EF4-FFF2-40B4-BE49-F238E27FC236}">
                <a16:creationId xmlns:a16="http://schemas.microsoft.com/office/drawing/2014/main" id="{39B0EDA1-A094-49B0-A6D8-B35AA082547A}"/>
              </a:ext>
            </a:extLst>
          </p:cNvPr>
          <p:cNvSpPr txBox="1">
            <a:spLocks/>
          </p:cNvSpPr>
          <p:nvPr/>
        </p:nvSpPr>
        <p:spPr>
          <a:xfrm>
            <a:off x="839882" y="1485730"/>
            <a:ext cx="10461624" cy="4300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1800" dirty="0">
                <a:latin typeface="DFKai-SB" panose="03000509000000000000" pitchFamily="65" charset="-120"/>
                <a:ea typeface="DFKai-SB" panose="03000509000000000000" pitchFamily="65" charset="-120"/>
              </a:rPr>
              <a:t>    </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中</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國設立南南合作援助基金，提供</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30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億美元支援發展中國家落實聯合國</a:t>
            </a:r>
            <a:r>
              <a:rPr lang="en-US" altLang="zh-CN" sz="3200" dirty="0">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可持續發展議程。</a:t>
            </a:r>
            <a:endParaRPr lang="en-US" altLang="zh-CN" sz="3200" dirty="0">
              <a:latin typeface="Times New Roman" panose="02020603050405020304" pitchFamily="18" charset="0"/>
              <a:ea typeface="DFKai-SB" panose="03000509000000000000" pitchFamily="65" charset="-120"/>
              <a:cs typeface="Times New Roman" panose="02020603050405020304" pitchFamily="18" charset="0"/>
            </a:endParaRPr>
          </a:p>
          <a:p>
            <a:pPr marL="0" indent="0">
              <a:lnSpc>
                <a:spcPct val="100000"/>
              </a:lnSpc>
              <a:spcBef>
                <a:spcPts val="0"/>
              </a:spcBef>
              <a:buNone/>
            </a:pP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    南南合作援助基金在</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亞洲、非洲、南美洲</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等近百個發展中國家開展了醫療衞生、糧食援助、婦女兒童、人道主義援助、教育與能力建設、救災減災等領域援助項目，惠及近</a:t>
            </a:r>
            <a:r>
              <a:rPr lang="en-US" altLang="zh-CN" sz="3200" dirty="0" smtClean="0">
                <a:latin typeface="Times New Roman" panose="02020603050405020304" pitchFamily="18" charset="0"/>
                <a:ea typeface="DFKai-SB" panose="03000509000000000000" pitchFamily="65" charset="-120"/>
                <a:cs typeface="Times New Roman" panose="02020603050405020304" pitchFamily="18" charset="0"/>
              </a:rPr>
              <a:t>2,000</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萬受援國民衆，得到國際社會的</a:t>
            </a:r>
            <a:r>
              <a:rPr lang="zh-TW" altLang="en-US" sz="3200" dirty="0">
                <a:latin typeface="Times New Roman" panose="02020603050405020304" pitchFamily="18" charset="0"/>
                <a:ea typeface="DFKai-SB" panose="03000509000000000000" pitchFamily="65" charset="-120"/>
                <a:cs typeface="Times New Roman" panose="02020603050405020304" pitchFamily="18" charset="0"/>
              </a:rPr>
              <a:t>認同</a:t>
            </a:r>
            <a:r>
              <a:rPr lang="zh-CN" altLang="en-US" sz="3200" dirty="0">
                <a:latin typeface="Times New Roman" panose="02020603050405020304" pitchFamily="18" charset="0"/>
                <a:ea typeface="DFKai-SB" panose="03000509000000000000" pitchFamily="65" charset="-120"/>
                <a:cs typeface="Times New Roman" panose="02020603050405020304" pitchFamily="18" charset="0"/>
              </a:rPr>
              <a:t>。</a:t>
            </a:r>
          </a:p>
        </p:txBody>
      </p:sp>
      <p:sp>
        <p:nvSpPr>
          <p:cNvPr id="10" name="文本框 9">
            <a:extLst>
              <a:ext uri="{FF2B5EF4-FFF2-40B4-BE49-F238E27FC236}">
                <a16:creationId xmlns:a16="http://schemas.microsoft.com/office/drawing/2014/main" id="{9658D277-46EB-450F-8BC9-B7FEB34628BD}"/>
              </a:ext>
            </a:extLst>
          </p:cNvPr>
          <p:cNvSpPr txBox="1"/>
          <p:nvPr/>
        </p:nvSpPr>
        <p:spPr>
          <a:xfrm>
            <a:off x="3602393" y="476250"/>
            <a:ext cx="4645680" cy="646331"/>
          </a:xfrm>
          <a:prstGeom prst="rect">
            <a:avLst/>
          </a:prstGeom>
          <a:noFill/>
        </p:spPr>
        <p:txBody>
          <a:bodyPr wrap="square">
            <a:spAutoFit/>
          </a:bodyPr>
          <a:lstStyle/>
          <a:p>
            <a:pPr algn="ctr"/>
            <a:r>
              <a:rPr lang="zh-CN" altLang="en-US" sz="3600" b="1" dirty="0">
                <a:latin typeface="DFKai-SB" panose="03000509000000000000" pitchFamily="65" charset="-120"/>
                <a:ea typeface="DFKai-SB" panose="03000509000000000000" pitchFamily="65" charset="-120"/>
              </a:rPr>
              <a:t>南南合作援助基金</a:t>
            </a:r>
          </a:p>
        </p:txBody>
      </p:sp>
      <p:pic>
        <p:nvPicPr>
          <p:cNvPr id="16" name="Picture 15"/>
          <p:cNvPicPr>
            <a:picLocks noChangeAspect="1"/>
          </p:cNvPicPr>
          <p:nvPr/>
        </p:nvPicPr>
        <p:blipFill>
          <a:blip r:embed="rId3"/>
          <a:stretch>
            <a:fillRect/>
          </a:stretch>
        </p:blipFill>
        <p:spPr>
          <a:xfrm>
            <a:off x="839882" y="388183"/>
            <a:ext cx="1484625" cy="540455"/>
          </a:xfrm>
          <a:prstGeom prst="rect">
            <a:avLst/>
          </a:prstGeom>
        </p:spPr>
      </p:pic>
      <p:pic>
        <p:nvPicPr>
          <p:cNvPr id="19" name="Picture 18"/>
          <p:cNvPicPr>
            <a:picLocks noChangeAspect="1"/>
          </p:cNvPicPr>
          <p:nvPr/>
        </p:nvPicPr>
        <p:blipFill>
          <a:blip r:embed="rId4"/>
          <a:stretch>
            <a:fillRect/>
          </a:stretch>
        </p:blipFill>
        <p:spPr>
          <a:xfrm>
            <a:off x="6442363" y="5287793"/>
            <a:ext cx="1430232" cy="433717"/>
          </a:xfrm>
          <a:prstGeom prst="rect">
            <a:avLst/>
          </a:prstGeom>
        </p:spPr>
      </p:pic>
      <p:pic>
        <p:nvPicPr>
          <p:cNvPr id="3" name="Picture 2"/>
          <p:cNvPicPr>
            <a:picLocks noChangeAspect="1"/>
          </p:cNvPicPr>
          <p:nvPr/>
        </p:nvPicPr>
        <p:blipFill>
          <a:blip r:embed="rId5"/>
          <a:stretch>
            <a:fillRect/>
          </a:stretch>
        </p:blipFill>
        <p:spPr>
          <a:xfrm>
            <a:off x="10455695" y="5238786"/>
            <a:ext cx="790685" cy="809738"/>
          </a:xfrm>
          <a:prstGeom prst="rect">
            <a:avLst/>
          </a:prstGeom>
        </p:spPr>
      </p:pic>
    </p:spTree>
    <p:extLst>
      <p:ext uri="{BB962C8B-B14F-4D97-AF65-F5344CB8AC3E}">
        <p14:creationId xmlns:p14="http://schemas.microsoft.com/office/powerpoint/2010/main" val="1656256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6124B3-3411-4BF6-A0BF-1DBADE92D9BD}"/>
              </a:ext>
            </a:extLst>
          </p:cNvPr>
          <p:cNvSpPr>
            <a:spLocks noGrp="1"/>
          </p:cNvSpPr>
          <p:nvPr>
            <p:ph type="title" idx="4294967295"/>
          </p:nvPr>
        </p:nvSpPr>
        <p:spPr>
          <a:xfrm>
            <a:off x="542317" y="363596"/>
            <a:ext cx="4694701" cy="590931"/>
          </a:xfrm>
        </p:spPr>
        <p:txBody>
          <a:bodyPr vert="horz" wrap="square" lIns="91440" tIns="45720" rIns="91440" bIns="45720" rtlCol="0" anchor="ctr">
            <a:spAutoFit/>
          </a:body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援建基礎設施項目</a:t>
            </a:r>
            <a:endParaRPr lang="en-US" altLang="zh-CN" sz="3600" dirty="0">
              <a:latin typeface="DFKai-SB" panose="03000509000000000000" pitchFamily="65" charset="-120"/>
              <a:ea typeface="DFKai-SB" panose="03000509000000000000" pitchFamily="65" charset="-120"/>
            </a:endParaRPr>
          </a:p>
        </p:txBody>
      </p:sp>
      <p:sp>
        <p:nvSpPr>
          <p:cNvPr id="4" name="文本框 3">
            <a:extLst>
              <a:ext uri="{FF2B5EF4-FFF2-40B4-BE49-F238E27FC236}">
                <a16:creationId xmlns:a16="http://schemas.microsoft.com/office/drawing/2014/main" id="{E3EC6E4A-9EA0-4213-A481-7F65344C82FE}"/>
              </a:ext>
            </a:extLst>
          </p:cNvPr>
          <p:cNvSpPr txBox="1"/>
          <p:nvPr/>
        </p:nvSpPr>
        <p:spPr>
          <a:xfrm>
            <a:off x="710437" y="1120611"/>
            <a:ext cx="10829918" cy="2308324"/>
          </a:xfrm>
          <a:prstGeom prst="rect">
            <a:avLst/>
          </a:prstGeom>
          <a:solidFill>
            <a:schemeClr val="accent4">
              <a:lumMod val="20000"/>
              <a:lumOff val="80000"/>
            </a:schemeClr>
          </a:solidFill>
          <a:ln w="28575">
            <a:solidFill>
              <a:srgbClr val="FF0000"/>
            </a:solidFill>
          </a:ln>
        </p:spPr>
        <p:txBody>
          <a:bodyPr wrap="square" rtlCol="0">
            <a:spAutoFit/>
          </a:bodyPr>
          <a:lstStyle/>
          <a:p>
            <a:pPr>
              <a:lnSpc>
                <a:spcPct val="150000"/>
              </a:lnSpc>
            </a:pPr>
            <a:r>
              <a:rPr lang="zh-TW" altLang="en-US" sz="3200" dirty="0" smtClean="0">
                <a:latin typeface="DFKai-SB" panose="03000509000000000000" pitchFamily="65" charset="-120"/>
                <a:ea typeface="DFKai-SB" panose="03000509000000000000" pitchFamily="65" charset="-120"/>
              </a:rPr>
              <a:t>國家</a:t>
            </a:r>
            <a:r>
              <a:rPr lang="zh-CN" altLang="en-US" sz="3200" b="0" i="0" dirty="0">
                <a:effectLst/>
                <a:latin typeface="DFKai-SB" panose="03000509000000000000" pitchFamily="65" charset="-120"/>
                <a:ea typeface="DFKai-SB" panose="03000509000000000000" pitchFamily="65" charset="-120"/>
              </a:rPr>
              <a:t>幫助受援國改善基礎設施，</a:t>
            </a:r>
            <a:r>
              <a:rPr lang="zh-CN" altLang="en-US" sz="3200" dirty="0">
                <a:latin typeface="DFKai-SB" panose="03000509000000000000" pitchFamily="65" charset="-120"/>
                <a:ea typeface="DFKai-SB" panose="03000509000000000000" pitchFamily="65" charset="-120"/>
              </a:rPr>
              <a:t>包括交通運輸</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如</a:t>
            </a:r>
            <a:r>
              <a:rPr lang="zh-CN" altLang="en-US" sz="3200" dirty="0">
                <a:latin typeface="DFKai-SB" panose="03000509000000000000" pitchFamily="65" charset="-120"/>
                <a:ea typeface="DFKai-SB" panose="03000509000000000000" pitchFamily="65" charset="-120"/>
              </a:rPr>
              <a:t>公路、橋</a:t>
            </a:r>
            <a:r>
              <a:rPr lang="zh-TW" altLang="en-US" sz="3200" dirty="0">
                <a:latin typeface="DFKai-SB" panose="03000509000000000000" pitchFamily="65" charset="-120"/>
                <a:ea typeface="DFKai-SB" panose="03000509000000000000" pitchFamily="65" charset="-120"/>
              </a:rPr>
              <a:t>樑</a:t>
            </a:r>
            <a:r>
              <a:rPr lang="zh-CN" altLang="en-US" sz="3200" dirty="0">
                <a:latin typeface="DFKai-SB" panose="03000509000000000000" pitchFamily="65" charset="-120"/>
                <a:ea typeface="DFKai-SB" panose="03000509000000000000" pitchFamily="65" charset="-120"/>
              </a:rPr>
              <a:t>、機場</a:t>
            </a:r>
            <a:r>
              <a:rPr lang="zh-TW" altLang="en-US" sz="3200" dirty="0">
                <a:latin typeface="DFKai-SB" panose="03000509000000000000" pitchFamily="65" charset="-120"/>
                <a:ea typeface="DFKai-SB" panose="03000509000000000000" pitchFamily="65" charset="-120"/>
              </a:rPr>
              <a:t>等</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a:t>
            </a:r>
            <a:r>
              <a:rPr lang="zh-CN" altLang="en-US" sz="3200" dirty="0">
                <a:latin typeface="DFKai-SB" panose="03000509000000000000" pitchFamily="65" charset="-120"/>
                <a:ea typeface="DFKai-SB" panose="03000509000000000000" pitchFamily="65" charset="-120"/>
              </a:rPr>
              <a:t>能源</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如</a:t>
            </a:r>
            <a:r>
              <a:rPr lang="zh-CN" altLang="en-US" sz="3200" dirty="0">
                <a:latin typeface="DFKai-SB" panose="03000509000000000000" pitchFamily="65" charset="-120"/>
                <a:ea typeface="DFKai-SB" panose="03000509000000000000" pitchFamily="65" charset="-120"/>
              </a:rPr>
              <a:t>水電站、熱電站等</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和通訊</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如</a:t>
            </a:r>
            <a:r>
              <a:rPr lang="zh-CN" altLang="en-US" sz="3200" dirty="0">
                <a:latin typeface="DFKai-SB" panose="03000509000000000000" pitchFamily="65" charset="-120"/>
                <a:ea typeface="DFKai-SB" panose="03000509000000000000" pitchFamily="65" charset="-120"/>
              </a:rPr>
              <a:t>光纖傳輸</a:t>
            </a:r>
            <a:r>
              <a:rPr lang="zh-TW" altLang="en-US" sz="3200" dirty="0">
                <a:latin typeface="DFKai-SB" panose="03000509000000000000" pitchFamily="65" charset="-120"/>
                <a:ea typeface="DFKai-SB" panose="03000509000000000000" pitchFamily="65" charset="-120"/>
              </a:rPr>
              <a:t>等</a:t>
            </a:r>
            <a:r>
              <a:rPr lang="en-US" altLang="zh-TW" sz="3200" dirty="0">
                <a:latin typeface="DFKai-SB" panose="03000509000000000000" pitchFamily="65" charset="-120"/>
                <a:ea typeface="DFKai-SB" panose="03000509000000000000" pitchFamily="65" charset="-120"/>
              </a:rPr>
              <a:t>﹚</a:t>
            </a:r>
            <a:r>
              <a:rPr lang="zh-TW" altLang="en-US" sz="3200" dirty="0">
                <a:latin typeface="DFKai-SB" panose="03000509000000000000" pitchFamily="65" charset="-120"/>
                <a:ea typeface="DFKai-SB" panose="03000509000000000000" pitchFamily="65" charset="-120"/>
              </a:rPr>
              <a:t>項目</a:t>
            </a:r>
            <a:r>
              <a:rPr lang="zh-CN" altLang="en-US" sz="3200" b="0" i="0" dirty="0">
                <a:effectLst/>
                <a:latin typeface="DFKai-SB" panose="03000509000000000000" pitchFamily="65" charset="-120"/>
                <a:ea typeface="DFKai-SB" panose="03000509000000000000" pitchFamily="65" charset="-120"/>
              </a:rPr>
              <a:t>。  </a:t>
            </a:r>
            <a:endParaRPr lang="zh-CN" altLang="en-US" sz="3200" dirty="0">
              <a:latin typeface="DFKai-SB" panose="03000509000000000000" pitchFamily="65" charset="-120"/>
              <a:ea typeface="DFKai-SB" panose="03000509000000000000" pitchFamily="65" charset="-120"/>
            </a:endParaRPr>
          </a:p>
        </p:txBody>
      </p:sp>
      <p:sp>
        <p:nvSpPr>
          <p:cNvPr id="10" name="文本框 21">
            <a:extLst>
              <a:ext uri="{FF2B5EF4-FFF2-40B4-BE49-F238E27FC236}">
                <a16:creationId xmlns:a16="http://schemas.microsoft.com/office/drawing/2014/main" id="{1974D53A-0FF7-4E80-BBB8-D55484B56983}"/>
              </a:ext>
            </a:extLst>
          </p:cNvPr>
          <p:cNvSpPr txBox="1"/>
          <p:nvPr/>
        </p:nvSpPr>
        <p:spPr>
          <a:xfrm>
            <a:off x="793563" y="3824168"/>
            <a:ext cx="10746791" cy="2271391"/>
          </a:xfrm>
          <a:prstGeom prst="rect">
            <a:avLst/>
          </a:prstGeom>
          <a:solidFill>
            <a:schemeClr val="accent6">
              <a:lumMod val="20000"/>
              <a:lumOff val="80000"/>
            </a:schemeClr>
          </a:solidFill>
        </p:spPr>
        <p:txBody>
          <a:bodyPr wrap="square">
            <a:spAutoFit/>
          </a:bodyPr>
          <a:lstStyle/>
          <a:p>
            <a:pPr algn="ctr">
              <a:lnSpc>
                <a:spcPct val="120000"/>
              </a:lnSpc>
            </a:pPr>
            <a:r>
              <a:rPr lang="zh-TW" altLang="en-US" sz="2800" b="1" dirty="0">
                <a:latin typeface="DFKai-SB" panose="03000509000000000000" pitchFamily="65" charset="-120"/>
                <a:ea typeface="DFKai-SB" panose="03000509000000000000" pitchFamily="65" charset="-120"/>
              </a:rPr>
              <a:t>延伸閱讀</a:t>
            </a:r>
            <a:r>
              <a:rPr lang="zh-CN" altLang="en-US" sz="2800" b="1" dirty="0">
                <a:latin typeface="DFKai-SB" panose="03000509000000000000" pitchFamily="65" charset="-120"/>
                <a:ea typeface="DFKai-SB" panose="03000509000000000000" pitchFamily="65" charset="-120"/>
              </a:rPr>
              <a:t>：</a:t>
            </a:r>
            <a:endParaRPr lang="en-US" altLang="zh-CN" sz="2800" b="1" dirty="0">
              <a:latin typeface="DFKai-SB" panose="03000509000000000000" pitchFamily="65" charset="-120"/>
              <a:ea typeface="DFKai-SB" panose="03000509000000000000" pitchFamily="65" charset="-120"/>
            </a:endParaRPr>
          </a:p>
          <a:p>
            <a:pPr marL="342900" indent="-342900">
              <a:lnSpc>
                <a:spcPct val="150000"/>
              </a:lnSpc>
              <a:buFont typeface="Arial" panose="020B0604020202020204" pitchFamily="34" charset="0"/>
              <a:buChar char="•"/>
            </a:pPr>
            <a:r>
              <a:rPr lang="zh-TW" altLang="en-US" sz="2800" dirty="0">
                <a:latin typeface="DFKai-SB" panose="03000509000000000000" pitchFamily="65" charset="-120"/>
                <a:ea typeface="DFKai-SB" panose="03000509000000000000" pitchFamily="65" charset="-120"/>
              </a:rPr>
              <a:t>國務委員兼外長王毅談「非洲債務問題」：中國將幫助非洲實現經濟自主和可持續發展</a:t>
            </a:r>
            <a:endParaRPr lang="en-US" altLang="zh-CN" sz="2800" dirty="0">
              <a:latin typeface="DFKai-SB" panose="03000509000000000000" pitchFamily="65" charset="-120"/>
              <a:ea typeface="DFKai-SB" panose="03000509000000000000" pitchFamily="65" charset="-120"/>
            </a:endParaRPr>
          </a:p>
          <a:p>
            <a:pPr>
              <a:lnSpc>
                <a:spcPct val="150000"/>
              </a:lnSpc>
            </a:pPr>
            <a:r>
              <a:rPr lang="zh-CN" altLang="en-US" sz="1600" dirty="0" smtClean="0">
                <a:latin typeface="DFKai-SB" panose="03000509000000000000" pitchFamily="65" charset="-120"/>
                <a:ea typeface="DFKai-SB" panose="03000509000000000000" pitchFamily="65" charset="-120"/>
              </a:rPr>
              <a:t>資料</a:t>
            </a:r>
            <a:r>
              <a:rPr lang="zh-CN" altLang="en-US" sz="1600" dirty="0">
                <a:latin typeface="DFKai-SB" panose="03000509000000000000" pitchFamily="65" charset="-120"/>
                <a:ea typeface="DFKai-SB" panose="03000509000000000000" pitchFamily="65" charset="-120"/>
              </a:rPr>
              <a:t>來源：</a:t>
            </a:r>
            <a:r>
              <a:rPr lang="zh-TW" altLang="en-US" sz="1600" dirty="0">
                <a:latin typeface="DFKai-SB" panose="03000509000000000000" pitchFamily="65" charset="-120"/>
                <a:ea typeface="DFKai-SB" panose="03000509000000000000" pitchFamily="65" charset="-120"/>
              </a:rPr>
              <a:t>國家國際發展合作</a:t>
            </a:r>
            <a:r>
              <a:rPr lang="zh-TW" altLang="en-US" sz="1600" dirty="0" smtClean="0">
                <a:latin typeface="DFKai-SB" panose="03000509000000000000" pitchFamily="65" charset="-120"/>
                <a:ea typeface="DFKai-SB" panose="03000509000000000000" pitchFamily="65" charset="-120"/>
              </a:rPr>
              <a:t>署 </a:t>
            </a:r>
            <a:r>
              <a:rPr lang="en-US" altLang="zh-TW" sz="1600" dirty="0" smtClean="0">
                <a:latin typeface="DFKai-SB" panose="03000509000000000000" pitchFamily="65" charset="-120"/>
                <a:ea typeface="DFKai-SB" panose="03000509000000000000" pitchFamily="65" charset="-120"/>
              </a:rPr>
              <a:t>(</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www.cidca.gov.cn/2019-01/04/c_1210030492.htm)</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736677" y="5537339"/>
            <a:ext cx="2352042" cy="440091"/>
          </a:xfrm>
          <a:prstGeom prst="rect">
            <a:avLst/>
          </a:prstGeom>
        </p:spPr>
      </p:pic>
    </p:spTree>
    <p:extLst>
      <p:ext uri="{BB962C8B-B14F-4D97-AF65-F5344CB8AC3E}">
        <p14:creationId xmlns:p14="http://schemas.microsoft.com/office/powerpoint/2010/main" val="109692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a:extLst>
              <a:ext uri="{FF2B5EF4-FFF2-40B4-BE49-F238E27FC236}">
                <a16:creationId xmlns:a16="http://schemas.microsoft.com/office/drawing/2014/main" id="{0B9BE9F0-0947-4BFA-90AA-7E193F9B3C31}"/>
              </a:ext>
            </a:extLst>
          </p:cNvPr>
          <p:cNvSpPr>
            <a:spLocks noGrp="1"/>
          </p:cNvSpPr>
          <p:nvPr>
            <p:ph type="title" idx="4294967295"/>
          </p:nvPr>
        </p:nvSpPr>
        <p:spPr>
          <a:xfrm>
            <a:off x="410815" y="193590"/>
            <a:ext cx="9121112" cy="812800"/>
          </a:xfrm>
        </p:spPr>
        <p:txBody>
          <a:bodyPr vert="horz" lIns="91440" tIns="45720" rIns="91440" bIns="45720" rtlCol="0" anchor="ctr">
            <a:noAutofit/>
          </a:body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分享國家治理經驗、幫助制定發展規劃</a:t>
            </a:r>
          </a:p>
        </p:txBody>
      </p:sp>
      <p:sp>
        <p:nvSpPr>
          <p:cNvPr id="10" name="文本框 9">
            <a:extLst>
              <a:ext uri="{FF2B5EF4-FFF2-40B4-BE49-F238E27FC236}">
                <a16:creationId xmlns:a16="http://schemas.microsoft.com/office/drawing/2014/main" id="{8DA70B6E-ECA9-483F-B988-CAE06CB0A2B9}"/>
              </a:ext>
            </a:extLst>
          </p:cNvPr>
          <p:cNvSpPr txBox="1"/>
          <p:nvPr/>
        </p:nvSpPr>
        <p:spPr>
          <a:xfrm>
            <a:off x="530887" y="1017594"/>
            <a:ext cx="11130223" cy="1754326"/>
          </a:xfrm>
          <a:prstGeom prst="rect">
            <a:avLst/>
          </a:prstGeom>
          <a:solidFill>
            <a:schemeClr val="accent4">
              <a:lumMod val="20000"/>
              <a:lumOff val="80000"/>
            </a:schemeClr>
          </a:solidFill>
          <a:ln w="28575">
            <a:solidFill>
              <a:srgbClr val="FF0000"/>
            </a:solidFill>
          </a:ln>
        </p:spPr>
        <p:txBody>
          <a:bodyPr wrap="square">
            <a:spAutoFit/>
          </a:bodyPr>
          <a:lstStyle/>
          <a:p>
            <a:pPr>
              <a:lnSpc>
                <a:spcPct val="150000"/>
              </a:lnSpc>
            </a:pPr>
            <a:r>
              <a:rPr lang="zh-CN" altLang="en-US" sz="2400" dirty="0">
                <a:latin typeface="DFKai-SB" panose="03000509000000000000" pitchFamily="65" charset="-120"/>
                <a:ea typeface="DFKai-SB" panose="03000509000000000000" pitchFamily="65" charset="-120"/>
              </a:rPr>
              <a:t>    </a:t>
            </a:r>
            <a:r>
              <a:rPr lang="zh-TW" altLang="en-US" sz="2400" dirty="0">
                <a:latin typeface="DFKai-SB" panose="03000509000000000000" pitchFamily="65" charset="-120"/>
                <a:ea typeface="DFKai-SB" panose="03000509000000000000" pitchFamily="65" charset="-120"/>
              </a:rPr>
              <a:t>國家</a:t>
            </a:r>
            <a:r>
              <a:rPr lang="zh-CN" altLang="en-US" sz="2400" dirty="0">
                <a:latin typeface="DFKai-SB" panose="03000509000000000000" pitchFamily="65" charset="-120"/>
                <a:ea typeface="DFKai-SB" panose="03000509000000000000" pitchFamily="65" charset="-120"/>
              </a:rPr>
              <a:t>向發展中國家分享法治建設、政府改革</a:t>
            </a:r>
            <a:r>
              <a:rPr lang="zh-CN" altLang="en-US" sz="2400" dirty="0" smtClean="0">
                <a:latin typeface="DFKai-SB" panose="03000509000000000000" pitchFamily="65" charset="-120"/>
                <a:ea typeface="DFKai-SB" panose="03000509000000000000" pitchFamily="65" charset="-120"/>
              </a:rPr>
              <a:t>、產業</a:t>
            </a:r>
            <a:r>
              <a:rPr lang="zh-CN" altLang="en-US" sz="2400" dirty="0">
                <a:latin typeface="DFKai-SB" panose="03000509000000000000" pitchFamily="65" charset="-120"/>
                <a:ea typeface="DFKai-SB" panose="03000509000000000000" pitchFamily="65" charset="-120"/>
              </a:rPr>
              <a:t>創新升級等國家治理實踐經驗</a:t>
            </a:r>
            <a:r>
              <a:rPr lang="zh-TW" altLang="en-US" sz="2400" dirty="0">
                <a:latin typeface="DFKai-SB" panose="03000509000000000000" pitchFamily="65" charset="-120"/>
                <a:ea typeface="DFKai-SB" panose="03000509000000000000" pitchFamily="65" charset="-120"/>
              </a:rPr>
              <a:t>；又</a:t>
            </a:r>
            <a:r>
              <a:rPr lang="zh-CN" altLang="en-US" sz="2400" dirty="0">
                <a:latin typeface="DFKai-SB" panose="03000509000000000000" pitchFamily="65" charset="-120"/>
                <a:ea typeface="DFKai-SB" panose="03000509000000000000" pitchFamily="65" charset="-120"/>
              </a:rPr>
              <a:t>派出專家</a:t>
            </a:r>
            <a:r>
              <a:rPr lang="zh-TW" altLang="en-US" sz="2400" dirty="0">
                <a:latin typeface="DFKai-SB" panose="03000509000000000000" pitchFamily="65" charset="-120"/>
                <a:ea typeface="DFKai-SB" panose="03000509000000000000" pitchFamily="65" charset="-120"/>
              </a:rPr>
              <a:t>協</a:t>
            </a:r>
            <a:r>
              <a:rPr lang="zh-CN" altLang="en-US" sz="2400" dirty="0">
                <a:latin typeface="DFKai-SB" panose="03000509000000000000" pitchFamily="65" charset="-120"/>
                <a:ea typeface="DFKai-SB" panose="03000509000000000000" pitchFamily="65" charset="-120"/>
              </a:rPr>
              <a:t>助</a:t>
            </a:r>
            <a:r>
              <a:rPr lang="zh-TW" altLang="en-US" sz="2400" dirty="0">
                <a:latin typeface="DFKai-SB" panose="03000509000000000000" pitchFamily="65" charset="-120"/>
                <a:ea typeface="DFKai-SB" panose="03000509000000000000" pitchFamily="65" charset="-120"/>
              </a:rPr>
              <a:t>這些國家</a:t>
            </a:r>
            <a:r>
              <a:rPr lang="zh-CN" altLang="en-US" sz="2400" dirty="0">
                <a:latin typeface="DFKai-SB" panose="03000509000000000000" pitchFamily="65" charset="-120"/>
                <a:ea typeface="DFKai-SB" panose="03000509000000000000" pitchFamily="65" charset="-120"/>
              </a:rPr>
              <a:t>制定經濟發展、基礎設施、電力等領域的發展規劃和政策法規。</a:t>
            </a:r>
            <a:endParaRPr lang="en-US" altLang="zh-CN" sz="2400" dirty="0">
              <a:latin typeface="DFKai-SB" panose="03000509000000000000" pitchFamily="65" charset="-120"/>
              <a:ea typeface="DFKai-SB" panose="03000509000000000000" pitchFamily="65" charset="-120"/>
            </a:endParaRPr>
          </a:p>
        </p:txBody>
      </p:sp>
      <p:sp>
        <p:nvSpPr>
          <p:cNvPr id="13" name="矩形 12">
            <a:extLst>
              <a:ext uri="{FF2B5EF4-FFF2-40B4-BE49-F238E27FC236}">
                <a16:creationId xmlns:a16="http://schemas.microsoft.com/office/drawing/2014/main" id="{93F5BAAF-4B6C-4224-A49A-5FFA4330A3BC}"/>
              </a:ext>
            </a:extLst>
          </p:cNvPr>
          <p:cNvSpPr/>
          <p:nvPr/>
        </p:nvSpPr>
        <p:spPr>
          <a:xfrm>
            <a:off x="1018144" y="3969575"/>
            <a:ext cx="9861680" cy="499880"/>
          </a:xfrm>
          <a:prstGeom prst="rect">
            <a:avLst/>
          </a:prstGeom>
        </p:spPr>
        <p:txBody>
          <a:bodyPr wrap="square">
            <a:spAutoFit/>
          </a:bodyPr>
          <a:lstStyle/>
          <a:p>
            <a:pPr algn="just">
              <a:lnSpc>
                <a:spcPct val="150000"/>
              </a:lnSpc>
            </a:pPr>
            <a:r>
              <a:rPr lang="zh-CN" altLang="en-US" sz="2000" b="0" i="0" u="none" strike="noStrike" dirty="0">
                <a:solidFill>
                  <a:srgbClr val="000000"/>
                </a:solidFill>
                <a:effectLst/>
                <a:latin typeface="DFKai-SB" panose="03000509000000000000" pitchFamily="65" charset="-120"/>
                <a:ea typeface="DFKai-SB" panose="03000509000000000000" pitchFamily="65" charset="-120"/>
              </a:rPr>
              <a:t>    </a:t>
            </a:r>
            <a:endParaRPr lang="en-US" altLang="zh-CN" sz="2000" dirty="0">
              <a:solidFill>
                <a:srgbClr val="000000"/>
              </a:solidFill>
              <a:latin typeface="DFKai-SB" panose="03000509000000000000" pitchFamily="65" charset="-120"/>
              <a:ea typeface="DFKai-SB" panose="03000509000000000000" pitchFamily="65" charset="-120"/>
            </a:endParaRPr>
          </a:p>
        </p:txBody>
      </p:sp>
      <p:sp>
        <p:nvSpPr>
          <p:cNvPr id="16" name="文本框 22">
            <a:extLst>
              <a:ext uri="{FF2B5EF4-FFF2-40B4-BE49-F238E27FC236}">
                <a16:creationId xmlns:a16="http://schemas.microsoft.com/office/drawing/2014/main" id="{E06512B8-7DED-4B00-978E-99EFD1CF6F55}"/>
              </a:ext>
            </a:extLst>
          </p:cNvPr>
          <p:cNvSpPr txBox="1"/>
          <p:nvPr/>
        </p:nvSpPr>
        <p:spPr>
          <a:xfrm>
            <a:off x="530887" y="3027599"/>
            <a:ext cx="11184011" cy="2740628"/>
          </a:xfrm>
          <a:prstGeom prst="round2DiagRect">
            <a:avLst>
              <a:gd name="adj1" fmla="val 10982"/>
              <a:gd name="adj2" fmla="val 0"/>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nSpc>
                <a:spcPct val="150000"/>
              </a:lnSpc>
            </a:pPr>
            <a:r>
              <a:rPr lang="zh-CN" altLang="en-US" sz="3200" dirty="0">
                <a:latin typeface="Times New Roman" panose="02020603050405020304" pitchFamily="18" charset="0"/>
                <a:cs typeface="Times New Roman" panose="02020603050405020304" pitchFamily="18" charset="0"/>
              </a:rPr>
              <a:t>成立南南合作與發展學院</a:t>
            </a:r>
            <a:endParaRPr lang="en-US" altLang="zh-CN" sz="3200" b="0" dirty="0">
              <a:latin typeface="Times New Roman" panose="02020603050405020304" pitchFamily="18" charset="0"/>
              <a:cs typeface="Times New Roman" panose="02020603050405020304" pitchFamily="18" charset="0"/>
            </a:endParaRPr>
          </a:p>
          <a:p>
            <a:pPr algn="just">
              <a:lnSpc>
                <a:spcPct val="150000"/>
              </a:lnSpc>
            </a:pPr>
            <a:r>
              <a:rPr lang="en-US" altLang="zh-TW" sz="2400" b="0" dirty="0">
                <a:latin typeface="Times New Roman" panose="02020603050405020304" pitchFamily="18" charset="0"/>
                <a:cs typeface="Times New Roman" panose="02020603050405020304" pitchFamily="18" charset="0"/>
              </a:rPr>
              <a:t>2016</a:t>
            </a:r>
            <a:r>
              <a:rPr lang="zh-TW" altLang="en-US" sz="2400" b="0" dirty="0">
                <a:latin typeface="Times New Roman" panose="02020603050405020304" pitchFamily="18" charset="0"/>
                <a:cs typeface="Times New Roman" panose="02020603050405020304" pitchFamily="18" charset="0"/>
              </a:rPr>
              <a:t>年，</a:t>
            </a:r>
            <a:r>
              <a:rPr lang="zh-CN" altLang="en-US" sz="2400" b="0" dirty="0">
                <a:latin typeface="Times New Roman" panose="02020603050405020304" pitchFamily="18" charset="0"/>
                <a:cs typeface="Times New Roman" panose="02020603050405020304" pitchFamily="18" charset="0"/>
              </a:rPr>
              <a:t>南南合作與發展學院在北京大學成立</a:t>
            </a:r>
            <a:r>
              <a:rPr lang="zh-TW" altLang="en-US" sz="2400" b="0" dirty="0">
                <a:latin typeface="Times New Roman" panose="02020603050405020304" pitchFamily="18" charset="0"/>
                <a:cs typeface="Times New Roman" panose="02020603050405020304" pitchFamily="18" charset="0"/>
              </a:rPr>
              <a:t>。</a:t>
            </a:r>
            <a:r>
              <a:rPr lang="en-US" altLang="zh-TW" sz="2400" b="0" dirty="0">
                <a:latin typeface="Times New Roman" panose="02020603050405020304" pitchFamily="18" charset="0"/>
                <a:cs typeface="Times New Roman" panose="02020603050405020304" pitchFamily="18" charset="0"/>
              </a:rPr>
              <a:t>5</a:t>
            </a:r>
            <a:r>
              <a:rPr lang="zh-TW" altLang="en-US" sz="2400" b="0" dirty="0">
                <a:latin typeface="Times New Roman" panose="02020603050405020304" pitchFamily="18" charset="0"/>
                <a:cs typeface="Times New Roman" panose="02020603050405020304" pitchFamily="18" charset="0"/>
              </a:rPr>
              <a:t>年來，</a:t>
            </a:r>
            <a:r>
              <a:rPr lang="zh-CN" altLang="en-US" sz="2400" b="0" dirty="0">
                <a:latin typeface="Times New Roman" panose="02020603050405020304" pitchFamily="18" charset="0"/>
                <a:cs typeface="Times New Roman" panose="02020603050405020304" pitchFamily="18" charset="0"/>
              </a:rPr>
              <a:t>南南學院招收近</a:t>
            </a:r>
            <a:r>
              <a:rPr lang="en-US" altLang="zh-CN" sz="2400" b="0" dirty="0">
                <a:latin typeface="Times New Roman" panose="02020603050405020304" pitchFamily="18" charset="0"/>
                <a:cs typeface="Times New Roman" panose="02020603050405020304" pitchFamily="18" charset="0"/>
              </a:rPr>
              <a:t>60</a:t>
            </a:r>
            <a:r>
              <a:rPr lang="zh-CN" altLang="en-US" sz="2400" b="0" dirty="0">
                <a:latin typeface="Times New Roman" panose="02020603050405020304" pitchFamily="18" charset="0"/>
                <a:cs typeface="Times New Roman" panose="02020603050405020304" pitchFamily="18" charset="0"/>
              </a:rPr>
              <a:t>個國家</a:t>
            </a:r>
            <a:r>
              <a:rPr lang="en-US" altLang="zh-CN" sz="2400" b="0" dirty="0">
                <a:latin typeface="Times New Roman" panose="02020603050405020304" pitchFamily="18" charset="0"/>
                <a:cs typeface="Times New Roman" panose="02020603050405020304" pitchFamily="18" charset="0"/>
              </a:rPr>
              <a:t>200</a:t>
            </a:r>
            <a:r>
              <a:rPr lang="zh-CN" altLang="en-US" sz="2400" b="0" dirty="0">
                <a:latin typeface="Times New Roman" panose="02020603050405020304" pitchFamily="18" charset="0"/>
                <a:cs typeface="Times New Roman" panose="02020603050405020304" pitchFamily="18" charset="0"/>
              </a:rPr>
              <a:t>多名碩士和博士學員，教授國家發展理論，分享治國理政經驗，建</a:t>
            </a:r>
            <a:r>
              <a:rPr lang="zh-TW" altLang="en-US" sz="2400" b="0" dirty="0">
                <a:latin typeface="Times New Roman" panose="02020603050405020304" pitchFamily="18" charset="0"/>
                <a:cs typeface="Times New Roman" panose="02020603050405020304" pitchFamily="18" charset="0"/>
              </a:rPr>
              <a:t>立</a:t>
            </a:r>
            <a:r>
              <a:rPr lang="zh-CN" altLang="en-US" sz="2400" b="0" dirty="0">
                <a:latin typeface="Times New Roman" panose="02020603050405020304" pitchFamily="18" charset="0"/>
                <a:cs typeface="Times New Roman" panose="02020603050405020304" pitchFamily="18" charset="0"/>
              </a:rPr>
              <a:t>研究交流平</a:t>
            </a:r>
            <a:r>
              <a:rPr lang="zh-TW" altLang="en-US" sz="2400" b="0" dirty="0">
                <a:latin typeface="Times New Roman" panose="02020603050405020304" pitchFamily="18" charset="0"/>
                <a:cs typeface="Times New Roman" panose="02020603050405020304" pitchFamily="18" charset="0"/>
              </a:rPr>
              <a:t>台</a:t>
            </a:r>
            <a:r>
              <a:rPr lang="zh-CN" altLang="en-US" sz="2400" b="0" dirty="0">
                <a:latin typeface="Times New Roman" panose="02020603050405020304" pitchFamily="18" charset="0"/>
                <a:cs typeface="Times New Roman" panose="02020603050405020304" pitchFamily="18" charset="0"/>
              </a:rPr>
              <a:t>，為發展中國家培養國家治理人才作出貢獻。</a:t>
            </a:r>
            <a:endParaRPr lang="en-US" altLang="zh-CN" sz="2400" b="0" dirty="0">
              <a:latin typeface="Times New Roman" panose="02020603050405020304" pitchFamily="18" charset="0"/>
              <a:cs typeface="Times New Roman" panose="02020603050405020304" pitchFamily="18" charset="0"/>
            </a:endParaRPr>
          </a:p>
        </p:txBody>
      </p:sp>
      <p:sp>
        <p:nvSpPr>
          <p:cNvPr id="20" name="矩形 19">
            <a:extLst>
              <a:ext uri="{FF2B5EF4-FFF2-40B4-BE49-F238E27FC236}">
                <a16:creationId xmlns:a16="http://schemas.microsoft.com/office/drawing/2014/main" id="{BCD79884-8AE5-4F3A-9FFD-528BB411B4BB}"/>
              </a:ext>
            </a:extLst>
          </p:cNvPr>
          <p:cNvSpPr/>
          <p:nvPr/>
        </p:nvSpPr>
        <p:spPr bwMode="auto">
          <a:xfrm>
            <a:off x="837286" y="3157037"/>
            <a:ext cx="966776" cy="537661"/>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dirty="0">
                <a:solidFill>
                  <a:schemeClr val="tx1"/>
                </a:solidFill>
                <a:latin typeface="DFKai-SB" panose="03000509000000000000" pitchFamily="65" charset="-120"/>
                <a:ea typeface="DFKai-SB" panose="03000509000000000000" pitchFamily="65" charset="-120"/>
              </a:rPr>
              <a:t>案例</a:t>
            </a:r>
            <a:endParaRPr lang="zh-CN" altLang="en-US" sz="2800" dirty="0">
              <a:solidFill>
                <a:schemeClr val="tx1"/>
              </a:solidFill>
              <a:latin typeface="DFKai-SB" panose="03000509000000000000" pitchFamily="65" charset="-120"/>
              <a:ea typeface="DFKai-SB" panose="03000509000000000000" pitchFamily="65" charset="-120"/>
            </a:endParaRPr>
          </a:p>
        </p:txBody>
      </p:sp>
      <p:sp>
        <p:nvSpPr>
          <p:cNvPr id="21" name="文本框 11">
            <a:extLst>
              <a:ext uri="{FF2B5EF4-FFF2-40B4-BE49-F238E27FC236}">
                <a16:creationId xmlns:a16="http://schemas.microsoft.com/office/drawing/2014/main" id="{B584C68D-7598-4D55-8432-F7F1001EFB9A}"/>
              </a:ext>
            </a:extLst>
          </p:cNvPr>
          <p:cNvSpPr txBox="1"/>
          <p:nvPr/>
        </p:nvSpPr>
        <p:spPr>
          <a:xfrm>
            <a:off x="837286" y="5799082"/>
            <a:ext cx="8548458" cy="830997"/>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資料來源：</a:t>
            </a:r>
            <a:endParaRPr lang="en-US" altLang="zh-CN" sz="16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TW" altLang="en-US" sz="1600" dirty="0">
                <a:latin typeface="DFKai-SB" panose="03000509000000000000" pitchFamily="65" charset="-120"/>
                <a:ea typeface="DFKai-SB" panose="03000509000000000000" pitchFamily="65" charset="-120"/>
              </a:rPr>
              <a:t>國家國際發展合作</a:t>
            </a:r>
            <a:r>
              <a:rPr lang="zh-TW" altLang="en-US" sz="1600" dirty="0" smtClean="0">
                <a:latin typeface="DFKai-SB" panose="03000509000000000000" pitchFamily="65" charset="-120"/>
                <a:ea typeface="DFKai-SB" panose="03000509000000000000" pitchFamily="65" charset="-120"/>
              </a:rPr>
              <a:t>署</a:t>
            </a:r>
            <a:r>
              <a:rPr lang="en-US" altLang="zh-TW" sz="1600" dirty="0">
                <a:latin typeface="DFKai-SB" panose="03000509000000000000" pitchFamily="65" charset="-120"/>
                <a:ea typeface="DFKai-SB" panose="03000509000000000000" pitchFamily="65" charset="-120"/>
              </a:rPr>
              <a:t> </a:t>
            </a:r>
            <a:r>
              <a:rPr lang="en-US" altLang="zh-TW" sz="1600" dirty="0" smtClean="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www.cidca.gov.cn/2021-07/08/c_1211233012.htm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600" dirty="0">
                <a:latin typeface="DFKai-SB" panose="03000509000000000000" pitchFamily="65" charset="-120"/>
                <a:ea typeface="DFKai-SB" panose="03000509000000000000" pitchFamily="65" charset="-120"/>
              </a:rPr>
              <a:t>南南合作與發展</a:t>
            </a:r>
            <a:r>
              <a:rPr lang="zh-TW" altLang="en-US" sz="1600" dirty="0" smtClean="0">
                <a:latin typeface="DFKai-SB" panose="03000509000000000000" pitchFamily="65" charset="-120"/>
                <a:ea typeface="DFKai-SB" panose="03000509000000000000" pitchFamily="65" charset="-120"/>
              </a:rPr>
              <a:t>學院</a:t>
            </a:r>
            <a:r>
              <a:rPr lang="en-US" altLang="zh-TW" sz="1600" dirty="0">
                <a:latin typeface="DFKai-SB" panose="03000509000000000000" pitchFamily="65" charset="-120"/>
                <a:ea typeface="DFKai-SB" panose="03000509000000000000" pitchFamily="65" charset="-120"/>
              </a:rPr>
              <a:t> </a:t>
            </a:r>
            <a:r>
              <a:rPr lang="en-US" altLang="zh-TW" sz="1600" dirty="0" smtClean="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www.isscad.pku.edu.cn/about/theinstitute/index.htm</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8784847" y="5848519"/>
            <a:ext cx="2352042" cy="440091"/>
          </a:xfrm>
          <a:prstGeom prst="rect">
            <a:avLst/>
          </a:prstGeom>
        </p:spPr>
      </p:pic>
      <p:pic>
        <p:nvPicPr>
          <p:cNvPr id="2" name="Picture 1"/>
          <p:cNvPicPr>
            <a:picLocks noChangeAspect="1"/>
          </p:cNvPicPr>
          <p:nvPr/>
        </p:nvPicPr>
        <p:blipFill>
          <a:blip r:embed="rId4"/>
          <a:stretch>
            <a:fillRect/>
          </a:stretch>
        </p:blipFill>
        <p:spPr>
          <a:xfrm>
            <a:off x="8784847" y="6361381"/>
            <a:ext cx="2352042" cy="425468"/>
          </a:xfrm>
          <a:prstGeom prst="rect">
            <a:avLst/>
          </a:prstGeom>
        </p:spPr>
      </p:pic>
    </p:spTree>
    <p:extLst>
      <p:ext uri="{BB962C8B-B14F-4D97-AF65-F5344CB8AC3E}">
        <p14:creationId xmlns:p14="http://schemas.microsoft.com/office/powerpoint/2010/main" val="9486832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1">
            <a:extLst>
              <a:ext uri="{FF2B5EF4-FFF2-40B4-BE49-F238E27FC236}">
                <a16:creationId xmlns:a16="http://schemas.microsoft.com/office/drawing/2014/main" id="{DAF40E9A-2066-4DC5-826D-A8253EC0C8CA}"/>
              </a:ext>
            </a:extLst>
          </p:cNvPr>
          <p:cNvSpPr txBox="1">
            <a:spLocks/>
          </p:cNvSpPr>
          <p:nvPr/>
        </p:nvSpPr>
        <p:spPr>
          <a:xfrm>
            <a:off x="592699" y="375261"/>
            <a:ext cx="4101950" cy="590931"/>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推廣科學技術</a:t>
            </a:r>
          </a:p>
        </p:txBody>
      </p:sp>
      <p:sp>
        <p:nvSpPr>
          <p:cNvPr id="15" name="文本框 14">
            <a:extLst>
              <a:ext uri="{FF2B5EF4-FFF2-40B4-BE49-F238E27FC236}">
                <a16:creationId xmlns:a16="http://schemas.microsoft.com/office/drawing/2014/main" id="{9046331D-F353-4455-BB77-83A54F37103C}"/>
              </a:ext>
            </a:extLst>
          </p:cNvPr>
          <p:cNvSpPr txBox="1"/>
          <p:nvPr/>
        </p:nvSpPr>
        <p:spPr>
          <a:xfrm>
            <a:off x="592699" y="1167650"/>
            <a:ext cx="11291262" cy="1938992"/>
          </a:xfrm>
          <a:prstGeom prst="rect">
            <a:avLst/>
          </a:prstGeom>
          <a:solidFill>
            <a:schemeClr val="accent4">
              <a:lumMod val="20000"/>
              <a:lumOff val="80000"/>
            </a:schemeClr>
          </a:solidFill>
          <a:ln w="28575">
            <a:solidFill>
              <a:srgbClr val="FF0000"/>
            </a:solidFill>
          </a:ln>
        </p:spPr>
        <p:txBody>
          <a:bodyPr wrap="square">
            <a:spAutoFit/>
          </a:bodyPr>
          <a:lstStyle/>
          <a:p>
            <a:pPr>
              <a:lnSpc>
                <a:spcPct val="125000"/>
              </a:lnSpc>
            </a:pPr>
            <a:r>
              <a:rPr lang="zh-TW" altLang="en-US" sz="3200" dirty="0" smtClean="0">
                <a:latin typeface="DFKai-SB" panose="03000509000000000000" pitchFamily="65" charset="-120"/>
                <a:ea typeface="DFKai-SB" panose="03000509000000000000" pitchFamily="65" charset="-120"/>
              </a:rPr>
              <a:t>國家</a:t>
            </a:r>
            <a:r>
              <a:rPr lang="zh-TW" altLang="en-US" sz="3200" dirty="0">
                <a:latin typeface="DFKai-SB" panose="03000509000000000000" pitchFamily="65" charset="-120"/>
                <a:ea typeface="DFKai-SB" panose="03000509000000000000" pitchFamily="65" charset="-120"/>
              </a:rPr>
              <a:t>在</a:t>
            </a:r>
            <a:r>
              <a:rPr lang="zh-CN" altLang="en-US" sz="3200" b="0" i="0" dirty="0">
                <a:effectLst/>
                <a:latin typeface="DFKai-SB" panose="03000509000000000000" pitchFamily="65" charset="-120"/>
                <a:ea typeface="DFKai-SB" panose="03000509000000000000" pitchFamily="65" charset="-120"/>
              </a:rPr>
              <a:t>全球多個發展中國家建立跨國技術轉移中心，實現技術對接、示範培訓，</a:t>
            </a:r>
            <a:r>
              <a:rPr lang="zh-TW" altLang="en-US" sz="3200" b="0" i="0" dirty="0">
                <a:effectLst/>
                <a:latin typeface="DFKai-SB" panose="03000509000000000000" pitchFamily="65" charset="-120"/>
                <a:ea typeface="DFKai-SB" panose="03000509000000000000" pitchFamily="65" charset="-120"/>
              </a:rPr>
              <a:t>並</a:t>
            </a:r>
            <a:r>
              <a:rPr lang="zh-CN" altLang="en-US" sz="3200" b="0" i="0" dirty="0">
                <a:effectLst/>
                <a:latin typeface="DFKai-SB" panose="03000509000000000000" pitchFamily="65" charset="-120"/>
                <a:ea typeface="DFKai-SB" panose="03000509000000000000" pitchFamily="65" charset="-120"/>
              </a:rPr>
              <a:t>在他國建立聯合實驗室或研究中心，加快中國</a:t>
            </a:r>
            <a:r>
              <a:rPr lang="zh-TW" altLang="en-US" sz="3200" b="0" i="0" dirty="0">
                <a:effectLst/>
                <a:latin typeface="DFKai-SB" panose="03000509000000000000" pitchFamily="65" charset="-120"/>
                <a:ea typeface="DFKai-SB" panose="03000509000000000000" pitchFamily="65" charset="-120"/>
              </a:rPr>
              <a:t>發展</a:t>
            </a:r>
            <a:r>
              <a:rPr lang="zh-CN" altLang="en-US" sz="3200" b="0" i="0" dirty="0">
                <a:effectLst/>
                <a:latin typeface="DFKai-SB" panose="03000509000000000000" pitchFamily="65" charset="-120"/>
                <a:ea typeface="DFKai-SB" panose="03000509000000000000" pitchFamily="65" charset="-120"/>
              </a:rPr>
              <a:t>成熟技術在</a:t>
            </a:r>
            <a:r>
              <a:rPr lang="zh-CN" altLang="en-US" sz="3200" dirty="0">
                <a:latin typeface="DFKai-SB" panose="03000509000000000000" pitchFamily="65" charset="-120"/>
                <a:ea typeface="DFKai-SB" panose="03000509000000000000" pitchFamily="65" charset="-120"/>
              </a:rPr>
              <a:t>當地</a:t>
            </a:r>
            <a:r>
              <a:rPr lang="zh-CN" altLang="en-US" sz="3200" b="0" i="0" dirty="0">
                <a:effectLst/>
                <a:latin typeface="DFKai-SB" panose="03000509000000000000" pitchFamily="65" charset="-120"/>
                <a:ea typeface="DFKai-SB" panose="03000509000000000000" pitchFamily="65" charset="-120"/>
              </a:rPr>
              <a:t>應用。</a:t>
            </a:r>
            <a:endParaRPr lang="zh-CN" altLang="en-US" sz="3200" dirty="0">
              <a:latin typeface="DFKai-SB" panose="03000509000000000000" pitchFamily="65" charset="-120"/>
              <a:ea typeface="DFKai-SB" panose="03000509000000000000" pitchFamily="65" charset="-120"/>
            </a:endParaRPr>
          </a:p>
        </p:txBody>
      </p:sp>
      <p:sp>
        <p:nvSpPr>
          <p:cNvPr id="7" name="文本框 6">
            <a:extLst>
              <a:ext uri="{FF2B5EF4-FFF2-40B4-BE49-F238E27FC236}">
                <a16:creationId xmlns:a16="http://schemas.microsoft.com/office/drawing/2014/main" id="{4E455150-7898-4739-988B-03C08D15181F}"/>
              </a:ext>
            </a:extLst>
          </p:cNvPr>
          <p:cNvSpPr txBox="1"/>
          <p:nvPr/>
        </p:nvSpPr>
        <p:spPr>
          <a:xfrm>
            <a:off x="1511483" y="6013936"/>
            <a:ext cx="3796419" cy="646331"/>
          </a:xfrm>
          <a:prstGeom prst="rect">
            <a:avLst/>
          </a:prstGeom>
          <a:noFill/>
        </p:spPr>
        <p:txBody>
          <a:bodyPr wrap="square">
            <a:spAutoFit/>
          </a:bodyPr>
          <a:lstStyle/>
          <a:p>
            <a:r>
              <a:rPr lang="zh-CN" altLang="en-US" dirty="0">
                <a:latin typeface="Times New Roman" panose="02020603050405020304" pitchFamily="18" charset="0"/>
                <a:ea typeface="DFKai-SB" panose="03000509000000000000" pitchFamily="65" charset="-120"/>
                <a:cs typeface="Times New Roman" panose="02020603050405020304" pitchFamily="18" charset="0"/>
              </a:rPr>
              <a:t>2021年，科研人員查看中國</a:t>
            </a:r>
            <a:r>
              <a:rPr lang="en-US" altLang="zh-CN"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哈薩克農業科學聯合實驗室工作情況。</a:t>
            </a:r>
          </a:p>
        </p:txBody>
      </p:sp>
      <p:sp>
        <p:nvSpPr>
          <p:cNvPr id="16" name="文本框 15">
            <a:extLst>
              <a:ext uri="{FF2B5EF4-FFF2-40B4-BE49-F238E27FC236}">
                <a16:creationId xmlns:a16="http://schemas.microsoft.com/office/drawing/2014/main" id="{80348D07-33DE-4E37-A3A6-872A0C5B3D3A}"/>
              </a:ext>
            </a:extLst>
          </p:cNvPr>
          <p:cNvSpPr txBox="1"/>
          <p:nvPr/>
        </p:nvSpPr>
        <p:spPr>
          <a:xfrm>
            <a:off x="6657547" y="5991022"/>
            <a:ext cx="4159850" cy="646331"/>
          </a:xfrm>
          <a:prstGeom prst="rect">
            <a:avLst/>
          </a:prstGeom>
          <a:noFill/>
        </p:spPr>
        <p:txBody>
          <a:bodyPr wrap="square">
            <a:spAutoFit/>
          </a:bodyPr>
          <a:lstStyle>
            <a:defPPr>
              <a:defRPr lang="zh-CN"/>
            </a:defPPr>
            <a:lvl1pPr>
              <a:lnSpc>
                <a:spcPct val="150000"/>
              </a:lnSpc>
              <a:defRPr sz="1600"/>
            </a:lvl1pPr>
          </a:lstStyle>
          <a:p>
            <a:pPr>
              <a:lnSpc>
                <a:spcPct val="100000"/>
              </a:lnSpc>
            </a:pPr>
            <a:r>
              <a:rPr lang="en-US" altLang="zh-CN" sz="18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1800" dirty="0">
                <a:latin typeface="Times New Roman" panose="02020603050405020304" pitchFamily="18" charset="0"/>
                <a:ea typeface="DFKai-SB" panose="03000509000000000000" pitchFamily="65" charset="-120"/>
                <a:cs typeface="Times New Roman" panose="02020603050405020304" pitchFamily="18" charset="0"/>
              </a:rPr>
              <a:t>年，中國政府援建的中肯作物分子生物學聯合實驗室正式揭牌。</a:t>
            </a:r>
          </a:p>
        </p:txBody>
      </p:sp>
      <p:pic>
        <p:nvPicPr>
          <p:cNvPr id="2" name="圖片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441559" y="3415476"/>
            <a:ext cx="3709325" cy="2472883"/>
          </a:xfrm>
          <a:prstGeom prst="rect">
            <a:avLst/>
          </a:prstGeom>
        </p:spPr>
      </p:pic>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508" y="3329340"/>
            <a:ext cx="4002946" cy="2645153"/>
          </a:xfrm>
          <a:prstGeom prst="rect">
            <a:avLst/>
          </a:prstGeom>
        </p:spPr>
      </p:pic>
    </p:spTree>
    <p:extLst>
      <p:ext uri="{BB962C8B-B14F-4D97-AF65-F5344CB8AC3E}">
        <p14:creationId xmlns:p14="http://schemas.microsoft.com/office/powerpoint/2010/main" val="34421014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38">
            <a:extLst>
              <a:ext uri="{FF2B5EF4-FFF2-40B4-BE49-F238E27FC236}">
                <a16:creationId xmlns:a16="http://schemas.microsoft.com/office/drawing/2014/main" id="{95CB2604-A80F-4367-BAA9-C992F9B816CB}"/>
              </a:ext>
            </a:extLst>
          </p:cNvPr>
          <p:cNvGrpSpPr>
            <a:grpSpLocks/>
          </p:cNvGrpSpPr>
          <p:nvPr/>
        </p:nvGrpSpPr>
        <p:grpSpPr bwMode="auto">
          <a:xfrm>
            <a:off x="576205" y="2306856"/>
            <a:ext cx="1428462" cy="579334"/>
            <a:chOff x="4225771" y="1065320"/>
            <a:chExt cx="895882" cy="947506"/>
          </a:xfrm>
        </p:grpSpPr>
        <p:sp>
          <p:nvSpPr>
            <p:cNvPr id="20" name="矩形 19">
              <a:extLst>
                <a:ext uri="{FF2B5EF4-FFF2-40B4-BE49-F238E27FC236}">
                  <a16:creationId xmlns:a16="http://schemas.microsoft.com/office/drawing/2014/main" id="{048BB50A-6A62-420F-B61A-057233AE38BC}"/>
                </a:ext>
              </a:extLst>
            </p:cNvPr>
            <p:cNvSpPr/>
            <p:nvPr/>
          </p:nvSpPr>
          <p:spPr>
            <a:xfrm>
              <a:off x="4268946" y="1160536"/>
              <a:ext cx="852707"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21" name="矩形 20">
              <a:extLst>
                <a:ext uri="{FF2B5EF4-FFF2-40B4-BE49-F238E27FC236}">
                  <a16:creationId xmlns:a16="http://schemas.microsoft.com/office/drawing/2014/main" id="{63BFF510-92DC-4568-8EB9-7FADAB0A0DAF}"/>
                </a:ext>
              </a:extLst>
            </p:cNvPr>
            <p:cNvSpPr/>
            <p:nvPr/>
          </p:nvSpPr>
          <p:spPr>
            <a:xfrm>
              <a:off x="4225771" y="1065320"/>
              <a:ext cx="852707"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grpSp>
      <p:sp>
        <p:nvSpPr>
          <p:cNvPr id="19" name="文本框 42">
            <a:extLst>
              <a:ext uri="{FF2B5EF4-FFF2-40B4-BE49-F238E27FC236}">
                <a16:creationId xmlns:a16="http://schemas.microsoft.com/office/drawing/2014/main" id="{026B2D8F-3B65-4273-877D-348CFA84D164}"/>
              </a:ext>
            </a:extLst>
          </p:cNvPr>
          <p:cNvSpPr txBox="1">
            <a:spLocks noChangeArrowheads="1"/>
          </p:cNvSpPr>
          <p:nvPr/>
        </p:nvSpPr>
        <p:spPr bwMode="auto">
          <a:xfrm>
            <a:off x="219089" y="2304753"/>
            <a:ext cx="20738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DFKai-SB" panose="03000509000000000000" pitchFamily="65" charset="-120"/>
                <a:ea typeface="DFKai-SB" panose="03000509000000000000" pitchFamily="65" charset="-120"/>
              </a:rPr>
              <a:t>案例</a:t>
            </a:r>
          </a:p>
        </p:txBody>
      </p:sp>
      <p:sp>
        <p:nvSpPr>
          <p:cNvPr id="6" name="内容占位符 5">
            <a:extLst>
              <a:ext uri="{FF2B5EF4-FFF2-40B4-BE49-F238E27FC236}">
                <a16:creationId xmlns:a16="http://schemas.microsoft.com/office/drawing/2014/main" id="{34F33C57-59F4-4FAF-AF84-820E111A7F7B}"/>
              </a:ext>
            </a:extLst>
          </p:cNvPr>
          <p:cNvSpPr>
            <a:spLocks noGrp="1"/>
          </p:cNvSpPr>
          <p:nvPr>
            <p:ph idx="4294967295"/>
          </p:nvPr>
        </p:nvSpPr>
        <p:spPr>
          <a:xfrm>
            <a:off x="2946198" y="5898184"/>
            <a:ext cx="7241120" cy="553998"/>
          </a:xfrm>
        </p:spPr>
        <p:txBody>
          <a:bodyPr wrap="square">
            <a:spAutoFit/>
          </a:bodyPr>
          <a:lstStyle/>
          <a:p>
            <a:pPr marL="0" indent="0">
              <a:lnSpc>
                <a:spcPct val="100000"/>
              </a:lnSpc>
              <a:spcBef>
                <a:spcPts val="0"/>
              </a:spcBef>
              <a:buNone/>
            </a:pPr>
            <a:r>
              <a:rPr lang="zh-CN" altLang="en-US" sz="1600" dirty="0">
                <a:latin typeface="DFKai-SB" panose="03000509000000000000" pitchFamily="65" charset="-120"/>
                <a:ea typeface="DFKai-SB" panose="03000509000000000000" pitchFamily="65" charset="-120"/>
              </a:rPr>
              <a:t>參</a:t>
            </a:r>
            <a:r>
              <a:rPr lang="zh-TW" altLang="en-US" sz="1600" dirty="0">
                <a:latin typeface="DFKai-SB" panose="03000509000000000000" pitchFamily="65" charset="-120"/>
                <a:ea typeface="DFKai-SB" panose="03000509000000000000" pitchFamily="65" charset="-120"/>
              </a:rPr>
              <a:t>考</a:t>
            </a:r>
            <a:r>
              <a:rPr lang="zh-CN" altLang="en-US" sz="1600" dirty="0">
                <a:latin typeface="DFKai-SB" panose="03000509000000000000" pitchFamily="65" charset="-120"/>
                <a:ea typeface="DFKai-SB" panose="03000509000000000000" pitchFamily="65" charset="-120"/>
              </a:rPr>
              <a:t>視頻：</a:t>
            </a:r>
            <a:r>
              <a:rPr lang="en-US" altLang="zh-CN" sz="1600" dirty="0">
                <a:latin typeface="DFKai-SB" panose="03000509000000000000" pitchFamily="65" charset="-120"/>
                <a:ea typeface="DFKai-SB" panose="03000509000000000000" pitchFamily="65" charset="-120"/>
              </a:rPr>
              <a:t>[</a:t>
            </a:r>
            <a:r>
              <a:rPr lang="zh-CN" altLang="en-US" sz="1600" dirty="0">
                <a:latin typeface="DFKai-SB" panose="03000509000000000000" pitchFamily="65" charset="-120"/>
                <a:ea typeface="DFKai-SB" panose="03000509000000000000" pitchFamily="65" charset="-120"/>
              </a:rPr>
              <a:t>央視財經評論</a:t>
            </a:r>
            <a:r>
              <a:rPr lang="en-US" altLang="zh-CN" sz="1600" dirty="0">
                <a:latin typeface="DFKai-SB" panose="03000509000000000000" pitchFamily="65" charset="-120"/>
                <a:ea typeface="DFKai-SB" panose="03000509000000000000" pitchFamily="65" charset="-120"/>
              </a:rPr>
              <a:t>]</a:t>
            </a:r>
            <a:r>
              <a:rPr lang="zh-CN" altLang="en-US" sz="1600" dirty="0">
                <a:latin typeface="DFKai-SB" panose="03000509000000000000" pitchFamily="65" charset="-120"/>
                <a:ea typeface="DFKai-SB" panose="03000509000000000000" pitchFamily="65" charset="-120"/>
              </a:rPr>
              <a:t>袁隆平：發展雜交水稻 造福世界人民</a:t>
            </a:r>
            <a:endParaRPr lang="en-US" altLang="zh-CN" sz="1600" dirty="0">
              <a:latin typeface="DFKai-SB" panose="03000509000000000000" pitchFamily="65" charset="-120"/>
              <a:ea typeface="DFKai-SB" panose="03000509000000000000" pitchFamily="65" charset="-120"/>
            </a:endParaRPr>
          </a:p>
          <a:p>
            <a:pPr marL="0" indent="0">
              <a:lnSpc>
                <a:spcPct val="100000"/>
              </a:lnSpc>
              <a:spcBef>
                <a:spcPts val="0"/>
              </a:spcBef>
              <a:buNone/>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https://tv.cctv.com/2021/05/24/VIDEgAnv2nqVpSkI5JHcOyip210524.shtml </a:t>
            </a:r>
          </a:p>
        </p:txBody>
      </p:sp>
      <p:sp>
        <p:nvSpPr>
          <p:cNvPr id="3" name="矩形 2">
            <a:extLst>
              <a:ext uri="{FF2B5EF4-FFF2-40B4-BE49-F238E27FC236}">
                <a16:creationId xmlns:a16="http://schemas.microsoft.com/office/drawing/2014/main" id="{D7737763-1C7B-4F5F-BC7A-1A2C747A9CBD}"/>
              </a:ext>
            </a:extLst>
          </p:cNvPr>
          <p:cNvSpPr/>
          <p:nvPr/>
        </p:nvSpPr>
        <p:spPr>
          <a:xfrm>
            <a:off x="859056" y="3171235"/>
            <a:ext cx="5259514" cy="2246769"/>
          </a:xfrm>
          <a:prstGeom prst="rect">
            <a:avLst/>
          </a:prstGeom>
        </p:spPr>
        <p:txBody>
          <a:bodyPr wrap="square">
            <a:spAutoFit/>
          </a:bodyPr>
          <a:lstStyle/>
          <a:p>
            <a:pPr>
              <a:lnSpc>
                <a:spcPct val="125000"/>
              </a:lnSpc>
            </a:pPr>
            <a:r>
              <a:rPr lang="zh-CN" altLang="en-US" sz="2800" dirty="0" smtClean="0">
                <a:latin typeface="DFKai-SB" panose="03000509000000000000" pitchFamily="65" charset="-120"/>
                <a:ea typeface="DFKai-SB" panose="03000509000000000000" pitchFamily="65" charset="-120"/>
              </a:rPr>
              <a:t>中國</a:t>
            </a:r>
            <a:r>
              <a:rPr lang="zh-CN" altLang="en-US" sz="2800" dirty="0">
                <a:latin typeface="DFKai-SB" panose="03000509000000000000" pitchFamily="65" charset="-120"/>
                <a:ea typeface="DFKai-SB" panose="03000509000000000000" pitchFamily="65" charset="-120"/>
              </a:rPr>
              <a:t>工程院院士袁隆平培育的超級雜交水稻已使全球</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40</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多個國家和地區受益，多國實現商業化</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生產，</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養活億計人口。</a:t>
            </a:r>
          </a:p>
        </p:txBody>
      </p:sp>
      <p:sp>
        <p:nvSpPr>
          <p:cNvPr id="4" name="文本框 3">
            <a:extLst>
              <a:ext uri="{FF2B5EF4-FFF2-40B4-BE49-F238E27FC236}">
                <a16:creationId xmlns:a16="http://schemas.microsoft.com/office/drawing/2014/main" id="{BAB5BC7B-D641-4D5E-9229-80D07CD7E212}"/>
              </a:ext>
            </a:extLst>
          </p:cNvPr>
          <p:cNvSpPr txBox="1"/>
          <p:nvPr/>
        </p:nvSpPr>
        <p:spPr>
          <a:xfrm flipH="1">
            <a:off x="3941794" y="2306856"/>
            <a:ext cx="4175056" cy="523220"/>
          </a:xfrm>
          <a:prstGeom prst="rect">
            <a:avLst/>
          </a:prstGeom>
          <a:noFill/>
        </p:spPr>
        <p:txBody>
          <a:bodyPr wrap="square" rtlCol="0">
            <a:spAutoFit/>
          </a:bodyPr>
          <a:lstStyle/>
          <a:p>
            <a:pPr algn="ctr"/>
            <a:r>
              <a:rPr lang="zh-CN" altLang="en-US" sz="2800" b="1" dirty="0">
                <a:latin typeface="DFKai-SB" panose="03000509000000000000" pitchFamily="65" charset="-120"/>
                <a:ea typeface="DFKai-SB" panose="03000509000000000000" pitchFamily="65" charset="-120"/>
              </a:rPr>
              <a:t>在海外推廣中國雜交水稻</a:t>
            </a:r>
          </a:p>
        </p:txBody>
      </p:sp>
      <p:pic>
        <p:nvPicPr>
          <p:cNvPr id="9" name="图片 8">
            <a:hlinkClick r:id="rId2"/>
            <a:extLst>
              <a:ext uri="{FF2B5EF4-FFF2-40B4-BE49-F238E27FC236}">
                <a16:creationId xmlns:a16="http://schemas.microsoft.com/office/drawing/2014/main" id="{E8739739-B83B-4EA4-B1BF-19773D89393B}"/>
              </a:ext>
            </a:extLst>
          </p:cNvPr>
          <p:cNvPicPr>
            <a:picLocks noChangeAspect="1"/>
          </p:cNvPicPr>
          <p:nvPr/>
        </p:nvPicPr>
        <p:blipFill>
          <a:blip r:embed="rId3"/>
          <a:stretch>
            <a:fillRect/>
          </a:stretch>
        </p:blipFill>
        <p:spPr>
          <a:xfrm>
            <a:off x="6631413" y="3095239"/>
            <a:ext cx="4519805" cy="255494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2" name="矩形 1">
            <a:extLst>
              <a:ext uri="{FF2B5EF4-FFF2-40B4-BE49-F238E27FC236}">
                <a16:creationId xmlns:a16="http://schemas.microsoft.com/office/drawing/2014/main" id="{8E026398-B633-4A33-877A-D8EA7915FB34}"/>
              </a:ext>
            </a:extLst>
          </p:cNvPr>
          <p:cNvSpPr/>
          <p:nvPr/>
        </p:nvSpPr>
        <p:spPr>
          <a:xfrm>
            <a:off x="539838" y="481307"/>
            <a:ext cx="11157464" cy="1569660"/>
          </a:xfrm>
          <a:prstGeom prst="rect">
            <a:avLst/>
          </a:prstGeom>
          <a:solidFill>
            <a:schemeClr val="accent4">
              <a:lumMod val="20000"/>
              <a:lumOff val="80000"/>
            </a:schemeClr>
          </a:solidFill>
          <a:ln w="28575">
            <a:solidFill>
              <a:srgbClr val="FF0000"/>
            </a:solidFill>
          </a:ln>
        </p:spPr>
        <p:txBody>
          <a:bodyPr wrap="square">
            <a:spAutoFit/>
          </a:bodyPr>
          <a:lstStyle/>
          <a:p>
            <a:r>
              <a:rPr lang="zh-TW" altLang="en-US" sz="3200" dirty="0" smtClean="0">
                <a:latin typeface="DFKai-SB" panose="03000509000000000000" pitchFamily="65" charset="-120"/>
                <a:ea typeface="DFKai-SB" panose="03000509000000000000" pitchFamily="65" charset="-120"/>
              </a:rPr>
              <a:t>為</a:t>
            </a:r>
            <a:r>
              <a:rPr lang="zh-CN" altLang="en-US" sz="3200" dirty="0" smtClean="0">
                <a:latin typeface="DFKai-SB" panose="03000509000000000000" pitchFamily="65" charset="-120"/>
                <a:ea typeface="DFKai-SB" panose="03000509000000000000" pitchFamily="65" charset="-120"/>
              </a:rPr>
              <a:t>解</a:t>
            </a:r>
            <a:r>
              <a:rPr lang="zh-CN" altLang="en-US" sz="3200" dirty="0" smtClean="0">
                <a:latin typeface="DFKai-SB" panose="03000509000000000000" pitchFamily="65" charset="-120"/>
                <a:ea typeface="DFKai-SB" panose="03000509000000000000" pitchFamily="65" charset="-120"/>
                <a:sym typeface="宋体" panose="02010600030101010101" pitchFamily="2" charset="-122"/>
              </a:rPr>
              <a:t>決</a:t>
            </a:r>
            <a:r>
              <a:rPr lang="zh-CN" altLang="en-US" sz="3200" dirty="0">
                <a:latin typeface="DFKai-SB" panose="03000509000000000000" pitchFamily="65" charset="-120"/>
                <a:ea typeface="DFKai-SB" panose="03000509000000000000" pitchFamily="65" charset="-120"/>
              </a:rPr>
              <a:t>一些地區持續性的糧食問題，國</a:t>
            </a:r>
            <a:r>
              <a:rPr lang="zh-TW" altLang="en-US" sz="3200" dirty="0">
                <a:latin typeface="DFKai-SB" panose="03000509000000000000" pitchFamily="65" charset="-120"/>
                <a:ea typeface="DFKai-SB" panose="03000509000000000000" pitchFamily="65" charset="-120"/>
              </a:rPr>
              <a:t>家</a:t>
            </a:r>
            <a:r>
              <a:rPr lang="zh-CN" altLang="en-US" sz="3200" dirty="0">
                <a:latin typeface="DFKai-SB" panose="03000509000000000000" pitchFamily="65" charset="-120"/>
                <a:ea typeface="DFKai-SB" panose="03000509000000000000" pitchFamily="65" charset="-120"/>
              </a:rPr>
              <a:t>在非洲、亞洲許多國家推廣雜交水稻，傳授農業技術和發展模式，以大幅提高各國的糧食</a:t>
            </a:r>
            <a:r>
              <a:rPr lang="zh-CN" altLang="en-US" sz="3200" dirty="0" smtClean="0">
                <a:latin typeface="DFKai-SB" panose="03000509000000000000" pitchFamily="65" charset="-120"/>
                <a:ea typeface="DFKai-SB" panose="03000509000000000000" pitchFamily="65" charset="-120"/>
              </a:rPr>
              <a:t>生產能力</a:t>
            </a:r>
            <a:r>
              <a:rPr lang="zh-CN" altLang="en-US" sz="3200" dirty="0">
                <a:latin typeface="DFKai-SB" panose="03000509000000000000" pitchFamily="65" charset="-120"/>
                <a:ea typeface="DFKai-SB" panose="03000509000000000000" pitchFamily="65" charset="-120"/>
              </a:rPr>
              <a:t>，增强</a:t>
            </a:r>
            <a:r>
              <a:rPr lang="zh-TW" altLang="en-US" sz="3200" dirty="0">
                <a:latin typeface="DFKai-SB" panose="03000509000000000000" pitchFamily="65" charset="-120"/>
                <a:ea typeface="DFKai-SB" panose="03000509000000000000" pitchFamily="65" charset="-120"/>
              </a:rPr>
              <a:t>其</a:t>
            </a:r>
            <a:r>
              <a:rPr lang="zh-CN" altLang="en-US" sz="3200" dirty="0">
                <a:latin typeface="DFKai-SB" panose="03000509000000000000" pitchFamily="65" charset="-120"/>
                <a:ea typeface="DFKai-SB" panose="03000509000000000000" pitchFamily="65" charset="-120"/>
              </a:rPr>
              <a:t>糧食自給能力</a:t>
            </a:r>
            <a:r>
              <a:rPr lang="zh-TW" altLang="en-US" sz="3200" dirty="0">
                <a:latin typeface="DFKai-SB" panose="03000509000000000000" pitchFamily="65" charset="-120"/>
                <a:ea typeface="DFKai-SB" panose="03000509000000000000" pitchFamily="65" charset="-120"/>
              </a:rPr>
              <a:t>。</a:t>
            </a:r>
            <a:endParaRPr lang="zh-CN" altLang="en-US" sz="3200" dirty="0"/>
          </a:p>
        </p:txBody>
      </p:sp>
      <p:pic>
        <p:nvPicPr>
          <p:cNvPr id="5" name="Picture 4"/>
          <p:cNvPicPr>
            <a:picLocks noChangeAspect="1"/>
          </p:cNvPicPr>
          <p:nvPr/>
        </p:nvPicPr>
        <p:blipFill>
          <a:blip r:embed="rId4"/>
          <a:stretch>
            <a:fillRect/>
          </a:stretch>
        </p:blipFill>
        <p:spPr>
          <a:xfrm>
            <a:off x="1122170" y="6035103"/>
            <a:ext cx="1627311" cy="280159"/>
          </a:xfrm>
          <a:prstGeom prst="rect">
            <a:avLst/>
          </a:prstGeom>
        </p:spPr>
      </p:pic>
    </p:spTree>
    <p:extLst>
      <p:ext uri="{BB962C8B-B14F-4D97-AF65-F5344CB8AC3E}">
        <p14:creationId xmlns:p14="http://schemas.microsoft.com/office/powerpoint/2010/main" val="1769468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a:extLst>
              <a:ext uri="{FF2B5EF4-FFF2-40B4-BE49-F238E27FC236}">
                <a16:creationId xmlns:a16="http://schemas.microsoft.com/office/drawing/2014/main" id="{F5393E3C-D552-4683-AD4E-D5E20573174D}"/>
              </a:ext>
            </a:extLst>
          </p:cNvPr>
          <p:cNvSpPr txBox="1"/>
          <p:nvPr/>
        </p:nvSpPr>
        <p:spPr>
          <a:xfrm>
            <a:off x="8613843" y="2530116"/>
            <a:ext cx="3165712" cy="461665"/>
          </a:xfrm>
          <a:prstGeom prst="rect">
            <a:avLst/>
          </a:prstGeom>
          <a:noFill/>
        </p:spPr>
        <p:txBody>
          <a:bodyPr wrap="square">
            <a:spAutoFit/>
          </a:bodyPr>
          <a:lstStyle/>
          <a:p>
            <a:r>
              <a:rPr lang="en-US" altLang="zh-CN" sz="1200" b="0" i="0"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年中國石油大學（華東）石油工程學院</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老師</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在指導哈薩克斯坦留學生</a:t>
            </a:r>
            <a:r>
              <a:rPr lang="zh-TW"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進行</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實驗</a:t>
            </a:r>
            <a:endParaRPr lang="zh-CN" altLang="en-US"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5" name="文本框 34">
            <a:extLst>
              <a:ext uri="{FF2B5EF4-FFF2-40B4-BE49-F238E27FC236}">
                <a16:creationId xmlns:a16="http://schemas.microsoft.com/office/drawing/2014/main" id="{EE10CDC2-0FE5-4F4E-A894-CB0B4896FE5B}"/>
              </a:ext>
            </a:extLst>
          </p:cNvPr>
          <p:cNvSpPr txBox="1"/>
          <p:nvPr/>
        </p:nvSpPr>
        <p:spPr>
          <a:xfrm>
            <a:off x="357918" y="959890"/>
            <a:ext cx="8104438" cy="1384995"/>
          </a:xfrm>
          <a:prstGeom prst="rect">
            <a:avLst/>
          </a:prstGeom>
          <a:noFill/>
          <a:ln w="38100">
            <a:solidFill>
              <a:srgbClr val="FF0000"/>
            </a:solidFill>
          </a:ln>
        </p:spPr>
        <p:txBody>
          <a:bodyPr wrap="square">
            <a:spAutoFit/>
          </a:bodyPr>
          <a:lstStyle/>
          <a:p>
            <a:r>
              <a:rPr lang="zh-CN" altLang="en-US" sz="2800" b="0" i="0" dirty="0" smtClean="0">
                <a:effectLst/>
                <a:latin typeface="DFKai-SB" panose="03000509000000000000" pitchFamily="65" charset="-120"/>
                <a:ea typeface="DFKai-SB" panose="03000509000000000000" pitchFamily="65" charset="-120"/>
              </a:rPr>
              <a:t>國</a:t>
            </a:r>
            <a:r>
              <a:rPr lang="zh-TW" altLang="en-US" sz="2800" b="0" i="0" dirty="0" smtClean="0">
                <a:effectLst/>
                <a:latin typeface="DFKai-SB" panose="03000509000000000000" pitchFamily="65" charset="-120"/>
                <a:ea typeface="DFKai-SB" panose="03000509000000000000" pitchFamily="65" charset="-120"/>
              </a:rPr>
              <a:t>家</a:t>
            </a:r>
            <a:r>
              <a:rPr lang="zh-CN" altLang="en-US" sz="2800" b="0" i="0" dirty="0">
                <a:effectLst/>
                <a:latin typeface="DFKai-SB" panose="03000509000000000000" pitchFamily="65" charset="-120"/>
                <a:ea typeface="DFKai-SB" panose="03000509000000000000" pitchFamily="65" charset="-120"/>
              </a:rPr>
              <a:t>幫助發展中國家提升科技創新能力</a:t>
            </a:r>
            <a:r>
              <a:rPr lang="zh-CN" altLang="en-US" sz="2800" b="0" i="0" dirty="0" smtClean="0">
                <a:effectLst/>
                <a:latin typeface="DFKai-SB" panose="03000509000000000000" pitchFamily="65" charset="-120"/>
                <a:ea typeface="DFKai-SB" panose="03000509000000000000" pitchFamily="65" charset="-120"/>
              </a:rPr>
              <a:t>和產業</a:t>
            </a:r>
            <a:r>
              <a:rPr lang="zh-CN" altLang="en-US" sz="2800" b="0" i="0" dirty="0">
                <a:effectLst/>
                <a:latin typeface="DFKai-SB" panose="03000509000000000000" pitchFamily="65" charset="-120"/>
                <a:ea typeface="DFKai-SB" panose="03000509000000000000" pitchFamily="65" charset="-120"/>
              </a:rPr>
              <a:t>職業技能，</a:t>
            </a:r>
            <a:r>
              <a:rPr lang="zh-CN" altLang="en-US" sz="2800" dirty="0">
                <a:latin typeface="DFKai-SB" panose="03000509000000000000" pitchFamily="65" charset="-120"/>
                <a:ea typeface="DFKai-SB" panose="03000509000000000000" pitchFamily="65" charset="-120"/>
              </a:rPr>
              <a:t>為多個發展中國家培訓農業、航天、海洋生物等</a:t>
            </a:r>
            <a:r>
              <a:rPr lang="zh-TW" altLang="en-US" sz="2800" dirty="0">
                <a:latin typeface="DFKai-SB" panose="03000509000000000000" pitchFamily="65" charset="-120"/>
                <a:ea typeface="DFKai-SB" panose="03000509000000000000" pitchFamily="65" charset="-120"/>
              </a:rPr>
              <a:t>不同</a:t>
            </a:r>
            <a:r>
              <a:rPr lang="zh-CN" altLang="en-US" sz="2800" dirty="0">
                <a:latin typeface="DFKai-SB" panose="03000509000000000000" pitchFamily="65" charset="-120"/>
                <a:ea typeface="DFKai-SB" panose="03000509000000000000" pitchFamily="65" charset="-120"/>
              </a:rPr>
              <a:t>領域</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科技人才。</a:t>
            </a:r>
          </a:p>
        </p:txBody>
      </p:sp>
      <p:sp>
        <p:nvSpPr>
          <p:cNvPr id="7" name="标题 1">
            <a:extLst>
              <a:ext uri="{FF2B5EF4-FFF2-40B4-BE49-F238E27FC236}">
                <a16:creationId xmlns:a16="http://schemas.microsoft.com/office/drawing/2014/main" id="{CAF994BD-E77F-4796-A8CE-6A9E4FCA67BA}"/>
              </a:ext>
            </a:extLst>
          </p:cNvPr>
          <p:cNvSpPr txBox="1">
            <a:spLocks/>
          </p:cNvSpPr>
          <p:nvPr/>
        </p:nvSpPr>
        <p:spPr>
          <a:xfrm>
            <a:off x="707053" y="276419"/>
            <a:ext cx="5097874" cy="5909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培養專業技術人才</a:t>
            </a:r>
          </a:p>
        </p:txBody>
      </p:sp>
      <p:pic>
        <p:nvPicPr>
          <p:cNvPr id="7176" name="Picture 8">
            <a:extLst>
              <a:ext uri="{FF2B5EF4-FFF2-40B4-BE49-F238E27FC236}">
                <a16:creationId xmlns:a16="http://schemas.microsoft.com/office/drawing/2014/main" id="{50833AAE-3B76-4B04-B8FC-D31982CEC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3843" y="817885"/>
            <a:ext cx="2619579" cy="1705637"/>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8" name="文本框 2">
            <a:extLst>
              <a:ext uri="{FF2B5EF4-FFF2-40B4-BE49-F238E27FC236}">
                <a16:creationId xmlns:a16="http://schemas.microsoft.com/office/drawing/2014/main" id="{A4076480-BEE1-44D8-A8A5-D6C6DF963828}"/>
              </a:ext>
            </a:extLst>
          </p:cNvPr>
          <p:cNvSpPr txBox="1"/>
          <p:nvPr/>
        </p:nvSpPr>
        <p:spPr>
          <a:xfrm>
            <a:off x="310670" y="3383109"/>
            <a:ext cx="6130559" cy="2092881"/>
          </a:xfrm>
          <a:prstGeom prst="rect">
            <a:avLst/>
          </a:prstGeom>
          <a:solidFill>
            <a:schemeClr val="accent6">
              <a:lumMod val="20000"/>
              <a:lumOff val="80000"/>
            </a:schemeClr>
          </a:solidFill>
        </p:spPr>
        <p:txBody>
          <a:bodyPr wrap="square" rtlCol="0">
            <a:spAutoFit/>
          </a:bodyPr>
          <a:lstStyle/>
          <a:p>
            <a:r>
              <a:rPr lang="en-US" altLang="zh-CN" sz="2600" b="0" i="0" dirty="0" smtClean="0">
                <a:effectLst/>
                <a:latin typeface="Times New Roman" panose="02020603050405020304" pitchFamily="18" charset="0"/>
                <a:ea typeface="DFKai-SB" panose="03000509000000000000" pitchFamily="65" charset="-120"/>
                <a:cs typeface="Times New Roman" panose="02020603050405020304" pitchFamily="18" charset="0"/>
              </a:rPr>
              <a:t>2017</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600" b="0" i="0" dirty="0">
                <a:effectLst/>
                <a:latin typeface="DFKai-SB" panose="03000509000000000000" pitchFamily="65" charset="-120"/>
                <a:ea typeface="DFKai-SB" panose="03000509000000000000" pitchFamily="65" charset="-120"/>
              </a:rPr>
              <a:t>中</a:t>
            </a:r>
            <a:r>
              <a:rPr lang="zh-CN" altLang="en-US" sz="2600" b="0" i="0" dirty="0">
                <a:effectLst/>
                <a:latin typeface="DFKai-SB" panose="03000509000000000000" pitchFamily="65" charset="-120"/>
                <a:ea typeface="DFKai-SB" panose="03000509000000000000" pitchFamily="65" charset="-120"/>
              </a:rPr>
              <a:t>國公司</a:t>
            </a:r>
            <a:r>
              <a:rPr lang="zh-TW" altLang="en-US" sz="2600" dirty="0">
                <a:latin typeface="DFKai-SB" panose="03000509000000000000" pitchFamily="65" charset="-120"/>
                <a:ea typeface="DFKai-SB" panose="03000509000000000000" pitchFamily="65" charset="-120"/>
              </a:rPr>
              <a:t>在</a:t>
            </a:r>
            <a:r>
              <a:rPr lang="zh-CN" altLang="en-US" sz="2600" b="0" i="0" dirty="0">
                <a:effectLst/>
                <a:latin typeface="DFKai-SB" panose="03000509000000000000" pitchFamily="65" charset="-120"/>
                <a:ea typeface="DFKai-SB" panose="03000509000000000000" pitchFamily="65" charset="-120"/>
              </a:rPr>
              <a:t>肯亞建設首條鐵路。在修建過程中，不僅把知識、技術和經驗帶給了</a:t>
            </a:r>
            <a:r>
              <a:rPr lang="zh-CN" altLang="en-US" sz="2600" b="0" i="0" dirty="0" smtClean="0">
                <a:effectLst/>
                <a:latin typeface="DFKai-SB" panose="03000509000000000000" pitchFamily="65" charset="-120"/>
                <a:ea typeface="DFKai-SB" panose="03000509000000000000" pitchFamily="65" charset="-120"/>
              </a:rPr>
              <a:t>當地</a:t>
            </a:r>
            <a:r>
              <a:rPr lang="zh-TW" altLang="en-US" sz="2600" b="0" i="0" dirty="0" smtClean="0">
                <a:effectLst/>
                <a:latin typeface="DFKai-SB" panose="03000509000000000000" pitchFamily="65" charset="-120"/>
                <a:ea typeface="DFKai-SB" panose="03000509000000000000" pitchFamily="65" charset="-120"/>
              </a:rPr>
              <a:t>，以及</a:t>
            </a:r>
            <a:r>
              <a:rPr lang="zh-CN" altLang="en-US" sz="2600" b="0" i="0" dirty="0" smtClean="0">
                <a:effectLst/>
                <a:latin typeface="DFKai-SB" panose="03000509000000000000" pitchFamily="65" charset="-120"/>
                <a:ea typeface="DFKai-SB" panose="03000509000000000000" pitchFamily="65" charset="-120"/>
              </a:rPr>
              <a:t>培訓</a:t>
            </a:r>
            <a:r>
              <a:rPr lang="zh-CN" altLang="en-US" sz="2600" b="0" i="0" dirty="0">
                <a:effectLst/>
                <a:latin typeface="DFKai-SB" panose="03000509000000000000" pitchFamily="65" charset="-120"/>
                <a:ea typeface="DFKai-SB" panose="03000509000000000000" pitchFamily="65" charset="-120"/>
              </a:rPr>
              <a:t>了當地鐵路工程師和乘務員，還在當地建立了長期</a:t>
            </a:r>
            <a:r>
              <a:rPr lang="zh-TW" altLang="en-US" sz="2600" b="0" i="0" dirty="0">
                <a:effectLst/>
                <a:latin typeface="DFKai-SB" panose="03000509000000000000" pitchFamily="65" charset="-120"/>
                <a:ea typeface="DFKai-SB" panose="03000509000000000000" pitchFamily="65" charset="-120"/>
              </a:rPr>
              <a:t>營</a:t>
            </a:r>
            <a:r>
              <a:rPr lang="zh-CN" altLang="en-US" sz="2600" b="0" i="0" dirty="0">
                <a:effectLst/>
                <a:latin typeface="DFKai-SB" panose="03000509000000000000" pitchFamily="65" charset="-120"/>
                <a:ea typeface="DFKai-SB" panose="03000509000000000000" pitchFamily="65" charset="-120"/>
              </a:rPr>
              <a:t>運的人才培訓基地和鐵路學院。</a:t>
            </a:r>
            <a:endParaRPr lang="en-US" altLang="zh-CN" sz="2600" dirty="0">
              <a:latin typeface="DFKai-SB" panose="03000509000000000000" pitchFamily="65" charset="-120"/>
              <a:ea typeface="DFKai-SB" panose="03000509000000000000" pitchFamily="65" charset="-120"/>
            </a:endParaRPr>
          </a:p>
        </p:txBody>
      </p:sp>
      <p:pic>
        <p:nvPicPr>
          <p:cNvPr id="10" name="圖片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94269" y="3157879"/>
            <a:ext cx="2261863" cy="1508662"/>
          </a:xfrm>
          <a:prstGeom prst="rect">
            <a:avLst/>
          </a:prstGeom>
        </p:spPr>
      </p:pic>
      <p:pic>
        <p:nvPicPr>
          <p:cNvPr id="11" name="圖片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88360" y="3601545"/>
            <a:ext cx="2106881" cy="1656008"/>
          </a:xfrm>
          <a:prstGeom prst="rect">
            <a:avLst/>
          </a:prstGeom>
        </p:spPr>
      </p:pic>
      <p:sp>
        <p:nvSpPr>
          <p:cNvPr id="12" name="矩形 1">
            <a:extLst>
              <a:ext uri="{FF2B5EF4-FFF2-40B4-BE49-F238E27FC236}">
                <a16:creationId xmlns:a16="http://schemas.microsoft.com/office/drawing/2014/main" id="{19FE31E1-BB3E-47A9-A07E-7F82AF27017A}"/>
              </a:ext>
            </a:extLst>
          </p:cNvPr>
          <p:cNvSpPr/>
          <p:nvPr/>
        </p:nvSpPr>
        <p:spPr>
          <a:xfrm>
            <a:off x="615729" y="5965440"/>
            <a:ext cx="5872748" cy="677108"/>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rPr>
              <a:t>資料來源</a:t>
            </a:r>
            <a:r>
              <a:rPr lang="zh-CN" altLang="en-US" sz="1400" dirty="0" smtClean="0">
                <a:latin typeface="DFKai-SB" panose="03000509000000000000" pitchFamily="65" charset="-120"/>
                <a:ea typeface="DFKai-SB" panose="03000509000000000000" pitchFamily="65" charset="-120"/>
              </a:rPr>
              <a:t>：</a:t>
            </a:r>
            <a:endParaRPr lang="en-US" altLang="zh-CN" sz="1400" dirty="0" smtClean="0">
              <a:latin typeface="DFKai-SB" panose="03000509000000000000" pitchFamily="65" charset="-120"/>
              <a:ea typeface="DFKai-SB" panose="03000509000000000000" pitchFamily="65" charset="-120"/>
            </a:endParaRPr>
          </a:p>
          <a:p>
            <a:pPr marL="171450" indent="-171450">
              <a:buFont typeface="Arial" panose="020B0604020202020204" pitchFamily="34" charset="0"/>
              <a:buChar char="•"/>
            </a:pPr>
            <a:r>
              <a:rPr lang="zh-TW" altLang="en-US" sz="1200" dirty="0" smtClean="0">
                <a:latin typeface="DFKai-SB" panose="03000509000000000000" pitchFamily="65" charset="-120"/>
                <a:ea typeface="DFKai-SB" panose="03000509000000000000" pitchFamily="65" charset="-120"/>
              </a:rPr>
              <a:t>中華人民共和國商務</a:t>
            </a:r>
            <a:r>
              <a:rPr lang="en-US" altLang="zh-TW" sz="1200" dirty="0" smtClean="0">
                <a:latin typeface="DFKai-SB" panose="03000509000000000000" pitchFamily="65" charset="-120"/>
                <a:ea typeface="DFKai-SB" panose="03000509000000000000" pitchFamily="65" charset="-12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www.mofcom.gov.cn/article/beltandroad/ke/chnindex.shtml)</a:t>
            </a:r>
          </a:p>
          <a:p>
            <a:pPr marL="171450" indent="-171450">
              <a:buFont typeface="Arial" panose="020B0604020202020204" pitchFamily="34" charset="0"/>
              <a:buChar char="•"/>
              <a:defRPr/>
            </a:pPr>
            <a:r>
              <a:rPr lang="zh-TW" altLang="en-US" sz="1200" dirty="0">
                <a:latin typeface="DFKai-SB" panose="03000509000000000000" pitchFamily="65" charset="-120"/>
                <a:ea typeface="DFKai-SB" panose="03000509000000000000" pitchFamily="65" charset="-120"/>
              </a:rPr>
              <a:t>人民</a:t>
            </a:r>
            <a:r>
              <a:rPr lang="zh-TW" altLang="en-US" sz="1200" dirty="0" smtClean="0">
                <a:latin typeface="DFKai-SB" panose="03000509000000000000" pitchFamily="65" charset="-120"/>
                <a:ea typeface="DFKai-SB" panose="03000509000000000000" pitchFamily="65" charset="-120"/>
              </a:rPr>
              <a:t>網</a:t>
            </a:r>
            <a:r>
              <a:rPr lang="en-US" altLang="zh-TW" sz="1200" dirty="0" smtClean="0">
                <a:latin typeface="DFKai-SB" panose="03000509000000000000" pitchFamily="65" charset="-120"/>
                <a:ea typeface="DFKai-SB" panose="03000509000000000000" pitchFamily="65" charset="-120"/>
              </a:rPr>
              <a:t> (</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pic.people.com.cn/BIG5/n1/2018/0608/c1016-30045734-12.html)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矩形 18">
            <a:extLst>
              <a:ext uri="{FF2B5EF4-FFF2-40B4-BE49-F238E27FC236}">
                <a16:creationId xmlns:a16="http://schemas.microsoft.com/office/drawing/2014/main" id="{33816E8A-9A3F-4F8D-86FC-458384DBB285}"/>
              </a:ext>
            </a:extLst>
          </p:cNvPr>
          <p:cNvSpPr/>
          <p:nvPr/>
        </p:nvSpPr>
        <p:spPr bwMode="auto">
          <a:xfrm>
            <a:off x="707053" y="2730340"/>
            <a:ext cx="1352584" cy="48819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5" name="矩形 19">
            <a:extLst>
              <a:ext uri="{FF2B5EF4-FFF2-40B4-BE49-F238E27FC236}">
                <a16:creationId xmlns:a16="http://schemas.microsoft.com/office/drawing/2014/main" id="{4B432230-DB9A-453C-9294-7E3BF9EC1239}"/>
              </a:ext>
            </a:extLst>
          </p:cNvPr>
          <p:cNvSpPr/>
          <p:nvPr/>
        </p:nvSpPr>
        <p:spPr bwMode="auto">
          <a:xfrm>
            <a:off x="860093" y="2812328"/>
            <a:ext cx="1311752" cy="427447"/>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6" name="文本框 42">
            <a:extLst>
              <a:ext uri="{FF2B5EF4-FFF2-40B4-BE49-F238E27FC236}">
                <a16:creationId xmlns:a16="http://schemas.microsoft.com/office/drawing/2014/main" id="{C9894BAE-29B5-4241-8BA8-6466FF020CE6}"/>
              </a:ext>
            </a:extLst>
          </p:cNvPr>
          <p:cNvSpPr txBox="1">
            <a:spLocks noChangeArrowheads="1"/>
          </p:cNvSpPr>
          <p:nvPr/>
        </p:nvSpPr>
        <p:spPr bwMode="auto">
          <a:xfrm>
            <a:off x="259860" y="2753143"/>
            <a:ext cx="2512217" cy="568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a:latin typeface="DFKai-SB" panose="03000509000000000000" pitchFamily="65" charset="-120"/>
                <a:ea typeface="DFKai-SB" panose="03000509000000000000" pitchFamily="65" charset="-120"/>
              </a:rPr>
              <a:t>案例</a:t>
            </a:r>
          </a:p>
        </p:txBody>
      </p:sp>
      <p:pic>
        <p:nvPicPr>
          <p:cNvPr id="17" name="圖片 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4282" y="4845178"/>
            <a:ext cx="2335597" cy="1557843"/>
          </a:xfrm>
          <a:prstGeom prst="rect">
            <a:avLst/>
          </a:prstGeom>
        </p:spPr>
      </p:pic>
    </p:spTree>
    <p:extLst>
      <p:ext uri="{BB962C8B-B14F-4D97-AF65-F5344CB8AC3E}">
        <p14:creationId xmlns:p14="http://schemas.microsoft.com/office/powerpoint/2010/main" val="312634922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7C68D740-635A-4C09-8B8F-318755F2A3BE}"/>
              </a:ext>
            </a:extLst>
          </p:cNvPr>
          <p:cNvSpPr txBox="1"/>
          <p:nvPr/>
        </p:nvSpPr>
        <p:spPr>
          <a:xfrm>
            <a:off x="2552865" y="292136"/>
            <a:ext cx="7945752" cy="590931"/>
          </a:xfrm>
          <a:prstGeom prst="rect">
            <a:avLst/>
          </a:prstGeom>
          <a:noFill/>
        </p:spPr>
        <p:txBody>
          <a:bodyPr wrap="square">
            <a:spAutoFit/>
          </a:bodyPr>
          <a:lstStyle/>
          <a:p>
            <a:pPr algn="ctr">
              <a:lnSpc>
                <a:spcPct val="90000"/>
              </a:lnSpc>
              <a:spcAft>
                <a:spcPct val="35000"/>
              </a:spcAft>
              <a:defRPr/>
            </a:pPr>
            <a:r>
              <a:rPr lang="zh-CN" altLang="en-US" sz="3600" b="1" dirty="0">
                <a:latin typeface="DFKai-SB" panose="03000509000000000000" pitchFamily="65" charset="-120"/>
                <a:ea typeface="DFKai-SB" panose="03000509000000000000" pitchFamily="65" charset="-120"/>
              </a:rPr>
              <a:t>國</a:t>
            </a:r>
            <a:r>
              <a:rPr lang="zh-TW" altLang="en-US" sz="3600" b="1" dirty="0">
                <a:latin typeface="DFKai-SB" panose="03000509000000000000" pitchFamily="65" charset="-120"/>
                <a:ea typeface="DFKai-SB" panose="03000509000000000000" pitchFamily="65" charset="-120"/>
              </a:rPr>
              <a:t>家</a:t>
            </a:r>
            <a:r>
              <a:rPr lang="zh-CN" altLang="en-US" sz="3600" b="1" dirty="0">
                <a:latin typeface="DFKai-SB" panose="03000509000000000000" pitchFamily="65" charset="-120"/>
                <a:ea typeface="DFKai-SB" panose="03000509000000000000" pitchFamily="65" charset="-120"/>
              </a:rPr>
              <a:t>對外援助和國際發展合作的數據</a:t>
            </a:r>
          </a:p>
        </p:txBody>
      </p:sp>
      <p:sp>
        <p:nvSpPr>
          <p:cNvPr id="6" name="文本框 5">
            <a:extLst>
              <a:ext uri="{FF2B5EF4-FFF2-40B4-BE49-F238E27FC236}">
                <a16:creationId xmlns:a16="http://schemas.microsoft.com/office/drawing/2014/main" id="{3A3E488F-A6EA-429C-BAF4-2EA492DF2562}"/>
              </a:ext>
            </a:extLst>
          </p:cNvPr>
          <p:cNvSpPr txBox="1"/>
          <p:nvPr/>
        </p:nvSpPr>
        <p:spPr>
          <a:xfrm>
            <a:off x="420476" y="5989726"/>
            <a:ext cx="9970434" cy="646331"/>
          </a:xfrm>
          <a:prstGeom prst="rect">
            <a:avLst/>
          </a:prstGeom>
          <a:noFill/>
        </p:spPr>
        <p:txBody>
          <a:bodyPr wrap="square">
            <a:spAutoFit/>
          </a:bodyPr>
          <a:lstStyle/>
          <a:p>
            <a:r>
              <a:rPr lang="zh-CN" altLang="en-US" sz="1200" kern="0" dirty="0">
                <a:effectLst/>
                <a:latin typeface="DFKai-SB" panose="03000509000000000000" pitchFamily="65" charset="-120"/>
                <a:ea typeface="DFKai-SB" panose="03000509000000000000" pitchFamily="65" charset="-120"/>
                <a:cs typeface="Times New Roman" panose="02020603050405020304" pitchFamily="18" charset="0"/>
              </a:rPr>
              <a:t>資料來源</a:t>
            </a:r>
            <a:r>
              <a:rPr lang="zh-CN" altLang="en-US" sz="1200" kern="0" dirty="0" smtClean="0">
                <a:effectLst/>
                <a:latin typeface="DFKai-SB" panose="03000509000000000000" pitchFamily="65" charset="-120"/>
                <a:ea typeface="DFKai-SB" panose="03000509000000000000" pitchFamily="65" charset="-120"/>
                <a:cs typeface="Times New Roman" panose="02020603050405020304" pitchFamily="18" charset="0"/>
              </a:rPr>
              <a:t>：</a:t>
            </a:r>
            <a:endParaRPr lang="en-US" altLang="zh-CN" sz="1200" kern="0" dirty="0" smtClean="0">
              <a:effectLst/>
              <a:latin typeface="DFKai-SB" panose="03000509000000000000" pitchFamily="65" charset="-12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200" dirty="0" smtClean="0">
                <a:effectLst/>
                <a:latin typeface="Times New Roman" panose="02020603050405020304" pitchFamily="18" charset="0"/>
                <a:ea typeface="標楷體" panose="03000509000000000000" pitchFamily="65" charset="-120"/>
                <a:cs typeface="Times New Roman" panose="02020603050405020304" pitchFamily="18" charset="0"/>
              </a:rPr>
              <a:t>國務院</a:t>
            </a:r>
            <a:r>
              <a:rPr lang="zh-CN" altLang="en-US" sz="1200" dirty="0">
                <a:effectLst/>
                <a:latin typeface="Times New Roman" panose="02020603050405020304" pitchFamily="18" charset="0"/>
                <a:ea typeface="標楷體" panose="03000509000000000000" pitchFamily="65" charset="-120"/>
                <a:cs typeface="Times New Roman" panose="02020603050405020304" pitchFamily="18" charset="0"/>
              </a:rPr>
              <a:t>新聞辦公室</a:t>
            </a:r>
            <a:r>
              <a:rPr lang="en-US" altLang="zh-CN" sz="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effectLst/>
                <a:latin typeface="Times New Roman" panose="02020603050405020304" pitchFamily="18" charset="0"/>
                <a:ea typeface="標楷體" panose="03000509000000000000" pitchFamily="65" charset="-120"/>
                <a:cs typeface="Times New Roman" panose="02020603050405020304" pitchFamily="18" charset="0"/>
              </a:rPr>
              <a:t>新時代的中國與世界</a:t>
            </a:r>
            <a:r>
              <a:rPr lang="en-US" altLang="zh-CN" sz="1200" dirty="0">
                <a:effectLst/>
                <a:latin typeface="Times New Roman" panose="02020603050405020304" pitchFamily="18" charset="0"/>
                <a:ea typeface="標楷體" panose="03000509000000000000" pitchFamily="65" charset="-120"/>
                <a:cs typeface="Times New Roman" panose="02020603050405020304" pitchFamily="18" charset="0"/>
              </a:rPr>
              <a:t>》</a:t>
            </a:r>
            <a:r>
              <a:rPr lang="zh-CN" altLang="en-US" sz="1200" dirty="0">
                <a:effectLst/>
                <a:latin typeface="Times New Roman" panose="02020603050405020304" pitchFamily="18" charset="0"/>
                <a:ea typeface="標楷體" panose="03000509000000000000" pitchFamily="65" charset="-120"/>
                <a:cs typeface="Times New Roman" panose="02020603050405020304" pitchFamily="18" charset="0"/>
              </a:rPr>
              <a:t>白皮書</a:t>
            </a:r>
            <a:r>
              <a:rPr lang="en-US" altLang="zh-TW" sz="1200" dirty="0">
                <a:effectLst/>
                <a:latin typeface="Times New Roman" panose="02020603050405020304" pitchFamily="18" charset="0"/>
                <a:ea typeface="標楷體" panose="03000509000000000000" pitchFamily="65" charset="-120"/>
                <a:cs typeface="Times New Roman" panose="02020603050405020304" pitchFamily="18" charset="0"/>
              </a:rPr>
              <a:t>﹙2019</a:t>
            </a:r>
            <a:r>
              <a:rPr lang="zh-TW" altLang="en-US" sz="1200" dirty="0">
                <a:effectLst/>
                <a:latin typeface="Times New Roman" panose="02020603050405020304" pitchFamily="18" charset="0"/>
                <a:ea typeface="標楷體" panose="03000509000000000000" pitchFamily="65" charset="-120"/>
                <a:cs typeface="Times New Roman" panose="02020603050405020304" pitchFamily="18" charset="0"/>
              </a:rPr>
              <a:t>年</a:t>
            </a:r>
            <a:r>
              <a:rPr lang="en-US" altLang="zh-TW" sz="1200" dirty="0">
                <a:effectLst/>
                <a:latin typeface="Times New Roman" panose="02020603050405020304" pitchFamily="18" charset="0"/>
                <a:ea typeface="標楷體" panose="03000509000000000000" pitchFamily="65" charset="-120"/>
                <a:cs typeface="Times New Roman" panose="02020603050405020304" pitchFamily="18" charset="0"/>
              </a:rPr>
              <a:t>9</a:t>
            </a:r>
            <a:r>
              <a:rPr lang="zh-TW" altLang="en-US" sz="1200" dirty="0">
                <a:effectLst/>
                <a:latin typeface="Times New Roman" panose="02020603050405020304" pitchFamily="18" charset="0"/>
                <a:ea typeface="標楷體" panose="03000509000000000000" pitchFamily="65" charset="-120"/>
                <a:cs typeface="Times New Roman" panose="02020603050405020304" pitchFamily="18" charset="0"/>
              </a:rPr>
              <a:t>月</a:t>
            </a:r>
            <a:r>
              <a:rPr lang="en-US" altLang="zh-TW" sz="1200" dirty="0">
                <a:effectLst/>
                <a:latin typeface="Times New Roman" panose="02020603050405020304" pitchFamily="18" charset="0"/>
                <a:ea typeface="標楷體" panose="03000509000000000000" pitchFamily="65" charset="-120"/>
                <a:cs typeface="Times New Roman" panose="02020603050405020304" pitchFamily="18" charset="0"/>
              </a:rPr>
              <a:t>27</a:t>
            </a:r>
            <a:r>
              <a:rPr lang="zh-TW" altLang="en-US" sz="1200" dirty="0">
                <a:effectLst/>
                <a:latin typeface="Times New Roman" panose="02020603050405020304" pitchFamily="18" charset="0"/>
                <a:ea typeface="標楷體" panose="03000509000000000000" pitchFamily="65" charset="-120"/>
                <a:cs typeface="Times New Roman" panose="02020603050405020304" pitchFamily="18" charset="0"/>
              </a:rPr>
              <a:t>日</a:t>
            </a:r>
            <a:r>
              <a:rPr lang="en-US" altLang="zh-TW" sz="1200" dirty="0" smtClean="0">
                <a:effectLst/>
                <a:latin typeface="Times New Roman" panose="02020603050405020304" pitchFamily="18" charset="0"/>
                <a:ea typeface="標楷體" panose="03000509000000000000" pitchFamily="65" charset="-120"/>
                <a:cs typeface="Times New Roman" panose="02020603050405020304" pitchFamily="18" charset="0"/>
              </a:rPr>
              <a:t>﹚</a:t>
            </a:r>
            <a:r>
              <a:rPr lang="en-US" altLang="zh-CN" sz="1200" kern="100" dirty="0" smtClean="0">
                <a:effectLst/>
                <a:latin typeface="Times New Roman" panose="02020603050405020304" pitchFamily="18" charset="0"/>
                <a:ea typeface="標楷體" panose="03000509000000000000" pitchFamily="65" charset="-120"/>
                <a:cs typeface="Times New Roman" panose="02020603050405020304" pitchFamily="18" charset="0"/>
              </a:rPr>
              <a:t>http</a:t>
            </a:r>
            <a:r>
              <a:rPr lang="en-US" altLang="zh-CN" sz="1200" kern="100" dirty="0">
                <a:effectLst/>
                <a:latin typeface="Times New Roman" panose="02020603050405020304" pitchFamily="18" charset="0"/>
                <a:ea typeface="標楷體" panose="03000509000000000000" pitchFamily="65" charset="-120"/>
                <a:cs typeface="Times New Roman" panose="02020603050405020304" pitchFamily="18" charset="0"/>
              </a:rPr>
              <a:t>://www.scio.gov.cn/zfbps/ndhf/39911/Document/1665428/1665428.htm; </a:t>
            </a:r>
            <a:endParaRPr lang="en-US" altLang="zh-CN" sz="1200" kern="100" dirty="0" smtClean="0">
              <a:effectLst/>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中新</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網 </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rPr>
              <a:t>www.chinanews.com.cn/m/gn/2016/12-01/8080434.shtml)</a:t>
            </a:r>
            <a:endParaRPr lang="en-US" altLang="zh-CN" sz="1200" kern="100" dirty="0">
              <a:solidFill>
                <a:srgbClr val="7030A0"/>
              </a:solidFill>
              <a:effectLst/>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0" name="文本框 9">
            <a:extLst>
              <a:ext uri="{FF2B5EF4-FFF2-40B4-BE49-F238E27FC236}">
                <a16:creationId xmlns:a16="http://schemas.microsoft.com/office/drawing/2014/main" id="{3942E0AD-2AC8-4DF8-AC56-B7E35DA596ED}"/>
              </a:ext>
            </a:extLst>
          </p:cNvPr>
          <p:cNvSpPr txBox="1"/>
          <p:nvPr/>
        </p:nvSpPr>
        <p:spPr>
          <a:xfrm>
            <a:off x="1681455" y="1360338"/>
            <a:ext cx="7959816" cy="905056"/>
          </a:xfrm>
          <a:prstGeom prst="rect">
            <a:avLst/>
          </a:prstGeom>
          <a:noFill/>
        </p:spPr>
        <p:txBody>
          <a:bodyPr wrap="square" rtlCol="0">
            <a:spAutoFit/>
          </a:bodyPr>
          <a:lstStyle/>
          <a:p>
            <a:pPr>
              <a:lnSpc>
                <a:spcPct val="150000"/>
              </a:lnSpc>
            </a:pPr>
            <a:r>
              <a:rPr lang="zh-CN" altLang="en-US" sz="2400" kern="0" dirty="0">
                <a:effectLst/>
                <a:latin typeface="DFKai-SB" panose="03000509000000000000" pitchFamily="65" charset="-120"/>
                <a:ea typeface="DFKai-SB" panose="03000509000000000000" pitchFamily="65" charset="-120"/>
                <a:cs typeface="宋体" panose="02010600030101010101" pitchFamily="2" charset="-122"/>
              </a:rPr>
              <a:t>向</a:t>
            </a:r>
            <a:r>
              <a:rPr lang="en-US" altLang="zh-CN" sz="4000" kern="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166</a:t>
            </a:r>
            <a:r>
              <a:rPr lang="zh-CN" altLang="en-US" sz="2400" kern="0" dirty="0">
                <a:effectLst/>
                <a:latin typeface="Times New Roman" panose="02020603050405020304" pitchFamily="18" charset="0"/>
                <a:ea typeface="DFKai-SB" panose="03000509000000000000" pitchFamily="65" charset="-120"/>
                <a:cs typeface="Times New Roman" panose="02020603050405020304" pitchFamily="18" charset="0"/>
              </a:rPr>
              <a:t>個</a:t>
            </a:r>
            <a:r>
              <a:rPr lang="zh-CN" altLang="zh-CN" sz="2400" kern="0" dirty="0">
                <a:effectLst/>
                <a:latin typeface="Times New Roman" panose="02020603050405020304" pitchFamily="18" charset="0"/>
                <a:ea typeface="DFKai-SB" panose="03000509000000000000" pitchFamily="65" charset="-120"/>
                <a:cs typeface="Times New Roman" panose="02020603050405020304" pitchFamily="18" charset="0"/>
              </a:rPr>
              <a:t>國家和國際組織提供</a:t>
            </a:r>
            <a:r>
              <a:rPr lang="zh-CN" altLang="en-US" sz="2400" kern="0" dirty="0">
                <a:effectLst/>
                <a:latin typeface="Times New Roman" panose="02020603050405020304" pitchFamily="18" charset="0"/>
                <a:ea typeface="DFKai-SB" panose="03000509000000000000" pitchFamily="65" charset="-120"/>
                <a:cs typeface="Times New Roman" panose="02020603050405020304" pitchFamily="18" charset="0"/>
              </a:rPr>
              <a:t>近</a:t>
            </a:r>
            <a:r>
              <a:rPr lang="en-US" altLang="zh-CN" sz="4000" kern="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4000</a:t>
            </a:r>
            <a:r>
              <a:rPr lang="zh-TW" altLang="en-US" sz="2400" kern="0" dirty="0">
                <a:effectLst/>
                <a:latin typeface="Times New Roman" panose="02020603050405020304" pitchFamily="18" charset="0"/>
                <a:ea typeface="DFKai-SB" panose="03000509000000000000" pitchFamily="65" charset="-120"/>
                <a:cs typeface="Times New Roman" panose="02020603050405020304" pitchFamily="18" charset="0"/>
              </a:rPr>
              <a:t>億元人民幣援助</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1" name="文本框 50">
            <a:extLst>
              <a:ext uri="{FF2B5EF4-FFF2-40B4-BE49-F238E27FC236}">
                <a16:creationId xmlns:a16="http://schemas.microsoft.com/office/drawing/2014/main" id="{DE695B47-4FF7-4A19-9E02-D4110C1721ED}"/>
              </a:ext>
            </a:extLst>
          </p:cNvPr>
          <p:cNvSpPr txBox="1"/>
          <p:nvPr/>
        </p:nvSpPr>
        <p:spPr>
          <a:xfrm>
            <a:off x="1600910" y="2495455"/>
            <a:ext cx="9081488" cy="707886"/>
          </a:xfrm>
          <a:prstGeom prst="rect">
            <a:avLst/>
          </a:prstGeom>
          <a:noFill/>
        </p:spPr>
        <p:txBody>
          <a:bodyPr wrap="square">
            <a:spAutoFit/>
          </a:bodyPr>
          <a:lstStyle/>
          <a:p>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派遣</a:t>
            </a:r>
            <a:r>
              <a:rPr lang="en-US" altLang="zh-CN" sz="40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60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多萬名援助人員</a:t>
            </a:r>
            <a:r>
              <a:rPr lang="zh-CN" altLang="en-US" sz="2400" b="0" i="0" dirty="0">
                <a:solidFill>
                  <a:srgbClr val="333333"/>
                </a:solidFill>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40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700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多</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人</a:t>
            </a:r>
            <a:r>
              <a:rPr lang="zh-TW"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他國</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發展獻出了寶貴生命</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2" name="文本框 51">
            <a:extLst>
              <a:ext uri="{FF2B5EF4-FFF2-40B4-BE49-F238E27FC236}">
                <a16:creationId xmlns:a16="http://schemas.microsoft.com/office/drawing/2014/main" id="{C1B1F6DC-DA97-4CC6-8D61-569E18BA7868}"/>
              </a:ext>
            </a:extLst>
          </p:cNvPr>
          <p:cNvSpPr txBox="1"/>
          <p:nvPr/>
        </p:nvSpPr>
        <p:spPr>
          <a:xfrm>
            <a:off x="1519603" y="3260488"/>
            <a:ext cx="10588935" cy="707886"/>
          </a:xfrm>
          <a:prstGeom prst="rect">
            <a:avLst/>
          </a:prstGeom>
          <a:noFill/>
        </p:spPr>
        <p:txBody>
          <a:bodyPr wrap="square">
            <a:spAutoFit/>
          </a:bodyPr>
          <a:lstStyle/>
          <a:p>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先後</a:t>
            </a:r>
            <a:r>
              <a:rPr lang="en-US" altLang="zh-CN" sz="40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7</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次宣布無條件免除重債窮國和最不發達</a:t>
            </a:r>
            <a:r>
              <a:rPr lang="zh-CN" altLang="en-US" sz="2400" b="0" i="0" dirty="0">
                <a:effectLst/>
                <a:latin typeface="DFKai-SB" panose="03000509000000000000" pitchFamily="65" charset="-120"/>
                <a:ea typeface="DFKai-SB" panose="03000509000000000000" pitchFamily="65" charset="-120"/>
              </a:rPr>
              <a:t>國家對華到期政府無息貸款債務</a:t>
            </a:r>
            <a:endParaRPr lang="zh-CN" altLang="en-US" sz="2400" dirty="0">
              <a:latin typeface="DFKai-SB" panose="03000509000000000000" pitchFamily="65" charset="-120"/>
              <a:ea typeface="DFKai-SB" panose="03000509000000000000" pitchFamily="65" charset="-120"/>
            </a:endParaRPr>
          </a:p>
        </p:txBody>
      </p:sp>
      <p:sp>
        <p:nvSpPr>
          <p:cNvPr id="53" name="文本框 52">
            <a:extLst>
              <a:ext uri="{FF2B5EF4-FFF2-40B4-BE49-F238E27FC236}">
                <a16:creationId xmlns:a16="http://schemas.microsoft.com/office/drawing/2014/main" id="{4B57A4BD-5BBB-4BD8-BD41-CCB5C24303D4}"/>
              </a:ext>
            </a:extLst>
          </p:cNvPr>
          <p:cNvSpPr txBox="1"/>
          <p:nvPr/>
        </p:nvSpPr>
        <p:spPr>
          <a:xfrm>
            <a:off x="1600910" y="4124003"/>
            <a:ext cx="9849662" cy="707886"/>
          </a:xfrm>
          <a:prstGeom prst="rect">
            <a:avLst/>
          </a:prstGeom>
          <a:noFill/>
        </p:spPr>
        <p:txBody>
          <a:bodyPr wrap="square">
            <a:spAutoFit/>
          </a:bodyPr>
          <a:lstStyle/>
          <a:p>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向亞洲、非洲、</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南</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美洲和加勒比地區、大洋洲的</a:t>
            </a:r>
            <a:r>
              <a:rPr lang="en-US" altLang="zh-CN" sz="40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69</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個國家提供</a:t>
            </a:r>
            <a:r>
              <a:rPr lang="zh-CN" altLang="en-US" sz="2400" b="0" i="0" dirty="0">
                <a:effectLst/>
                <a:latin typeface="DFKai-SB" panose="03000509000000000000" pitchFamily="65" charset="-120"/>
                <a:ea typeface="DFKai-SB" panose="03000509000000000000" pitchFamily="65" charset="-120"/>
              </a:rPr>
              <a:t>醫療援助</a:t>
            </a:r>
            <a:endParaRPr lang="zh-CN" altLang="en-US" sz="2400" dirty="0">
              <a:latin typeface="DFKai-SB" panose="03000509000000000000" pitchFamily="65" charset="-120"/>
              <a:ea typeface="DFKai-SB" panose="03000509000000000000" pitchFamily="65" charset="-120"/>
            </a:endParaRPr>
          </a:p>
        </p:txBody>
      </p:sp>
      <p:sp>
        <p:nvSpPr>
          <p:cNvPr id="54" name="文本框 53">
            <a:extLst>
              <a:ext uri="{FF2B5EF4-FFF2-40B4-BE49-F238E27FC236}">
                <a16:creationId xmlns:a16="http://schemas.microsoft.com/office/drawing/2014/main" id="{814899A0-2A57-4615-BCB6-064F335D3458}"/>
              </a:ext>
            </a:extLst>
          </p:cNvPr>
          <p:cNvSpPr txBox="1"/>
          <p:nvPr/>
        </p:nvSpPr>
        <p:spPr>
          <a:xfrm>
            <a:off x="1519601" y="4859728"/>
            <a:ext cx="8642654" cy="707886"/>
          </a:xfrm>
          <a:prstGeom prst="rect">
            <a:avLst/>
          </a:prstGeom>
          <a:noFill/>
        </p:spPr>
        <p:txBody>
          <a:bodyPr wrap="square">
            <a:spAutoFit/>
          </a:bodyPr>
          <a:lstStyle/>
          <a:p>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為</a:t>
            </a:r>
            <a:r>
              <a:rPr lang="en-US" altLang="zh-CN" sz="40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rPr>
              <a:t>120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多個發展中國家落實聯合國千年發展目標提供幫助</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34" name="组合 33">
            <a:extLst>
              <a:ext uri="{FF2B5EF4-FFF2-40B4-BE49-F238E27FC236}">
                <a16:creationId xmlns:a16="http://schemas.microsoft.com/office/drawing/2014/main" id="{8761DD8B-8BFA-422E-B76C-AF7C2660E0FD}"/>
              </a:ext>
            </a:extLst>
          </p:cNvPr>
          <p:cNvGrpSpPr/>
          <p:nvPr/>
        </p:nvGrpSpPr>
        <p:grpSpPr>
          <a:xfrm>
            <a:off x="490690" y="1811877"/>
            <a:ext cx="1028915" cy="3256962"/>
            <a:chOff x="1418307" y="1164545"/>
            <a:chExt cx="1872208" cy="4889355"/>
          </a:xfrm>
        </p:grpSpPr>
        <p:sp>
          <p:nvSpPr>
            <p:cNvPr id="36" name="Bent Arrow 65">
              <a:extLst>
                <a:ext uri="{FF2B5EF4-FFF2-40B4-BE49-F238E27FC236}">
                  <a16:creationId xmlns:a16="http://schemas.microsoft.com/office/drawing/2014/main" id="{78011BFA-B976-4909-BBEF-2DEF740015D0}"/>
                </a:ext>
              </a:extLst>
            </p:cNvPr>
            <p:cNvSpPr/>
            <p:nvPr/>
          </p:nvSpPr>
          <p:spPr>
            <a:xfrm>
              <a:off x="1418307" y="1164545"/>
              <a:ext cx="1872208" cy="3691750"/>
            </a:xfrm>
            <a:prstGeom prst="bentArrow">
              <a:avLst>
                <a:gd name="adj1" fmla="val 8879"/>
                <a:gd name="adj2" fmla="val 12373"/>
                <a:gd name="adj3" fmla="val 18207"/>
                <a:gd name="adj4" fmla="val 13139"/>
              </a:avLst>
            </a:prstGeom>
            <a:solidFill>
              <a:srgbClr val="F1747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8" name="Bent Arrow 65">
              <a:extLst>
                <a:ext uri="{FF2B5EF4-FFF2-40B4-BE49-F238E27FC236}">
                  <a16:creationId xmlns:a16="http://schemas.microsoft.com/office/drawing/2014/main" id="{ED5ACBDA-5EC8-4E06-BA72-19A777E9FF6A}"/>
                </a:ext>
              </a:extLst>
            </p:cNvPr>
            <p:cNvSpPr/>
            <p:nvPr/>
          </p:nvSpPr>
          <p:spPr>
            <a:xfrm>
              <a:off x="1418307" y="2471437"/>
              <a:ext cx="1872208" cy="2222736"/>
            </a:xfrm>
            <a:prstGeom prst="bentArrow">
              <a:avLst>
                <a:gd name="adj1" fmla="val 8879"/>
                <a:gd name="adj2" fmla="val 12373"/>
                <a:gd name="adj3" fmla="val 18207"/>
                <a:gd name="adj4" fmla="val 13139"/>
              </a:avLst>
            </a:prstGeom>
            <a:solidFill>
              <a:srgbClr val="01B3C5"/>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39" name="Bent Arrow 65">
              <a:extLst>
                <a:ext uri="{FF2B5EF4-FFF2-40B4-BE49-F238E27FC236}">
                  <a16:creationId xmlns:a16="http://schemas.microsoft.com/office/drawing/2014/main" id="{044D9816-AE55-453E-8DDE-FE4795B12550}"/>
                </a:ext>
              </a:extLst>
            </p:cNvPr>
            <p:cNvSpPr/>
            <p:nvPr/>
          </p:nvSpPr>
          <p:spPr>
            <a:xfrm>
              <a:off x="1418307" y="3831164"/>
              <a:ext cx="1872208" cy="2222736"/>
            </a:xfrm>
            <a:prstGeom prst="bentArrow">
              <a:avLst>
                <a:gd name="adj1" fmla="val 8879"/>
                <a:gd name="adj2" fmla="val 12373"/>
                <a:gd name="adj3" fmla="val 18207"/>
                <a:gd name="adj4" fmla="val 13139"/>
              </a:avLst>
            </a:prstGeom>
            <a:solidFill>
              <a:srgbClr val="92D05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grpSp>
      <p:sp>
        <p:nvSpPr>
          <p:cNvPr id="44" name="Bent Arrow 65">
            <a:extLst>
              <a:ext uri="{FF2B5EF4-FFF2-40B4-BE49-F238E27FC236}">
                <a16:creationId xmlns:a16="http://schemas.microsoft.com/office/drawing/2014/main" id="{0794D795-4C4B-4A75-815B-473E41114E33}"/>
              </a:ext>
            </a:extLst>
          </p:cNvPr>
          <p:cNvSpPr/>
          <p:nvPr/>
        </p:nvSpPr>
        <p:spPr>
          <a:xfrm>
            <a:off x="490686" y="4239047"/>
            <a:ext cx="1028915" cy="1480638"/>
          </a:xfrm>
          <a:prstGeom prst="bentArrow">
            <a:avLst>
              <a:gd name="adj1" fmla="val 8879"/>
              <a:gd name="adj2" fmla="val 12373"/>
              <a:gd name="adj3" fmla="val 18207"/>
              <a:gd name="adj4" fmla="val 13139"/>
            </a:avLst>
          </a:prstGeom>
          <a:solidFill>
            <a:srgbClr val="FFBF53"/>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43" name="Bent Arrow 65">
            <a:extLst>
              <a:ext uri="{FF2B5EF4-FFF2-40B4-BE49-F238E27FC236}">
                <a16:creationId xmlns:a16="http://schemas.microsoft.com/office/drawing/2014/main" id="{E9AA25D8-7446-4525-B1D3-BC76B9E3C724}"/>
              </a:ext>
            </a:extLst>
          </p:cNvPr>
          <p:cNvSpPr/>
          <p:nvPr/>
        </p:nvSpPr>
        <p:spPr>
          <a:xfrm>
            <a:off x="490688" y="4905519"/>
            <a:ext cx="1028915" cy="736919"/>
          </a:xfrm>
          <a:prstGeom prst="bentArrow">
            <a:avLst>
              <a:gd name="adj1" fmla="val 14987"/>
              <a:gd name="adj2" fmla="val 21660"/>
              <a:gd name="adj3" fmla="val 32213"/>
              <a:gd name="adj4" fmla="val 13139"/>
            </a:avLst>
          </a:prstGeom>
          <a:solidFill>
            <a:srgbClr val="7030A0"/>
          </a:solidFill>
          <a:ln w="12700" cap="flat" cmpd="sng" algn="ctr">
            <a:noFill/>
            <a:prstDash val="solid"/>
            <a:miter lim="800000"/>
          </a:ln>
          <a:effectLst>
            <a:outerShdw blurRad="177800" dist="203200" dir="2700000" algn="ctr" rotWithShape="0">
              <a:srgbClr val="000000">
                <a:lumMod val="50000"/>
                <a:lumOff val="50000"/>
                <a:alpha val="43000"/>
              </a:srgbClr>
            </a:outerShdw>
          </a:effectLst>
        </p:spPr>
        <p:txBody>
          <a:bodyPr lIns="86694" tIns="43347" rIns="86694" bIns="43347"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gency FB" panose="020B0503020202020204" pitchFamily="34" charset="0"/>
              <a:ea typeface="微软雅黑" panose="020B0503020204020204" pitchFamily="34" charset="-122"/>
              <a:cs typeface="+mn-cs"/>
              <a:sym typeface="Agency FB" panose="020B0503020202020204" pitchFamily="34" charset="0"/>
            </a:endParaRPr>
          </a:p>
        </p:txBody>
      </p:sp>
      <p:sp>
        <p:nvSpPr>
          <p:cNvPr id="2" name="文本框 1">
            <a:extLst>
              <a:ext uri="{FF2B5EF4-FFF2-40B4-BE49-F238E27FC236}">
                <a16:creationId xmlns:a16="http://schemas.microsoft.com/office/drawing/2014/main" id="{ED3A8D36-FF7E-47B3-81EB-6DD66CEF8E14}"/>
              </a:ext>
            </a:extLst>
          </p:cNvPr>
          <p:cNvSpPr txBox="1"/>
          <p:nvPr/>
        </p:nvSpPr>
        <p:spPr>
          <a:xfrm>
            <a:off x="418191" y="1113128"/>
            <a:ext cx="4722636" cy="461665"/>
          </a:xfrm>
          <a:prstGeom prst="rect">
            <a:avLst/>
          </a:prstGeom>
          <a:noFill/>
        </p:spPr>
        <p:txBody>
          <a:bodyPr wrap="square" rtlCol="0">
            <a:spAutoFit/>
          </a:bodyPr>
          <a:lstStyle/>
          <a:p>
            <a:r>
              <a:rPr lang="zh-CN" altLang="en-US" sz="2400" dirty="0">
                <a:latin typeface="DFKai-SB" panose="03000509000000000000" pitchFamily="65" charset="-120"/>
                <a:ea typeface="DFKai-SB" panose="03000509000000000000" pitchFamily="65" charset="-120"/>
              </a:rPr>
              <a:t>中</a:t>
            </a:r>
            <a:r>
              <a:rPr lang="zh-TW" altLang="en-US" sz="2400" dirty="0">
                <a:latin typeface="DFKai-SB" panose="03000509000000000000" pitchFamily="65" charset="-120"/>
                <a:ea typeface="DFKai-SB" panose="03000509000000000000" pitchFamily="65" charset="-120"/>
              </a:rPr>
              <a:t>華人民共和</a:t>
            </a:r>
            <a:r>
              <a:rPr lang="zh-CN" altLang="en-US" sz="2400" dirty="0">
                <a:latin typeface="DFKai-SB" panose="03000509000000000000" pitchFamily="65" charset="-120"/>
                <a:ea typeface="DFKai-SB" panose="03000509000000000000" pitchFamily="65" charset="-120"/>
              </a:rPr>
              <a:t>國成立以來，累計</a:t>
            </a:r>
          </a:p>
        </p:txBody>
      </p:sp>
      <p:pic>
        <p:nvPicPr>
          <p:cNvPr id="21" name="Picture 20"/>
          <p:cNvPicPr>
            <a:picLocks noChangeAspect="1"/>
          </p:cNvPicPr>
          <p:nvPr/>
        </p:nvPicPr>
        <p:blipFill>
          <a:blip r:embed="rId2"/>
          <a:stretch>
            <a:fillRect/>
          </a:stretch>
        </p:blipFill>
        <p:spPr>
          <a:xfrm>
            <a:off x="196830" y="158347"/>
            <a:ext cx="1484625" cy="540455"/>
          </a:xfrm>
          <a:prstGeom prst="rect">
            <a:avLst/>
          </a:prstGeom>
        </p:spPr>
      </p:pic>
    </p:spTree>
    <p:extLst>
      <p:ext uri="{BB962C8B-B14F-4D97-AF65-F5344CB8AC3E}">
        <p14:creationId xmlns:p14="http://schemas.microsoft.com/office/powerpoint/2010/main" val="16582066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1C7F42B0-1AF4-46D1-B202-F64093DA9432}"/>
              </a:ext>
            </a:extLst>
          </p:cNvPr>
          <p:cNvSpPr txBox="1"/>
          <p:nvPr/>
        </p:nvSpPr>
        <p:spPr>
          <a:xfrm>
            <a:off x="360219" y="1637387"/>
            <a:ext cx="11554690" cy="1772793"/>
          </a:xfrm>
          <a:prstGeom prst="rect">
            <a:avLst/>
          </a:prstGeom>
          <a:noFill/>
        </p:spPr>
        <p:txBody>
          <a:bodyPr wrap="square">
            <a:spAutoFit/>
          </a:bodyPr>
          <a:lstStyle/>
          <a:p>
            <a:pPr algn="just">
              <a:lnSpc>
                <a:spcPct val="130000"/>
              </a:lnSpc>
            </a:pPr>
            <a:r>
              <a:rPr lang="en-US" altLang="zh-CN" sz="2800" dirty="0">
                <a:latin typeface="DFKai-SB" panose="03000509000000000000" pitchFamily="65" charset="-120"/>
                <a:ea typeface="DFKai-SB" panose="03000509000000000000" pitchFamily="65" charset="-120"/>
              </a:rPr>
              <a:t>    </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世</a:t>
            </a:r>
            <a:r>
              <a:rPr lang="zh-CN" altLang="en-US" sz="2800" dirty="0">
                <a:latin typeface="DFKai-SB" panose="03000509000000000000" pitchFamily="65" charset="-120"/>
                <a:ea typeface="DFKai-SB" panose="03000509000000000000" pitchFamily="65" charset="-120"/>
              </a:rPr>
              <a:t>紀以來，</a:t>
            </a:r>
            <a:r>
              <a:rPr lang="zh-TW" altLang="en-US" sz="2800" dirty="0">
                <a:latin typeface="DFKai-SB" panose="03000509000000000000" pitchFamily="65" charset="-120"/>
                <a:ea typeface="DFKai-SB" panose="03000509000000000000" pitchFamily="65" charset="-120"/>
              </a:rPr>
              <a:t>中</a:t>
            </a:r>
            <a:r>
              <a:rPr lang="zh-CN" altLang="en-US" sz="2800" dirty="0">
                <a:latin typeface="DFKai-SB" panose="03000509000000000000" pitchFamily="65" charset="-120"/>
                <a:ea typeface="DFKai-SB" panose="03000509000000000000" pitchFamily="65" charset="-120"/>
              </a:rPr>
              <a:t>國籌組和參與籌組的國際組織，在</a:t>
            </a:r>
            <a:r>
              <a:rPr lang="zh-TW" altLang="en-US" sz="2800" dirty="0" smtClean="0">
                <a:latin typeface="DFKai-SB" panose="03000509000000000000" pitchFamily="65" charset="-120"/>
                <a:ea typeface="DFKai-SB" panose="03000509000000000000" pitchFamily="65" charset="-120"/>
              </a:rPr>
              <a:t>國際</a:t>
            </a:r>
            <a:r>
              <a:rPr lang="zh-CN" altLang="en-US" sz="2800" dirty="0" smtClean="0">
                <a:latin typeface="DFKai-SB" panose="03000509000000000000" pitchFamily="65" charset="-120"/>
                <a:ea typeface="DFKai-SB" panose="03000509000000000000" pitchFamily="65" charset="-120"/>
              </a:rPr>
              <a:t>舞</a:t>
            </a:r>
            <a:r>
              <a:rPr lang="zh-TW" altLang="en-US" sz="2800" dirty="0" smtClean="0">
                <a:latin typeface="DFKai-SB" panose="03000509000000000000" pitchFamily="65" charset="-120"/>
                <a:ea typeface="DFKai-SB" panose="03000509000000000000" pitchFamily="65" charset="-120"/>
              </a:rPr>
              <a:t>台上</a:t>
            </a:r>
            <a:r>
              <a:rPr lang="zh-CN" altLang="en-US" sz="2800" dirty="0">
                <a:latin typeface="DFKai-SB" panose="03000509000000000000" pitchFamily="65" charset="-120"/>
                <a:ea typeface="DFKai-SB" panose="03000509000000000000" pitchFamily="65" charset="-120"/>
              </a:rPr>
              <a:t>與其他國家合作，推動國際秩序和全球治理體系朝著更公正</a:t>
            </a:r>
            <a:r>
              <a:rPr lang="zh-TW" altLang="en-US" sz="2800" dirty="0">
                <a:latin typeface="DFKai-SB" panose="03000509000000000000" pitchFamily="65" charset="-120"/>
                <a:ea typeface="DFKai-SB" panose="03000509000000000000" pitchFamily="65" charset="-120"/>
              </a:rPr>
              <a:t>和</a:t>
            </a:r>
            <a:r>
              <a:rPr lang="zh-CN" altLang="en-US" sz="2800" dirty="0">
                <a:latin typeface="DFKai-SB" panose="03000509000000000000" pitchFamily="65" charset="-120"/>
                <a:ea typeface="DFKai-SB" panose="03000509000000000000" pitchFamily="65" charset="-120"/>
              </a:rPr>
              <a:t>合理</a:t>
            </a:r>
            <a:r>
              <a:rPr lang="zh-TW" altLang="en-US" sz="2800" dirty="0">
                <a:latin typeface="DFKai-SB" panose="03000509000000000000" pitchFamily="65" charset="-120"/>
                <a:ea typeface="DFKai-SB" panose="03000509000000000000" pitchFamily="65" charset="-120"/>
              </a:rPr>
              <a:t>的</a:t>
            </a:r>
            <a:r>
              <a:rPr lang="zh-CN" altLang="en-US" sz="2800" dirty="0">
                <a:latin typeface="DFKai-SB" panose="03000509000000000000" pitchFamily="65" charset="-120"/>
                <a:ea typeface="DFKai-SB" panose="03000509000000000000" pitchFamily="65" charset="-120"/>
              </a:rPr>
              <a:t>方向發展</a:t>
            </a:r>
            <a:r>
              <a:rPr lang="zh-CN" altLang="en-US" sz="2800" dirty="0" smtClean="0">
                <a:latin typeface="DFKai-SB" panose="03000509000000000000" pitchFamily="65" charset="-120"/>
                <a:ea typeface="DFKai-SB" panose="03000509000000000000" pitchFamily="65" charset="-120"/>
              </a:rPr>
              <a:t>，</a:t>
            </a:r>
            <a:r>
              <a:rPr lang="zh-TW" altLang="en-US" sz="2800" dirty="0" smtClean="0">
                <a:latin typeface="DFKai-SB" panose="03000509000000000000" pitchFamily="65" charset="-120"/>
                <a:ea typeface="DFKai-SB" panose="03000509000000000000" pitchFamily="65" charset="-120"/>
              </a:rPr>
              <a:t>為</a:t>
            </a:r>
            <a:r>
              <a:rPr lang="zh-CN" altLang="en-US" sz="2800" dirty="0" smtClean="0">
                <a:latin typeface="DFKai-SB" panose="03000509000000000000" pitchFamily="65" charset="-120"/>
                <a:ea typeface="DFKai-SB" panose="03000509000000000000" pitchFamily="65" charset="-120"/>
              </a:rPr>
              <a:t>解</a:t>
            </a:r>
            <a:r>
              <a:rPr lang="zh-CN" altLang="en-US" sz="2800" dirty="0" smtClean="0">
                <a:latin typeface="DFKai-SB" panose="03000509000000000000" pitchFamily="65" charset="-120"/>
                <a:ea typeface="DFKai-SB" panose="03000509000000000000" pitchFamily="65" charset="-120"/>
                <a:sym typeface="宋体" panose="02010600030101010101" pitchFamily="2" charset="-122"/>
              </a:rPr>
              <a:t>決</a:t>
            </a:r>
            <a:r>
              <a:rPr lang="zh-CN" altLang="en-US" sz="2800" dirty="0">
                <a:latin typeface="DFKai-SB" panose="03000509000000000000" pitchFamily="65" charset="-120"/>
                <a:ea typeface="DFKai-SB" panose="03000509000000000000" pitchFamily="65" charset="-120"/>
              </a:rPr>
              <a:t>全球性挑戰提出方案。</a:t>
            </a:r>
            <a:endParaRPr lang="en-US" altLang="zh-CN" sz="2800" dirty="0">
              <a:latin typeface="DFKai-SB" panose="03000509000000000000" pitchFamily="65" charset="-120"/>
              <a:ea typeface="DFKai-SB" panose="03000509000000000000" pitchFamily="65" charset="-120"/>
            </a:endParaRPr>
          </a:p>
        </p:txBody>
      </p:sp>
      <p:sp>
        <p:nvSpPr>
          <p:cNvPr id="5" name="任意多边形: 形状 4">
            <a:extLst>
              <a:ext uri="{FF2B5EF4-FFF2-40B4-BE49-F238E27FC236}">
                <a16:creationId xmlns:a16="http://schemas.microsoft.com/office/drawing/2014/main" id="{7781DFBE-3E77-42BA-A088-9B6002083EDF}"/>
              </a:ext>
            </a:extLst>
          </p:cNvPr>
          <p:cNvSpPr/>
          <p:nvPr/>
        </p:nvSpPr>
        <p:spPr>
          <a:xfrm>
            <a:off x="4148485" y="941491"/>
            <a:ext cx="3978158"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zh-CN" altLang="en-US" sz="4000" b="1" dirty="0">
                <a:solidFill>
                  <a:srgbClr val="FFFFFF"/>
                </a:solidFill>
                <a:latin typeface="DFKai-SB" panose="03000509000000000000" pitchFamily="65" charset="-120"/>
                <a:ea typeface="DFKai-SB" panose="03000509000000000000" pitchFamily="65" charset="-120"/>
              </a:rPr>
              <a:t>籌組國際組織</a:t>
            </a:r>
            <a:endParaRPr kumimoji="0" lang="zh-CN" altLang="en-US" sz="40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grpSp>
        <p:nvGrpSpPr>
          <p:cNvPr id="2" name="群組 1"/>
          <p:cNvGrpSpPr/>
          <p:nvPr/>
        </p:nvGrpSpPr>
        <p:grpSpPr>
          <a:xfrm>
            <a:off x="2623128" y="3444402"/>
            <a:ext cx="6705599" cy="3269261"/>
            <a:chOff x="2751315" y="3239207"/>
            <a:chExt cx="6705599" cy="3269261"/>
          </a:xfrm>
        </p:grpSpPr>
        <p:sp>
          <p:nvSpPr>
            <p:cNvPr id="8" name="任意多边形: 形状 7">
              <a:extLst>
                <a:ext uri="{FF2B5EF4-FFF2-40B4-BE49-F238E27FC236}">
                  <a16:creationId xmlns:a16="http://schemas.microsoft.com/office/drawing/2014/main" id="{C4CBC824-A34C-4E56-90C2-D105992CDFD1}"/>
                </a:ext>
              </a:extLst>
            </p:cNvPr>
            <p:cNvSpPr/>
            <p:nvPr/>
          </p:nvSpPr>
          <p:spPr>
            <a:xfrm>
              <a:off x="3145708" y="5269068"/>
              <a:ext cx="5910586" cy="1239400"/>
            </a:xfrm>
            <a:custGeom>
              <a:avLst/>
              <a:gdLst>
                <a:gd name="connsiteX0" fmla="*/ 0 w 3659980"/>
                <a:gd name="connsiteY0" fmla="*/ 1461956 h 1461956"/>
                <a:gd name="connsiteX1" fmla="*/ 1258118 w 3659980"/>
                <a:gd name="connsiteY1" fmla="*/ 1461956 h 1461956"/>
                <a:gd name="connsiteX2" fmla="*/ 1372492 w 3659980"/>
                <a:gd name="connsiteY2" fmla="*/ 1401040 h 1461956"/>
                <a:gd name="connsiteX3" fmla="*/ 1258118 w 3659980"/>
                <a:gd name="connsiteY3" fmla="*/ 1340124 h 1461956"/>
                <a:gd name="connsiteX4" fmla="*/ 1029369 w 3659980"/>
                <a:gd name="connsiteY4" fmla="*/ 1340124 h 1461956"/>
                <a:gd name="connsiteX5" fmla="*/ 914995 w 3659980"/>
                <a:gd name="connsiteY5" fmla="*/ 1279208 h 1461956"/>
                <a:gd name="connsiteX6" fmla="*/ 1029369 w 3659980"/>
                <a:gd name="connsiteY6" fmla="*/ 1218292 h 1461956"/>
                <a:gd name="connsiteX7" fmla="*/ 2630611 w 3659980"/>
                <a:gd name="connsiteY7" fmla="*/ 1218292 h 1461956"/>
                <a:gd name="connsiteX8" fmla="*/ 2744985 w 3659980"/>
                <a:gd name="connsiteY8" fmla="*/ 1279208 h 1461956"/>
                <a:gd name="connsiteX9" fmla="*/ 2630611 w 3659980"/>
                <a:gd name="connsiteY9" fmla="*/ 1340124 h 1461956"/>
                <a:gd name="connsiteX10" fmla="*/ 2401862 w 3659980"/>
                <a:gd name="connsiteY10" fmla="*/ 1340124 h 1461956"/>
                <a:gd name="connsiteX11" fmla="*/ 2287488 w 3659980"/>
                <a:gd name="connsiteY11" fmla="*/ 1401040 h 1461956"/>
                <a:gd name="connsiteX12" fmla="*/ 2401862 w 3659980"/>
                <a:gd name="connsiteY12" fmla="*/ 1461956 h 1461956"/>
                <a:gd name="connsiteX13" fmla="*/ 3659980 w 3659980"/>
                <a:gd name="connsiteY13" fmla="*/ 1461956 h 1461956"/>
                <a:gd name="connsiteX14" fmla="*/ 3202483 w 3659980"/>
                <a:gd name="connsiteY14" fmla="*/ 852810 h 1461956"/>
                <a:gd name="connsiteX15" fmla="*/ 3659980 w 3659980"/>
                <a:gd name="connsiteY15" fmla="*/ 243664 h 1461956"/>
                <a:gd name="connsiteX16" fmla="*/ 2744985 w 3659980"/>
                <a:gd name="connsiteY16" fmla="*/ 243664 h 1461956"/>
                <a:gd name="connsiteX17" fmla="*/ 2744985 w 3659980"/>
                <a:gd name="connsiteY17" fmla="*/ 60916 h 1461956"/>
                <a:gd name="connsiteX18" fmla="*/ 2630611 w 3659980"/>
                <a:gd name="connsiteY18" fmla="*/ 0 h 1461956"/>
                <a:gd name="connsiteX19" fmla="*/ 1029369 w 3659980"/>
                <a:gd name="connsiteY19" fmla="*/ 0 h 1461956"/>
                <a:gd name="connsiteX20" fmla="*/ 914995 w 3659980"/>
                <a:gd name="connsiteY20" fmla="*/ 60916 h 1461956"/>
                <a:gd name="connsiteX21" fmla="*/ 914995 w 3659980"/>
                <a:gd name="connsiteY21" fmla="*/ 243664 h 1461956"/>
                <a:gd name="connsiteX22" fmla="*/ 0 w 3659980"/>
                <a:gd name="connsiteY22" fmla="*/ 243664 h 1461956"/>
                <a:gd name="connsiteX23" fmla="*/ 457498 w 3659980"/>
                <a:gd name="connsiteY23" fmla="*/ 852810 h 1461956"/>
                <a:gd name="connsiteX24" fmla="*/ 0 w 3659980"/>
                <a:gd name="connsiteY24" fmla="*/ 1461956 h 1461956"/>
                <a:gd name="connsiteX0" fmla="*/ 1372493 w 3659980"/>
                <a:gd name="connsiteY0" fmla="*/ 1401040 h 1461956"/>
                <a:gd name="connsiteX1" fmla="*/ 1258119 w 3659980"/>
                <a:gd name="connsiteY1" fmla="*/ 1340124 h 1461956"/>
                <a:gd name="connsiteX2" fmla="*/ 1029369 w 3659980"/>
                <a:gd name="connsiteY2" fmla="*/ 1340124 h 1461956"/>
                <a:gd name="connsiteX3" fmla="*/ 914995 w 3659980"/>
                <a:gd name="connsiteY3" fmla="*/ 1279208 h 1461956"/>
                <a:gd name="connsiteX4" fmla="*/ 1029369 w 3659980"/>
                <a:gd name="connsiteY4" fmla="*/ 1218292 h 1461956"/>
                <a:gd name="connsiteX5" fmla="*/ 1372493 w 3659980"/>
                <a:gd name="connsiteY5" fmla="*/ 1218292 h 1461956"/>
                <a:gd name="connsiteX6" fmla="*/ 1372493 w 3659980"/>
                <a:gd name="connsiteY6" fmla="*/ 1401040 h 1461956"/>
                <a:gd name="connsiteX7" fmla="*/ 2287488 w 3659980"/>
                <a:gd name="connsiteY7" fmla="*/ 1401040 h 1461956"/>
                <a:gd name="connsiteX8" fmla="*/ 2401862 w 3659980"/>
                <a:gd name="connsiteY8" fmla="*/ 1340124 h 1461956"/>
                <a:gd name="connsiteX9" fmla="*/ 2630611 w 3659980"/>
                <a:gd name="connsiteY9" fmla="*/ 1340124 h 1461956"/>
                <a:gd name="connsiteX10" fmla="*/ 2744985 w 3659980"/>
                <a:gd name="connsiteY10" fmla="*/ 1279208 h 1461956"/>
                <a:gd name="connsiteX11" fmla="*/ 2630611 w 3659980"/>
                <a:gd name="connsiteY11" fmla="*/ 1218292 h 1461956"/>
                <a:gd name="connsiteX12" fmla="*/ 2287488 w 3659980"/>
                <a:gd name="connsiteY12" fmla="*/ 1218292 h 1461956"/>
                <a:gd name="connsiteX13" fmla="*/ 2287488 w 3659980"/>
                <a:gd name="connsiteY13" fmla="*/ 1401040 h 1461956"/>
                <a:gd name="connsiteX0" fmla="*/ 0 w 3659980"/>
                <a:gd name="connsiteY0" fmla="*/ 1461956 h 1461956"/>
                <a:gd name="connsiteX1" fmla="*/ 457498 w 3659980"/>
                <a:gd name="connsiteY1" fmla="*/ 852810 h 1461956"/>
                <a:gd name="connsiteX2" fmla="*/ 0 w 3659980"/>
                <a:gd name="connsiteY2" fmla="*/ 243664 h 1461956"/>
                <a:gd name="connsiteX3" fmla="*/ 914995 w 3659980"/>
                <a:gd name="connsiteY3" fmla="*/ 243664 h 1461956"/>
                <a:gd name="connsiteX4" fmla="*/ 914995 w 3659980"/>
                <a:gd name="connsiteY4" fmla="*/ 60916 h 1461956"/>
                <a:gd name="connsiteX5" fmla="*/ 1029369 w 3659980"/>
                <a:gd name="connsiteY5" fmla="*/ 0 h 1461956"/>
                <a:gd name="connsiteX6" fmla="*/ 2630611 w 3659980"/>
                <a:gd name="connsiteY6" fmla="*/ 0 h 1461956"/>
                <a:gd name="connsiteX7" fmla="*/ 2744985 w 3659980"/>
                <a:gd name="connsiteY7" fmla="*/ 60916 h 1461956"/>
                <a:gd name="connsiteX8" fmla="*/ 2744985 w 3659980"/>
                <a:gd name="connsiteY8" fmla="*/ 243664 h 1461956"/>
                <a:gd name="connsiteX9" fmla="*/ 2744985 w 3659980"/>
                <a:gd name="connsiteY9" fmla="*/ 243664 h 1461956"/>
                <a:gd name="connsiteX10" fmla="*/ 3659980 w 3659980"/>
                <a:gd name="connsiteY10" fmla="*/ 243664 h 1461956"/>
                <a:gd name="connsiteX11" fmla="*/ 3202483 w 3659980"/>
                <a:gd name="connsiteY11" fmla="*/ 852810 h 1461956"/>
                <a:gd name="connsiteX12" fmla="*/ 3659980 w 3659980"/>
                <a:gd name="connsiteY12" fmla="*/ 1461956 h 1461956"/>
                <a:gd name="connsiteX13" fmla="*/ 2401862 w 3659980"/>
                <a:gd name="connsiteY13" fmla="*/ 1461956 h 1461956"/>
                <a:gd name="connsiteX14" fmla="*/ 2287488 w 3659980"/>
                <a:gd name="connsiteY14" fmla="*/ 1401040 h 1461956"/>
                <a:gd name="connsiteX15" fmla="*/ 2401862 w 3659980"/>
                <a:gd name="connsiteY15" fmla="*/ 1340124 h 1461956"/>
                <a:gd name="connsiteX16" fmla="*/ 2630611 w 3659980"/>
                <a:gd name="connsiteY16" fmla="*/ 1340124 h 1461956"/>
                <a:gd name="connsiteX17" fmla="*/ 2744985 w 3659980"/>
                <a:gd name="connsiteY17" fmla="*/ 1279208 h 1461956"/>
                <a:gd name="connsiteX18" fmla="*/ 2630611 w 3659980"/>
                <a:gd name="connsiteY18" fmla="*/ 1218292 h 1461956"/>
                <a:gd name="connsiteX19" fmla="*/ 1029369 w 3659980"/>
                <a:gd name="connsiteY19" fmla="*/ 1218292 h 1461956"/>
                <a:gd name="connsiteX20" fmla="*/ 914995 w 3659980"/>
                <a:gd name="connsiteY20" fmla="*/ 1279208 h 1461956"/>
                <a:gd name="connsiteX21" fmla="*/ 1029369 w 3659980"/>
                <a:gd name="connsiteY21" fmla="*/ 1340124 h 1461956"/>
                <a:gd name="connsiteX22" fmla="*/ 1258118 w 3659980"/>
                <a:gd name="connsiteY22" fmla="*/ 1340124 h 1461956"/>
                <a:gd name="connsiteX23" fmla="*/ 1372492 w 3659980"/>
                <a:gd name="connsiteY23" fmla="*/ 1401040 h 1461956"/>
                <a:gd name="connsiteX24" fmla="*/ 1258118 w 3659980"/>
                <a:gd name="connsiteY24" fmla="*/ 1461956 h 1461956"/>
                <a:gd name="connsiteX25" fmla="*/ 0 w 3659980"/>
                <a:gd name="connsiteY25" fmla="*/ 1461956 h 1461956"/>
                <a:gd name="connsiteX26" fmla="*/ 1372493 w 3659980"/>
                <a:gd name="connsiteY26" fmla="*/ 1218292 h 1461956"/>
                <a:gd name="connsiteX27" fmla="*/ 1372493 w 3659980"/>
                <a:gd name="connsiteY27" fmla="*/ 1401040 h 1461956"/>
                <a:gd name="connsiteX28" fmla="*/ 2287488 w 3659980"/>
                <a:gd name="connsiteY28" fmla="*/ 1401040 h 1461956"/>
                <a:gd name="connsiteX29" fmla="*/ 2287488 w 3659980"/>
                <a:gd name="connsiteY29" fmla="*/ 1218292 h 1461956"/>
                <a:gd name="connsiteX30" fmla="*/ 914995 w 3659980"/>
                <a:gd name="connsiteY30" fmla="*/ 1279208 h 1461956"/>
                <a:gd name="connsiteX31" fmla="*/ 914995 w 3659980"/>
                <a:gd name="connsiteY31" fmla="*/ 243664 h 1461956"/>
                <a:gd name="connsiteX32" fmla="*/ 2744985 w 3659980"/>
                <a:gd name="connsiteY32" fmla="*/ 243664 h 1461956"/>
                <a:gd name="connsiteX33" fmla="*/ 2744985 w 3659980"/>
                <a:gd name="connsiteY33" fmla="*/ 1279208 h 146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59980" h="1461956" stroke="0" extrusionOk="0">
                  <a:moveTo>
                    <a:pt x="0" y="1461956"/>
                  </a:moveTo>
                  <a:lnTo>
                    <a:pt x="1258118" y="1461956"/>
                  </a:lnTo>
                  <a:cubicBezTo>
                    <a:pt x="1321285" y="1461956"/>
                    <a:pt x="1372492" y="1434683"/>
                    <a:pt x="1372492" y="1401040"/>
                  </a:cubicBezTo>
                  <a:cubicBezTo>
                    <a:pt x="1372492" y="1367397"/>
                    <a:pt x="1321285" y="1340124"/>
                    <a:pt x="1258118" y="1340124"/>
                  </a:cubicBezTo>
                  <a:lnTo>
                    <a:pt x="1029369" y="1340124"/>
                  </a:lnTo>
                  <a:cubicBezTo>
                    <a:pt x="966202" y="1340124"/>
                    <a:pt x="914995" y="1312851"/>
                    <a:pt x="914995" y="1279208"/>
                  </a:cubicBezTo>
                  <a:cubicBezTo>
                    <a:pt x="914995" y="1245565"/>
                    <a:pt x="966202" y="1218292"/>
                    <a:pt x="1029369" y="1218292"/>
                  </a:cubicBezTo>
                  <a:lnTo>
                    <a:pt x="2630611" y="1218292"/>
                  </a:lnTo>
                  <a:cubicBezTo>
                    <a:pt x="2693778" y="1218292"/>
                    <a:pt x="2744985" y="1245565"/>
                    <a:pt x="2744985" y="1279208"/>
                  </a:cubicBezTo>
                  <a:cubicBezTo>
                    <a:pt x="2744985" y="1312851"/>
                    <a:pt x="2693778" y="1340124"/>
                    <a:pt x="2630611" y="1340124"/>
                  </a:cubicBezTo>
                  <a:lnTo>
                    <a:pt x="2401862" y="1340124"/>
                  </a:lnTo>
                  <a:cubicBezTo>
                    <a:pt x="2338695" y="1340124"/>
                    <a:pt x="2287488" y="1367397"/>
                    <a:pt x="2287488" y="1401040"/>
                  </a:cubicBezTo>
                  <a:cubicBezTo>
                    <a:pt x="2287488" y="1434683"/>
                    <a:pt x="2338695" y="1461956"/>
                    <a:pt x="2401862" y="1461956"/>
                  </a:cubicBezTo>
                  <a:lnTo>
                    <a:pt x="3659980" y="1461956"/>
                  </a:lnTo>
                  <a:lnTo>
                    <a:pt x="3202483" y="852810"/>
                  </a:lnTo>
                  <a:lnTo>
                    <a:pt x="3659980" y="243664"/>
                  </a:lnTo>
                  <a:lnTo>
                    <a:pt x="2744985" y="243664"/>
                  </a:lnTo>
                  <a:lnTo>
                    <a:pt x="2744985" y="60916"/>
                  </a:lnTo>
                  <a:cubicBezTo>
                    <a:pt x="2744985" y="27273"/>
                    <a:pt x="2693778" y="0"/>
                    <a:pt x="2630611" y="0"/>
                  </a:cubicBezTo>
                  <a:lnTo>
                    <a:pt x="1029369" y="0"/>
                  </a:lnTo>
                  <a:cubicBezTo>
                    <a:pt x="966202" y="0"/>
                    <a:pt x="914995" y="27273"/>
                    <a:pt x="914995" y="60916"/>
                  </a:cubicBezTo>
                  <a:lnTo>
                    <a:pt x="914995" y="243664"/>
                  </a:lnTo>
                  <a:lnTo>
                    <a:pt x="0" y="243664"/>
                  </a:lnTo>
                  <a:lnTo>
                    <a:pt x="457498" y="852810"/>
                  </a:lnTo>
                  <a:lnTo>
                    <a:pt x="0" y="1461956"/>
                  </a:lnTo>
                  <a:close/>
                </a:path>
                <a:path w="3659980" h="1461956" fill="darkenLess" stroke="0" extrusionOk="0">
                  <a:moveTo>
                    <a:pt x="1372493" y="1401040"/>
                  </a:moveTo>
                  <a:cubicBezTo>
                    <a:pt x="1372493" y="1367397"/>
                    <a:pt x="1321286" y="1340124"/>
                    <a:pt x="1258119" y="1340124"/>
                  </a:cubicBezTo>
                  <a:lnTo>
                    <a:pt x="1029369" y="1340124"/>
                  </a:lnTo>
                  <a:cubicBezTo>
                    <a:pt x="966202" y="1340124"/>
                    <a:pt x="914995" y="1312851"/>
                    <a:pt x="914995" y="1279208"/>
                  </a:cubicBezTo>
                  <a:cubicBezTo>
                    <a:pt x="914995" y="1245565"/>
                    <a:pt x="966202" y="1218292"/>
                    <a:pt x="1029369" y="1218292"/>
                  </a:cubicBezTo>
                  <a:lnTo>
                    <a:pt x="1372493" y="1218292"/>
                  </a:lnTo>
                  <a:lnTo>
                    <a:pt x="1372493" y="1401040"/>
                  </a:lnTo>
                  <a:close/>
                  <a:moveTo>
                    <a:pt x="2287488" y="1401040"/>
                  </a:moveTo>
                  <a:cubicBezTo>
                    <a:pt x="2287488" y="1367397"/>
                    <a:pt x="2338695" y="1340124"/>
                    <a:pt x="2401862" y="1340124"/>
                  </a:cubicBezTo>
                  <a:lnTo>
                    <a:pt x="2630611" y="1340124"/>
                  </a:lnTo>
                  <a:cubicBezTo>
                    <a:pt x="2693778" y="1340124"/>
                    <a:pt x="2744985" y="1312851"/>
                    <a:pt x="2744985" y="1279208"/>
                  </a:cubicBezTo>
                  <a:cubicBezTo>
                    <a:pt x="2744985" y="1245565"/>
                    <a:pt x="2693778" y="1218292"/>
                    <a:pt x="2630611" y="1218292"/>
                  </a:cubicBezTo>
                  <a:lnTo>
                    <a:pt x="2287488" y="1218292"/>
                  </a:lnTo>
                  <a:lnTo>
                    <a:pt x="2287488" y="1401040"/>
                  </a:lnTo>
                  <a:close/>
                </a:path>
                <a:path w="3659980" h="1461956" fill="none" extrusionOk="0">
                  <a:moveTo>
                    <a:pt x="0" y="1461956"/>
                  </a:moveTo>
                  <a:lnTo>
                    <a:pt x="457498" y="852810"/>
                  </a:lnTo>
                  <a:lnTo>
                    <a:pt x="0" y="243664"/>
                  </a:lnTo>
                  <a:lnTo>
                    <a:pt x="914995" y="243664"/>
                  </a:lnTo>
                  <a:lnTo>
                    <a:pt x="914995" y="60916"/>
                  </a:lnTo>
                  <a:cubicBezTo>
                    <a:pt x="914995" y="27273"/>
                    <a:pt x="966202" y="0"/>
                    <a:pt x="1029369" y="0"/>
                  </a:cubicBezTo>
                  <a:lnTo>
                    <a:pt x="2630611" y="0"/>
                  </a:lnTo>
                  <a:cubicBezTo>
                    <a:pt x="2693778" y="0"/>
                    <a:pt x="2744985" y="27273"/>
                    <a:pt x="2744985" y="60916"/>
                  </a:cubicBezTo>
                  <a:lnTo>
                    <a:pt x="2744985" y="243664"/>
                  </a:lnTo>
                  <a:lnTo>
                    <a:pt x="2744985" y="243664"/>
                  </a:lnTo>
                  <a:lnTo>
                    <a:pt x="3659980" y="243664"/>
                  </a:lnTo>
                  <a:lnTo>
                    <a:pt x="3202483" y="852810"/>
                  </a:lnTo>
                  <a:lnTo>
                    <a:pt x="3659980" y="1461956"/>
                  </a:lnTo>
                  <a:lnTo>
                    <a:pt x="2401862" y="1461956"/>
                  </a:lnTo>
                  <a:cubicBezTo>
                    <a:pt x="2338695" y="1461956"/>
                    <a:pt x="2287488" y="1434683"/>
                    <a:pt x="2287488" y="1401040"/>
                  </a:cubicBezTo>
                  <a:cubicBezTo>
                    <a:pt x="2287488" y="1367397"/>
                    <a:pt x="2338695" y="1340124"/>
                    <a:pt x="2401862" y="1340124"/>
                  </a:cubicBezTo>
                  <a:lnTo>
                    <a:pt x="2630611" y="1340124"/>
                  </a:lnTo>
                  <a:cubicBezTo>
                    <a:pt x="2693778" y="1340124"/>
                    <a:pt x="2744985" y="1312851"/>
                    <a:pt x="2744985" y="1279208"/>
                  </a:cubicBezTo>
                  <a:cubicBezTo>
                    <a:pt x="2744985" y="1245565"/>
                    <a:pt x="2693778" y="1218292"/>
                    <a:pt x="2630611" y="1218292"/>
                  </a:cubicBezTo>
                  <a:lnTo>
                    <a:pt x="1029369" y="1218292"/>
                  </a:lnTo>
                  <a:cubicBezTo>
                    <a:pt x="966202" y="1218292"/>
                    <a:pt x="914995" y="1245565"/>
                    <a:pt x="914995" y="1279208"/>
                  </a:cubicBezTo>
                  <a:cubicBezTo>
                    <a:pt x="914995" y="1312851"/>
                    <a:pt x="966202" y="1340124"/>
                    <a:pt x="1029369" y="1340124"/>
                  </a:cubicBezTo>
                  <a:lnTo>
                    <a:pt x="1258118" y="1340124"/>
                  </a:lnTo>
                  <a:cubicBezTo>
                    <a:pt x="1321285" y="1340124"/>
                    <a:pt x="1372492" y="1367397"/>
                    <a:pt x="1372492" y="1401040"/>
                  </a:cubicBezTo>
                  <a:cubicBezTo>
                    <a:pt x="1372492" y="1434683"/>
                    <a:pt x="1321285" y="1461956"/>
                    <a:pt x="1258118" y="1461956"/>
                  </a:cubicBezTo>
                  <a:lnTo>
                    <a:pt x="0" y="1461956"/>
                  </a:lnTo>
                  <a:close/>
                  <a:moveTo>
                    <a:pt x="1372493" y="1218292"/>
                  </a:moveTo>
                  <a:lnTo>
                    <a:pt x="1372493" y="1401040"/>
                  </a:lnTo>
                  <a:moveTo>
                    <a:pt x="2287488" y="1401040"/>
                  </a:moveTo>
                  <a:lnTo>
                    <a:pt x="2287488" y="1218292"/>
                  </a:lnTo>
                  <a:moveTo>
                    <a:pt x="914995" y="1279208"/>
                  </a:moveTo>
                  <a:lnTo>
                    <a:pt x="914995" y="243664"/>
                  </a:lnTo>
                  <a:moveTo>
                    <a:pt x="2744985" y="243664"/>
                  </a:moveTo>
                  <a:lnTo>
                    <a:pt x="2744985" y="1279208"/>
                  </a:lnTo>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spcFirstLastPara="0" vert="horz" wrap="square" lIns="940395" tIns="25400" rIns="940395" bIns="269064" numCol="1" spcCol="1270" anchor="ctr" anchorCtr="0">
              <a:noAutofit/>
            </a:bodyPr>
            <a:lstStyle/>
            <a:p>
              <a:pPr lvl="0" algn="ctr" defTabSz="889000">
                <a:lnSpc>
                  <a:spcPct val="90000"/>
                </a:lnSpc>
                <a:spcBef>
                  <a:spcPct val="0"/>
                </a:spcBef>
                <a:spcAft>
                  <a:spcPct val="35000"/>
                </a:spcAft>
              </a:pPr>
              <a:r>
                <a:rPr lang="zh-TW" altLang="en-US" sz="2400" dirty="0">
                  <a:latin typeface="DFKai-SB" panose="03000509000000000000" pitchFamily="65" charset="-120"/>
                  <a:ea typeface="DFKai-SB" panose="03000509000000000000" pitchFamily="65" charset="-120"/>
                </a:rPr>
                <a:t>中</a:t>
              </a:r>
              <a:r>
                <a:rPr lang="zh-CN" altLang="en-US" sz="2400" kern="1200" dirty="0">
                  <a:latin typeface="DFKai-SB" panose="03000509000000000000" pitchFamily="65" charset="-120"/>
                  <a:ea typeface="DFKai-SB" panose="03000509000000000000" pitchFamily="65" charset="-120"/>
                </a:rPr>
                <a:t>國籌</a:t>
              </a:r>
              <a:r>
                <a:rPr lang="zh-CN" altLang="en-US" sz="2400" kern="1200" dirty="0" smtClean="0">
                  <a:latin typeface="DFKai-SB" panose="03000509000000000000" pitchFamily="65" charset="-120"/>
                  <a:ea typeface="DFKai-SB" panose="03000509000000000000" pitchFamily="65" charset="-120"/>
                </a:rPr>
                <a:t>組</a:t>
              </a:r>
              <a:r>
                <a:rPr lang="zh-TW" altLang="en-US" sz="2400" dirty="0">
                  <a:latin typeface="DFKai-SB" panose="03000509000000000000" pitchFamily="65" charset="-120"/>
                  <a:ea typeface="DFKai-SB" panose="03000509000000000000" pitchFamily="65" charset="-120"/>
                </a:rPr>
                <a:t>和</a:t>
              </a:r>
              <a:r>
                <a:rPr lang="zh-TW" altLang="en-US" sz="2400" dirty="0" smtClean="0">
                  <a:latin typeface="DFKai-SB" panose="03000509000000000000" pitchFamily="65" charset="-120"/>
                  <a:ea typeface="DFKai-SB" panose="03000509000000000000" pitchFamily="65" charset="-120"/>
                </a:rPr>
                <a:t>參與籌組</a:t>
              </a:r>
              <a:r>
                <a:rPr lang="zh-CN" altLang="en-US" sz="2400" kern="1200" dirty="0" smtClean="0">
                  <a:latin typeface="DFKai-SB" panose="03000509000000000000" pitchFamily="65" charset="-120"/>
                  <a:ea typeface="DFKai-SB" panose="03000509000000000000" pitchFamily="65" charset="-120"/>
                </a:rPr>
                <a:t>的</a:t>
              </a:r>
              <a:endParaRPr lang="en-US" altLang="zh-CN" sz="2400" kern="1200" dirty="0" smtClean="0">
                <a:latin typeface="DFKai-SB" panose="03000509000000000000" pitchFamily="65" charset="-120"/>
                <a:ea typeface="DFKai-SB" panose="03000509000000000000" pitchFamily="65" charset="-120"/>
              </a:endParaRPr>
            </a:p>
            <a:p>
              <a:pPr lvl="0" algn="ctr" defTabSz="889000">
                <a:lnSpc>
                  <a:spcPct val="90000"/>
                </a:lnSpc>
                <a:spcBef>
                  <a:spcPct val="0"/>
                </a:spcBef>
                <a:spcAft>
                  <a:spcPct val="35000"/>
                </a:spcAft>
              </a:pPr>
              <a:r>
                <a:rPr lang="zh-CN" altLang="en-US" sz="2400" kern="1200" dirty="0" smtClean="0">
                  <a:latin typeface="DFKai-SB" panose="03000509000000000000" pitchFamily="65" charset="-120"/>
                  <a:ea typeface="DFKai-SB" panose="03000509000000000000" pitchFamily="65" charset="-120"/>
                </a:rPr>
                <a:t>重要</a:t>
              </a:r>
              <a:r>
                <a:rPr lang="zh-CN" altLang="en-US" sz="2400" kern="1200" dirty="0">
                  <a:latin typeface="DFKai-SB" panose="03000509000000000000" pitchFamily="65" charset="-120"/>
                  <a:ea typeface="DFKai-SB" panose="03000509000000000000" pitchFamily="65" charset="-120"/>
                </a:rPr>
                <a:t>國際組織</a:t>
              </a:r>
              <a:endParaRPr lang="zh-CN" altLang="en-US" sz="2400" kern="1200" dirty="0"/>
            </a:p>
          </p:txBody>
        </p:sp>
        <p:sp>
          <p:nvSpPr>
            <p:cNvPr id="9" name="任意多边形: 形状 8">
              <a:extLst>
                <a:ext uri="{FF2B5EF4-FFF2-40B4-BE49-F238E27FC236}">
                  <a16:creationId xmlns:a16="http://schemas.microsoft.com/office/drawing/2014/main" id="{5DB551A3-B6EC-4B8E-A1F4-389E5A61425B}"/>
                </a:ext>
              </a:extLst>
            </p:cNvPr>
            <p:cNvSpPr/>
            <p:nvPr/>
          </p:nvSpPr>
          <p:spPr>
            <a:xfrm>
              <a:off x="2751315" y="3729497"/>
              <a:ext cx="2025962" cy="1891378"/>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800" kern="1200" dirty="0">
                  <a:latin typeface="DFKai-SB" panose="03000509000000000000" pitchFamily="65" charset="-120"/>
                  <a:ea typeface="DFKai-SB" panose="03000509000000000000" pitchFamily="65" charset="-120"/>
                </a:rPr>
                <a:t>上海合作</a:t>
              </a:r>
              <a:r>
                <a:rPr lang="zh-CN" altLang="en-US" sz="2800" kern="1200" dirty="0" smtClean="0">
                  <a:latin typeface="DFKai-SB" panose="03000509000000000000" pitchFamily="65" charset="-120"/>
                  <a:ea typeface="DFKai-SB" panose="03000509000000000000" pitchFamily="65" charset="-120"/>
                </a:rPr>
                <a:t>組織</a:t>
              </a:r>
              <a:endParaRPr lang="zh-CN" altLang="en-US" sz="2800" kern="1200" dirty="0"/>
            </a:p>
          </p:txBody>
        </p:sp>
        <p:sp>
          <p:nvSpPr>
            <p:cNvPr id="12" name="任意多边形: 形状 11">
              <a:extLst>
                <a:ext uri="{FF2B5EF4-FFF2-40B4-BE49-F238E27FC236}">
                  <a16:creationId xmlns:a16="http://schemas.microsoft.com/office/drawing/2014/main" id="{2DBADB82-2A65-4509-8CE0-AA81BD432ACB}"/>
                </a:ext>
              </a:extLst>
            </p:cNvPr>
            <p:cNvSpPr/>
            <p:nvPr/>
          </p:nvSpPr>
          <p:spPr>
            <a:xfrm>
              <a:off x="5201272" y="3239207"/>
              <a:ext cx="2011206" cy="1835346"/>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800" kern="1200" dirty="0">
                  <a:latin typeface="DFKai-SB" panose="03000509000000000000" pitchFamily="65" charset="-120"/>
                  <a:ea typeface="DFKai-SB" panose="03000509000000000000" pitchFamily="65" charset="-120"/>
                </a:rPr>
                <a:t>金磚</a:t>
              </a:r>
              <a:r>
                <a:rPr lang="zh-CN" altLang="en-US" sz="2800" kern="1200" dirty="0" smtClean="0">
                  <a:latin typeface="DFKai-SB" panose="03000509000000000000" pitchFamily="65" charset="-120"/>
                  <a:ea typeface="DFKai-SB" panose="03000509000000000000" pitchFamily="65" charset="-120"/>
                </a:rPr>
                <a:t>國家</a:t>
              </a:r>
              <a:endParaRPr lang="zh-CN" altLang="en-US" sz="2800" kern="1200" dirty="0"/>
            </a:p>
          </p:txBody>
        </p:sp>
        <p:sp>
          <p:nvSpPr>
            <p:cNvPr id="11" name="任意多边形: 形状 10">
              <a:extLst>
                <a:ext uri="{FF2B5EF4-FFF2-40B4-BE49-F238E27FC236}">
                  <a16:creationId xmlns:a16="http://schemas.microsoft.com/office/drawing/2014/main" id="{898DA45D-CF76-4EF9-941A-EDA6F99205BC}"/>
                </a:ext>
              </a:extLst>
            </p:cNvPr>
            <p:cNvSpPr/>
            <p:nvPr/>
          </p:nvSpPr>
          <p:spPr>
            <a:xfrm>
              <a:off x="7544920" y="3609423"/>
              <a:ext cx="1911994" cy="1874907"/>
            </a:xfrm>
            <a:custGeom>
              <a:avLst/>
              <a:gdLst>
                <a:gd name="connsiteX0" fmla="*/ 0 w 1667700"/>
                <a:gd name="connsiteY0" fmla="*/ 833844 h 1667688"/>
                <a:gd name="connsiteX1" fmla="*/ 833850 w 1667700"/>
                <a:gd name="connsiteY1" fmla="*/ 0 h 1667688"/>
                <a:gd name="connsiteX2" fmla="*/ 1667700 w 1667700"/>
                <a:gd name="connsiteY2" fmla="*/ 833844 h 1667688"/>
                <a:gd name="connsiteX3" fmla="*/ 833850 w 1667700"/>
                <a:gd name="connsiteY3" fmla="*/ 1667688 h 1667688"/>
                <a:gd name="connsiteX4" fmla="*/ 0 w 1667700"/>
                <a:gd name="connsiteY4" fmla="*/ 833844 h 166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700" h="1667688">
                  <a:moveTo>
                    <a:pt x="0" y="833844"/>
                  </a:moveTo>
                  <a:cubicBezTo>
                    <a:pt x="0" y="373325"/>
                    <a:pt x="373327" y="0"/>
                    <a:pt x="833850" y="0"/>
                  </a:cubicBezTo>
                  <a:cubicBezTo>
                    <a:pt x="1294373" y="0"/>
                    <a:pt x="1667700" y="373325"/>
                    <a:pt x="1667700" y="833844"/>
                  </a:cubicBezTo>
                  <a:cubicBezTo>
                    <a:pt x="1667700" y="1294363"/>
                    <a:pt x="1294373" y="1667688"/>
                    <a:pt x="833850" y="1667688"/>
                  </a:cubicBezTo>
                  <a:cubicBezTo>
                    <a:pt x="373327" y="1667688"/>
                    <a:pt x="0" y="1294363"/>
                    <a:pt x="0" y="833844"/>
                  </a:cubicBezTo>
                  <a:close/>
                </a:path>
              </a:pathLst>
            </a:custGeom>
            <a:solidFill>
              <a:schemeClr val="accent6">
                <a:lumMod val="40000"/>
                <a:lumOff val="60000"/>
                <a:alpha val="50000"/>
              </a:schemeClr>
            </a:solidFill>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69629" tIns="269627" rIns="269629" bIns="269627" numCol="1" spcCol="1270" anchor="ctr" anchorCtr="0">
              <a:noAutofit/>
            </a:bodyPr>
            <a:lstStyle/>
            <a:p>
              <a:pPr marL="0" lvl="0" indent="0" algn="ctr" defTabSz="889000">
                <a:lnSpc>
                  <a:spcPct val="90000"/>
                </a:lnSpc>
                <a:spcBef>
                  <a:spcPct val="0"/>
                </a:spcBef>
                <a:spcAft>
                  <a:spcPct val="35000"/>
                </a:spcAft>
                <a:buFont typeface="Wingdings" panose="05000000000000000000" pitchFamily="2" charset="2"/>
                <a:buNone/>
              </a:pPr>
              <a:r>
                <a:rPr lang="zh-CN" altLang="en-US" sz="2800" kern="1200" dirty="0">
                  <a:latin typeface="DFKai-SB" panose="03000509000000000000" pitchFamily="65" charset="-120"/>
                  <a:ea typeface="DFKai-SB" panose="03000509000000000000" pitchFamily="65" charset="-120"/>
                </a:rPr>
                <a:t>亞洲基礎設施投資</a:t>
              </a:r>
              <a:r>
                <a:rPr lang="zh-CN" altLang="en-US" sz="2800" kern="1200" dirty="0" smtClean="0">
                  <a:latin typeface="DFKai-SB" panose="03000509000000000000" pitchFamily="65" charset="-120"/>
                  <a:ea typeface="DFKai-SB" panose="03000509000000000000" pitchFamily="65" charset="-120"/>
                </a:rPr>
                <a:t>銀行</a:t>
              </a:r>
              <a:endParaRPr lang="zh-CN" altLang="en-US" sz="2800" kern="1200" dirty="0"/>
            </a:p>
          </p:txBody>
        </p:sp>
      </p:grpSp>
      <p:sp>
        <p:nvSpPr>
          <p:cNvPr id="13" name="标题 3073">
            <a:extLst>
              <a:ext uri="{FF2B5EF4-FFF2-40B4-BE49-F238E27FC236}">
                <a16:creationId xmlns:a16="http://schemas.microsoft.com/office/drawing/2014/main" id="{19DF5AB0-268F-4B19-810D-DE7A92200E5A}"/>
              </a:ext>
            </a:extLst>
          </p:cNvPr>
          <p:cNvSpPr txBox="1">
            <a:spLocks noChangeArrowheads="1"/>
          </p:cNvSpPr>
          <p:nvPr/>
        </p:nvSpPr>
        <p:spPr bwMode="auto">
          <a:xfrm>
            <a:off x="2045110" y="191121"/>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3600" b="1" dirty="0">
                <a:latin typeface="DFKai-SB" panose="03000509000000000000" pitchFamily="65" charset="-120"/>
                <a:ea typeface="DFKai-SB" panose="03000509000000000000" pitchFamily="65" charset="-120"/>
                <a:sym typeface="Arial" panose="020B0604020202020204" pitchFamily="34" charset="0"/>
              </a:rPr>
              <a:t>二、籌組國際組織及舉辦國際論壇</a:t>
            </a:r>
            <a:endParaRPr lang="zh-CN" altLang="zh-CN" sz="3600" kern="100" dirty="0">
              <a:latin typeface="標楷體" panose="03000509000000000000" pitchFamily="65" charset="-12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335973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3073">
            <a:extLst>
              <a:ext uri="{FF2B5EF4-FFF2-40B4-BE49-F238E27FC236}">
                <a16:creationId xmlns:a16="http://schemas.microsoft.com/office/drawing/2014/main" id="{F6E82C71-1BA9-4681-A637-23D8E9886EC4}"/>
              </a:ext>
            </a:extLst>
          </p:cNvPr>
          <p:cNvSpPr txBox="1">
            <a:spLocks noChangeArrowheads="1"/>
          </p:cNvSpPr>
          <p:nvPr/>
        </p:nvSpPr>
        <p:spPr bwMode="auto">
          <a:xfrm>
            <a:off x="1788586" y="486084"/>
            <a:ext cx="8477631" cy="6492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3600" b="1" dirty="0">
                <a:latin typeface="DFKai-SB" panose="03000509000000000000" pitchFamily="65" charset="-120"/>
                <a:ea typeface="DFKai-SB" panose="03000509000000000000" pitchFamily="65" charset="-120"/>
                <a:sym typeface="Arial" panose="020B0604020202020204" pitchFamily="34" charset="0"/>
              </a:rPr>
              <a:t>一、不同性質的救援及協助其他國家行動</a:t>
            </a:r>
            <a:endParaRPr lang="zh-CN" altLang="zh-CN" sz="3600" kern="100" dirty="0">
              <a:latin typeface="標楷體" panose="03000509000000000000" pitchFamily="65" charset="-120"/>
              <a:ea typeface="標楷體" panose="03000509000000000000" pitchFamily="65" charset="-120"/>
              <a:cs typeface="Times New Roman" panose="02020603050405020304" pitchFamily="18" charset="0"/>
            </a:endParaRPr>
          </a:p>
        </p:txBody>
      </p:sp>
      <p:grpSp>
        <p:nvGrpSpPr>
          <p:cNvPr id="11" name="组合 3">
            <a:extLst>
              <a:ext uri="{FF2B5EF4-FFF2-40B4-BE49-F238E27FC236}">
                <a16:creationId xmlns:a16="http://schemas.microsoft.com/office/drawing/2014/main" id="{716E5EAB-C488-410B-9CFB-FDDB1BC5BA7F}"/>
              </a:ext>
            </a:extLst>
          </p:cNvPr>
          <p:cNvGrpSpPr>
            <a:grpSpLocks/>
          </p:cNvGrpSpPr>
          <p:nvPr/>
        </p:nvGrpSpPr>
        <p:grpSpPr bwMode="auto">
          <a:xfrm>
            <a:off x="1050628" y="3505973"/>
            <a:ext cx="10129467" cy="2892751"/>
            <a:chOff x="2207568" y="2461821"/>
            <a:chExt cx="7281333" cy="2874960"/>
          </a:xfrm>
        </p:grpSpPr>
        <p:sp>
          <p:nvSpPr>
            <p:cNvPr id="12" name="矩形 11">
              <a:extLst>
                <a:ext uri="{FF2B5EF4-FFF2-40B4-BE49-F238E27FC236}">
                  <a16:creationId xmlns:a16="http://schemas.microsoft.com/office/drawing/2014/main" id="{10C6AC32-D21F-4797-8E59-B6454D0067B4}"/>
                </a:ext>
              </a:extLst>
            </p:cNvPr>
            <p:cNvSpPr/>
            <p:nvPr/>
          </p:nvSpPr>
          <p:spPr>
            <a:xfrm>
              <a:off x="2207568" y="2787259"/>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任意多边形: 形状 14">
              <a:extLst>
                <a:ext uri="{FF2B5EF4-FFF2-40B4-BE49-F238E27FC236}">
                  <a16:creationId xmlns:a16="http://schemas.microsoft.com/office/drawing/2014/main" id="{41CF1104-38A8-4389-96C7-0FDB2CF5F7F5}"/>
                </a:ext>
              </a:extLst>
            </p:cNvPr>
            <p:cNvSpPr/>
            <p:nvPr/>
          </p:nvSpPr>
          <p:spPr>
            <a:xfrm>
              <a:off x="2614437" y="2461821"/>
              <a:ext cx="5688697" cy="649287"/>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1. </a:t>
              </a:r>
              <a:r>
                <a:rPr kumimoji="0" lang="zh-TW"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國際人道主義救援</a:t>
              </a:r>
            </a:p>
          </p:txBody>
        </p:sp>
        <p:sp>
          <p:nvSpPr>
            <p:cNvPr id="16" name="矩形 15">
              <a:extLst>
                <a:ext uri="{FF2B5EF4-FFF2-40B4-BE49-F238E27FC236}">
                  <a16:creationId xmlns:a16="http://schemas.microsoft.com/office/drawing/2014/main" id="{A66F0212-A232-47D1-8446-7C48A10DA0D9}"/>
                </a:ext>
              </a:extLst>
            </p:cNvPr>
            <p:cNvSpPr/>
            <p:nvPr/>
          </p:nvSpPr>
          <p:spPr>
            <a:xfrm>
              <a:off x="2207568" y="3784208"/>
              <a:ext cx="7281333" cy="554036"/>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任意多边形: 形状 16">
              <a:extLst>
                <a:ext uri="{FF2B5EF4-FFF2-40B4-BE49-F238E27FC236}">
                  <a16:creationId xmlns:a16="http://schemas.microsoft.com/office/drawing/2014/main" id="{B38FE243-7D93-4577-8A1B-958A990493C5}"/>
                </a:ext>
              </a:extLst>
            </p:cNvPr>
            <p:cNvSpPr/>
            <p:nvPr/>
          </p:nvSpPr>
          <p:spPr>
            <a:xfrm>
              <a:off x="2614437" y="3460358"/>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2. </a:t>
              </a:r>
              <a:r>
                <a:rPr kumimoji="0" lang="zh-TW"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維持地區和平的行動</a:t>
              </a:r>
            </a:p>
          </p:txBody>
        </p:sp>
        <p:sp>
          <p:nvSpPr>
            <p:cNvPr id="18" name="矩形 17">
              <a:extLst>
                <a:ext uri="{FF2B5EF4-FFF2-40B4-BE49-F238E27FC236}">
                  <a16:creationId xmlns:a16="http://schemas.microsoft.com/office/drawing/2014/main" id="{7E3E97EC-BB53-480E-B01A-5E69132EDF11}"/>
                </a:ext>
              </a:extLst>
            </p:cNvPr>
            <p:cNvSpPr/>
            <p:nvPr/>
          </p:nvSpPr>
          <p:spPr>
            <a:xfrm>
              <a:off x="2207568" y="4782744"/>
              <a:ext cx="7281333" cy="554037"/>
            </a:xfrm>
            <a:prstGeom prst="rect">
              <a:avLst/>
            </a:prstGeom>
            <a:ln>
              <a:solidFill>
                <a:srgbClr val="14446E"/>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9" name="任意多边形: 形状 18">
              <a:extLst>
                <a:ext uri="{FF2B5EF4-FFF2-40B4-BE49-F238E27FC236}">
                  <a16:creationId xmlns:a16="http://schemas.microsoft.com/office/drawing/2014/main" id="{16857C83-F5F8-4D2A-B578-9352EC924907}"/>
                </a:ext>
              </a:extLst>
            </p:cNvPr>
            <p:cNvSpPr/>
            <p:nvPr/>
          </p:nvSpPr>
          <p:spPr>
            <a:xfrm>
              <a:off x="2614437" y="4457307"/>
              <a:ext cx="5688697" cy="649286"/>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46756" tIns="31703" rIns="246756" bIns="31703" anchor="ct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77900" rtl="0" eaLnBrk="0" fontAlgn="base" latinLnBrk="0" hangingPunct="0">
                <a:lnSpc>
                  <a:spcPct val="90000"/>
                </a:lnSpc>
                <a:spcBef>
                  <a:spcPct val="0"/>
                </a:spcBef>
                <a:spcAft>
                  <a:spcPct val="35000"/>
                </a:spcAft>
                <a:buClrTx/>
                <a:buSzTx/>
                <a:buFontTx/>
                <a:buNone/>
                <a:tabLst/>
                <a:defRPr/>
              </a:pPr>
              <a:r>
                <a:rPr kumimoji="0" lang="en-US" altLang="zh-TW" sz="24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3. </a:t>
              </a:r>
              <a:r>
                <a:rPr kumimoji="0" lang="zh-TW" altLang="en-US" sz="28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cs typeface="+mn-cs"/>
                </a:rPr>
                <a:t>援助發展中國家</a:t>
              </a:r>
            </a:p>
          </p:txBody>
        </p:sp>
      </p:grpSp>
      <p:sp>
        <p:nvSpPr>
          <p:cNvPr id="10" name="内容占位符 2">
            <a:extLst>
              <a:ext uri="{FF2B5EF4-FFF2-40B4-BE49-F238E27FC236}">
                <a16:creationId xmlns:a16="http://schemas.microsoft.com/office/drawing/2014/main" id="{9BB53590-2CE2-45AD-B1E1-9F6C02B9F240}"/>
              </a:ext>
            </a:extLst>
          </p:cNvPr>
          <p:cNvSpPr txBox="1">
            <a:spLocks/>
          </p:cNvSpPr>
          <p:nvPr/>
        </p:nvSpPr>
        <p:spPr>
          <a:xfrm>
            <a:off x="626322" y="1452339"/>
            <a:ext cx="11149249" cy="156966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CN" altLang="en-US" sz="3200" dirty="0" smtClean="0">
                <a:latin typeface="DFKai-SB" panose="03000509000000000000" pitchFamily="65" charset="-120"/>
                <a:ea typeface="DFKai-SB" panose="03000509000000000000" pitchFamily="65" charset="-120"/>
              </a:rPr>
              <a:t>國</a:t>
            </a:r>
            <a:r>
              <a:rPr lang="zh-TW" altLang="en-US" sz="3200" dirty="0" smtClean="0">
                <a:latin typeface="DFKai-SB" panose="03000509000000000000" pitchFamily="65" charset="-120"/>
                <a:ea typeface="DFKai-SB" panose="03000509000000000000" pitchFamily="65" charset="-120"/>
              </a:rPr>
              <a:t>家</a:t>
            </a:r>
            <a:r>
              <a:rPr lang="zh-CN" altLang="en-US" sz="3200" dirty="0">
                <a:latin typeface="DFKai-SB" panose="03000509000000000000" pitchFamily="65" charset="-120"/>
                <a:ea typeface="DFKai-SB" panose="03000509000000000000" pitchFamily="65" charset="-120"/>
              </a:rPr>
              <a:t>致力</a:t>
            </a:r>
            <a:r>
              <a:rPr lang="zh-CN" altLang="en-US" sz="3200" dirty="0">
                <a:solidFill>
                  <a:srgbClr val="000000"/>
                </a:solidFill>
                <a:latin typeface="DFKai-SB" panose="03000509000000000000" pitchFamily="65" charset="-120"/>
                <a:ea typeface="DFKai-SB" panose="03000509000000000000" pitchFamily="65" charset="-120"/>
                <a:sym typeface="宋体" panose="02010600030101010101" pitchFamily="2" charset="-122"/>
              </a:rPr>
              <a:t>於</a:t>
            </a:r>
            <a:r>
              <a:rPr lang="zh-CN" altLang="en-US" sz="3200" dirty="0">
                <a:latin typeface="DFKai-SB" panose="03000509000000000000" pitchFamily="65" charset="-120"/>
                <a:ea typeface="DFKai-SB" panose="03000509000000000000" pitchFamily="65" charset="-120"/>
              </a:rPr>
              <a:t>自身發展的同時，履行國際責任和義務，積極參與國際人道主義援助和維持和平行動，並幫助其他發展中國家增强自主發展能力</a:t>
            </a:r>
            <a:r>
              <a:rPr lang="zh-CN" altLang="en-US" sz="3200" dirty="0" smtClean="0">
                <a:latin typeface="DFKai-SB" panose="03000509000000000000" pitchFamily="65" charset="-120"/>
                <a:ea typeface="DFKai-SB" panose="03000509000000000000" pitchFamily="65" charset="-120"/>
              </a:rPr>
              <a:t>。</a:t>
            </a:r>
            <a:endParaRPr lang="en-US" altLang="zh-CN" sz="3200" dirty="0">
              <a:latin typeface="DFKai-SB" panose="03000509000000000000" pitchFamily="65" charset="-120"/>
              <a:ea typeface="DFKai-SB" panose="03000509000000000000" pitchFamily="65" charset="-12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776D6D3C-578D-4A90-B2C6-3714F48E5E4F}"/>
              </a:ext>
            </a:extLst>
          </p:cNvPr>
          <p:cNvSpPr>
            <a:spLocks noGrp="1"/>
          </p:cNvSpPr>
          <p:nvPr>
            <p:ph type="title"/>
          </p:nvPr>
        </p:nvSpPr>
        <p:spPr>
          <a:xfrm>
            <a:off x="3755461" y="384073"/>
            <a:ext cx="4013431" cy="674513"/>
          </a:xfrm>
        </p:spPr>
        <p:txBody>
          <a:bodyPr>
            <a:normAutofit/>
          </a:bodyPr>
          <a:lstStyle/>
          <a:p>
            <a:pPr marL="457200" indent="-457200">
              <a:buFont typeface="Wingdings" panose="05000000000000000000" pitchFamily="2" charset="2"/>
              <a:buChar char="Ø"/>
            </a:pPr>
            <a:r>
              <a:rPr lang="zh-CN" altLang="en-US" sz="3600" dirty="0">
                <a:solidFill>
                  <a:prstClr val="black"/>
                </a:solidFill>
                <a:latin typeface="DFKai-SB" panose="03000509000000000000" pitchFamily="65" charset="-120"/>
                <a:ea typeface="DFKai-SB" panose="03000509000000000000" pitchFamily="65" charset="-120"/>
              </a:rPr>
              <a:t>上海合作組織</a:t>
            </a:r>
            <a:endParaRPr lang="zh-CN" altLang="en-US" sz="3600" dirty="0">
              <a:latin typeface="DFKai-SB" panose="03000509000000000000" pitchFamily="65" charset="-120"/>
              <a:ea typeface="DFKai-SB" panose="03000509000000000000" pitchFamily="65" charset="-120"/>
            </a:endParaRPr>
          </a:p>
        </p:txBody>
      </p:sp>
      <p:sp>
        <p:nvSpPr>
          <p:cNvPr id="8" name="文本框 7">
            <a:extLst>
              <a:ext uri="{FF2B5EF4-FFF2-40B4-BE49-F238E27FC236}">
                <a16:creationId xmlns:a16="http://schemas.microsoft.com/office/drawing/2014/main" id="{A0444C47-B22F-44F5-8E80-ADE910B4C529}"/>
              </a:ext>
            </a:extLst>
          </p:cNvPr>
          <p:cNvSpPr txBox="1"/>
          <p:nvPr/>
        </p:nvSpPr>
        <p:spPr>
          <a:xfrm>
            <a:off x="446153" y="1123148"/>
            <a:ext cx="11108538" cy="4524315"/>
          </a:xfrm>
          <a:prstGeom prst="rect">
            <a:avLst/>
          </a:prstGeom>
          <a:noFill/>
        </p:spPr>
        <p:txBody>
          <a:bodyPr wrap="square">
            <a:spAutoFit/>
          </a:bodyPr>
          <a:lstStyle/>
          <a:p>
            <a:pPr algn="just"/>
            <a:r>
              <a:rPr lang="zh-CN" altLang="en-US" sz="2400" dirty="0" smtClean="0">
                <a:latin typeface="DFKai-SB" panose="03000509000000000000" pitchFamily="65" charset="-120"/>
                <a:ea typeface="DFKai-SB" panose="03000509000000000000" pitchFamily="65" charset="-120"/>
              </a:rPr>
              <a:t>上海</a:t>
            </a:r>
            <a:r>
              <a:rPr lang="zh-CN" altLang="en-US" sz="2400" dirty="0">
                <a:latin typeface="DFKai-SB" panose="03000509000000000000" pitchFamily="65" charset="-120"/>
                <a:ea typeface="DFKai-SB" panose="03000509000000000000" pitchFamily="65" charset="-120"/>
              </a:rPr>
              <a:t>合作</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組織的前身是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上海五國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會晤機制。</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1996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，為解</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決</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俄羅斯、哈薩克、吉爾吉斯斯坦和塔吉克斯坦的邊界問題，五國元首在上海舉行首次峰會，逐步形成五國會談機制</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2001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上海五國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元首舉行第</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次會晤，烏茲別克斯坦加入</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上海五國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，六國元首簽署</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上海合作組織成立宣言</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，正式成立上海合作組織，常設機構包括</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秘書處和地區反恐怖機構。秘書處設在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中國</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北京</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，地區反恐怖機構設在烏茲別克斯坦</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algn="just"/>
            <a:endParaRPr lang="en-US" altLang="zh-CN" sz="24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algn="just"/>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在互信、互利、平等、協商、尊重多樣文明、謀求共同發展的「上海精神」指導下，上海合作組織開創了區域合作新模式，在安全、經濟、人文各領域的合作成果日益豐富。</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文本框 8">
            <a:extLst>
              <a:ext uri="{FF2B5EF4-FFF2-40B4-BE49-F238E27FC236}">
                <a16:creationId xmlns:a16="http://schemas.microsoft.com/office/drawing/2014/main" id="{76371A10-F194-4893-BA61-2079EA9F697E}"/>
              </a:ext>
            </a:extLst>
          </p:cNvPr>
          <p:cNvSpPr txBox="1"/>
          <p:nvPr/>
        </p:nvSpPr>
        <p:spPr>
          <a:xfrm>
            <a:off x="1942445" y="6004911"/>
            <a:ext cx="5505760" cy="338554"/>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資料來源</a:t>
            </a:r>
            <a:r>
              <a:rPr lang="en-US" altLang="zh-TW" sz="1600" dirty="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上海合作組織 </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http://chn.sectsco.org/about_sco</a:t>
            </a:r>
            <a:endParaRPr lang="en-US" altLang="zh-CN" sz="16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7525908" y="5851392"/>
            <a:ext cx="781159" cy="676369"/>
          </a:xfrm>
          <a:prstGeom prst="rect">
            <a:avLst/>
          </a:prstGeom>
        </p:spPr>
      </p:pic>
    </p:spTree>
    <p:extLst>
      <p:ext uri="{BB962C8B-B14F-4D97-AF65-F5344CB8AC3E}">
        <p14:creationId xmlns:p14="http://schemas.microsoft.com/office/powerpoint/2010/main" val="4192506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33">
            <a:extLst>
              <a:ext uri="{FF2B5EF4-FFF2-40B4-BE49-F238E27FC236}">
                <a16:creationId xmlns:a16="http://schemas.microsoft.com/office/drawing/2014/main" id="{632F5867-C778-4AD4-95B0-351858CFF20A}"/>
              </a:ext>
            </a:extLst>
          </p:cNvPr>
          <p:cNvSpPr txBox="1"/>
          <p:nvPr/>
        </p:nvSpPr>
        <p:spPr>
          <a:xfrm>
            <a:off x="778607" y="1179949"/>
            <a:ext cx="6386215" cy="4440365"/>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just">
              <a:lnSpc>
                <a:spcPct val="130000"/>
              </a:lnSpc>
            </a:pPr>
            <a:r>
              <a:rPr lang="zh-CN" altLang="en-US" sz="3200" b="0" dirty="0"/>
              <a:t>上海合作組織</a:t>
            </a:r>
            <a:r>
              <a:rPr lang="zh-CN" altLang="en-US" sz="3200" b="0" dirty="0" smtClean="0">
                <a:latin typeface="Times New Roman" panose="02020603050405020304" pitchFamily="18" charset="0"/>
                <a:cs typeface="Times New Roman" panose="02020603050405020304" pitchFamily="18" charset="0"/>
              </a:rPr>
              <a:t>現有</a:t>
            </a:r>
            <a:r>
              <a:rPr lang="en-US" altLang="zh-CN" sz="3200" b="0" dirty="0">
                <a:latin typeface="Times New Roman" panose="02020603050405020304" pitchFamily="18" charset="0"/>
                <a:cs typeface="Times New Roman" panose="02020603050405020304" pitchFamily="18" charset="0"/>
              </a:rPr>
              <a:t>8</a:t>
            </a:r>
            <a:r>
              <a:rPr lang="zh-CN" altLang="en-US" sz="3200" b="0" dirty="0">
                <a:latin typeface="Times New Roman" panose="02020603050405020304" pitchFamily="18" charset="0"/>
                <a:cs typeface="Times New Roman" panose="02020603050405020304" pitchFamily="18" charset="0"/>
              </a:rPr>
              <a:t>個會員國、</a:t>
            </a:r>
            <a:r>
              <a:rPr lang="en-US" altLang="zh-CN" sz="3200" b="0" dirty="0">
                <a:latin typeface="Times New Roman" panose="02020603050405020304" pitchFamily="18" charset="0"/>
                <a:cs typeface="Times New Roman" panose="02020603050405020304" pitchFamily="18" charset="0"/>
              </a:rPr>
              <a:t>4</a:t>
            </a:r>
            <a:r>
              <a:rPr lang="zh-CN" altLang="en-US" sz="3200" b="0" dirty="0">
                <a:latin typeface="Times New Roman" panose="02020603050405020304" pitchFamily="18" charset="0"/>
                <a:cs typeface="Times New Roman" panose="02020603050405020304" pitchFamily="18" charset="0"/>
              </a:rPr>
              <a:t>個觀察國、</a:t>
            </a:r>
            <a:r>
              <a:rPr lang="en-US" altLang="zh-CN" sz="3200" b="0" dirty="0">
                <a:latin typeface="Times New Roman" panose="02020603050405020304" pitchFamily="18" charset="0"/>
                <a:cs typeface="Times New Roman" panose="02020603050405020304" pitchFamily="18" charset="0"/>
              </a:rPr>
              <a:t>6</a:t>
            </a:r>
            <a:r>
              <a:rPr lang="zh-CN" altLang="en-US" sz="3200" b="0" dirty="0">
                <a:latin typeface="Times New Roman" panose="02020603050405020304" pitchFamily="18" charset="0"/>
                <a:cs typeface="Times New Roman" panose="02020603050405020304" pitchFamily="18" charset="0"/>
              </a:rPr>
              <a:t>個對話夥伴，並</a:t>
            </a:r>
            <a:r>
              <a:rPr lang="zh-TW" altLang="en-US" sz="3200" b="0" dirty="0">
                <a:latin typeface="Times New Roman" panose="02020603050405020304" pitchFamily="18" charset="0"/>
                <a:cs typeface="Times New Roman" panose="02020603050405020304" pitchFamily="18" charset="0"/>
              </a:rPr>
              <a:t>與</a:t>
            </a:r>
            <a:r>
              <a:rPr lang="zh-CN" altLang="en-US" sz="3200" b="0" dirty="0">
                <a:latin typeface="Times New Roman" panose="02020603050405020304" pitchFamily="18" charset="0"/>
                <a:cs typeface="Times New Roman" panose="02020603050405020304" pitchFamily="18" charset="0"/>
              </a:rPr>
              <a:t>聯合國等國際和區域組織建立廣泛的合作關係，國際影響力不斷提升，已</a:t>
            </a:r>
            <a:r>
              <a:rPr lang="zh-CN" altLang="en-US" sz="3200" b="0" dirty="0" smtClean="0">
                <a:latin typeface="Times New Roman" panose="02020603050405020304" pitchFamily="18" charset="0"/>
                <a:cs typeface="Times New Roman" panose="02020603050405020304" pitchFamily="18" charset="0"/>
              </a:rPr>
              <a:t>成</a:t>
            </a:r>
            <a:r>
              <a:rPr lang="zh-TW" altLang="en-US" sz="3200" b="0" dirty="0" smtClean="0">
                <a:latin typeface="Times New Roman" panose="02020603050405020304" pitchFamily="18" charset="0"/>
                <a:cs typeface="Times New Roman" panose="02020603050405020304" pitchFamily="18" charset="0"/>
              </a:rPr>
              <a:t>為中</a:t>
            </a:r>
            <a:r>
              <a:rPr lang="zh-CN" altLang="en-US" sz="3200" b="0" dirty="0" smtClean="0">
                <a:latin typeface="Times New Roman" panose="02020603050405020304" pitchFamily="18" charset="0"/>
                <a:cs typeface="Times New Roman" panose="02020603050405020304" pitchFamily="18" charset="0"/>
              </a:rPr>
              <a:t>國</a:t>
            </a:r>
            <a:r>
              <a:rPr lang="zh-CN" altLang="en-US" sz="3200" b="0" dirty="0">
                <a:latin typeface="Times New Roman" panose="02020603050405020304" pitchFamily="18" charset="0"/>
                <a:cs typeface="Times New Roman" panose="02020603050405020304" pitchFamily="18" charset="0"/>
              </a:rPr>
              <a:t>與中亞地區最重要的多邊合作機制之一。</a:t>
            </a:r>
          </a:p>
        </p:txBody>
      </p:sp>
      <p:grpSp>
        <p:nvGrpSpPr>
          <p:cNvPr id="4" name="组合 11">
            <a:extLst>
              <a:ext uri="{FF2B5EF4-FFF2-40B4-BE49-F238E27FC236}">
                <a16:creationId xmlns:a16="http://schemas.microsoft.com/office/drawing/2014/main" id="{ECAC58D0-A489-46A0-8C7C-6E402B665F85}"/>
              </a:ext>
            </a:extLst>
          </p:cNvPr>
          <p:cNvGrpSpPr/>
          <p:nvPr/>
        </p:nvGrpSpPr>
        <p:grpSpPr>
          <a:xfrm>
            <a:off x="7691582" y="1577702"/>
            <a:ext cx="3655314" cy="3787002"/>
            <a:chOff x="2928396" y="2323135"/>
            <a:chExt cx="3973453" cy="4116605"/>
          </a:xfrm>
        </p:grpSpPr>
        <p:sp>
          <p:nvSpPr>
            <p:cNvPr id="5" name="Arc 3">
              <a:extLst>
                <a:ext uri="{FF2B5EF4-FFF2-40B4-BE49-F238E27FC236}">
                  <a16:creationId xmlns:a16="http://schemas.microsoft.com/office/drawing/2014/main" id="{84977D08-1AE6-4802-8CC2-DE2409EBA4D9}"/>
                </a:ext>
              </a:extLst>
            </p:cNvPr>
            <p:cNvSpPr>
              <a:spLocks/>
            </p:cNvSpPr>
            <p:nvPr/>
          </p:nvSpPr>
          <p:spPr bwMode="auto">
            <a:xfrm>
              <a:off x="4945063" y="2468563"/>
              <a:ext cx="1658937" cy="1920875"/>
            </a:xfrm>
            <a:custGeom>
              <a:avLst/>
              <a:gdLst>
                <a:gd name="T0" fmla="*/ 0 w 18694"/>
                <a:gd name="T1" fmla="*/ 0 h 21600"/>
                <a:gd name="T2" fmla="*/ 2147483647 w 18694"/>
                <a:gd name="T3" fmla="*/ 2147483647 h 21600"/>
                <a:gd name="T4" fmla="*/ 0 w 18694"/>
                <a:gd name="T5" fmla="*/ 2147483647 h 21600"/>
                <a:gd name="T6" fmla="*/ 0 60000 65536"/>
                <a:gd name="T7" fmla="*/ 0 60000 65536"/>
                <a:gd name="T8" fmla="*/ 0 60000 65536"/>
              </a:gdLst>
              <a:ahLst/>
              <a:cxnLst>
                <a:cxn ang="T6">
                  <a:pos x="T0" y="T1"/>
                </a:cxn>
                <a:cxn ang="T7">
                  <a:pos x="T2" y="T3"/>
                </a:cxn>
                <a:cxn ang="T8">
                  <a:pos x="T4" y="T5"/>
                </a:cxn>
              </a:cxnLst>
              <a:rect l="0" t="0" r="r" b="b"/>
              <a:pathLst>
                <a:path w="18694" h="21600" fill="none" extrusionOk="0">
                  <a:moveTo>
                    <a:pt x="-1" y="0"/>
                  </a:moveTo>
                  <a:cubicBezTo>
                    <a:pt x="7708" y="0"/>
                    <a:pt x="14832" y="4107"/>
                    <a:pt x="18694" y="10778"/>
                  </a:cubicBezTo>
                </a:path>
                <a:path w="18694" h="21600" stroke="0" extrusionOk="0">
                  <a:moveTo>
                    <a:pt x="-1" y="0"/>
                  </a:moveTo>
                  <a:cubicBezTo>
                    <a:pt x="7708" y="0"/>
                    <a:pt x="14832" y="4107"/>
                    <a:pt x="18694" y="10778"/>
                  </a:cubicBezTo>
                  <a:lnTo>
                    <a:pt x="0" y="21600"/>
                  </a:lnTo>
                  <a:lnTo>
                    <a:pt x="-1" y="0"/>
                  </a:lnTo>
                  <a:close/>
                </a:path>
              </a:pathLst>
            </a:custGeom>
            <a:solidFill>
              <a:schemeClr val="accent6">
                <a:lumMod val="20000"/>
                <a:lumOff val="80000"/>
              </a:schemeClr>
            </a:solidFill>
            <a:ln w="12700">
              <a:solidFill>
                <a:schemeClr val="bg1"/>
              </a:solidFill>
              <a:round/>
              <a:headEnd/>
              <a:tailEnd/>
            </a:ln>
          </p:spPr>
          <p:txBody>
            <a:bodyPr/>
            <a:lstStyle/>
            <a:p>
              <a:endParaRPr lang="zh-CN" altLang="en-US"/>
            </a:p>
          </p:txBody>
        </p:sp>
        <p:sp>
          <p:nvSpPr>
            <p:cNvPr id="6" name="Arc 4">
              <a:extLst>
                <a:ext uri="{FF2B5EF4-FFF2-40B4-BE49-F238E27FC236}">
                  <a16:creationId xmlns:a16="http://schemas.microsoft.com/office/drawing/2014/main" id="{8FE2100A-46E2-460A-A12E-488A85D46753}"/>
                </a:ext>
              </a:extLst>
            </p:cNvPr>
            <p:cNvSpPr>
              <a:spLocks/>
            </p:cNvSpPr>
            <p:nvPr/>
          </p:nvSpPr>
          <p:spPr bwMode="auto">
            <a:xfrm>
              <a:off x="4945063" y="3427413"/>
              <a:ext cx="1917700" cy="1924050"/>
            </a:xfrm>
            <a:custGeom>
              <a:avLst/>
              <a:gdLst>
                <a:gd name="T0" fmla="*/ 2147483647 w 21600"/>
                <a:gd name="T1" fmla="*/ 0 h 21642"/>
                <a:gd name="T2" fmla="*/ 2147483647 w 21600"/>
                <a:gd name="T3" fmla="*/ 2147483647 h 21642"/>
                <a:gd name="T4" fmla="*/ 0 w 21600"/>
                <a:gd name="T5" fmla="*/ 2147483647 h 21642"/>
                <a:gd name="T6" fmla="*/ 0 60000 65536"/>
                <a:gd name="T7" fmla="*/ 0 60000 65536"/>
                <a:gd name="T8" fmla="*/ 0 60000 65536"/>
              </a:gdLst>
              <a:ahLst/>
              <a:cxnLst>
                <a:cxn ang="T6">
                  <a:pos x="T0" y="T1"/>
                </a:cxn>
                <a:cxn ang="T7">
                  <a:pos x="T2" y="T3"/>
                </a:cxn>
                <a:cxn ang="T8">
                  <a:pos x="T4" y="T5"/>
                </a:cxn>
              </a:cxnLst>
              <a:rect l="0" t="0" r="r" b="b"/>
              <a:pathLst>
                <a:path w="21600" h="21642" fill="none" extrusionOk="0">
                  <a:moveTo>
                    <a:pt x="18694" y="-1"/>
                  </a:moveTo>
                  <a:cubicBezTo>
                    <a:pt x="20597" y="3288"/>
                    <a:pt x="21600" y="7021"/>
                    <a:pt x="21600" y="10821"/>
                  </a:cubicBezTo>
                  <a:cubicBezTo>
                    <a:pt x="21600" y="14620"/>
                    <a:pt x="20597" y="18353"/>
                    <a:pt x="18694" y="21642"/>
                  </a:cubicBezTo>
                </a:path>
                <a:path w="21600" h="21642" stroke="0" extrusionOk="0">
                  <a:moveTo>
                    <a:pt x="18694" y="-1"/>
                  </a:moveTo>
                  <a:cubicBezTo>
                    <a:pt x="20597" y="3288"/>
                    <a:pt x="21600" y="7021"/>
                    <a:pt x="21600" y="10821"/>
                  </a:cubicBezTo>
                  <a:cubicBezTo>
                    <a:pt x="21600" y="14620"/>
                    <a:pt x="20597" y="18353"/>
                    <a:pt x="18694" y="21642"/>
                  </a:cubicBezTo>
                  <a:lnTo>
                    <a:pt x="0" y="10821"/>
                  </a:lnTo>
                  <a:lnTo>
                    <a:pt x="18694" y="-1"/>
                  </a:lnTo>
                  <a:close/>
                </a:path>
              </a:pathLst>
            </a:custGeom>
            <a:solidFill>
              <a:schemeClr val="accent5">
                <a:lumMod val="20000"/>
                <a:lumOff val="80000"/>
              </a:schemeClr>
            </a:solidFill>
            <a:ln w="12700">
              <a:solidFill>
                <a:schemeClr val="bg1"/>
              </a:solidFill>
              <a:round/>
              <a:headEnd/>
              <a:tailEnd/>
            </a:ln>
          </p:spPr>
          <p:txBody>
            <a:bodyPr/>
            <a:lstStyle/>
            <a:p>
              <a:endParaRPr lang="zh-CN" altLang="en-US"/>
            </a:p>
          </p:txBody>
        </p:sp>
        <p:sp>
          <p:nvSpPr>
            <p:cNvPr id="7" name="Arc 5">
              <a:extLst>
                <a:ext uri="{FF2B5EF4-FFF2-40B4-BE49-F238E27FC236}">
                  <a16:creationId xmlns:a16="http://schemas.microsoft.com/office/drawing/2014/main" id="{5E6D24F5-B679-48B7-8206-E9CF2CB98C79}"/>
                </a:ext>
              </a:extLst>
            </p:cNvPr>
            <p:cNvSpPr>
              <a:spLocks/>
            </p:cNvSpPr>
            <p:nvPr/>
          </p:nvSpPr>
          <p:spPr bwMode="auto">
            <a:xfrm>
              <a:off x="4945063" y="4389438"/>
              <a:ext cx="1658937" cy="1920875"/>
            </a:xfrm>
            <a:custGeom>
              <a:avLst/>
              <a:gdLst>
                <a:gd name="T0" fmla="*/ 2147483647 w 18694"/>
                <a:gd name="T1" fmla="*/ 2147483647 h 21600"/>
                <a:gd name="T2" fmla="*/ 0 w 18694"/>
                <a:gd name="T3" fmla="*/ 2147483647 h 21600"/>
                <a:gd name="T4" fmla="*/ 0 w 18694"/>
                <a:gd name="T5" fmla="*/ 0 h 21600"/>
                <a:gd name="T6" fmla="*/ 0 60000 65536"/>
                <a:gd name="T7" fmla="*/ 0 60000 65536"/>
                <a:gd name="T8" fmla="*/ 0 60000 65536"/>
              </a:gdLst>
              <a:ahLst/>
              <a:cxnLst>
                <a:cxn ang="T6">
                  <a:pos x="T0" y="T1"/>
                </a:cxn>
                <a:cxn ang="T7">
                  <a:pos x="T2" y="T3"/>
                </a:cxn>
                <a:cxn ang="T8">
                  <a:pos x="T4" y="T5"/>
                </a:cxn>
              </a:cxnLst>
              <a:rect l="0" t="0" r="r" b="b"/>
              <a:pathLst>
                <a:path w="18694" h="21600" fill="none" extrusionOk="0">
                  <a:moveTo>
                    <a:pt x="18694" y="10821"/>
                  </a:moveTo>
                  <a:cubicBezTo>
                    <a:pt x="14832" y="17492"/>
                    <a:pt x="7708" y="21599"/>
                    <a:pt x="0" y="21600"/>
                  </a:cubicBezTo>
                </a:path>
                <a:path w="18694" h="21600" stroke="0" extrusionOk="0">
                  <a:moveTo>
                    <a:pt x="18694" y="10821"/>
                  </a:moveTo>
                  <a:cubicBezTo>
                    <a:pt x="14832" y="17492"/>
                    <a:pt x="7708" y="21599"/>
                    <a:pt x="0" y="21600"/>
                  </a:cubicBezTo>
                  <a:lnTo>
                    <a:pt x="0" y="0"/>
                  </a:lnTo>
                  <a:lnTo>
                    <a:pt x="18694" y="10821"/>
                  </a:lnTo>
                  <a:close/>
                </a:path>
              </a:pathLst>
            </a:custGeom>
            <a:solidFill>
              <a:schemeClr val="accent3">
                <a:lumMod val="20000"/>
                <a:lumOff val="80000"/>
              </a:schemeClr>
            </a:solidFill>
            <a:ln w="12700">
              <a:solidFill>
                <a:schemeClr val="bg1"/>
              </a:solidFill>
              <a:round/>
              <a:headEnd/>
              <a:tailEnd/>
            </a:ln>
          </p:spPr>
          <p:txBody>
            <a:bodyPr/>
            <a:lstStyle/>
            <a:p>
              <a:endParaRPr lang="zh-CN" altLang="en-US"/>
            </a:p>
          </p:txBody>
        </p:sp>
        <p:sp>
          <p:nvSpPr>
            <p:cNvPr id="8" name="Arc 6">
              <a:extLst>
                <a:ext uri="{FF2B5EF4-FFF2-40B4-BE49-F238E27FC236}">
                  <a16:creationId xmlns:a16="http://schemas.microsoft.com/office/drawing/2014/main" id="{AD58CE54-1DC5-41C4-99F9-E31169E7665C}"/>
                </a:ext>
              </a:extLst>
            </p:cNvPr>
            <p:cNvSpPr>
              <a:spLocks/>
            </p:cNvSpPr>
            <p:nvPr/>
          </p:nvSpPr>
          <p:spPr bwMode="auto">
            <a:xfrm>
              <a:off x="3286125" y="4389438"/>
              <a:ext cx="1658938" cy="1920875"/>
            </a:xfrm>
            <a:custGeom>
              <a:avLst/>
              <a:gdLst>
                <a:gd name="T0" fmla="*/ 2147483647 w 18698"/>
                <a:gd name="T1" fmla="*/ 2147483647 h 21600"/>
                <a:gd name="T2" fmla="*/ 0 w 18698"/>
                <a:gd name="T3" fmla="*/ 2147483647 h 21600"/>
                <a:gd name="T4" fmla="*/ 2147483647 w 18698"/>
                <a:gd name="T5" fmla="*/ 0 h 21600"/>
                <a:gd name="T6" fmla="*/ 0 60000 65536"/>
                <a:gd name="T7" fmla="*/ 0 60000 65536"/>
                <a:gd name="T8" fmla="*/ 0 60000 65536"/>
              </a:gdLst>
              <a:ahLst/>
              <a:cxnLst>
                <a:cxn ang="T6">
                  <a:pos x="T0" y="T1"/>
                </a:cxn>
                <a:cxn ang="T7">
                  <a:pos x="T2" y="T3"/>
                </a:cxn>
                <a:cxn ang="T8">
                  <a:pos x="T4" y="T5"/>
                </a:cxn>
              </a:cxnLst>
              <a:rect l="0" t="0" r="r" b="b"/>
              <a:pathLst>
                <a:path w="18698" h="21600" fill="none" extrusionOk="0">
                  <a:moveTo>
                    <a:pt x="18698" y="21600"/>
                  </a:moveTo>
                  <a:cubicBezTo>
                    <a:pt x="10986" y="21600"/>
                    <a:pt x="3859" y="17488"/>
                    <a:pt x="-1" y="10813"/>
                  </a:cubicBezTo>
                </a:path>
                <a:path w="18698" h="21600" stroke="0" extrusionOk="0">
                  <a:moveTo>
                    <a:pt x="18698" y="21600"/>
                  </a:moveTo>
                  <a:cubicBezTo>
                    <a:pt x="10986" y="21600"/>
                    <a:pt x="3859" y="17488"/>
                    <a:pt x="-1" y="10813"/>
                  </a:cubicBezTo>
                  <a:lnTo>
                    <a:pt x="18698" y="0"/>
                  </a:lnTo>
                  <a:lnTo>
                    <a:pt x="18698" y="21600"/>
                  </a:lnTo>
                  <a:close/>
                </a:path>
              </a:pathLst>
            </a:custGeom>
            <a:solidFill>
              <a:schemeClr val="accent2">
                <a:lumMod val="20000"/>
                <a:lumOff val="80000"/>
              </a:schemeClr>
            </a:solidFill>
            <a:ln w="12700">
              <a:solidFill>
                <a:schemeClr val="bg1"/>
              </a:solidFill>
              <a:round/>
              <a:headEnd/>
              <a:tailEnd/>
            </a:ln>
          </p:spPr>
          <p:txBody>
            <a:bodyPr/>
            <a:lstStyle/>
            <a:p>
              <a:endParaRPr lang="zh-CN" altLang="en-US"/>
            </a:p>
          </p:txBody>
        </p:sp>
        <p:sp>
          <p:nvSpPr>
            <p:cNvPr id="9" name="Arc 7">
              <a:extLst>
                <a:ext uri="{FF2B5EF4-FFF2-40B4-BE49-F238E27FC236}">
                  <a16:creationId xmlns:a16="http://schemas.microsoft.com/office/drawing/2014/main" id="{E045567F-CACA-4687-88FD-6B981D717F10}"/>
                </a:ext>
              </a:extLst>
            </p:cNvPr>
            <p:cNvSpPr>
              <a:spLocks/>
            </p:cNvSpPr>
            <p:nvPr/>
          </p:nvSpPr>
          <p:spPr bwMode="auto">
            <a:xfrm>
              <a:off x="3027363" y="3427413"/>
              <a:ext cx="1917700" cy="1922462"/>
            </a:xfrm>
            <a:custGeom>
              <a:avLst/>
              <a:gdLst>
                <a:gd name="T0" fmla="*/ 2147483647 w 21600"/>
                <a:gd name="T1" fmla="*/ 2147483647 h 21626"/>
                <a:gd name="T2" fmla="*/ 2147483647 w 21600"/>
                <a:gd name="T3" fmla="*/ 0 h 21626"/>
                <a:gd name="T4" fmla="*/ 2147483647 w 21600"/>
                <a:gd name="T5" fmla="*/ 2147483647 h 21626"/>
                <a:gd name="T6" fmla="*/ 0 60000 65536"/>
                <a:gd name="T7" fmla="*/ 0 60000 65536"/>
                <a:gd name="T8" fmla="*/ 0 60000 65536"/>
              </a:gdLst>
              <a:ahLst/>
              <a:cxnLst>
                <a:cxn ang="T6">
                  <a:pos x="T0" y="T1"/>
                </a:cxn>
                <a:cxn ang="T7">
                  <a:pos x="T2" y="T3"/>
                </a:cxn>
                <a:cxn ang="T8">
                  <a:pos x="T4" y="T5"/>
                </a:cxn>
              </a:cxnLst>
              <a:rect l="0" t="0" r="r" b="b"/>
              <a:pathLst>
                <a:path w="21600" h="21626" fill="none" extrusionOk="0">
                  <a:moveTo>
                    <a:pt x="2901" y="21626"/>
                  </a:moveTo>
                  <a:cubicBezTo>
                    <a:pt x="1000" y="18339"/>
                    <a:pt x="0" y="14609"/>
                    <a:pt x="0" y="10813"/>
                  </a:cubicBezTo>
                  <a:cubicBezTo>
                    <a:pt x="-1" y="7016"/>
                    <a:pt x="1000" y="3286"/>
                    <a:pt x="2901" y="-1"/>
                  </a:cubicBezTo>
                </a:path>
                <a:path w="21600" h="21626" stroke="0" extrusionOk="0">
                  <a:moveTo>
                    <a:pt x="2901" y="21626"/>
                  </a:moveTo>
                  <a:cubicBezTo>
                    <a:pt x="1000" y="18339"/>
                    <a:pt x="0" y="14609"/>
                    <a:pt x="0" y="10813"/>
                  </a:cubicBezTo>
                  <a:cubicBezTo>
                    <a:pt x="-1" y="7016"/>
                    <a:pt x="1000" y="3286"/>
                    <a:pt x="2901" y="-1"/>
                  </a:cubicBezTo>
                  <a:lnTo>
                    <a:pt x="21600" y="10813"/>
                  </a:lnTo>
                  <a:lnTo>
                    <a:pt x="2901" y="21626"/>
                  </a:lnTo>
                  <a:close/>
                </a:path>
              </a:pathLst>
            </a:custGeom>
            <a:solidFill>
              <a:schemeClr val="accent1">
                <a:lumMod val="20000"/>
                <a:lumOff val="80000"/>
              </a:schemeClr>
            </a:solidFill>
            <a:ln w="12700">
              <a:solidFill>
                <a:schemeClr val="bg1"/>
              </a:solidFill>
              <a:round/>
              <a:headEnd/>
              <a:tailEnd/>
            </a:ln>
          </p:spPr>
          <p:txBody>
            <a:bodyPr/>
            <a:lstStyle/>
            <a:p>
              <a:endParaRPr lang="zh-CN" altLang="en-US"/>
            </a:p>
          </p:txBody>
        </p:sp>
        <p:sp>
          <p:nvSpPr>
            <p:cNvPr id="10" name="Arc 8">
              <a:extLst>
                <a:ext uri="{FF2B5EF4-FFF2-40B4-BE49-F238E27FC236}">
                  <a16:creationId xmlns:a16="http://schemas.microsoft.com/office/drawing/2014/main" id="{C7F190F7-918F-4D80-8F4D-C2172C9630AF}"/>
                </a:ext>
              </a:extLst>
            </p:cNvPr>
            <p:cNvSpPr>
              <a:spLocks/>
            </p:cNvSpPr>
            <p:nvPr/>
          </p:nvSpPr>
          <p:spPr bwMode="auto">
            <a:xfrm>
              <a:off x="3286125" y="2468563"/>
              <a:ext cx="1658938" cy="1920875"/>
            </a:xfrm>
            <a:custGeom>
              <a:avLst/>
              <a:gdLst>
                <a:gd name="T0" fmla="*/ 0 w 18698"/>
                <a:gd name="T1" fmla="*/ 2147483647 h 21600"/>
                <a:gd name="T2" fmla="*/ 2147483647 w 18698"/>
                <a:gd name="T3" fmla="*/ 0 h 21600"/>
                <a:gd name="T4" fmla="*/ 2147483647 w 18698"/>
                <a:gd name="T5" fmla="*/ 2147483647 h 21600"/>
                <a:gd name="T6" fmla="*/ 0 60000 65536"/>
                <a:gd name="T7" fmla="*/ 0 60000 65536"/>
                <a:gd name="T8" fmla="*/ 0 60000 65536"/>
              </a:gdLst>
              <a:ahLst/>
              <a:cxnLst>
                <a:cxn ang="T6">
                  <a:pos x="T0" y="T1"/>
                </a:cxn>
                <a:cxn ang="T7">
                  <a:pos x="T2" y="T3"/>
                </a:cxn>
                <a:cxn ang="T8">
                  <a:pos x="T4" y="T5"/>
                </a:cxn>
              </a:cxnLst>
              <a:rect l="0" t="0" r="r" b="b"/>
              <a:pathLst>
                <a:path w="18698" h="21600" fill="none" extrusionOk="0">
                  <a:moveTo>
                    <a:pt x="-1" y="10786"/>
                  </a:moveTo>
                  <a:cubicBezTo>
                    <a:pt x="3859" y="4111"/>
                    <a:pt x="10986" y="0"/>
                    <a:pt x="18697" y="0"/>
                  </a:cubicBezTo>
                </a:path>
                <a:path w="18698" h="21600" stroke="0" extrusionOk="0">
                  <a:moveTo>
                    <a:pt x="-1" y="10786"/>
                  </a:moveTo>
                  <a:cubicBezTo>
                    <a:pt x="3859" y="4111"/>
                    <a:pt x="10986" y="0"/>
                    <a:pt x="18697" y="0"/>
                  </a:cubicBezTo>
                  <a:lnTo>
                    <a:pt x="18698" y="21600"/>
                  </a:lnTo>
                  <a:lnTo>
                    <a:pt x="-1" y="10786"/>
                  </a:lnTo>
                  <a:close/>
                </a:path>
              </a:pathLst>
            </a:custGeom>
            <a:solidFill>
              <a:schemeClr val="tx2">
                <a:lumMod val="20000"/>
                <a:lumOff val="80000"/>
              </a:schemeClr>
            </a:solidFill>
            <a:ln w="12700">
              <a:solidFill>
                <a:schemeClr val="bg1"/>
              </a:solidFill>
              <a:round/>
              <a:headEnd/>
              <a:tailEnd/>
            </a:ln>
          </p:spPr>
          <p:txBody>
            <a:bodyPr/>
            <a:lstStyle/>
            <a:p>
              <a:endParaRPr lang="zh-CN" altLang="en-US"/>
            </a:p>
          </p:txBody>
        </p:sp>
        <p:sp>
          <p:nvSpPr>
            <p:cNvPr id="11" name="Oval 9">
              <a:extLst>
                <a:ext uri="{FF2B5EF4-FFF2-40B4-BE49-F238E27FC236}">
                  <a16:creationId xmlns:a16="http://schemas.microsoft.com/office/drawing/2014/main" id="{53D97FCF-A22F-469F-A2BE-61D93860B090}"/>
                </a:ext>
              </a:extLst>
            </p:cNvPr>
            <p:cNvSpPr>
              <a:spLocks noChangeArrowheads="1"/>
            </p:cNvSpPr>
            <p:nvPr/>
          </p:nvSpPr>
          <p:spPr bwMode="auto">
            <a:xfrm>
              <a:off x="4017015" y="3489193"/>
              <a:ext cx="1801813" cy="1801813"/>
            </a:xfrm>
            <a:prstGeom prst="ellipse">
              <a:avLst/>
            </a:prstGeom>
            <a:solidFill>
              <a:srgbClr val="0070C0"/>
            </a:solidFill>
            <a:ln w="6350">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endParaRPr lang="zh-CN" altLang="en-US"/>
            </a:p>
          </p:txBody>
        </p:sp>
        <p:sp>
          <p:nvSpPr>
            <p:cNvPr id="12" name="Freeform 10">
              <a:extLst>
                <a:ext uri="{FF2B5EF4-FFF2-40B4-BE49-F238E27FC236}">
                  <a16:creationId xmlns:a16="http://schemas.microsoft.com/office/drawing/2014/main" id="{44CCCDEB-8277-46EF-9631-CAFB566B5CB3}"/>
                </a:ext>
              </a:extLst>
            </p:cNvPr>
            <p:cNvSpPr>
              <a:spLocks/>
            </p:cNvSpPr>
            <p:nvPr/>
          </p:nvSpPr>
          <p:spPr bwMode="auto">
            <a:xfrm rot="14433939">
              <a:off x="6105559" y="3153246"/>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6">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3" name="Freeform 11">
              <a:extLst>
                <a:ext uri="{FF2B5EF4-FFF2-40B4-BE49-F238E27FC236}">
                  <a16:creationId xmlns:a16="http://schemas.microsoft.com/office/drawing/2014/main" id="{CC712926-769F-4D19-B8A2-D77FF6906A14}"/>
                </a:ext>
              </a:extLst>
            </p:cNvPr>
            <p:cNvSpPr>
              <a:spLocks/>
            </p:cNvSpPr>
            <p:nvPr/>
          </p:nvSpPr>
          <p:spPr bwMode="auto">
            <a:xfrm rot="17935543">
              <a:off x="6007145" y="4594016"/>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5">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4" name="Freeform 12">
              <a:extLst>
                <a:ext uri="{FF2B5EF4-FFF2-40B4-BE49-F238E27FC236}">
                  <a16:creationId xmlns:a16="http://schemas.microsoft.com/office/drawing/2014/main" id="{DE148473-4C21-49A5-8C6C-00A34B96C019}"/>
                </a:ext>
              </a:extLst>
            </p:cNvPr>
            <p:cNvSpPr>
              <a:spLocks/>
            </p:cNvSpPr>
            <p:nvPr/>
          </p:nvSpPr>
          <p:spPr bwMode="auto">
            <a:xfrm rot="21462665">
              <a:off x="4688164" y="5161484"/>
              <a:ext cx="314325" cy="1278256"/>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3">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5" name="Freeform 13">
              <a:extLst>
                <a:ext uri="{FF2B5EF4-FFF2-40B4-BE49-F238E27FC236}">
                  <a16:creationId xmlns:a16="http://schemas.microsoft.com/office/drawing/2014/main" id="{F3406D16-591F-42C4-8890-C3F3FBB83F82}"/>
                </a:ext>
              </a:extLst>
            </p:cNvPr>
            <p:cNvSpPr>
              <a:spLocks/>
            </p:cNvSpPr>
            <p:nvPr/>
          </p:nvSpPr>
          <p:spPr bwMode="auto">
            <a:xfrm rot="14464457" flipH="1">
              <a:off x="3410361" y="4344489"/>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2">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6" name="Freeform 14">
              <a:extLst>
                <a:ext uri="{FF2B5EF4-FFF2-40B4-BE49-F238E27FC236}">
                  <a16:creationId xmlns:a16="http://schemas.microsoft.com/office/drawing/2014/main" id="{CA5DC76E-60C1-47B8-80C6-DD10D61BF29F}"/>
                </a:ext>
              </a:extLst>
            </p:cNvPr>
            <p:cNvSpPr>
              <a:spLocks/>
            </p:cNvSpPr>
            <p:nvPr/>
          </p:nvSpPr>
          <p:spPr bwMode="auto">
            <a:xfrm rot="10753612">
              <a:off x="4933536" y="2323135"/>
              <a:ext cx="314325" cy="1278256"/>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tx2">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7" name="Freeform 15">
              <a:extLst>
                <a:ext uri="{FF2B5EF4-FFF2-40B4-BE49-F238E27FC236}">
                  <a16:creationId xmlns:a16="http://schemas.microsoft.com/office/drawing/2014/main" id="{27B9EA2A-7E30-443E-AAFA-C3B29516B5D1}"/>
                </a:ext>
              </a:extLst>
            </p:cNvPr>
            <p:cNvSpPr>
              <a:spLocks/>
            </p:cNvSpPr>
            <p:nvPr/>
          </p:nvSpPr>
          <p:spPr bwMode="auto">
            <a:xfrm rot="17966061" flipH="1">
              <a:off x="3543213" y="2906032"/>
              <a:ext cx="314325" cy="1278255"/>
            </a:xfrm>
            <a:custGeom>
              <a:avLst/>
              <a:gdLst>
                <a:gd name="T0" fmla="*/ 2147483647 w 198"/>
                <a:gd name="T1" fmla="*/ 2147483647 h 915"/>
                <a:gd name="T2" fmla="*/ 2147483647 w 198"/>
                <a:gd name="T3" fmla="*/ 0 h 915"/>
                <a:gd name="T4" fmla="*/ 0 w 198"/>
                <a:gd name="T5" fmla="*/ 2147483647 h 915"/>
                <a:gd name="T6" fmla="*/ 2147483647 w 198"/>
                <a:gd name="T7" fmla="*/ 2147483647 h 915"/>
                <a:gd name="T8" fmla="*/ 2147483647 w 198"/>
                <a:gd name="T9" fmla="*/ 2147483647 h 9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8" h="915">
                  <a:moveTo>
                    <a:pt x="198" y="123"/>
                  </a:moveTo>
                  <a:lnTo>
                    <a:pt x="198" y="0"/>
                  </a:lnTo>
                  <a:lnTo>
                    <a:pt x="0" y="462"/>
                  </a:lnTo>
                  <a:lnTo>
                    <a:pt x="195" y="915"/>
                  </a:lnTo>
                  <a:lnTo>
                    <a:pt x="195" y="780"/>
                  </a:lnTo>
                </a:path>
              </a:pathLst>
            </a:custGeom>
            <a:solidFill>
              <a:schemeClr val="accent1">
                <a:lumMod val="40000"/>
                <a:lumOff val="60000"/>
              </a:schemeClr>
            </a:solidFill>
            <a:ln w="12700" cap="flat" cmpd="sng">
              <a:solidFill>
                <a:schemeClr val="bg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endParaRPr lang="zh-CN" altLang="en-US"/>
            </a:p>
          </p:txBody>
        </p:sp>
        <p:sp>
          <p:nvSpPr>
            <p:cNvPr id="18" name="Text Box 16">
              <a:extLst>
                <a:ext uri="{FF2B5EF4-FFF2-40B4-BE49-F238E27FC236}">
                  <a16:creationId xmlns:a16="http://schemas.microsoft.com/office/drawing/2014/main" id="{37984489-D3D9-4D53-8D36-669818BF884E}"/>
                </a:ext>
              </a:extLst>
            </p:cNvPr>
            <p:cNvSpPr txBox="1">
              <a:spLocks noChangeArrowheads="1"/>
            </p:cNvSpPr>
            <p:nvPr/>
          </p:nvSpPr>
          <p:spPr bwMode="auto">
            <a:xfrm>
              <a:off x="4191001" y="4162324"/>
              <a:ext cx="1419224" cy="4014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TW" altLang="en-US" sz="2400" dirty="0">
                  <a:solidFill>
                    <a:schemeClr val="bg1"/>
                  </a:solidFill>
                  <a:latin typeface="DFKai-SB" panose="03000509000000000000" pitchFamily="65" charset="-120"/>
                  <a:ea typeface="DFKai-SB" panose="03000509000000000000" pitchFamily="65" charset="-120"/>
                </a:rPr>
                <a:t>上海精神</a:t>
              </a:r>
              <a:endParaRPr kumimoji="1" lang="en-US" altLang="de-DE" sz="2400" dirty="0">
                <a:solidFill>
                  <a:schemeClr val="bg1"/>
                </a:solidFill>
                <a:latin typeface="DFKai-SB" panose="03000509000000000000" pitchFamily="65" charset="-120"/>
                <a:ea typeface="DFKai-SB" panose="03000509000000000000" pitchFamily="65" charset="-120"/>
              </a:endParaRPr>
            </a:p>
          </p:txBody>
        </p:sp>
        <p:sp>
          <p:nvSpPr>
            <p:cNvPr id="19" name="Text Box 17">
              <a:extLst>
                <a:ext uri="{FF2B5EF4-FFF2-40B4-BE49-F238E27FC236}">
                  <a16:creationId xmlns:a16="http://schemas.microsoft.com/office/drawing/2014/main" id="{63C0D9A7-7220-4704-A105-00648CA2F89B}"/>
                </a:ext>
              </a:extLst>
            </p:cNvPr>
            <p:cNvSpPr txBox="1">
              <a:spLocks noChangeArrowheads="1"/>
            </p:cNvSpPr>
            <p:nvPr/>
          </p:nvSpPr>
          <p:spPr bwMode="auto">
            <a:xfrm>
              <a:off x="5348288" y="3199013"/>
              <a:ext cx="898525"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互利</a:t>
              </a:r>
              <a:endParaRPr kumimoji="1" lang="en-US" altLang="de-DE" sz="2000" b="0" dirty="0">
                <a:latin typeface="DFKai-SB" panose="03000509000000000000" pitchFamily="65" charset="-120"/>
                <a:ea typeface="DFKai-SB" panose="03000509000000000000" pitchFamily="65" charset="-120"/>
              </a:endParaRPr>
            </a:p>
          </p:txBody>
        </p:sp>
        <p:sp>
          <p:nvSpPr>
            <p:cNvPr id="20" name="Text Box 18">
              <a:extLst>
                <a:ext uri="{FF2B5EF4-FFF2-40B4-BE49-F238E27FC236}">
                  <a16:creationId xmlns:a16="http://schemas.microsoft.com/office/drawing/2014/main" id="{E403BC6E-01B8-41CD-9A03-AC82045FD91E}"/>
                </a:ext>
              </a:extLst>
            </p:cNvPr>
            <p:cNvSpPr txBox="1">
              <a:spLocks noChangeArrowheads="1"/>
            </p:cNvSpPr>
            <p:nvPr/>
          </p:nvSpPr>
          <p:spPr bwMode="auto">
            <a:xfrm>
              <a:off x="3938588" y="2932312"/>
              <a:ext cx="898525"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互信</a:t>
              </a:r>
              <a:endParaRPr kumimoji="1" lang="en-US" altLang="de-DE" sz="2000" b="0" dirty="0">
                <a:latin typeface="DFKai-SB" panose="03000509000000000000" pitchFamily="65" charset="-120"/>
                <a:ea typeface="DFKai-SB" panose="03000509000000000000" pitchFamily="65" charset="-120"/>
              </a:endParaRPr>
            </a:p>
          </p:txBody>
        </p:sp>
        <p:sp>
          <p:nvSpPr>
            <p:cNvPr id="21" name="Text Box 19">
              <a:extLst>
                <a:ext uri="{FF2B5EF4-FFF2-40B4-BE49-F238E27FC236}">
                  <a16:creationId xmlns:a16="http://schemas.microsoft.com/office/drawing/2014/main" id="{282B03AE-710E-4C7B-A4A4-A6FF0A36BCE8}"/>
                </a:ext>
              </a:extLst>
            </p:cNvPr>
            <p:cNvSpPr txBox="1">
              <a:spLocks noChangeArrowheads="1"/>
            </p:cNvSpPr>
            <p:nvPr/>
          </p:nvSpPr>
          <p:spPr bwMode="auto">
            <a:xfrm>
              <a:off x="5868988" y="4392812"/>
              <a:ext cx="898525"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平等</a:t>
              </a:r>
              <a:endParaRPr kumimoji="1" lang="en-US" altLang="de-DE" sz="2000" b="0" dirty="0">
                <a:latin typeface="DFKai-SB" panose="03000509000000000000" pitchFamily="65" charset="-120"/>
                <a:ea typeface="DFKai-SB" panose="03000509000000000000" pitchFamily="65" charset="-120"/>
              </a:endParaRPr>
            </a:p>
          </p:txBody>
        </p:sp>
        <p:sp>
          <p:nvSpPr>
            <p:cNvPr id="22" name="Text Box 20">
              <a:extLst>
                <a:ext uri="{FF2B5EF4-FFF2-40B4-BE49-F238E27FC236}">
                  <a16:creationId xmlns:a16="http://schemas.microsoft.com/office/drawing/2014/main" id="{DDE9C36B-E578-423C-B732-895FCD53FD43}"/>
                </a:ext>
              </a:extLst>
            </p:cNvPr>
            <p:cNvSpPr txBox="1">
              <a:spLocks noChangeArrowheads="1"/>
            </p:cNvSpPr>
            <p:nvPr/>
          </p:nvSpPr>
          <p:spPr bwMode="auto">
            <a:xfrm>
              <a:off x="5043488" y="5497713"/>
              <a:ext cx="898525" cy="3345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協商</a:t>
              </a:r>
              <a:endParaRPr kumimoji="1" lang="en-US" altLang="de-DE" sz="2000" b="0" dirty="0">
                <a:latin typeface="DFKai-SB" panose="03000509000000000000" pitchFamily="65" charset="-120"/>
                <a:ea typeface="DFKai-SB" panose="03000509000000000000" pitchFamily="65" charset="-120"/>
              </a:endParaRPr>
            </a:p>
          </p:txBody>
        </p:sp>
        <p:sp>
          <p:nvSpPr>
            <p:cNvPr id="23" name="Text Box 21">
              <a:extLst>
                <a:ext uri="{FF2B5EF4-FFF2-40B4-BE49-F238E27FC236}">
                  <a16:creationId xmlns:a16="http://schemas.microsoft.com/office/drawing/2014/main" id="{E28A46E9-F5EB-420C-9AFB-7FF195F12BCB}"/>
                </a:ext>
              </a:extLst>
            </p:cNvPr>
            <p:cNvSpPr txBox="1">
              <a:spLocks noChangeArrowheads="1"/>
            </p:cNvSpPr>
            <p:nvPr/>
          </p:nvSpPr>
          <p:spPr bwMode="auto">
            <a:xfrm>
              <a:off x="3595689" y="5067759"/>
              <a:ext cx="898525" cy="6356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尊重多</a:t>
              </a:r>
              <a:r>
                <a:rPr kumimoji="1" lang="zh-CN" altLang="en-US" sz="1800" b="0" dirty="0">
                  <a:latin typeface="DFKai-SB" panose="03000509000000000000" pitchFamily="65" charset="-120"/>
                  <a:ea typeface="DFKai-SB" panose="03000509000000000000" pitchFamily="65" charset="-120"/>
                </a:rPr>
                <a:t>樣文明</a:t>
              </a:r>
              <a:endParaRPr kumimoji="1" lang="en-US" altLang="de-DE" sz="1800" b="0" dirty="0">
                <a:latin typeface="DFKai-SB" panose="03000509000000000000" pitchFamily="65" charset="-120"/>
                <a:ea typeface="DFKai-SB" panose="03000509000000000000" pitchFamily="65" charset="-120"/>
              </a:endParaRPr>
            </a:p>
          </p:txBody>
        </p:sp>
        <p:sp>
          <p:nvSpPr>
            <p:cNvPr id="24" name="Text Box 22">
              <a:extLst>
                <a:ext uri="{FF2B5EF4-FFF2-40B4-BE49-F238E27FC236}">
                  <a16:creationId xmlns:a16="http://schemas.microsoft.com/office/drawing/2014/main" id="{467C0F4A-FA75-431F-AF69-C976D72829D0}"/>
                </a:ext>
              </a:extLst>
            </p:cNvPr>
            <p:cNvSpPr txBox="1">
              <a:spLocks noChangeArrowheads="1"/>
            </p:cNvSpPr>
            <p:nvPr/>
          </p:nvSpPr>
          <p:spPr bwMode="auto">
            <a:xfrm>
              <a:off x="3138488" y="3857231"/>
              <a:ext cx="898525" cy="6691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lvl1pPr>
                <a:defRPr sz="1300" b="1">
                  <a:solidFill>
                    <a:srgbClr val="000000"/>
                  </a:solidFill>
                  <a:latin typeface="Arial" panose="020B0604020202020204" pitchFamily="34" charset="0"/>
                  <a:ea typeface="宋体" panose="02010600030101010101" pitchFamily="2" charset="-122"/>
                </a:defRPr>
              </a:lvl1pPr>
              <a:lvl2pPr marL="742950" indent="-285750">
                <a:defRPr sz="1300" b="1">
                  <a:solidFill>
                    <a:srgbClr val="000000"/>
                  </a:solidFill>
                  <a:latin typeface="Arial" panose="020B0604020202020204" pitchFamily="34" charset="0"/>
                  <a:ea typeface="宋体" panose="02010600030101010101" pitchFamily="2" charset="-122"/>
                </a:defRPr>
              </a:lvl2pPr>
              <a:lvl3pPr marL="1143000" indent="-228600">
                <a:defRPr sz="1300" b="1">
                  <a:solidFill>
                    <a:srgbClr val="000000"/>
                  </a:solidFill>
                  <a:latin typeface="Arial" panose="020B0604020202020204" pitchFamily="34" charset="0"/>
                  <a:ea typeface="宋体" panose="02010600030101010101" pitchFamily="2" charset="-122"/>
                </a:defRPr>
              </a:lvl3pPr>
              <a:lvl4pPr marL="1600200" indent="-228600">
                <a:defRPr sz="1300" b="1">
                  <a:solidFill>
                    <a:srgbClr val="000000"/>
                  </a:solidFill>
                  <a:latin typeface="Arial" panose="020B0604020202020204" pitchFamily="34" charset="0"/>
                  <a:ea typeface="宋体" panose="02010600030101010101" pitchFamily="2" charset="-122"/>
                </a:defRPr>
              </a:lvl4pPr>
              <a:lvl5pPr marL="2057400" indent="-228600">
                <a:defRPr sz="1300" b="1">
                  <a:solidFill>
                    <a:srgbClr val="000000"/>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sz="1300" b="1">
                  <a:solidFill>
                    <a:srgbClr val="000000"/>
                  </a:solidFill>
                  <a:latin typeface="Arial" panose="020B0604020202020204" pitchFamily="34" charset="0"/>
                  <a:ea typeface="宋体" panose="02010600030101010101" pitchFamily="2" charset="-122"/>
                </a:defRPr>
              </a:lvl9pPr>
            </a:lstStyle>
            <a:p>
              <a:pPr algn="ctr"/>
              <a:r>
                <a:rPr kumimoji="1" lang="zh-CN" altLang="en-US" sz="2000" b="0" dirty="0">
                  <a:latin typeface="DFKai-SB" panose="03000509000000000000" pitchFamily="65" charset="-120"/>
                  <a:ea typeface="DFKai-SB" panose="03000509000000000000" pitchFamily="65" charset="-120"/>
                </a:rPr>
                <a:t>謀求共同發展</a:t>
              </a:r>
              <a:endParaRPr kumimoji="1" lang="en-US" altLang="de-DE" sz="2000" b="0" dirty="0">
                <a:latin typeface="DFKai-SB" panose="03000509000000000000" pitchFamily="65" charset="-120"/>
                <a:ea typeface="DFKai-SB" panose="03000509000000000000" pitchFamily="65" charset="-120"/>
              </a:endParaRPr>
            </a:p>
          </p:txBody>
        </p:sp>
      </p:grpSp>
      <p:sp>
        <p:nvSpPr>
          <p:cNvPr id="25" name="标题 1">
            <a:extLst>
              <a:ext uri="{FF2B5EF4-FFF2-40B4-BE49-F238E27FC236}">
                <a16:creationId xmlns:a16="http://schemas.microsoft.com/office/drawing/2014/main" id="{776D6D3C-578D-4A90-B2C6-3714F48E5E4F}"/>
              </a:ext>
            </a:extLst>
          </p:cNvPr>
          <p:cNvSpPr>
            <a:spLocks noGrp="1"/>
          </p:cNvSpPr>
          <p:nvPr>
            <p:ph type="title"/>
          </p:nvPr>
        </p:nvSpPr>
        <p:spPr>
          <a:xfrm>
            <a:off x="3971714" y="296410"/>
            <a:ext cx="4013431" cy="674513"/>
          </a:xfrm>
        </p:spPr>
        <p:txBody>
          <a:bodyPr>
            <a:normAutofit/>
          </a:bodyPr>
          <a:lstStyle/>
          <a:p>
            <a:pPr marL="457200" indent="-457200">
              <a:buFont typeface="Wingdings" panose="05000000000000000000" pitchFamily="2" charset="2"/>
              <a:buChar char="Ø"/>
            </a:pPr>
            <a:r>
              <a:rPr lang="zh-CN" altLang="en-US" sz="3600" dirty="0">
                <a:solidFill>
                  <a:prstClr val="black"/>
                </a:solidFill>
                <a:latin typeface="DFKai-SB" panose="03000509000000000000" pitchFamily="65" charset="-120"/>
                <a:ea typeface="DFKai-SB" panose="03000509000000000000" pitchFamily="65" charset="-120"/>
              </a:rPr>
              <a:t>上海合作組織</a:t>
            </a:r>
            <a:endParaRPr lang="zh-CN" altLang="en-US" sz="3600" dirty="0">
              <a:latin typeface="DFKai-SB" panose="03000509000000000000" pitchFamily="65" charset="-120"/>
              <a:ea typeface="DFKai-SB" panose="03000509000000000000" pitchFamily="65" charset="-120"/>
            </a:endParaRPr>
          </a:p>
        </p:txBody>
      </p:sp>
      <p:sp>
        <p:nvSpPr>
          <p:cNvPr id="26" name="文本框 8">
            <a:extLst>
              <a:ext uri="{FF2B5EF4-FFF2-40B4-BE49-F238E27FC236}">
                <a16:creationId xmlns:a16="http://schemas.microsoft.com/office/drawing/2014/main" id="{76371A10-F194-4893-BA61-2079EA9F697E}"/>
              </a:ext>
            </a:extLst>
          </p:cNvPr>
          <p:cNvSpPr txBox="1"/>
          <p:nvPr/>
        </p:nvSpPr>
        <p:spPr>
          <a:xfrm>
            <a:off x="1031404" y="6011775"/>
            <a:ext cx="10310649" cy="369332"/>
          </a:xfrm>
          <a:prstGeom prst="rect">
            <a:avLst/>
          </a:prstGeom>
          <a:noFill/>
        </p:spPr>
        <p:txBody>
          <a:bodyPr wrap="square">
            <a:spAutoFit/>
          </a:bodyPr>
          <a:lstStyle/>
          <a:p>
            <a:r>
              <a:rPr lang="zh-CN" altLang="en-US" dirty="0">
                <a:latin typeface="DFKai-SB" panose="03000509000000000000" pitchFamily="65" charset="-120"/>
                <a:ea typeface="DFKai-SB" panose="03000509000000000000" pitchFamily="65" charset="-120"/>
              </a:rPr>
              <a:t>資料來源</a:t>
            </a:r>
            <a:r>
              <a:rPr lang="en-US" altLang="zh-TW" dirty="0">
                <a:latin typeface="DFKai-SB" panose="03000509000000000000" pitchFamily="65" charset="-120"/>
                <a:ea typeface="DFKai-SB" panose="03000509000000000000" pitchFamily="65" charset="-120"/>
              </a:rPr>
              <a:t>︰</a:t>
            </a:r>
            <a:r>
              <a:rPr lang="zh-TW" altLang="en-US" dirty="0">
                <a:latin typeface="DFKai-SB" panose="03000509000000000000" pitchFamily="65" charset="-120"/>
                <a:ea typeface="DFKai-SB" panose="03000509000000000000" pitchFamily="65" charset="-120"/>
              </a:rPr>
              <a:t>上海合作組織 </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chn.sectsco.org/about_sco</a:t>
            </a:r>
            <a:endParaRPr lang="en-US" altLang="zh-CN" sz="16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2"/>
          <a:stretch>
            <a:fillRect/>
          </a:stretch>
        </p:blipFill>
        <p:spPr>
          <a:xfrm>
            <a:off x="6774242" y="5858256"/>
            <a:ext cx="781159" cy="676369"/>
          </a:xfrm>
          <a:prstGeom prst="rect">
            <a:avLst/>
          </a:prstGeom>
        </p:spPr>
      </p:pic>
    </p:spTree>
    <p:extLst>
      <p:ext uri="{BB962C8B-B14F-4D97-AF65-F5344CB8AC3E}">
        <p14:creationId xmlns:p14="http://schemas.microsoft.com/office/powerpoint/2010/main" val="30271578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4EE59FE9-69E9-4350-A911-571B8A9864BC}"/>
              </a:ext>
            </a:extLst>
          </p:cNvPr>
          <p:cNvSpPr/>
          <p:nvPr/>
        </p:nvSpPr>
        <p:spPr>
          <a:xfrm>
            <a:off x="581627" y="823384"/>
            <a:ext cx="11041932" cy="1772793"/>
          </a:xfrm>
          <a:prstGeom prst="rect">
            <a:avLst/>
          </a:prstGeom>
        </p:spPr>
        <p:txBody>
          <a:bodyPr wrap="square">
            <a:spAutoFit/>
          </a:bodyPr>
          <a:lstStyle/>
          <a:p>
            <a:pPr indent="457200" algn="just">
              <a:lnSpc>
                <a:spcPct val="130000"/>
              </a:lnSpc>
            </a:pPr>
            <a:r>
              <a:rPr lang="zh-CN" altLang="en-US" sz="2800" i="0" dirty="0">
                <a:effectLst/>
                <a:latin typeface="Times New Roman" panose="02020603050405020304" pitchFamily="18" charset="0"/>
                <a:ea typeface="DFKai-SB" panose="03000509000000000000" pitchFamily="65" charset="-120"/>
                <a:cs typeface="Times New Roman" panose="02020603050405020304" pitchFamily="18" charset="0"/>
              </a:rPr>
              <a:t>金磚國家</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是世界新興市場與發展中國家之間的合作機制</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80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為金</a:t>
            </a:r>
            <a:r>
              <a:rPr kumimoji="0" lang="zh-CN"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磚國家之間的合作與發展提供了動力。</a:t>
            </a:r>
            <a:r>
              <a:rPr kumimoji="0" lang="zh-TW" altLang="en-US" sz="28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而中國是促成</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金磚國家合作</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的主要國家之一，亦是</a:t>
            </a:r>
            <a:r>
              <a:rPr lang="en-US" altLang="zh-CN" sz="2800" dirty="0">
                <a:latin typeface="Times New Roman" panose="02020603050405020304" pitchFamily="18" charset="0"/>
                <a:ea typeface="DFKai-SB" panose="03000509000000000000" pitchFamily="65" charset="-120"/>
                <a:cs typeface="Times New Roman" panose="02020603050405020304" pitchFamily="18" charset="0"/>
                <a:sym typeface="+mn-ea"/>
              </a:rPr>
              <a:t>2017</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年金磚國家主席國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mn-ea"/>
              </a:rPr>
              <a:t>。</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标题 1">
            <a:extLst>
              <a:ext uri="{FF2B5EF4-FFF2-40B4-BE49-F238E27FC236}">
                <a16:creationId xmlns:a16="http://schemas.microsoft.com/office/drawing/2014/main" id="{557D5F59-C879-4192-91C5-EB806FCAB086}"/>
              </a:ext>
            </a:extLst>
          </p:cNvPr>
          <p:cNvSpPr txBox="1">
            <a:spLocks noChangeArrowheads="1"/>
          </p:cNvSpPr>
          <p:nvPr/>
        </p:nvSpPr>
        <p:spPr bwMode="auto">
          <a:xfrm>
            <a:off x="4379158" y="307447"/>
            <a:ext cx="257899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金磚國家</a:t>
            </a:r>
          </a:p>
        </p:txBody>
      </p:sp>
      <p:sp>
        <p:nvSpPr>
          <p:cNvPr id="15" name="文本框 14">
            <a:extLst>
              <a:ext uri="{FF2B5EF4-FFF2-40B4-BE49-F238E27FC236}">
                <a16:creationId xmlns:a16="http://schemas.microsoft.com/office/drawing/2014/main" id="{CC3A1CAE-746A-43AE-81AA-D9DE375C00E4}"/>
              </a:ext>
            </a:extLst>
          </p:cNvPr>
          <p:cNvSpPr txBox="1"/>
          <p:nvPr/>
        </p:nvSpPr>
        <p:spPr>
          <a:xfrm>
            <a:off x="705394" y="2727008"/>
            <a:ext cx="10528663" cy="3044238"/>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marL="342900" indent="-342900" algn="l">
              <a:lnSpc>
                <a:spcPct val="100000"/>
              </a:lnSpc>
              <a:buFont typeface="Arial" panose="020B0604020202020204" pitchFamily="34" charset="0"/>
              <a:buChar char="•"/>
            </a:pP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2001</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年，美國高盛公司首次提出</a:t>
            </a: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BRICs</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概念，用巴西、俄羅斯、印度、中國四國英文名稱首字母組成縮寫詞。因</a:t>
            </a: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BRICs</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拼寫和發音同</a:t>
            </a:r>
            <a:r>
              <a:rPr lang="zh-CN" altLang="en-US" sz="2400" b="0" dirty="0">
                <a:latin typeface="Times New Roman" panose="02020603050405020304" pitchFamily="18" charset="0"/>
                <a:cs typeface="Times New Roman" panose="02020603050405020304" pitchFamily="18" charset="0"/>
                <a:sym typeface="宋体" panose="02010600030101010101" pitchFamily="2" charset="-122"/>
              </a:rPr>
              <a:t>英文單詞「</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磚」</a:t>
            </a:r>
            <a:r>
              <a:rPr lang="zh-CN" altLang="en-US" sz="2400" b="0" dirty="0">
                <a:latin typeface="Times New Roman" panose="02020603050405020304" pitchFamily="18" charset="0"/>
                <a:cs typeface="Times New Roman" panose="02020603050405020304" pitchFamily="18" charset="0"/>
                <a:sym typeface="宋体" panose="02010600030101010101" pitchFamily="2" charset="-122"/>
              </a:rPr>
              <a:t>（</a:t>
            </a: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bricks</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）相近，中國媒體和學者將其譯為金磚國家。</a:t>
            </a: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2011</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年，南非正式加入金磚國家，英文名稱定為</a:t>
            </a:r>
            <a:r>
              <a:rPr lang="en-US" altLang="zh-CN" sz="2400" b="0" dirty="0" smtClean="0">
                <a:latin typeface="Times New Roman" panose="02020603050405020304" pitchFamily="18" charset="0"/>
                <a:cs typeface="Times New Roman" panose="02020603050405020304" pitchFamily="18" charset="0"/>
                <a:sym typeface="宋体" panose="02010600030101010101" pitchFamily="2" charset="-122"/>
              </a:rPr>
              <a:t>BRICS</a:t>
            </a:r>
            <a:r>
              <a:rPr lang="zh-CN" altLang="en-US" sz="2400" b="0" dirty="0" smtClean="0">
                <a:latin typeface="Times New Roman" panose="02020603050405020304" pitchFamily="18" charset="0"/>
                <a:cs typeface="Times New Roman" panose="02020603050405020304" pitchFamily="18" charset="0"/>
                <a:sym typeface="宋体" panose="02010600030101010101" pitchFamily="2" charset="-122"/>
              </a:rPr>
              <a:t>。</a:t>
            </a:r>
            <a:endParaRPr lang="en-US" altLang="zh-TW" sz="2400" b="0" dirty="0">
              <a:latin typeface="Times New Roman" panose="02020603050405020304" pitchFamily="18" charset="0"/>
              <a:cs typeface="Times New Roman" panose="02020603050405020304" pitchFamily="18" charset="0"/>
              <a:sym typeface="宋体" panose="02010600030101010101" pitchFamily="2" charset="-122"/>
            </a:endParaRPr>
          </a:p>
          <a:p>
            <a:pPr marL="342900" indent="-342900" algn="l">
              <a:lnSpc>
                <a:spcPct val="100000"/>
              </a:lnSpc>
              <a:buFont typeface="Arial" panose="020B0604020202020204" pitchFamily="34" charset="0"/>
              <a:buChar char="•"/>
            </a:pPr>
            <a:r>
              <a:rPr lang="en-US" altLang="zh-CN" sz="2400" b="0" dirty="0" smtClean="0">
                <a:latin typeface="Times New Roman" panose="02020603050405020304" pitchFamily="18" charset="0"/>
                <a:cs typeface="Times New Roman" panose="02020603050405020304" pitchFamily="18" charset="0"/>
              </a:rPr>
              <a:t>2006</a:t>
            </a:r>
            <a:r>
              <a:rPr lang="zh-CN" altLang="en-US" sz="2400" b="0" dirty="0" smtClean="0">
                <a:latin typeface="Times New Roman" panose="02020603050405020304" pitchFamily="18" charset="0"/>
                <a:cs typeface="Times New Roman" panose="02020603050405020304" pitchFamily="18" charset="0"/>
              </a:rPr>
              <a:t>年，金磚國家外長舉行首次會晤，開啟金磚國家合作序幕。金磚國家合作機制成立以來，合作基礎日益夯實，領域逐漸拓展，在經貿、財金、科技、農業、文化、教育、</a:t>
            </a:r>
            <a:r>
              <a:rPr lang="zh-TW" altLang="en-US" sz="2400" b="0" dirty="0" smtClean="0">
                <a:latin typeface="Times New Roman" panose="02020603050405020304" pitchFamily="18" charset="0"/>
                <a:cs typeface="Times New Roman" panose="02020603050405020304" pitchFamily="18" charset="0"/>
              </a:rPr>
              <a:t>衞</a:t>
            </a:r>
            <a:r>
              <a:rPr lang="zh-CN" altLang="en-US" sz="2400" b="0" dirty="0" smtClean="0">
                <a:latin typeface="Times New Roman" panose="02020603050405020304" pitchFamily="18" charset="0"/>
                <a:cs typeface="Times New Roman" panose="02020603050405020304" pitchFamily="18" charset="0"/>
              </a:rPr>
              <a:t>生、智庫、友城等數十個領域</a:t>
            </a:r>
            <a:r>
              <a:rPr lang="zh-TW" altLang="en-US" sz="2400" b="0" dirty="0" smtClean="0">
                <a:latin typeface="Times New Roman" panose="02020603050405020304" pitchFamily="18" charset="0"/>
                <a:cs typeface="Times New Roman" panose="02020603050405020304" pitchFamily="18" charset="0"/>
              </a:rPr>
              <a:t>。</a:t>
            </a:r>
            <a:endParaRPr lang="en-US" altLang="zh-TW" sz="2400" b="0" dirty="0">
              <a:latin typeface="Times New Roman" panose="02020603050405020304" pitchFamily="18" charset="0"/>
              <a:cs typeface="Times New Roman" panose="02020603050405020304" pitchFamily="18" charset="0"/>
            </a:endParaRPr>
          </a:p>
        </p:txBody>
      </p:sp>
      <p:sp>
        <p:nvSpPr>
          <p:cNvPr id="2" name="Rectangle 1"/>
          <p:cNvSpPr/>
          <p:nvPr/>
        </p:nvSpPr>
        <p:spPr>
          <a:xfrm>
            <a:off x="705394" y="5956258"/>
            <a:ext cx="8577943" cy="523220"/>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中華人民共和國外交部</a:t>
            </a:r>
            <a:r>
              <a:rPr lang="en-US" sz="1400" dirty="0" smtClean="0">
                <a:latin typeface="Times New Roman" panose="02020603050405020304" pitchFamily="18" charset="0"/>
                <a:cs typeface="Times New Roman" panose="02020603050405020304" pitchFamily="18" charset="0"/>
              </a:rPr>
              <a:t>https</a:t>
            </a:r>
            <a:r>
              <a:rPr lang="en-US" sz="1400" dirty="0">
                <a:latin typeface="Times New Roman" panose="02020603050405020304" pitchFamily="18" charset="0"/>
                <a:cs typeface="Times New Roman" panose="02020603050405020304" pitchFamily="18" charset="0"/>
              </a:rPr>
              <a:t>://www.fmprc.gov.cn/web/wjb_673085/zzjg_673183/gjjjs_674249/gjzzyhygk_674253/jzgj_674283/gk_674285/</a:t>
            </a:r>
          </a:p>
        </p:txBody>
      </p:sp>
      <p:pic>
        <p:nvPicPr>
          <p:cNvPr id="6" name="Picture 5"/>
          <p:cNvPicPr>
            <a:picLocks noChangeAspect="1"/>
          </p:cNvPicPr>
          <p:nvPr/>
        </p:nvPicPr>
        <p:blipFill>
          <a:blip r:embed="rId3"/>
          <a:stretch>
            <a:fillRect/>
          </a:stretch>
        </p:blipFill>
        <p:spPr>
          <a:xfrm>
            <a:off x="9357715" y="5986469"/>
            <a:ext cx="1476100" cy="469979"/>
          </a:xfrm>
          <a:prstGeom prst="rect">
            <a:avLst/>
          </a:prstGeom>
        </p:spPr>
      </p:pic>
    </p:spTree>
    <p:extLst>
      <p:ext uri="{BB962C8B-B14F-4D97-AF65-F5344CB8AC3E}">
        <p14:creationId xmlns:p14="http://schemas.microsoft.com/office/powerpoint/2010/main" val="1266810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3F41AFEA-200E-44F1-A247-6A605EF49940}"/>
              </a:ext>
            </a:extLst>
          </p:cNvPr>
          <p:cNvSpPr/>
          <p:nvPr/>
        </p:nvSpPr>
        <p:spPr bwMode="auto">
          <a:xfrm>
            <a:off x="1458238" y="2672556"/>
            <a:ext cx="9251488" cy="3844522"/>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矩形 20">
            <a:extLst>
              <a:ext uri="{FF2B5EF4-FFF2-40B4-BE49-F238E27FC236}">
                <a16:creationId xmlns:a16="http://schemas.microsoft.com/office/drawing/2014/main" id="{2803E0BB-4FEF-48F7-AABB-51D17816734C}"/>
              </a:ext>
            </a:extLst>
          </p:cNvPr>
          <p:cNvSpPr/>
          <p:nvPr/>
        </p:nvSpPr>
        <p:spPr>
          <a:xfrm>
            <a:off x="1533506" y="2761184"/>
            <a:ext cx="9124989" cy="391482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3" name="矩形: 圆角 22">
            <a:extLst>
              <a:ext uri="{FF2B5EF4-FFF2-40B4-BE49-F238E27FC236}">
                <a16:creationId xmlns:a16="http://schemas.microsoft.com/office/drawing/2014/main" id="{85506D32-4E08-4B2D-A953-D9AECFD3C3B1}"/>
              </a:ext>
            </a:extLst>
          </p:cNvPr>
          <p:cNvSpPr/>
          <p:nvPr/>
        </p:nvSpPr>
        <p:spPr>
          <a:xfrm flipV="1">
            <a:off x="6808359" y="2867251"/>
            <a:ext cx="3624805" cy="2803224"/>
          </a:xfrm>
          <a:prstGeom prst="roundRect">
            <a:avLst>
              <a:gd name="adj" fmla="val 10000"/>
            </a:avLst>
          </a:prstGeom>
          <a:solidFill>
            <a:srgbClr val="77D3DB">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9" name="文本框 8">
            <a:extLst>
              <a:ext uri="{FF2B5EF4-FFF2-40B4-BE49-F238E27FC236}">
                <a16:creationId xmlns:a16="http://schemas.microsoft.com/office/drawing/2014/main" id="{5CA9B1F0-A632-49B9-9B98-AA8BF4E4E736}"/>
              </a:ext>
            </a:extLst>
          </p:cNvPr>
          <p:cNvSpPr txBox="1"/>
          <p:nvPr/>
        </p:nvSpPr>
        <p:spPr>
          <a:xfrm>
            <a:off x="529847" y="876538"/>
            <a:ext cx="11072522" cy="1569660"/>
          </a:xfrm>
          <a:prstGeom prst="rect">
            <a:avLst/>
          </a:prstGeom>
          <a:noFill/>
        </p:spPr>
        <p:txBody>
          <a:bodyPr wrap="square">
            <a:spAutoFit/>
          </a:bodyPr>
          <a:lstStyle/>
          <a:p>
            <a:pPr>
              <a:spcBef>
                <a:spcPts val="600"/>
              </a:spcBef>
              <a:spcAft>
                <a:spcPts val="600"/>
              </a:spcAft>
            </a:pPr>
            <a:r>
              <a:rPr kumimoji="0" lang="zh-CN" altLang="en-US" sz="2000" i="0" u="none" strike="noStrike" kern="1200" cap="none" spc="0" normalizeH="0" baseline="0" noProof="0" dirty="0">
                <a:ln>
                  <a:noFill/>
                </a:ln>
                <a:effectLst/>
                <a:uLnTx/>
                <a:uFillTx/>
                <a:latin typeface="DFKai-SB" panose="03000509000000000000" pitchFamily="65" charset="-120"/>
                <a:ea typeface="DFKai-SB" panose="03000509000000000000" pitchFamily="65" charset="-120"/>
                <a:sym typeface="+mn-ea"/>
              </a:rPr>
              <a:t>    </a:t>
            </a:r>
            <a:r>
              <a:rPr kumimoji="0" lang="zh-CN"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金磚國家計劃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建立</a:t>
            </a:r>
            <a:r>
              <a:rPr kumimoji="0" lang="zh-CN"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一</a:t>
            </a:r>
            <a:r>
              <a:rPr kumimoji="0" lang="zh-TW"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所新開發銀行，為金磚國家和其他新興經濟體的基建和可持續發展項目</a:t>
            </a:r>
            <a:r>
              <a:rPr kumimoji="0" lang="zh-CN"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提供</a:t>
            </a:r>
            <a:r>
              <a:rPr kumimoji="0" lang="zh-TW" altLang="en-US" sz="240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sym typeface="+mn-ea"/>
              </a:rPr>
              <a:t>融資。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2014年，金磚五國在巴西簽署協定</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成立金磚國家新開發銀行。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sym typeface="+mn-ea"/>
              </a:rPr>
              <a:t>2015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年，新開發銀行在上海正式開業。</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作為金</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磚國家合作機制中的重要組成部分，</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sym typeface="+mn-ea"/>
              </a:rPr>
              <a:t>新開發銀行的成立</a:t>
            </a:r>
            <a:r>
              <a:rPr lang="zh-CN" altLang="en-US" sz="2400" dirty="0">
                <a:latin typeface="DFKai-SB" panose="03000509000000000000" pitchFamily="65" charset="-120"/>
                <a:ea typeface="DFKai-SB" panose="03000509000000000000" pitchFamily="65" charset="-120"/>
                <a:sym typeface="+mn-ea"/>
              </a:rPr>
              <a:t>有助提高金磚國家在國際金融事務中的影響力。</a:t>
            </a:r>
            <a:endParaRPr lang="zh-CN" altLang="en-US" sz="2400" dirty="0">
              <a:latin typeface="DFKai-SB" panose="03000509000000000000" pitchFamily="65" charset="-120"/>
              <a:ea typeface="DFKai-SB" panose="03000509000000000000" pitchFamily="65" charset="-120"/>
            </a:endParaRPr>
          </a:p>
        </p:txBody>
      </p:sp>
      <p:sp>
        <p:nvSpPr>
          <p:cNvPr id="10" name="文本框 9">
            <a:extLst>
              <a:ext uri="{FF2B5EF4-FFF2-40B4-BE49-F238E27FC236}">
                <a16:creationId xmlns:a16="http://schemas.microsoft.com/office/drawing/2014/main" id="{28070BB1-3A0D-437D-836A-D91E1DEC9667}"/>
              </a:ext>
            </a:extLst>
          </p:cNvPr>
          <p:cNvSpPr txBox="1"/>
          <p:nvPr/>
        </p:nvSpPr>
        <p:spPr>
          <a:xfrm>
            <a:off x="6928365" y="2817323"/>
            <a:ext cx="3384791" cy="2862322"/>
          </a:xfrm>
          <a:prstGeom prst="rect">
            <a:avLst/>
          </a:prstGeom>
          <a:noFill/>
        </p:spPr>
        <p:txBody>
          <a:bodyPr wrap="square">
            <a:spAutoFit/>
          </a:bodyPr>
          <a:lstStyle/>
          <a:p>
            <a:pPr>
              <a:lnSpc>
                <a:spcPct val="150000"/>
              </a:lnSpc>
            </a:pP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根據下列資料，</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新開發銀行初始法定資本總額為 </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000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億美元，初始認繳資本為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500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億美元，</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由五國攤分。</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481411B-84A5-4D5F-98BB-8AFDD7B3D362}"/>
              </a:ext>
            </a:extLst>
          </p:cNvPr>
          <p:cNvSpPr txBox="1"/>
          <p:nvPr/>
        </p:nvSpPr>
        <p:spPr>
          <a:xfrm>
            <a:off x="3352800" y="131914"/>
            <a:ext cx="4768569" cy="646331"/>
          </a:xfrm>
          <a:prstGeom prst="rect">
            <a:avLst/>
          </a:prstGeom>
          <a:noFill/>
        </p:spPr>
        <p:txBody>
          <a:bodyPr wrap="square">
            <a:spAutoFit/>
          </a:bodyPr>
          <a:lstStyle/>
          <a:p>
            <a:r>
              <a:rPr kumimoji="0" lang="zh-CN" altLang="en-US" sz="3600" b="1" i="0" u="none" strike="noStrike" kern="1200" cap="none" spc="0" normalizeH="0" baseline="0" noProof="0" dirty="0">
                <a:ln>
                  <a:noFill/>
                </a:ln>
                <a:solidFill>
                  <a:schemeClr val="tx1"/>
                </a:solidFill>
                <a:effectLst/>
                <a:uLnTx/>
                <a:uFillTx/>
                <a:latin typeface="DFKai-SB" panose="03000509000000000000" pitchFamily="65" charset="-120"/>
                <a:ea typeface="DFKai-SB" panose="03000509000000000000" pitchFamily="65" charset="-120"/>
                <a:sym typeface="+mn-ea"/>
              </a:rPr>
              <a:t>金磚國家新開發銀行</a:t>
            </a:r>
            <a:endParaRPr lang="zh-CN" altLang="en-US" sz="3600" b="1" dirty="0">
              <a:latin typeface="DFKai-SB" panose="03000509000000000000" pitchFamily="65" charset="-120"/>
              <a:ea typeface="DFKai-SB" panose="03000509000000000000" pitchFamily="65" charset="-120"/>
            </a:endParaRPr>
          </a:p>
        </p:txBody>
      </p:sp>
      <p:sp>
        <p:nvSpPr>
          <p:cNvPr id="12" name="Freeform 7">
            <a:extLst>
              <a:ext uri="{FF2B5EF4-FFF2-40B4-BE49-F238E27FC236}">
                <a16:creationId xmlns:a16="http://schemas.microsoft.com/office/drawing/2014/main" id="{73333A4F-B278-4051-BE3D-EC91021F7D6E}"/>
              </a:ext>
            </a:extLst>
          </p:cNvPr>
          <p:cNvSpPr/>
          <p:nvPr/>
        </p:nvSpPr>
        <p:spPr bwMode="auto">
          <a:xfrm>
            <a:off x="1898580" y="21765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nvGrpSpPr>
          <p:cNvPr id="3" name="组合 2">
            <a:extLst>
              <a:ext uri="{FF2B5EF4-FFF2-40B4-BE49-F238E27FC236}">
                <a16:creationId xmlns:a16="http://schemas.microsoft.com/office/drawing/2014/main" id="{076ACDC0-67B3-401C-8B6D-BCB332AE6135}"/>
              </a:ext>
            </a:extLst>
          </p:cNvPr>
          <p:cNvGrpSpPr/>
          <p:nvPr/>
        </p:nvGrpSpPr>
        <p:grpSpPr>
          <a:xfrm>
            <a:off x="2048280" y="2837702"/>
            <a:ext cx="4635882" cy="3679376"/>
            <a:chOff x="5143544" y="2378304"/>
            <a:chExt cx="5200652" cy="4127618"/>
          </a:xfrm>
        </p:grpSpPr>
        <p:sp>
          <p:nvSpPr>
            <p:cNvPr id="4" name="空心弧 3">
              <a:extLst>
                <a:ext uri="{FF2B5EF4-FFF2-40B4-BE49-F238E27FC236}">
                  <a16:creationId xmlns:a16="http://schemas.microsoft.com/office/drawing/2014/main" id="{C0C9C7C6-15C0-423D-B5A2-FEC7087CC565}"/>
                </a:ext>
              </a:extLst>
            </p:cNvPr>
            <p:cNvSpPr/>
            <p:nvPr/>
          </p:nvSpPr>
          <p:spPr>
            <a:xfrm>
              <a:off x="5915585" y="2800332"/>
              <a:ext cx="3559225" cy="3559225"/>
            </a:xfrm>
            <a:prstGeom prst="blockArc">
              <a:avLst>
                <a:gd name="adj1" fmla="val 11880000"/>
                <a:gd name="adj2" fmla="val 16200000"/>
                <a:gd name="adj3" fmla="val 4636"/>
              </a:avLst>
            </a:pr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5" name="空心弧 4">
              <a:extLst>
                <a:ext uri="{FF2B5EF4-FFF2-40B4-BE49-F238E27FC236}">
                  <a16:creationId xmlns:a16="http://schemas.microsoft.com/office/drawing/2014/main" id="{13C4ADF0-F7EA-48BA-ADA5-664074273240}"/>
                </a:ext>
              </a:extLst>
            </p:cNvPr>
            <p:cNvSpPr/>
            <p:nvPr/>
          </p:nvSpPr>
          <p:spPr>
            <a:xfrm>
              <a:off x="5915585" y="2800332"/>
              <a:ext cx="3559225" cy="3559225"/>
            </a:xfrm>
            <a:prstGeom prst="blockArc">
              <a:avLst>
                <a:gd name="adj1" fmla="val 7560000"/>
                <a:gd name="adj2" fmla="val 11880000"/>
                <a:gd name="adj3" fmla="val 4636"/>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6" name="空心弧 5">
              <a:extLst>
                <a:ext uri="{FF2B5EF4-FFF2-40B4-BE49-F238E27FC236}">
                  <a16:creationId xmlns:a16="http://schemas.microsoft.com/office/drawing/2014/main" id="{867B20C2-594B-4FB7-A061-E8713B13101E}"/>
                </a:ext>
              </a:extLst>
            </p:cNvPr>
            <p:cNvSpPr/>
            <p:nvPr/>
          </p:nvSpPr>
          <p:spPr>
            <a:xfrm>
              <a:off x="5915585" y="2800332"/>
              <a:ext cx="3559225" cy="3559225"/>
            </a:xfrm>
            <a:prstGeom prst="blockArc">
              <a:avLst>
                <a:gd name="adj1" fmla="val 3240000"/>
                <a:gd name="adj2" fmla="val 7560000"/>
                <a:gd name="adj3" fmla="val 4636"/>
              </a:avLst>
            </a:pr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空心弧 6">
              <a:extLst>
                <a:ext uri="{FF2B5EF4-FFF2-40B4-BE49-F238E27FC236}">
                  <a16:creationId xmlns:a16="http://schemas.microsoft.com/office/drawing/2014/main" id="{2752E7E7-DF4B-462A-91C8-16DBEC9162C0}"/>
                </a:ext>
              </a:extLst>
            </p:cNvPr>
            <p:cNvSpPr/>
            <p:nvPr/>
          </p:nvSpPr>
          <p:spPr>
            <a:xfrm>
              <a:off x="5915585" y="2800332"/>
              <a:ext cx="3559225" cy="3559225"/>
            </a:xfrm>
            <a:prstGeom prst="blockArc">
              <a:avLst>
                <a:gd name="adj1" fmla="val 20520000"/>
                <a:gd name="adj2" fmla="val 3240000"/>
                <a:gd name="adj3" fmla="val 4636"/>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3" name="空心弧 12">
              <a:extLst>
                <a:ext uri="{FF2B5EF4-FFF2-40B4-BE49-F238E27FC236}">
                  <a16:creationId xmlns:a16="http://schemas.microsoft.com/office/drawing/2014/main" id="{F2AE8AD5-D3DB-4406-8CB2-6378CD66E397}"/>
                </a:ext>
              </a:extLst>
            </p:cNvPr>
            <p:cNvSpPr/>
            <p:nvPr/>
          </p:nvSpPr>
          <p:spPr>
            <a:xfrm>
              <a:off x="5915585" y="2800332"/>
              <a:ext cx="3559225" cy="3559225"/>
            </a:xfrm>
            <a:prstGeom prst="blockArc">
              <a:avLst>
                <a:gd name="adj1" fmla="val 16200000"/>
                <a:gd name="adj2" fmla="val 20520000"/>
                <a:gd name="adj3" fmla="val 4636"/>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任意多边形: 形状 13">
              <a:extLst>
                <a:ext uri="{FF2B5EF4-FFF2-40B4-BE49-F238E27FC236}">
                  <a16:creationId xmlns:a16="http://schemas.microsoft.com/office/drawing/2014/main" id="{A8C32E24-F180-49B2-81C8-B65F519B16BD}"/>
                </a:ext>
              </a:extLst>
            </p:cNvPr>
            <p:cNvSpPr/>
            <p:nvPr/>
          </p:nvSpPr>
          <p:spPr>
            <a:xfrm>
              <a:off x="6730710" y="3844125"/>
              <a:ext cx="2026319" cy="1365301"/>
            </a:xfrm>
            <a:custGeom>
              <a:avLst/>
              <a:gdLst>
                <a:gd name="connsiteX0" fmla="*/ 227555 w 1820451"/>
                <a:gd name="connsiteY0" fmla="*/ 0 h 1365301"/>
                <a:gd name="connsiteX1" fmla="*/ 1820451 w 1820451"/>
                <a:gd name="connsiteY1" fmla="*/ 0 h 1365301"/>
                <a:gd name="connsiteX2" fmla="*/ 1820451 w 1820451"/>
                <a:gd name="connsiteY2" fmla="*/ 0 h 1365301"/>
                <a:gd name="connsiteX3" fmla="*/ 1820451 w 1820451"/>
                <a:gd name="connsiteY3" fmla="*/ 1137746 h 1365301"/>
                <a:gd name="connsiteX4" fmla="*/ 1592896 w 1820451"/>
                <a:gd name="connsiteY4" fmla="*/ 1365301 h 1365301"/>
                <a:gd name="connsiteX5" fmla="*/ 0 w 1820451"/>
                <a:gd name="connsiteY5" fmla="*/ 1365301 h 1365301"/>
                <a:gd name="connsiteX6" fmla="*/ 0 w 1820451"/>
                <a:gd name="connsiteY6" fmla="*/ 1365301 h 1365301"/>
                <a:gd name="connsiteX7" fmla="*/ 0 w 1820451"/>
                <a:gd name="connsiteY7" fmla="*/ 227555 h 1365301"/>
                <a:gd name="connsiteX8" fmla="*/ 227555 w 1820451"/>
                <a:gd name="connsiteY8" fmla="*/ 0 h 1365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0451" h="1365301">
                  <a:moveTo>
                    <a:pt x="227555" y="0"/>
                  </a:moveTo>
                  <a:lnTo>
                    <a:pt x="1820451" y="0"/>
                  </a:lnTo>
                  <a:lnTo>
                    <a:pt x="1820451" y="0"/>
                  </a:lnTo>
                  <a:lnTo>
                    <a:pt x="1820451" y="1137746"/>
                  </a:lnTo>
                  <a:cubicBezTo>
                    <a:pt x="1820451" y="1263421"/>
                    <a:pt x="1718571" y="1365301"/>
                    <a:pt x="1592896" y="1365301"/>
                  </a:cubicBezTo>
                  <a:lnTo>
                    <a:pt x="0" y="1365301"/>
                  </a:lnTo>
                  <a:lnTo>
                    <a:pt x="0" y="1365301"/>
                  </a:lnTo>
                  <a:lnTo>
                    <a:pt x="0" y="227555"/>
                  </a:lnTo>
                  <a:cubicBezTo>
                    <a:pt x="0" y="101880"/>
                    <a:pt x="101880" y="0"/>
                    <a:pt x="227555" y="0"/>
                  </a:cubicBezTo>
                  <a:close/>
                </a:path>
              </a:pathLst>
            </a:cu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509" tIns="89509" rIns="89509" bIns="89509" numCol="1" spcCol="1270" anchor="ctr" anchorCtr="0">
              <a:noAutofit/>
            </a:bodyPr>
            <a:lstStyle/>
            <a:p>
              <a:pPr marL="0" lvl="0" indent="0" algn="ctr" defTabSz="800100">
                <a:lnSpc>
                  <a:spcPct val="90000"/>
                </a:lnSpc>
                <a:spcBef>
                  <a:spcPct val="0"/>
                </a:spcBef>
                <a:spcAft>
                  <a:spcPct val="35000"/>
                </a:spcAft>
                <a:buNone/>
              </a:pPr>
              <a:r>
                <a:rPr lang="en-US" altLang="zh-CN" sz="2400" kern="1200" dirty="0" smtClean="0">
                  <a:latin typeface="Times New Roman" panose="02020603050405020304" pitchFamily="18" charset="0"/>
                  <a:ea typeface="DFKai-SB" panose="03000509000000000000" pitchFamily="65" charset="-120"/>
                  <a:cs typeface="Times New Roman" panose="02020603050405020304" pitchFamily="18" charset="0"/>
                </a:rPr>
                <a:t>1,000</a:t>
              </a:r>
              <a:r>
                <a:rPr lang="zh-CN" altLang="en-US" sz="2400" kern="1200" dirty="0">
                  <a:latin typeface="Times New Roman" panose="02020603050405020304" pitchFamily="18" charset="0"/>
                  <a:ea typeface="DFKai-SB" panose="03000509000000000000" pitchFamily="65" charset="-120"/>
                  <a:cs typeface="Times New Roman" panose="02020603050405020304" pitchFamily="18" charset="0"/>
                </a:rPr>
                <a:t>億美元</a:t>
              </a:r>
              <a:endParaRPr lang="en-US" altLang="zh-CN" sz="2400" kern="1200" dirty="0">
                <a:latin typeface="Times New Roman" panose="02020603050405020304" pitchFamily="18" charset="0"/>
                <a:ea typeface="DFKai-SB" panose="03000509000000000000" pitchFamily="65" charset="-120"/>
                <a:cs typeface="Times New Roman" panose="02020603050405020304" pitchFamily="18" charset="0"/>
              </a:endParaRPr>
            </a:p>
            <a:p>
              <a:pPr marL="0" lvl="0" indent="0" algn="ctr" defTabSz="800100">
                <a:lnSpc>
                  <a:spcPct val="90000"/>
                </a:lnSpc>
                <a:spcBef>
                  <a:spcPct val="0"/>
                </a:spcBef>
                <a:spcAft>
                  <a:spcPct val="35000"/>
                </a:spcAft>
                <a:buNone/>
              </a:pPr>
              <a:r>
                <a:rPr lang="zh-CN" altLang="en-US" sz="2400" kern="1200" dirty="0">
                  <a:latin typeface="Times New Roman" panose="02020603050405020304" pitchFamily="18" charset="0"/>
                  <a:ea typeface="DFKai-SB" panose="03000509000000000000" pitchFamily="65" charset="-120"/>
                  <a:cs typeface="Times New Roman" panose="02020603050405020304" pitchFamily="18" charset="0"/>
                </a:rPr>
                <a:t>應急</a:t>
              </a:r>
              <a:r>
                <a:rPr lang="zh-TW" altLang="en-US" sz="2400" kern="1200" dirty="0">
                  <a:latin typeface="Times New Roman" panose="02020603050405020304" pitchFamily="18" charset="0"/>
                  <a:ea typeface="DFKai-SB" panose="03000509000000000000" pitchFamily="65" charset="-120"/>
                  <a:cs typeface="Times New Roman" panose="02020603050405020304" pitchFamily="18" charset="0"/>
                </a:rPr>
                <a:t>儲備</a:t>
              </a:r>
              <a:endParaRPr lang="zh-CN" altLang="en-US" sz="2400" kern="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任意多边形: 形状 14">
              <a:extLst>
                <a:ext uri="{FF2B5EF4-FFF2-40B4-BE49-F238E27FC236}">
                  <a16:creationId xmlns:a16="http://schemas.microsoft.com/office/drawing/2014/main" id="{460D31B1-879A-4780-B4FA-BEB0B66B45F1}"/>
                </a:ext>
              </a:extLst>
            </p:cNvPr>
            <p:cNvSpPr/>
            <p:nvPr/>
          </p:nvSpPr>
          <p:spPr>
            <a:xfrm>
              <a:off x="6992972" y="2378304"/>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4">
                <a:lumMod val="40000"/>
                <a:lumOff val="6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中國</a:t>
              </a:r>
            </a:p>
          </p:txBody>
        </p:sp>
        <p:sp>
          <p:nvSpPr>
            <p:cNvPr id="16" name="任意多边形: 形状 15">
              <a:extLst>
                <a:ext uri="{FF2B5EF4-FFF2-40B4-BE49-F238E27FC236}">
                  <a16:creationId xmlns:a16="http://schemas.microsoft.com/office/drawing/2014/main" id="{0295C270-7976-4782-9FB2-3B9B0D4C619C}"/>
                </a:ext>
              </a:extLst>
            </p:cNvPr>
            <p:cNvSpPr/>
            <p:nvPr/>
          </p:nvSpPr>
          <p:spPr>
            <a:xfrm>
              <a:off x="8957499" y="3587328"/>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3">
                <a:lumMod val="40000"/>
                <a:lumOff val="60000"/>
              </a:schemeClr>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巴西</a:t>
              </a:r>
            </a:p>
          </p:txBody>
        </p:sp>
        <p:sp>
          <p:nvSpPr>
            <p:cNvPr id="17" name="任意多边形: 形状 16">
              <a:extLst>
                <a:ext uri="{FF2B5EF4-FFF2-40B4-BE49-F238E27FC236}">
                  <a16:creationId xmlns:a16="http://schemas.microsoft.com/office/drawing/2014/main" id="{6E38C976-D994-4B8A-AD04-4214D3F88F88}"/>
                </a:ext>
              </a:extLst>
            </p:cNvPr>
            <p:cNvSpPr/>
            <p:nvPr/>
          </p:nvSpPr>
          <p:spPr>
            <a:xfrm>
              <a:off x="8014756" y="5523032"/>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2">
                <a:lumMod val="40000"/>
                <a:lumOff val="60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俄羅斯</a:t>
              </a:r>
            </a:p>
          </p:txBody>
        </p:sp>
        <p:sp>
          <p:nvSpPr>
            <p:cNvPr id="18" name="任意多边形: 形状 17">
              <a:extLst>
                <a:ext uri="{FF2B5EF4-FFF2-40B4-BE49-F238E27FC236}">
                  <a16:creationId xmlns:a16="http://schemas.microsoft.com/office/drawing/2014/main" id="{BE6EFC54-89FD-4F2A-91D7-A3013A8DD3A4}"/>
                </a:ext>
              </a:extLst>
            </p:cNvPr>
            <p:cNvSpPr/>
            <p:nvPr/>
          </p:nvSpPr>
          <p:spPr>
            <a:xfrm>
              <a:off x="5971187" y="5523032"/>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1">
                <a:lumMod val="40000"/>
                <a:lumOff val="6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印度</a:t>
              </a:r>
            </a:p>
          </p:txBody>
        </p:sp>
        <p:sp>
          <p:nvSpPr>
            <p:cNvPr id="19" name="任意多边形: 形状 18">
              <a:extLst>
                <a:ext uri="{FF2B5EF4-FFF2-40B4-BE49-F238E27FC236}">
                  <a16:creationId xmlns:a16="http://schemas.microsoft.com/office/drawing/2014/main" id="{76033FA6-AC14-4D64-9FA7-82753119A4B7}"/>
                </a:ext>
              </a:extLst>
            </p:cNvPr>
            <p:cNvSpPr/>
            <p:nvPr/>
          </p:nvSpPr>
          <p:spPr>
            <a:xfrm>
              <a:off x="5143544" y="3597055"/>
              <a:ext cx="1386697" cy="982890"/>
            </a:xfrm>
            <a:custGeom>
              <a:avLst/>
              <a:gdLst>
                <a:gd name="connsiteX0" fmla="*/ 231121 w 1386697"/>
                <a:gd name="connsiteY0" fmla="*/ 0 h 1386697"/>
                <a:gd name="connsiteX1" fmla="*/ 1386697 w 1386697"/>
                <a:gd name="connsiteY1" fmla="*/ 0 h 1386697"/>
                <a:gd name="connsiteX2" fmla="*/ 1386697 w 1386697"/>
                <a:gd name="connsiteY2" fmla="*/ 0 h 1386697"/>
                <a:gd name="connsiteX3" fmla="*/ 1386697 w 1386697"/>
                <a:gd name="connsiteY3" fmla="*/ 1155576 h 1386697"/>
                <a:gd name="connsiteX4" fmla="*/ 1155576 w 1386697"/>
                <a:gd name="connsiteY4" fmla="*/ 1386697 h 1386697"/>
                <a:gd name="connsiteX5" fmla="*/ 0 w 1386697"/>
                <a:gd name="connsiteY5" fmla="*/ 1386697 h 1386697"/>
                <a:gd name="connsiteX6" fmla="*/ 0 w 1386697"/>
                <a:gd name="connsiteY6" fmla="*/ 1386697 h 1386697"/>
                <a:gd name="connsiteX7" fmla="*/ 0 w 1386697"/>
                <a:gd name="connsiteY7" fmla="*/ 231121 h 1386697"/>
                <a:gd name="connsiteX8" fmla="*/ 231121 w 1386697"/>
                <a:gd name="connsiteY8" fmla="*/ 0 h 1386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697" h="1386697">
                  <a:moveTo>
                    <a:pt x="231121" y="0"/>
                  </a:moveTo>
                  <a:lnTo>
                    <a:pt x="1386697" y="0"/>
                  </a:lnTo>
                  <a:lnTo>
                    <a:pt x="1386697" y="0"/>
                  </a:lnTo>
                  <a:lnTo>
                    <a:pt x="1386697" y="1155576"/>
                  </a:lnTo>
                  <a:cubicBezTo>
                    <a:pt x="1386697" y="1283221"/>
                    <a:pt x="1283221" y="1386697"/>
                    <a:pt x="1155576" y="1386697"/>
                  </a:cubicBezTo>
                  <a:lnTo>
                    <a:pt x="0" y="1386697"/>
                  </a:lnTo>
                  <a:lnTo>
                    <a:pt x="0" y="1386697"/>
                  </a:lnTo>
                  <a:lnTo>
                    <a:pt x="0" y="231121"/>
                  </a:lnTo>
                  <a:cubicBezTo>
                    <a:pt x="0" y="103476"/>
                    <a:pt x="103476" y="0"/>
                    <a:pt x="231121" y="0"/>
                  </a:cubicBezTo>
                  <a:close/>
                </a:path>
              </a:pathLst>
            </a:custGeom>
            <a:solidFill>
              <a:schemeClr val="accent6">
                <a:lumMod val="40000"/>
                <a:lumOff val="60000"/>
              </a:schemeClr>
            </a:solidFill>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90553" tIns="90553" rIns="90553" bIns="90553" numCol="1" spcCol="1270" anchor="ctr" anchorCtr="0">
              <a:noAutofit/>
            </a:bodyPr>
            <a:lstStyle/>
            <a:p>
              <a:pPr marL="0" lvl="0" indent="0" algn="ctr" defTabSz="800100">
                <a:lnSpc>
                  <a:spcPct val="90000"/>
                </a:lnSpc>
                <a:spcBef>
                  <a:spcPct val="0"/>
                </a:spcBef>
                <a:spcAft>
                  <a:spcPct val="35000"/>
                </a:spcAft>
                <a:buNone/>
              </a:pPr>
              <a:r>
                <a:rPr lang="zh-CN" altLang="en-US" sz="2400" kern="1200" dirty="0">
                  <a:solidFill>
                    <a:schemeClr val="tx1"/>
                  </a:solidFill>
                  <a:latin typeface="DFKai-SB" panose="03000509000000000000" pitchFamily="65" charset="-120"/>
                  <a:ea typeface="DFKai-SB" panose="03000509000000000000" pitchFamily="65" charset="-120"/>
                </a:rPr>
                <a:t>南非</a:t>
              </a:r>
            </a:p>
          </p:txBody>
        </p:sp>
      </p:grpSp>
      <p:sp>
        <p:nvSpPr>
          <p:cNvPr id="22" name="文本框 11">
            <a:extLst>
              <a:ext uri="{FF2B5EF4-FFF2-40B4-BE49-F238E27FC236}">
                <a16:creationId xmlns:a16="http://schemas.microsoft.com/office/drawing/2014/main" id="{208D4B27-1BF5-45AE-AB9A-0E15314995AD}"/>
              </a:ext>
            </a:extLst>
          </p:cNvPr>
          <p:cNvSpPr txBox="1"/>
          <p:nvPr/>
        </p:nvSpPr>
        <p:spPr>
          <a:xfrm>
            <a:off x="6429336" y="5803369"/>
            <a:ext cx="418760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dirty="0">
                <a:latin typeface="DFKai-SB" panose="03000509000000000000" pitchFamily="65" charset="-120"/>
                <a:ea typeface="DFKai-SB" panose="03000509000000000000" pitchFamily="65" charset="-120"/>
              </a:rPr>
              <a:t>資料來源</a:t>
            </a:r>
            <a:r>
              <a:rPr lang="en-US" altLang="zh-TW" sz="1400" dirty="0">
                <a:latin typeface="DFKai-SB" panose="03000509000000000000" pitchFamily="65" charset="-120"/>
                <a:ea typeface="DFKai-SB" panose="03000509000000000000" pitchFamily="65" charset="-120"/>
              </a:rPr>
              <a:t>︰</a:t>
            </a:r>
            <a:endParaRPr lang="en-US" altLang="zh-CN" sz="1400" dirty="0">
              <a:latin typeface="DFKai-SB" panose="03000509000000000000" pitchFamily="65" charset="-120"/>
              <a:ea typeface="DFKai-SB" panose="03000509000000000000" pitchFamily="65"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New Development </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Bank</a:t>
            </a:r>
            <a:endPar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www.ndb.int/about-us/essence/history</a:t>
            </a:r>
            <a:r>
              <a:rPr lang="en-US" altLang="zh-TW" sz="1400" dirty="0" smtClean="0">
                <a:latin typeface="DFKai-SB" panose="03000509000000000000" pitchFamily="65" charset="-120"/>
                <a:ea typeface="DFKai-SB" panose="03000509000000000000" pitchFamily="65" charset="-120"/>
              </a:rPr>
              <a:t>)</a:t>
            </a:r>
            <a:endParaRPr lang="en-US" altLang="zh-CN" sz="1400" dirty="0">
              <a:latin typeface="DFKai-SB" panose="03000509000000000000" pitchFamily="65" charset="-120"/>
              <a:ea typeface="DFKai-SB" panose="03000509000000000000" pitchFamily="65" charset="-120"/>
            </a:endParaRPr>
          </a:p>
        </p:txBody>
      </p:sp>
      <p:pic>
        <p:nvPicPr>
          <p:cNvPr id="2" name="Picture 1"/>
          <p:cNvPicPr>
            <a:picLocks noChangeAspect="1"/>
          </p:cNvPicPr>
          <p:nvPr/>
        </p:nvPicPr>
        <p:blipFill>
          <a:blip r:embed="rId3"/>
          <a:stretch>
            <a:fillRect/>
          </a:stretch>
        </p:blipFill>
        <p:spPr>
          <a:xfrm>
            <a:off x="8475967" y="5729573"/>
            <a:ext cx="1208360" cy="541245"/>
          </a:xfrm>
          <a:prstGeom prst="rect">
            <a:avLst/>
          </a:prstGeom>
        </p:spPr>
      </p:pic>
    </p:spTree>
    <p:extLst>
      <p:ext uri="{BB962C8B-B14F-4D97-AF65-F5344CB8AC3E}">
        <p14:creationId xmlns:p14="http://schemas.microsoft.com/office/powerpoint/2010/main" val="6260316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5">
            <a:extLst>
              <a:ext uri="{FF2B5EF4-FFF2-40B4-BE49-F238E27FC236}">
                <a16:creationId xmlns:a16="http://schemas.microsoft.com/office/drawing/2014/main" id="{E9FFD3CE-64C9-4954-94C5-2CFCCA268B68}"/>
              </a:ext>
            </a:extLst>
          </p:cNvPr>
          <p:cNvSpPr/>
          <p:nvPr/>
        </p:nvSpPr>
        <p:spPr>
          <a:xfrm>
            <a:off x="9058101" y="3183075"/>
            <a:ext cx="2721717" cy="307777"/>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5pPr>
          </a:lstStyle>
          <a:p>
            <a:pPr lvl="0"/>
            <a:r>
              <a:rPr lang="zh-CN" altLang="en-US" sz="1400" kern="100" dirty="0">
                <a:latin typeface="DFKai-SB" panose="03000509000000000000" pitchFamily="65" charset="-120"/>
                <a:ea typeface="DFKai-SB" panose="03000509000000000000" pitchFamily="65" charset="-120"/>
                <a:cs typeface="Times New Roman" panose="02020603050405020304" pitchFamily="18" charset="0"/>
              </a:rPr>
              <a:t>亞洲基礎設施投資銀行北京總部</a:t>
            </a:r>
            <a:endParaRPr lang="zh-CN" altLang="en-US" sz="1400" b="1" dirty="0">
              <a:latin typeface="DFKai-SB" panose="03000509000000000000" pitchFamily="65" charset="-120"/>
              <a:ea typeface="DFKai-SB" panose="03000509000000000000" pitchFamily="65" charset="-120"/>
            </a:endParaRPr>
          </a:p>
        </p:txBody>
      </p:sp>
      <p:sp>
        <p:nvSpPr>
          <p:cNvPr id="2" name="矩形 1">
            <a:extLst>
              <a:ext uri="{FF2B5EF4-FFF2-40B4-BE49-F238E27FC236}">
                <a16:creationId xmlns:a16="http://schemas.microsoft.com/office/drawing/2014/main" id="{92CA3481-F471-4AB7-8B21-366C6CDEEFE1}"/>
              </a:ext>
            </a:extLst>
          </p:cNvPr>
          <p:cNvSpPr/>
          <p:nvPr/>
        </p:nvSpPr>
        <p:spPr>
          <a:xfrm>
            <a:off x="304284" y="854077"/>
            <a:ext cx="8286665" cy="2677656"/>
          </a:xfrm>
          <a:prstGeom prst="rect">
            <a:avLst/>
          </a:prstGeom>
          <a:ln w="28575">
            <a:solidFill>
              <a:srgbClr val="0070C0"/>
            </a:solidFill>
          </a:ln>
        </p:spPr>
        <p:txBody>
          <a:bodyPr wrap="square">
            <a:spAutoFit/>
          </a:bodyPr>
          <a:lstStyle/>
          <a:p>
            <a:pPr indent="457200"/>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亞洲基礎設施投資銀行，簡稱亞投行，</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是向</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亞洲各國家和地區政府提供融資以改善基建的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國際多邊金融合作機構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。它由中</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國倡議建立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，於</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2016</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年開業，總部設於北京，法定資本為</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1,000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億美元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截</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至</a:t>
            </a:r>
            <a:r>
              <a:rPr lang="en-US" altLang="zh-CN"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年，亞投行共批准投資項目</a:t>
            </a:r>
            <a:r>
              <a:rPr lang="en-US" altLang="zh-CN"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108</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個，投資金額</a:t>
            </a:r>
            <a:r>
              <a:rPr lang="en-US" altLang="zh-CN"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220.2</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億美元，</a:t>
            </a:r>
            <a:r>
              <a:rPr lang="zh-TW"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促進</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地區經濟發展</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世界經濟復蘇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indent="457200"/>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2020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年，亞投行的成員國數量為</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103</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個，包括中國、印度、越南、新加坡、英國、法國、德國和意大利等</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TW"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C8AD7073-01DB-41D6-B892-DF4D94F5D276}"/>
              </a:ext>
            </a:extLst>
          </p:cNvPr>
          <p:cNvSpPr txBox="1">
            <a:spLocks noChangeArrowheads="1"/>
          </p:cNvSpPr>
          <p:nvPr/>
        </p:nvSpPr>
        <p:spPr bwMode="auto">
          <a:xfrm>
            <a:off x="3204755" y="230453"/>
            <a:ext cx="565186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solidFill>
                  <a:prstClr val="black"/>
                </a:solidFill>
                <a:latin typeface="DFKai-SB" panose="03000509000000000000" pitchFamily="65" charset="-120"/>
                <a:ea typeface="DFKai-SB" panose="03000509000000000000" pitchFamily="65" charset="-120"/>
              </a:rPr>
              <a:t>亞洲基礎設施投資銀行</a:t>
            </a:r>
            <a:endParaRPr lang="zh-CN" altLang="en-US" sz="3600" dirty="0">
              <a:latin typeface="DFKai-SB" panose="03000509000000000000" pitchFamily="65" charset="-120"/>
              <a:ea typeface="DFKai-SB" panose="03000509000000000000" pitchFamily="65" charset="-120"/>
            </a:endParaRPr>
          </a:p>
        </p:txBody>
      </p:sp>
      <p:sp>
        <p:nvSpPr>
          <p:cNvPr id="14" name="文本框 13">
            <a:extLst>
              <a:ext uri="{FF2B5EF4-FFF2-40B4-BE49-F238E27FC236}">
                <a16:creationId xmlns:a16="http://schemas.microsoft.com/office/drawing/2014/main" id="{7E95776C-B702-44A1-A2E7-29DAFEE9D0B1}"/>
              </a:ext>
            </a:extLst>
          </p:cNvPr>
          <p:cNvSpPr txBox="1"/>
          <p:nvPr/>
        </p:nvSpPr>
        <p:spPr>
          <a:xfrm>
            <a:off x="4352671" y="4129567"/>
            <a:ext cx="7584405" cy="1246299"/>
          </a:xfrm>
          <a:prstGeom prst="round2DiagRect">
            <a:avLst/>
          </a:prstGeom>
          <a:solidFill>
            <a:srgbClr val="FFC00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r>
              <a:rPr lang="zh-TW" altLang="en-US" dirty="0"/>
              <a:t>請學生觀看</a:t>
            </a:r>
            <a:r>
              <a:rPr lang="zh-CN" altLang="en-US" dirty="0"/>
              <a:t>視頻</a:t>
            </a:r>
            <a:r>
              <a:rPr lang="en-US" altLang="zh-TW" dirty="0"/>
              <a:t>《</a:t>
            </a:r>
            <a:r>
              <a:rPr lang="zh-CN" altLang="en-US" dirty="0"/>
              <a:t>亞投行的</a:t>
            </a:r>
            <a:r>
              <a:rPr lang="zh-TW" altLang="en-US" dirty="0">
                <a:sym typeface="宋体" panose="02010600030101010101" pitchFamily="2" charset="-122"/>
              </a:rPr>
              <a:t>「</a:t>
            </a:r>
            <a:r>
              <a:rPr lang="zh-CN" altLang="en-US" dirty="0"/>
              <a:t>朋友圈</a:t>
            </a:r>
            <a:r>
              <a:rPr lang="zh-TW" altLang="en-US" dirty="0">
                <a:sym typeface="宋体" panose="02010600030101010101" pitchFamily="2" charset="-122"/>
              </a:rPr>
              <a:t>」</a:t>
            </a:r>
            <a:r>
              <a:rPr lang="zh-CN" altLang="en-US" dirty="0"/>
              <a:t>和</a:t>
            </a:r>
            <a:r>
              <a:rPr lang="zh-TW" altLang="en-US" dirty="0">
                <a:sym typeface="宋体" panose="02010600030101010101" pitchFamily="2" charset="-122"/>
              </a:rPr>
              <a:t>「</a:t>
            </a:r>
            <a:r>
              <a:rPr lang="zh-CN" altLang="en-US" dirty="0"/>
              <a:t>成績單</a:t>
            </a:r>
            <a:r>
              <a:rPr lang="zh-TW" altLang="en-US" dirty="0">
                <a:sym typeface="宋体" panose="02010600030101010101" pitchFamily="2" charset="-122"/>
              </a:rPr>
              <a:t>」</a:t>
            </a:r>
            <a:r>
              <a:rPr lang="en-US" altLang="zh-TW" dirty="0">
                <a:sym typeface="宋体" panose="02010600030101010101" pitchFamily="2" charset="-122"/>
              </a:rPr>
              <a:t>》</a:t>
            </a:r>
            <a:r>
              <a:rPr lang="zh-TW" altLang="en-US" dirty="0">
                <a:sym typeface="宋体" panose="02010600030101010101" pitchFamily="2" charset="-122"/>
              </a:rPr>
              <a:t>，了解</a:t>
            </a:r>
            <a:r>
              <a:rPr lang="zh-CN" altLang="en-US" dirty="0"/>
              <a:t>亞投行</a:t>
            </a:r>
            <a:r>
              <a:rPr lang="zh-TW" altLang="en-US" dirty="0">
                <a:sym typeface="宋体" panose="02010600030101010101" pitchFamily="2" charset="-122"/>
              </a:rPr>
              <a:t>的投資及其作用。</a:t>
            </a:r>
            <a:endParaRPr lang="zh-CN" altLang="en-US" dirty="0"/>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655" y="926349"/>
            <a:ext cx="3335225" cy="2221311"/>
          </a:xfrm>
          <a:prstGeom prst="rect">
            <a:avLst/>
          </a:prstGeom>
        </p:spPr>
      </p:pic>
      <p:grpSp>
        <p:nvGrpSpPr>
          <p:cNvPr id="7" name="组合 13">
            <a:extLst>
              <a:ext uri="{FF2B5EF4-FFF2-40B4-BE49-F238E27FC236}">
                <a16:creationId xmlns:a16="http://schemas.microsoft.com/office/drawing/2014/main" id="{40377255-897D-4EB3-86D4-4515A15F9130}"/>
              </a:ext>
            </a:extLst>
          </p:cNvPr>
          <p:cNvGrpSpPr/>
          <p:nvPr/>
        </p:nvGrpSpPr>
        <p:grpSpPr>
          <a:xfrm>
            <a:off x="402764" y="3638962"/>
            <a:ext cx="1822614" cy="484658"/>
            <a:chOff x="977900" y="663059"/>
            <a:chExt cx="2727326" cy="568841"/>
          </a:xfrm>
        </p:grpSpPr>
        <p:sp>
          <p:nvSpPr>
            <p:cNvPr id="8" name="矩形 16">
              <a:extLst>
                <a:ext uri="{FF2B5EF4-FFF2-40B4-BE49-F238E27FC236}">
                  <a16:creationId xmlns:a16="http://schemas.microsoft.com/office/drawing/2014/main" id="{C4B36639-ECD0-4051-8D8C-F00D2D910D35}"/>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矩形 21">
              <a:extLst>
                <a:ext uri="{FF2B5EF4-FFF2-40B4-BE49-F238E27FC236}">
                  <a16:creationId xmlns:a16="http://schemas.microsoft.com/office/drawing/2014/main" id="{20AEC7E9-9383-4194-821A-281866F4D4F1}"/>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3">
              <a:extLst>
                <a:ext uri="{FF2B5EF4-FFF2-40B4-BE49-F238E27FC236}">
                  <a16:creationId xmlns:a16="http://schemas.microsoft.com/office/drawing/2014/main" id="{F94C9400-600A-4A10-B4B3-FB193EABE5A5}"/>
                </a:ext>
              </a:extLst>
            </p:cNvPr>
            <p:cNvSpPr txBox="1">
              <a:spLocks noChangeArrowheads="1"/>
            </p:cNvSpPr>
            <p:nvPr/>
          </p:nvSpPr>
          <p:spPr bwMode="auto">
            <a:xfrm>
              <a:off x="1341438" y="663059"/>
              <a:ext cx="2363788" cy="54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400" b="1" dirty="0">
                  <a:latin typeface="標楷體" panose="03000509000000000000" pitchFamily="65" charset="-120"/>
                  <a:ea typeface="標楷體" panose="03000509000000000000" pitchFamily="65" charset="-120"/>
                </a:rPr>
                <a:t>學習活動</a:t>
              </a:r>
              <a:endParaRPr lang="zh-CN" altLang="en-US" sz="2400" b="1" dirty="0">
                <a:latin typeface="標楷體" panose="03000509000000000000" pitchFamily="65" charset="-120"/>
                <a:ea typeface="標楷體" panose="03000509000000000000" pitchFamily="65" charset="-120"/>
              </a:endParaRPr>
            </a:p>
          </p:txBody>
        </p:sp>
        <p:cxnSp>
          <p:nvCxnSpPr>
            <p:cNvPr id="12" name="直接连接符 23">
              <a:extLst>
                <a:ext uri="{FF2B5EF4-FFF2-40B4-BE49-F238E27FC236}">
                  <a16:creationId xmlns:a16="http://schemas.microsoft.com/office/drawing/2014/main" id="{BEA289AA-571D-4BC2-9649-6D69EC012C2F}"/>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6" name="圖片 1">
            <a:hlinkClick r:id="rId3"/>
          </p:cNvPr>
          <p:cNvPicPr>
            <a:picLocks noChangeAspect="1"/>
          </p:cNvPicPr>
          <p:nvPr/>
        </p:nvPicPr>
        <p:blipFill>
          <a:blip r:embed="rId4"/>
          <a:stretch>
            <a:fillRect/>
          </a:stretch>
        </p:blipFill>
        <p:spPr>
          <a:xfrm>
            <a:off x="402764" y="4238588"/>
            <a:ext cx="3789712" cy="1954221"/>
          </a:xfrm>
          <a:prstGeom prst="rect">
            <a:avLst/>
          </a:prstGeom>
        </p:spPr>
      </p:pic>
      <p:sp>
        <p:nvSpPr>
          <p:cNvPr id="17" name="文本框 15">
            <a:extLst>
              <a:ext uri="{FF2B5EF4-FFF2-40B4-BE49-F238E27FC236}">
                <a16:creationId xmlns:a16="http://schemas.microsoft.com/office/drawing/2014/main" id="{26B15DA2-8CF1-4F8D-8E9B-DC42FDBB7767}"/>
              </a:ext>
            </a:extLst>
          </p:cNvPr>
          <p:cNvSpPr txBox="1"/>
          <p:nvPr/>
        </p:nvSpPr>
        <p:spPr>
          <a:xfrm>
            <a:off x="4352671" y="5555825"/>
            <a:ext cx="6374674" cy="1015663"/>
          </a:xfrm>
          <a:prstGeom prst="rect">
            <a:avLst/>
          </a:prstGeom>
          <a:noFill/>
        </p:spPr>
        <p:txBody>
          <a:bodyPr wrap="square" rtlCol="0">
            <a:spAutoFit/>
          </a:bodyPr>
          <a:lstStyle/>
          <a:p>
            <a:pPr algn="l"/>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12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DFKai-SB" panose="03000509000000000000" pitchFamily="65" charset="-120"/>
                <a:cs typeface="Times New Roman" panose="02020603050405020304" pitchFamily="18" charset="0"/>
              </a:rPr>
              <a:t>中華人民共和國</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外交部</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https://www.fmprc.gov.cn/web/gjhdq_676201/gjhdqzz_681964/yzjcsstzyh_700178/gk_700180</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lgn="l">
              <a:buFont typeface="Arial" panose="020B0604020202020204" pitchFamily="34" charset="0"/>
              <a:buChar char="•"/>
            </a:pPr>
            <a:r>
              <a:rPr lang="en-US" altLang="zh-CN" sz="1200" b="0" i="0" dirty="0" smtClean="0">
                <a:effectLst/>
                <a:latin typeface="Times New Roman" panose="02020603050405020304" pitchFamily="18" charset="0"/>
                <a:ea typeface="DFKai-SB" panose="03000509000000000000" pitchFamily="65" charset="-120"/>
                <a:cs typeface="Times New Roman" panose="02020603050405020304" pitchFamily="18" charset="0"/>
              </a:rPr>
              <a:t>4</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年多了 看看亞投行的</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朋友圈</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和</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成績單</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b="0" i="0" dirty="0">
                <a:effectLst/>
                <a:latin typeface="Times New Roman" panose="02020603050405020304" pitchFamily="18" charset="0"/>
                <a:ea typeface="DFKai-SB" panose="03000509000000000000" pitchFamily="65" charset="-120"/>
                <a:cs typeface="Times New Roman" panose="02020603050405020304" pitchFamily="18" charset="0"/>
              </a:rPr>
              <a:t>| CCTV</a:t>
            </a:r>
            <a:r>
              <a:rPr lang="zh-CN" altLang="en-US" sz="1200" b="0" i="0" dirty="0">
                <a:effectLst/>
                <a:latin typeface="Times New Roman" panose="02020603050405020304" pitchFamily="18" charset="0"/>
                <a:ea typeface="DFKai-SB" panose="03000509000000000000" pitchFamily="65" charset="-120"/>
                <a:cs typeface="Times New Roman" panose="02020603050405020304" pitchFamily="18" charset="0"/>
              </a:rPr>
              <a:t>「焦點訪談」</a:t>
            </a:r>
            <a:r>
              <a:rPr lang="en-US" altLang="zh-CN" sz="1200" b="0" i="0" dirty="0" smtClean="0">
                <a:effectLst/>
                <a:latin typeface="Times New Roman" panose="02020603050405020304" pitchFamily="18" charset="0"/>
                <a:ea typeface="DFKai-SB" panose="03000509000000000000" pitchFamily="65" charset="-120"/>
                <a:cs typeface="Times New Roman" panose="02020603050405020304" pitchFamily="18" charset="0"/>
              </a:rPr>
              <a:t>20200728 </a:t>
            </a:r>
            <a:r>
              <a:rPr lang="en-US" altLang="zh-TW" sz="12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www.youtube.com/watch?v=E3KMeYMAORk</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8" name="Rectangle 17"/>
          <p:cNvSpPr/>
          <p:nvPr/>
        </p:nvSpPr>
        <p:spPr>
          <a:xfrm>
            <a:off x="402764" y="6183937"/>
            <a:ext cx="3789712"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點擊圖像觀看視頻</a:t>
            </a:r>
            <a:endParaRPr lang="ja-JP" altLang="en-US" sz="2400" dirty="0">
              <a:solidFill>
                <a:srgbClr val="FF0000"/>
              </a:solidFill>
            </a:endParaRPr>
          </a:p>
        </p:txBody>
      </p:sp>
    </p:spTree>
    <p:extLst>
      <p:ext uri="{BB962C8B-B14F-4D97-AF65-F5344CB8AC3E}">
        <p14:creationId xmlns:p14="http://schemas.microsoft.com/office/powerpoint/2010/main" val="240191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additive="base">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D37AE4-BD28-4880-8B22-3AB2F8E4A3A0}"/>
              </a:ext>
            </a:extLst>
          </p:cNvPr>
          <p:cNvSpPr txBox="1">
            <a:spLocks noChangeArrowheads="1"/>
          </p:cNvSpPr>
          <p:nvPr/>
        </p:nvSpPr>
        <p:spPr bwMode="auto">
          <a:xfrm>
            <a:off x="3768981" y="563363"/>
            <a:ext cx="424290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solidFill>
                  <a:prstClr val="black"/>
                </a:solidFill>
                <a:latin typeface="DFKai-SB" panose="03000509000000000000" pitchFamily="65" charset="-120"/>
                <a:ea typeface="DFKai-SB" panose="03000509000000000000" pitchFamily="65" charset="-120"/>
              </a:rPr>
              <a:t>二十國集團 </a:t>
            </a:r>
            <a:r>
              <a:rPr lang="en-US" altLang="zh-CN" sz="36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G20</a:t>
            </a:r>
            <a:endParaRPr lang="zh-CN" altLang="en-US" sz="3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文本框 6">
            <a:extLst>
              <a:ext uri="{FF2B5EF4-FFF2-40B4-BE49-F238E27FC236}">
                <a16:creationId xmlns:a16="http://schemas.microsoft.com/office/drawing/2014/main" id="{36562DF0-5607-4896-80B6-1FF167395C0C}"/>
              </a:ext>
            </a:extLst>
          </p:cNvPr>
          <p:cNvSpPr txBox="1"/>
          <p:nvPr/>
        </p:nvSpPr>
        <p:spPr>
          <a:xfrm>
            <a:off x="672569" y="1317337"/>
            <a:ext cx="10600390" cy="4154984"/>
          </a:xfrm>
          <a:prstGeom prst="rect">
            <a:avLst/>
          </a:prstGeom>
          <a:noFill/>
        </p:spPr>
        <p:txBody>
          <a:bodyPr wrap="square">
            <a:spAutoFit/>
          </a:bodyPr>
          <a:lstStyle/>
          <a:p>
            <a:pPr marR="0" lvl="0" algn="just" defTabSz="914400" rtl="0" eaLnBrk="1" fontAlgn="auto" latinLnBrk="0" hangingPunct="1">
              <a:spcBef>
                <a:spcPts val="0"/>
              </a:spcBef>
              <a:spcAft>
                <a:spcPts val="0"/>
              </a:spcAft>
              <a:buClrTx/>
              <a:buSzTx/>
              <a:tabLst/>
              <a:defRPr/>
            </a:pPr>
            <a:r>
              <a:rPr lang="zh-TW" altLang="en-US" sz="2400" b="0" i="0" u="none" strike="noStrike" dirty="0">
                <a:solidFill>
                  <a:srgbClr val="000000"/>
                </a:solidFill>
                <a:effectLst/>
                <a:ea typeface="DFKai-SB" panose="03000509000000000000" pitchFamily="65" charset="-120"/>
              </a:rPr>
              <a:t> </a:t>
            </a:r>
            <a:r>
              <a:rPr lang="zh-TW" altLang="en-US" sz="2400" b="0" i="0" u="none" strike="noStrike" dirty="0" smtClean="0">
                <a:effectLst/>
                <a:latin typeface="Times New Roman" panose="02020603050405020304" pitchFamily="18" charset="0"/>
                <a:ea typeface="DFKai-SB" panose="03000509000000000000" pitchFamily="65" charset="-120"/>
                <a:cs typeface="Times New Roman" panose="02020603050405020304" pitchFamily="18" charset="0"/>
              </a:rPr>
              <a:t>作為創始</a:t>
            </a:r>
            <a:r>
              <a:rPr lang="zh-TW" altLang="en-US" sz="2400" b="0" i="0" u="none" strike="noStrike" dirty="0">
                <a:effectLst/>
                <a:latin typeface="Times New Roman" panose="02020603050405020304" pitchFamily="18" charset="0"/>
                <a:ea typeface="DFKai-SB" panose="03000509000000000000" pitchFamily="65" charset="-120"/>
                <a:cs typeface="Times New Roman" panose="02020603050405020304" pitchFamily="18" charset="0"/>
              </a:rPr>
              <a:t>國，中國參與了二十國集團的籌組過程，並越來越多發揮作用，</a:t>
            </a:r>
            <a:r>
              <a:rPr lang="en-US" altLang="zh-TW" sz="2400" b="0" i="0" u="none" strike="noStrike" dirty="0">
                <a:effectLst/>
                <a:latin typeface="Times New Roman" panose="02020603050405020304" pitchFamily="18" charset="0"/>
                <a:cs typeface="Times New Roman" panose="02020603050405020304" pitchFamily="18" charset="0"/>
              </a:rPr>
              <a:t>G20</a:t>
            </a:r>
            <a:r>
              <a:rPr lang="zh-TW" altLang="en-US" sz="2400" b="0" i="0" u="none" strike="noStrike" dirty="0">
                <a:effectLst/>
                <a:latin typeface="Times New Roman" panose="02020603050405020304" pitchFamily="18" charset="0"/>
                <a:ea typeface="DFKai-SB" panose="03000509000000000000" pitchFamily="65" charset="-120"/>
                <a:cs typeface="Times New Roman" panose="02020603050405020304" pitchFamily="18" charset="0"/>
              </a:rPr>
              <a:t>已</a:t>
            </a:r>
            <a:r>
              <a:rPr lang="zh-TW" altLang="en-US" sz="2400" b="0" i="0" u="none" strike="noStrike" dirty="0" smtClean="0">
                <a:effectLst/>
                <a:latin typeface="Times New Roman" panose="02020603050405020304" pitchFamily="18" charset="0"/>
                <a:ea typeface="DFKai-SB" panose="03000509000000000000" pitchFamily="65" charset="-120"/>
                <a:cs typeface="Times New Roman" panose="02020603050405020304" pitchFamily="18" charset="0"/>
              </a:rPr>
              <a:t>成為我國</a:t>
            </a:r>
            <a:r>
              <a:rPr lang="zh-TW" altLang="en-US" sz="2400" b="0" i="0" u="none" strike="noStrike" dirty="0">
                <a:effectLst/>
                <a:latin typeface="Times New Roman" panose="02020603050405020304" pitchFamily="18" charset="0"/>
                <a:ea typeface="DFKai-SB" panose="03000509000000000000" pitchFamily="65" charset="-120"/>
                <a:cs typeface="Times New Roman" panose="02020603050405020304" pitchFamily="18" charset="0"/>
              </a:rPr>
              <a:t>參與全球治理的重要平台。</a:t>
            </a:r>
            <a:r>
              <a:rPr lang="zh-TW"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b="0" i="0" dirty="0" smtClean="0">
              <a:effectLst/>
              <a:latin typeface="Times New Roman" panose="02020603050405020304" pitchFamily="18" charset="0"/>
              <a:ea typeface="DFKai-SB" panose="03000509000000000000" pitchFamily="65" charset="-120"/>
              <a:cs typeface="Times New Roman" panose="02020603050405020304" pitchFamily="18" charset="0"/>
            </a:endParaRPr>
          </a:p>
          <a:p>
            <a:pPr marR="0" lvl="0" algn="just" defTabSz="914400" rtl="0" eaLnBrk="1" fontAlgn="auto" latinLnBrk="0" hangingPunct="1">
              <a:spcBef>
                <a:spcPts val="0"/>
              </a:spcBef>
              <a:spcAft>
                <a:spcPts val="0"/>
              </a:spcAft>
              <a:buClrTx/>
              <a:buSzTx/>
              <a:tabLst/>
              <a:defRPr/>
            </a:pPr>
            <a:endParaRPr kumimoji="0" lang="en-US" altLang="zh-CN" sz="2400" u="none" strike="noStrike" kern="1200" cap="none" spc="0" normalizeH="0" baseline="0" noProof="0" dirty="0">
              <a:ln>
                <a:noFill/>
              </a:ln>
              <a:uLnTx/>
              <a:uFillTx/>
              <a:latin typeface="Times New Roman" panose="02020603050405020304" pitchFamily="18" charset="0"/>
              <a:ea typeface="DFKai-SB" panose="03000509000000000000" pitchFamily="65" charset="-120"/>
              <a:cs typeface="Times New Roman" panose="02020603050405020304" pitchFamily="18" charset="0"/>
            </a:endParaRPr>
          </a:p>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成</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立</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二十國集團（</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G20</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）由七國集團財長會議於</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1999</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年倡議成立，最初為財長和央行行長會議機制。</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2008</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年國際金融危機爆發，</a:t>
            </a:r>
            <a:r>
              <a:rPr kumimoji="0" lang="en-US" altLang="zh-TW"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G20</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於</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當年</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11</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月召開第一次領導人峰會</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，並於</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2009</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年</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9</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月將</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G20</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確定為國際經濟合作主要論壇。</a:t>
            </a:r>
          </a:p>
          <a:p>
            <a:pPr marL="285750" lvl="0" indent="-285750" algn="just">
              <a:buFont typeface="Arial" panose="020B0604020202020204" pitchFamily="34" charset="0"/>
              <a:buChar char="•"/>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組成</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由中國、阿根廷、澳</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洲</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、巴西、加拿大、法國、德國、印度、印尼、</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意</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大利、日本、韓國、墨西哥、俄羅斯、</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沙特阿拉伯</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、南非、土耳其、英國、美國以及歐盟等二十方組成。</a:t>
            </a:r>
          </a:p>
          <a:p>
            <a:pPr marL="285750" marR="0" lvl="0" indent="-285750" algn="just" defTabSz="914400" rtl="0" eaLnBrk="1" fontAlgn="auto" latinLnBrk="0" hangingPunct="1">
              <a:spcBef>
                <a:spcPts val="0"/>
              </a:spcBef>
              <a:spcAft>
                <a:spcPts val="0"/>
              </a:spcAft>
              <a:buClrTx/>
              <a:buSzTx/>
              <a:buFont typeface="Arial" panose="020B0604020202020204" pitchFamily="34" charset="0"/>
              <a:buChar char="•"/>
              <a:tabLst/>
              <a:defRPr/>
            </a:pP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特點</a:t>
            </a:r>
            <a:r>
              <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】G20</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成員涵蓋面廣，代表性強，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能夠</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兼顧發達國家和發展中國家以及不同地域</a:t>
            </a:r>
            <a:r>
              <a:rPr kumimoji="0" lang="zh-TW"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的</a:t>
            </a:r>
            <a:r>
              <a:rPr kumimoji="0" lang="zh-CN" altLang="en-US"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利益</a:t>
            </a:r>
            <a:r>
              <a:rPr kumimoji="0" lang="zh-CN" altLang="en-US" sz="2400" b="0" i="0" u="none" strike="noStrike" kern="1200" cap="none" spc="0" normalizeH="0" baseline="0" noProof="0" dirty="0" smtClean="0">
                <a:ln>
                  <a:noFill/>
                </a:ln>
                <a:effectLst/>
                <a:uLnTx/>
                <a:uFillTx/>
                <a:latin typeface="Times New Roman" panose="02020603050405020304" pitchFamily="18" charset="0"/>
                <a:ea typeface="DFKai-SB" panose="03000509000000000000" pitchFamily="65" charset="-120"/>
                <a:cs typeface="Times New Roman" panose="02020603050405020304" pitchFamily="18" charset="0"/>
              </a:rPr>
              <a:t>。</a:t>
            </a:r>
            <a:endParaRPr kumimoji="0" lang="en-US" altLang="zh-CN" sz="2400" b="0" i="0" u="none" strike="noStrike" kern="1200" cap="none" spc="0" normalizeH="0" baseline="0" noProof="0" dirty="0">
              <a:ln>
                <a:noFill/>
              </a:ln>
              <a:effectLst/>
              <a:uLnTx/>
              <a:uFillTx/>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8">
            <a:extLst>
              <a:ext uri="{FF2B5EF4-FFF2-40B4-BE49-F238E27FC236}">
                <a16:creationId xmlns:a16="http://schemas.microsoft.com/office/drawing/2014/main" id="{629BC324-8652-4E06-A96D-CF2EE4CC3513}"/>
              </a:ext>
            </a:extLst>
          </p:cNvPr>
          <p:cNvSpPr txBox="1"/>
          <p:nvPr/>
        </p:nvSpPr>
        <p:spPr>
          <a:xfrm>
            <a:off x="772322" y="5830321"/>
            <a:ext cx="10994436" cy="701346"/>
          </a:xfrm>
          <a:prstGeom prst="rect">
            <a:avLst/>
          </a:prstGeom>
          <a:noFill/>
        </p:spPr>
        <p:txBody>
          <a:bodyPr wrap="square">
            <a:spAutoFit/>
          </a:bodyPr>
          <a:lstStyle/>
          <a:p>
            <a:pPr marL="0" marR="0" lvl="0" indent="0" defTabSz="914400" rtl="0" eaLnBrk="1" fontAlgn="auto" latinLnBrk="0" hangingPunct="1">
              <a:lnSpc>
                <a:spcPct val="13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資料來源</a:t>
            </a:r>
            <a:r>
              <a:rPr kumimoji="0" lang="en-US" altLang="zh-CN"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 </a:t>
            </a:r>
            <a:r>
              <a:rPr kumimoji="0" lang="zh-TW" altLang="en-US"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國家</a:t>
            </a:r>
            <a:r>
              <a:rPr kumimoji="0" lang="zh-TW" altLang="en-US"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外交部</a:t>
            </a:r>
            <a:r>
              <a:rPr lang="en-US" altLang="zh-TW" sz="1600" dirty="0">
                <a:solidFill>
                  <a:prstClr val="black"/>
                </a:solidFill>
                <a:latin typeface="DFKai-SB" panose="03000509000000000000" pitchFamily="65" charset="-120"/>
                <a:ea typeface="DFKai-SB" panose="03000509000000000000" pitchFamily="65" charset="-120"/>
              </a:rPr>
              <a:t>(</a:t>
            </a:r>
            <a:r>
              <a:rPr kumimoji="0" lang="en-US" altLang="zh-CN" sz="16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https</a:t>
            </a:r>
            <a:r>
              <a:rPr kumimoji="0" lang="en-US" altLang="zh-CN" sz="16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://www.fmprc.gov.cn/web/wjb_673085/zzjg_673183/gjjjs_674249/gjzzyhygk_674253/wsgjt_674255/gk_674257</a:t>
            </a:r>
            <a:r>
              <a:rPr kumimoji="0" lang="en-US" altLang="zh-CN"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hlinkClick r:id="rId2"/>
              </a:rPr>
              <a:t>/</a:t>
            </a:r>
            <a:r>
              <a:rPr kumimoji="0" lang="en-US" altLang="zh-TW" sz="1600" b="0" i="0" u="none" strike="noStrike" kern="1200" cap="none" spc="0" normalizeH="0" baseline="0" noProof="0" dirty="0" smtClean="0">
                <a:ln>
                  <a:noFill/>
                </a:ln>
                <a:solidFill>
                  <a:prstClr val="black"/>
                </a:solidFill>
                <a:effectLst/>
                <a:uLnTx/>
                <a:uFillTx/>
                <a:latin typeface="DFKai-SB" panose="03000509000000000000" pitchFamily="65" charset="-120"/>
                <a:ea typeface="DFKai-SB" panose="03000509000000000000" pitchFamily="65" charset="-120"/>
              </a:rPr>
              <a:t>)</a:t>
            </a:r>
            <a:endParaRPr kumimoji="0" lang="en-US" altLang="zh-CN" sz="16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p:txBody>
      </p:sp>
      <p:pic>
        <p:nvPicPr>
          <p:cNvPr id="5" name="Picture 4"/>
          <p:cNvPicPr>
            <a:picLocks noChangeAspect="1"/>
          </p:cNvPicPr>
          <p:nvPr/>
        </p:nvPicPr>
        <p:blipFill>
          <a:blip r:embed="rId3"/>
          <a:stretch>
            <a:fillRect/>
          </a:stretch>
        </p:blipFill>
        <p:spPr>
          <a:xfrm>
            <a:off x="3030931" y="5770339"/>
            <a:ext cx="1476100" cy="469979"/>
          </a:xfrm>
          <a:prstGeom prst="rect">
            <a:avLst/>
          </a:prstGeom>
        </p:spPr>
      </p:pic>
    </p:spTree>
    <p:extLst>
      <p:ext uri="{BB962C8B-B14F-4D97-AF65-F5344CB8AC3E}">
        <p14:creationId xmlns:p14="http://schemas.microsoft.com/office/powerpoint/2010/main" val="3072730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84CEFDD9-BFBD-42E0-B40D-522DF3219ADF}"/>
              </a:ext>
            </a:extLst>
          </p:cNvPr>
          <p:cNvSpPr txBox="1"/>
          <p:nvPr/>
        </p:nvSpPr>
        <p:spPr>
          <a:xfrm>
            <a:off x="530880" y="928090"/>
            <a:ext cx="10815351" cy="1532727"/>
          </a:xfrm>
          <a:prstGeom prst="rect">
            <a:avLst/>
          </a:prstGeom>
          <a:noFill/>
        </p:spPr>
        <p:txBody>
          <a:bodyPr wrap="square">
            <a:spAutoFit/>
          </a:bodyPr>
          <a:lstStyle/>
          <a:p>
            <a:pPr marL="0" indent="0">
              <a:lnSpc>
                <a:spcPct val="130000"/>
              </a:lnSpc>
              <a:buNone/>
            </a:pP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日，</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G20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峰會在杭州舉辦，這是中國首次舉辦</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G20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峰會，也是當年中國舉辦的最重要主場外交活動</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之一</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峰會主題為</a:t>
            </a:r>
            <a:r>
              <a:rPr lang="zh-TW" altLang="en-US" sz="2400" b="0" dirty="0">
                <a:solidFill>
                  <a:schemeClr val="tx1"/>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構建創新、活力、聯動、包容的世界經濟</a:t>
            </a:r>
            <a:r>
              <a:rPr lang="zh-TW"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文本框 7">
            <a:extLst>
              <a:ext uri="{FF2B5EF4-FFF2-40B4-BE49-F238E27FC236}">
                <a16:creationId xmlns:a16="http://schemas.microsoft.com/office/drawing/2014/main" id="{57213E38-C876-4D8D-A8E8-1C0518A0618C}"/>
              </a:ext>
            </a:extLst>
          </p:cNvPr>
          <p:cNvSpPr txBox="1"/>
          <p:nvPr/>
        </p:nvSpPr>
        <p:spPr>
          <a:xfrm>
            <a:off x="4060217" y="306810"/>
            <a:ext cx="4849244" cy="646331"/>
          </a:xfrm>
          <a:prstGeom prst="rect">
            <a:avLst/>
          </a:prstGeom>
          <a:noFill/>
        </p:spPr>
        <p:txBody>
          <a:bodyPr wrap="square">
            <a:spAutoFit/>
          </a:bodyPr>
          <a:lstStyle/>
          <a:p>
            <a:r>
              <a:rPr lang="en-US" altLang="zh-CN"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年</a:t>
            </a:r>
            <a:r>
              <a:rPr lang="en-US" altLang="zh-CN"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G20</a:t>
            </a:r>
            <a:r>
              <a:rPr lang="zh-CN" altLang="en-US" sz="3600" b="1"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杭州峰會</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9" name="Freeform 7">
            <a:extLst>
              <a:ext uri="{FF2B5EF4-FFF2-40B4-BE49-F238E27FC236}">
                <a16:creationId xmlns:a16="http://schemas.microsoft.com/office/drawing/2014/main" id="{4A7E5E78-3A36-4903-B1D9-C35AC8421162}"/>
              </a:ext>
            </a:extLst>
          </p:cNvPr>
          <p:cNvSpPr/>
          <p:nvPr/>
        </p:nvSpPr>
        <p:spPr bwMode="auto">
          <a:xfrm>
            <a:off x="3437332" y="46856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文本框 13">
            <a:extLst>
              <a:ext uri="{FF2B5EF4-FFF2-40B4-BE49-F238E27FC236}">
                <a16:creationId xmlns:a16="http://schemas.microsoft.com/office/drawing/2014/main" id="{D706F496-BB43-4DD3-B295-92E694C545EA}"/>
              </a:ext>
            </a:extLst>
          </p:cNvPr>
          <p:cNvSpPr txBox="1"/>
          <p:nvPr/>
        </p:nvSpPr>
        <p:spPr>
          <a:xfrm>
            <a:off x="435428" y="2550780"/>
            <a:ext cx="7575209" cy="296251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nSpc>
                <a:spcPct val="100000"/>
              </a:lnSpc>
              <a:spcBef>
                <a:spcPts val="0"/>
              </a:spcBef>
            </a:pPr>
            <a:r>
              <a:rPr lang="zh-CN" altLang="en-US" sz="2400" b="1" dirty="0">
                <a:latin typeface="Times New Roman" panose="02020603050405020304" pitchFamily="18" charset="0"/>
                <a:cs typeface="Times New Roman" panose="02020603050405020304" pitchFamily="18" charset="0"/>
              </a:rPr>
              <a:t>杭州峰會重要成果</a:t>
            </a:r>
            <a:endParaRPr lang="en-US" altLang="zh-CN" sz="2400" b="1" dirty="0">
              <a:latin typeface="Times New Roman" panose="02020603050405020304" pitchFamily="18" charset="0"/>
              <a:cs typeface="Times New Roman" panose="02020603050405020304" pitchFamily="18" charset="0"/>
            </a:endParaRPr>
          </a:p>
          <a:p>
            <a:pPr marL="342900" indent="-342900" algn="l">
              <a:lnSpc>
                <a:spcPct val="100000"/>
              </a:lnSpc>
              <a:spcBef>
                <a:spcPts val="0"/>
              </a:spcBef>
              <a:buFont typeface="Arial" panose="020B0604020202020204" pitchFamily="34" charset="0"/>
              <a:buChar char="•"/>
            </a:pPr>
            <a:r>
              <a:rPr lang="zh-CN" altLang="en-US" sz="2400" b="0" dirty="0">
                <a:latin typeface="Times New Roman" panose="02020603050405020304" pitchFamily="18" charset="0"/>
                <a:cs typeface="Times New Roman" panose="02020603050405020304" pitchFamily="18" charset="0"/>
              </a:rPr>
              <a:t>制定了</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二十國集團創新增長藍圖</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以及</a:t>
            </a:r>
            <a:r>
              <a:rPr lang="en-US" altLang="zh-CN" sz="2400" b="0" dirty="0">
                <a:latin typeface="Times New Roman" panose="02020603050405020304" pitchFamily="18" charset="0"/>
                <a:cs typeface="Times New Roman" panose="02020603050405020304" pitchFamily="18" charset="0"/>
              </a:rPr>
              <a:t>《2016</a:t>
            </a:r>
            <a:r>
              <a:rPr lang="zh-CN" altLang="en-US" sz="2400" b="0" dirty="0">
                <a:latin typeface="Times New Roman" panose="02020603050405020304" pitchFamily="18" charset="0"/>
                <a:cs typeface="Times New Roman" panose="02020603050405020304" pitchFamily="18" charset="0"/>
              </a:rPr>
              <a:t>年二十國集團創新行動計畫</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等文件。</a:t>
            </a:r>
            <a:endParaRPr lang="en-US" altLang="zh-CN" sz="2400" b="0" dirty="0">
              <a:latin typeface="Times New Roman" panose="02020603050405020304" pitchFamily="18" charset="0"/>
              <a:cs typeface="Times New Roman" panose="02020603050405020304" pitchFamily="18" charset="0"/>
            </a:endParaRPr>
          </a:p>
          <a:p>
            <a:pPr marL="342900" indent="-342900" algn="l">
              <a:lnSpc>
                <a:spcPct val="100000"/>
              </a:lnSpc>
              <a:spcBef>
                <a:spcPts val="0"/>
              </a:spcBef>
              <a:buFont typeface="Arial" panose="020B0604020202020204" pitchFamily="34" charset="0"/>
              <a:buChar char="•"/>
            </a:pPr>
            <a:r>
              <a:rPr lang="zh-CN" altLang="en-US" sz="2400" b="0" dirty="0">
                <a:latin typeface="Times New Roman" panose="02020603050405020304" pitchFamily="18" charset="0"/>
                <a:cs typeface="Times New Roman" panose="02020603050405020304" pitchFamily="18" charset="0"/>
              </a:rPr>
              <a:t>制定了</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二十國集團全球貿易增長戰略</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，實現貿易和投資工作組機制化。</a:t>
            </a:r>
            <a:endParaRPr lang="en-US" altLang="zh-CN" sz="2400" b="0" dirty="0">
              <a:latin typeface="Times New Roman" panose="02020603050405020304" pitchFamily="18" charset="0"/>
              <a:cs typeface="Times New Roman" panose="02020603050405020304" pitchFamily="18" charset="0"/>
            </a:endParaRPr>
          </a:p>
          <a:p>
            <a:pPr marL="342900" indent="-342900" algn="l">
              <a:lnSpc>
                <a:spcPct val="100000"/>
              </a:lnSpc>
              <a:spcBef>
                <a:spcPts val="0"/>
              </a:spcBef>
              <a:buFont typeface="Arial" panose="020B0604020202020204" pitchFamily="34" charset="0"/>
              <a:buChar char="•"/>
            </a:pPr>
            <a:r>
              <a:rPr lang="zh-CN" altLang="en-US" sz="2400" b="0" dirty="0">
                <a:latin typeface="Times New Roman" panose="02020603050405020304" pitchFamily="18" charset="0"/>
                <a:cs typeface="Times New Roman" panose="02020603050405020304" pitchFamily="18" charset="0"/>
              </a:rPr>
              <a:t>制定了</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二十國集團全球投資指導原則</a:t>
            </a:r>
            <a:r>
              <a:rPr lang="en-US" altLang="zh-CN" sz="2400" b="0" dirty="0">
                <a:latin typeface="Times New Roman" panose="02020603050405020304" pitchFamily="18" charset="0"/>
                <a:cs typeface="Times New Roman" panose="02020603050405020304" pitchFamily="18" charset="0"/>
              </a:rPr>
              <a:t>》</a:t>
            </a:r>
            <a:r>
              <a:rPr lang="zh-CN" altLang="en-US" sz="2400" b="0" dirty="0">
                <a:latin typeface="Times New Roman" panose="02020603050405020304" pitchFamily="18" charset="0"/>
                <a:cs typeface="Times New Roman" panose="02020603050405020304" pitchFamily="18" charset="0"/>
              </a:rPr>
              <a:t>，</a:t>
            </a:r>
            <a:r>
              <a:rPr lang="zh-CN" altLang="en-US" sz="2400" b="0" dirty="0" smtClean="0">
                <a:latin typeface="Times New Roman" panose="02020603050405020304" pitchFamily="18" charset="0"/>
                <a:cs typeface="Times New Roman" panose="02020603050405020304" pitchFamily="18" charset="0"/>
              </a:rPr>
              <a:t>成</a:t>
            </a:r>
            <a:r>
              <a:rPr lang="zh-TW" altLang="en-US" sz="2400" b="0" dirty="0" smtClean="0">
                <a:latin typeface="Times New Roman" panose="02020603050405020304" pitchFamily="18" charset="0"/>
                <a:cs typeface="Times New Roman" panose="02020603050405020304" pitchFamily="18" charset="0"/>
              </a:rPr>
              <a:t>為</a:t>
            </a:r>
            <a:r>
              <a:rPr lang="zh-CN" altLang="en-US" sz="2400" b="0" dirty="0" smtClean="0">
                <a:latin typeface="Times New Roman" panose="02020603050405020304" pitchFamily="18" charset="0"/>
                <a:cs typeface="Times New Roman" panose="02020603050405020304" pitchFamily="18" charset="0"/>
              </a:rPr>
              <a:t>世界</a:t>
            </a:r>
            <a:r>
              <a:rPr lang="zh-CN" altLang="en-US" sz="2400" b="0" dirty="0">
                <a:latin typeface="Times New Roman" panose="02020603050405020304" pitchFamily="18" charset="0"/>
                <a:cs typeface="Times New Roman" panose="02020603050405020304" pitchFamily="18" charset="0"/>
              </a:rPr>
              <a:t>範圍內首份就多邊投資政策制定的綱領性文件。</a:t>
            </a:r>
          </a:p>
        </p:txBody>
      </p:sp>
      <p:sp>
        <p:nvSpPr>
          <p:cNvPr id="10" name="矩形 9">
            <a:extLst>
              <a:ext uri="{FF2B5EF4-FFF2-40B4-BE49-F238E27FC236}">
                <a16:creationId xmlns:a16="http://schemas.microsoft.com/office/drawing/2014/main" id="{7F865424-C1F1-4CEB-AC21-CE3E7224D559}"/>
              </a:ext>
            </a:extLst>
          </p:cNvPr>
          <p:cNvSpPr/>
          <p:nvPr/>
        </p:nvSpPr>
        <p:spPr>
          <a:xfrm>
            <a:off x="8229598" y="4651079"/>
            <a:ext cx="3250278" cy="338554"/>
          </a:xfrm>
          <a:prstGeom prst="rect">
            <a:avLst/>
          </a:prstGeom>
          <a:noFill/>
          <a:ln>
            <a:noFill/>
            <a:miter lim="800000"/>
          </a:ln>
        </p:spPr>
        <p:txBody>
          <a:bodyPr wrap="square">
            <a:spAutoFit/>
          </a:bodyPr>
          <a:lstStyle>
            <a:lvl1pPr marL="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1pPr>
            <a:lvl2pPr marL="4572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2pPr>
            <a:lvl3pPr marL="9144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zh-CN" altLang="en-US" sz="1800" b="0" i="0" u="none" baseline="0">
                <a:solidFill>
                  <a:schemeClr val="tx1"/>
                </a:solidFill>
                <a:latin typeface="Arial" pitchFamily="34" charset="0"/>
                <a:ea typeface="宋体" pitchFamily="2" charset="-122"/>
              </a:defRPr>
            </a:lvl5pPr>
          </a:lstStyle>
          <a:p>
            <a:r>
              <a:rPr lang="en-US" altLang="zh-CN" sz="1600" kern="1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1600" kern="100" dirty="0">
                <a:latin typeface="Times New Roman" panose="02020603050405020304" pitchFamily="18" charset="0"/>
                <a:ea typeface="DFKai-SB" panose="03000509000000000000" pitchFamily="65" charset="-120"/>
                <a:cs typeface="Times New Roman" panose="02020603050405020304" pitchFamily="18" charset="0"/>
              </a:rPr>
              <a:t>年二十國集團領導人杭州峰會 </a:t>
            </a:r>
            <a:endParaRPr lang="zh-CN" altLang="en-US" sz="1600" kern="1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598" y="2595638"/>
            <a:ext cx="3116633" cy="1873876"/>
          </a:xfrm>
          <a:prstGeom prst="rect">
            <a:avLst/>
          </a:prstGeom>
        </p:spPr>
      </p:pic>
      <p:sp>
        <p:nvSpPr>
          <p:cNvPr id="3" name="Rectangle 2"/>
          <p:cNvSpPr/>
          <p:nvPr/>
        </p:nvSpPr>
        <p:spPr>
          <a:xfrm>
            <a:off x="749530" y="5805492"/>
            <a:ext cx="8159931" cy="738664"/>
          </a:xfrm>
          <a:prstGeom prst="rect">
            <a:avLst/>
          </a:prstGeom>
        </p:spPr>
        <p:txBody>
          <a:bodyPr wrap="square">
            <a:spAutoFit/>
          </a:bodyPr>
          <a:lstStyle/>
          <a:p>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人民網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world.people.com.cn/n1/2016/0906/c1002-28695154.html</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中國政府網 </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http</a:t>
            </a:r>
            <a:r>
              <a:rPr lang="en-US" sz="1400" dirty="0">
                <a:latin typeface="Times New Roman" panose="02020603050405020304" pitchFamily="18" charset="0"/>
                <a:ea typeface="標楷體" panose="03000509000000000000" pitchFamily="65" charset="-120"/>
                <a:cs typeface="Times New Roman" panose="02020603050405020304" pitchFamily="18" charset="0"/>
              </a:rPr>
              <a:t>://</a:t>
            </a:r>
            <a:r>
              <a:rPr lang="en-US" sz="1400" dirty="0" smtClean="0">
                <a:latin typeface="Times New Roman" panose="02020603050405020304" pitchFamily="18" charset="0"/>
                <a:ea typeface="標楷體" panose="03000509000000000000" pitchFamily="65" charset="-120"/>
                <a:cs typeface="Times New Roman" panose="02020603050405020304" pitchFamily="18" charset="0"/>
              </a:rPr>
              <a:t>www.gov.cn/zhuanti/2016G20/index.htm</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sz="1400" dirty="0">
              <a:latin typeface="Times New Roman" panose="02020603050405020304" pitchFamily="18" charset="0"/>
              <a:ea typeface="標楷體"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620699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DBFC9C6-AD5B-4EC3-9FF5-21DCBFDBFB49}"/>
              </a:ext>
            </a:extLst>
          </p:cNvPr>
          <p:cNvSpPr txBox="1"/>
          <p:nvPr/>
        </p:nvSpPr>
        <p:spPr>
          <a:xfrm>
            <a:off x="600047" y="895175"/>
            <a:ext cx="10763107" cy="1569660"/>
          </a:xfrm>
          <a:prstGeom prst="rect">
            <a:avLst/>
          </a:prstGeom>
          <a:noFill/>
        </p:spPr>
        <p:txBody>
          <a:bodyPr wrap="square">
            <a:spAutoFit/>
          </a:bodyPr>
          <a:lstStyle/>
          <a:p>
            <a:r>
              <a:rPr lang="zh-CN" altLang="en-US" sz="3200" dirty="0" smtClean="0">
                <a:latin typeface="DFKai-SB" panose="03000509000000000000" pitchFamily="65" charset="-120"/>
                <a:ea typeface="DFKai-SB" panose="03000509000000000000" pitchFamily="65" charset="-120"/>
              </a:rPr>
              <a:t>國</a:t>
            </a:r>
            <a:r>
              <a:rPr lang="zh-TW" altLang="en-US" sz="3200" dirty="0" smtClean="0">
                <a:latin typeface="DFKai-SB" panose="03000509000000000000" pitchFamily="65" charset="-120"/>
                <a:ea typeface="DFKai-SB" panose="03000509000000000000" pitchFamily="65" charset="-120"/>
              </a:rPr>
              <a:t>家</a:t>
            </a:r>
            <a:r>
              <a:rPr lang="zh-CN" altLang="en-US" sz="3200" dirty="0">
                <a:latin typeface="DFKai-SB" panose="03000509000000000000" pitchFamily="65" charset="-120"/>
                <a:ea typeface="DFKai-SB" panose="03000509000000000000" pitchFamily="65" charset="-120"/>
              </a:rPr>
              <a:t>舉辦了很多重要的國際論壇，亦逐漸走向</a:t>
            </a:r>
            <a:r>
              <a:rPr lang="zh-TW" altLang="en-US" sz="3200" dirty="0">
                <a:latin typeface="DFKai-SB" panose="03000509000000000000" pitchFamily="65" charset="-120"/>
                <a:ea typeface="DFKai-SB" panose="03000509000000000000" pitchFamily="65" charset="-120"/>
              </a:rPr>
              <a:t>恆</a:t>
            </a:r>
            <a:r>
              <a:rPr lang="zh-CN" altLang="en-US" sz="3200" dirty="0">
                <a:latin typeface="DFKai-SB" panose="03000509000000000000" pitchFamily="65" charset="-120"/>
                <a:ea typeface="DFKai-SB" panose="03000509000000000000" pitchFamily="65" charset="-120"/>
              </a:rPr>
              <a:t>常化，吸引各國、各領域人士前來開展多邊合作，對國際交流與</a:t>
            </a:r>
            <a:r>
              <a:rPr lang="zh-CN" altLang="en-US" sz="3200" dirty="0" smtClean="0">
                <a:latin typeface="DFKai-SB" panose="03000509000000000000" pitchFamily="65" charset="-120"/>
                <a:ea typeface="DFKai-SB" panose="03000509000000000000" pitchFamily="65" charset="-120"/>
              </a:rPr>
              <a:t>合作產生</a:t>
            </a:r>
            <a:r>
              <a:rPr lang="zh-CN" altLang="en-US" sz="3200" dirty="0">
                <a:latin typeface="DFKai-SB" panose="03000509000000000000" pitchFamily="65" charset="-120"/>
                <a:ea typeface="DFKai-SB" panose="03000509000000000000" pitchFamily="65" charset="-120"/>
              </a:rPr>
              <a:t>了積極影響。</a:t>
            </a:r>
            <a:endParaRPr lang="en-US" altLang="zh-CN" sz="3200" i="0" dirty="0">
              <a:effectLst/>
              <a:latin typeface="DFKai-SB" panose="03000509000000000000" pitchFamily="65" charset="-120"/>
              <a:ea typeface="DFKai-SB" panose="03000509000000000000" pitchFamily="65" charset="-120"/>
            </a:endParaRPr>
          </a:p>
        </p:txBody>
      </p:sp>
      <p:sp>
        <p:nvSpPr>
          <p:cNvPr id="4" name="任意多边形: 形状 3">
            <a:extLst>
              <a:ext uri="{FF2B5EF4-FFF2-40B4-BE49-F238E27FC236}">
                <a16:creationId xmlns:a16="http://schemas.microsoft.com/office/drawing/2014/main" id="{8F613FEF-71A6-4FEE-9448-7151301DBA17}"/>
              </a:ext>
            </a:extLst>
          </p:cNvPr>
          <p:cNvSpPr/>
          <p:nvPr/>
        </p:nvSpPr>
        <p:spPr>
          <a:xfrm>
            <a:off x="4208974" y="185199"/>
            <a:ext cx="3286372"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77900" rtl="0" eaLnBrk="0" fontAlgn="base" latinLnBrk="0" hangingPunct="0">
              <a:lnSpc>
                <a:spcPct val="90000"/>
              </a:lnSpc>
              <a:spcBef>
                <a:spcPct val="0"/>
              </a:spcBef>
              <a:spcAft>
                <a:spcPct val="35000"/>
              </a:spcAft>
              <a:buClrTx/>
              <a:buSzTx/>
              <a:buFontTx/>
              <a:buNone/>
              <a:tabLst/>
              <a:defRPr/>
            </a:pPr>
            <a:r>
              <a:rPr lang="zh-CN" altLang="en-US" sz="3600" b="1" dirty="0">
                <a:solidFill>
                  <a:srgbClr val="FFFFFF"/>
                </a:solidFill>
                <a:latin typeface="DFKai-SB" panose="03000509000000000000" pitchFamily="65" charset="-120"/>
                <a:ea typeface="DFKai-SB" panose="03000509000000000000" pitchFamily="65" charset="-120"/>
              </a:rPr>
              <a:t>舉辦國際論壇</a:t>
            </a:r>
            <a:endParaRPr kumimoji="0" lang="zh-CN" altLang="en-US" sz="3600" b="1" i="0" u="none" strike="noStrike" kern="1200" cap="none" spc="0" normalizeH="0" baseline="0" noProof="0" dirty="0">
              <a:ln>
                <a:noFill/>
              </a:ln>
              <a:solidFill>
                <a:srgbClr val="FFFFFF"/>
              </a:solidFill>
              <a:effectLst/>
              <a:uLnTx/>
              <a:uFillTx/>
              <a:latin typeface="DFKai-SB" panose="03000509000000000000" pitchFamily="65" charset="-120"/>
              <a:ea typeface="DFKai-SB" panose="03000509000000000000" pitchFamily="65" charset="-120"/>
            </a:endParaRPr>
          </a:p>
        </p:txBody>
      </p:sp>
      <p:graphicFrame>
        <p:nvGraphicFramePr>
          <p:cNvPr id="5" name="表格 7">
            <a:extLst>
              <a:ext uri="{FF2B5EF4-FFF2-40B4-BE49-F238E27FC236}">
                <a16:creationId xmlns:a16="http://schemas.microsoft.com/office/drawing/2014/main" id="{124C5FE0-7B94-4E11-9589-03CC0EAD2693}"/>
              </a:ext>
            </a:extLst>
          </p:cNvPr>
          <p:cNvGraphicFramePr>
            <a:graphicFrameLocks noGrp="1"/>
          </p:cNvGraphicFramePr>
          <p:nvPr>
            <p:extLst>
              <p:ext uri="{D42A27DB-BD31-4B8C-83A1-F6EECF244321}">
                <p14:modId xmlns:p14="http://schemas.microsoft.com/office/powerpoint/2010/main" val="2774958278"/>
              </p:ext>
            </p:extLst>
          </p:nvPr>
        </p:nvGraphicFramePr>
        <p:xfrm>
          <a:off x="843544" y="3095108"/>
          <a:ext cx="10276115" cy="3434026"/>
        </p:xfrm>
        <a:graphic>
          <a:graphicData uri="http://schemas.openxmlformats.org/drawingml/2006/table">
            <a:tbl>
              <a:tblPr firstRow="1" bandRow="1">
                <a:tableStyleId>{7DF18680-E054-41AD-8BC1-D1AEF772440D}</a:tableStyleId>
              </a:tblPr>
              <a:tblGrid>
                <a:gridCol w="3233687">
                  <a:extLst>
                    <a:ext uri="{9D8B030D-6E8A-4147-A177-3AD203B41FA5}">
                      <a16:colId xmlns:a16="http://schemas.microsoft.com/office/drawing/2014/main" val="3795413065"/>
                    </a:ext>
                  </a:extLst>
                </a:gridCol>
                <a:gridCol w="2743109">
                  <a:extLst>
                    <a:ext uri="{9D8B030D-6E8A-4147-A177-3AD203B41FA5}">
                      <a16:colId xmlns:a16="http://schemas.microsoft.com/office/drawing/2014/main" val="1431703095"/>
                    </a:ext>
                  </a:extLst>
                </a:gridCol>
                <a:gridCol w="2743109">
                  <a:extLst>
                    <a:ext uri="{9D8B030D-6E8A-4147-A177-3AD203B41FA5}">
                      <a16:colId xmlns:a16="http://schemas.microsoft.com/office/drawing/2014/main" val="3800298027"/>
                    </a:ext>
                  </a:extLst>
                </a:gridCol>
                <a:gridCol w="1556210">
                  <a:extLst>
                    <a:ext uri="{9D8B030D-6E8A-4147-A177-3AD203B41FA5}">
                      <a16:colId xmlns:a16="http://schemas.microsoft.com/office/drawing/2014/main" val="588772478"/>
                    </a:ext>
                  </a:extLst>
                </a:gridCol>
              </a:tblGrid>
              <a:tr h="507667">
                <a:tc>
                  <a:txBody>
                    <a:bodyPr/>
                    <a:lstStyle/>
                    <a:p>
                      <a:pPr algn="ctr" fontAlgn="ctr"/>
                      <a:r>
                        <a:rPr lang="zh-CN" altLang="en-US" sz="2400" dirty="0">
                          <a:latin typeface="DFKai-SB" panose="03000509000000000000" pitchFamily="65" charset="-120"/>
                          <a:ea typeface="DFKai-SB" panose="03000509000000000000" pitchFamily="65" charset="-120"/>
                        </a:rPr>
                        <a:t>國際論壇</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創辦時間</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主題方向</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地點</a:t>
                      </a:r>
                    </a:p>
                  </a:txBody>
                  <a:tcPr anchor="ctr"/>
                </a:tc>
                <a:extLst>
                  <a:ext uri="{0D108BD9-81ED-4DB2-BD59-A6C34878D82A}">
                    <a16:rowId xmlns:a16="http://schemas.microsoft.com/office/drawing/2014/main" val="2585821124"/>
                  </a:ext>
                </a:extLst>
              </a:tr>
              <a:tr h="486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latin typeface="DFKai-SB" panose="03000509000000000000" pitchFamily="65" charset="-120"/>
                          <a:ea typeface="DFKai-SB" panose="03000509000000000000" pitchFamily="65" charset="-120"/>
                        </a:rPr>
                        <a:t>中國發展高層論壇</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發展</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北京</a:t>
                      </a:r>
                    </a:p>
                  </a:txBody>
                  <a:tcPr anchor="ctr"/>
                </a:tc>
                <a:extLst>
                  <a:ext uri="{0D108BD9-81ED-4DB2-BD59-A6C34878D82A}">
                    <a16:rowId xmlns:a16="http://schemas.microsoft.com/office/drawing/2014/main" val="3358016647"/>
                  </a:ext>
                </a:extLst>
              </a:tr>
              <a:tr h="486116">
                <a:tc>
                  <a:txBody>
                    <a:bodyPr/>
                    <a:lstStyle/>
                    <a:p>
                      <a:pPr algn="ctr"/>
                      <a:r>
                        <a:rPr lang="zh-CN" altLang="en-US" sz="2400" dirty="0">
                          <a:latin typeface="DFKai-SB" panose="03000509000000000000" pitchFamily="65" charset="-120"/>
                          <a:ea typeface="DFKai-SB" panose="03000509000000000000" pitchFamily="65" charset="-120"/>
                        </a:rPr>
                        <a:t>博鼇亞洲論壇</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經濟</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博鼇</a:t>
                      </a:r>
                    </a:p>
                  </a:txBody>
                  <a:tcPr anchor="ctr"/>
                </a:tc>
                <a:extLst>
                  <a:ext uri="{0D108BD9-81ED-4DB2-BD59-A6C34878D82A}">
                    <a16:rowId xmlns:a16="http://schemas.microsoft.com/office/drawing/2014/main" val="289402901"/>
                  </a:ext>
                </a:extLst>
              </a:tr>
              <a:tr h="4861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latin typeface="DFKai-SB" panose="03000509000000000000" pitchFamily="65" charset="-120"/>
                          <a:ea typeface="DFKai-SB" panose="03000509000000000000" pitchFamily="65" charset="-120"/>
                        </a:rPr>
                        <a:t>北京香山論壇</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安全</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北京</a:t>
                      </a:r>
                    </a:p>
                  </a:txBody>
                  <a:tcPr anchor="ctr"/>
                </a:tc>
                <a:extLst>
                  <a:ext uri="{0D108BD9-81ED-4DB2-BD59-A6C34878D82A}">
                    <a16:rowId xmlns:a16="http://schemas.microsoft.com/office/drawing/2014/main" val="551489039"/>
                  </a:ext>
                </a:extLst>
              </a:tr>
              <a:tr h="435143">
                <a:tc>
                  <a:txBody>
                    <a:bodyPr/>
                    <a:lstStyle/>
                    <a:p>
                      <a:pPr algn="ctr"/>
                      <a:r>
                        <a:rPr lang="zh-CN" altLang="en-US" sz="2400" dirty="0">
                          <a:latin typeface="DFKai-SB" panose="03000509000000000000" pitchFamily="65" charset="-120"/>
                          <a:ea typeface="DFKai-SB" panose="03000509000000000000" pitchFamily="65" charset="-120"/>
                        </a:rPr>
                        <a:t>生態文明貴陽國際論壇</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生態</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貴陽</a:t>
                      </a:r>
                    </a:p>
                  </a:txBody>
                  <a:tcPr anchor="ctr"/>
                </a:tc>
                <a:extLst>
                  <a:ext uri="{0D108BD9-81ED-4DB2-BD59-A6C34878D82A}">
                    <a16:rowId xmlns:a16="http://schemas.microsoft.com/office/drawing/2014/main" val="2089246224"/>
                  </a:ext>
                </a:extLst>
              </a:tr>
              <a:tr h="447576">
                <a:tc>
                  <a:txBody>
                    <a:bodyPr/>
                    <a:lstStyle/>
                    <a:p>
                      <a:pPr algn="ctr"/>
                      <a:r>
                        <a:rPr lang="zh-CN" altLang="en-US" sz="2400" dirty="0">
                          <a:latin typeface="DFKai-SB" panose="03000509000000000000" pitchFamily="65" charset="-120"/>
                          <a:ea typeface="DFKai-SB" panose="03000509000000000000" pitchFamily="65" charset="-120"/>
                        </a:rPr>
                        <a:t>世界互聯網大會</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txBody>
                  <a:tcPr anchor="ctr"/>
                </a:tc>
                <a:tc>
                  <a:txBody>
                    <a:bodyPr/>
                    <a:lstStyle/>
                    <a:p>
                      <a:pPr algn="ctr"/>
                      <a:r>
                        <a:rPr lang="zh-CN" altLang="en-US" sz="2400" dirty="0">
                          <a:latin typeface="DFKai-SB" panose="03000509000000000000" pitchFamily="65" charset="-120"/>
                          <a:ea typeface="DFKai-SB" panose="03000509000000000000" pitchFamily="65" charset="-120"/>
                        </a:rPr>
                        <a:t>互聯網</a:t>
                      </a:r>
                      <a:endParaRPr lang="en-US" altLang="zh-CN" sz="2400" dirty="0">
                        <a:latin typeface="DFKai-SB" panose="03000509000000000000" pitchFamily="65" charset="-120"/>
                        <a:ea typeface="DFKai-SB" panose="03000509000000000000" pitchFamily="65" charset="-120"/>
                      </a:endParaRPr>
                    </a:p>
                  </a:txBody>
                  <a:tcPr anchor="ctr"/>
                </a:tc>
                <a:tc>
                  <a:txBody>
                    <a:bodyPr/>
                    <a:lstStyle/>
                    <a:p>
                      <a:pPr algn="ctr"/>
                      <a:r>
                        <a:rPr lang="zh-CN" altLang="en-US" sz="2400" dirty="0">
                          <a:latin typeface="DFKai-SB" panose="03000509000000000000" pitchFamily="65" charset="-120"/>
                          <a:ea typeface="DFKai-SB" panose="03000509000000000000" pitchFamily="65" charset="-120"/>
                        </a:rPr>
                        <a:t>烏鎮</a:t>
                      </a:r>
                    </a:p>
                  </a:txBody>
                  <a:tcPr anchor="ctr"/>
                </a:tc>
                <a:extLst>
                  <a:ext uri="{0D108BD9-81ED-4DB2-BD59-A6C34878D82A}">
                    <a16:rowId xmlns:a16="http://schemas.microsoft.com/office/drawing/2014/main" val="3259311933"/>
                  </a:ext>
                </a:extLst>
              </a:tr>
              <a:tr h="553611">
                <a:tc>
                  <a:txBody>
                    <a:bodyPr/>
                    <a:lstStyle/>
                    <a:p>
                      <a:pPr algn="ctr"/>
                      <a:r>
                        <a:rPr lang="zh-CN" altLang="en-US" sz="2400" dirty="0">
                          <a:latin typeface="DFKai-SB" panose="03000509000000000000" pitchFamily="65" charset="-120"/>
                          <a:ea typeface="DFKai-SB" panose="03000509000000000000" pitchFamily="65" charset="-120"/>
                        </a:rPr>
                        <a:t>亞洲文明對話大會</a:t>
                      </a:r>
                    </a:p>
                  </a:txBody>
                  <a:tcPr anchor="ctr"/>
                </a:tc>
                <a:tc>
                  <a:txBody>
                    <a:bodyPr/>
                    <a:lstStyle/>
                    <a:p>
                      <a:pPr algn="ct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文化</a:t>
                      </a:r>
                    </a:p>
                  </a:txBody>
                  <a:tcPr anchor="ctr"/>
                </a:tc>
                <a:tc>
                  <a:txBody>
                    <a:bodyPr/>
                    <a:lstStyle/>
                    <a:p>
                      <a:pPr algn="ctr"/>
                      <a:r>
                        <a:rPr lang="zh-CN" altLang="en-US" sz="2400" dirty="0">
                          <a:latin typeface="DFKai-SB" panose="03000509000000000000" pitchFamily="65" charset="-120"/>
                          <a:ea typeface="DFKai-SB" panose="03000509000000000000" pitchFamily="65" charset="-120"/>
                        </a:rPr>
                        <a:t>北京</a:t>
                      </a:r>
                    </a:p>
                  </a:txBody>
                  <a:tcPr anchor="ctr"/>
                </a:tc>
                <a:extLst>
                  <a:ext uri="{0D108BD9-81ED-4DB2-BD59-A6C34878D82A}">
                    <a16:rowId xmlns:a16="http://schemas.microsoft.com/office/drawing/2014/main" val="3711150361"/>
                  </a:ext>
                </a:extLst>
              </a:tr>
            </a:tbl>
          </a:graphicData>
        </a:graphic>
      </p:graphicFrame>
      <p:sp>
        <p:nvSpPr>
          <p:cNvPr id="6" name="矩形 5"/>
          <p:cNvSpPr/>
          <p:nvPr/>
        </p:nvSpPr>
        <p:spPr>
          <a:xfrm>
            <a:off x="2921994" y="2612188"/>
            <a:ext cx="6340198" cy="461665"/>
          </a:xfrm>
          <a:prstGeom prst="rect">
            <a:avLst/>
          </a:prstGeom>
        </p:spPr>
        <p:txBody>
          <a:bodyPr wrap="none">
            <a:spAutoFit/>
          </a:bodyPr>
          <a:lstStyle/>
          <a:p>
            <a:pPr algn="ctr"/>
            <a:r>
              <a:rPr lang="zh-CN" altLang="en-US" sz="2400" dirty="0">
                <a:latin typeface="DFKai-SB" panose="03000509000000000000" pitchFamily="65" charset="-120"/>
                <a:ea typeface="DFKai-SB" panose="03000509000000000000" pitchFamily="65" charset="-120"/>
              </a:rPr>
              <a:t>進</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入</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400" dirty="0">
                <a:latin typeface="DFKai-SB" panose="03000509000000000000" pitchFamily="65" charset="-120"/>
                <a:ea typeface="DFKai-SB" panose="03000509000000000000" pitchFamily="65" charset="-120"/>
              </a:rPr>
              <a:t>世紀以來國</a:t>
            </a:r>
            <a:r>
              <a:rPr lang="zh-TW" altLang="en-US" sz="2400" dirty="0">
                <a:latin typeface="DFKai-SB" panose="03000509000000000000" pitchFamily="65" charset="-120"/>
                <a:ea typeface="DFKai-SB" panose="03000509000000000000" pitchFamily="65" charset="-120"/>
              </a:rPr>
              <a:t>家</a:t>
            </a:r>
            <a:r>
              <a:rPr lang="zh-CN" altLang="en-US" sz="2400" dirty="0">
                <a:latin typeface="DFKai-SB" panose="03000509000000000000" pitchFamily="65" charset="-120"/>
                <a:ea typeface="DFKai-SB" panose="03000509000000000000" pitchFamily="65" charset="-120"/>
              </a:rPr>
              <a:t>舉辦的部分重要國際論壇</a:t>
            </a:r>
          </a:p>
        </p:txBody>
      </p:sp>
    </p:spTree>
    <p:extLst>
      <p:ext uri="{BB962C8B-B14F-4D97-AF65-F5344CB8AC3E}">
        <p14:creationId xmlns:p14="http://schemas.microsoft.com/office/powerpoint/2010/main" val="14701438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29FB22F-2F4B-4ECF-8600-65600AD92831}"/>
              </a:ext>
            </a:extLst>
          </p:cNvPr>
          <p:cNvSpPr txBox="1"/>
          <p:nvPr/>
        </p:nvSpPr>
        <p:spPr>
          <a:xfrm>
            <a:off x="519667" y="903518"/>
            <a:ext cx="11222334" cy="2031325"/>
          </a:xfrm>
          <a:prstGeom prst="rect">
            <a:avLst/>
          </a:prstGeom>
          <a:noFill/>
        </p:spPr>
        <p:txBody>
          <a:bodyPr wrap="square" rtlCol="0">
            <a:spAutoFit/>
          </a:bodyPr>
          <a:lstStyle/>
          <a:p>
            <a:pPr>
              <a:lnSpc>
                <a:spcPct val="150000"/>
              </a:lnSpc>
            </a:pPr>
            <a:r>
              <a:rPr lang="zh-CN" altLang="en-US" sz="24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中國發展高層論壇是國家級大型國際論壇，以</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與世界對話，謀共同發展</a:t>
            </a:r>
            <a:r>
              <a:rPr lang="zh-TW" altLang="en-US" sz="2800" dirty="0" smtClean="0">
                <a:latin typeface="DFKai-SB" panose="03000509000000000000" pitchFamily="65" charset="-120"/>
                <a:ea typeface="DFKai-SB" panose="03000509000000000000" pitchFamily="65" charset="-120"/>
                <a:sym typeface="宋体" panose="02010600030101010101" pitchFamily="2" charset="-122"/>
              </a:rPr>
              <a:t>」</a:t>
            </a:r>
            <a:r>
              <a:rPr lang="zh-TW" altLang="en-US" sz="2800" dirty="0">
                <a:latin typeface="DFKai-SB" panose="03000509000000000000" pitchFamily="65" charset="-120"/>
                <a:ea typeface="DFKai-SB" panose="03000509000000000000" pitchFamily="65" charset="-120"/>
                <a:sym typeface="宋体" panose="02010600030101010101" pitchFamily="2" charset="-122"/>
              </a:rPr>
              <a:t>為</a:t>
            </a:r>
            <a:r>
              <a:rPr lang="zh-CN" altLang="en-US" sz="2800" dirty="0" smtClean="0">
                <a:latin typeface="DFKai-SB" panose="03000509000000000000" pitchFamily="65" charset="-120"/>
                <a:ea typeface="DFKai-SB" panose="03000509000000000000" pitchFamily="65" charset="-120"/>
              </a:rPr>
              <a:t>宗旨</a:t>
            </a:r>
            <a:r>
              <a:rPr lang="zh-CN" altLang="en-US" sz="2800" dirty="0">
                <a:latin typeface="DFKai-SB" panose="03000509000000000000" pitchFamily="65" charset="-120"/>
                <a:ea typeface="DFKai-SB" panose="03000509000000000000" pitchFamily="65" charset="-120"/>
              </a:rPr>
              <a:t>，形成了專業化、高層次的鮮明特色，在中國政府高層領導、全球商界領袖、國際組織和中外學者之間的</a:t>
            </a:r>
            <a:r>
              <a:rPr lang="zh-TW" altLang="en-US" sz="2800" dirty="0">
                <a:latin typeface="DFKai-SB" panose="03000509000000000000" pitchFamily="65" charset="-120"/>
                <a:ea typeface="DFKai-SB" panose="03000509000000000000" pitchFamily="65" charset="-120"/>
              </a:rPr>
              <a:t>重要</a:t>
            </a:r>
            <a:r>
              <a:rPr lang="zh-CN" altLang="en-US" sz="2800" dirty="0">
                <a:latin typeface="DFKai-SB" panose="03000509000000000000" pitchFamily="65" charset="-120"/>
                <a:ea typeface="DFKai-SB" panose="03000509000000000000" pitchFamily="65" charset="-120"/>
              </a:rPr>
              <a:t>對話</a:t>
            </a:r>
            <a:r>
              <a:rPr lang="zh-TW" altLang="en-US" sz="2800" dirty="0">
                <a:latin typeface="DFKai-SB" panose="03000509000000000000" pitchFamily="65" charset="-120"/>
                <a:ea typeface="DFKai-SB" panose="03000509000000000000" pitchFamily="65" charset="-120"/>
              </a:rPr>
              <a:t>平台</a:t>
            </a:r>
            <a:r>
              <a:rPr lang="zh-CN" altLang="en-US" sz="2800" dirty="0">
                <a:latin typeface="DFKai-SB" panose="03000509000000000000" pitchFamily="65" charset="-120"/>
                <a:ea typeface="DFKai-SB" panose="03000509000000000000" pitchFamily="65" charset="-120"/>
              </a:rPr>
              <a:t>。</a:t>
            </a:r>
          </a:p>
        </p:txBody>
      </p:sp>
      <p:pic>
        <p:nvPicPr>
          <p:cNvPr id="5" name="图片 4">
            <a:extLst>
              <a:ext uri="{FF2B5EF4-FFF2-40B4-BE49-F238E27FC236}">
                <a16:creationId xmlns:a16="http://schemas.microsoft.com/office/drawing/2014/main" id="{7417B999-144D-4DE3-A4CA-37D45BBB61A9}"/>
              </a:ext>
            </a:extLst>
          </p:cNvPr>
          <p:cNvPicPr>
            <a:picLocks noChangeAspect="1"/>
          </p:cNvPicPr>
          <p:nvPr/>
        </p:nvPicPr>
        <p:blipFill rotWithShape="1">
          <a:blip r:embed="rId3"/>
          <a:srcRect l="19313" r="18905"/>
          <a:stretch/>
        </p:blipFill>
        <p:spPr>
          <a:xfrm>
            <a:off x="4133892" y="3039345"/>
            <a:ext cx="3227531" cy="2937412"/>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8" name="标题 1">
            <a:extLst>
              <a:ext uri="{FF2B5EF4-FFF2-40B4-BE49-F238E27FC236}">
                <a16:creationId xmlns:a16="http://schemas.microsoft.com/office/drawing/2014/main" id="{83ABD8E8-7697-4DA4-B93D-252CDA759BF4}"/>
              </a:ext>
            </a:extLst>
          </p:cNvPr>
          <p:cNvSpPr txBox="1">
            <a:spLocks noChangeArrowheads="1"/>
          </p:cNvSpPr>
          <p:nvPr/>
        </p:nvSpPr>
        <p:spPr bwMode="auto">
          <a:xfrm>
            <a:off x="3490797" y="335330"/>
            <a:ext cx="528007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cs typeface="+mj-cs"/>
              </a:rPr>
              <a:t>中國發展高層論壇</a:t>
            </a:r>
          </a:p>
        </p:txBody>
      </p:sp>
      <p:sp>
        <p:nvSpPr>
          <p:cNvPr id="6" name="文本框 8">
            <a:extLst>
              <a:ext uri="{FF2B5EF4-FFF2-40B4-BE49-F238E27FC236}">
                <a16:creationId xmlns:a16="http://schemas.microsoft.com/office/drawing/2014/main" id="{FEDE9F0F-1588-4044-BDD0-3A3283DEECF8}"/>
              </a:ext>
            </a:extLst>
          </p:cNvPr>
          <p:cNvSpPr txBox="1"/>
          <p:nvPr/>
        </p:nvSpPr>
        <p:spPr>
          <a:xfrm>
            <a:off x="3727268" y="6081259"/>
            <a:ext cx="4981303" cy="629852"/>
          </a:xfrm>
          <a:prstGeom prst="rect">
            <a:avLst/>
          </a:prstGeom>
          <a:noFill/>
        </p:spPr>
        <p:txBody>
          <a:bodyPr wrap="square">
            <a:spAutoFit/>
          </a:bodyPr>
          <a:lstStyle/>
          <a:p>
            <a:pPr latinLnBrk="1">
              <a:lnSpc>
                <a:spcPct val="130000"/>
              </a:lnSpc>
              <a:defRPr/>
            </a:pP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資料來源</a:t>
            </a:r>
            <a:r>
              <a:rPr kumimoji="0" lang="en-US" altLang="zh-CN"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a:t>
            </a:r>
            <a:r>
              <a:rPr kumimoji="0" lang="zh-TW"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中國發展高層論壇</a:t>
            </a:r>
            <a:r>
              <a:rPr kumimoji="0" lang="zh-CN" altLang="en-US"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rPr>
              <a:t>簡介</a:t>
            </a:r>
            <a:endParaRPr kumimoji="0" lang="en-US" altLang="zh-CN" sz="1400" b="0" i="0" u="none" strike="noStrike" kern="1200" cap="none" spc="0" normalizeH="0" baseline="0" noProof="0" dirty="0">
              <a:ln>
                <a:noFill/>
              </a:ln>
              <a:solidFill>
                <a:prstClr val="black"/>
              </a:solidFill>
              <a:effectLst/>
              <a:uLnTx/>
              <a:uFillTx/>
              <a:latin typeface="DFKai-SB" panose="03000509000000000000" pitchFamily="65" charset="-120"/>
              <a:ea typeface="DFKai-SB" panose="03000509000000000000" pitchFamily="65" charset="-120"/>
            </a:endParaRPr>
          </a:p>
          <a:p>
            <a:pPr latinLnBrk="1">
              <a:lnSpc>
                <a:spcPct val="130000"/>
              </a:lnSpc>
              <a:defRPr/>
            </a:pPr>
            <a:r>
              <a:rPr lang="zh-HK" altLang="en-US" sz="1400" dirty="0"/>
              <a:t>https://www.cdf.org.cn/cdf2021/ltjj/index.jhtml</a:t>
            </a:r>
            <a:r>
              <a:rPr lang="zh-HK" altLang="en-US" sz="1400" dirty="0" smtClean="0"/>
              <a:t>#content</a:t>
            </a:r>
            <a:endParaRPr lang="en-US" altLang="zh-HK" sz="1400" dirty="0"/>
          </a:p>
        </p:txBody>
      </p:sp>
    </p:spTree>
    <p:extLst>
      <p:ext uri="{BB962C8B-B14F-4D97-AF65-F5344CB8AC3E}">
        <p14:creationId xmlns:p14="http://schemas.microsoft.com/office/powerpoint/2010/main" val="94912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3748C205-C7B7-4BA8-A3EF-496CF5F43DB1}"/>
              </a:ext>
            </a:extLst>
          </p:cNvPr>
          <p:cNvSpPr txBox="1"/>
          <p:nvPr/>
        </p:nvSpPr>
        <p:spPr>
          <a:xfrm>
            <a:off x="660400" y="365542"/>
            <a:ext cx="10871200" cy="2492990"/>
          </a:xfrm>
          <a:prstGeom prst="rect">
            <a:avLst/>
          </a:prstGeom>
          <a:noFill/>
        </p:spPr>
        <p:txBody>
          <a:bodyPr wrap="square" rtlCol="0">
            <a:spAutoFit/>
          </a:bodyPr>
          <a:lstStyle>
            <a:defPPr>
              <a:defRPr lang="zh-CN"/>
            </a:defPPr>
            <a:lvl1pPr>
              <a:lnSpc>
                <a:spcPct val="150000"/>
              </a:lnSpc>
              <a:defRPr sz="2400"/>
            </a:lvl1pPr>
          </a:lstStyle>
          <a:p>
            <a:r>
              <a:rPr lang="en-US" altLang="zh-CN" sz="2300" dirty="0">
                <a:latin typeface="DFKai-SB" panose="03000509000000000000" pitchFamily="65" charset="-120"/>
                <a:ea typeface="DFKai-SB" panose="03000509000000000000" pitchFamily="65" charset="-12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年，中國發展高層論壇年會的主題是</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邁上現代化新征程的中國</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，論壇圍繞推動高品質發展和構建新發展格局，探討中國</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年經濟社會以及未來五年的發展方向，聽取各界對中國發展的建議，闡釋中國的發展願景，增强國際企業界與中國共同發展的信心。</a:t>
            </a:r>
            <a:endParaRPr lang="en-US" altLang="zh-CN" sz="2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标题 1">
            <a:extLst>
              <a:ext uri="{FF2B5EF4-FFF2-40B4-BE49-F238E27FC236}">
                <a16:creationId xmlns:a16="http://schemas.microsoft.com/office/drawing/2014/main" id="{B41E5E11-5365-4AD8-9815-D784552DA1F7}"/>
              </a:ext>
            </a:extLst>
          </p:cNvPr>
          <p:cNvSpPr txBox="1">
            <a:spLocks noChangeArrowheads="1"/>
          </p:cNvSpPr>
          <p:nvPr/>
        </p:nvSpPr>
        <p:spPr bwMode="auto">
          <a:xfrm>
            <a:off x="2741433" y="5714634"/>
            <a:ext cx="591048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國務院總理李克强在北京人民大會堂以</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視</a:t>
            </a:r>
            <a:r>
              <a:rPr lang="zh-TW" altLang="en-US" sz="1600" dirty="0" smtClean="0">
                <a:latin typeface="Times New Roman" panose="02020603050405020304" pitchFamily="18" charset="0"/>
                <a:ea typeface="DFKai-SB" panose="03000509000000000000" pitchFamily="65" charset="-120"/>
                <a:cs typeface="Times New Roman" panose="02020603050405020304" pitchFamily="18" charset="0"/>
              </a:rPr>
              <a:t>像</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方式</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會見出席中國發展高層論壇</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年年會的境外</a:t>
            </a:r>
            <a:r>
              <a:rPr lang="zh-CN" altLang="en-US" sz="1600" dirty="0" smtClean="0">
                <a:latin typeface="Times New Roman" panose="02020603050405020304" pitchFamily="18" charset="0"/>
                <a:ea typeface="DFKai-SB" panose="03000509000000000000" pitchFamily="65" charset="-120"/>
                <a:cs typeface="Times New Roman" panose="02020603050405020304" pitchFamily="18" charset="0"/>
              </a:rPr>
              <a:t>代表</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文本框 8">
            <a:extLst>
              <a:ext uri="{FF2B5EF4-FFF2-40B4-BE49-F238E27FC236}">
                <a16:creationId xmlns:a16="http://schemas.microsoft.com/office/drawing/2014/main" id="{FEDE9F0F-1588-4044-BDD0-3A3283DEECF8}"/>
              </a:ext>
            </a:extLst>
          </p:cNvPr>
          <p:cNvSpPr txBox="1"/>
          <p:nvPr/>
        </p:nvSpPr>
        <p:spPr>
          <a:xfrm>
            <a:off x="2403566" y="6326366"/>
            <a:ext cx="6777083" cy="372410"/>
          </a:xfrm>
          <a:prstGeom prst="rect">
            <a:avLst/>
          </a:prstGeom>
          <a:noFill/>
        </p:spPr>
        <p:txBody>
          <a:bodyPr wrap="square">
            <a:spAutoFit/>
          </a:bodyPr>
          <a:lstStyle/>
          <a:p>
            <a:pPr latinLnBrk="1">
              <a:lnSpc>
                <a:spcPct val="130000"/>
              </a:lnSpc>
              <a:defRPr/>
            </a:pPr>
            <a:r>
              <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資料來源</a:t>
            </a:r>
            <a:r>
              <a:rPr kumimoji="0" lang="en-US" altLang="zh-CN"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a:t>
            </a:r>
            <a:r>
              <a:rPr kumimoji="0" lang="zh-TW"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中國發展高層</a:t>
            </a:r>
            <a:r>
              <a:rPr kumimoji="0" lang="zh-TW"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DFKai-SB" panose="03000509000000000000" pitchFamily="65" charset="-120"/>
                <a:cs typeface="Times New Roman" panose="02020603050405020304" pitchFamily="18" charset="0"/>
              </a:rPr>
              <a:t>論壇</a:t>
            </a:r>
            <a:r>
              <a:rPr lang="en-US" altLang="zh-TW"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 </a:t>
            </a:r>
            <a:r>
              <a:rPr lang="en-US" altLang="zh-TW" sz="1400" dirty="0" smtClean="0">
                <a:latin typeface="Times New Roman" panose="02020603050405020304" pitchFamily="18" charset="0"/>
                <a:cs typeface="Times New Roman" panose="02020603050405020304" pitchFamily="18" charset="0"/>
              </a:rPr>
              <a:t>(</a:t>
            </a:r>
            <a:r>
              <a:rPr lang="zh-HK" altLang="en-US" sz="1400" dirty="0" smtClean="0">
                <a:latin typeface="Times New Roman" panose="02020603050405020304" pitchFamily="18" charset="0"/>
                <a:cs typeface="Times New Roman" panose="02020603050405020304" pitchFamily="18" charset="0"/>
              </a:rPr>
              <a:t>https</a:t>
            </a:r>
            <a:r>
              <a:rPr lang="zh-HK" altLang="en-US" sz="1400" dirty="0">
                <a:latin typeface="Times New Roman" panose="02020603050405020304" pitchFamily="18" charset="0"/>
                <a:cs typeface="Times New Roman" panose="02020603050405020304" pitchFamily="18" charset="0"/>
              </a:rPr>
              <a:t>://www.cdf.org.cn/cdf2021/ltjj/index.jhtml</a:t>
            </a:r>
            <a:r>
              <a:rPr lang="zh-HK" altLang="en-US" sz="1400" dirty="0" smtClean="0">
                <a:latin typeface="Times New Roman" panose="02020603050405020304" pitchFamily="18" charset="0"/>
                <a:cs typeface="Times New Roman" panose="02020603050405020304" pitchFamily="18" charset="0"/>
              </a:rPr>
              <a:t>#content</a:t>
            </a:r>
            <a:r>
              <a:rPr lang="en-US" altLang="zh-TW" sz="1400" dirty="0" smtClean="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147" y="2941536"/>
            <a:ext cx="4741056" cy="2619434"/>
          </a:xfrm>
          <a:prstGeom prst="rect">
            <a:avLst/>
          </a:prstGeom>
        </p:spPr>
      </p:pic>
    </p:spTree>
    <p:extLst>
      <p:ext uri="{BB962C8B-B14F-4D97-AF65-F5344CB8AC3E}">
        <p14:creationId xmlns:p14="http://schemas.microsoft.com/office/powerpoint/2010/main" val="27679891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BB53590-2CE2-45AD-B1E1-9F6C02B9F240}"/>
              </a:ext>
            </a:extLst>
          </p:cNvPr>
          <p:cNvSpPr>
            <a:spLocks noGrp="1"/>
          </p:cNvSpPr>
          <p:nvPr>
            <p:ph idx="4294967295"/>
          </p:nvPr>
        </p:nvSpPr>
        <p:spPr>
          <a:xfrm>
            <a:off x="500106" y="1278445"/>
            <a:ext cx="11244040" cy="2160591"/>
          </a:xfrm>
          <a:ln w="38100">
            <a:solidFill>
              <a:srgbClr val="FF0000"/>
            </a:solidFill>
          </a:ln>
        </p:spPr>
        <p:txBody>
          <a:bodyPr wrap="square">
            <a:spAutoFit/>
          </a:bodyPr>
          <a:lstStyle/>
          <a:p>
            <a:pPr marL="0" indent="0">
              <a:lnSpc>
                <a:spcPct val="160000"/>
              </a:lnSpc>
              <a:buNone/>
            </a:pPr>
            <a:r>
              <a:rPr lang="zh-CN" altLang="en-US" sz="2400" dirty="0">
                <a:latin typeface="DFKai-SB" panose="03000509000000000000" pitchFamily="65" charset="-120"/>
                <a:ea typeface="DFKai-SB" panose="03000509000000000000" pitchFamily="65" charset="-120"/>
              </a:rPr>
              <a:t>    </a:t>
            </a:r>
            <a:r>
              <a:rPr lang="zh-CN" altLang="en-US" dirty="0">
                <a:latin typeface="DFKai-SB" panose="03000509000000000000" pitchFamily="65" charset="-120"/>
                <a:ea typeface="DFKai-SB" panose="03000509000000000000" pitchFamily="65" charset="-120"/>
              </a:rPr>
              <a:t>國</a:t>
            </a:r>
            <a:r>
              <a:rPr lang="zh-TW" altLang="en-US" dirty="0">
                <a:latin typeface="DFKai-SB" panose="03000509000000000000" pitchFamily="65" charset="-120"/>
                <a:ea typeface="DFKai-SB" panose="03000509000000000000" pitchFamily="65" charset="-120"/>
              </a:rPr>
              <a:t>家</a:t>
            </a:r>
            <a:r>
              <a:rPr lang="zh-CN" altLang="en-US" dirty="0">
                <a:latin typeface="DFKai-SB" panose="03000509000000000000" pitchFamily="65" charset="-120"/>
                <a:ea typeface="DFKai-SB" panose="03000509000000000000" pitchFamily="65" charset="-120"/>
              </a:rPr>
              <a:t>在自然災害、公共衞生、糧食安全、難民危機等方面向其他國家提供救援物資、醫療救助、災後重建等援助，加强救援</a:t>
            </a:r>
            <a:r>
              <a:rPr lang="zh-TW" altLang="en-US" dirty="0">
                <a:latin typeface="DFKai-SB" panose="03000509000000000000" pitchFamily="65" charset="-120"/>
                <a:ea typeface="DFKai-SB" panose="03000509000000000000" pitchFamily="65" charset="-120"/>
              </a:rPr>
              <a:t>減</a:t>
            </a:r>
            <a:r>
              <a:rPr lang="zh-CN" altLang="en-US" dirty="0">
                <a:latin typeface="DFKai-SB" panose="03000509000000000000" pitchFamily="65" charset="-120"/>
                <a:ea typeface="DFKai-SB" panose="03000509000000000000" pitchFamily="65" charset="-120"/>
              </a:rPr>
              <a:t>災</a:t>
            </a:r>
            <a:r>
              <a:rPr lang="zh-CN" altLang="en-US" dirty="0" smtClean="0">
                <a:latin typeface="DFKai-SB" panose="03000509000000000000" pitchFamily="65" charset="-120"/>
                <a:ea typeface="DFKai-SB" panose="03000509000000000000" pitchFamily="65" charset="-120"/>
              </a:rPr>
              <a:t>，為應對</a:t>
            </a:r>
            <a:r>
              <a:rPr lang="zh-CN" altLang="en-US" dirty="0">
                <a:latin typeface="DFKai-SB" panose="03000509000000000000" pitchFamily="65" charset="-120"/>
                <a:ea typeface="DFKai-SB" panose="03000509000000000000" pitchFamily="65" charset="-120"/>
              </a:rPr>
              <a:t>重大人道主義危機貢獻</a:t>
            </a:r>
            <a:r>
              <a:rPr lang="zh-TW" altLang="en-US" dirty="0">
                <a:latin typeface="DFKai-SB" panose="03000509000000000000" pitchFamily="65" charset="-120"/>
                <a:ea typeface="DFKai-SB" panose="03000509000000000000" pitchFamily="65" charset="-120"/>
              </a:rPr>
              <a:t>力</a:t>
            </a:r>
            <a:r>
              <a:rPr lang="zh-CN" altLang="en-US" dirty="0">
                <a:latin typeface="DFKai-SB" panose="03000509000000000000" pitchFamily="65" charset="-120"/>
                <a:ea typeface="DFKai-SB" panose="03000509000000000000" pitchFamily="65" charset="-120"/>
              </a:rPr>
              <a:t>量。</a:t>
            </a:r>
            <a:endParaRPr lang="en-US" altLang="zh-CN" dirty="0">
              <a:latin typeface="DFKai-SB" panose="03000509000000000000" pitchFamily="65" charset="-120"/>
              <a:ea typeface="DFKai-SB" panose="03000509000000000000" pitchFamily="65" charset="-120"/>
            </a:endParaRPr>
          </a:p>
        </p:txBody>
      </p:sp>
      <p:sp>
        <p:nvSpPr>
          <p:cNvPr id="16" name="任意多边形: 形状 15">
            <a:extLst>
              <a:ext uri="{FF2B5EF4-FFF2-40B4-BE49-F238E27FC236}">
                <a16:creationId xmlns:a16="http://schemas.microsoft.com/office/drawing/2014/main" id="{090F38E5-8302-4B1F-A825-7355C929D275}"/>
              </a:ext>
            </a:extLst>
          </p:cNvPr>
          <p:cNvSpPr/>
          <p:nvPr/>
        </p:nvSpPr>
        <p:spPr>
          <a:xfrm>
            <a:off x="3365625" y="389259"/>
            <a:ext cx="5298083" cy="6180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90000"/>
              </a:lnSpc>
              <a:spcAft>
                <a:spcPct val="35000"/>
              </a:spcAft>
              <a:defRPr/>
            </a:pPr>
            <a:r>
              <a:rPr lang="zh-CN" altLang="en-US" sz="4000" b="1" dirty="0">
                <a:solidFill>
                  <a:srgbClr val="FFFFFF"/>
                </a:solidFill>
                <a:latin typeface="DFKai-SB" panose="03000509000000000000" pitchFamily="65" charset="-120"/>
                <a:ea typeface="DFKai-SB" panose="03000509000000000000" pitchFamily="65" charset="-120"/>
              </a:rPr>
              <a:t>國際人道主義救援</a:t>
            </a:r>
          </a:p>
        </p:txBody>
      </p:sp>
      <p:grpSp>
        <p:nvGrpSpPr>
          <p:cNvPr id="2" name="群組 1"/>
          <p:cNvGrpSpPr/>
          <p:nvPr/>
        </p:nvGrpSpPr>
        <p:grpSpPr>
          <a:xfrm>
            <a:off x="672027" y="3623702"/>
            <a:ext cx="2879106" cy="523577"/>
            <a:chOff x="876177" y="4177916"/>
            <a:chExt cx="2879106" cy="523577"/>
          </a:xfrm>
        </p:grpSpPr>
        <p:sp>
          <p:nvSpPr>
            <p:cNvPr id="5" name="矩形 4">
              <a:extLst>
                <a:ext uri="{FF2B5EF4-FFF2-40B4-BE49-F238E27FC236}">
                  <a16:creationId xmlns:a16="http://schemas.microsoft.com/office/drawing/2014/main" id="{1DCF31CD-1DB3-426D-8296-E96C620A7992}"/>
                </a:ext>
              </a:extLst>
            </p:cNvPr>
            <p:cNvSpPr/>
            <p:nvPr/>
          </p:nvSpPr>
          <p:spPr>
            <a:xfrm>
              <a:off x="876177" y="4276043"/>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 name="矩形 5">
              <a:extLst>
                <a:ext uri="{FF2B5EF4-FFF2-40B4-BE49-F238E27FC236}">
                  <a16:creationId xmlns:a16="http://schemas.microsoft.com/office/drawing/2014/main" id="{DC003D24-7839-400F-8FEE-AC30823C57A4}"/>
                </a:ext>
              </a:extLst>
            </p:cNvPr>
            <p:cNvSpPr/>
            <p:nvPr/>
          </p:nvSpPr>
          <p:spPr>
            <a:xfrm>
              <a:off x="1000002" y="4410981"/>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303214" y="4177916"/>
              <a:ext cx="24520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400" b="1" dirty="0">
                  <a:latin typeface="標楷體" panose="03000509000000000000" pitchFamily="65" charset="-120"/>
                  <a:ea typeface="標楷體" panose="03000509000000000000" pitchFamily="65" charset="-120"/>
                </a:rPr>
                <a:t>活動</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資料閱讀</a:t>
              </a:r>
              <a:endParaRPr lang="zh-CN" altLang="en-US" sz="2400" b="1" dirty="0">
                <a:latin typeface="標楷體" panose="03000509000000000000" pitchFamily="65" charset="-120"/>
                <a:ea typeface="標楷體" panose="03000509000000000000" pitchFamily="65" charset="-120"/>
              </a:endParaRPr>
            </a:p>
          </p:txBody>
        </p:sp>
        <p:cxnSp>
          <p:nvCxnSpPr>
            <p:cNvPr id="8" name="直接连接符 29">
              <a:extLst>
                <a:ext uri="{FF2B5EF4-FFF2-40B4-BE49-F238E27FC236}">
                  <a16:creationId xmlns:a16="http://schemas.microsoft.com/office/drawing/2014/main" id="{FC4F6B70-DAF7-421E-9DD9-80D824F5D634}"/>
                </a:ext>
              </a:extLst>
            </p:cNvPr>
            <p:cNvCxnSpPr>
              <a:cxnSpLocks/>
            </p:cNvCxnSpPr>
            <p:nvPr/>
          </p:nvCxnSpPr>
          <p:spPr>
            <a:xfrm>
              <a:off x="1303214" y="4674506"/>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内容占位符 2">
            <a:extLst>
              <a:ext uri="{FF2B5EF4-FFF2-40B4-BE49-F238E27FC236}">
                <a16:creationId xmlns:a16="http://schemas.microsoft.com/office/drawing/2014/main" id="{9BB53590-2CE2-45AD-B1E1-9F6C02B9F240}"/>
              </a:ext>
            </a:extLst>
          </p:cNvPr>
          <p:cNvSpPr txBox="1">
            <a:spLocks/>
          </p:cNvSpPr>
          <p:nvPr/>
        </p:nvSpPr>
        <p:spPr>
          <a:xfrm>
            <a:off x="672027" y="4318432"/>
            <a:ext cx="10838683" cy="238732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zh-TW" altLang="en-US" sz="2400" dirty="0" smtClean="0">
                <a:latin typeface="DFKai-SB" panose="03000509000000000000" pitchFamily="65" charset="-120"/>
                <a:ea typeface="DFKai-SB" panose="03000509000000000000" pitchFamily="65" charset="-120"/>
              </a:rPr>
              <a:t>請</a:t>
            </a:r>
            <a:r>
              <a:rPr lang="zh-TW" altLang="en-US" sz="2400" dirty="0">
                <a:latin typeface="DFKai-SB" panose="03000509000000000000" pitchFamily="65" charset="-120"/>
                <a:ea typeface="DFKai-SB" panose="03000509000000000000" pitchFamily="65" charset="-120"/>
              </a:rPr>
              <a:t>學生閱讀</a:t>
            </a:r>
            <a:r>
              <a:rPr lang="zh-CN" altLang="en-US" sz="2400" dirty="0">
                <a:latin typeface="DFKai-SB" panose="03000509000000000000" pitchFamily="65" charset="-120"/>
                <a:ea typeface="DFKai-SB" panose="03000509000000000000" pitchFamily="65" charset="-120"/>
              </a:rPr>
              <a:t>國務委員兼外長王毅</a:t>
            </a:r>
            <a:r>
              <a:rPr lang="zh-TW" altLang="en-US" sz="2400" dirty="0">
                <a:latin typeface="DFKai-SB" panose="03000509000000000000" pitchFamily="65" charset="-120"/>
                <a:ea typeface="DFKai-SB" panose="03000509000000000000" pitchFamily="65" charset="-120"/>
              </a:rPr>
              <a:t>在「</a:t>
            </a:r>
            <a:r>
              <a:rPr lang="zh-CN" altLang="en-US" sz="2400" dirty="0">
                <a:latin typeface="DFKai-SB" panose="03000509000000000000" pitchFamily="65" charset="-120"/>
                <a:ea typeface="DFKai-SB" panose="03000509000000000000" pitchFamily="65" charset="-120"/>
              </a:rPr>
              <a:t>中國國際發展合作成就展</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的開幕致辭：</a:t>
            </a:r>
            <a:r>
              <a:rPr lang="en-US" altLang="zh-TW"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攜手推動發展合作 共創人類美好未來</a:t>
            </a:r>
            <a:r>
              <a:rPr lang="en-US" altLang="zh-TW" sz="2400" dirty="0">
                <a:latin typeface="DFKai-SB" panose="03000509000000000000" pitchFamily="65" charset="-120"/>
                <a:ea typeface="DFKai-SB" panose="03000509000000000000" pitchFamily="65" charset="-120"/>
              </a:rPr>
              <a:t>》</a:t>
            </a:r>
            <a:r>
              <a:rPr lang="zh-TW" altLang="en-US" sz="2400" dirty="0">
                <a:latin typeface="DFKai-SB" panose="03000509000000000000" pitchFamily="65" charset="-120"/>
                <a:ea typeface="DFKai-SB" panose="03000509000000000000" pitchFamily="65" charset="-120"/>
              </a:rPr>
              <a:t>，歸納國家對外援助和國際發展合作的一些原則</a:t>
            </a:r>
            <a:r>
              <a:rPr lang="zh-CN" altLang="en-US" sz="2400" dirty="0">
                <a:latin typeface="DFKai-SB" panose="03000509000000000000" pitchFamily="65" charset="-120"/>
                <a:ea typeface="DFKai-SB" panose="03000509000000000000" pitchFamily="65" charset="-120"/>
              </a:rPr>
              <a:t>。</a:t>
            </a:r>
            <a:endParaRPr lang="en-US" altLang="zh-CN" sz="2400" dirty="0">
              <a:latin typeface="DFKai-SB" panose="03000509000000000000" pitchFamily="65" charset="-120"/>
              <a:ea typeface="DFKai-SB" panose="03000509000000000000" pitchFamily="65" charset="-120"/>
            </a:endParaRPr>
          </a:p>
          <a:p>
            <a:pPr marL="0" indent="0">
              <a:lnSpc>
                <a:spcPct val="160000"/>
              </a:lnSpc>
              <a:buNone/>
            </a:pP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                                  資料來源</a:t>
            </a:r>
            <a:r>
              <a:rPr lang="en-US" altLang="zh-TW" sz="16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TW" altLang="en-US" sz="16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中華人民共和國外交部 </a:t>
            </a:r>
            <a:r>
              <a:rPr lang="en-US" altLang="ja-JP" sz="1600" dirty="0" smtClean="0">
                <a:latin typeface="Times New Roman" panose="02020603050405020304" pitchFamily="18" charset="0"/>
                <a:ea typeface="標楷體" panose="03000509000000000000" pitchFamily="65" charset="-120"/>
                <a:cs typeface="Times New Roman" panose="02020603050405020304" pitchFamily="18" charset="0"/>
              </a:rPr>
              <a:t>(</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https://www.fmprc.gov.cn/wjbzhd/202104/t20210426_9137232.shtml</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853795" y="6168044"/>
            <a:ext cx="1476100" cy="469979"/>
          </a:xfrm>
          <a:prstGeom prst="rect">
            <a:avLst/>
          </a:prstGeom>
        </p:spPr>
      </p:pic>
    </p:spTree>
    <p:extLst>
      <p:ext uri="{BB962C8B-B14F-4D97-AF65-F5344CB8AC3E}">
        <p14:creationId xmlns:p14="http://schemas.microsoft.com/office/powerpoint/2010/main" val="9820901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90255822-B6BA-48B1-B87F-42FC17B60047}"/>
              </a:ext>
            </a:extLst>
          </p:cNvPr>
          <p:cNvSpPr txBox="1"/>
          <p:nvPr/>
        </p:nvSpPr>
        <p:spPr>
          <a:xfrm>
            <a:off x="360973" y="1333232"/>
            <a:ext cx="7508972" cy="4093428"/>
          </a:xfrm>
          <a:prstGeom prst="rect">
            <a:avLst/>
          </a:prstGeom>
          <a:noFill/>
        </p:spPr>
        <p:txBody>
          <a:bodyPr wrap="square">
            <a:spAutoFit/>
          </a:bodyPr>
          <a:lstStyle/>
          <a:p>
            <a:pPr>
              <a:defRPr/>
            </a:pPr>
            <a:r>
              <a:rPr lang="zh-CN" altLang="en-US" sz="2600" b="0" i="0" dirty="0" smtClean="0">
                <a:solidFill>
                  <a:srgbClr val="000000"/>
                </a:solidFill>
                <a:effectLst/>
                <a:latin typeface="DFKai-SB" panose="03000509000000000000" pitchFamily="65" charset="-120"/>
                <a:ea typeface="DFKai-SB" panose="03000509000000000000" pitchFamily="65" charset="-120"/>
              </a:rPr>
              <a:t>博</a:t>
            </a:r>
            <a:r>
              <a:rPr lang="zh-CN" altLang="en-US" sz="2600" b="0" i="0" dirty="0">
                <a:solidFill>
                  <a:srgbClr val="000000"/>
                </a:solidFill>
                <a:effectLst/>
                <a:latin typeface="DFKai-SB" panose="03000509000000000000" pitchFamily="65" charset="-120"/>
                <a:ea typeface="DFKai-SB" panose="03000509000000000000" pitchFamily="65" charset="-120"/>
              </a:rPr>
              <a:t>鼇亞洲論壇（</a:t>
            </a:r>
            <a:r>
              <a:rPr lang="zh-CN" altLang="en-US"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英文名稱為</a:t>
            </a:r>
            <a:r>
              <a:rPr lang="en-US" altLang="zh-CN" sz="2600" b="0" i="0" dirty="0" err="1">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Boao</a:t>
            </a:r>
            <a:r>
              <a:rPr lang="en-US" altLang="zh-CN"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 Forum For Asia</a:t>
            </a:r>
            <a:r>
              <a:rPr lang="zh-CN" altLang="en-US"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，縮寫</a:t>
            </a:r>
            <a:r>
              <a:rPr lang="en-US" altLang="zh-CN"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BFA</a:t>
            </a:r>
            <a:r>
              <a:rPr lang="zh-CN" altLang="en-US"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）是一個總部設在中國的國際組織，由</a:t>
            </a:r>
            <a:r>
              <a:rPr lang="en-US" altLang="zh-CN"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29</a:t>
            </a:r>
            <a:r>
              <a:rPr lang="zh-CN" altLang="en-US" sz="26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個成員國共同發起，每年定期在海南博鼇舉行年會。論壇成立的初衷，是促進亞洲經濟一體化。論壇當今的使命，是為亞洲和世界發展凝聚正能量</a:t>
            </a:r>
            <a:r>
              <a:rPr lang="zh-CN" altLang="en-US" sz="2600" b="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600" b="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endParaRPr>
          </a:p>
          <a:p>
            <a:pPr>
              <a:defRPr/>
            </a:pPr>
            <a:endParaRPr lang="en-US" altLang="zh-CN" sz="26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endParaRPr>
          </a:p>
          <a:p>
            <a:pPr>
              <a:defRPr/>
            </a:pPr>
            <a:r>
              <a:rPr lang="zh-CN" altLang="en-US" sz="2600" dirty="0">
                <a:latin typeface="DFKai-SB" panose="03000509000000000000" pitchFamily="65" charset="-120"/>
                <a:ea typeface="DFKai-SB" panose="03000509000000000000" pitchFamily="65" charset="-120"/>
              </a:rPr>
              <a:t>論壇的發展得到各成員國政府、廣大會員合作夥伴，以及各界的大力支持和積極參與，目前已成為亞洲以及其他大洲有關國家政府、工商界和學術界領袖就亞洲以及全球重要事務進行對話的高層次平</a:t>
            </a:r>
            <a:r>
              <a:rPr lang="zh-TW" altLang="en-US" sz="2600" dirty="0">
                <a:latin typeface="DFKai-SB" panose="03000509000000000000" pitchFamily="65" charset="-120"/>
                <a:ea typeface="DFKai-SB" panose="03000509000000000000" pitchFamily="65" charset="-120"/>
              </a:rPr>
              <a:t>台</a:t>
            </a:r>
            <a:r>
              <a:rPr lang="zh-CN" altLang="en-US" sz="2600" dirty="0" smtClean="0">
                <a:latin typeface="DFKai-SB" panose="03000509000000000000" pitchFamily="65" charset="-120"/>
                <a:ea typeface="DFKai-SB" panose="03000509000000000000" pitchFamily="65" charset="-120"/>
              </a:rPr>
              <a:t>。</a:t>
            </a:r>
            <a:endParaRPr lang="zh-CN" altLang="en-US" sz="2600" dirty="0"/>
          </a:p>
        </p:txBody>
      </p:sp>
      <p:sp>
        <p:nvSpPr>
          <p:cNvPr id="10" name="标题 1">
            <a:extLst>
              <a:ext uri="{FF2B5EF4-FFF2-40B4-BE49-F238E27FC236}">
                <a16:creationId xmlns:a16="http://schemas.microsoft.com/office/drawing/2014/main" id="{828E3830-065B-45B4-A929-1386BCFB7784}"/>
              </a:ext>
            </a:extLst>
          </p:cNvPr>
          <p:cNvSpPr txBox="1">
            <a:spLocks noChangeArrowheads="1"/>
          </p:cNvSpPr>
          <p:nvPr/>
        </p:nvSpPr>
        <p:spPr bwMode="auto">
          <a:xfrm>
            <a:off x="4115459" y="364033"/>
            <a:ext cx="413155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博鼇亞洲論壇</a:t>
            </a:r>
          </a:p>
        </p:txBody>
      </p:sp>
      <p:sp>
        <p:nvSpPr>
          <p:cNvPr id="11" name="文本框 10">
            <a:extLst>
              <a:ext uri="{FF2B5EF4-FFF2-40B4-BE49-F238E27FC236}">
                <a16:creationId xmlns:a16="http://schemas.microsoft.com/office/drawing/2014/main" id="{84586C4B-51C2-46E6-9AD1-E8A177A215E2}"/>
              </a:ext>
            </a:extLst>
          </p:cNvPr>
          <p:cNvSpPr txBox="1"/>
          <p:nvPr/>
        </p:nvSpPr>
        <p:spPr>
          <a:xfrm>
            <a:off x="503068" y="6056332"/>
            <a:ext cx="8823812" cy="652486"/>
          </a:xfrm>
          <a:prstGeom prst="rect">
            <a:avLst/>
          </a:prstGeom>
          <a:noFill/>
        </p:spPr>
        <p:txBody>
          <a:bodyPr wrap="square">
            <a:spAutoFit/>
          </a:bodyPr>
          <a:lstStyle/>
          <a:p>
            <a:pPr>
              <a:lnSpc>
                <a:spcPct val="130000"/>
              </a:lnSpc>
              <a:defRPr/>
            </a:pPr>
            <a:r>
              <a:rPr lang="zh-CN" altLang="en-US" sz="1400" dirty="0">
                <a:latin typeface="DFKai-SB" panose="03000509000000000000" pitchFamily="65" charset="-120"/>
                <a:ea typeface="DFKai-SB" panose="03000509000000000000" pitchFamily="65" charset="-120"/>
              </a:rPr>
              <a:t>資料來源</a:t>
            </a:r>
            <a:r>
              <a:rPr lang="en-US" altLang="zh-CN" sz="1400" dirty="0">
                <a:latin typeface="DFKai-SB" panose="03000509000000000000" pitchFamily="65" charset="-120"/>
                <a:ea typeface="DFKai-SB" panose="03000509000000000000" pitchFamily="65" charset="-120"/>
              </a:rPr>
              <a:t>:</a:t>
            </a:r>
            <a:r>
              <a:rPr lang="zh-TW" altLang="en-US" sz="1400" dirty="0">
                <a:latin typeface="DFKai-SB" panose="03000509000000000000" pitchFamily="65" charset="-120"/>
                <a:ea typeface="DFKai-SB" panose="03000509000000000000" pitchFamily="65" charset="-120"/>
              </a:rPr>
              <a:t>博鼇亞洲論壇</a:t>
            </a:r>
            <a:endParaRPr lang="en-US" altLang="zh-CN" sz="1400" dirty="0">
              <a:latin typeface="DFKai-SB" panose="03000509000000000000" pitchFamily="65" charset="-120"/>
              <a:ea typeface="DFKai-SB" panose="03000509000000000000" pitchFamily="65" charset="-120"/>
            </a:endParaRPr>
          </a:p>
          <a:p>
            <a:pPr>
              <a:lnSpc>
                <a:spcPct val="130000"/>
              </a:lnSpc>
              <a:defRPr/>
            </a:pP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www.boaoforum.org/newsdetial.html?itemId=0&amp;navID=1&amp;itemChildId=undefined&amp;detialId=1868&amp;realId=118</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本框 14">
            <a:extLst>
              <a:ext uri="{FF2B5EF4-FFF2-40B4-BE49-F238E27FC236}">
                <a16:creationId xmlns:a16="http://schemas.microsoft.com/office/drawing/2014/main" id="{32798FC0-B712-4AEF-A171-E873BD04C466}"/>
              </a:ext>
            </a:extLst>
          </p:cNvPr>
          <p:cNvSpPr txBox="1"/>
          <p:nvPr/>
        </p:nvSpPr>
        <p:spPr>
          <a:xfrm>
            <a:off x="8134961" y="4521686"/>
            <a:ext cx="3757936" cy="584775"/>
          </a:xfrm>
          <a:prstGeom prst="rect">
            <a:avLst/>
          </a:prstGeom>
          <a:noFill/>
        </p:spPr>
        <p:txBody>
          <a:bodyPr wrap="square">
            <a:spAutoFit/>
          </a:bodyPr>
          <a:lstStyle/>
          <a:p>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2002</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4</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600" b="0" i="0" dirty="0">
                <a:effectLst/>
                <a:latin typeface="Times New Roman" panose="02020603050405020304" pitchFamily="18" charset="0"/>
                <a:ea typeface="DFKai-SB" panose="03000509000000000000" pitchFamily="65" charset="-120"/>
                <a:cs typeface="Times New Roman" panose="02020603050405020304" pitchFamily="18" charset="0"/>
              </a:rPr>
              <a:t>12</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日，博鰲亞洲論壇</a:t>
            </a:r>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首屆年會</a:t>
            </a:r>
            <a:r>
              <a:rPr lang="zh-CN" altLang="en-US" sz="1600" b="0" i="0" dirty="0">
                <a:effectLst/>
                <a:latin typeface="Times New Roman" panose="02020603050405020304" pitchFamily="18" charset="0"/>
                <a:ea typeface="DFKai-SB" panose="03000509000000000000" pitchFamily="65" charset="-120"/>
                <a:cs typeface="Times New Roman" panose="02020603050405020304" pitchFamily="18" charset="0"/>
              </a:rPr>
              <a:t>在中國海南的博鰲開幕</a:t>
            </a:r>
            <a:endParaRPr lang="zh-CN" altLang="en-US" sz="16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2040" y="2185851"/>
            <a:ext cx="4003778" cy="2205206"/>
          </a:xfrm>
          <a:prstGeom prst="rect">
            <a:avLst/>
          </a:prstGeom>
        </p:spPr>
      </p:pic>
    </p:spTree>
    <p:extLst>
      <p:ext uri="{BB962C8B-B14F-4D97-AF65-F5344CB8AC3E}">
        <p14:creationId xmlns:p14="http://schemas.microsoft.com/office/powerpoint/2010/main" val="16509584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对话气泡: 矩形 11">
            <a:extLst>
              <a:ext uri="{FF2B5EF4-FFF2-40B4-BE49-F238E27FC236}">
                <a16:creationId xmlns:a16="http://schemas.microsoft.com/office/drawing/2014/main" id="{6CB04565-B69B-4DF2-8A90-422B5CD26C1B}"/>
              </a:ext>
            </a:extLst>
          </p:cNvPr>
          <p:cNvSpPr/>
          <p:nvPr/>
        </p:nvSpPr>
        <p:spPr>
          <a:xfrm>
            <a:off x="6069874" y="5408090"/>
            <a:ext cx="5439296" cy="1209871"/>
          </a:xfrm>
          <a:prstGeom prst="wedgeRectCallout">
            <a:avLst>
              <a:gd name="adj1" fmla="val 21193"/>
              <a:gd name="adj2" fmla="val -7434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12" name="对话气泡: 矩形 11">
            <a:extLst>
              <a:ext uri="{FF2B5EF4-FFF2-40B4-BE49-F238E27FC236}">
                <a16:creationId xmlns:a16="http://schemas.microsoft.com/office/drawing/2014/main" id="{FD10213E-55F5-4A2D-8FB5-8600BC5A3396}"/>
              </a:ext>
            </a:extLst>
          </p:cNvPr>
          <p:cNvSpPr/>
          <p:nvPr/>
        </p:nvSpPr>
        <p:spPr>
          <a:xfrm>
            <a:off x="350751" y="5417633"/>
            <a:ext cx="5439296" cy="1200329"/>
          </a:xfrm>
          <a:prstGeom prst="wedgeRectCallout">
            <a:avLst>
              <a:gd name="adj1" fmla="val 21193"/>
              <a:gd name="adj2" fmla="val -74345"/>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DFKai-SB" panose="03000509000000000000" pitchFamily="65" charset="-120"/>
              <a:ea typeface="DFKai-SB" panose="03000509000000000000" pitchFamily="65" charset="-120"/>
            </a:endParaRPr>
          </a:p>
        </p:txBody>
      </p:sp>
      <p:sp>
        <p:nvSpPr>
          <p:cNvPr id="6" name="文本框 5">
            <a:extLst>
              <a:ext uri="{FF2B5EF4-FFF2-40B4-BE49-F238E27FC236}">
                <a16:creationId xmlns:a16="http://schemas.microsoft.com/office/drawing/2014/main" id="{C378D477-1055-403E-BDAF-52D42BFF53E6}"/>
              </a:ext>
            </a:extLst>
          </p:cNvPr>
          <p:cNvSpPr txBox="1"/>
          <p:nvPr/>
        </p:nvSpPr>
        <p:spPr>
          <a:xfrm>
            <a:off x="552112" y="969219"/>
            <a:ext cx="11035523" cy="1384995"/>
          </a:xfrm>
          <a:prstGeom prst="rect">
            <a:avLst/>
          </a:prstGeom>
          <a:noFill/>
        </p:spPr>
        <p:txBody>
          <a:bodyPr wrap="square">
            <a:spAutoFit/>
          </a:bodyPr>
          <a:lstStyle/>
          <a:p>
            <a:r>
              <a:rPr lang="en-US" altLang="zh-CN" sz="2800" i="0" dirty="0" smtClean="0">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i="0" dirty="0">
                <a:effectLst/>
                <a:latin typeface="Times New Roman" panose="02020603050405020304" pitchFamily="18" charset="0"/>
                <a:ea typeface="DFKai-SB" panose="03000509000000000000" pitchFamily="65" charset="-120"/>
                <a:cs typeface="Times New Roman" panose="02020603050405020304" pitchFamily="18" charset="0"/>
              </a:rPr>
              <a:t>年是博鼇亞洲論壇</a:t>
            </a:r>
            <a:r>
              <a:rPr lang="en-US" altLang="zh-CN" sz="2800" i="0" dirty="0">
                <a:effectLst/>
                <a:latin typeface="Times New Roman" panose="02020603050405020304" pitchFamily="18" charset="0"/>
                <a:ea typeface="DFKai-SB" panose="03000509000000000000" pitchFamily="65" charset="-120"/>
                <a:cs typeface="Times New Roman" panose="02020603050405020304" pitchFamily="18" charset="0"/>
              </a:rPr>
              <a:t>20</a:t>
            </a:r>
            <a:r>
              <a:rPr lang="zh-CN" altLang="en-US" sz="2800" i="0" dirty="0">
                <a:effectLst/>
                <a:latin typeface="Times New Roman" panose="02020603050405020304" pitchFamily="18" charset="0"/>
                <a:ea typeface="DFKai-SB" panose="03000509000000000000" pitchFamily="65" charset="-120"/>
                <a:cs typeface="Times New Roman" panose="02020603050405020304" pitchFamily="18" charset="0"/>
              </a:rPr>
              <a:t>周年，也是</a:t>
            </a:r>
            <a:r>
              <a:rPr lang="en-US" altLang="zh-CN" sz="2800" i="0" dirty="0">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800" i="0" dirty="0">
                <a:effectLst/>
                <a:latin typeface="Times New Roman" panose="02020603050405020304" pitchFamily="18" charset="0"/>
                <a:ea typeface="DFKai-SB" panose="03000509000000000000" pitchFamily="65" charset="-120"/>
                <a:cs typeface="Times New Roman" panose="02020603050405020304" pitchFamily="18" charset="0"/>
              </a:rPr>
              <a:t>年全球第一個</a:t>
            </a:r>
            <a:r>
              <a:rPr lang="zh-CN" altLang="en-US" sz="2800" i="0" dirty="0" smtClean="0">
                <a:effectLst/>
                <a:latin typeface="Times New Roman" panose="02020603050405020304" pitchFamily="18" charset="0"/>
                <a:ea typeface="DFKai-SB" panose="03000509000000000000" pitchFamily="65" charset="-120"/>
                <a:cs typeface="Times New Roman" panose="02020603050405020304" pitchFamily="18" charset="0"/>
              </a:rPr>
              <a:t>以</a:t>
            </a:r>
            <a:r>
              <a:rPr lang="zh-TW" altLang="en-US" sz="2800" i="0" dirty="0" smtClean="0">
                <a:effectLst/>
                <a:latin typeface="Times New Roman" panose="02020603050405020304" pitchFamily="18" charset="0"/>
                <a:ea typeface="DFKai-SB" panose="03000509000000000000" pitchFamily="65" charset="-120"/>
                <a:cs typeface="Times New Roman" panose="02020603050405020304" pitchFamily="18" charset="0"/>
              </a:rPr>
              <a:t>線</a:t>
            </a:r>
            <a:r>
              <a:rPr lang="zh-CN" altLang="en-US" sz="2800" i="0" dirty="0" smtClean="0">
                <a:effectLst/>
                <a:latin typeface="Times New Roman" panose="02020603050405020304" pitchFamily="18" charset="0"/>
                <a:ea typeface="DFKai-SB" panose="03000509000000000000" pitchFamily="65" charset="-120"/>
                <a:cs typeface="Times New Roman" panose="02020603050405020304" pitchFamily="18" charset="0"/>
              </a:rPr>
              <a:t>下</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為</a:t>
            </a:r>
            <a:r>
              <a:rPr lang="zh-CN" altLang="en-US" sz="2800" i="0" dirty="0" smtClean="0">
                <a:effectLst/>
                <a:latin typeface="Times New Roman" panose="02020603050405020304" pitchFamily="18" charset="0"/>
                <a:ea typeface="DFKai-SB" panose="03000509000000000000" pitchFamily="65" charset="-120"/>
                <a:cs typeface="Times New Roman" panose="02020603050405020304" pitchFamily="18" charset="0"/>
              </a:rPr>
              <a:t>主</a:t>
            </a:r>
            <a:r>
              <a:rPr lang="zh-CN" altLang="en-US" sz="2800" i="0" dirty="0">
                <a:effectLst/>
                <a:latin typeface="Times New Roman" panose="02020603050405020304" pitchFamily="18" charset="0"/>
                <a:ea typeface="DFKai-SB" panose="03000509000000000000" pitchFamily="65" charset="-120"/>
                <a:cs typeface="Times New Roman" panose="02020603050405020304" pitchFamily="18" charset="0"/>
              </a:rPr>
              <a:t>的大型論壇。年會主題</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是</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世界大變局：共襄全球治理</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盛舉合奏</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一帶一路强音</a:t>
            </a:r>
            <a:r>
              <a:rPr lang="zh-TW" altLang="en-US" sz="28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7" name="文本框 6">
            <a:extLst>
              <a:ext uri="{FF2B5EF4-FFF2-40B4-BE49-F238E27FC236}">
                <a16:creationId xmlns:a16="http://schemas.microsoft.com/office/drawing/2014/main" id="{E690A64D-5BE4-4C57-95D7-CC22BDBB7D45}"/>
              </a:ext>
            </a:extLst>
          </p:cNvPr>
          <p:cNvSpPr txBox="1"/>
          <p:nvPr/>
        </p:nvSpPr>
        <p:spPr>
          <a:xfrm>
            <a:off x="4183806" y="214565"/>
            <a:ext cx="3934252" cy="646331"/>
          </a:xfrm>
          <a:prstGeom prst="rect">
            <a:avLst/>
          </a:prstGeom>
          <a:noFill/>
        </p:spPr>
        <p:txBody>
          <a:bodyPr wrap="square">
            <a:spAutoFit/>
          </a:bodyPr>
          <a:lstStyle/>
          <a:p>
            <a:r>
              <a:rPr lang="zh-CN" altLang="en-US" sz="3600" i="0" dirty="0">
                <a:effectLst/>
                <a:latin typeface="Times New Roman" panose="02020603050405020304" pitchFamily="18" charset="0"/>
                <a:ea typeface="DFKai-SB" panose="03000509000000000000" pitchFamily="65" charset="-120"/>
                <a:cs typeface="Times New Roman" panose="02020603050405020304" pitchFamily="18" charset="0"/>
              </a:rPr>
              <a:t>博鼇亞洲論壇</a:t>
            </a:r>
            <a:r>
              <a:rPr lang="en-US" altLang="zh-CN" sz="3600" i="0" dirty="0">
                <a:effectLst/>
                <a:latin typeface="Times New Roman" panose="02020603050405020304" pitchFamily="18" charset="0"/>
                <a:ea typeface="DFKai-SB" panose="03000509000000000000" pitchFamily="65" charset="-120"/>
                <a:cs typeface="Times New Roman" panose="02020603050405020304" pitchFamily="18" charset="0"/>
              </a:rPr>
              <a:t>2021</a:t>
            </a:r>
            <a:endParaRPr lang="zh-CN" altLang="en-US" sz="3600" b="1"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Freeform 7">
            <a:extLst>
              <a:ext uri="{FF2B5EF4-FFF2-40B4-BE49-F238E27FC236}">
                <a16:creationId xmlns:a16="http://schemas.microsoft.com/office/drawing/2014/main" id="{950FCAC4-DC04-4FBE-8C82-36ADAE7E9EB6}"/>
              </a:ext>
            </a:extLst>
          </p:cNvPr>
          <p:cNvSpPr/>
          <p:nvPr/>
        </p:nvSpPr>
        <p:spPr bwMode="auto">
          <a:xfrm>
            <a:off x="3707297" y="393973"/>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16" name="文本框 15">
            <a:extLst>
              <a:ext uri="{FF2B5EF4-FFF2-40B4-BE49-F238E27FC236}">
                <a16:creationId xmlns:a16="http://schemas.microsoft.com/office/drawing/2014/main" id="{3307032D-21C1-4C0D-AE79-3A3D1B92C8D8}"/>
              </a:ext>
            </a:extLst>
          </p:cNvPr>
          <p:cNvSpPr txBox="1"/>
          <p:nvPr/>
        </p:nvSpPr>
        <p:spPr>
          <a:xfrm>
            <a:off x="6246018" y="5408090"/>
            <a:ext cx="5341617" cy="1200329"/>
          </a:xfrm>
          <a:prstGeom prst="rect">
            <a:avLst/>
          </a:prstGeom>
          <a:noFill/>
        </p:spPr>
        <p:txBody>
          <a:bodyPr wrap="square">
            <a:spAutoFit/>
          </a:bodyPr>
          <a:lstStyle/>
          <a:p>
            <a:r>
              <a:rPr lang="zh-CN" altLang="en-US" sz="2400" i="0" dirty="0">
                <a:effectLst/>
                <a:latin typeface="Times New Roman" panose="02020603050405020304" pitchFamily="18" charset="0"/>
                <a:ea typeface="DFKai-SB" panose="03000509000000000000" pitchFamily="65" charset="-120"/>
                <a:cs typeface="Times New Roman" panose="02020603050405020304" pitchFamily="18" charset="0"/>
              </a:rPr>
              <a:t>香港</a:t>
            </a:r>
            <a:r>
              <a:rPr lang="zh-CN" altLang="en-US" sz="2400" i="0" dirty="0" smtClean="0">
                <a:effectLst/>
                <a:latin typeface="Times New Roman" panose="02020603050405020304" pitchFamily="18" charset="0"/>
                <a:ea typeface="DFKai-SB" panose="03000509000000000000" pitchFamily="65" charset="-120"/>
                <a:cs typeface="Times New Roman" panose="02020603050405020304" pitchFamily="18" charset="0"/>
              </a:rPr>
              <a:t>特</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區行政長官</a:t>
            </a:r>
            <a:r>
              <a:rPr lang="zh-TW" altLang="en-US" sz="2400" i="0" dirty="0" smtClean="0">
                <a:effectLst/>
                <a:latin typeface="Times New Roman" panose="02020603050405020304" pitchFamily="18" charset="0"/>
                <a:ea typeface="DFKai-SB" panose="03000509000000000000" pitchFamily="65" charset="-120"/>
                <a:cs typeface="Times New Roman" panose="02020603050405020304" pitchFamily="18" charset="0"/>
              </a:rPr>
              <a:t>出席</a:t>
            </a:r>
            <a:r>
              <a:rPr lang="zh-TW" altLang="en-US" sz="2400" i="0" dirty="0">
                <a:effectLst/>
                <a:latin typeface="Times New Roman" panose="02020603050405020304" pitchFamily="18" charset="0"/>
                <a:ea typeface="DFKai-SB" panose="03000509000000000000" pitchFamily="65" charset="-120"/>
                <a:cs typeface="Times New Roman" panose="02020603050405020304" pitchFamily="18" charset="0"/>
              </a:rPr>
              <a:t>博鰲亞洲論壇</a:t>
            </a:r>
            <a:r>
              <a:rPr lang="en-US" altLang="zh-TW" sz="2400" i="0" dirty="0">
                <a:effectLst/>
                <a:latin typeface="Times New Roman" panose="02020603050405020304" pitchFamily="18" charset="0"/>
                <a:ea typeface="DFKai-SB" panose="03000509000000000000" pitchFamily="65" charset="-120"/>
                <a:cs typeface="Times New Roman" panose="02020603050405020304" pitchFamily="18" charset="0"/>
              </a:rPr>
              <a:t>2021</a:t>
            </a:r>
            <a:r>
              <a:rPr lang="zh-TW" altLang="en-US" sz="2400" i="0" dirty="0">
                <a:effectLst/>
                <a:latin typeface="Times New Roman" panose="02020603050405020304" pitchFamily="18" charset="0"/>
                <a:ea typeface="DFKai-SB" panose="03000509000000000000" pitchFamily="65" charset="-120"/>
                <a:cs typeface="Times New Roman" panose="02020603050405020304" pitchFamily="18" charset="0"/>
              </a:rPr>
              <a:t>年年會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i="0" dirty="0">
                <a:effectLst/>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i="0" dirty="0">
                <a:effectLst/>
                <a:latin typeface="Times New Roman" panose="02020603050405020304" pitchFamily="18" charset="0"/>
                <a:ea typeface="DFKai-SB" panose="03000509000000000000" pitchFamily="65" charset="-120"/>
                <a:cs typeface="Times New Roman" panose="02020603050405020304" pitchFamily="18" charset="0"/>
              </a:rPr>
              <a:t>城市群帶動發展：以粵港澳大灣區為例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i="0" dirty="0">
                <a:effectLst/>
                <a:latin typeface="Times New Roman" panose="02020603050405020304" pitchFamily="18" charset="0"/>
                <a:ea typeface="DFKai-SB" panose="03000509000000000000" pitchFamily="65" charset="-120"/>
                <a:cs typeface="Times New Roman" panose="02020603050405020304" pitchFamily="18" charset="0"/>
              </a:rPr>
              <a:t>分論壇上發言。</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3" name="矩形 2">
            <a:extLst>
              <a:ext uri="{FF2B5EF4-FFF2-40B4-BE49-F238E27FC236}">
                <a16:creationId xmlns:a16="http://schemas.microsoft.com/office/drawing/2014/main" id="{57C47F25-5E17-401F-9A85-11E790A5CF17}"/>
              </a:ext>
            </a:extLst>
          </p:cNvPr>
          <p:cNvSpPr/>
          <p:nvPr/>
        </p:nvSpPr>
        <p:spPr>
          <a:xfrm>
            <a:off x="416609" y="5408992"/>
            <a:ext cx="5373438" cy="1200329"/>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國家主席習近平</a:t>
            </a:r>
            <a:r>
              <a:rPr lang="zh-TW" altLang="en-US" sz="2400" dirty="0">
                <a:latin typeface="DFKai-SB" panose="03000509000000000000" pitchFamily="65" charset="-120"/>
                <a:ea typeface="DFKai-SB" panose="03000509000000000000" pitchFamily="65" charset="-120"/>
              </a:rPr>
              <a:t>在</a:t>
            </a:r>
            <a:r>
              <a:rPr lang="zh-CN" altLang="en-US" sz="2400" dirty="0">
                <a:latin typeface="DFKai-SB" panose="03000509000000000000" pitchFamily="65" charset="-120"/>
                <a:ea typeface="DFKai-SB" panose="03000509000000000000" pitchFamily="65" charset="-120"/>
              </a:rPr>
              <a:t>博</a:t>
            </a:r>
            <a:r>
              <a:rPr lang="zh-CN" altLang="en-US" sz="2400" b="0" i="0" dirty="0">
                <a:effectLst/>
                <a:latin typeface="DFKai-SB" panose="03000509000000000000" pitchFamily="65" charset="-120"/>
                <a:ea typeface="DFKai-SB" panose="03000509000000000000" pitchFamily="65" charset="-120"/>
              </a:rPr>
              <a:t>鰲亞洲論壇</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年年會開幕式</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以「</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同舟共濟克時艱，命運與共創未來</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」為題作</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視頻主旨</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演講</a:t>
            </a:r>
            <a:r>
              <a:rPr lang="zh-TW"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9" name="圖片 8" descr="一張含有 個人 的圖片&#10;&#10;自動產生的描述">
            <a:extLst>
              <a:ext uri="{FF2B5EF4-FFF2-40B4-BE49-F238E27FC236}">
                <a16:creationId xmlns:a16="http://schemas.microsoft.com/office/drawing/2014/main" id="{DD7849C6-4CF7-4B23-8465-639FC81C2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476" y="2430280"/>
            <a:ext cx="4049784" cy="2699856"/>
          </a:xfrm>
          <a:prstGeom prst="rect">
            <a:avLst/>
          </a:prstGeom>
        </p:spPr>
      </p:pic>
      <p:pic>
        <p:nvPicPr>
          <p:cNvPr id="1026" name="Picture 2" descr="http://gia.info.gov.hk/general/202104/20/P2021042000688_photo_11898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997" y="2480343"/>
            <a:ext cx="4049193" cy="270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1719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33AEAC2-BEA4-4345-91F6-FD329000FC14}"/>
              </a:ext>
            </a:extLst>
          </p:cNvPr>
          <p:cNvSpPr txBox="1"/>
          <p:nvPr/>
        </p:nvSpPr>
        <p:spPr>
          <a:xfrm>
            <a:off x="645607" y="966467"/>
            <a:ext cx="10637433" cy="2926635"/>
          </a:xfrm>
          <a:prstGeom prst="rect">
            <a:avLst/>
          </a:prstGeom>
          <a:noFill/>
        </p:spPr>
        <p:txBody>
          <a:bodyPr wrap="square">
            <a:spAutoFit/>
          </a:bodyPr>
          <a:lstStyle/>
          <a:p>
            <a:pPr>
              <a:lnSpc>
                <a:spcPct val="130000"/>
              </a:lnSpc>
            </a:pPr>
            <a:r>
              <a:rPr lang="zh-CN" altLang="en-US" sz="2400" dirty="0">
                <a:latin typeface="DFKai-SB" panose="03000509000000000000" pitchFamily="65" charset="-120"/>
                <a:ea typeface="DFKai-SB" panose="03000509000000000000" pitchFamily="65" charset="-120"/>
              </a:rPr>
              <a:t>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北京香山論壇，原稱香山論壇，於</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2006</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年由中國軍事科學學會發起，初為亞太地區</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非官方的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安全對話平</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台</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。論壇從</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2014</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年第五屆起層級規模大幅提升，與會人員擴展為亞太地區和域外相關國家的國防部或軍隊領導人、國際組織代表、前軍政要員及知名學者。自</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2015</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年第六屆起，香山論壇由中國軍事科學學會和中國國際戰略學會共同主辦。</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年第八屆，更名為北京香山論壇。</a:t>
            </a:r>
          </a:p>
          <a:p>
            <a:pPr>
              <a:lnSpc>
                <a:spcPct val="130000"/>
              </a:lnSpc>
            </a:pP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0" name="标题 1">
            <a:extLst>
              <a:ext uri="{FF2B5EF4-FFF2-40B4-BE49-F238E27FC236}">
                <a16:creationId xmlns:a16="http://schemas.microsoft.com/office/drawing/2014/main" id="{5AA77C0A-EEF1-41D2-82A3-2A9FEEA513E0}"/>
              </a:ext>
            </a:extLst>
          </p:cNvPr>
          <p:cNvSpPr txBox="1">
            <a:spLocks noChangeArrowheads="1"/>
          </p:cNvSpPr>
          <p:nvPr/>
        </p:nvSpPr>
        <p:spPr bwMode="auto">
          <a:xfrm>
            <a:off x="4012558" y="297610"/>
            <a:ext cx="390353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北京香山論壇</a:t>
            </a:r>
          </a:p>
        </p:txBody>
      </p:sp>
      <p:sp>
        <p:nvSpPr>
          <p:cNvPr id="12" name="文本框 11">
            <a:extLst>
              <a:ext uri="{FF2B5EF4-FFF2-40B4-BE49-F238E27FC236}">
                <a16:creationId xmlns:a16="http://schemas.microsoft.com/office/drawing/2014/main" id="{B51EF1E4-AB3A-4EC3-9A86-F64A72288D13}"/>
              </a:ext>
            </a:extLst>
          </p:cNvPr>
          <p:cNvSpPr txBox="1"/>
          <p:nvPr/>
        </p:nvSpPr>
        <p:spPr>
          <a:xfrm>
            <a:off x="7388494" y="6167093"/>
            <a:ext cx="4375220" cy="307777"/>
          </a:xfrm>
          <a:prstGeom prst="rect">
            <a:avLst/>
          </a:prstGeom>
          <a:noFill/>
        </p:spPr>
        <p:txBody>
          <a:bodyPr wrap="square">
            <a:spAutoFit/>
          </a:bodyPr>
          <a:lstStyle/>
          <a:p>
            <a:r>
              <a:rPr lang="en-US" altLang="zh-CN" sz="1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b="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en-US" sz="1400" b="0" i="0" dirty="0" smtClean="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北京</a:t>
            </a:r>
            <a:r>
              <a:rPr lang="zh-CN" altLang="en-US" sz="1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香山論壇視頻研討會開幕現場</a:t>
            </a:r>
            <a:endParaRPr lang="zh-CN" altLang="en-US"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文本框 12">
            <a:extLst>
              <a:ext uri="{FF2B5EF4-FFF2-40B4-BE49-F238E27FC236}">
                <a16:creationId xmlns:a16="http://schemas.microsoft.com/office/drawing/2014/main" id="{37A13903-57E1-411D-B32F-C5FDAA2D81C5}"/>
              </a:ext>
            </a:extLst>
          </p:cNvPr>
          <p:cNvSpPr txBox="1"/>
          <p:nvPr/>
        </p:nvSpPr>
        <p:spPr>
          <a:xfrm>
            <a:off x="645607" y="6071448"/>
            <a:ext cx="3225266" cy="461665"/>
          </a:xfrm>
          <a:prstGeom prst="rect">
            <a:avLst/>
          </a:prstGeom>
          <a:noFill/>
        </p:spPr>
        <p:txBody>
          <a:bodyPr wrap="square">
            <a:spAutoFit/>
          </a:bodyPr>
          <a:lstStyle/>
          <a:p>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zh-HK" altLang="en-US" sz="1200" dirty="0">
                <a:latin typeface="Times New Roman" panose="02020603050405020304" pitchFamily="18" charset="0"/>
                <a:ea typeface="DFKai-SB" panose="03000509000000000000" pitchFamily="65" charset="-120"/>
                <a:cs typeface="Times New Roman" panose="02020603050405020304" pitchFamily="18" charset="0"/>
              </a:rPr>
              <a:t>北京香山論壇</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a:p>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http://www.xiangshanforum.org.cn</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7" name="文字方塊 16">
            <a:extLst>
              <a:ext uri="{FF2B5EF4-FFF2-40B4-BE49-F238E27FC236}">
                <a16:creationId xmlns:a16="http://schemas.microsoft.com/office/drawing/2014/main" id="{EDAB5204-BD26-4016-9A50-AC090B36F2C2}"/>
              </a:ext>
            </a:extLst>
          </p:cNvPr>
          <p:cNvSpPr txBox="1"/>
          <p:nvPr/>
        </p:nvSpPr>
        <p:spPr>
          <a:xfrm>
            <a:off x="645607" y="3557552"/>
            <a:ext cx="5859696" cy="2012859"/>
          </a:xfrm>
          <a:prstGeom prst="rect">
            <a:avLst/>
          </a:prstGeom>
          <a:noFill/>
        </p:spPr>
        <p:txBody>
          <a:bodyPr wrap="square">
            <a:spAutoFit/>
          </a:bodyPr>
          <a:lstStyle/>
          <a:p>
            <a:pPr>
              <a:lnSpc>
                <a:spcPct val="130000"/>
              </a:lnSpc>
            </a:pPr>
            <a:r>
              <a:rPr lang="zh-CN" altLang="en-US" sz="2400" dirty="0">
                <a:latin typeface="DFKai-SB" panose="03000509000000000000" pitchFamily="65" charset="-120"/>
                <a:ea typeface="DFKai-SB" panose="03000509000000000000" pitchFamily="65" charset="-120"/>
              </a:rPr>
              <a:t>    論壇堅持</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平等</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開放</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包容</a:t>
            </a:r>
            <a:r>
              <a:rPr lang="zh-TW" altLang="en-US" sz="2400" dirty="0">
                <a:latin typeface="DFKai-SB" panose="03000509000000000000" pitchFamily="65" charset="-120"/>
                <a:ea typeface="DFKai-SB" panose="03000509000000000000" pitchFamily="65" charset="-120"/>
              </a:rPr>
              <a:t>、</a:t>
            </a:r>
            <a:r>
              <a:rPr lang="en-US" altLang="zh-CN" sz="2400" dirty="0">
                <a:latin typeface="DFKai-SB" panose="03000509000000000000" pitchFamily="65" charset="-120"/>
                <a:ea typeface="DFKai-SB" panose="03000509000000000000" pitchFamily="65" charset="-120"/>
              </a:rPr>
              <a:t> </a:t>
            </a:r>
            <a:r>
              <a:rPr lang="zh-CN" altLang="en-US" sz="2400" dirty="0">
                <a:latin typeface="DFKai-SB" panose="03000509000000000000" pitchFamily="65" charset="-120"/>
                <a:ea typeface="DFKai-SB" panose="03000509000000000000" pitchFamily="65" charset="-120"/>
              </a:rPr>
              <a:t>互鑒</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理念，致力於集聚智慧、擴大共識、增進互信，已發展成為開展國際安全和防務對話的重要平</a:t>
            </a:r>
            <a:r>
              <a:rPr lang="zh-TW" altLang="en-US" sz="2400" dirty="0">
                <a:latin typeface="DFKai-SB" panose="03000509000000000000" pitchFamily="65" charset="-120"/>
                <a:ea typeface="DFKai-SB" panose="03000509000000000000" pitchFamily="65" charset="-120"/>
              </a:rPr>
              <a:t>台</a:t>
            </a:r>
            <a:r>
              <a:rPr lang="zh-CN" altLang="en-US" sz="2400" dirty="0">
                <a:latin typeface="DFKai-SB" panose="03000509000000000000" pitchFamily="65" charset="-120"/>
                <a:ea typeface="DFKai-SB" panose="03000509000000000000" pitchFamily="65" charset="-120"/>
              </a:rPr>
              <a:t>，具有重要</a:t>
            </a:r>
            <a:r>
              <a:rPr lang="zh-TW" altLang="en-US" sz="2400" dirty="0">
                <a:latin typeface="DFKai-SB" panose="03000509000000000000" pitchFamily="65" charset="-120"/>
                <a:ea typeface="DFKai-SB" panose="03000509000000000000" pitchFamily="65" charset="-120"/>
              </a:rPr>
              <a:t>的</a:t>
            </a:r>
            <a:r>
              <a:rPr lang="zh-CN" altLang="en-US" sz="2400" dirty="0">
                <a:latin typeface="DFKai-SB" panose="03000509000000000000" pitchFamily="65" charset="-120"/>
                <a:ea typeface="DFKai-SB" panose="03000509000000000000" pitchFamily="65" charset="-120"/>
              </a:rPr>
              <a:t>國際影響力。</a:t>
            </a:r>
            <a:endParaRPr lang="en-US" altLang="zh-CN" sz="2400" dirty="0">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1034" y="3649287"/>
            <a:ext cx="4806949" cy="2544478"/>
          </a:xfrm>
          <a:prstGeom prst="rect">
            <a:avLst/>
          </a:prstGeom>
        </p:spPr>
      </p:pic>
    </p:spTree>
    <p:extLst>
      <p:ext uri="{BB962C8B-B14F-4D97-AF65-F5344CB8AC3E}">
        <p14:creationId xmlns:p14="http://schemas.microsoft.com/office/powerpoint/2010/main" val="313900855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1CFAC859-B26B-4FFE-BA0C-B9DA394AF421}"/>
              </a:ext>
            </a:extLst>
          </p:cNvPr>
          <p:cNvSpPr txBox="1"/>
          <p:nvPr/>
        </p:nvSpPr>
        <p:spPr>
          <a:xfrm>
            <a:off x="873958" y="1127976"/>
            <a:ext cx="10444081" cy="4223144"/>
          </a:xfrm>
          <a:prstGeom prst="rect">
            <a:avLst/>
          </a:prstGeom>
          <a:noFill/>
        </p:spPr>
        <p:txBody>
          <a:bodyPr wrap="square">
            <a:spAutoFit/>
          </a:bodyPr>
          <a:lstStyle/>
          <a:p>
            <a:pPr algn="just">
              <a:lnSpc>
                <a:spcPct val="150000"/>
              </a:lnSpc>
            </a:pPr>
            <a:r>
              <a:rPr lang="zh-CN" altLang="en-US" sz="2400" b="0" i="0" dirty="0">
                <a:effectLst/>
                <a:latin typeface="DFKai-SB" panose="03000509000000000000" pitchFamily="65" charset="-120"/>
                <a:ea typeface="DFKai-SB" panose="03000509000000000000" pitchFamily="65" charset="-120"/>
              </a:rPr>
              <a:t>    </a:t>
            </a:r>
            <a:r>
              <a:rPr lang="zh-CN" altLang="en-US" sz="2600" b="0" i="0" dirty="0">
                <a:effectLst/>
                <a:latin typeface="DFKai-SB" panose="03000509000000000000" pitchFamily="65" charset="-120"/>
                <a:ea typeface="DFKai-SB" panose="03000509000000000000" pitchFamily="65" charset="-120"/>
              </a:rPr>
              <a:t>生態文明貴陽國際論壇是中國最早創辦</a:t>
            </a:r>
            <a:r>
              <a:rPr lang="zh-TW" altLang="en-US" sz="2600" b="0" i="0" dirty="0">
                <a:effectLst/>
                <a:latin typeface="DFKai-SB" panose="03000509000000000000" pitchFamily="65" charset="-120"/>
                <a:ea typeface="DFKai-SB" panose="03000509000000000000" pitchFamily="65" charset="-120"/>
              </a:rPr>
              <a:t>、</a:t>
            </a:r>
            <a:r>
              <a:rPr lang="zh-CN" altLang="en-US" sz="2600" b="0" i="0" dirty="0">
                <a:effectLst/>
                <a:latin typeface="DFKai-SB" panose="03000509000000000000" pitchFamily="65" charset="-120"/>
                <a:ea typeface="DFKai-SB" panose="03000509000000000000" pitchFamily="65" charset="-120"/>
              </a:rPr>
              <a:t>經國家批准的唯一以生態文明為主題的國家級國際性高端平</a:t>
            </a:r>
            <a:r>
              <a:rPr lang="zh-TW" altLang="en-US" sz="2600" b="0" i="0" dirty="0">
                <a:effectLst/>
                <a:latin typeface="DFKai-SB" panose="03000509000000000000" pitchFamily="65" charset="-120"/>
                <a:ea typeface="DFKai-SB" panose="03000509000000000000" pitchFamily="65" charset="-120"/>
              </a:rPr>
              <a:t>台</a:t>
            </a:r>
            <a:r>
              <a:rPr lang="zh-TW" altLang="en-US" sz="2600" dirty="0">
                <a:latin typeface="DFKai-SB" panose="03000509000000000000" pitchFamily="65" charset="-120"/>
                <a:ea typeface="DFKai-SB" panose="03000509000000000000" pitchFamily="65" charset="-120"/>
              </a:rPr>
              <a:t>，</a:t>
            </a:r>
            <a:r>
              <a:rPr lang="zh-CN" altLang="en-US" sz="2600" b="0" i="0" dirty="0">
                <a:effectLst/>
                <a:latin typeface="DFKai-SB" panose="03000509000000000000" pitchFamily="65" charset="-120"/>
                <a:ea typeface="DFKai-SB" panose="03000509000000000000" pitchFamily="65" charset="-120"/>
              </a:rPr>
              <a:t>致力於</a:t>
            </a:r>
            <a:r>
              <a:rPr lang="zh-TW" altLang="en-US" sz="2600" b="0" i="0" dirty="0">
                <a:effectLst/>
                <a:latin typeface="DFKai-SB" panose="03000509000000000000" pitchFamily="65" charset="-120"/>
                <a:ea typeface="DFKai-SB" panose="03000509000000000000" pitchFamily="65" charset="-120"/>
              </a:rPr>
              <a:t>匯</a:t>
            </a:r>
            <a:r>
              <a:rPr lang="zh-CN" altLang="en-US" sz="2600" b="0" i="0" dirty="0">
                <a:effectLst/>
                <a:latin typeface="DFKai-SB" panose="03000509000000000000" pitchFamily="65" charset="-120"/>
                <a:ea typeface="DFKai-SB" panose="03000509000000000000" pitchFamily="65" charset="-120"/>
              </a:rPr>
              <a:t>聚各界決策者開展交流與合作，傳播生態文明理念，分享知識與經驗，促進政策的落實與完善，</a:t>
            </a:r>
            <a:r>
              <a:rPr lang="zh-TW" altLang="en-US" sz="2600" dirty="0">
                <a:latin typeface="DFKai-SB" panose="03000509000000000000" pitchFamily="65" charset="-120"/>
                <a:ea typeface="DFKai-SB" panose="03000509000000000000" pitchFamily="65" charset="-120"/>
              </a:rPr>
              <a:t>把握</a:t>
            </a:r>
            <a:r>
              <a:rPr lang="zh-CN" altLang="en-US" sz="2600" b="0" i="0" dirty="0">
                <a:effectLst/>
                <a:latin typeface="DFKai-SB" panose="03000509000000000000" pitchFamily="65" charset="-120"/>
                <a:ea typeface="DFKai-SB" panose="03000509000000000000" pitchFamily="65" charset="-120"/>
              </a:rPr>
              <a:t>綠色經濟轉型的機遇，應對生態安全的挑戰，有助於構建</a:t>
            </a:r>
            <a:r>
              <a:rPr lang="zh-TW" altLang="en-US" sz="2600" b="0" i="0" dirty="0">
                <a:effectLst/>
                <a:latin typeface="DFKai-SB" panose="03000509000000000000" pitchFamily="65" charset="-120"/>
                <a:ea typeface="DFKai-SB" panose="03000509000000000000" pitchFamily="65" charset="-120"/>
              </a:rPr>
              <a:t>著重</a:t>
            </a:r>
            <a:r>
              <a:rPr lang="zh-CN" altLang="en-US" sz="2600" b="0" i="0" dirty="0">
                <a:effectLst/>
                <a:latin typeface="DFKai-SB" panose="03000509000000000000" pitchFamily="65" charset="-120"/>
                <a:ea typeface="DFKai-SB" panose="03000509000000000000" pitchFamily="65" charset="-120"/>
              </a:rPr>
              <a:t>資源節約</a:t>
            </a:r>
            <a:r>
              <a:rPr lang="zh-TW" altLang="en-US" sz="2600" dirty="0">
                <a:latin typeface="DFKai-SB" panose="03000509000000000000" pitchFamily="65" charset="-120"/>
                <a:ea typeface="DFKai-SB" panose="03000509000000000000" pitchFamily="65" charset="-120"/>
              </a:rPr>
              <a:t>和</a:t>
            </a:r>
            <a:r>
              <a:rPr lang="zh-CN" altLang="en-US" sz="2600" b="0" i="0" dirty="0">
                <a:effectLst/>
                <a:latin typeface="DFKai-SB" panose="03000509000000000000" pitchFamily="65" charset="-120"/>
                <a:ea typeface="DFKai-SB" panose="03000509000000000000" pitchFamily="65" charset="-120"/>
              </a:rPr>
              <a:t>環境</a:t>
            </a:r>
            <a:r>
              <a:rPr lang="zh-TW" altLang="en-US" sz="2600" b="0" i="0" dirty="0">
                <a:effectLst/>
                <a:latin typeface="DFKai-SB" panose="03000509000000000000" pitchFamily="65" charset="-120"/>
                <a:ea typeface="DFKai-SB" panose="03000509000000000000" pitchFamily="65" charset="-120"/>
              </a:rPr>
              <a:t>保護的</a:t>
            </a:r>
            <a:r>
              <a:rPr lang="zh-CN" altLang="en-US" sz="2600" b="0" i="0" dirty="0">
                <a:effectLst/>
                <a:latin typeface="DFKai-SB" panose="03000509000000000000" pitchFamily="65" charset="-120"/>
                <a:ea typeface="DFKai-SB" panose="03000509000000000000" pitchFamily="65" charset="-120"/>
              </a:rPr>
              <a:t>社會，推動人類生態文明建設。</a:t>
            </a:r>
          </a:p>
          <a:p>
            <a:pPr algn="just">
              <a:lnSpc>
                <a:spcPct val="150000"/>
              </a:lnSpc>
            </a:pPr>
            <a:r>
              <a:rPr lang="zh-CN" altLang="en-US" sz="2600" b="0" i="0" dirty="0">
                <a:effectLst/>
                <a:latin typeface="DFKai-SB" panose="03000509000000000000" pitchFamily="65" charset="-120"/>
                <a:ea typeface="DFKai-SB" panose="03000509000000000000" pitchFamily="65" charset="-120"/>
              </a:rPr>
              <a:t>    論壇旨在增進瞭解、促進友誼、建立互信、尋求</a:t>
            </a:r>
            <a:r>
              <a:rPr lang="zh-TW" altLang="en-US" sz="2600" b="0" i="0" dirty="0">
                <a:effectLst/>
                <a:latin typeface="DFKai-SB" panose="03000509000000000000" pitchFamily="65" charset="-120"/>
                <a:ea typeface="DFKai-SB" panose="03000509000000000000" pitchFamily="65" charset="-120"/>
              </a:rPr>
              <a:t>共同</a:t>
            </a:r>
            <a:r>
              <a:rPr lang="zh-CN" altLang="en-US" sz="2600" b="0" i="0" dirty="0">
                <a:effectLst/>
                <a:latin typeface="DFKai-SB" panose="03000509000000000000" pitchFamily="65" charset="-120"/>
                <a:ea typeface="DFKai-SB" panose="03000509000000000000" pitchFamily="65" charset="-120"/>
              </a:rPr>
              <a:t>利益、形成共識、共商解決方案，實現共建、共用、共生、共贏。</a:t>
            </a:r>
          </a:p>
        </p:txBody>
      </p:sp>
      <p:sp>
        <p:nvSpPr>
          <p:cNvPr id="6" name="标题 1">
            <a:extLst>
              <a:ext uri="{FF2B5EF4-FFF2-40B4-BE49-F238E27FC236}">
                <a16:creationId xmlns:a16="http://schemas.microsoft.com/office/drawing/2014/main" id="{7D3003D2-294D-496B-A936-579039572743}"/>
              </a:ext>
            </a:extLst>
          </p:cNvPr>
          <p:cNvSpPr txBox="1">
            <a:spLocks noChangeArrowheads="1"/>
          </p:cNvSpPr>
          <p:nvPr/>
        </p:nvSpPr>
        <p:spPr bwMode="auto">
          <a:xfrm>
            <a:off x="3164313" y="396798"/>
            <a:ext cx="541363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生態文明貴陽國際論壇</a:t>
            </a:r>
          </a:p>
        </p:txBody>
      </p:sp>
      <p:sp>
        <p:nvSpPr>
          <p:cNvPr id="5" name="文本框 12">
            <a:extLst>
              <a:ext uri="{FF2B5EF4-FFF2-40B4-BE49-F238E27FC236}">
                <a16:creationId xmlns:a16="http://schemas.microsoft.com/office/drawing/2014/main" id="{BC7514C9-AE39-4255-BB0F-2A6D16C267E1}"/>
              </a:ext>
            </a:extLst>
          </p:cNvPr>
          <p:cNvSpPr txBox="1"/>
          <p:nvPr/>
        </p:nvSpPr>
        <p:spPr>
          <a:xfrm>
            <a:off x="1022004" y="5639887"/>
            <a:ext cx="3567413" cy="584775"/>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資料來源</a:t>
            </a:r>
            <a:r>
              <a:rPr lang="en-US" altLang="zh-TW" sz="1600" dirty="0">
                <a:latin typeface="DFKai-SB" panose="03000509000000000000" pitchFamily="65" charset="-120"/>
                <a:ea typeface="DFKai-SB" panose="03000509000000000000" pitchFamily="65" charset="-120"/>
              </a:rPr>
              <a:t>︰</a:t>
            </a:r>
            <a:r>
              <a:rPr lang="zh-TW" altLang="en-US" sz="1600" dirty="0">
                <a:latin typeface="DFKai-SB" panose="03000509000000000000" pitchFamily="65" charset="-120"/>
                <a:ea typeface="DFKai-SB" panose="03000509000000000000" pitchFamily="65" charset="-120"/>
              </a:rPr>
              <a:t>生態文明貴陽國際論壇</a:t>
            </a:r>
            <a:endParaRPr lang="en-US" altLang="zh-TW" sz="1600" dirty="0">
              <a:latin typeface="DFKai-SB" panose="03000509000000000000" pitchFamily="65" charset="-120"/>
              <a:ea typeface="DFKai-SB" panose="03000509000000000000" pitchFamily="65" charset="-120"/>
            </a:endParaRPr>
          </a:p>
          <a:p>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www.efglobal.org/about</a:t>
            </a:r>
            <a:endParaRPr lang="en-US" altLang="zh-TW" sz="16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883045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2"/>
            <a:extLst>
              <a:ext uri="{FF2B5EF4-FFF2-40B4-BE49-F238E27FC236}">
                <a16:creationId xmlns:a16="http://schemas.microsoft.com/office/drawing/2014/main" id="{8DDE8510-F517-495B-B43B-12A0273DBA05}"/>
              </a:ext>
            </a:extLst>
          </p:cNvPr>
          <p:cNvPicPr>
            <a:picLocks noChangeAspect="1"/>
          </p:cNvPicPr>
          <p:nvPr/>
        </p:nvPicPr>
        <p:blipFill>
          <a:blip r:embed="rId3"/>
          <a:stretch>
            <a:fillRect/>
          </a:stretch>
        </p:blipFill>
        <p:spPr>
          <a:xfrm>
            <a:off x="3520339" y="2553468"/>
            <a:ext cx="4491546" cy="277540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4" name="文本框 3">
            <a:extLst>
              <a:ext uri="{FF2B5EF4-FFF2-40B4-BE49-F238E27FC236}">
                <a16:creationId xmlns:a16="http://schemas.microsoft.com/office/drawing/2014/main" id="{65CF9A57-2F03-44B6-ABE4-75F6C235773F}"/>
              </a:ext>
            </a:extLst>
          </p:cNvPr>
          <p:cNvSpPr txBox="1"/>
          <p:nvPr/>
        </p:nvSpPr>
        <p:spPr>
          <a:xfrm>
            <a:off x="3198508" y="1727950"/>
            <a:ext cx="5188509" cy="830997"/>
          </a:xfrm>
          <a:prstGeom prst="rect">
            <a:avLst/>
          </a:prstGeom>
          <a:noFill/>
        </p:spPr>
        <p:txBody>
          <a:bodyPr wrap="square">
            <a:spAutoFit/>
          </a:bodyPr>
          <a:lstStyle/>
          <a:p>
            <a:pPr algn="ctr" latinLnBrk="0"/>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視頻：</a:t>
            </a:r>
            <a:r>
              <a:rPr lang="en-US" altLang="zh-CN"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年，聯合國秘書長</a:t>
            </a:r>
          </a:p>
          <a:p>
            <a:pPr algn="ctr" latinLnBrk="0"/>
            <a:r>
              <a:rPr lang="zh-CN" altLang="en-US" sz="2400" b="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向生態文明貴陽國際論壇發來賀詞</a:t>
            </a:r>
            <a:endParaRPr lang="zh-CN" altLang="en-US" sz="2400" b="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EFD096A6-D5DB-4F93-8D84-2F4EE0943042}"/>
              </a:ext>
            </a:extLst>
          </p:cNvPr>
          <p:cNvSpPr txBox="1"/>
          <p:nvPr/>
        </p:nvSpPr>
        <p:spPr>
          <a:xfrm>
            <a:off x="661528" y="419154"/>
            <a:ext cx="10834110" cy="1132618"/>
          </a:xfrm>
          <a:prstGeom prst="rect">
            <a:avLst/>
          </a:prstGeom>
          <a:noFill/>
        </p:spPr>
        <p:txBody>
          <a:bodyPr wrap="square">
            <a:spAutoFit/>
          </a:bodyPr>
          <a:lstStyle/>
          <a:p>
            <a:pPr>
              <a:lnSpc>
                <a:spcPct val="130000"/>
              </a:lnSpc>
            </a:pPr>
            <a:r>
              <a:rPr lang="en-US" altLang="zh-CN" sz="2400" b="0" i="0" dirty="0">
                <a:effectLst/>
                <a:latin typeface="DFKai-SB" panose="03000509000000000000" pitchFamily="65" charset="-120"/>
                <a:ea typeface="DFKai-SB" panose="03000509000000000000" pitchFamily="65" charset="-120"/>
              </a:rPr>
              <a:t>    </a:t>
            </a:r>
            <a:r>
              <a:rPr lang="en-US" altLang="zh-CN" sz="2600" b="0" i="0"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年論壇年會以</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走向生態文明新時代：生態優先、綠色發展</a:t>
            </a:r>
            <a:r>
              <a:rPr lang="zh-TW" altLang="en-US" sz="26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600" b="0" i="0" dirty="0" smtClean="0">
                <a:effectLst/>
                <a:latin typeface="Times New Roman" panose="02020603050405020304" pitchFamily="18" charset="0"/>
                <a:ea typeface="DFKai-SB" panose="03000509000000000000" pitchFamily="65" charset="-120"/>
                <a:cs typeface="Times New Roman" panose="02020603050405020304" pitchFamily="18" charset="0"/>
              </a:rPr>
              <a:t>為主題</a:t>
            </a:r>
            <a:r>
              <a:rPr lang="zh-CN" altLang="en-US" sz="2600" b="0" i="0" dirty="0">
                <a:effectLst/>
                <a:latin typeface="Times New Roman" panose="02020603050405020304" pitchFamily="18" charset="0"/>
                <a:ea typeface="DFKai-SB" panose="03000509000000000000" pitchFamily="65" charset="-120"/>
                <a:cs typeface="Times New Roman" panose="02020603050405020304" pitchFamily="18" charset="0"/>
              </a:rPr>
              <a:t>，旨在增進共識、深化合作，推進全球生態文明建設。</a:t>
            </a:r>
            <a:endParaRPr lang="zh-CN" altLang="en-US" sz="26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7" name="组合 6">
            <a:extLst>
              <a:ext uri="{FF2B5EF4-FFF2-40B4-BE49-F238E27FC236}">
                <a16:creationId xmlns:a16="http://schemas.microsoft.com/office/drawing/2014/main" id="{5F0647E2-C4CE-4459-97B6-F9BE7793E772}"/>
              </a:ext>
            </a:extLst>
          </p:cNvPr>
          <p:cNvGrpSpPr/>
          <p:nvPr/>
        </p:nvGrpSpPr>
        <p:grpSpPr>
          <a:xfrm>
            <a:off x="2779368" y="1843172"/>
            <a:ext cx="611572" cy="600552"/>
            <a:chOff x="8956942" y="3371688"/>
            <a:chExt cx="783725" cy="769603"/>
          </a:xfrm>
        </p:grpSpPr>
        <p:grpSp>
          <p:nvGrpSpPr>
            <p:cNvPr id="9" name="组合 8">
              <a:extLst>
                <a:ext uri="{FF2B5EF4-FFF2-40B4-BE49-F238E27FC236}">
                  <a16:creationId xmlns:a16="http://schemas.microsoft.com/office/drawing/2014/main" id="{E67D01C7-6BA0-45EF-AC3D-8E29B0F8398C}"/>
                </a:ext>
              </a:extLst>
            </p:cNvPr>
            <p:cNvGrpSpPr/>
            <p:nvPr/>
          </p:nvGrpSpPr>
          <p:grpSpPr>
            <a:xfrm>
              <a:off x="8956942" y="3371688"/>
              <a:ext cx="783725" cy="769603"/>
              <a:chOff x="8575498" y="2572853"/>
              <a:chExt cx="718729" cy="905135"/>
            </a:xfrm>
          </p:grpSpPr>
          <p:sp>
            <p:nvSpPr>
              <p:cNvPr id="16" name="Freeform 217">
                <a:extLst>
                  <a:ext uri="{FF2B5EF4-FFF2-40B4-BE49-F238E27FC236}">
                    <a16:creationId xmlns:a16="http://schemas.microsoft.com/office/drawing/2014/main" id="{C978B3F2-957A-4CE1-975C-7594D112DE7B}"/>
                  </a:ext>
                </a:extLst>
              </p:cNvPr>
              <p:cNvSpPr>
                <a:spLocks/>
              </p:cNvSpPr>
              <p:nvPr/>
            </p:nvSpPr>
            <p:spPr bwMode="auto">
              <a:xfrm>
                <a:off x="8575498" y="257285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alpha val="13000"/>
                </a:srgbClr>
              </a:solidFill>
              <a:ln>
                <a:noFill/>
              </a:ln>
            </p:spPr>
            <p:txBody>
              <a:bodyPr vert="horz" wrap="square" lIns="91440" tIns="45720" rIns="91440" bIns="45720" numCol="1" anchor="t" anchorCtr="0" compatLnSpc="1">
                <a:prstTxWarp prst="textNoShape">
                  <a:avLst/>
                </a:prstTxWarp>
              </a:bodyPr>
              <a:lstStyle/>
              <a:p>
                <a:endParaRPr lang="zh-CN" altLang="en-US" dirty="0"/>
              </a:p>
            </p:txBody>
          </p:sp>
          <p:sp>
            <p:nvSpPr>
              <p:cNvPr id="17" name="Freeform 217">
                <a:extLst>
                  <a:ext uri="{FF2B5EF4-FFF2-40B4-BE49-F238E27FC236}">
                    <a16:creationId xmlns:a16="http://schemas.microsoft.com/office/drawing/2014/main" id="{38F6DD6F-74CB-4A95-BF29-91857F1E66F0}"/>
                  </a:ext>
                </a:extLst>
              </p:cNvPr>
              <p:cNvSpPr>
                <a:spLocks/>
              </p:cNvSpPr>
              <p:nvPr/>
            </p:nvSpPr>
            <p:spPr bwMode="auto">
              <a:xfrm>
                <a:off x="8667164" y="2655663"/>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351C5A"/>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217">
                <a:extLst>
                  <a:ext uri="{FF2B5EF4-FFF2-40B4-BE49-F238E27FC236}">
                    <a16:creationId xmlns:a16="http://schemas.microsoft.com/office/drawing/2014/main" id="{86C6582E-94D7-425F-9A56-A49DBB5B0C2A}"/>
                  </a:ext>
                </a:extLst>
              </p:cNvPr>
              <p:cNvSpPr>
                <a:spLocks/>
              </p:cNvSpPr>
              <p:nvPr/>
            </p:nvSpPr>
            <p:spPr bwMode="auto">
              <a:xfrm>
                <a:off x="8639459" y="2627958"/>
                <a:ext cx="627063" cy="822325"/>
              </a:xfrm>
              <a:custGeom>
                <a:avLst/>
                <a:gdLst>
                  <a:gd name="T0" fmla="*/ 309 w 395"/>
                  <a:gd name="T1" fmla="*/ 0 h 518"/>
                  <a:gd name="T2" fmla="*/ 0 w 395"/>
                  <a:gd name="T3" fmla="*/ 0 h 518"/>
                  <a:gd name="T4" fmla="*/ 0 w 395"/>
                  <a:gd name="T5" fmla="*/ 518 h 518"/>
                  <a:gd name="T6" fmla="*/ 395 w 395"/>
                  <a:gd name="T7" fmla="*/ 518 h 518"/>
                  <a:gd name="T8" fmla="*/ 395 w 395"/>
                  <a:gd name="T9" fmla="*/ 86 h 518"/>
                  <a:gd name="T10" fmla="*/ 309 w 395"/>
                  <a:gd name="T11" fmla="*/ 0 h 518"/>
                </a:gdLst>
                <a:ahLst/>
                <a:cxnLst>
                  <a:cxn ang="0">
                    <a:pos x="T0" y="T1"/>
                  </a:cxn>
                  <a:cxn ang="0">
                    <a:pos x="T2" y="T3"/>
                  </a:cxn>
                  <a:cxn ang="0">
                    <a:pos x="T4" y="T5"/>
                  </a:cxn>
                  <a:cxn ang="0">
                    <a:pos x="T6" y="T7"/>
                  </a:cxn>
                  <a:cxn ang="0">
                    <a:pos x="T8" y="T9"/>
                  </a:cxn>
                  <a:cxn ang="0">
                    <a:pos x="T10" y="T11"/>
                  </a:cxn>
                </a:cxnLst>
                <a:rect l="0" t="0" r="r" b="b"/>
                <a:pathLst>
                  <a:path w="395" h="518">
                    <a:moveTo>
                      <a:pt x="309" y="0"/>
                    </a:moveTo>
                    <a:lnTo>
                      <a:pt x="0" y="0"/>
                    </a:lnTo>
                    <a:lnTo>
                      <a:pt x="0" y="518"/>
                    </a:lnTo>
                    <a:lnTo>
                      <a:pt x="395" y="518"/>
                    </a:lnTo>
                    <a:lnTo>
                      <a:pt x="395" y="86"/>
                    </a:lnTo>
                    <a:lnTo>
                      <a:pt x="309" y="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9" name="Freeform 218">
                <a:extLst>
                  <a:ext uri="{FF2B5EF4-FFF2-40B4-BE49-F238E27FC236}">
                    <a16:creationId xmlns:a16="http://schemas.microsoft.com/office/drawing/2014/main" id="{802FFEB3-B801-4473-B3E6-0F063118C91B}"/>
                  </a:ext>
                </a:extLst>
              </p:cNvPr>
              <p:cNvSpPr>
                <a:spLocks/>
              </p:cNvSpPr>
              <p:nvPr/>
            </p:nvSpPr>
            <p:spPr bwMode="auto">
              <a:xfrm>
                <a:off x="9088721" y="2607320"/>
                <a:ext cx="195263" cy="196850"/>
              </a:xfrm>
              <a:custGeom>
                <a:avLst/>
                <a:gdLst>
                  <a:gd name="T0" fmla="*/ 0 w 123"/>
                  <a:gd name="T1" fmla="*/ 0 h 124"/>
                  <a:gd name="T2" fmla="*/ 0 w 123"/>
                  <a:gd name="T3" fmla="*/ 124 h 124"/>
                  <a:gd name="T4" fmla="*/ 123 w 123"/>
                  <a:gd name="T5" fmla="*/ 124 h 124"/>
                  <a:gd name="T6" fmla="*/ 0 w 123"/>
                  <a:gd name="T7" fmla="*/ 0 h 124"/>
                </a:gdLst>
                <a:ahLst/>
                <a:cxnLst>
                  <a:cxn ang="0">
                    <a:pos x="T0" y="T1"/>
                  </a:cxn>
                  <a:cxn ang="0">
                    <a:pos x="T2" y="T3"/>
                  </a:cxn>
                  <a:cxn ang="0">
                    <a:pos x="T4" y="T5"/>
                  </a:cxn>
                  <a:cxn ang="0">
                    <a:pos x="T6" y="T7"/>
                  </a:cxn>
                </a:cxnLst>
                <a:rect l="0" t="0" r="r" b="b"/>
                <a:pathLst>
                  <a:path w="123" h="124">
                    <a:moveTo>
                      <a:pt x="0" y="0"/>
                    </a:moveTo>
                    <a:lnTo>
                      <a:pt x="0" y="124"/>
                    </a:lnTo>
                    <a:lnTo>
                      <a:pt x="123" y="124"/>
                    </a:lnTo>
                    <a:lnTo>
                      <a:pt x="0" y="0"/>
                    </a:lnTo>
                    <a:close/>
                  </a:path>
                </a:pathLst>
              </a:custGeom>
              <a:solidFill>
                <a:srgbClr val="FD7F00"/>
              </a:solidFill>
              <a:ln>
                <a:noFill/>
              </a:ln>
            </p:spPr>
            <p:txBody>
              <a:bodyPr vert="horz" wrap="square" lIns="91440" tIns="45720" rIns="91440" bIns="45720" numCol="1" anchor="t" anchorCtr="0" compatLnSpc="1">
                <a:prstTxWarp prst="textNoShape">
                  <a:avLst/>
                </a:prstTxWarp>
              </a:bodyPr>
              <a:lstStyle/>
              <a:p>
                <a:endParaRPr lang="zh-CN" altLang="en-US"/>
              </a:p>
            </p:txBody>
          </p:sp>
        </p:grpSp>
        <p:grpSp>
          <p:nvGrpSpPr>
            <p:cNvPr id="10" name="组合 9">
              <a:extLst>
                <a:ext uri="{FF2B5EF4-FFF2-40B4-BE49-F238E27FC236}">
                  <a16:creationId xmlns:a16="http://schemas.microsoft.com/office/drawing/2014/main" id="{5D5099CA-29BA-47B9-B427-74BD7A6F6BFE}"/>
                </a:ext>
              </a:extLst>
            </p:cNvPr>
            <p:cNvGrpSpPr/>
            <p:nvPr/>
          </p:nvGrpSpPr>
          <p:grpSpPr>
            <a:xfrm>
              <a:off x="9163801" y="3580795"/>
              <a:ext cx="417426" cy="417425"/>
              <a:chOff x="8440738" y="3594100"/>
              <a:chExt cx="554038" cy="554037"/>
            </a:xfrm>
          </p:grpSpPr>
          <p:sp>
            <p:nvSpPr>
              <p:cNvPr id="11" name="Freeform 5">
                <a:extLst>
                  <a:ext uri="{FF2B5EF4-FFF2-40B4-BE49-F238E27FC236}">
                    <a16:creationId xmlns:a16="http://schemas.microsoft.com/office/drawing/2014/main" id="{6384DFA1-8A57-40DD-AADC-4A3B0EA6B4C4}"/>
                  </a:ext>
                </a:extLst>
              </p:cNvPr>
              <p:cNvSpPr>
                <a:spLocks/>
              </p:cNvSpPr>
              <p:nvPr/>
            </p:nvSpPr>
            <p:spPr bwMode="auto">
              <a:xfrm>
                <a:off x="8440738" y="3594100"/>
                <a:ext cx="554038" cy="554037"/>
              </a:xfrm>
              <a:custGeom>
                <a:avLst/>
                <a:gdLst>
                  <a:gd name="T0" fmla="*/ 132 w 144"/>
                  <a:gd name="T1" fmla="*/ 0 h 144"/>
                  <a:gd name="T2" fmla="*/ 12 w 144"/>
                  <a:gd name="T3" fmla="*/ 0 h 144"/>
                  <a:gd name="T4" fmla="*/ 0 w 144"/>
                  <a:gd name="T5" fmla="*/ 12 h 144"/>
                  <a:gd name="T6" fmla="*/ 0 w 144"/>
                  <a:gd name="T7" fmla="*/ 132 h 144"/>
                  <a:gd name="T8" fmla="*/ 12 w 144"/>
                  <a:gd name="T9" fmla="*/ 144 h 144"/>
                  <a:gd name="T10" fmla="*/ 132 w 144"/>
                  <a:gd name="T11" fmla="*/ 144 h 144"/>
                  <a:gd name="T12" fmla="*/ 144 w 144"/>
                  <a:gd name="T13" fmla="*/ 132 h 144"/>
                  <a:gd name="T14" fmla="*/ 144 w 144"/>
                  <a:gd name="T15" fmla="*/ 12 h 144"/>
                  <a:gd name="T16" fmla="*/ 132 w 144"/>
                  <a:gd name="T1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4">
                    <a:moveTo>
                      <a:pt x="132" y="0"/>
                    </a:moveTo>
                    <a:cubicBezTo>
                      <a:pt x="12" y="0"/>
                      <a:pt x="12" y="0"/>
                      <a:pt x="12" y="0"/>
                    </a:cubicBezTo>
                    <a:cubicBezTo>
                      <a:pt x="5" y="0"/>
                      <a:pt x="0" y="5"/>
                      <a:pt x="0" y="12"/>
                    </a:cubicBezTo>
                    <a:cubicBezTo>
                      <a:pt x="0" y="132"/>
                      <a:pt x="0" y="132"/>
                      <a:pt x="0" y="132"/>
                    </a:cubicBezTo>
                    <a:cubicBezTo>
                      <a:pt x="0" y="139"/>
                      <a:pt x="5" y="144"/>
                      <a:pt x="12" y="144"/>
                    </a:cubicBezTo>
                    <a:cubicBezTo>
                      <a:pt x="132" y="144"/>
                      <a:pt x="132" y="144"/>
                      <a:pt x="132" y="144"/>
                    </a:cubicBezTo>
                    <a:cubicBezTo>
                      <a:pt x="139" y="144"/>
                      <a:pt x="144" y="139"/>
                      <a:pt x="144" y="132"/>
                    </a:cubicBezTo>
                    <a:cubicBezTo>
                      <a:pt x="144" y="12"/>
                      <a:pt x="144" y="12"/>
                      <a:pt x="144" y="12"/>
                    </a:cubicBezTo>
                    <a:cubicBezTo>
                      <a:pt x="144" y="5"/>
                      <a:pt x="139" y="0"/>
                      <a:pt x="132"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6">
                <a:extLst>
                  <a:ext uri="{FF2B5EF4-FFF2-40B4-BE49-F238E27FC236}">
                    <a16:creationId xmlns:a16="http://schemas.microsoft.com/office/drawing/2014/main" id="{68CAE5C9-C01E-4F72-BD32-B17E969B88C4}"/>
                  </a:ext>
                </a:extLst>
              </p:cNvPr>
              <p:cNvSpPr>
                <a:spLocks/>
              </p:cNvSpPr>
              <p:nvPr/>
            </p:nvSpPr>
            <p:spPr bwMode="auto">
              <a:xfrm>
                <a:off x="8641699" y="3807141"/>
                <a:ext cx="204980" cy="235421"/>
              </a:xfrm>
              <a:custGeom>
                <a:avLst/>
                <a:gdLst>
                  <a:gd name="T0" fmla="*/ 0 w 101"/>
                  <a:gd name="T1" fmla="*/ 58 h 116"/>
                  <a:gd name="T2" fmla="*/ 0 w 101"/>
                  <a:gd name="T3" fmla="*/ 0 h 116"/>
                  <a:gd name="T4" fmla="*/ 50 w 101"/>
                  <a:gd name="T5" fmla="*/ 29 h 116"/>
                  <a:gd name="T6" fmla="*/ 101 w 101"/>
                  <a:gd name="T7" fmla="*/ 58 h 116"/>
                  <a:gd name="T8" fmla="*/ 50 w 101"/>
                  <a:gd name="T9" fmla="*/ 87 h 116"/>
                  <a:gd name="T10" fmla="*/ 0 w 101"/>
                  <a:gd name="T11" fmla="*/ 116 h 116"/>
                  <a:gd name="T12" fmla="*/ 0 w 101"/>
                  <a:gd name="T13" fmla="*/ 58 h 116"/>
                </a:gdLst>
                <a:ahLst/>
                <a:cxnLst>
                  <a:cxn ang="0">
                    <a:pos x="T0" y="T1"/>
                  </a:cxn>
                  <a:cxn ang="0">
                    <a:pos x="T2" y="T3"/>
                  </a:cxn>
                  <a:cxn ang="0">
                    <a:pos x="T4" y="T5"/>
                  </a:cxn>
                  <a:cxn ang="0">
                    <a:pos x="T6" y="T7"/>
                  </a:cxn>
                  <a:cxn ang="0">
                    <a:pos x="T8" y="T9"/>
                  </a:cxn>
                  <a:cxn ang="0">
                    <a:pos x="T10" y="T11"/>
                  </a:cxn>
                  <a:cxn ang="0">
                    <a:pos x="T12" y="T13"/>
                  </a:cxn>
                </a:cxnLst>
                <a:rect l="0" t="0" r="r" b="b"/>
                <a:pathLst>
                  <a:path w="101" h="116">
                    <a:moveTo>
                      <a:pt x="0" y="58"/>
                    </a:moveTo>
                    <a:lnTo>
                      <a:pt x="0" y="0"/>
                    </a:lnTo>
                    <a:lnTo>
                      <a:pt x="50" y="29"/>
                    </a:lnTo>
                    <a:lnTo>
                      <a:pt x="101" y="58"/>
                    </a:lnTo>
                    <a:lnTo>
                      <a:pt x="50" y="87"/>
                    </a:lnTo>
                    <a:lnTo>
                      <a:pt x="0" y="116"/>
                    </a:lnTo>
                    <a:lnTo>
                      <a:pt x="0" y="58"/>
                    </a:lnTo>
                    <a:close/>
                  </a:path>
                </a:pathLst>
              </a:custGeom>
              <a:solidFill>
                <a:schemeClr val="bg1"/>
              </a:solidFill>
              <a:ln w="31750" cap="rnd">
                <a:noFill/>
                <a:prstDash val="solid"/>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3" name="Line 7">
                <a:extLst>
                  <a:ext uri="{FF2B5EF4-FFF2-40B4-BE49-F238E27FC236}">
                    <a16:creationId xmlns:a16="http://schemas.microsoft.com/office/drawing/2014/main" id="{DF28CC82-F360-49A2-A13B-ED41712B6305}"/>
                  </a:ext>
                </a:extLst>
              </p:cNvPr>
              <p:cNvSpPr>
                <a:spLocks noChangeShapeType="1"/>
              </p:cNvSpPr>
              <p:nvPr/>
            </p:nvSpPr>
            <p:spPr bwMode="auto">
              <a:xfrm>
                <a:off x="8440738" y="3732213"/>
                <a:ext cx="554038" cy="0"/>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Line 8">
                <a:extLst>
                  <a:ext uri="{FF2B5EF4-FFF2-40B4-BE49-F238E27FC236}">
                    <a16:creationId xmlns:a16="http://schemas.microsoft.com/office/drawing/2014/main" id="{EEB231EC-C008-484E-9137-61C5EF9A1313}"/>
                  </a:ext>
                </a:extLst>
              </p:cNvPr>
              <p:cNvSpPr>
                <a:spLocks noChangeShapeType="1"/>
              </p:cNvSpPr>
              <p:nvPr/>
            </p:nvSpPr>
            <p:spPr bwMode="auto">
              <a:xfrm flipH="1">
                <a:off x="8764588" y="3594100"/>
                <a:ext cx="92075"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Line 9">
                <a:extLst>
                  <a:ext uri="{FF2B5EF4-FFF2-40B4-BE49-F238E27FC236}">
                    <a16:creationId xmlns:a16="http://schemas.microsoft.com/office/drawing/2014/main" id="{F6456261-89FA-4216-8F9E-0A836A5A4E1A}"/>
                  </a:ext>
                </a:extLst>
              </p:cNvPr>
              <p:cNvSpPr>
                <a:spLocks noChangeShapeType="1"/>
              </p:cNvSpPr>
              <p:nvPr/>
            </p:nvSpPr>
            <p:spPr bwMode="auto">
              <a:xfrm flipH="1">
                <a:off x="8578850" y="3594100"/>
                <a:ext cx="93663" cy="138112"/>
              </a:xfrm>
              <a:prstGeom prst="line">
                <a:avLst/>
              </a:prstGeom>
              <a:noFill/>
              <a:ln w="3175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zh-CN" altLang="en-US"/>
              </a:p>
            </p:txBody>
          </p:sp>
        </p:grpSp>
      </p:grpSp>
      <p:sp>
        <p:nvSpPr>
          <p:cNvPr id="21" name="文字方塊 20">
            <a:extLst>
              <a:ext uri="{FF2B5EF4-FFF2-40B4-BE49-F238E27FC236}">
                <a16:creationId xmlns:a16="http://schemas.microsoft.com/office/drawing/2014/main" id="{81C141D8-CA9F-4877-8065-F7A3B8147C54}"/>
              </a:ext>
            </a:extLst>
          </p:cNvPr>
          <p:cNvSpPr txBox="1"/>
          <p:nvPr/>
        </p:nvSpPr>
        <p:spPr>
          <a:xfrm>
            <a:off x="916496" y="5928169"/>
            <a:ext cx="9699232" cy="707886"/>
          </a:xfrm>
          <a:prstGeom prst="rect">
            <a:avLst/>
          </a:prstGeom>
          <a:noFill/>
        </p:spPr>
        <p:txBody>
          <a:bodyPr wrap="square">
            <a:spAutoFit/>
          </a:bodyPr>
          <a:lstStyle/>
          <a:p>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6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600" dirty="0">
                <a:latin typeface="Times New Roman" panose="02020603050405020304" pitchFamily="18" charset="0"/>
                <a:ea typeface="DFKai-SB" panose="03000509000000000000" pitchFamily="65" charset="-120"/>
                <a:cs typeface="Times New Roman" panose="02020603050405020304" pitchFamily="18" charset="0"/>
              </a:rPr>
              <a:t>生態文明貴陽國際論壇</a:t>
            </a:r>
            <a:endParaRPr lang="en-US" altLang="zh-CN" sz="1600" b="0" dirty="0">
              <a:latin typeface="Times New Roman" panose="02020603050405020304" pitchFamily="18" charset="0"/>
              <a:ea typeface="DFKai-SB" panose="03000509000000000000" pitchFamily="65" charset="-120"/>
              <a:cs typeface="Times New Roman" panose="02020603050405020304" pitchFamily="18" charset="0"/>
              <a:hlinkClick r:id="rId2"/>
            </a:endParaRPr>
          </a:p>
          <a:p>
            <a:r>
              <a:rPr lang="en-US" altLang="zh-CN" sz="1200" b="0" dirty="0">
                <a:latin typeface="Times New Roman" panose="02020603050405020304" pitchFamily="18" charset="0"/>
                <a:ea typeface="DFKai-SB" panose="03000509000000000000" pitchFamily="65" charset="-120"/>
                <a:cs typeface="Times New Roman" panose="02020603050405020304" pitchFamily="18" charset="0"/>
              </a:rPr>
              <a:t>http://www.efglobal.org/efglobal%E8%81%94%E5%90%88%E5%9B%BD%E7%A7%98%E4%B9%A6%E9%95%BF%E8%A7%86%E9%A2%91%E8%B4%BA%E4%BF%A1</a:t>
            </a:r>
            <a:endParaRPr lang="zh-CN" altLang="en-US" sz="12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0" name="Rectangle 19"/>
          <p:cNvSpPr/>
          <p:nvPr/>
        </p:nvSpPr>
        <p:spPr>
          <a:xfrm>
            <a:off x="3520339" y="5328872"/>
            <a:ext cx="4491546"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點擊圖像觀看視頻</a:t>
            </a:r>
            <a:endParaRPr lang="ja-JP" altLang="en-US" sz="2400" dirty="0">
              <a:solidFill>
                <a:srgbClr val="FF0000"/>
              </a:solidFill>
            </a:endParaRPr>
          </a:p>
        </p:txBody>
      </p:sp>
    </p:spTree>
    <p:extLst>
      <p:ext uri="{BB962C8B-B14F-4D97-AF65-F5344CB8AC3E}">
        <p14:creationId xmlns:p14="http://schemas.microsoft.com/office/powerpoint/2010/main" val="50379215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B7D7A7B6-2708-4207-961E-951F9C2374DD}"/>
              </a:ext>
            </a:extLst>
          </p:cNvPr>
          <p:cNvSpPr txBox="1"/>
          <p:nvPr/>
        </p:nvSpPr>
        <p:spPr>
          <a:xfrm>
            <a:off x="525571" y="1280194"/>
            <a:ext cx="7103129" cy="4573560"/>
          </a:xfrm>
          <a:prstGeom prst="rect">
            <a:avLst/>
          </a:prstGeom>
          <a:noFill/>
        </p:spPr>
        <p:txBody>
          <a:bodyPr wrap="square">
            <a:spAutoFit/>
          </a:bodyPr>
          <a:lstStyle/>
          <a:p>
            <a:pPr>
              <a:lnSpc>
                <a:spcPct val="130000"/>
              </a:lnSpc>
            </a:pPr>
            <a:r>
              <a:rPr lang="zh-CN" altLang="en-US" sz="2400" dirty="0">
                <a:latin typeface="DFKai-SB" panose="03000509000000000000" pitchFamily="65" charset="-120"/>
                <a:ea typeface="DFKai-SB" panose="03000509000000000000" pitchFamily="65" charset="-120"/>
              </a:rPr>
              <a:t>    </a:t>
            </a:r>
            <a:r>
              <a:rPr lang="zh-CN" altLang="en-US" sz="2800" dirty="0">
                <a:latin typeface="DFKai-SB" panose="03000509000000000000" pitchFamily="65" charset="-120"/>
                <a:ea typeface="DFKai-SB" panose="03000509000000000000" pitchFamily="65" charset="-120"/>
              </a:rPr>
              <a:t>互聯網給世界帶來了便利，也存在著</a:t>
            </a:r>
            <a:r>
              <a:rPr lang="zh-CN" altLang="en-US" sz="2800" dirty="0">
                <a:solidFill>
                  <a:schemeClr val="tx1"/>
                </a:solidFill>
                <a:latin typeface="DFKai-SB" panose="03000509000000000000" pitchFamily="65" charset="-120"/>
                <a:ea typeface="DFKai-SB" panose="03000509000000000000" pitchFamily="65" charset="-120"/>
                <a:sym typeface="宋体" panose="02010600030101010101" pitchFamily="2" charset="-122"/>
              </a:rPr>
              <a:t>網絡</a:t>
            </a:r>
            <a:r>
              <a:rPr lang="zh-CN" altLang="en-US" sz="2800" dirty="0">
                <a:latin typeface="DFKai-SB" panose="03000509000000000000" pitchFamily="65" charset="-120"/>
                <a:ea typeface="DFKai-SB" panose="03000509000000000000" pitchFamily="65" charset="-120"/>
              </a:rPr>
              <a:t>安全、</a:t>
            </a:r>
            <a:r>
              <a:rPr lang="zh-CN" altLang="en-US" sz="2800" dirty="0">
                <a:solidFill>
                  <a:schemeClr val="tx1"/>
                </a:solidFill>
                <a:latin typeface="DFKai-SB" panose="03000509000000000000" pitchFamily="65" charset="-120"/>
                <a:ea typeface="DFKai-SB" panose="03000509000000000000" pitchFamily="65" charset="-120"/>
                <a:sym typeface="宋体" panose="02010600030101010101" pitchFamily="2" charset="-122"/>
              </a:rPr>
              <a:t>網絡</a:t>
            </a:r>
            <a:r>
              <a:rPr lang="zh-CN" altLang="en-US" sz="2800" dirty="0">
                <a:latin typeface="DFKai-SB" panose="03000509000000000000" pitchFamily="65" charset="-120"/>
                <a:ea typeface="DFKai-SB" panose="03000509000000000000" pitchFamily="65" charset="-120"/>
              </a:rPr>
              <a:t>犯罪、數</a:t>
            </a:r>
            <a:r>
              <a:rPr lang="zh-TW" altLang="en-US" sz="2800" dirty="0">
                <a:latin typeface="DFKai-SB" panose="03000509000000000000" pitchFamily="65" charset="-120"/>
                <a:ea typeface="DFKai-SB" panose="03000509000000000000" pitchFamily="65" charset="-120"/>
              </a:rPr>
              <a:t>碼</a:t>
            </a:r>
            <a:r>
              <a:rPr lang="zh-CN" altLang="en-US" sz="2800" dirty="0">
                <a:latin typeface="DFKai-SB" panose="03000509000000000000" pitchFamily="65" charset="-120"/>
                <a:ea typeface="DFKai-SB" panose="03000509000000000000" pitchFamily="65" charset="-120"/>
              </a:rPr>
              <a:t>鴻溝等挑戰。推動互聯網健康發展，符合各國共同利益。國</a:t>
            </a:r>
            <a:r>
              <a:rPr lang="zh-TW" altLang="en-US" sz="2800" dirty="0">
                <a:latin typeface="DFKai-SB" panose="03000509000000000000" pitchFamily="65" charset="-120"/>
                <a:ea typeface="DFKai-SB" panose="03000509000000000000" pitchFamily="65" charset="-120"/>
              </a:rPr>
              <a:t>家</a:t>
            </a:r>
            <a:r>
              <a:rPr lang="zh-CN" altLang="en-US" sz="2800" dirty="0">
                <a:latin typeface="DFKai-SB" panose="03000509000000000000" pitchFamily="65" charset="-120"/>
                <a:ea typeface="DFKai-SB" panose="03000509000000000000" pitchFamily="65" charset="-120"/>
              </a:rPr>
              <a:t>創辦世界互聯網大會，</a:t>
            </a:r>
            <a:r>
              <a:rPr lang="zh-CN" altLang="en-US" sz="2800" dirty="0" smtClean="0">
                <a:latin typeface="DFKai-SB" panose="03000509000000000000" pitchFamily="65" charset="-120"/>
                <a:ea typeface="DFKai-SB" panose="03000509000000000000" pitchFamily="65" charset="-120"/>
              </a:rPr>
              <a:t>旨在建</a:t>
            </a:r>
            <a:r>
              <a:rPr lang="zh-TW" altLang="en-US" sz="2800" dirty="0" smtClean="0">
                <a:latin typeface="DFKai-SB" panose="03000509000000000000" pitchFamily="65" charset="-120"/>
                <a:ea typeface="DFKai-SB" panose="03000509000000000000" pitchFamily="65" charset="-120"/>
              </a:rPr>
              <a:t>立</a:t>
            </a:r>
            <a:r>
              <a:rPr lang="zh-CN" altLang="en-US" sz="2800" dirty="0" smtClean="0">
                <a:latin typeface="DFKai-SB" panose="03000509000000000000" pitchFamily="65" charset="-120"/>
                <a:ea typeface="DFKai-SB" panose="03000509000000000000" pitchFamily="65" charset="-120"/>
              </a:rPr>
              <a:t>中國</a:t>
            </a:r>
            <a:r>
              <a:rPr lang="zh-CN" altLang="en-US" sz="2800" dirty="0">
                <a:latin typeface="DFKai-SB" panose="03000509000000000000" pitchFamily="65" charset="-120"/>
                <a:ea typeface="DFKai-SB" panose="03000509000000000000" pitchFamily="65" charset="-120"/>
              </a:rPr>
              <a:t>與世界互聯互通的國際平台，聚焦論壇、博覽會、全球領先成果發布三大功能</a:t>
            </a:r>
            <a:r>
              <a:rPr lang="zh-TW" altLang="en-US" sz="2800" dirty="0">
                <a:latin typeface="DFKai-SB" panose="03000509000000000000" pitchFamily="65" charset="-120"/>
                <a:ea typeface="DFKai-SB" panose="03000509000000000000" pitchFamily="65" charset="-120"/>
              </a:rPr>
              <a:t>，</a:t>
            </a:r>
            <a:r>
              <a:rPr lang="zh-CN" altLang="en-US" sz="2800" dirty="0">
                <a:latin typeface="DFKai-SB" panose="03000509000000000000" pitchFamily="65" charset="-120"/>
                <a:ea typeface="DFKai-SB" panose="03000509000000000000" pitchFamily="65" charset="-120"/>
              </a:rPr>
              <a:t>討論互聯網經濟、互聯網創新、互聯網文化、互聯網治理、互聯網國際合作等</a:t>
            </a:r>
            <a:r>
              <a:rPr lang="zh-TW" altLang="en-US" sz="2800" dirty="0">
                <a:latin typeface="DFKai-SB" panose="03000509000000000000" pitchFamily="65" charset="-120"/>
                <a:ea typeface="DFKai-SB" panose="03000509000000000000" pitchFamily="65" charset="-120"/>
              </a:rPr>
              <a:t>議</a:t>
            </a:r>
            <a:r>
              <a:rPr lang="zh-CN" altLang="en-US" sz="2800" dirty="0">
                <a:latin typeface="DFKai-SB" panose="03000509000000000000" pitchFamily="65" charset="-120"/>
                <a:ea typeface="DFKai-SB" panose="03000509000000000000" pitchFamily="65" charset="-120"/>
              </a:rPr>
              <a:t>題。</a:t>
            </a:r>
            <a:endParaRPr lang="en-US" altLang="zh-CN" sz="2800" dirty="0">
              <a:latin typeface="DFKai-SB" panose="03000509000000000000" pitchFamily="65" charset="-120"/>
              <a:ea typeface="DFKai-SB" panose="03000509000000000000" pitchFamily="65" charset="-120"/>
            </a:endParaRPr>
          </a:p>
        </p:txBody>
      </p:sp>
      <p:pic>
        <p:nvPicPr>
          <p:cNvPr id="4" name="图片 3">
            <a:extLst>
              <a:ext uri="{FF2B5EF4-FFF2-40B4-BE49-F238E27FC236}">
                <a16:creationId xmlns:a16="http://schemas.microsoft.com/office/drawing/2014/main" id="{EF24E623-D7D1-4859-8018-2E73547DB3A9}"/>
              </a:ext>
            </a:extLst>
          </p:cNvPr>
          <p:cNvPicPr>
            <a:picLocks noChangeAspect="1"/>
          </p:cNvPicPr>
          <p:nvPr/>
        </p:nvPicPr>
        <p:blipFill rotWithShape="1">
          <a:blip r:embed="rId3"/>
          <a:srcRect l="21547" t="17998" r="20594" b="11441"/>
          <a:stretch/>
        </p:blipFill>
        <p:spPr>
          <a:xfrm>
            <a:off x="8167456" y="1604934"/>
            <a:ext cx="2760491" cy="240958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8" name="标题 1">
            <a:extLst>
              <a:ext uri="{FF2B5EF4-FFF2-40B4-BE49-F238E27FC236}">
                <a16:creationId xmlns:a16="http://schemas.microsoft.com/office/drawing/2014/main" id="{A8B19D67-BCF4-46F4-9238-3136B78E50BB}"/>
              </a:ext>
            </a:extLst>
          </p:cNvPr>
          <p:cNvSpPr txBox="1">
            <a:spLocks noChangeArrowheads="1"/>
          </p:cNvSpPr>
          <p:nvPr/>
        </p:nvSpPr>
        <p:spPr bwMode="auto">
          <a:xfrm>
            <a:off x="3675356" y="411980"/>
            <a:ext cx="4492100"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世界互聯網大會</a:t>
            </a:r>
          </a:p>
        </p:txBody>
      </p:sp>
      <p:sp>
        <p:nvSpPr>
          <p:cNvPr id="9" name="文本框 12">
            <a:extLst>
              <a:ext uri="{FF2B5EF4-FFF2-40B4-BE49-F238E27FC236}">
                <a16:creationId xmlns:a16="http://schemas.microsoft.com/office/drawing/2014/main" id="{3EF4A3D0-C48F-4764-9D27-4B410AB70059}"/>
              </a:ext>
            </a:extLst>
          </p:cNvPr>
          <p:cNvSpPr txBox="1"/>
          <p:nvPr/>
        </p:nvSpPr>
        <p:spPr>
          <a:xfrm>
            <a:off x="8043342" y="4128109"/>
            <a:ext cx="3353408" cy="707886"/>
          </a:xfrm>
          <a:prstGeom prst="rect">
            <a:avLst/>
          </a:prstGeom>
          <a:noFill/>
        </p:spPr>
        <p:txBody>
          <a:bodyPr wrap="square">
            <a:spAutoFit/>
          </a:bodyPr>
          <a:lstStyle/>
          <a:p>
            <a:r>
              <a:rPr lang="zh-CN" altLang="en-US" sz="2000" dirty="0">
                <a:latin typeface="DFKai-SB" panose="03000509000000000000" pitchFamily="65" charset="-120"/>
                <a:ea typeface="DFKai-SB" panose="03000509000000000000" pitchFamily="65" charset="-120"/>
              </a:rPr>
              <a:t>資料來源</a:t>
            </a:r>
            <a:r>
              <a:rPr lang="en-US" altLang="zh-TW" sz="2000" dirty="0">
                <a:latin typeface="DFKai-SB" panose="03000509000000000000" pitchFamily="65" charset="-120"/>
                <a:ea typeface="DFKai-SB" panose="03000509000000000000" pitchFamily="65" charset="-120"/>
              </a:rPr>
              <a:t>︰</a:t>
            </a:r>
            <a:r>
              <a:rPr lang="zh-CN" altLang="en-US" sz="2000" dirty="0">
                <a:latin typeface="DFKai-SB" panose="03000509000000000000" pitchFamily="65" charset="-120"/>
                <a:ea typeface="DFKai-SB" panose="03000509000000000000" pitchFamily="65" charset="-120"/>
              </a:rPr>
              <a:t>世界互聯網大會</a:t>
            </a:r>
          </a:p>
          <a:p>
            <a:r>
              <a:rPr lang="en-US" altLang="zh-TW" sz="2000" dirty="0">
                <a:latin typeface="Times New Roman" panose="02020603050405020304" pitchFamily="18" charset="0"/>
                <a:ea typeface="DFKai-SB" panose="03000509000000000000" pitchFamily="65" charset="-120"/>
                <a:cs typeface="Times New Roman" panose="02020603050405020304" pitchFamily="18" charset="0"/>
              </a:rPr>
              <a:t>https://www.wicwuzhen.cn</a:t>
            </a:r>
            <a:r>
              <a:rPr lang="en-US" altLang="zh-TW" sz="20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0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12142390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A14E3A1C-EA66-47E1-8226-03B87DDF7246}"/>
              </a:ext>
            </a:extLst>
          </p:cNvPr>
          <p:cNvSpPr txBox="1"/>
          <p:nvPr/>
        </p:nvSpPr>
        <p:spPr>
          <a:xfrm>
            <a:off x="366260" y="901562"/>
            <a:ext cx="11311934" cy="1892826"/>
          </a:xfrm>
          <a:prstGeom prst="rect">
            <a:avLst/>
          </a:prstGeom>
          <a:noFill/>
        </p:spPr>
        <p:txBody>
          <a:bodyPr wrap="square">
            <a:spAutoFit/>
          </a:bodyPr>
          <a:lstStyle/>
          <a:p>
            <a:pPr>
              <a:lnSpc>
                <a:spcPct val="150000"/>
              </a:lnSpc>
            </a:pPr>
            <a:r>
              <a:rPr lang="zh-CN" altLang="en-US" sz="2600" dirty="0">
                <a:solidFill>
                  <a:srgbClr val="333333"/>
                </a:solidFill>
                <a:latin typeface="DFKai-SB" panose="03000509000000000000" pitchFamily="65" charset="-120"/>
                <a:ea typeface="DFKai-SB" panose="03000509000000000000" pitchFamily="65" charset="-120"/>
              </a:rPr>
              <a:t>    </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2600" dirty="0">
                <a:latin typeface="Times New Roman" panose="02020603050405020304" pitchFamily="18" charset="0"/>
                <a:ea typeface="DFKai-SB" panose="03000509000000000000" pitchFamily="65" charset="-120"/>
                <a:cs typeface="Times New Roman" panose="02020603050405020304" pitchFamily="18" charset="0"/>
              </a:rPr>
              <a:t>15</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日，亞洲文明對話大會在北京開幕，聚焦亞洲文明交流互鑒與命運共同體的主題，旨在傳承弘揚亞洲和世界各國璀璨輝煌的文明成果，建</a:t>
            </a:r>
            <a:r>
              <a:rPr lang="zh-TW" altLang="en-US" sz="2600" dirty="0">
                <a:latin typeface="Times New Roman" panose="02020603050405020304" pitchFamily="18" charset="0"/>
                <a:ea typeface="DFKai-SB" panose="03000509000000000000" pitchFamily="65" charset="-120"/>
                <a:cs typeface="Times New Roman" panose="02020603050405020304" pitchFamily="18" charset="0"/>
              </a:rPr>
              <a:t>立</a:t>
            </a:r>
            <a:r>
              <a:rPr lang="zh-CN" altLang="en-US" sz="2600" dirty="0">
                <a:latin typeface="Times New Roman" panose="02020603050405020304" pitchFamily="18" charset="0"/>
                <a:ea typeface="DFKai-SB" panose="03000509000000000000" pitchFamily="65" charset="-120"/>
                <a:cs typeface="Times New Roman" panose="02020603050405020304" pitchFamily="18" charset="0"/>
              </a:rPr>
              <a:t>文明互學互鑒、共同發展的平台。</a:t>
            </a:r>
          </a:p>
        </p:txBody>
      </p:sp>
      <p:sp>
        <p:nvSpPr>
          <p:cNvPr id="10" name="标题 1">
            <a:extLst>
              <a:ext uri="{FF2B5EF4-FFF2-40B4-BE49-F238E27FC236}">
                <a16:creationId xmlns:a16="http://schemas.microsoft.com/office/drawing/2014/main" id="{140DA54D-4144-4D5E-9008-EAA13758F3D5}"/>
              </a:ext>
            </a:extLst>
          </p:cNvPr>
          <p:cNvSpPr txBox="1">
            <a:spLocks noChangeArrowheads="1"/>
          </p:cNvSpPr>
          <p:nvPr/>
        </p:nvSpPr>
        <p:spPr bwMode="auto">
          <a:xfrm>
            <a:off x="3762168" y="270381"/>
            <a:ext cx="482951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亞洲文明對話大會</a:t>
            </a:r>
          </a:p>
        </p:txBody>
      </p:sp>
      <p:sp>
        <p:nvSpPr>
          <p:cNvPr id="2" name="文本框 1">
            <a:extLst>
              <a:ext uri="{FF2B5EF4-FFF2-40B4-BE49-F238E27FC236}">
                <a16:creationId xmlns:a16="http://schemas.microsoft.com/office/drawing/2014/main" id="{9BD0A06D-B525-4A4B-AA9A-237322779920}"/>
              </a:ext>
            </a:extLst>
          </p:cNvPr>
          <p:cNvSpPr txBox="1"/>
          <p:nvPr/>
        </p:nvSpPr>
        <p:spPr>
          <a:xfrm>
            <a:off x="4779201" y="6045256"/>
            <a:ext cx="3181190" cy="369332"/>
          </a:xfrm>
          <a:prstGeom prst="rect">
            <a:avLst/>
          </a:prstGeom>
          <a:noFill/>
        </p:spPr>
        <p:txBody>
          <a:bodyPr wrap="square" rtlCol="0">
            <a:spAutoFit/>
          </a:bodyPr>
          <a:lstStyle/>
          <a:p>
            <a:pPr algn="ctr"/>
            <a:r>
              <a:rPr lang="zh-CN" altLang="en-US" dirty="0">
                <a:latin typeface="DFKai-SB" panose="03000509000000000000" pitchFamily="65" charset="-120"/>
                <a:ea typeface="DFKai-SB" panose="03000509000000000000" pitchFamily="65" charset="-120"/>
              </a:rPr>
              <a:t>亞洲文明對話大會開幕式</a:t>
            </a:r>
          </a:p>
        </p:txBody>
      </p:sp>
      <p:sp>
        <p:nvSpPr>
          <p:cNvPr id="8" name="文本框 12">
            <a:extLst>
              <a:ext uri="{FF2B5EF4-FFF2-40B4-BE49-F238E27FC236}">
                <a16:creationId xmlns:a16="http://schemas.microsoft.com/office/drawing/2014/main" id="{AC79E83C-08BC-423E-BB1B-162DA1331954}"/>
              </a:ext>
            </a:extLst>
          </p:cNvPr>
          <p:cNvSpPr txBox="1"/>
          <p:nvPr/>
        </p:nvSpPr>
        <p:spPr>
          <a:xfrm>
            <a:off x="4199323" y="6454428"/>
            <a:ext cx="5314792" cy="307777"/>
          </a:xfrm>
          <a:prstGeom prst="rect">
            <a:avLst/>
          </a:prstGeom>
          <a:noFill/>
        </p:spPr>
        <p:txBody>
          <a:bodyPr wrap="square">
            <a:spAutoFit/>
          </a:bodyPr>
          <a:lstStyle/>
          <a:p>
            <a:r>
              <a:rPr lang="zh-CN" altLang="en-US" sz="1400" dirty="0">
                <a:latin typeface="DFKai-SB" panose="03000509000000000000" pitchFamily="65" charset="-120"/>
                <a:ea typeface="DFKai-SB" panose="03000509000000000000" pitchFamily="65" charset="-120"/>
              </a:rPr>
              <a:t>資料來源</a:t>
            </a:r>
            <a:r>
              <a:rPr lang="en-US" altLang="zh-TW" sz="1400" dirty="0" smtClean="0">
                <a:latin typeface="DFKai-SB" panose="03000509000000000000" pitchFamily="65" charset="-120"/>
                <a:ea typeface="DFKai-SB" panose="03000509000000000000" pitchFamily="65" charset="-120"/>
              </a:rPr>
              <a:t>︰</a:t>
            </a:r>
            <a:r>
              <a:rPr lang="zh-CN" altLang="en-US" sz="1400" dirty="0" smtClean="0">
                <a:latin typeface="DFKai-SB" panose="03000509000000000000" pitchFamily="65" charset="-120"/>
                <a:ea typeface="DFKai-SB" panose="03000509000000000000" pitchFamily="65" charset="-120"/>
              </a:rPr>
              <a:t>亞洲</a:t>
            </a:r>
            <a:r>
              <a:rPr lang="zh-CN" altLang="en-US" sz="1400" dirty="0">
                <a:latin typeface="DFKai-SB" panose="03000509000000000000" pitchFamily="65" charset="-120"/>
                <a:ea typeface="DFKai-SB" panose="03000509000000000000" pitchFamily="65" charset="-120"/>
              </a:rPr>
              <a:t>文明對話</a:t>
            </a:r>
            <a:r>
              <a:rPr lang="zh-CN" altLang="en-US" sz="1400" dirty="0" smtClean="0">
                <a:latin typeface="DFKai-SB" panose="03000509000000000000" pitchFamily="65" charset="-120"/>
                <a:ea typeface="DFKai-SB" panose="03000509000000000000" pitchFamily="65" charset="-120"/>
              </a:rPr>
              <a:t>大會 </a:t>
            </a:r>
            <a:r>
              <a:rPr lang="en-US" altLang="zh-TW" sz="1400" dirty="0" smtClean="0">
                <a:latin typeface="DFKai-SB" panose="03000509000000000000" pitchFamily="65" charset="-120"/>
                <a:ea typeface="DFKai-SB" panose="03000509000000000000" pitchFamily="65" charset="-120"/>
              </a:rPr>
              <a:t>(</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://www.2019cdac.com</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1400" dirty="0">
              <a:latin typeface="DFKai-SB" panose="03000509000000000000" pitchFamily="65" charset="-120"/>
              <a:ea typeface="DFKai-SB" panose="03000509000000000000" pitchFamily="65" charset="-120"/>
            </a:endParaRPr>
          </a:p>
        </p:txBody>
      </p:sp>
      <p:pic>
        <p:nvPicPr>
          <p:cNvPr id="5" name="圖片 4" descr="一張含有 文字, 個人, 團體 的圖片&#10;&#10;自動產生的描述">
            <a:extLst>
              <a:ext uri="{FF2B5EF4-FFF2-40B4-BE49-F238E27FC236}">
                <a16:creationId xmlns:a16="http://schemas.microsoft.com/office/drawing/2014/main" id="{6A9F34E9-69C6-4E82-B90C-703924A808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4746" y="2792470"/>
            <a:ext cx="8188428" cy="3275371"/>
          </a:xfrm>
          <a:prstGeom prst="rect">
            <a:avLst/>
          </a:prstGeom>
        </p:spPr>
      </p:pic>
      <p:pic>
        <p:nvPicPr>
          <p:cNvPr id="3" name="Picture 2"/>
          <p:cNvPicPr>
            <a:picLocks noChangeAspect="1"/>
          </p:cNvPicPr>
          <p:nvPr/>
        </p:nvPicPr>
        <p:blipFill>
          <a:blip r:embed="rId4"/>
          <a:stretch>
            <a:fillRect/>
          </a:stretch>
        </p:blipFill>
        <p:spPr>
          <a:xfrm>
            <a:off x="3593060" y="6159731"/>
            <a:ext cx="606263" cy="602474"/>
          </a:xfrm>
          <a:prstGeom prst="rect">
            <a:avLst/>
          </a:prstGeom>
        </p:spPr>
      </p:pic>
    </p:spTree>
    <p:extLst>
      <p:ext uri="{BB962C8B-B14F-4D97-AF65-F5344CB8AC3E}">
        <p14:creationId xmlns:p14="http://schemas.microsoft.com/office/powerpoint/2010/main" val="34686824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916741" y="435429"/>
            <a:ext cx="10515600" cy="6123509"/>
          </a:xfrm>
        </p:spPr>
        <p:txBody>
          <a:bodyPr>
            <a:normAutofit/>
          </a:bodyPr>
          <a:lstStyle/>
          <a:p>
            <a:r>
              <a:rPr lang="zh-TW" altLang="en-US" dirty="0">
                <a:latin typeface="標楷體" panose="03000509000000000000" pitchFamily="65" charset="-120"/>
                <a:ea typeface="標楷體" panose="03000509000000000000" pitchFamily="65" charset="-120"/>
              </a:rPr>
              <a:t>如欲了解更多有關國家籌</a:t>
            </a:r>
            <a:r>
              <a:rPr lang="zh-TW" altLang="en-US" dirty="0" smtClean="0">
                <a:latin typeface="標楷體" panose="03000509000000000000" pitchFamily="65" charset="-120"/>
                <a:ea typeface="標楷體" panose="03000509000000000000" pitchFamily="65" charset="-120"/>
              </a:rPr>
              <a:t>組、國際</a:t>
            </a:r>
            <a:r>
              <a:rPr lang="zh-TW" altLang="en-US" dirty="0">
                <a:latin typeface="標楷體" panose="03000509000000000000" pitchFamily="65" charset="-120"/>
                <a:ea typeface="標楷體" panose="03000509000000000000" pitchFamily="65" charset="-120"/>
              </a:rPr>
              <a:t>組織</a:t>
            </a:r>
            <a:r>
              <a:rPr lang="zh-TW" altLang="en-US" dirty="0" smtClean="0">
                <a:latin typeface="標楷體" panose="03000509000000000000" pitchFamily="65" charset="-120"/>
                <a:ea typeface="標楷體" panose="03000509000000000000" pitchFamily="65" charset="-120"/>
              </a:rPr>
              <a:t>及舉辦國際</a:t>
            </a:r>
            <a:r>
              <a:rPr lang="zh-TW" altLang="en-US" dirty="0">
                <a:latin typeface="標楷體" panose="03000509000000000000" pitchFamily="65" charset="-120"/>
                <a:ea typeface="標楷體" panose="03000509000000000000" pitchFamily="65" charset="-120"/>
              </a:rPr>
              <a:t>論壇的最新資訊，請參閱國家外交部網頁的資料。</a:t>
            </a: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en-US" altLang="zh-TW" dirty="0" smtClean="0">
                <a:latin typeface="標楷體" panose="03000509000000000000" pitchFamily="65" charset="-120"/>
                <a:ea typeface="標楷體" panose="03000509000000000000" pitchFamily="65" charset="-120"/>
              </a:rPr>
              <a:t/>
            </a:r>
            <a:br>
              <a:rPr lang="en-US" altLang="zh-TW" dirty="0" smtClean="0">
                <a:latin typeface="標楷體" panose="03000509000000000000" pitchFamily="65" charset="-120"/>
                <a:ea typeface="標楷體" panose="03000509000000000000" pitchFamily="65" charset="-120"/>
              </a:rPr>
            </a:br>
            <a:r>
              <a:rPr lang="en-US" altLang="zh-TW" dirty="0">
                <a:latin typeface="標楷體" panose="03000509000000000000" pitchFamily="65" charset="-120"/>
                <a:ea typeface="標楷體" panose="03000509000000000000" pitchFamily="65" charset="-120"/>
              </a:rPr>
              <a:t/>
            </a:r>
            <a:br>
              <a:rPr lang="en-US" altLang="zh-TW" dirty="0">
                <a:latin typeface="標楷體" panose="03000509000000000000" pitchFamily="65" charset="-120"/>
                <a:ea typeface="標楷體" panose="03000509000000000000" pitchFamily="65" charset="-120"/>
              </a:rPr>
            </a:br>
            <a:r>
              <a:rPr lang="zh-TW" altLang="en-US" sz="2200" dirty="0" smtClean="0">
                <a:latin typeface="標楷體" panose="03000509000000000000" pitchFamily="65" charset="-120"/>
                <a:ea typeface="標楷體" panose="03000509000000000000" pitchFamily="65" charset="-120"/>
              </a:rPr>
              <a:t>資料來源</a:t>
            </a:r>
            <a:r>
              <a:rPr lang="en-US" altLang="zh-TW" sz="2200" dirty="0" smtClean="0">
                <a:latin typeface="標楷體" panose="03000509000000000000" pitchFamily="65" charset="-120"/>
                <a:ea typeface="標楷體" panose="03000509000000000000" pitchFamily="65" charset="-120"/>
              </a:rPr>
              <a:t>:</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TW" sz="2200" dirty="0">
                <a:latin typeface="Times New Roman" panose="02020603050405020304" pitchFamily="18" charset="0"/>
                <a:ea typeface="標楷體" panose="03000509000000000000" pitchFamily="65" charset="-120"/>
                <a:cs typeface="Times New Roman" panose="02020603050405020304" pitchFamily="18" charset="0"/>
              </a:rPr>
              <a:t>://www.fmprc.gov.cn/web/gjhdq_676201/gjhdqzz_681964</a:t>
            </a:r>
            <a:r>
              <a:rPr lang="en-US" altLang="zh-TW" sz="2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zh-HK" altLang="en-US" dirty="0"/>
          </a:p>
        </p:txBody>
      </p:sp>
      <p:pic>
        <p:nvPicPr>
          <p:cNvPr id="3" name="Picture 2"/>
          <p:cNvPicPr>
            <a:picLocks noChangeAspect="1"/>
          </p:cNvPicPr>
          <p:nvPr/>
        </p:nvPicPr>
        <p:blipFill>
          <a:blip r:embed="rId2"/>
          <a:stretch>
            <a:fillRect/>
          </a:stretch>
        </p:blipFill>
        <p:spPr>
          <a:xfrm>
            <a:off x="3161624" y="3206107"/>
            <a:ext cx="6182588" cy="2048161"/>
          </a:xfrm>
          <a:prstGeom prst="rect">
            <a:avLst/>
          </a:prstGeom>
        </p:spPr>
      </p:pic>
    </p:spTree>
    <p:extLst>
      <p:ext uri="{BB962C8B-B14F-4D97-AF65-F5344CB8AC3E}">
        <p14:creationId xmlns:p14="http://schemas.microsoft.com/office/powerpoint/2010/main" val="6823597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08EDE0F-8458-4D0E-932E-355EB4628CCD}"/>
              </a:ext>
            </a:extLst>
          </p:cNvPr>
          <p:cNvSpPr/>
          <p:nvPr/>
        </p:nvSpPr>
        <p:spPr>
          <a:xfrm>
            <a:off x="1932130" y="1915737"/>
            <a:ext cx="8503393" cy="2677656"/>
          </a:xfrm>
          <a:prstGeom prst="rect">
            <a:avLst/>
          </a:prstGeom>
          <a:solidFill>
            <a:schemeClr val="accent5">
              <a:lumMod val="20000"/>
              <a:lumOff val="80000"/>
            </a:schemeClr>
          </a:solidFill>
        </p:spPr>
        <p:txBody>
          <a:bodyPr wrap="square">
            <a:spAutoFit/>
          </a:bodyPr>
          <a:lstStyle/>
          <a:p>
            <a:pPr algn="just"/>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年，中國提出共建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國際合作倡議。</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指絲綢之路經濟帶，</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指</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世紀海上絲綢之路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貫穿亞洲、歐洲和非洲，其核心</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促進基礎設施建設和互聯互通，加强經濟政策協調和發展戰略對接，促進協同聯動發展，實現共同繁榮</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，為世界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各國發展提供新機遇，</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也為中國</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開放發展開闢新天地，有助</a:t>
            </a:r>
            <a:r>
              <a:rPr lang="zh-CN" altLang="en-US" sz="2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於</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促進全球經濟治理，推動構建人類命運共同體。</a:t>
            </a:r>
          </a:p>
        </p:txBody>
      </p:sp>
      <p:sp>
        <p:nvSpPr>
          <p:cNvPr id="6" name="文本框 5">
            <a:extLst>
              <a:ext uri="{FF2B5EF4-FFF2-40B4-BE49-F238E27FC236}">
                <a16:creationId xmlns:a16="http://schemas.microsoft.com/office/drawing/2014/main" id="{A9A2A5E2-B6B3-4515-A923-F11EFCA960A5}"/>
              </a:ext>
            </a:extLst>
          </p:cNvPr>
          <p:cNvSpPr txBox="1"/>
          <p:nvPr/>
        </p:nvSpPr>
        <p:spPr>
          <a:xfrm>
            <a:off x="2094407" y="5221175"/>
            <a:ext cx="6391248" cy="1446550"/>
          </a:xfrm>
          <a:prstGeom prst="rect">
            <a:avLst/>
          </a:prstGeom>
          <a:noFill/>
        </p:spPr>
        <p:txBody>
          <a:bodyPr wrap="square" rtlCol="0">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r>
              <a:rPr lang="zh-CN" altLang="en-US" sz="1200" dirty="0" smtClean="0">
                <a:latin typeface="DFKai-SB" panose="03000509000000000000" pitchFamily="65" charset="-120"/>
                <a:ea typeface="DFKai-SB" panose="03000509000000000000" pitchFamily="65" charset="-120"/>
              </a:rPr>
              <a:t>：</a:t>
            </a:r>
            <a:endParaRPr lang="en-US" altLang="zh-CN" sz="1200" dirty="0">
              <a:latin typeface="DFKai-SB" panose="03000509000000000000" pitchFamily="65" charset="-120"/>
              <a:ea typeface="DFKai-SB" panose="03000509000000000000" pitchFamily="65" charset="-120"/>
            </a:endParaRPr>
          </a:p>
          <a:p>
            <a:pPr marL="285750" indent="-285750">
              <a:buFont typeface="Arial" panose="020B0604020202020204" pitchFamily="34" charset="0"/>
              <a:buChar char="•"/>
            </a:pPr>
            <a:r>
              <a:rPr lang="zh-CN" altLang="en-US" sz="1200" dirty="0">
                <a:latin typeface="DFKai-SB" panose="03000509000000000000" pitchFamily="65" charset="-120"/>
                <a:ea typeface="DFKai-SB" panose="03000509000000000000" pitchFamily="65" charset="-120"/>
              </a:rPr>
              <a:t>中國</a:t>
            </a:r>
            <a:r>
              <a:rPr lang="zh-TW" altLang="en-US" sz="1200" dirty="0">
                <a:latin typeface="DFKai-SB" panose="03000509000000000000" pitchFamily="65" charset="-120"/>
                <a:ea typeface="DFKai-SB" panose="03000509000000000000" pitchFamily="65" charset="-120"/>
                <a:sym typeface="宋体" panose="02010600030101010101" pitchFamily="2" charset="-122"/>
              </a:rPr>
              <a:t>「</a:t>
            </a:r>
            <a:r>
              <a:rPr lang="zh-CN" altLang="en-US" sz="1200" dirty="0">
                <a:solidFill>
                  <a:prstClr val="black"/>
                </a:solidFill>
                <a:latin typeface="DFKai-SB" panose="03000509000000000000" pitchFamily="65" charset="-120"/>
                <a:ea typeface="DFKai-SB" panose="03000509000000000000" pitchFamily="65" charset="-120"/>
              </a:rPr>
              <a:t>一帶一路</a:t>
            </a:r>
            <a:r>
              <a:rPr lang="zh-TW" altLang="en-US" sz="1200" dirty="0">
                <a:latin typeface="DFKai-SB" panose="03000509000000000000" pitchFamily="65" charset="-120"/>
                <a:ea typeface="DFKai-SB" panose="03000509000000000000" pitchFamily="65" charset="-120"/>
                <a:sym typeface="宋体" panose="02010600030101010101" pitchFamily="2" charset="-122"/>
              </a:rPr>
              <a:t>」</a:t>
            </a:r>
            <a:r>
              <a:rPr lang="zh-CN" altLang="en-US" sz="1200" dirty="0" smtClean="0">
                <a:latin typeface="DFKai-SB" panose="03000509000000000000" pitchFamily="65" charset="-120"/>
                <a:ea typeface="DFKai-SB" panose="03000509000000000000" pitchFamily="65" charset="-120"/>
              </a:rPr>
              <a:t>網 </a:t>
            </a:r>
            <a:r>
              <a:rPr lang="en-US" altLang="zh-TW" sz="1200" dirty="0" smtClean="0">
                <a:latin typeface="DFKai-SB" panose="03000509000000000000" pitchFamily="65" charset="-120"/>
                <a:ea typeface="DFKai-SB" panose="03000509000000000000" pitchFamily="65" charset="-12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https</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www.yidaiyilu.gov.cn/index.htm)</a:t>
            </a:r>
            <a:endParaRPr lang="en-US" altLang="zh-TW" sz="12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endParaRPr>
          </a:p>
          <a:p>
            <a:pPr marL="285750" indent="-285750">
              <a:buFont typeface="Arial" panose="020B0604020202020204" pitchFamily="34" charset="0"/>
              <a:buChar char="•"/>
            </a:pPr>
            <a:r>
              <a:rPr lang="zh-TW" altLang="en-US" sz="1200" dirty="0">
                <a:latin typeface="DFKai-SB" panose="03000509000000000000" pitchFamily="65" charset="-120"/>
                <a:ea typeface="DFKai-SB" panose="03000509000000000000" pitchFamily="65" charset="-120"/>
                <a:sym typeface="宋体" panose="02010600030101010101" pitchFamily="2" charset="-122"/>
              </a:rPr>
              <a:t>香港貿易發展局「一帶一路」資訊</a:t>
            </a:r>
            <a:r>
              <a:rPr lang="zh-TW" altLang="en-US" sz="1200" dirty="0" smtClean="0">
                <a:latin typeface="DFKai-SB" panose="03000509000000000000" pitchFamily="65" charset="-120"/>
                <a:ea typeface="DFKai-SB" panose="03000509000000000000" pitchFamily="65" charset="-120"/>
                <a:sym typeface="宋体" panose="02010600030101010101" pitchFamily="2" charset="-122"/>
              </a:rPr>
              <a:t>網站</a:t>
            </a:r>
            <a:endParaRPr lang="en-US" altLang="zh-TW" sz="1200" dirty="0" smtClean="0">
              <a:latin typeface="DFKai-SB" panose="03000509000000000000" pitchFamily="65" charset="-120"/>
              <a:ea typeface="DFKai-SB" panose="03000509000000000000" pitchFamily="65" charset="-120"/>
              <a:sym typeface="宋体" panose="02010600030101010101" pitchFamily="2" charset="-122"/>
            </a:endParaRPr>
          </a:p>
          <a:p>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      - 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beltandroad.hktdc.com/tc</a:t>
            </a:r>
          </a:p>
          <a:p>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      - 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beltandroad.hktdc.com/tc/insights/one-belt-one-road-initiative-implications-hong-kong</a:t>
            </a:r>
            <a:endParaRPr lang="en-US" altLang="zh-CN" sz="1200" dirty="0">
              <a:latin typeface="DFKai-SB" panose="03000509000000000000" pitchFamily="65" charset="-120"/>
              <a:ea typeface="DFKai-SB" panose="03000509000000000000" pitchFamily="65" charset="-120"/>
            </a:endParaRPr>
          </a:p>
          <a:p>
            <a:endParaRPr lang="en-US" altLang="zh-TW" sz="1200" dirty="0" smtClean="0">
              <a:latin typeface="DFKai-SB" panose="03000509000000000000" pitchFamily="65" charset="-120"/>
              <a:ea typeface="DFKai-SB" panose="03000509000000000000" pitchFamily="65" charset="-120"/>
            </a:endParaRPr>
          </a:p>
          <a:p>
            <a:r>
              <a:rPr lang="zh-TW" altLang="en-US" sz="1600" b="1" dirty="0" smtClean="0">
                <a:latin typeface="DFKai-SB" panose="03000509000000000000" pitchFamily="65" charset="-120"/>
                <a:ea typeface="DFKai-SB" panose="03000509000000000000" pitchFamily="65" charset="-120"/>
              </a:rPr>
              <a:t>有關</a:t>
            </a:r>
            <a:r>
              <a:rPr lang="zh-TW" altLang="en-US" sz="1600" b="1" dirty="0">
                <a:latin typeface="DFKai-SB" panose="03000509000000000000" pitchFamily="65" charset="-120"/>
                <a:ea typeface="DFKai-SB" panose="03000509000000000000" pitchFamily="65" charset="-120"/>
                <a:sym typeface="宋体" panose="02010600030101010101" pitchFamily="2" charset="-122"/>
              </a:rPr>
              <a:t>「</a:t>
            </a:r>
            <a:r>
              <a:rPr lang="zh-CN" altLang="en-US" sz="1600" b="1" dirty="0">
                <a:solidFill>
                  <a:prstClr val="black"/>
                </a:solidFill>
                <a:latin typeface="DFKai-SB" panose="03000509000000000000" pitchFamily="65" charset="-120"/>
                <a:ea typeface="DFKai-SB" panose="03000509000000000000" pitchFamily="65" charset="-120"/>
              </a:rPr>
              <a:t>一帶一路</a:t>
            </a:r>
            <a:r>
              <a:rPr lang="zh-TW" altLang="en-US" sz="1600" b="1" dirty="0">
                <a:latin typeface="DFKai-SB" panose="03000509000000000000" pitchFamily="65" charset="-120"/>
                <a:ea typeface="DFKai-SB" panose="03000509000000000000" pitchFamily="65" charset="-120"/>
                <a:sym typeface="宋体" panose="02010600030101010101" pitchFamily="2" charset="-122"/>
              </a:rPr>
              <a:t>」</a:t>
            </a:r>
            <a:r>
              <a:rPr lang="zh-TW" altLang="en-US" sz="1600" b="1" dirty="0" smtClean="0">
                <a:latin typeface="DFKai-SB" panose="03000509000000000000" pitchFamily="65" charset="-120"/>
                <a:ea typeface="DFKai-SB" panose="03000509000000000000" pitchFamily="65" charset="-120"/>
              </a:rPr>
              <a:t>的詳情與最新</a:t>
            </a:r>
            <a:r>
              <a:rPr lang="zh-TW" altLang="en-US" sz="1600" b="1" dirty="0">
                <a:latin typeface="DFKai-SB" panose="03000509000000000000" pitchFamily="65" charset="-120"/>
                <a:ea typeface="DFKai-SB" panose="03000509000000000000" pitchFamily="65" charset="-120"/>
              </a:rPr>
              <a:t>資訊，請參閱上述網頁內容。</a:t>
            </a:r>
            <a:endParaRPr lang="zh-CN" altLang="en-US" sz="1600" b="1" dirty="0">
              <a:latin typeface="DFKai-SB" panose="03000509000000000000" pitchFamily="65" charset="-120"/>
              <a:ea typeface="DFKai-SB" panose="03000509000000000000" pitchFamily="65" charset="-120"/>
            </a:endParaRPr>
          </a:p>
        </p:txBody>
      </p:sp>
      <p:sp>
        <p:nvSpPr>
          <p:cNvPr id="3" name="矩形 2">
            <a:extLst>
              <a:ext uri="{FF2B5EF4-FFF2-40B4-BE49-F238E27FC236}">
                <a16:creationId xmlns:a16="http://schemas.microsoft.com/office/drawing/2014/main" id="{E5F6CA7C-C684-41AA-A8BD-E974A94CB62E}"/>
              </a:ext>
            </a:extLst>
          </p:cNvPr>
          <p:cNvSpPr/>
          <p:nvPr/>
        </p:nvSpPr>
        <p:spPr>
          <a:xfrm>
            <a:off x="87828" y="4091079"/>
            <a:ext cx="6096000" cy="369332"/>
          </a:xfrm>
          <a:prstGeom prst="rect">
            <a:avLst/>
          </a:prstGeom>
        </p:spPr>
        <p:txBody>
          <a:bodyPr>
            <a:spAutoFit/>
          </a:bodyPr>
          <a:lstStyle/>
          <a:p>
            <a:endParaRPr lang="zh-CN" altLang="en-US" dirty="0">
              <a:latin typeface="DFKai-SB" panose="03000509000000000000" pitchFamily="65" charset="-120"/>
              <a:ea typeface="DFKai-SB" panose="03000509000000000000" pitchFamily="65" charset="-120"/>
            </a:endParaRPr>
          </a:p>
        </p:txBody>
      </p:sp>
      <p:sp>
        <p:nvSpPr>
          <p:cNvPr id="9" name="任意多边形: 形状 8">
            <a:extLst>
              <a:ext uri="{FF2B5EF4-FFF2-40B4-BE49-F238E27FC236}">
                <a16:creationId xmlns:a16="http://schemas.microsoft.com/office/drawing/2014/main" id="{DEAC0C9A-DF70-4CF9-840A-9E558AB42491}"/>
              </a:ext>
            </a:extLst>
          </p:cNvPr>
          <p:cNvSpPr/>
          <p:nvPr/>
        </p:nvSpPr>
        <p:spPr>
          <a:xfrm>
            <a:off x="3392103" y="780733"/>
            <a:ext cx="5583449" cy="5072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CN" sz="3200" b="1" dirty="0">
                <a:solidFill>
                  <a:srgbClr val="FFFFFF"/>
                </a:solidFill>
                <a:latin typeface="DFKai-SB" panose="03000509000000000000" pitchFamily="65" charset="-120"/>
                <a:ea typeface="DFKai-SB" panose="03000509000000000000" pitchFamily="65" charset="-120"/>
              </a:rPr>
              <a:t>1. </a:t>
            </a:r>
            <a:r>
              <a:rPr lang="zh-TW" altLang="en-US" sz="3200" b="1" dirty="0">
                <a:solidFill>
                  <a:srgbClr val="FFFFFF"/>
                </a:solidFill>
                <a:latin typeface="DFKai-SB" panose="03000509000000000000" pitchFamily="65" charset="-120"/>
                <a:ea typeface="DFKai-SB" panose="03000509000000000000" pitchFamily="65" charset="-120"/>
                <a:sym typeface="宋体" panose="02010600030101010101" pitchFamily="2" charset="-122"/>
              </a:rPr>
              <a:t>「</a:t>
            </a:r>
            <a:r>
              <a:rPr lang="zh-CN" altLang="en-US" sz="3200" b="1" dirty="0">
                <a:solidFill>
                  <a:srgbClr val="FFFFFF"/>
                </a:solidFill>
                <a:latin typeface="DFKai-SB" panose="03000509000000000000" pitchFamily="65" charset="-120"/>
                <a:ea typeface="DFKai-SB" panose="03000509000000000000" pitchFamily="65" charset="-120"/>
              </a:rPr>
              <a:t>一帶一路</a:t>
            </a:r>
            <a:r>
              <a:rPr lang="zh-TW" altLang="en-US" sz="3200" b="1" dirty="0">
                <a:solidFill>
                  <a:srgbClr val="FFFFFF"/>
                </a:solidFill>
                <a:latin typeface="DFKai-SB" panose="03000509000000000000" pitchFamily="65" charset="-120"/>
                <a:ea typeface="DFKai-SB" panose="03000509000000000000" pitchFamily="65" charset="-120"/>
                <a:sym typeface="宋体" panose="02010600030101010101" pitchFamily="2" charset="-122"/>
              </a:rPr>
              <a:t>」</a:t>
            </a:r>
            <a:r>
              <a:rPr lang="zh-CN" altLang="en-US" sz="3200" b="1" dirty="0">
                <a:solidFill>
                  <a:srgbClr val="FFFFFF"/>
                </a:solidFill>
                <a:latin typeface="DFKai-SB" panose="03000509000000000000" pitchFamily="65" charset="-120"/>
                <a:ea typeface="DFKai-SB" panose="03000509000000000000" pitchFamily="65" charset="-120"/>
              </a:rPr>
              <a:t>的構想</a:t>
            </a:r>
          </a:p>
        </p:txBody>
      </p:sp>
      <p:grpSp>
        <p:nvGrpSpPr>
          <p:cNvPr id="8" name="组合 15">
            <a:extLst>
              <a:ext uri="{FF2B5EF4-FFF2-40B4-BE49-F238E27FC236}">
                <a16:creationId xmlns:a16="http://schemas.microsoft.com/office/drawing/2014/main" id="{EFD852CE-6D45-486B-B5F0-FB741BD2E6BF}"/>
              </a:ext>
            </a:extLst>
          </p:cNvPr>
          <p:cNvGrpSpPr/>
          <p:nvPr/>
        </p:nvGrpSpPr>
        <p:grpSpPr>
          <a:xfrm>
            <a:off x="8975552" y="5014388"/>
            <a:ext cx="2170039" cy="1591782"/>
            <a:chOff x="4038826" y="2380643"/>
            <a:chExt cx="3628056" cy="3146038"/>
          </a:xfrm>
        </p:grpSpPr>
        <p:sp>
          <p:nvSpPr>
            <p:cNvPr id="10" name="任意多边形: 形状 17">
              <a:extLst>
                <a:ext uri="{FF2B5EF4-FFF2-40B4-BE49-F238E27FC236}">
                  <a16:creationId xmlns:a16="http://schemas.microsoft.com/office/drawing/2014/main" id="{D42EB647-97C8-4EEC-A581-66962E350A92}"/>
                </a:ext>
              </a:extLst>
            </p:cNvPr>
            <p:cNvSpPr/>
            <p:nvPr/>
          </p:nvSpPr>
          <p:spPr>
            <a:xfrm>
              <a:off x="4901452" y="2380643"/>
              <a:ext cx="1902804" cy="1902804"/>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latin typeface="DFKai-SB" panose="03000509000000000000" pitchFamily="65" charset="-120"/>
                  <a:ea typeface="DFKai-SB" panose="03000509000000000000" pitchFamily="65" charset="-120"/>
                </a:rPr>
                <a:t>共商</a:t>
              </a:r>
            </a:p>
          </p:txBody>
        </p:sp>
        <p:sp>
          <p:nvSpPr>
            <p:cNvPr id="11" name="任意多边形: 形状 18">
              <a:extLst>
                <a:ext uri="{FF2B5EF4-FFF2-40B4-BE49-F238E27FC236}">
                  <a16:creationId xmlns:a16="http://schemas.microsoft.com/office/drawing/2014/main" id="{16198D11-85FF-4F8A-8B52-F8F52C6D7D67}"/>
                </a:ext>
              </a:extLst>
            </p:cNvPr>
            <p:cNvSpPr/>
            <p:nvPr/>
          </p:nvSpPr>
          <p:spPr>
            <a:xfrm>
              <a:off x="5764078" y="3623877"/>
              <a:ext cx="1902804" cy="1902804"/>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latin typeface="DFKai-SB" panose="03000509000000000000" pitchFamily="65" charset="-120"/>
                  <a:ea typeface="DFKai-SB" panose="03000509000000000000" pitchFamily="65" charset="-120"/>
                </a:rPr>
                <a:t>共建</a:t>
              </a:r>
            </a:p>
          </p:txBody>
        </p:sp>
        <p:sp>
          <p:nvSpPr>
            <p:cNvPr id="12" name="任意多边形: 形状 19">
              <a:extLst>
                <a:ext uri="{FF2B5EF4-FFF2-40B4-BE49-F238E27FC236}">
                  <a16:creationId xmlns:a16="http://schemas.microsoft.com/office/drawing/2014/main" id="{F5A9234A-5E26-4D12-BF6D-968FDAB87A00}"/>
                </a:ext>
              </a:extLst>
            </p:cNvPr>
            <p:cNvSpPr/>
            <p:nvPr/>
          </p:nvSpPr>
          <p:spPr>
            <a:xfrm>
              <a:off x="4038826" y="3623877"/>
              <a:ext cx="1902804" cy="1902804"/>
            </a:xfrm>
            <a:custGeom>
              <a:avLst/>
              <a:gdLst>
                <a:gd name="connsiteX0" fmla="*/ 0 w 1416514"/>
                <a:gd name="connsiteY0" fmla="*/ 708257 h 1416514"/>
                <a:gd name="connsiteX1" fmla="*/ 708257 w 1416514"/>
                <a:gd name="connsiteY1" fmla="*/ 0 h 1416514"/>
                <a:gd name="connsiteX2" fmla="*/ 1416514 w 1416514"/>
                <a:gd name="connsiteY2" fmla="*/ 708257 h 1416514"/>
                <a:gd name="connsiteX3" fmla="*/ 708257 w 1416514"/>
                <a:gd name="connsiteY3" fmla="*/ 1416514 h 1416514"/>
                <a:gd name="connsiteX4" fmla="*/ 0 w 1416514"/>
                <a:gd name="connsiteY4" fmla="*/ 708257 h 141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6514" h="1416514">
                  <a:moveTo>
                    <a:pt x="0" y="708257"/>
                  </a:moveTo>
                  <a:cubicBezTo>
                    <a:pt x="0" y="317097"/>
                    <a:pt x="317097" y="0"/>
                    <a:pt x="708257" y="0"/>
                  </a:cubicBezTo>
                  <a:cubicBezTo>
                    <a:pt x="1099417" y="0"/>
                    <a:pt x="1416514" y="317097"/>
                    <a:pt x="1416514" y="708257"/>
                  </a:cubicBezTo>
                  <a:cubicBezTo>
                    <a:pt x="1416514" y="1099417"/>
                    <a:pt x="1099417" y="1416514"/>
                    <a:pt x="708257" y="1416514"/>
                  </a:cubicBezTo>
                  <a:cubicBezTo>
                    <a:pt x="317097" y="1416514"/>
                    <a:pt x="0" y="1099417"/>
                    <a:pt x="0" y="708257"/>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spcFirstLastPara="0" vert="horz" wrap="square" lIns="251894" tIns="251894" rIns="251894" bIns="251894" numCol="1" spcCol="1270" anchor="ctr" anchorCtr="0">
              <a:noAutofit/>
            </a:bodyPr>
            <a:lstStyle/>
            <a:p>
              <a:pPr marL="0" lvl="0" indent="0" algn="ctr" defTabSz="1555750">
                <a:lnSpc>
                  <a:spcPct val="90000"/>
                </a:lnSpc>
                <a:spcBef>
                  <a:spcPct val="0"/>
                </a:spcBef>
                <a:spcAft>
                  <a:spcPct val="35000"/>
                </a:spcAft>
                <a:buNone/>
              </a:pPr>
              <a:r>
                <a:rPr lang="zh-CN" altLang="en-US" sz="3500" kern="1200" dirty="0">
                  <a:latin typeface="DFKai-SB" panose="03000509000000000000" pitchFamily="65" charset="-120"/>
                  <a:ea typeface="DFKai-SB" panose="03000509000000000000" pitchFamily="65" charset="-120"/>
                </a:rPr>
                <a:t>共享</a:t>
              </a:r>
            </a:p>
          </p:txBody>
        </p:sp>
      </p:grpSp>
      <p:sp>
        <p:nvSpPr>
          <p:cNvPr id="13" name="标题 3073">
            <a:extLst>
              <a:ext uri="{FF2B5EF4-FFF2-40B4-BE49-F238E27FC236}">
                <a16:creationId xmlns:a16="http://schemas.microsoft.com/office/drawing/2014/main" id="{F2EE5D48-3D5D-4A3F-9D48-FC2568070994}"/>
              </a:ext>
            </a:extLst>
          </p:cNvPr>
          <p:cNvSpPr txBox="1">
            <a:spLocks noChangeArrowheads="1"/>
          </p:cNvSpPr>
          <p:nvPr/>
        </p:nvSpPr>
        <p:spPr bwMode="auto">
          <a:xfrm>
            <a:off x="1965287" y="131446"/>
            <a:ext cx="7772400" cy="64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zh-CN" altLang="en-US" sz="3600" b="1" dirty="0">
                <a:latin typeface="DFKai-SB" panose="03000509000000000000" pitchFamily="65" charset="-120"/>
                <a:ea typeface="DFKai-SB" panose="03000509000000000000" pitchFamily="65" charset="-120"/>
                <a:sym typeface="Arial" panose="020B0604020202020204" pitchFamily="34" charset="0"/>
              </a:rPr>
              <a:t>三、</a:t>
            </a:r>
            <a:r>
              <a:rPr lang="zh-TW" altLang="en-US" sz="3600" dirty="0">
                <a:latin typeface="DFKai-SB" panose="03000509000000000000" pitchFamily="65" charset="-120"/>
                <a:ea typeface="DFKai-SB" panose="03000509000000000000" pitchFamily="65" charset="-120"/>
                <a:sym typeface="宋体" panose="02010600030101010101" pitchFamily="2" charset="-122"/>
              </a:rPr>
              <a:t> 「</a:t>
            </a:r>
            <a:r>
              <a:rPr lang="zh-CN" altLang="en-US" sz="3600" b="1" dirty="0">
                <a:latin typeface="DFKai-SB" panose="03000509000000000000" pitchFamily="65" charset="-120"/>
                <a:ea typeface="DFKai-SB" panose="03000509000000000000" pitchFamily="65" charset="-120"/>
                <a:sym typeface="Arial" panose="020B0604020202020204" pitchFamily="34" charset="0"/>
              </a:rPr>
              <a:t>一帶一路</a:t>
            </a:r>
            <a:r>
              <a:rPr lang="zh-TW" altLang="en-US" sz="3600" dirty="0">
                <a:latin typeface="DFKai-SB" panose="03000509000000000000" pitchFamily="65" charset="-120"/>
                <a:ea typeface="DFKai-SB" panose="03000509000000000000" pitchFamily="65" charset="-120"/>
                <a:sym typeface="宋体" panose="02010600030101010101" pitchFamily="2" charset="-122"/>
              </a:rPr>
              <a:t>」</a:t>
            </a:r>
            <a:r>
              <a:rPr lang="zh-CN" altLang="en-US" sz="3600" b="1" dirty="0">
                <a:latin typeface="DFKai-SB" panose="03000509000000000000" pitchFamily="65" charset="-120"/>
                <a:ea typeface="DFKai-SB" panose="03000509000000000000" pitchFamily="65" charset="-120"/>
                <a:sym typeface="Arial" panose="020B0604020202020204" pitchFamily="34" charset="0"/>
              </a:rPr>
              <a:t>倡議</a:t>
            </a:r>
            <a:endParaRPr lang="zh-CN" altLang="zh-CN" sz="3600" kern="100" dirty="0">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436542" y="5462826"/>
            <a:ext cx="1528745" cy="361187"/>
          </a:xfrm>
          <a:prstGeom prst="rect">
            <a:avLst/>
          </a:prstGeom>
        </p:spPr>
      </p:pic>
      <p:pic>
        <p:nvPicPr>
          <p:cNvPr id="5" name="Picture 4"/>
          <p:cNvPicPr>
            <a:picLocks noChangeAspect="1"/>
          </p:cNvPicPr>
          <p:nvPr/>
        </p:nvPicPr>
        <p:blipFill>
          <a:blip r:embed="rId3"/>
          <a:stretch>
            <a:fillRect/>
          </a:stretch>
        </p:blipFill>
        <p:spPr>
          <a:xfrm>
            <a:off x="436542" y="5925261"/>
            <a:ext cx="1203969" cy="399068"/>
          </a:xfrm>
          <a:prstGeom prst="rect">
            <a:avLst/>
          </a:prstGeom>
        </p:spPr>
      </p:pic>
    </p:spTree>
    <p:extLst>
      <p:ext uri="{BB962C8B-B14F-4D97-AF65-F5344CB8AC3E}">
        <p14:creationId xmlns:p14="http://schemas.microsoft.com/office/powerpoint/2010/main" val="8115015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6C57048A-AA21-4C77-8982-CEFA303E826D}"/>
              </a:ext>
            </a:extLst>
          </p:cNvPr>
          <p:cNvSpPr txBox="1"/>
          <p:nvPr/>
        </p:nvSpPr>
        <p:spPr>
          <a:xfrm>
            <a:off x="690082" y="794460"/>
            <a:ext cx="10811836" cy="453714"/>
          </a:xfrm>
          <a:prstGeom prst="rect">
            <a:avLst/>
          </a:prstGeom>
          <a:noFill/>
        </p:spPr>
        <p:txBody>
          <a:bodyPr wrap="square">
            <a:spAutoFit/>
          </a:bodyPr>
          <a:lstStyle/>
          <a:p>
            <a:pPr algn="just">
              <a:lnSpc>
                <a:spcPct val="130000"/>
              </a:lnSpc>
            </a:pPr>
            <a:r>
              <a:rPr lang="zh-CN" altLang="en-US" sz="2000" dirty="0">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    </a:t>
            </a:r>
            <a:endParaRPr lang="zh-CN" altLang="en-US" sz="20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3" name="文本框 2">
            <a:extLst>
              <a:ext uri="{FF2B5EF4-FFF2-40B4-BE49-F238E27FC236}">
                <a16:creationId xmlns:a16="http://schemas.microsoft.com/office/drawing/2014/main" id="{33E82D02-2AC2-48D7-8D1B-1D2502277924}"/>
              </a:ext>
            </a:extLst>
          </p:cNvPr>
          <p:cNvSpPr txBox="1"/>
          <p:nvPr/>
        </p:nvSpPr>
        <p:spPr>
          <a:xfrm>
            <a:off x="1231791" y="5230547"/>
            <a:ext cx="4243326" cy="1292662"/>
          </a:xfrm>
          <a:prstGeom prst="rect">
            <a:avLst/>
          </a:prstGeom>
          <a:noFill/>
          <a:ln>
            <a:solidFill>
              <a:schemeClr val="bg1"/>
            </a:solidFill>
          </a:ln>
        </p:spPr>
        <p:txBody>
          <a:bodyPr wrap="square">
            <a:spAutoFit/>
          </a:bodyPr>
          <a:lstStyle>
            <a:defPPr>
              <a:defRPr lang="zh-CN"/>
            </a:defPPr>
            <a:lvl1pPr lvl="0">
              <a:lnSpc>
                <a:spcPct val="150000"/>
              </a:lnSpc>
              <a:spcAft>
                <a:spcPts val="600"/>
              </a:spcAft>
              <a:defRPr b="1">
                <a:solidFill>
                  <a:prstClr val="black"/>
                </a:solidFill>
              </a:defRPr>
            </a:lvl1pPr>
          </a:lstStyle>
          <a:p>
            <a:pPr algn="ctr">
              <a:lnSpc>
                <a:spcPct val="100000"/>
              </a:lnSpc>
              <a:spcAft>
                <a:spcPts val="0"/>
              </a:spcAft>
            </a:pPr>
            <a:r>
              <a:rPr lang="zh-TW" altLang="en-US" sz="2400" b="0" dirty="0">
                <a:latin typeface="DFKai-SB" panose="03000509000000000000" pitchFamily="65" charset="-120"/>
                <a:ea typeface="DFKai-SB" panose="03000509000000000000" pitchFamily="65" charset="-120"/>
              </a:rPr>
              <a:t>「一帶一路」的</a:t>
            </a:r>
            <a:r>
              <a:rPr lang="zh-TW" altLang="en-US" sz="2400" b="0" dirty="0" smtClean="0">
                <a:latin typeface="DFKai-SB" panose="03000509000000000000" pitchFamily="65" charset="-120"/>
                <a:ea typeface="DFKai-SB" panose="03000509000000000000" pitchFamily="65" charset="-120"/>
              </a:rPr>
              <a:t>意思</a:t>
            </a:r>
            <a:endParaRPr lang="en-US" altLang="zh-TW" sz="2400" b="0" dirty="0" smtClean="0">
              <a:latin typeface="DFKai-SB" panose="03000509000000000000" pitchFamily="65" charset="-120"/>
              <a:ea typeface="DFKai-SB" panose="03000509000000000000" pitchFamily="65" charset="-120"/>
            </a:endParaRPr>
          </a:p>
          <a:p>
            <a:pPr>
              <a:lnSpc>
                <a:spcPct val="100000"/>
              </a:lnSpc>
              <a:spcAft>
                <a:spcPts val="0"/>
              </a:spcAft>
            </a:pPr>
            <a:endParaRPr lang="en-US" altLang="zh-TW" b="0" dirty="0" smtClean="0">
              <a:latin typeface="DFKai-SB" panose="03000509000000000000" pitchFamily="65" charset="-120"/>
              <a:ea typeface="DFKai-SB" panose="03000509000000000000" pitchFamily="65" charset="-120"/>
            </a:endParaRPr>
          </a:p>
          <a:p>
            <a:pPr>
              <a:lnSpc>
                <a:spcPct val="100000"/>
              </a:lnSpc>
              <a:spcAft>
                <a:spcPts val="0"/>
              </a:spcAft>
            </a:pPr>
            <a:r>
              <a:rPr lang="zh-TW" altLang="en-US" sz="1200" b="0" dirty="0" smtClean="0">
                <a:latin typeface="DFKai-SB" panose="03000509000000000000" pitchFamily="65" charset="-120"/>
                <a:ea typeface="DFKai-SB" panose="03000509000000000000" pitchFamily="65" charset="-120"/>
              </a:rPr>
              <a:t>資料來源</a:t>
            </a:r>
            <a:r>
              <a:rPr lang="en-US" altLang="zh-TW" sz="1200" b="0" dirty="0" smtClean="0">
                <a:latin typeface="DFKai-SB" panose="03000509000000000000" pitchFamily="65" charset="-120"/>
                <a:ea typeface="DFKai-SB" panose="03000509000000000000" pitchFamily="65" charset="-120"/>
              </a:rPr>
              <a:t>: </a:t>
            </a:r>
            <a:r>
              <a:rPr lang="zh-TW" altLang="en-US" sz="1200" b="0" dirty="0">
                <a:latin typeface="DFKai-SB" panose="03000509000000000000" pitchFamily="65" charset="-120"/>
                <a:ea typeface="DFKai-SB" panose="03000509000000000000" pitchFamily="65" charset="-120"/>
              </a:rPr>
              <a:t>香港貿易發展局</a:t>
            </a:r>
            <a:endParaRPr lang="en-US" altLang="zh-TW" sz="1200" b="0" dirty="0">
              <a:latin typeface="DFKai-SB" panose="03000509000000000000" pitchFamily="65" charset="-120"/>
              <a:ea typeface="DFKai-SB" panose="03000509000000000000" pitchFamily="65" charset="-120"/>
            </a:endParaRPr>
          </a:p>
          <a:p>
            <a:pPr>
              <a:lnSpc>
                <a:spcPct val="100000"/>
              </a:lnSpc>
              <a:spcAft>
                <a:spcPts val="0"/>
              </a:spcAft>
            </a:pPr>
            <a:r>
              <a:rPr lang="en-US" altLang="zh-CN" sz="1200" b="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b="0" dirty="0" smtClean="0">
                <a:latin typeface="Times New Roman" panose="02020603050405020304" pitchFamily="18" charset="0"/>
                <a:ea typeface="DFKai-SB" panose="03000509000000000000" pitchFamily="65" charset="-120"/>
                <a:cs typeface="Times New Roman" panose="02020603050405020304" pitchFamily="18" charset="0"/>
              </a:rPr>
              <a:t>beltandroad.hktdc.com/tc/belt-and-road-basics/what-does-belt-and-road-mean</a:t>
            </a:r>
            <a:endParaRPr lang="en-US" altLang="zh-CN" sz="1200" b="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文本框 3">
            <a:extLst>
              <a:ext uri="{FF2B5EF4-FFF2-40B4-BE49-F238E27FC236}">
                <a16:creationId xmlns:a16="http://schemas.microsoft.com/office/drawing/2014/main" id="{2D139CE1-A090-4CD2-BDA9-4D38E920DE2D}"/>
              </a:ext>
            </a:extLst>
          </p:cNvPr>
          <p:cNvSpPr txBox="1"/>
          <p:nvPr/>
        </p:nvSpPr>
        <p:spPr>
          <a:xfrm>
            <a:off x="6348596" y="5230547"/>
            <a:ext cx="4334788" cy="1384995"/>
          </a:xfrm>
          <a:prstGeom prst="rect">
            <a:avLst/>
          </a:prstGeom>
          <a:noFill/>
          <a:ln>
            <a:solidFill>
              <a:schemeClr val="bg1"/>
            </a:solidFill>
          </a:ln>
        </p:spPr>
        <p:txBody>
          <a:bodyPr wrap="square">
            <a:spAutoFit/>
          </a:bodyPr>
          <a:lstStyle>
            <a:defPPr>
              <a:defRPr lang="zh-CN"/>
            </a:defPPr>
            <a:lvl1pPr lvl="0">
              <a:lnSpc>
                <a:spcPct val="150000"/>
              </a:lnSpc>
              <a:spcAft>
                <a:spcPts val="600"/>
              </a:spcAft>
              <a:defRPr sz="1200" b="1">
                <a:solidFill>
                  <a:prstClr val="black"/>
                </a:solidFill>
              </a:defRPr>
            </a:lvl1pPr>
          </a:lstStyle>
          <a:p>
            <a:pPr algn="ctr">
              <a:lnSpc>
                <a:spcPct val="100000"/>
              </a:lnSpc>
              <a:spcAft>
                <a:spcPts val="0"/>
              </a:spcAft>
            </a:pPr>
            <a:r>
              <a:rPr lang="zh-TW" altLang="en-US" sz="2400" b="0" dirty="0">
                <a:latin typeface="DFKai-SB" panose="03000509000000000000" pitchFamily="65" charset="-120"/>
                <a:ea typeface="DFKai-SB" panose="03000509000000000000" pitchFamily="65" charset="-120"/>
              </a:rPr>
              <a:t>「一帶一路」的</a:t>
            </a:r>
            <a:r>
              <a:rPr lang="zh-TW" altLang="en-US" sz="2400" b="0" dirty="0" smtClean="0">
                <a:latin typeface="DFKai-SB" panose="03000509000000000000" pitchFamily="65" charset="-120"/>
                <a:ea typeface="DFKai-SB" panose="03000509000000000000" pitchFamily="65" charset="-120"/>
              </a:rPr>
              <a:t>目標</a:t>
            </a:r>
            <a:endParaRPr lang="en-US" altLang="zh-TW" sz="2400" b="0" dirty="0" smtClean="0">
              <a:latin typeface="DFKai-SB" panose="03000509000000000000" pitchFamily="65" charset="-120"/>
              <a:ea typeface="DFKai-SB" panose="03000509000000000000" pitchFamily="65" charset="-120"/>
            </a:endParaRPr>
          </a:p>
          <a:p>
            <a:pPr>
              <a:lnSpc>
                <a:spcPct val="100000"/>
              </a:lnSpc>
              <a:spcAft>
                <a:spcPts val="0"/>
              </a:spcAft>
            </a:pPr>
            <a:endParaRPr lang="en-US" altLang="zh-TW" sz="1800" b="0" dirty="0">
              <a:latin typeface="DFKai-SB" panose="03000509000000000000" pitchFamily="65" charset="-120"/>
              <a:ea typeface="DFKai-SB" panose="03000509000000000000" pitchFamily="65" charset="-120"/>
            </a:endParaRPr>
          </a:p>
          <a:p>
            <a:pPr>
              <a:lnSpc>
                <a:spcPct val="100000"/>
              </a:lnSpc>
              <a:spcAft>
                <a:spcPts val="0"/>
              </a:spcAft>
            </a:pPr>
            <a:r>
              <a:rPr lang="zh-TW" altLang="en-US" sz="1400" b="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b="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b="0" dirty="0">
                <a:latin typeface="Times New Roman" panose="02020603050405020304" pitchFamily="18" charset="0"/>
                <a:ea typeface="DFKai-SB" panose="03000509000000000000" pitchFamily="65" charset="-120"/>
                <a:cs typeface="Times New Roman" panose="02020603050405020304" pitchFamily="18" charset="0"/>
              </a:rPr>
              <a:t>香港貿易發展局</a:t>
            </a:r>
          </a:p>
          <a:p>
            <a:pPr>
              <a:lnSpc>
                <a:spcPct val="100000"/>
              </a:lnSpc>
              <a:spcAft>
                <a:spcPts val="0"/>
              </a:spcAft>
            </a:pPr>
            <a:r>
              <a:rPr lang="en-US" altLang="zh-CN" sz="1400" b="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b="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400" b="0" dirty="0" smtClean="0">
                <a:latin typeface="Times New Roman" panose="02020603050405020304" pitchFamily="18" charset="0"/>
                <a:ea typeface="DFKai-SB" panose="03000509000000000000" pitchFamily="65" charset="-120"/>
                <a:cs typeface="Times New Roman" panose="02020603050405020304" pitchFamily="18" charset="0"/>
              </a:rPr>
              <a:t>beltandroad.hktdc.com/tc/belt-and-road-basics/impact-developing-belt-and-road</a:t>
            </a:r>
            <a:endParaRPr lang="en-US" altLang="zh-CN" sz="1400" b="0"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2" name="圖片 1">
            <a:hlinkClick r:id="rId2"/>
          </p:cNvPr>
          <p:cNvPicPr>
            <a:picLocks noChangeAspect="1"/>
          </p:cNvPicPr>
          <p:nvPr/>
        </p:nvPicPr>
        <p:blipFill>
          <a:blip r:embed="rId3"/>
          <a:stretch>
            <a:fillRect/>
          </a:stretch>
        </p:blipFill>
        <p:spPr>
          <a:xfrm>
            <a:off x="1231791" y="2675587"/>
            <a:ext cx="4227498" cy="2129122"/>
          </a:xfrm>
          <a:prstGeom prst="rect">
            <a:avLst/>
          </a:prstGeom>
        </p:spPr>
      </p:pic>
      <p:pic>
        <p:nvPicPr>
          <p:cNvPr id="6" name="圖片 5">
            <a:hlinkClick r:id="rId4"/>
          </p:cNvPr>
          <p:cNvPicPr>
            <a:picLocks noChangeAspect="1"/>
          </p:cNvPicPr>
          <p:nvPr/>
        </p:nvPicPr>
        <p:blipFill>
          <a:blip r:embed="rId5"/>
          <a:stretch>
            <a:fillRect/>
          </a:stretch>
        </p:blipFill>
        <p:spPr>
          <a:xfrm>
            <a:off x="6364226" y="2660358"/>
            <a:ext cx="4319158" cy="2159579"/>
          </a:xfrm>
          <a:prstGeom prst="rect">
            <a:avLst/>
          </a:prstGeom>
        </p:spPr>
      </p:pic>
      <p:grpSp>
        <p:nvGrpSpPr>
          <p:cNvPr id="11" name="组合 13">
            <a:extLst>
              <a:ext uri="{FF2B5EF4-FFF2-40B4-BE49-F238E27FC236}">
                <a16:creationId xmlns:a16="http://schemas.microsoft.com/office/drawing/2014/main" id="{40377255-897D-4EB3-86D4-4515A15F9130}"/>
              </a:ext>
            </a:extLst>
          </p:cNvPr>
          <p:cNvGrpSpPr/>
          <p:nvPr/>
        </p:nvGrpSpPr>
        <p:grpSpPr>
          <a:xfrm>
            <a:off x="491191" y="390302"/>
            <a:ext cx="2862263" cy="544792"/>
            <a:chOff x="977900" y="687108"/>
            <a:chExt cx="2862263" cy="544792"/>
          </a:xfrm>
        </p:grpSpPr>
        <p:sp>
          <p:nvSpPr>
            <p:cNvPr id="12" name="矩形 11">
              <a:extLst>
                <a:ext uri="{FF2B5EF4-FFF2-40B4-BE49-F238E27FC236}">
                  <a16:creationId xmlns:a16="http://schemas.microsoft.com/office/drawing/2014/main" id="{C4B36639-ECD0-4051-8D8C-F00D2D910D35}"/>
                </a:ext>
              </a:extLst>
            </p:cNvPr>
            <p:cNvSpPr/>
            <p:nvPr/>
          </p:nvSpPr>
          <p:spPr>
            <a:xfrm>
              <a:off x="977900" y="806450"/>
              <a:ext cx="363538"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20AEC7E9-9383-4194-821A-281866F4D4F1}"/>
                </a:ext>
              </a:extLst>
            </p:cNvPr>
            <p:cNvSpPr/>
            <p:nvPr/>
          </p:nvSpPr>
          <p:spPr>
            <a:xfrm>
              <a:off x="1101725" y="941388"/>
              <a:ext cx="303213"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文本框 13">
              <a:extLst>
                <a:ext uri="{FF2B5EF4-FFF2-40B4-BE49-F238E27FC236}">
                  <a16:creationId xmlns:a16="http://schemas.microsoft.com/office/drawing/2014/main" id="{F94C9400-600A-4A10-B4B3-FB193EABE5A5}"/>
                </a:ext>
              </a:extLst>
            </p:cNvPr>
            <p:cNvSpPr txBox="1">
              <a:spLocks noChangeArrowheads="1"/>
            </p:cNvSpPr>
            <p:nvPr/>
          </p:nvSpPr>
          <p:spPr bwMode="auto">
            <a:xfrm>
              <a:off x="1528763" y="687108"/>
              <a:ext cx="231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a:latin typeface="標楷體" panose="03000509000000000000" pitchFamily="65" charset="-120"/>
                  <a:ea typeface="標楷體" panose="03000509000000000000" pitchFamily="65" charset="-120"/>
                </a:rPr>
                <a:t>學習活動</a:t>
              </a:r>
              <a:endParaRPr lang="zh-CN" altLang="en-US" sz="2800" b="1" dirty="0">
                <a:latin typeface="標楷體" panose="03000509000000000000" pitchFamily="65" charset="-120"/>
                <a:ea typeface="標楷體" panose="03000509000000000000" pitchFamily="65" charset="-120"/>
              </a:endParaRPr>
            </a:p>
          </p:txBody>
        </p:sp>
        <p:cxnSp>
          <p:nvCxnSpPr>
            <p:cNvPr id="16" name="直接连接符 23">
              <a:extLst>
                <a:ext uri="{FF2B5EF4-FFF2-40B4-BE49-F238E27FC236}">
                  <a16:creationId xmlns:a16="http://schemas.microsoft.com/office/drawing/2014/main" id="{BEA289AA-571D-4BC2-9649-6D69EC012C2F}"/>
                </a:ext>
              </a:extLst>
            </p:cNvPr>
            <p:cNvCxnSpPr>
              <a:cxnSpLocks/>
            </p:cNvCxnSpPr>
            <p:nvPr/>
          </p:nvCxnSpPr>
          <p:spPr>
            <a:xfrm>
              <a:off x="1404938" y="1204913"/>
              <a:ext cx="193675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7" name="文本框 24">
            <a:extLst>
              <a:ext uri="{FF2B5EF4-FFF2-40B4-BE49-F238E27FC236}">
                <a16:creationId xmlns:a16="http://schemas.microsoft.com/office/drawing/2014/main" id="{B67CE0C9-72DB-43FA-A7D6-6FCB188B87A6}"/>
              </a:ext>
            </a:extLst>
          </p:cNvPr>
          <p:cNvSpPr txBox="1"/>
          <p:nvPr/>
        </p:nvSpPr>
        <p:spPr>
          <a:xfrm>
            <a:off x="766622" y="1139920"/>
            <a:ext cx="10855760" cy="1309269"/>
          </a:xfrm>
          <a:prstGeom prst="rect">
            <a:avLst/>
          </a:prstGeom>
          <a:noFill/>
        </p:spPr>
        <p:txBody>
          <a:bodyPr wrap="square">
            <a:spAutoFit/>
          </a:bodyPr>
          <a:lstStyle/>
          <a:p>
            <a:pPr>
              <a:lnSpc>
                <a:spcPct val="150000"/>
              </a:lnSpc>
            </a:pPr>
            <a:r>
              <a:rPr lang="zh-TW" altLang="en-US" sz="2800" dirty="0">
                <a:latin typeface="DFKai-SB" panose="03000509000000000000" pitchFamily="65" charset="-120"/>
                <a:ea typeface="DFKai-SB" panose="03000509000000000000" pitchFamily="65" charset="-120"/>
              </a:rPr>
              <a:t>請學生觀看香港貿易發展局「一帶一路」資訊網站的</a:t>
            </a:r>
            <a:r>
              <a:rPr lang="zh-CN" altLang="en-US" sz="2800" dirty="0">
                <a:latin typeface="DFKai-SB" panose="03000509000000000000" pitchFamily="65" charset="-120"/>
                <a:ea typeface="DFKai-SB" panose="03000509000000000000" pitchFamily="65" charset="-120"/>
              </a:rPr>
              <a:t>視頻</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「一帶一路」的意思</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和</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「一帶一路」的目標</a:t>
            </a:r>
            <a:r>
              <a:rPr lang="en-US" altLang="zh-TW" sz="2800" dirty="0">
                <a:latin typeface="DFKai-SB" panose="03000509000000000000" pitchFamily="65" charset="-120"/>
                <a:ea typeface="DFKai-SB" panose="03000509000000000000" pitchFamily="65" charset="-120"/>
              </a:rPr>
              <a:t>》</a:t>
            </a:r>
            <a:r>
              <a:rPr lang="zh-TW" altLang="en-US" sz="2800" dirty="0">
                <a:latin typeface="DFKai-SB" panose="03000509000000000000" pitchFamily="65" charset="-120"/>
                <a:ea typeface="DFKai-SB" panose="03000509000000000000" pitchFamily="65" charset="-120"/>
              </a:rPr>
              <a:t>，了解有關倡議的重點</a:t>
            </a:r>
            <a:r>
              <a:rPr lang="zh-TW" altLang="en-US" sz="2800" dirty="0" smtClean="0">
                <a:latin typeface="DFKai-SB" panose="03000509000000000000" pitchFamily="65" charset="-120"/>
                <a:ea typeface="DFKai-SB" panose="03000509000000000000" pitchFamily="65" charset="-120"/>
              </a:rPr>
              <a:t>。</a:t>
            </a:r>
            <a:endParaRPr lang="en-US" altLang="zh-TW" sz="2800" dirty="0">
              <a:latin typeface="DFKai-SB" panose="03000509000000000000" pitchFamily="65" charset="-120"/>
              <a:ea typeface="DFKai-SB" panose="03000509000000000000" pitchFamily="65" charset="-120"/>
            </a:endParaRPr>
          </a:p>
        </p:txBody>
      </p:sp>
      <p:pic>
        <p:nvPicPr>
          <p:cNvPr id="18" name="Picture 17"/>
          <p:cNvPicPr>
            <a:picLocks noChangeAspect="1"/>
          </p:cNvPicPr>
          <p:nvPr/>
        </p:nvPicPr>
        <p:blipFill>
          <a:blip r:embed="rId6"/>
          <a:stretch>
            <a:fillRect/>
          </a:stretch>
        </p:blipFill>
        <p:spPr>
          <a:xfrm>
            <a:off x="2656040" y="6323675"/>
            <a:ext cx="1203969" cy="399068"/>
          </a:xfrm>
          <a:prstGeom prst="rect">
            <a:avLst/>
          </a:prstGeom>
        </p:spPr>
      </p:pic>
      <p:pic>
        <p:nvPicPr>
          <p:cNvPr id="19" name="Picture 18"/>
          <p:cNvPicPr>
            <a:picLocks noChangeAspect="1"/>
          </p:cNvPicPr>
          <p:nvPr/>
        </p:nvPicPr>
        <p:blipFill>
          <a:blip r:embed="rId6"/>
          <a:stretch>
            <a:fillRect/>
          </a:stretch>
        </p:blipFill>
        <p:spPr>
          <a:xfrm>
            <a:off x="9940760" y="6124141"/>
            <a:ext cx="1203969" cy="399068"/>
          </a:xfrm>
          <a:prstGeom prst="rect">
            <a:avLst/>
          </a:prstGeom>
        </p:spPr>
      </p:pic>
      <p:sp>
        <p:nvSpPr>
          <p:cNvPr id="20" name="Rectangle 19"/>
          <p:cNvSpPr/>
          <p:nvPr/>
        </p:nvSpPr>
        <p:spPr>
          <a:xfrm>
            <a:off x="1231791" y="4786796"/>
            <a:ext cx="4227498"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點擊圖像觀看視頻</a:t>
            </a:r>
            <a:endParaRPr lang="ja-JP" altLang="en-US" sz="2400" dirty="0">
              <a:solidFill>
                <a:srgbClr val="FF0000"/>
              </a:solidFill>
            </a:endParaRPr>
          </a:p>
        </p:txBody>
      </p:sp>
      <p:sp>
        <p:nvSpPr>
          <p:cNvPr id="21" name="Rectangle 20"/>
          <p:cNvSpPr/>
          <p:nvPr/>
        </p:nvSpPr>
        <p:spPr>
          <a:xfrm>
            <a:off x="6380054" y="4786796"/>
            <a:ext cx="4303330" cy="461665"/>
          </a:xfrm>
          <a:prstGeom prst="rect">
            <a:avLst/>
          </a:prstGeom>
          <a:ln w="28575">
            <a:solidFill>
              <a:srgbClr val="FF9966"/>
            </a:solidFill>
          </a:ln>
        </p:spPr>
        <p:txBody>
          <a:bodyPr wrap="square">
            <a:spAutoFit/>
          </a:bodyPr>
          <a:lstStyle/>
          <a:p>
            <a:pPr algn="ctr"/>
            <a:r>
              <a:rPr lang="zh-TW" altLang="en-US" sz="2400" dirty="0" smtClean="0">
                <a:solidFill>
                  <a:srgbClr val="FF0000"/>
                </a:solidFill>
                <a:latin typeface="DFKai-SB" panose="03000509000000000000" pitchFamily="65" charset="-120"/>
                <a:ea typeface="DFKai-SB" panose="03000509000000000000" pitchFamily="65" charset="-120"/>
              </a:rPr>
              <a:t>點擊圖像觀看視頻</a:t>
            </a:r>
            <a:endParaRPr lang="ja-JP" altLang="en-US" sz="2400" dirty="0">
              <a:solidFill>
                <a:srgbClr val="FF0000"/>
              </a:solidFill>
            </a:endParaRPr>
          </a:p>
        </p:txBody>
      </p:sp>
    </p:spTree>
    <p:extLst>
      <p:ext uri="{BB962C8B-B14F-4D97-AF65-F5344CB8AC3E}">
        <p14:creationId xmlns:p14="http://schemas.microsoft.com/office/powerpoint/2010/main" val="3702778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78A653-B460-4771-98F8-31C0B767EE96}"/>
              </a:ext>
            </a:extLst>
          </p:cNvPr>
          <p:cNvSpPr>
            <a:spLocks noGrp="1"/>
          </p:cNvSpPr>
          <p:nvPr>
            <p:ph type="title" idx="4294967295"/>
          </p:nvPr>
        </p:nvSpPr>
        <p:spPr>
          <a:xfrm>
            <a:off x="1924297" y="252024"/>
            <a:ext cx="8411193" cy="590931"/>
          </a:xfrm>
        </p:spPr>
        <p:txBody>
          <a:bodyPr wrap="square">
            <a:spAutoFit/>
          </a:body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國</a:t>
            </a:r>
            <a:r>
              <a:rPr lang="zh-TW" altLang="en-US" sz="3600" dirty="0">
                <a:latin typeface="DFKai-SB" panose="03000509000000000000" pitchFamily="65" charset="-120"/>
                <a:ea typeface="DFKai-SB" panose="03000509000000000000" pitchFamily="65" charset="-120"/>
              </a:rPr>
              <a:t>家</a:t>
            </a:r>
            <a:r>
              <a:rPr lang="zh-CN" altLang="en-US" sz="3600" dirty="0">
                <a:latin typeface="DFKai-SB" panose="03000509000000000000" pitchFamily="65" charset="-120"/>
                <a:ea typeface="DFKai-SB" panose="03000509000000000000" pitchFamily="65" charset="-120"/>
              </a:rPr>
              <a:t>對外援助和國際發展合作的原則</a:t>
            </a:r>
            <a:endParaRPr lang="zh-CN" altLang="en-US" sz="3600" dirty="0">
              <a:solidFill>
                <a:srgbClr val="FF0000"/>
              </a:solidFill>
              <a:latin typeface="DFKai-SB" panose="03000509000000000000" pitchFamily="65" charset="-120"/>
              <a:ea typeface="DFKai-SB" panose="03000509000000000000" pitchFamily="65" charset="-120"/>
            </a:endParaRPr>
          </a:p>
        </p:txBody>
      </p:sp>
      <p:sp>
        <p:nvSpPr>
          <p:cNvPr id="3" name="内容占位符 2">
            <a:extLst>
              <a:ext uri="{FF2B5EF4-FFF2-40B4-BE49-F238E27FC236}">
                <a16:creationId xmlns:a16="http://schemas.microsoft.com/office/drawing/2014/main" id="{F5C917FA-48DC-48E7-82C2-619F8B7E0C33}"/>
              </a:ext>
            </a:extLst>
          </p:cNvPr>
          <p:cNvSpPr>
            <a:spLocks noGrp="1"/>
          </p:cNvSpPr>
          <p:nvPr>
            <p:ph idx="4294967295"/>
          </p:nvPr>
        </p:nvSpPr>
        <p:spPr>
          <a:xfrm>
            <a:off x="1132776" y="1073629"/>
            <a:ext cx="5892509" cy="4524315"/>
          </a:xfrm>
        </p:spPr>
        <p:txBody>
          <a:bodyPr>
            <a:spAutoFit/>
          </a:bodyPr>
          <a:lstStyle/>
          <a:p>
            <a:pPr marL="0" indent="0">
              <a:lnSpc>
                <a:spcPct val="150000"/>
              </a:lnSpc>
              <a:spcBef>
                <a:spcPts val="0"/>
              </a:spcBef>
              <a:buNone/>
            </a:pPr>
            <a:r>
              <a:rPr lang="zh-CN" altLang="en-US" sz="2400" b="1" u="sng" dirty="0">
                <a:effectLst/>
                <a:latin typeface="DFKai-SB" panose="03000509000000000000" pitchFamily="65" charset="-120"/>
                <a:ea typeface="DFKai-SB" panose="03000509000000000000" pitchFamily="65" charset="-120"/>
              </a:rPr>
              <a:t>平等相待、合作共贏</a:t>
            </a:r>
            <a:r>
              <a:rPr lang="zh-CN" altLang="en-US" sz="2400" b="0" u="sng" dirty="0">
                <a:effectLst/>
                <a:latin typeface="DFKai-SB" panose="03000509000000000000" pitchFamily="65" charset="-120"/>
                <a:ea typeface="DFKai-SB" panose="03000509000000000000" pitchFamily="65" charset="-120"/>
              </a:rPr>
              <a:t>：</a:t>
            </a:r>
            <a:endParaRPr lang="en-US" altLang="zh-CN" sz="2400" b="0" u="sng"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0" i="0" dirty="0">
                <a:effectLst/>
                <a:latin typeface="DFKai-SB" panose="03000509000000000000" pitchFamily="65" charset="-120"/>
                <a:ea typeface="DFKai-SB" panose="03000509000000000000" pitchFamily="65" charset="-120"/>
              </a:rPr>
              <a:t>不干涉他國內政，不附加任何政治條件</a:t>
            </a:r>
            <a:endParaRPr lang="en-US" altLang="zh-CN" sz="2400" b="0" i="0"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1" i="0" u="sng" dirty="0">
                <a:effectLst/>
                <a:latin typeface="DFKai-SB" panose="03000509000000000000" pitchFamily="65" charset="-120"/>
                <a:ea typeface="DFKai-SB" panose="03000509000000000000" pitchFamily="65" charset="-120"/>
              </a:rPr>
              <a:t>重信守諾、務求實效</a:t>
            </a:r>
            <a:r>
              <a:rPr lang="zh-CN" altLang="en-US" sz="2400" b="0" i="0" u="sng" dirty="0">
                <a:effectLst/>
                <a:latin typeface="DFKai-SB" panose="03000509000000000000" pitchFamily="65" charset="-120"/>
                <a:ea typeface="DFKai-SB" panose="03000509000000000000" pitchFamily="65" charset="-120"/>
              </a:rPr>
              <a:t>：</a:t>
            </a:r>
            <a:endParaRPr lang="en-US" altLang="zh-CN" sz="2400" u="sng" dirty="0">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0" i="0" dirty="0">
                <a:effectLst/>
                <a:latin typeface="DFKai-SB" panose="03000509000000000000" pitchFamily="65" charset="-120"/>
                <a:ea typeface="DFKai-SB" panose="03000509000000000000" pitchFamily="65" charset="-120"/>
              </a:rPr>
              <a:t>言必信，行必果；量力而行，盡力而為</a:t>
            </a:r>
            <a:endParaRPr lang="en-US" altLang="zh-CN" sz="2400" b="0" i="0"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1" i="0" u="sng" dirty="0">
                <a:effectLst/>
                <a:latin typeface="DFKai-SB" panose="03000509000000000000" pitchFamily="65" charset="-120"/>
                <a:ea typeface="DFKai-SB" panose="03000509000000000000" pitchFamily="65" charset="-120"/>
              </a:rPr>
              <a:t>聚焦發展、授人以漁</a:t>
            </a:r>
            <a:r>
              <a:rPr lang="zh-CN" altLang="en-US" sz="2400" b="0" i="0" u="sng" dirty="0">
                <a:effectLst/>
                <a:latin typeface="DFKai-SB" panose="03000509000000000000" pitchFamily="65" charset="-120"/>
                <a:ea typeface="DFKai-SB" panose="03000509000000000000" pitchFamily="65" charset="-120"/>
              </a:rPr>
              <a:t>：</a:t>
            </a:r>
            <a:endParaRPr lang="en-US" altLang="zh-CN" sz="2400" b="0" i="0" u="sng"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dirty="0">
                <a:latin typeface="DFKai-SB" panose="03000509000000000000" pitchFamily="65" charset="-120"/>
                <a:ea typeface="DFKai-SB" panose="03000509000000000000" pitchFamily="65" charset="-120"/>
              </a:rPr>
              <a:t>幫助各國培養和提升自主發展能力</a:t>
            </a:r>
            <a:endParaRPr lang="en-US" altLang="zh-CN" sz="2400" b="0" i="0"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1" i="0" u="sng" dirty="0">
                <a:effectLst/>
                <a:latin typeface="DFKai-SB" panose="03000509000000000000" pitchFamily="65" charset="-120"/>
                <a:ea typeface="DFKai-SB" panose="03000509000000000000" pitchFamily="65" charset="-120"/>
              </a:rPr>
              <a:t>開放包容、交流互鑒</a:t>
            </a:r>
            <a:r>
              <a:rPr lang="zh-CN" altLang="en-US" sz="2400" b="0" i="0" u="sng" dirty="0">
                <a:effectLst/>
                <a:latin typeface="DFKai-SB" panose="03000509000000000000" pitchFamily="65" charset="-120"/>
                <a:ea typeface="DFKai-SB" panose="03000509000000000000" pitchFamily="65" charset="-120"/>
              </a:rPr>
              <a:t>：</a:t>
            </a:r>
            <a:endParaRPr lang="en-US" altLang="zh-CN" sz="2400" b="0" i="0" u="sng" dirty="0">
              <a:effectLst/>
              <a:latin typeface="DFKai-SB" panose="03000509000000000000" pitchFamily="65" charset="-120"/>
              <a:ea typeface="DFKai-SB" panose="03000509000000000000" pitchFamily="65" charset="-120"/>
            </a:endParaRPr>
          </a:p>
          <a:p>
            <a:pPr marL="0" indent="0">
              <a:lnSpc>
                <a:spcPct val="150000"/>
              </a:lnSpc>
              <a:spcBef>
                <a:spcPts val="0"/>
              </a:spcBef>
              <a:buNone/>
            </a:pPr>
            <a:r>
              <a:rPr lang="zh-CN" altLang="en-US" sz="2400" b="0" i="0" dirty="0">
                <a:effectLst/>
                <a:latin typeface="DFKai-SB" panose="03000509000000000000" pitchFamily="65" charset="-120"/>
                <a:ea typeface="DFKai-SB" panose="03000509000000000000" pitchFamily="65" charset="-120"/>
              </a:rPr>
              <a:t>由受援國提出、受援國同意、受援國主導</a:t>
            </a:r>
            <a:endParaRPr lang="en-US" altLang="zh-CN" sz="2400" b="0" i="0" dirty="0">
              <a:effectLst/>
              <a:latin typeface="DFKai-SB" panose="03000509000000000000" pitchFamily="65" charset="-120"/>
              <a:ea typeface="DFKai-SB" panose="03000509000000000000" pitchFamily="65" charset="-120"/>
            </a:endParaRPr>
          </a:p>
        </p:txBody>
      </p:sp>
      <p:pic>
        <p:nvPicPr>
          <p:cNvPr id="10" name="Picture 4" descr="undefined">
            <a:extLst>
              <a:ext uri="{FF2B5EF4-FFF2-40B4-BE49-F238E27FC236}">
                <a16:creationId xmlns:a16="http://schemas.microsoft.com/office/drawing/2014/main" id="{E556CFF0-0F63-45F2-8ACD-C1D49811A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3329" y="1259243"/>
            <a:ext cx="3519664" cy="3854032"/>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grpSp>
        <p:nvGrpSpPr>
          <p:cNvPr id="4" name="群組 3">
            <a:extLst>
              <a:ext uri="{FF2B5EF4-FFF2-40B4-BE49-F238E27FC236}">
                <a16:creationId xmlns:a16="http://schemas.microsoft.com/office/drawing/2014/main" id="{D402ABEC-1475-4E76-959A-E9141B26F4A0}"/>
              </a:ext>
            </a:extLst>
          </p:cNvPr>
          <p:cNvGrpSpPr/>
          <p:nvPr/>
        </p:nvGrpSpPr>
        <p:grpSpPr>
          <a:xfrm>
            <a:off x="548399" y="1376621"/>
            <a:ext cx="475885" cy="3361358"/>
            <a:chOff x="972953" y="1943264"/>
            <a:chExt cx="475885" cy="3361358"/>
          </a:xfrm>
        </p:grpSpPr>
        <p:sp>
          <p:nvSpPr>
            <p:cNvPr id="7" name="Freeform 5">
              <a:extLst>
                <a:ext uri="{FF2B5EF4-FFF2-40B4-BE49-F238E27FC236}">
                  <a16:creationId xmlns:a16="http://schemas.microsoft.com/office/drawing/2014/main" id="{4530A6E0-28C4-44BB-B53D-594A370D66AB}"/>
                </a:ext>
              </a:extLst>
            </p:cNvPr>
            <p:cNvSpPr/>
            <p:nvPr/>
          </p:nvSpPr>
          <p:spPr bwMode="auto">
            <a:xfrm>
              <a:off x="972953" y="1943264"/>
              <a:ext cx="446151" cy="322817"/>
            </a:xfrm>
            <a:custGeom>
              <a:avLst/>
              <a:gdLst>
                <a:gd name="T0" fmla="*/ 304 w 395"/>
                <a:gd name="T1" fmla="*/ 283 h 298"/>
                <a:gd name="T2" fmla="*/ 274 w 395"/>
                <a:gd name="T3" fmla="*/ 298 h 298"/>
                <a:gd name="T4" fmla="*/ 13 w 395"/>
                <a:gd name="T5" fmla="*/ 298 h 298"/>
                <a:gd name="T6" fmla="*/ 6 w 395"/>
                <a:gd name="T7" fmla="*/ 283 h 298"/>
                <a:gd name="T8" fmla="*/ 92 w 395"/>
                <a:gd name="T9" fmla="*/ 164 h 298"/>
                <a:gd name="T10" fmla="*/ 92 w 395"/>
                <a:gd name="T11" fmla="*/ 134 h 298"/>
                <a:gd name="T12" fmla="*/ 6 w 395"/>
                <a:gd name="T13" fmla="*/ 15 h 298"/>
                <a:gd name="T14" fmla="*/ 13 w 395"/>
                <a:gd name="T15" fmla="*/ 0 h 298"/>
                <a:gd name="T16" fmla="*/ 274 w 395"/>
                <a:gd name="T17" fmla="*/ 0 h 298"/>
                <a:gd name="T18" fmla="*/ 304 w 395"/>
                <a:gd name="T19" fmla="*/ 15 h 298"/>
                <a:gd name="T20" fmla="*/ 390 w 395"/>
                <a:gd name="T21" fmla="*/ 134 h 298"/>
                <a:gd name="T22" fmla="*/ 390 w 395"/>
                <a:gd name="T23" fmla="*/ 164 h 298"/>
                <a:gd name="T24" fmla="*/ 304 w 395"/>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5" h="298">
                  <a:moveTo>
                    <a:pt x="304" y="283"/>
                  </a:moveTo>
                  <a:cubicBezTo>
                    <a:pt x="298" y="291"/>
                    <a:pt x="285" y="298"/>
                    <a:pt x="274" y="298"/>
                  </a:cubicBezTo>
                  <a:cubicBezTo>
                    <a:pt x="13" y="298"/>
                    <a:pt x="13" y="298"/>
                    <a:pt x="13" y="298"/>
                  </a:cubicBezTo>
                  <a:cubicBezTo>
                    <a:pt x="3" y="298"/>
                    <a:pt x="0" y="291"/>
                    <a:pt x="6" y="283"/>
                  </a:cubicBezTo>
                  <a:cubicBezTo>
                    <a:pt x="92" y="164"/>
                    <a:pt x="92" y="164"/>
                    <a:pt x="92" y="164"/>
                  </a:cubicBezTo>
                  <a:cubicBezTo>
                    <a:pt x="97" y="156"/>
                    <a:pt x="97" y="142"/>
                    <a:pt x="92" y="134"/>
                  </a:cubicBezTo>
                  <a:cubicBezTo>
                    <a:pt x="6" y="15"/>
                    <a:pt x="6" y="15"/>
                    <a:pt x="6" y="15"/>
                  </a:cubicBezTo>
                  <a:cubicBezTo>
                    <a:pt x="0" y="7"/>
                    <a:pt x="3" y="0"/>
                    <a:pt x="13" y="0"/>
                  </a:cubicBezTo>
                  <a:cubicBezTo>
                    <a:pt x="274" y="0"/>
                    <a:pt x="274" y="0"/>
                    <a:pt x="274" y="0"/>
                  </a:cubicBezTo>
                  <a:cubicBezTo>
                    <a:pt x="285" y="0"/>
                    <a:pt x="298" y="7"/>
                    <a:pt x="304" y="15"/>
                  </a:cubicBezTo>
                  <a:cubicBezTo>
                    <a:pt x="390" y="134"/>
                    <a:pt x="390" y="134"/>
                    <a:pt x="390" y="134"/>
                  </a:cubicBezTo>
                  <a:cubicBezTo>
                    <a:pt x="395" y="142"/>
                    <a:pt x="395" y="156"/>
                    <a:pt x="390" y="164"/>
                  </a:cubicBezTo>
                  <a:lnTo>
                    <a:pt x="304" y="283"/>
                  </a:lnTo>
                  <a:close/>
                </a:path>
              </a:pathLst>
            </a:custGeom>
            <a:solidFill>
              <a:srgbClr val="FFBF53"/>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Freeform 6">
              <a:extLst>
                <a:ext uri="{FF2B5EF4-FFF2-40B4-BE49-F238E27FC236}">
                  <a16:creationId xmlns:a16="http://schemas.microsoft.com/office/drawing/2014/main" id="{3DF61233-750A-42B0-802A-31F4810E0BD3}"/>
                </a:ext>
              </a:extLst>
            </p:cNvPr>
            <p:cNvSpPr/>
            <p:nvPr/>
          </p:nvSpPr>
          <p:spPr bwMode="auto">
            <a:xfrm>
              <a:off x="993146" y="3993824"/>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1747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Freeform 7">
              <a:extLst>
                <a:ext uri="{FF2B5EF4-FFF2-40B4-BE49-F238E27FC236}">
                  <a16:creationId xmlns:a16="http://schemas.microsoft.com/office/drawing/2014/main" id="{71D4A984-BDC4-4B17-ABB9-A898C7D7C6AA}"/>
                </a:ext>
              </a:extLst>
            </p:cNvPr>
            <p:cNvSpPr/>
            <p:nvPr/>
          </p:nvSpPr>
          <p:spPr bwMode="auto">
            <a:xfrm>
              <a:off x="1001494" y="300584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Freeform 6">
              <a:extLst>
                <a:ext uri="{FF2B5EF4-FFF2-40B4-BE49-F238E27FC236}">
                  <a16:creationId xmlns:a16="http://schemas.microsoft.com/office/drawing/2014/main" id="{46CF2F0F-7952-4324-B727-F2FBDA42EB8E}"/>
                </a:ext>
              </a:extLst>
            </p:cNvPr>
            <p:cNvSpPr/>
            <p:nvPr/>
          </p:nvSpPr>
          <p:spPr bwMode="auto">
            <a:xfrm>
              <a:off x="1001256" y="4981805"/>
              <a:ext cx="447582" cy="322817"/>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7030A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grpSp>
      <p:sp>
        <p:nvSpPr>
          <p:cNvPr id="12" name="内容占位符 2">
            <a:extLst>
              <a:ext uri="{FF2B5EF4-FFF2-40B4-BE49-F238E27FC236}">
                <a16:creationId xmlns:a16="http://schemas.microsoft.com/office/drawing/2014/main" id="{086C5F6F-D254-490F-989A-3156535A5BBA}"/>
              </a:ext>
            </a:extLst>
          </p:cNvPr>
          <p:cNvSpPr txBox="1">
            <a:spLocks/>
          </p:cNvSpPr>
          <p:nvPr/>
        </p:nvSpPr>
        <p:spPr>
          <a:xfrm>
            <a:off x="1001256" y="5828619"/>
            <a:ext cx="8059617" cy="48628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60000"/>
              </a:lnSpc>
              <a:buNone/>
            </a:pPr>
            <a:r>
              <a:rPr lang="zh-TW" altLang="en-US" sz="1600" dirty="0">
                <a:latin typeface="DFKai-SB" panose="03000509000000000000" pitchFamily="65" charset="-120"/>
                <a:ea typeface="DFKai-SB" panose="03000509000000000000" pitchFamily="65" charset="-120"/>
              </a:rPr>
              <a:t>資料來源</a:t>
            </a:r>
            <a:r>
              <a:rPr lang="en-US" altLang="zh-TW" sz="1600" dirty="0" smtClean="0">
                <a:latin typeface="DFKai-SB" panose="03000509000000000000" pitchFamily="65" charset="-120"/>
                <a:ea typeface="DFKai-SB" panose="03000509000000000000" pitchFamily="65" charset="-120"/>
              </a:rPr>
              <a:t>︰</a:t>
            </a:r>
            <a:r>
              <a:rPr lang="zh-TW" altLang="en-US" sz="1600" dirty="0" smtClean="0">
                <a:latin typeface="DFKai-SB" panose="03000509000000000000" pitchFamily="65" charset="-120"/>
                <a:ea typeface="DFKai-SB" panose="03000509000000000000" pitchFamily="65" charset="-120"/>
              </a:rPr>
              <a:t>中國新聞網 </a:t>
            </a:r>
            <a:r>
              <a:rPr lang="en-US" altLang="zh-TW" sz="1600" dirty="0">
                <a:latin typeface="DFKai-SB" panose="03000509000000000000" pitchFamily="65" charset="-120"/>
                <a:ea typeface="DFKai-SB" panose="03000509000000000000" pitchFamily="65" charset="-12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600" dirty="0" smtClean="0">
                <a:latin typeface="Times New Roman" panose="02020603050405020304" pitchFamily="18" charset="0"/>
                <a:ea typeface="DFKai-SB" panose="03000509000000000000" pitchFamily="65" charset="-120"/>
                <a:cs typeface="Times New Roman" panose="02020603050405020304" pitchFamily="18" charset="0"/>
              </a:rPr>
              <a:t>www.chinanews.com.cn/gn/2021/04-26/9464782.shtml</a:t>
            </a:r>
            <a:r>
              <a:rPr lang="en-US" altLang="zh-TW" sz="16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6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8027502" y="5228612"/>
            <a:ext cx="2492990" cy="369332"/>
          </a:xfrm>
          <a:prstGeom prst="rect">
            <a:avLst/>
          </a:prstGeom>
        </p:spPr>
        <p:txBody>
          <a:bodyPr wrap="none">
            <a:spAutoFit/>
          </a:bodyPr>
          <a:lstStyle/>
          <a:p>
            <a:r>
              <a:rPr lang="zh-TW" altLang="en-US" dirty="0">
                <a:latin typeface="標楷體" panose="03000509000000000000" pitchFamily="65" charset="-120"/>
                <a:ea typeface="標楷體" panose="03000509000000000000" pitchFamily="65" charset="-120"/>
              </a:rPr>
              <a:t>中國政府對外援助</a:t>
            </a:r>
            <a:r>
              <a:rPr lang="zh-TW" altLang="en-US" dirty="0" smtClean="0">
                <a:latin typeface="標楷體" panose="03000509000000000000" pitchFamily="65" charset="-120"/>
                <a:ea typeface="標楷體" panose="03000509000000000000" pitchFamily="65" charset="-120"/>
              </a:rPr>
              <a:t>標</a:t>
            </a:r>
            <a:r>
              <a:rPr lang="zh-TW" altLang="en-US" dirty="0">
                <a:latin typeface="標楷體" panose="03000509000000000000" pitchFamily="65" charset="-120"/>
                <a:ea typeface="標楷體" panose="03000509000000000000" pitchFamily="65" charset="-120"/>
              </a:rPr>
              <a:t>誌</a:t>
            </a:r>
            <a:endParaRPr lang="zh-HK"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6486062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对角圆角 1">
            <a:extLst>
              <a:ext uri="{FF2B5EF4-FFF2-40B4-BE49-F238E27FC236}">
                <a16:creationId xmlns:a16="http://schemas.microsoft.com/office/drawing/2014/main" id="{ACC1AA45-971D-4610-8F95-8E7A15AD56D0}"/>
              </a:ext>
            </a:extLst>
          </p:cNvPr>
          <p:cNvSpPr/>
          <p:nvPr/>
        </p:nvSpPr>
        <p:spPr>
          <a:xfrm>
            <a:off x="2731711" y="297300"/>
            <a:ext cx="8780193" cy="1010518"/>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C1A36BB5-319B-452A-80CA-D9932284DD14}"/>
              </a:ext>
            </a:extLst>
          </p:cNvPr>
          <p:cNvPicPr>
            <a:picLocks noChangeAspect="1"/>
          </p:cNvPicPr>
          <p:nvPr/>
        </p:nvPicPr>
        <p:blipFill>
          <a:blip r:embed="rId2"/>
          <a:stretch>
            <a:fillRect/>
          </a:stretch>
        </p:blipFill>
        <p:spPr>
          <a:xfrm>
            <a:off x="7625444" y="3172784"/>
            <a:ext cx="3886460" cy="2282085"/>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grpSp>
        <p:nvGrpSpPr>
          <p:cNvPr id="3" name="组合 2">
            <a:extLst>
              <a:ext uri="{FF2B5EF4-FFF2-40B4-BE49-F238E27FC236}">
                <a16:creationId xmlns:a16="http://schemas.microsoft.com/office/drawing/2014/main" id="{668ED823-69AF-4EC8-A23F-508F9BCB8559}"/>
              </a:ext>
            </a:extLst>
          </p:cNvPr>
          <p:cNvGrpSpPr/>
          <p:nvPr/>
        </p:nvGrpSpPr>
        <p:grpSpPr>
          <a:xfrm>
            <a:off x="590105" y="2813640"/>
            <a:ext cx="6483445" cy="3160773"/>
            <a:chOff x="547670" y="3487075"/>
            <a:chExt cx="6483445" cy="3420155"/>
          </a:xfrm>
        </p:grpSpPr>
        <p:sp>
          <p:nvSpPr>
            <p:cNvPr id="19" name="矩形: 圆角 18">
              <a:extLst>
                <a:ext uri="{FF2B5EF4-FFF2-40B4-BE49-F238E27FC236}">
                  <a16:creationId xmlns:a16="http://schemas.microsoft.com/office/drawing/2014/main" id="{34C72236-FF29-46EC-9C09-37ECCD8D58A9}"/>
                </a:ext>
              </a:extLst>
            </p:cNvPr>
            <p:cNvSpPr/>
            <p:nvPr/>
          </p:nvSpPr>
          <p:spPr bwMode="auto">
            <a:xfrm>
              <a:off x="547670" y="3596463"/>
              <a:ext cx="6299454" cy="302781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矩形 19">
              <a:extLst>
                <a:ext uri="{FF2B5EF4-FFF2-40B4-BE49-F238E27FC236}">
                  <a16:creationId xmlns:a16="http://schemas.microsoft.com/office/drawing/2014/main" id="{DFE4077D-766A-4B08-B8B8-F359DD3FC357}"/>
                </a:ext>
              </a:extLst>
            </p:cNvPr>
            <p:cNvSpPr/>
            <p:nvPr/>
          </p:nvSpPr>
          <p:spPr>
            <a:xfrm>
              <a:off x="605397" y="3487075"/>
              <a:ext cx="6425718" cy="3420155"/>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文本框 12">
              <a:extLst>
                <a:ext uri="{FF2B5EF4-FFF2-40B4-BE49-F238E27FC236}">
                  <a16:creationId xmlns:a16="http://schemas.microsoft.com/office/drawing/2014/main" id="{8DAAAE0B-AC08-44EF-A9AB-A027C458F55C}"/>
                </a:ext>
              </a:extLst>
            </p:cNvPr>
            <p:cNvSpPr txBox="1"/>
            <p:nvPr/>
          </p:nvSpPr>
          <p:spPr>
            <a:xfrm>
              <a:off x="759501" y="3558755"/>
              <a:ext cx="6058551" cy="3297033"/>
            </a:xfrm>
            <a:prstGeom prst="rect">
              <a:avLst/>
            </a:prstGeom>
            <a:noFill/>
          </p:spPr>
          <p:txBody>
            <a:bodyPr wrap="square">
              <a:spAutoFit/>
            </a:bodyPr>
            <a:lstStyle/>
            <a:p>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已經成功舉辦兩屆</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國際合作高峰論壇和</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國際合作高級別視訊會議。在第二屆</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國際合作高峰論壇上，與會領導人和國際組織負責人圍繞</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推進互聯互通，挖掘增長新動力</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加強政策對接，打造更緊密夥伴關係</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推動綠色和可持續發展，落實聯合國2030年議程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等議題進行深入討論。</a:t>
              </a:r>
            </a:p>
          </p:txBody>
        </p:sp>
      </p:grpSp>
      <p:sp>
        <p:nvSpPr>
          <p:cNvPr id="14" name="文本框 13">
            <a:extLst>
              <a:ext uri="{FF2B5EF4-FFF2-40B4-BE49-F238E27FC236}">
                <a16:creationId xmlns:a16="http://schemas.microsoft.com/office/drawing/2014/main" id="{70BCCD7C-8E37-4A99-BBC8-A6300FD4D687}"/>
              </a:ext>
            </a:extLst>
          </p:cNvPr>
          <p:cNvSpPr txBox="1"/>
          <p:nvPr/>
        </p:nvSpPr>
        <p:spPr>
          <a:xfrm>
            <a:off x="675499" y="1418064"/>
            <a:ext cx="10836405" cy="1200329"/>
          </a:xfrm>
          <a:prstGeom prst="rect">
            <a:avLst/>
          </a:prstGeom>
          <a:noFill/>
          <a:ln w="28575">
            <a:solidFill>
              <a:srgbClr val="FF0000"/>
            </a:solidFill>
          </a:ln>
        </p:spPr>
        <p:txBody>
          <a:bodyPr wrap="square">
            <a:spAutoFit/>
          </a:bodyPr>
          <a:lstStyle/>
          <a:p>
            <a:r>
              <a:rPr lang="zh-CN" altLang="en-US" sz="2400" dirty="0">
                <a:latin typeface="DFKai-SB" panose="03000509000000000000" pitchFamily="65" charset="-120"/>
                <a:ea typeface="DFKai-SB" panose="03000509000000000000" pitchFamily="65" charset="-120"/>
              </a:rPr>
              <a:t>充分發揮</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沿線</a:t>
            </a:r>
            <a:r>
              <a:rPr lang="zh-TW" altLang="en-US" sz="2400" dirty="0">
                <a:latin typeface="DFKai-SB" panose="03000509000000000000" pitchFamily="65" charset="-120"/>
                <a:ea typeface="DFKai-SB" panose="03000509000000000000" pitchFamily="65" charset="-120"/>
              </a:rPr>
              <a:t>國家 </a:t>
            </a:r>
            <a:r>
              <a:rPr lang="en-US" altLang="zh-TW" sz="2400" dirty="0">
                <a:latin typeface="DFKai-SB" panose="03000509000000000000" pitchFamily="65" charset="-120"/>
                <a:ea typeface="DFKai-SB" panose="03000509000000000000" pitchFamily="65" charset="-120"/>
              </a:rPr>
              <a:t>/ </a:t>
            </a:r>
            <a:r>
              <a:rPr lang="zh-CN" altLang="en-US" sz="2400" dirty="0">
                <a:latin typeface="DFKai-SB" panose="03000509000000000000" pitchFamily="65" charset="-120"/>
                <a:ea typeface="DFKai-SB" panose="03000509000000000000" pitchFamily="65" charset="-120"/>
              </a:rPr>
              <a:t>區域相關國際論壇、展會的平台作用，以及</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國際合作高峰論壇和</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國際合作高級別視訊會議的作用</a:t>
            </a:r>
            <a:r>
              <a:rPr lang="zh-CN" altLang="en-US" sz="2400" dirty="0" smtClean="0">
                <a:latin typeface="DFKai-SB" panose="03000509000000000000" pitchFamily="65" charset="-120"/>
                <a:ea typeface="DFKai-SB" panose="03000509000000000000" pitchFamily="65" charset="-120"/>
              </a:rPr>
              <a:t>，為</a:t>
            </a:r>
            <a:r>
              <a:rPr lang="zh-TW" altLang="en-US" sz="2400"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參與國和國際組織提供共商發展的平台。</a:t>
            </a:r>
            <a:endParaRPr lang="en-US" altLang="zh-CN" sz="2400" dirty="0">
              <a:latin typeface="DFKai-SB" panose="03000509000000000000" pitchFamily="65" charset="-120"/>
              <a:ea typeface="DFKai-SB" panose="03000509000000000000" pitchFamily="65" charset="-120"/>
            </a:endParaRPr>
          </a:p>
        </p:txBody>
      </p:sp>
      <p:sp>
        <p:nvSpPr>
          <p:cNvPr id="9" name="标题 1">
            <a:extLst>
              <a:ext uri="{FF2B5EF4-FFF2-40B4-BE49-F238E27FC236}">
                <a16:creationId xmlns:a16="http://schemas.microsoft.com/office/drawing/2014/main" id="{EE474713-E06C-4CBE-B3D2-214D7EDEC9E0}"/>
              </a:ext>
            </a:extLst>
          </p:cNvPr>
          <p:cNvSpPr txBox="1">
            <a:spLocks noChangeArrowheads="1"/>
          </p:cNvSpPr>
          <p:nvPr/>
        </p:nvSpPr>
        <p:spPr bwMode="auto">
          <a:xfrm>
            <a:off x="2775854" y="262845"/>
            <a:ext cx="8736050" cy="978729"/>
          </a:xfrm>
          <a:prstGeom prst="rect">
            <a:avLst/>
          </a:prstGeom>
          <a:noFill/>
          <a:ln>
            <a:noFill/>
          </a:ln>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zh-CN" altLang="en-US" sz="2400" i="0" dirty="0">
                <a:effectLst/>
                <a:latin typeface="DFKai-SB" panose="03000509000000000000" pitchFamily="65" charset="-120"/>
                <a:ea typeface="DFKai-SB" panose="03000509000000000000" pitchFamily="65" charset="-120"/>
              </a:rPr>
              <a:t>集思廣益，使</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i="0" dirty="0">
                <a:effectLst/>
                <a:latin typeface="DFKai-SB" panose="03000509000000000000" pitchFamily="65" charset="-120"/>
                <a:ea typeface="DFKai-SB" panose="03000509000000000000" pitchFamily="65" charset="-120"/>
              </a:rPr>
              <a:t>建設兼顧各方利益和關切，體現集體智慧和創意。</a:t>
            </a:r>
            <a:endParaRPr lang="zh-CN" altLang="en-US" sz="24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5" name="标题 1">
            <a:extLst>
              <a:ext uri="{FF2B5EF4-FFF2-40B4-BE49-F238E27FC236}">
                <a16:creationId xmlns:a16="http://schemas.microsoft.com/office/drawing/2014/main" id="{F15EBF6E-D097-49B2-906F-DD0930C824BD}"/>
              </a:ext>
            </a:extLst>
          </p:cNvPr>
          <p:cNvSpPr txBox="1">
            <a:spLocks noChangeArrowheads="1"/>
          </p:cNvSpPr>
          <p:nvPr/>
        </p:nvSpPr>
        <p:spPr bwMode="auto">
          <a:xfrm>
            <a:off x="801935" y="185499"/>
            <a:ext cx="1706224" cy="527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共商</a:t>
            </a:r>
            <a:endParaRPr lang="en-US" altLang="zh-CN" sz="2800" b="1"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FDB879A3-A3D5-41EA-BA5D-840F699C0FCF}"/>
              </a:ext>
            </a:extLst>
          </p:cNvPr>
          <p:cNvSpPr txBox="1"/>
          <p:nvPr/>
        </p:nvSpPr>
        <p:spPr>
          <a:xfrm>
            <a:off x="7507180" y="5605081"/>
            <a:ext cx="4334788" cy="369332"/>
          </a:xfrm>
          <a:prstGeom prst="rect">
            <a:avLst/>
          </a:prstGeom>
          <a:noFill/>
          <a:ln>
            <a:solidFill>
              <a:schemeClr val="bg1"/>
            </a:solidFill>
          </a:ln>
        </p:spPr>
        <p:txBody>
          <a:bodyPr wrap="square">
            <a:spAutoFit/>
          </a:bodyPr>
          <a:lstStyle>
            <a:defPPr>
              <a:defRPr lang="zh-CN"/>
            </a:defPPr>
            <a:lvl1pPr lvl="0">
              <a:lnSpc>
                <a:spcPct val="150000"/>
              </a:lnSpc>
              <a:spcAft>
                <a:spcPts val="600"/>
              </a:spcAft>
              <a:defRPr sz="1200" b="1">
                <a:solidFill>
                  <a:prstClr val="black"/>
                </a:solidFill>
              </a:defRPr>
            </a:lvl1pPr>
          </a:lstStyle>
          <a:p>
            <a:pPr>
              <a:lnSpc>
                <a:spcPct val="100000"/>
              </a:lnSpc>
              <a:spcAft>
                <a:spcPts val="0"/>
              </a:spcAft>
            </a:pPr>
            <a:r>
              <a:rPr lang="zh-TW" altLang="en-US" sz="1800" b="0" dirty="0">
                <a:latin typeface="DFKai-SB" panose="03000509000000000000" pitchFamily="65" charset="-120"/>
                <a:ea typeface="DFKai-SB" panose="03000509000000000000" pitchFamily="65" charset="-120"/>
                <a:sym typeface="宋体" panose="02010600030101010101" pitchFamily="2" charset="-122"/>
              </a:rPr>
              <a:t>「</a:t>
            </a:r>
            <a:r>
              <a:rPr lang="zh-CN" altLang="en-US" sz="1800" b="0" dirty="0">
                <a:latin typeface="DFKai-SB" panose="03000509000000000000" pitchFamily="65" charset="-120"/>
                <a:ea typeface="DFKai-SB" panose="03000509000000000000" pitchFamily="65" charset="-120"/>
              </a:rPr>
              <a:t>一帶一路</a:t>
            </a:r>
            <a:r>
              <a:rPr lang="zh-TW" altLang="en-US" sz="1800" b="0" dirty="0">
                <a:latin typeface="DFKai-SB" panose="03000509000000000000" pitchFamily="65" charset="-120"/>
                <a:ea typeface="DFKai-SB" panose="03000509000000000000" pitchFamily="65" charset="-120"/>
                <a:sym typeface="宋体" panose="02010600030101010101" pitchFamily="2" charset="-122"/>
              </a:rPr>
              <a:t>」</a:t>
            </a:r>
            <a:r>
              <a:rPr lang="zh-CN" altLang="en-US" sz="1800" b="0" dirty="0">
                <a:latin typeface="DFKai-SB" panose="03000509000000000000" pitchFamily="65" charset="-120"/>
                <a:ea typeface="DFKai-SB" panose="03000509000000000000" pitchFamily="65" charset="-120"/>
              </a:rPr>
              <a:t>國際合作高峰論壇紀念郵票</a:t>
            </a:r>
          </a:p>
        </p:txBody>
      </p:sp>
      <p:sp>
        <p:nvSpPr>
          <p:cNvPr id="16" name="Freeform 7">
            <a:extLst>
              <a:ext uri="{FF2B5EF4-FFF2-40B4-BE49-F238E27FC236}">
                <a16:creationId xmlns:a16="http://schemas.microsoft.com/office/drawing/2014/main" id="{C946D7E0-E059-462F-A92A-1CB4B12AC026}"/>
              </a:ext>
            </a:extLst>
          </p:cNvPr>
          <p:cNvSpPr/>
          <p:nvPr/>
        </p:nvSpPr>
        <p:spPr bwMode="auto">
          <a:xfrm>
            <a:off x="578383" y="260914"/>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文本框 5">
            <a:extLst>
              <a:ext uri="{FF2B5EF4-FFF2-40B4-BE49-F238E27FC236}">
                <a16:creationId xmlns:a16="http://schemas.microsoft.com/office/drawing/2014/main" id="{A9A2A5E2-B6B3-4515-A923-F11EFCA960A5}"/>
              </a:ext>
            </a:extLst>
          </p:cNvPr>
          <p:cNvSpPr txBox="1"/>
          <p:nvPr/>
        </p:nvSpPr>
        <p:spPr>
          <a:xfrm>
            <a:off x="675499" y="5974413"/>
            <a:ext cx="8719362" cy="646331"/>
          </a:xfrm>
          <a:prstGeom prst="rect">
            <a:avLst/>
          </a:prstGeom>
          <a:noFill/>
        </p:spPr>
        <p:txBody>
          <a:bodyPr wrap="square" rtlCol="0">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endParaRPr lang="en-US" altLang="zh-CN" sz="1200" dirty="0">
              <a:latin typeface="DFKai-SB" panose="03000509000000000000" pitchFamily="65" charset="-120"/>
              <a:ea typeface="DFKai-SB" panose="03000509000000000000" pitchFamily="65" charset="-120"/>
            </a:endParaRPr>
          </a:p>
          <a:p>
            <a:pPr marL="171450" indent="-171450">
              <a:buFont typeface="Arial" panose="020B0604020202020204" pitchFamily="34" charset="0"/>
              <a:buChar char="•"/>
            </a:pPr>
            <a:r>
              <a:rPr lang="zh-TW" altLang="en-US" sz="1200" dirty="0">
                <a:latin typeface="DFKai-SB" panose="03000509000000000000" pitchFamily="65" charset="-120"/>
                <a:ea typeface="DFKai-SB" panose="03000509000000000000" pitchFamily="65" charset="-120"/>
              </a:rPr>
              <a:t>「一帶一路」國際合作高峰</a:t>
            </a:r>
            <a:r>
              <a:rPr lang="zh-TW" altLang="en-US" sz="1200" dirty="0" smtClean="0">
                <a:latin typeface="DFKai-SB" panose="03000509000000000000" pitchFamily="65" charset="-120"/>
                <a:ea typeface="DFKai-SB" panose="03000509000000000000" pitchFamily="65" charset="-120"/>
              </a:rPr>
              <a:t>論壇</a:t>
            </a:r>
            <a:r>
              <a:rPr lang="en-US" altLang="zh-TW" sz="1200" dirty="0">
                <a:latin typeface="DFKai-SB" panose="03000509000000000000" pitchFamily="65" charset="-120"/>
                <a:ea typeface="DFKai-SB" panose="03000509000000000000" pitchFamily="65" charset="-120"/>
              </a:rPr>
              <a:t> </a:t>
            </a:r>
            <a:r>
              <a:rPr lang="en-US" altLang="zh-TW" sz="1200" dirty="0" smtClean="0">
                <a:latin typeface="DFKai-SB" panose="03000509000000000000" pitchFamily="65" charset="-120"/>
                <a:ea typeface="DFKai-SB" panose="03000509000000000000" pitchFamily="65" charset="-12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://www.beltandroadforum.org</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a:latin typeface="DFKai-SB" panose="03000509000000000000" pitchFamily="65" charset="-120"/>
                <a:ea typeface="DFKai-SB" panose="03000509000000000000" pitchFamily="65" charset="-120"/>
                <a:sym typeface="宋体" panose="02010600030101010101" pitchFamily="2" charset="-122"/>
              </a:rPr>
              <a:t>中國政府</a:t>
            </a:r>
            <a:r>
              <a:rPr lang="zh-TW" altLang="en-US" sz="1200" dirty="0" smtClean="0">
                <a:latin typeface="DFKai-SB" panose="03000509000000000000" pitchFamily="65" charset="-120"/>
                <a:ea typeface="DFKai-SB" panose="03000509000000000000" pitchFamily="65" charset="-120"/>
                <a:sym typeface="宋体" panose="02010600030101010101" pitchFamily="2" charset="-122"/>
              </a:rPr>
              <a:t>網</a:t>
            </a:r>
            <a:r>
              <a:rPr lang="en-US" altLang="zh-TW" sz="1200" dirty="0">
                <a:latin typeface="DFKai-SB" panose="03000509000000000000" pitchFamily="65" charset="-120"/>
                <a:ea typeface="DFKai-SB" panose="03000509000000000000" pitchFamily="65" charset="-120"/>
                <a:sym typeface="宋体" panose="02010600030101010101" pitchFamily="2" charset="-122"/>
              </a:rPr>
              <a:t> </a:t>
            </a:r>
            <a:r>
              <a:rPr lang="en-US" altLang="zh-TW" sz="1200" dirty="0" smtClean="0">
                <a:latin typeface="DFKai-SB" panose="03000509000000000000" pitchFamily="65" charset="-120"/>
                <a:ea typeface="DFKai-SB" panose="03000509000000000000" pitchFamily="65" charset="-120"/>
                <a:sym typeface="宋体" panose="02010600030101010101" pitchFamily="2" charset="-122"/>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big5.www.gov.cn/gate/big5/www.gov.cn/guowuyuan/2020-06/19/content_5520367.htm</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Tree>
    <p:extLst>
      <p:ext uri="{BB962C8B-B14F-4D97-AF65-F5344CB8AC3E}">
        <p14:creationId xmlns:p14="http://schemas.microsoft.com/office/powerpoint/2010/main" val="34934196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对角圆角 23">
            <a:extLst>
              <a:ext uri="{FF2B5EF4-FFF2-40B4-BE49-F238E27FC236}">
                <a16:creationId xmlns:a16="http://schemas.microsoft.com/office/drawing/2014/main" id="{C88B6DAA-41CE-4AAE-9BC7-873FE7EBD15D}"/>
              </a:ext>
            </a:extLst>
          </p:cNvPr>
          <p:cNvSpPr/>
          <p:nvPr/>
        </p:nvSpPr>
        <p:spPr>
          <a:xfrm>
            <a:off x="2699126" y="398257"/>
            <a:ext cx="7899194" cy="498278"/>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4294967295"/>
          </p:nvPr>
        </p:nvSpPr>
        <p:spPr>
          <a:xfrm>
            <a:off x="663060" y="1273851"/>
            <a:ext cx="10678923" cy="1608770"/>
          </a:xfrm>
        </p:spPr>
        <p:txBody>
          <a:bodyPr>
            <a:noAutofit/>
          </a:bodyPr>
          <a:lstStyle/>
          <a:p>
            <a:pPr marL="0" indent="0">
              <a:lnSpc>
                <a:spcPct val="120000"/>
              </a:lnSpc>
              <a:buNone/>
            </a:pPr>
            <a:r>
              <a:rPr lang="zh-CN" altLang="en-US" dirty="0">
                <a:latin typeface="DFKai-SB" panose="03000509000000000000" pitchFamily="65" charset="-120"/>
                <a:ea typeface="DFKai-SB" panose="03000509000000000000" pitchFamily="65" charset="-120"/>
              </a:rPr>
              <a:t>    </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solidFill>
                  <a:prstClr val="black"/>
                </a:solidFill>
                <a:latin typeface="DFKai-SB" panose="03000509000000000000" pitchFamily="65" charset="-120"/>
                <a:ea typeface="DFKai-SB" panose="03000509000000000000" pitchFamily="65" charset="-120"/>
              </a:rPr>
              <a:t>一帶一路</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建設各方都是平等的參與者、建設者和貢獻者。除了與發展中國家共建</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solidFill>
                  <a:prstClr val="black"/>
                </a:solidFill>
                <a:latin typeface="DFKai-SB" panose="03000509000000000000" pitchFamily="65" charset="-120"/>
                <a:ea typeface="DFKai-SB" panose="03000509000000000000" pitchFamily="65" charset="-120"/>
              </a:rPr>
              <a:t>一帶一路</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之外，國</a:t>
            </a:r>
            <a:r>
              <a:rPr lang="zh-TW" altLang="en-US" dirty="0">
                <a:latin typeface="DFKai-SB" panose="03000509000000000000" pitchFamily="65" charset="-120"/>
                <a:ea typeface="DFKai-SB" panose="03000509000000000000" pitchFamily="65" charset="-120"/>
              </a:rPr>
              <a:t>家</a:t>
            </a:r>
            <a:r>
              <a:rPr lang="zh-CN" altLang="en-US" dirty="0">
                <a:latin typeface="DFKai-SB" panose="03000509000000000000" pitchFamily="65" charset="-120"/>
                <a:ea typeface="DFKai-SB" panose="03000509000000000000" pitchFamily="65" charset="-120"/>
              </a:rPr>
              <a:t>還與多個發達國家推動第三方市場合作。</a:t>
            </a:r>
          </a:p>
        </p:txBody>
      </p:sp>
      <p:sp>
        <p:nvSpPr>
          <p:cNvPr id="22" name="标题 1">
            <a:extLst>
              <a:ext uri="{FF2B5EF4-FFF2-40B4-BE49-F238E27FC236}">
                <a16:creationId xmlns:a16="http://schemas.microsoft.com/office/drawing/2014/main" id="{F20DB25B-D710-4F07-B644-478B335758BB}"/>
              </a:ext>
            </a:extLst>
          </p:cNvPr>
          <p:cNvSpPr txBox="1">
            <a:spLocks noChangeArrowheads="1"/>
          </p:cNvSpPr>
          <p:nvPr/>
        </p:nvSpPr>
        <p:spPr bwMode="auto">
          <a:xfrm>
            <a:off x="2699126" y="398257"/>
            <a:ext cx="7762559" cy="49827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各施所長，各盡所能，把各方優勢和</a:t>
            </a:r>
            <a:r>
              <a:rPr lang="zh-TW" altLang="en-US" sz="2400" kern="100" dirty="0">
                <a:latin typeface="DFKai-SB" panose="03000509000000000000" pitchFamily="65" charset="-120"/>
                <a:ea typeface="DFKai-SB" panose="03000509000000000000" pitchFamily="65" charset="-120"/>
                <a:cs typeface="Times New Roman" panose="02020603050405020304" pitchFamily="18" charset="0"/>
              </a:rPr>
              <a:t>潛</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能充分發揮出來。</a:t>
            </a:r>
            <a:endParaRPr lang="en-US" altLang="zh-CN" sz="2400" kern="100" dirty="0">
              <a:latin typeface="DFKai-SB" panose="03000509000000000000" pitchFamily="65" charset="-120"/>
              <a:ea typeface="DFKai-SB" panose="03000509000000000000" pitchFamily="65" charset="-120"/>
              <a:cs typeface="Times New Roman" panose="02020603050405020304" pitchFamily="18" charset="0"/>
            </a:endParaRPr>
          </a:p>
        </p:txBody>
      </p:sp>
      <p:sp>
        <p:nvSpPr>
          <p:cNvPr id="23" name="标题 1">
            <a:extLst>
              <a:ext uri="{FF2B5EF4-FFF2-40B4-BE49-F238E27FC236}">
                <a16:creationId xmlns:a16="http://schemas.microsoft.com/office/drawing/2014/main" id="{58DFA8EA-5A0E-48B0-A5E6-06CF880F8CA6}"/>
              </a:ext>
            </a:extLst>
          </p:cNvPr>
          <p:cNvSpPr txBox="1">
            <a:spLocks noChangeArrowheads="1"/>
          </p:cNvSpPr>
          <p:nvPr/>
        </p:nvSpPr>
        <p:spPr bwMode="auto">
          <a:xfrm>
            <a:off x="1111097" y="401607"/>
            <a:ext cx="133031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共建</a:t>
            </a:r>
            <a:endParaRPr lang="zh-CN" altLang="en-US" sz="2800" b="1" dirty="0">
              <a:latin typeface="DFKai-SB" panose="03000509000000000000" pitchFamily="65" charset="-120"/>
              <a:ea typeface="DFKai-SB" panose="03000509000000000000" pitchFamily="65" charset="-120"/>
            </a:endParaRPr>
          </a:p>
        </p:txBody>
      </p:sp>
      <p:sp>
        <p:nvSpPr>
          <p:cNvPr id="30" name="文本框 29">
            <a:extLst>
              <a:ext uri="{FF2B5EF4-FFF2-40B4-BE49-F238E27FC236}">
                <a16:creationId xmlns:a16="http://schemas.microsoft.com/office/drawing/2014/main" id="{BBA4EEE1-6BB7-43A0-A03B-01C49CDBBA66}"/>
              </a:ext>
            </a:extLst>
          </p:cNvPr>
          <p:cNvSpPr txBox="1"/>
          <p:nvPr/>
        </p:nvSpPr>
        <p:spPr>
          <a:xfrm>
            <a:off x="663060" y="3216500"/>
            <a:ext cx="4891425" cy="337794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r>
              <a:rPr lang="zh-CN" altLang="en-US" sz="2600" dirty="0"/>
              <a:t>第三方市場合作</a:t>
            </a:r>
            <a:endParaRPr lang="en-US" altLang="zh-CN" sz="2600" b="0" dirty="0"/>
          </a:p>
          <a:p>
            <a:pPr algn="l"/>
            <a:r>
              <a:rPr lang="zh-CN" altLang="en-US" sz="2600" b="0" dirty="0"/>
              <a:t>    第三方市場合作主要是指中國企業與發達國家企業共同在發展中國家市場開展經濟合作，主要</a:t>
            </a:r>
            <a:r>
              <a:rPr lang="zh-CN" altLang="en-US" sz="2600" b="0" dirty="0" smtClean="0"/>
              <a:t>包括產業</a:t>
            </a:r>
            <a:r>
              <a:rPr lang="zh-CN" altLang="en-US" sz="2600" b="0" dirty="0"/>
              <a:t>發展、基礎設施提升和民生改善。</a:t>
            </a:r>
          </a:p>
        </p:txBody>
      </p:sp>
      <p:sp>
        <p:nvSpPr>
          <p:cNvPr id="14" name="Freeform 7">
            <a:extLst>
              <a:ext uri="{FF2B5EF4-FFF2-40B4-BE49-F238E27FC236}">
                <a16:creationId xmlns:a16="http://schemas.microsoft.com/office/drawing/2014/main" id="{400D711B-D183-437E-9F66-4C5DA229C612}"/>
              </a:ext>
            </a:extLst>
          </p:cNvPr>
          <p:cNvSpPr/>
          <p:nvPr/>
        </p:nvSpPr>
        <p:spPr bwMode="auto">
          <a:xfrm>
            <a:off x="853386" y="49816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文本框 17">
            <a:extLst>
              <a:ext uri="{FF2B5EF4-FFF2-40B4-BE49-F238E27FC236}">
                <a16:creationId xmlns:a16="http://schemas.microsoft.com/office/drawing/2014/main" id="{FB87FA8C-F0C4-4CDF-AF70-52020BF6797F}"/>
              </a:ext>
            </a:extLst>
          </p:cNvPr>
          <p:cNvSpPr txBox="1"/>
          <p:nvPr/>
        </p:nvSpPr>
        <p:spPr>
          <a:xfrm>
            <a:off x="6361153" y="6026717"/>
            <a:ext cx="4303534" cy="738664"/>
          </a:xfrm>
          <a:prstGeom prst="rect">
            <a:avLst/>
          </a:prstGeom>
          <a:noFill/>
        </p:spPr>
        <p:txBody>
          <a:bodyPr wrap="square">
            <a:spAutoFit/>
          </a:bodyPr>
          <a:lstStyle/>
          <a:p>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2019</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b="0" i="0" dirty="0">
                <a:effectLst/>
                <a:latin typeface="Times New Roman" panose="02020603050405020304" pitchFamily="18" charset="0"/>
                <a:ea typeface="DFKai-SB" panose="03000509000000000000" pitchFamily="65" charset="-120"/>
                <a:cs typeface="Times New Roman" panose="02020603050405020304" pitchFamily="18" charset="0"/>
              </a:rPr>
              <a:t>22</a:t>
            </a:r>
            <a:r>
              <a:rPr lang="zh-CN" altLang="en-US" sz="1400" b="0" i="0" dirty="0">
                <a:effectLst/>
                <a:latin typeface="Times New Roman" panose="02020603050405020304" pitchFamily="18" charset="0"/>
                <a:ea typeface="DFKai-SB" panose="03000509000000000000" pitchFamily="65" charset="-120"/>
                <a:cs typeface="Times New Roman" panose="02020603050405020304" pitchFamily="18" charset="0"/>
              </a:rPr>
              <a:t>日 </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國家主席習近平在羅馬和意大利總統馬塔雷拉一起會見出席中意企業家委員會、中意第三方市場合作論壇的代表。</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008" y="3240404"/>
            <a:ext cx="4215824" cy="2787713"/>
          </a:xfrm>
          <a:prstGeom prst="rect">
            <a:avLst/>
          </a:prstGeom>
        </p:spPr>
      </p:pic>
    </p:spTree>
    <p:extLst>
      <p:ext uri="{BB962C8B-B14F-4D97-AF65-F5344CB8AC3E}">
        <p14:creationId xmlns:p14="http://schemas.microsoft.com/office/powerpoint/2010/main" val="9693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a:extLst>
              <a:ext uri="{FF2B5EF4-FFF2-40B4-BE49-F238E27FC236}">
                <a16:creationId xmlns:a16="http://schemas.microsoft.com/office/drawing/2014/main" id="{7D949D3C-FAAC-46C6-BDCB-636FFB1405AA}"/>
              </a:ext>
            </a:extLst>
          </p:cNvPr>
          <p:cNvSpPr txBox="1"/>
          <p:nvPr/>
        </p:nvSpPr>
        <p:spPr>
          <a:xfrm>
            <a:off x="8886430" y="4974450"/>
            <a:ext cx="2156912" cy="369332"/>
          </a:xfrm>
          <a:prstGeom prst="rect">
            <a:avLst/>
          </a:prstGeom>
          <a:noFill/>
        </p:spPr>
        <p:txBody>
          <a:bodyPr wrap="square">
            <a:spAutoFit/>
          </a:bodyPr>
          <a:lstStyle/>
          <a:p>
            <a:r>
              <a:rPr lang="zh-CN" altLang="en-US" dirty="0" smtClean="0">
                <a:latin typeface="DFKai-SB" panose="03000509000000000000" pitchFamily="65" charset="-120"/>
                <a:ea typeface="DFKai-SB" panose="03000509000000000000" pitchFamily="65" charset="-120"/>
              </a:rPr>
              <a:t>北斗</a:t>
            </a:r>
            <a:r>
              <a:rPr lang="zh-TW" altLang="en-US" dirty="0">
                <a:latin typeface="DFKai-SB" panose="03000509000000000000" pitchFamily="65" charset="-120"/>
                <a:ea typeface="DFKai-SB" panose="03000509000000000000" pitchFamily="65" charset="-120"/>
              </a:rPr>
              <a:t>衛</a:t>
            </a:r>
            <a:r>
              <a:rPr lang="zh-TW" altLang="en-US" dirty="0" smtClean="0">
                <a:latin typeface="DFKai-SB" panose="03000509000000000000" pitchFamily="65" charset="-120"/>
                <a:ea typeface="DFKai-SB" panose="03000509000000000000" pitchFamily="65" charset="-120"/>
              </a:rPr>
              <a:t>星</a:t>
            </a:r>
            <a:r>
              <a:rPr lang="zh-TW" altLang="en-US" dirty="0">
                <a:latin typeface="DFKai-SB" panose="03000509000000000000" pitchFamily="65" charset="-120"/>
                <a:ea typeface="DFKai-SB" panose="03000509000000000000" pitchFamily="65" charset="-120"/>
              </a:rPr>
              <a:t>導航系統</a:t>
            </a:r>
            <a:endParaRPr lang="zh-CN" altLang="en-US" dirty="0">
              <a:latin typeface="DFKai-SB" panose="03000509000000000000" pitchFamily="65" charset="-120"/>
              <a:ea typeface="DFKai-SB" panose="03000509000000000000" pitchFamily="65" charset="-120"/>
            </a:endParaRPr>
          </a:p>
        </p:txBody>
      </p:sp>
      <p:grpSp>
        <p:nvGrpSpPr>
          <p:cNvPr id="2" name="组合 1">
            <a:extLst>
              <a:ext uri="{FF2B5EF4-FFF2-40B4-BE49-F238E27FC236}">
                <a16:creationId xmlns:a16="http://schemas.microsoft.com/office/drawing/2014/main" id="{0B10A29D-F637-4466-A069-66F86F24EF92}"/>
              </a:ext>
            </a:extLst>
          </p:cNvPr>
          <p:cNvGrpSpPr/>
          <p:nvPr/>
        </p:nvGrpSpPr>
        <p:grpSpPr>
          <a:xfrm>
            <a:off x="930548" y="2124159"/>
            <a:ext cx="6969623" cy="3886591"/>
            <a:chOff x="1205532" y="2426001"/>
            <a:chExt cx="6969623" cy="3886591"/>
          </a:xfrm>
        </p:grpSpPr>
        <p:sp>
          <p:nvSpPr>
            <p:cNvPr id="15" name="矩形 14">
              <a:extLst>
                <a:ext uri="{FF2B5EF4-FFF2-40B4-BE49-F238E27FC236}">
                  <a16:creationId xmlns:a16="http://schemas.microsoft.com/office/drawing/2014/main" id="{3BB881E2-302E-4223-85E0-4E009FAAF2A4}"/>
                </a:ext>
              </a:extLst>
            </p:cNvPr>
            <p:cNvSpPr/>
            <p:nvPr/>
          </p:nvSpPr>
          <p:spPr>
            <a:xfrm>
              <a:off x="1205532" y="2426001"/>
              <a:ext cx="6969623" cy="388659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23" name="文本框 22">
              <a:extLst>
                <a:ext uri="{FF2B5EF4-FFF2-40B4-BE49-F238E27FC236}">
                  <a16:creationId xmlns:a16="http://schemas.microsoft.com/office/drawing/2014/main" id="{DE9E61F1-2CE2-4DAA-8F7C-B36774509D3B}"/>
                </a:ext>
              </a:extLst>
            </p:cNvPr>
            <p:cNvSpPr txBox="1"/>
            <p:nvPr/>
          </p:nvSpPr>
          <p:spPr>
            <a:xfrm>
              <a:off x="1411602" y="2886649"/>
              <a:ext cx="6628877" cy="3323987"/>
            </a:xfrm>
            <a:prstGeom prst="rect">
              <a:avLst/>
            </a:prstGeom>
            <a:noFill/>
          </p:spPr>
          <p:txBody>
            <a:bodyPr wrap="square">
              <a:spAutoFit/>
            </a:bodyPr>
            <a:lstStyle/>
            <a:p>
              <a:pPr>
                <a:lnSpc>
                  <a:spcPct val="150000"/>
                </a:lnSpc>
              </a:pPr>
              <a:r>
                <a:rPr lang="zh-CN" altLang="en-US" sz="2200" b="0" i="0" dirty="0">
                  <a:solidFill>
                    <a:srgbClr val="333333"/>
                  </a:solidFill>
                  <a:effectLst/>
                  <a:latin typeface="DFKai-SB" panose="03000509000000000000" pitchFamily="65" charset="-120"/>
                  <a:ea typeface="DFKai-SB" panose="03000509000000000000" pitchFamily="65" charset="-120"/>
                </a:rPr>
                <a:t>    </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中國北斗衞星導航系統</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有</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助</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800" dirty="0" smtClean="0">
                  <a:latin typeface="Times New Roman" panose="02020603050405020304" pitchFamily="18" charset="0"/>
                  <a:ea typeface="DFKai-SB" panose="03000509000000000000" pitchFamily="65" charset="-120"/>
                  <a:cs typeface="Times New Roman" panose="02020603050405020304" pitchFamily="18" charset="0"/>
                </a:rPr>
                <a:t>沿</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線</a:t>
              </a:r>
              <a:r>
                <a:rPr lang="zh-CN"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國家</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縮小與發達國家之間的數</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碼</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鴻溝</a:t>
              </a:r>
              <a:r>
                <a:rPr lang="zh-CN" altLang="en-US"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，為</a:t>
              </a:r>
              <a:r>
                <a:rPr lang="en-US" altLang="zh-CN" sz="2800" b="0" i="0" dirty="0" smtClean="0">
                  <a:effectLst/>
                  <a:latin typeface="Times New Roman" panose="02020603050405020304" pitchFamily="18" charset="0"/>
                  <a:ea typeface="DFKai-SB" panose="03000509000000000000" pitchFamily="65" charset="-120"/>
                  <a:cs typeface="Times New Roman" panose="02020603050405020304" pitchFamily="18" charset="0"/>
                </a:rPr>
                <a:t>5G</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通</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訊</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AI</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、雲計算、自動駕駛等高新技術的生活應用提供條件，</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並</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多國</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應用。</a:t>
              </a:r>
              <a:endParaRPr lang="zh-CN" altLang="en-US" sz="2800" dirty="0">
                <a:latin typeface="Times New Roman" panose="02020603050405020304" pitchFamily="18" charset="0"/>
                <a:ea typeface="DFKai-SB" panose="03000509000000000000" pitchFamily="65" charset="-120"/>
                <a:cs typeface="Times New Roman" panose="02020603050405020304" pitchFamily="18" charset="0"/>
              </a:endParaRPr>
            </a:p>
          </p:txBody>
        </p:sp>
      </p:grpSp>
      <p:grpSp>
        <p:nvGrpSpPr>
          <p:cNvPr id="3" name="组合 2">
            <a:extLst>
              <a:ext uri="{FF2B5EF4-FFF2-40B4-BE49-F238E27FC236}">
                <a16:creationId xmlns:a16="http://schemas.microsoft.com/office/drawing/2014/main" id="{A77FE70F-632D-4311-923E-95B311FA12CC}"/>
              </a:ext>
            </a:extLst>
          </p:cNvPr>
          <p:cNvGrpSpPr/>
          <p:nvPr/>
        </p:nvGrpSpPr>
        <p:grpSpPr>
          <a:xfrm>
            <a:off x="2426951" y="472857"/>
            <a:ext cx="8998776" cy="1287680"/>
            <a:chOff x="1142784" y="906834"/>
            <a:chExt cx="10076678" cy="855335"/>
          </a:xfrm>
        </p:grpSpPr>
        <p:sp>
          <p:nvSpPr>
            <p:cNvPr id="13" name="矩形: 对角圆角 12">
              <a:extLst>
                <a:ext uri="{FF2B5EF4-FFF2-40B4-BE49-F238E27FC236}">
                  <a16:creationId xmlns:a16="http://schemas.microsoft.com/office/drawing/2014/main" id="{0392247A-64E7-4A99-BADD-06E2E19FB043}"/>
                </a:ext>
              </a:extLst>
            </p:cNvPr>
            <p:cNvSpPr/>
            <p:nvPr/>
          </p:nvSpPr>
          <p:spPr>
            <a:xfrm>
              <a:off x="1142784" y="906834"/>
              <a:ext cx="9927500" cy="855335"/>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标题 1">
              <a:extLst>
                <a:ext uri="{FF2B5EF4-FFF2-40B4-BE49-F238E27FC236}">
                  <a16:creationId xmlns:a16="http://schemas.microsoft.com/office/drawing/2014/main" id="{D598AAE4-DC60-418A-AD0D-66A45CAC70AF}"/>
                </a:ext>
              </a:extLst>
            </p:cNvPr>
            <p:cNvSpPr txBox="1">
              <a:spLocks noChangeArrowheads="1"/>
            </p:cNvSpPr>
            <p:nvPr/>
          </p:nvSpPr>
          <p:spPr bwMode="auto">
            <a:xfrm>
              <a:off x="1291962" y="931725"/>
              <a:ext cx="9927500" cy="719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indent="0">
                <a:lnSpc>
                  <a:spcPct val="120000"/>
                </a:lnSpc>
                <a:buNone/>
              </a:pPr>
              <a:r>
                <a:rPr lang="zh-CN" altLang="en-US" sz="2800" kern="100" dirty="0" smtClean="0">
                  <a:latin typeface="DFKai-SB" panose="03000509000000000000" pitchFamily="65" charset="-120"/>
                  <a:ea typeface="DFKai-SB" panose="03000509000000000000" pitchFamily="65" charset="-120"/>
                  <a:cs typeface="Times New Roman" panose="02020603050405020304" pitchFamily="18" charset="0"/>
                </a:rPr>
                <a:t>讓</a:t>
              </a:r>
              <a:r>
                <a:rPr lang="zh-CN" altLang="en-US" sz="2800" kern="100" dirty="0">
                  <a:latin typeface="DFKai-SB" panose="03000509000000000000" pitchFamily="65" charset="-120"/>
                  <a:ea typeface="DFKai-SB" panose="03000509000000000000" pitchFamily="65" charset="-120"/>
                  <a:cs typeface="Times New Roman" panose="02020603050405020304" pitchFamily="18" charset="0"/>
                </a:rPr>
                <a:t>建設成果更多更公平惠及各方，打造</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solidFill>
                    <a:prstClr val="black"/>
                  </a:solidFill>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kern="100" dirty="0">
                  <a:latin typeface="DFKai-SB" panose="03000509000000000000" pitchFamily="65" charset="-120"/>
                  <a:ea typeface="DFKai-SB" panose="03000509000000000000" pitchFamily="65" charset="-120"/>
                  <a:cs typeface="Times New Roman" panose="02020603050405020304" pitchFamily="18" charset="0"/>
                </a:rPr>
                <a:t>沿線利益共同體和命運共同體。</a:t>
              </a:r>
              <a:endParaRPr lang="zh-CN" altLang="en-US" sz="2800" dirty="0">
                <a:latin typeface="DFKai-SB" panose="03000509000000000000" pitchFamily="65" charset="-120"/>
                <a:ea typeface="DFKai-SB" panose="03000509000000000000" pitchFamily="65" charset="-120"/>
              </a:endParaRPr>
            </a:p>
          </p:txBody>
        </p:sp>
      </p:grpSp>
      <p:sp>
        <p:nvSpPr>
          <p:cNvPr id="12" name="标题 1">
            <a:extLst>
              <a:ext uri="{FF2B5EF4-FFF2-40B4-BE49-F238E27FC236}">
                <a16:creationId xmlns:a16="http://schemas.microsoft.com/office/drawing/2014/main" id="{675796C5-CD6A-47D2-A36E-E945F6D60752}"/>
              </a:ext>
            </a:extLst>
          </p:cNvPr>
          <p:cNvSpPr txBox="1">
            <a:spLocks noChangeArrowheads="1"/>
          </p:cNvSpPr>
          <p:nvPr/>
        </p:nvSpPr>
        <p:spPr bwMode="auto">
          <a:xfrm>
            <a:off x="829986" y="484851"/>
            <a:ext cx="1739992" cy="6997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800" b="1" kern="100" dirty="0">
                <a:latin typeface="DFKai-SB" panose="03000509000000000000" pitchFamily="65" charset="-120"/>
                <a:ea typeface="DFKai-SB" panose="03000509000000000000" pitchFamily="65" charset="-120"/>
                <a:cs typeface="Times New Roman" panose="02020603050405020304" pitchFamily="18" charset="0"/>
              </a:rPr>
              <a:t>共享</a:t>
            </a:r>
            <a:endParaRPr lang="zh-CN" altLang="en-US" sz="2800" b="1" dirty="0">
              <a:latin typeface="DFKai-SB" panose="03000509000000000000" pitchFamily="65" charset="-120"/>
              <a:ea typeface="DFKai-SB" panose="03000509000000000000" pitchFamily="65" charset="-120"/>
            </a:endParaRPr>
          </a:p>
        </p:txBody>
      </p:sp>
      <p:sp>
        <p:nvSpPr>
          <p:cNvPr id="16" name="Freeform 7">
            <a:extLst>
              <a:ext uri="{FF2B5EF4-FFF2-40B4-BE49-F238E27FC236}">
                <a16:creationId xmlns:a16="http://schemas.microsoft.com/office/drawing/2014/main" id="{5CAB5D3E-816F-4027-B226-EDA00998C570}"/>
              </a:ext>
            </a:extLst>
          </p:cNvPr>
          <p:cNvSpPr/>
          <p:nvPr/>
        </p:nvSpPr>
        <p:spPr bwMode="auto">
          <a:xfrm>
            <a:off x="732172" y="67329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pic>
        <p:nvPicPr>
          <p:cNvPr id="4" name="圖片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8148899" y="2485753"/>
            <a:ext cx="3414058" cy="2557813"/>
          </a:xfrm>
          <a:prstGeom prst="rect">
            <a:avLst/>
          </a:prstGeom>
        </p:spPr>
      </p:pic>
      <p:sp>
        <p:nvSpPr>
          <p:cNvPr id="5" name="矩形 4"/>
          <p:cNvSpPr/>
          <p:nvPr/>
        </p:nvSpPr>
        <p:spPr>
          <a:xfrm>
            <a:off x="8148899" y="6230809"/>
            <a:ext cx="3162838" cy="307777"/>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rPr>
              <a:t>資料來源</a:t>
            </a:r>
            <a:r>
              <a:rPr lang="en-US" altLang="zh-TW" sz="1400" dirty="0" smtClean="0">
                <a:latin typeface="標楷體" panose="03000509000000000000" pitchFamily="65" charset="-120"/>
                <a:ea typeface="標楷體" panose="03000509000000000000" pitchFamily="65" charset="-120"/>
              </a:rPr>
              <a:t>: </a:t>
            </a:r>
            <a:r>
              <a:rPr lang="en-US" altLang="zh-TW" sz="1400" dirty="0" smtClean="0">
                <a:latin typeface="Times New Roman" panose="02020603050405020304" pitchFamily="18" charset="0"/>
                <a:cs typeface="Times New Roman" panose="02020603050405020304" pitchFamily="18" charset="0"/>
              </a:rPr>
              <a:t>(</a:t>
            </a:r>
            <a:r>
              <a:rPr lang="zh-HK" altLang="en-US" sz="1400" dirty="0" smtClean="0">
                <a:latin typeface="Times New Roman" panose="02020603050405020304" pitchFamily="18" charset="0"/>
                <a:cs typeface="Times New Roman" panose="02020603050405020304" pitchFamily="18" charset="0"/>
              </a:rPr>
              <a:t>http</a:t>
            </a:r>
            <a:r>
              <a:rPr lang="zh-HK" altLang="en-US" sz="1400" dirty="0">
                <a:latin typeface="Times New Roman" panose="02020603050405020304" pitchFamily="18" charset="0"/>
                <a:cs typeface="Times New Roman" panose="02020603050405020304" pitchFamily="18" charset="0"/>
              </a:rPr>
              <a:t>://www.beidou.gov.cn</a:t>
            </a:r>
            <a:r>
              <a:rPr lang="zh-HK" altLang="en-US" sz="1400" dirty="0" smtClean="0">
                <a:latin typeface="Times New Roman" panose="02020603050405020304" pitchFamily="18" charset="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p:txBody>
      </p:sp>
      <p:sp>
        <p:nvSpPr>
          <p:cNvPr id="18" name="文字方塊 17"/>
          <p:cNvSpPr txBox="1"/>
          <p:nvPr/>
        </p:nvSpPr>
        <p:spPr>
          <a:xfrm>
            <a:off x="1179276" y="2206384"/>
            <a:ext cx="1537797"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例子</a:t>
            </a:r>
            <a:r>
              <a:rPr lang="en-US" altLang="zh-TW" sz="2800" dirty="0">
                <a:latin typeface="標楷體" panose="03000509000000000000" pitchFamily="65" charset="-120"/>
                <a:ea typeface="標楷體" panose="03000509000000000000" pitchFamily="65" charset="-120"/>
              </a:rPr>
              <a:t>︰</a:t>
            </a:r>
            <a:endParaRPr lang="zh-HK" altLang="en-US" sz="2800" dirty="0">
              <a:latin typeface="標楷體" panose="03000509000000000000" pitchFamily="65" charset="-120"/>
              <a:ea typeface="標楷體" panose="03000509000000000000" pitchFamily="65" charset="-120"/>
            </a:endParaRPr>
          </a:p>
        </p:txBody>
      </p:sp>
      <p:pic>
        <p:nvPicPr>
          <p:cNvPr id="6" name="Picture 5"/>
          <p:cNvPicPr>
            <a:picLocks noChangeAspect="1"/>
          </p:cNvPicPr>
          <p:nvPr/>
        </p:nvPicPr>
        <p:blipFill>
          <a:blip r:embed="rId3"/>
          <a:stretch>
            <a:fillRect/>
          </a:stretch>
        </p:blipFill>
        <p:spPr>
          <a:xfrm>
            <a:off x="8208829" y="5473908"/>
            <a:ext cx="772507" cy="756901"/>
          </a:xfrm>
          <a:prstGeom prst="rect">
            <a:avLst/>
          </a:prstGeom>
        </p:spPr>
      </p:pic>
    </p:spTree>
    <p:extLst>
      <p:ext uri="{BB962C8B-B14F-4D97-AF65-F5344CB8AC3E}">
        <p14:creationId xmlns:p14="http://schemas.microsoft.com/office/powerpoint/2010/main" val="1920534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对角圆角 8">
            <a:extLst>
              <a:ext uri="{FF2B5EF4-FFF2-40B4-BE49-F238E27FC236}">
                <a16:creationId xmlns:a16="http://schemas.microsoft.com/office/drawing/2014/main" id="{EC0F025B-C3C0-4B40-A70B-1E5E3BB1890E}"/>
              </a:ext>
            </a:extLst>
          </p:cNvPr>
          <p:cNvSpPr/>
          <p:nvPr/>
        </p:nvSpPr>
        <p:spPr>
          <a:xfrm>
            <a:off x="435430" y="899800"/>
            <a:ext cx="11495314" cy="871842"/>
          </a:xfrm>
          <a:prstGeom prst="round2DiagRect">
            <a:avLst/>
          </a:prstGeom>
          <a:solidFill>
            <a:srgbClr val="00B050">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内容占位符 2"/>
          <p:cNvSpPr>
            <a:spLocks noGrp="1"/>
          </p:cNvSpPr>
          <p:nvPr>
            <p:ph idx="4294967295"/>
          </p:nvPr>
        </p:nvSpPr>
        <p:spPr>
          <a:xfrm>
            <a:off x="535578" y="952299"/>
            <a:ext cx="11277600" cy="858377"/>
          </a:xfrm>
        </p:spPr>
        <p:txBody>
          <a:bodyPr>
            <a:noAutofit/>
          </a:bodyPr>
          <a:lstStyle/>
          <a:p>
            <a:pPr marL="0" indent="0">
              <a:lnSpc>
                <a:spcPct val="140000"/>
              </a:lnSpc>
              <a:spcBef>
                <a:spcPts val="0"/>
              </a:spcBef>
              <a:buNone/>
            </a:pPr>
            <a:r>
              <a:rPr lang="zh-TW" altLang="en-US" sz="2400"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的核心是基礎設施建設</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和</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互聯互通，追求</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高</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標準</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、惠民生、可持續</a:t>
            </a:r>
            <a:r>
              <a:rPr lang="zh-TW" altLang="en-US" sz="2400" kern="100" dirty="0">
                <a:effectLst/>
                <a:latin typeface="DFKai-SB" panose="03000509000000000000" pitchFamily="65" charset="-120"/>
                <a:ea typeface="DFKai-SB" panose="03000509000000000000" pitchFamily="65" charset="-120"/>
                <a:cs typeface="Times New Roman" panose="02020603050405020304" pitchFamily="18" charset="0"/>
              </a:rPr>
              <a:t>性</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a:t>
            </a:r>
            <a:endParaRPr lang="en-US" altLang="zh-CN" sz="24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5" name="文本框 4">
            <a:extLst>
              <a:ext uri="{FF2B5EF4-FFF2-40B4-BE49-F238E27FC236}">
                <a16:creationId xmlns:a16="http://schemas.microsoft.com/office/drawing/2014/main" id="{9337AE51-2CBF-4F0E-B49A-0F3B88093E9B}"/>
              </a:ext>
            </a:extLst>
          </p:cNvPr>
          <p:cNvSpPr txBox="1"/>
          <p:nvPr/>
        </p:nvSpPr>
        <p:spPr>
          <a:xfrm>
            <a:off x="1785259" y="1883365"/>
            <a:ext cx="9622970" cy="1200329"/>
          </a:xfrm>
          <a:prstGeom prst="rect">
            <a:avLst/>
          </a:prstGeom>
          <a:noFill/>
        </p:spPr>
        <p:txBody>
          <a:bodyPr wrap="square" rtlCol="0">
            <a:spAutoFit/>
          </a:bodyPr>
          <a:lstStyle/>
          <a:p>
            <a:pPr marL="342900" indent="-342900">
              <a:buFont typeface="Arial" panose="020B0604020202020204" pitchFamily="34" charset="0"/>
              <a:buChar char="•"/>
            </a:pPr>
            <a:r>
              <a:rPr lang="zh-CN" altLang="en-US" sz="2400" b="1" kern="100" dirty="0">
                <a:latin typeface="DFKai-SB" panose="03000509000000000000" pitchFamily="65" charset="-120"/>
                <a:ea typeface="DFKai-SB" panose="03000509000000000000" pitchFamily="65" charset="-120"/>
                <a:cs typeface="Times New Roman" panose="02020603050405020304" pitchFamily="18" charset="0"/>
              </a:rPr>
              <a:t>高標準</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工程項目要</a:t>
            </a:r>
            <a:r>
              <a:rPr lang="zh-TW" altLang="en-US" sz="2400" kern="100" dirty="0">
                <a:effectLst/>
                <a:latin typeface="DFKai-SB" panose="03000509000000000000" pitchFamily="65" charset="-120"/>
                <a:ea typeface="DFKai-SB" panose="03000509000000000000" pitchFamily="65" charset="-120"/>
                <a:cs typeface="Times New Roman" panose="02020603050405020304" pitchFamily="18" charset="0"/>
              </a:rPr>
              <a:t>按照普遍接受的國際規則標準進行建設</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a:t>
            </a:r>
            <a:endParaRPr lang="en-US" altLang="zh-CN" sz="2400" kern="100" dirty="0">
              <a:effectLst/>
              <a:latin typeface="DFKai-SB" panose="03000509000000000000" pitchFamily="65" charset="-12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400" b="1" kern="100" dirty="0">
                <a:latin typeface="DFKai-SB" panose="03000509000000000000" pitchFamily="65" charset="-120"/>
                <a:ea typeface="DFKai-SB" panose="03000509000000000000" pitchFamily="65" charset="-120"/>
                <a:cs typeface="Times New Roman" panose="02020603050405020304" pitchFamily="18" charset="0"/>
              </a:rPr>
              <a:t>惠民生</a:t>
            </a:r>
            <a:r>
              <a:rPr lang="zh-CN" altLang="en-US" sz="2400" kern="100" dirty="0">
                <a:latin typeface="DFKai-SB" panose="03000509000000000000" pitchFamily="65" charset="-120"/>
                <a:ea typeface="DFKai-SB" panose="03000509000000000000" pitchFamily="65" charset="-120"/>
                <a:cs typeface="Times New Roman" panose="02020603050405020304" pitchFamily="18" charset="0"/>
              </a:rPr>
              <a:t>：</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要有利當地民生，提高生活品質和就業水準。</a:t>
            </a:r>
            <a:endParaRPr lang="en-US" altLang="zh-CN" sz="2400" kern="100" dirty="0">
              <a:effectLst/>
              <a:latin typeface="DFKai-SB" panose="03000509000000000000" pitchFamily="65" charset="-120"/>
              <a:ea typeface="DFKai-SB" panose="03000509000000000000" pitchFamily="65" charset="-120"/>
              <a:cs typeface="Times New Roman" panose="02020603050405020304" pitchFamily="18" charset="0"/>
            </a:endParaRPr>
          </a:p>
          <a:p>
            <a:pPr marL="342900" indent="-342900">
              <a:buFont typeface="Arial" panose="020B0604020202020204" pitchFamily="34" charset="0"/>
              <a:buChar char="•"/>
            </a:pPr>
            <a:r>
              <a:rPr lang="zh-CN" altLang="en-US" sz="2400" b="1" kern="100" dirty="0">
                <a:effectLst/>
                <a:latin typeface="DFKai-SB" panose="03000509000000000000" pitchFamily="65" charset="-120"/>
                <a:ea typeface="DFKai-SB" panose="03000509000000000000" pitchFamily="65" charset="-120"/>
                <a:cs typeface="Times New Roman" panose="02020603050405020304" pitchFamily="18" charset="0"/>
              </a:rPr>
              <a:t>可持續</a:t>
            </a:r>
            <a:r>
              <a:rPr lang="zh-TW" altLang="en-US" sz="2400" b="1" kern="100" dirty="0">
                <a:effectLst/>
                <a:latin typeface="DFKai-SB" panose="03000509000000000000" pitchFamily="65" charset="-120"/>
                <a:ea typeface="DFKai-SB" panose="03000509000000000000" pitchFamily="65" charset="-120"/>
                <a:cs typeface="Times New Roman" panose="02020603050405020304" pitchFamily="18" charset="0"/>
              </a:rPr>
              <a:t>性</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：符合聯合國</a:t>
            </a:r>
            <a:r>
              <a:rPr lang="en-US" altLang="zh-CN" sz="2400" kern="100" dirty="0">
                <a:effectLst/>
                <a:latin typeface="Times New Roman" panose="02020603050405020304" pitchFamily="18" charset="0"/>
                <a:ea typeface="DFKai-SB" panose="03000509000000000000" pitchFamily="65" charset="-120"/>
                <a:cs typeface="Times New Roman" panose="02020603050405020304" pitchFamily="18" charset="0"/>
              </a:rPr>
              <a:t>2030</a:t>
            </a:r>
            <a:r>
              <a:rPr lang="zh-CN" altLang="en-US" sz="2400" kern="100" dirty="0">
                <a:effectLst/>
                <a:latin typeface="Times New Roman" panose="02020603050405020304" pitchFamily="18" charset="0"/>
                <a:ea typeface="DFKai-SB" panose="03000509000000000000" pitchFamily="65" charset="-120"/>
                <a:cs typeface="Times New Roman" panose="02020603050405020304" pitchFamily="18" charset="0"/>
              </a:rPr>
              <a:t>可持續發展議程的目標。</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5608D074-9198-487F-8101-1AB0F7BC46D8}"/>
              </a:ext>
            </a:extLst>
          </p:cNvPr>
          <p:cNvSpPr txBox="1">
            <a:spLocks noChangeArrowheads="1"/>
          </p:cNvSpPr>
          <p:nvPr/>
        </p:nvSpPr>
        <p:spPr bwMode="auto">
          <a:xfrm>
            <a:off x="2686715" y="210023"/>
            <a:ext cx="6039274" cy="595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gn="ctr">
              <a:buFont typeface="Wingdings" panose="05000000000000000000" pitchFamily="2" charset="2"/>
              <a:buChar char="Ø"/>
            </a:pPr>
            <a:r>
              <a:rPr lang="zh-TW" altLang="en-US" sz="3600" b="1" dirty="0">
                <a:latin typeface="DFKai-SB" panose="03000509000000000000" pitchFamily="65" charset="-120"/>
                <a:ea typeface="DFKai-SB" panose="03000509000000000000" pitchFamily="65" charset="-120"/>
                <a:sym typeface="宋体" panose="02010600030101010101" pitchFamily="2" charset="-122"/>
              </a:rPr>
              <a:t>「</a:t>
            </a:r>
            <a:r>
              <a:rPr lang="zh-CN" altLang="en-US" sz="3600" b="1" dirty="0">
                <a:latin typeface="DFKai-SB" panose="03000509000000000000" pitchFamily="65" charset="-120"/>
                <a:ea typeface="DFKai-SB" panose="03000509000000000000" pitchFamily="65" charset="-120"/>
              </a:rPr>
              <a:t>一帶一路</a:t>
            </a:r>
            <a:r>
              <a:rPr lang="zh-TW" altLang="en-US" sz="3600" b="1" dirty="0">
                <a:latin typeface="DFKai-SB" panose="03000509000000000000" pitchFamily="65" charset="-120"/>
                <a:ea typeface="DFKai-SB" panose="03000509000000000000" pitchFamily="65" charset="-120"/>
                <a:sym typeface="宋体" panose="02010600030101010101" pitchFamily="2" charset="-122"/>
              </a:rPr>
              <a:t>」</a:t>
            </a:r>
            <a:r>
              <a:rPr lang="zh-CN" altLang="en-US" sz="3600" b="1" dirty="0">
                <a:latin typeface="DFKai-SB" panose="03000509000000000000" pitchFamily="65" charset="-120"/>
                <a:ea typeface="DFKai-SB" panose="03000509000000000000" pitchFamily="65" charset="-120"/>
              </a:rPr>
              <a:t>建設的目標</a:t>
            </a:r>
          </a:p>
        </p:txBody>
      </p:sp>
      <p:sp>
        <p:nvSpPr>
          <p:cNvPr id="12" name="文本框 11">
            <a:extLst>
              <a:ext uri="{FF2B5EF4-FFF2-40B4-BE49-F238E27FC236}">
                <a16:creationId xmlns:a16="http://schemas.microsoft.com/office/drawing/2014/main" id="{E630173A-60EE-4B44-B172-91227CCDB7FC}"/>
              </a:ext>
            </a:extLst>
          </p:cNvPr>
          <p:cNvSpPr txBox="1"/>
          <p:nvPr/>
        </p:nvSpPr>
        <p:spPr>
          <a:xfrm>
            <a:off x="7084425" y="5706191"/>
            <a:ext cx="3438856" cy="646331"/>
          </a:xfrm>
          <a:prstGeom prst="rect">
            <a:avLst/>
          </a:prstGeom>
          <a:noFill/>
        </p:spPr>
        <p:txBody>
          <a:bodyPr wrap="square">
            <a:spAutoFit/>
          </a:bodyPr>
          <a:lstStyle/>
          <a:p>
            <a:r>
              <a:rPr lang="zh-CN" altLang="en-US" dirty="0">
                <a:latin typeface="Times New Roman" panose="02020603050405020304" pitchFamily="18" charset="0"/>
                <a:ea typeface="DFKai-SB" panose="03000509000000000000" pitchFamily="65" charset="-120"/>
                <a:cs typeface="Times New Roman" panose="02020603050405020304" pitchFamily="18" charset="0"/>
              </a:rPr>
              <a:t>國</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家</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承建</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克羅</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地</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亞</a:t>
            </a:r>
            <a:r>
              <a:rPr lang="zh-TW" altLang="en-US"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跨海大橋</a:t>
            </a:r>
            <a:r>
              <a:rPr lang="zh-CN" altLang="en-US" dirty="0">
                <a:latin typeface="Times New Roman" panose="02020603050405020304" pitchFamily="18" charset="0"/>
                <a:ea typeface="DFKai-SB" panose="03000509000000000000" pitchFamily="65" charset="-120"/>
                <a:cs typeface="Times New Roman" panose="02020603050405020304" pitchFamily="18" charset="0"/>
              </a:rPr>
              <a:t>項目</a:t>
            </a:r>
            <a:r>
              <a:rPr lang="zh-CN" altLang="en-US" i="0" dirty="0">
                <a:effectLst/>
                <a:latin typeface="Times New Roman" panose="02020603050405020304" pitchFamily="18" charset="0"/>
                <a:ea typeface="DFKai-SB" panose="03000509000000000000" pitchFamily="65" charset="-120"/>
                <a:cs typeface="Times New Roman" panose="02020603050405020304" pitchFamily="18" charset="0"/>
              </a:rPr>
              <a:t>穩步</a:t>
            </a:r>
            <a:r>
              <a:rPr lang="zh-CN" altLang="en-US" i="0" dirty="0" smtClean="0">
                <a:effectLst/>
                <a:latin typeface="Times New Roman" panose="02020603050405020304" pitchFamily="18" charset="0"/>
                <a:ea typeface="DFKai-SB" panose="03000509000000000000" pitchFamily="65" charset="-120"/>
                <a:cs typeface="Times New Roman" panose="02020603050405020304" pitchFamily="18" charset="0"/>
              </a:rPr>
              <a:t>推進</a:t>
            </a:r>
            <a:endParaRPr lang="zh-CN" altLang="en-US"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24" name="组合 23">
            <a:extLst>
              <a:ext uri="{FF2B5EF4-FFF2-40B4-BE49-F238E27FC236}">
                <a16:creationId xmlns:a16="http://schemas.microsoft.com/office/drawing/2014/main" id="{44C652C4-DB06-440E-9640-B2489CFCBD85}"/>
              </a:ext>
            </a:extLst>
          </p:cNvPr>
          <p:cNvGrpSpPr/>
          <p:nvPr/>
        </p:nvGrpSpPr>
        <p:grpSpPr>
          <a:xfrm>
            <a:off x="839632" y="3344129"/>
            <a:ext cx="5492526" cy="2397464"/>
            <a:chOff x="551364" y="3731501"/>
            <a:chExt cx="6432198" cy="3071424"/>
          </a:xfrm>
        </p:grpSpPr>
        <p:sp>
          <p:nvSpPr>
            <p:cNvPr id="11" name="矩形 10">
              <a:extLst>
                <a:ext uri="{FF2B5EF4-FFF2-40B4-BE49-F238E27FC236}">
                  <a16:creationId xmlns:a16="http://schemas.microsoft.com/office/drawing/2014/main" id="{72A856AB-85BC-4C5A-B202-3BC7A8F30DE6}"/>
                </a:ext>
              </a:extLst>
            </p:cNvPr>
            <p:cNvSpPr/>
            <p:nvPr/>
          </p:nvSpPr>
          <p:spPr>
            <a:xfrm>
              <a:off x="551364" y="3731501"/>
              <a:ext cx="6377907" cy="3071424"/>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9" name="矩形 18">
              <a:extLst>
                <a:ext uri="{FF2B5EF4-FFF2-40B4-BE49-F238E27FC236}">
                  <a16:creationId xmlns:a16="http://schemas.microsoft.com/office/drawing/2014/main" id="{D7BFCC87-2FA7-4F3C-826F-91AB49B7F42C}"/>
                </a:ext>
              </a:extLst>
            </p:cNvPr>
            <p:cNvSpPr/>
            <p:nvPr/>
          </p:nvSpPr>
          <p:spPr>
            <a:xfrm>
              <a:off x="824383" y="4182202"/>
              <a:ext cx="6159179" cy="2518818"/>
            </a:xfrm>
            <a:prstGeom prst="rect">
              <a:avLst/>
            </a:prstGeom>
          </p:spPr>
          <p:txBody>
            <a:bodyPr wrap="square">
              <a:spAutoFit/>
            </a:bodyPr>
            <a:lstStyle/>
            <a:p>
              <a:pPr>
                <a:lnSpc>
                  <a:spcPct val="130000"/>
                </a:lnSpc>
              </a:pPr>
              <a:r>
                <a:rPr lang="zh-CN" altLang="en-US" sz="2400" b="0" i="0" dirty="0">
                  <a:solidFill>
                    <a:srgbClr val="333333"/>
                  </a:solidFill>
                  <a:effectLst/>
                  <a:latin typeface="Times New Roman" panose="02020603050405020304" pitchFamily="18" charset="0"/>
                  <a:ea typeface="DFKai-SB" panose="03000509000000000000" pitchFamily="65" charset="-120"/>
                  <a:cs typeface="Times New Roman" panose="02020603050405020304" pitchFamily="18" charset="0"/>
                </a:rPr>
                <a:t>    </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中</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在</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克羅</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地</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亞承</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建的跨海大橋連接克羅</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地</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亞南北隔海的土地，大橋建成後，</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往返克羅</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地</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亞南</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北兩地所需時間將從</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個多小時縮短至</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50</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分鐘</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grpSp>
      <p:sp>
        <p:nvSpPr>
          <p:cNvPr id="23" name="文本框 22">
            <a:extLst>
              <a:ext uri="{FF2B5EF4-FFF2-40B4-BE49-F238E27FC236}">
                <a16:creationId xmlns:a16="http://schemas.microsoft.com/office/drawing/2014/main" id="{022894E7-9DC3-47CA-BF1F-C2A695820DA1}"/>
              </a:ext>
            </a:extLst>
          </p:cNvPr>
          <p:cNvSpPr txBox="1"/>
          <p:nvPr/>
        </p:nvSpPr>
        <p:spPr>
          <a:xfrm>
            <a:off x="2004475" y="6016482"/>
            <a:ext cx="4807601" cy="461665"/>
          </a:xfrm>
          <a:prstGeom prst="rect">
            <a:avLst/>
          </a:prstGeom>
          <a:noFill/>
        </p:spPr>
        <p:txBody>
          <a:bodyPr wrap="square">
            <a:spAutoFit/>
          </a:bodyPr>
          <a:lstStyle/>
          <a:p>
            <a:r>
              <a:rPr lang="zh-CN" altLang="en-US" sz="1200" dirty="0">
                <a:latin typeface="DFKai-SB" panose="03000509000000000000" pitchFamily="65" charset="-120"/>
                <a:ea typeface="DFKai-SB" panose="03000509000000000000" pitchFamily="65" charset="-120"/>
              </a:rPr>
              <a:t>資料來源</a:t>
            </a:r>
            <a:r>
              <a:rPr lang="en-US" altLang="zh-TW" sz="1200" dirty="0">
                <a:latin typeface="DFKai-SB" panose="03000509000000000000" pitchFamily="65" charset="-120"/>
                <a:ea typeface="DFKai-SB" panose="03000509000000000000" pitchFamily="65" charset="-120"/>
              </a:rPr>
              <a:t>︰</a:t>
            </a:r>
            <a:r>
              <a:rPr lang="zh-TW" altLang="en-US" sz="1200" dirty="0">
                <a:latin typeface="DFKai-SB" panose="03000509000000000000" pitchFamily="65" charset="-120"/>
                <a:ea typeface="DFKai-SB" panose="03000509000000000000" pitchFamily="65" charset="-120"/>
              </a:rPr>
              <a:t>人民網 </a:t>
            </a:r>
            <a:endParaRPr lang="en-US" altLang="zh-TW" sz="1200" dirty="0">
              <a:latin typeface="DFKai-SB" panose="03000509000000000000" pitchFamily="65" charset="-120"/>
              <a:ea typeface="DFKai-SB" panose="03000509000000000000" pitchFamily="65" charset="-120"/>
            </a:endParaRPr>
          </a:p>
          <a:p>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http://world.people.com.cn/n1/2021/0409/c1002-32073333</a:t>
            </a:r>
            <a:r>
              <a:rPr lang="zh-CN" altLang="en-US" sz="1200" dirty="0" smtClean="0">
                <a:latin typeface="Times New Roman" panose="02020603050405020304" pitchFamily="18" charset="0"/>
                <a:ea typeface="DFKai-SB" panose="03000509000000000000" pitchFamily="65" charset="-120"/>
                <a:cs typeface="Times New Roman" panose="02020603050405020304" pitchFamily="18" charset="0"/>
              </a:rPr>
              <a:t>.html</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文字方塊 1"/>
          <p:cNvSpPr txBox="1"/>
          <p:nvPr/>
        </p:nvSpPr>
        <p:spPr>
          <a:xfrm>
            <a:off x="943443" y="3422626"/>
            <a:ext cx="1162228"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例子</a:t>
            </a:r>
            <a:r>
              <a:rPr lang="en-US" altLang="zh-TW" sz="2400" dirty="0">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573" y="3422626"/>
            <a:ext cx="3360707" cy="2240471"/>
          </a:xfrm>
          <a:prstGeom prst="rect">
            <a:avLst/>
          </a:prstGeom>
        </p:spPr>
      </p:pic>
      <p:pic>
        <p:nvPicPr>
          <p:cNvPr id="6" name="Picture 5"/>
          <p:cNvPicPr>
            <a:picLocks noChangeAspect="1"/>
          </p:cNvPicPr>
          <p:nvPr/>
        </p:nvPicPr>
        <p:blipFill>
          <a:blip r:embed="rId3"/>
          <a:stretch>
            <a:fillRect/>
          </a:stretch>
        </p:blipFill>
        <p:spPr>
          <a:xfrm>
            <a:off x="772290" y="6002028"/>
            <a:ext cx="1232185" cy="507924"/>
          </a:xfrm>
          <a:prstGeom prst="rect">
            <a:avLst/>
          </a:prstGeom>
        </p:spPr>
      </p:pic>
    </p:spTree>
    <p:extLst>
      <p:ext uri="{BB962C8B-B14F-4D97-AF65-F5344CB8AC3E}">
        <p14:creationId xmlns:p14="http://schemas.microsoft.com/office/powerpoint/2010/main" val="21736344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72C365A7-97B8-4E20-B6A9-D14DC01CB6CA}"/>
              </a:ext>
            </a:extLst>
          </p:cNvPr>
          <p:cNvSpPr txBox="1"/>
          <p:nvPr/>
        </p:nvSpPr>
        <p:spPr>
          <a:xfrm>
            <a:off x="887581" y="862572"/>
            <a:ext cx="10468396" cy="954107"/>
          </a:xfrm>
          <a:prstGeom prst="rect">
            <a:avLst/>
          </a:prstGeom>
          <a:noFill/>
        </p:spPr>
        <p:txBody>
          <a:bodyPr wrap="square">
            <a:spAutoFit/>
          </a:bodyPr>
          <a:lstStyle/>
          <a:p>
            <a:pPr algn="just"/>
            <a:r>
              <a:rPr lang="zh-TW" altLang="en-US" sz="2800"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zh-CN" sz="2800" kern="100" dirty="0">
                <a:effectLst/>
                <a:latin typeface="DFKai-SB" panose="03000509000000000000" pitchFamily="65" charset="-120"/>
                <a:ea typeface="DFKai-SB" panose="03000509000000000000" pitchFamily="65" charset="-120"/>
                <a:cs typeface="Times New Roman" panose="02020603050405020304" pitchFamily="18" charset="0"/>
              </a:rPr>
              <a:t>的互聯互通包括硬聯通和軟聯通。</a:t>
            </a:r>
            <a:r>
              <a:rPr lang="zh-CN" altLang="en-US" sz="2800" kern="100" dirty="0">
                <a:effectLst/>
                <a:latin typeface="DFKai-SB" panose="03000509000000000000" pitchFamily="65" charset="-120"/>
                <a:ea typeface="DFKai-SB" panose="03000509000000000000" pitchFamily="65" charset="-120"/>
                <a:cs typeface="Times New Roman" panose="02020603050405020304" pitchFamily="18" charset="0"/>
              </a:rPr>
              <a:t>只有軟硬聯通相輔相成，</a:t>
            </a:r>
            <a:r>
              <a:rPr lang="zh-TW" altLang="en-US" sz="2800" dirty="0">
                <a:latin typeface="DFKai-SB" panose="03000509000000000000" pitchFamily="65" charset="-120"/>
                <a:ea typeface="DFKai-SB" panose="03000509000000000000" pitchFamily="65" charset="-120"/>
                <a:sym typeface="宋体" panose="02010600030101010101" pitchFamily="2" charset="-122"/>
              </a:rPr>
              <a:t> 「</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kern="100" dirty="0">
                <a:effectLst/>
                <a:latin typeface="DFKai-SB" panose="03000509000000000000" pitchFamily="65" charset="-120"/>
                <a:ea typeface="DFKai-SB" panose="03000509000000000000" pitchFamily="65" charset="-120"/>
                <a:cs typeface="Times New Roman" panose="02020603050405020304" pitchFamily="18" charset="0"/>
              </a:rPr>
              <a:t>合作才能有效推進。</a:t>
            </a:r>
            <a:endParaRPr lang="en-US" altLang="zh-CN" sz="2800" kern="100" dirty="0">
              <a:effectLst/>
              <a:latin typeface="DFKai-SB" panose="03000509000000000000" pitchFamily="65" charset="-120"/>
              <a:ea typeface="DFKai-SB" panose="03000509000000000000" pitchFamily="65" charset="-120"/>
              <a:cs typeface="Times New Roman" panose="02020603050405020304" pitchFamily="18" charset="0"/>
            </a:endParaRPr>
          </a:p>
        </p:txBody>
      </p:sp>
      <p:sp>
        <p:nvSpPr>
          <p:cNvPr id="6" name="标题 1">
            <a:extLst>
              <a:ext uri="{FF2B5EF4-FFF2-40B4-BE49-F238E27FC236}">
                <a16:creationId xmlns:a16="http://schemas.microsoft.com/office/drawing/2014/main" id="{244FD648-553D-44C7-AF8D-3BCE6077EC14}"/>
              </a:ext>
            </a:extLst>
          </p:cNvPr>
          <p:cNvSpPr txBox="1">
            <a:spLocks noChangeArrowheads="1"/>
          </p:cNvSpPr>
          <p:nvPr/>
        </p:nvSpPr>
        <p:spPr bwMode="auto">
          <a:xfrm>
            <a:off x="2280951" y="113303"/>
            <a:ext cx="7237517" cy="8096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TW" altLang="en-US" sz="3600" kern="100" dirty="0">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a:t>
            </a:r>
            <a:r>
              <a:rPr lang="zh-CN" altLang="en-US" sz="3600" kern="100" dirty="0">
                <a:latin typeface="DFKai-SB" panose="03000509000000000000" pitchFamily="65" charset="-120"/>
                <a:ea typeface="DFKai-SB" panose="03000509000000000000" pitchFamily="65" charset="-120"/>
                <a:cs typeface="Times New Roman" panose="02020603050405020304" pitchFamily="18" charset="0"/>
              </a:rPr>
              <a:t>一帶一路</a:t>
            </a:r>
            <a:r>
              <a:rPr lang="zh-TW" altLang="en-US" sz="3600" kern="100" dirty="0">
                <a:latin typeface="DFKai-SB" panose="03000509000000000000" pitchFamily="65" charset="-120"/>
                <a:ea typeface="DFKai-SB" panose="03000509000000000000" pitchFamily="65" charset="-120"/>
                <a:cs typeface="Times New Roman" panose="02020603050405020304" pitchFamily="18" charset="0"/>
                <a:sym typeface="宋体" panose="02010600030101010101" pitchFamily="2" charset="-122"/>
              </a:rPr>
              <a:t>」</a:t>
            </a:r>
            <a:r>
              <a:rPr lang="zh-CN" altLang="zh-CN" sz="3600" kern="100" dirty="0">
                <a:latin typeface="DFKai-SB" panose="03000509000000000000" pitchFamily="65" charset="-120"/>
                <a:ea typeface="DFKai-SB" panose="03000509000000000000" pitchFamily="65" charset="-120"/>
                <a:cs typeface="Times New Roman" panose="02020603050405020304" pitchFamily="18" charset="0"/>
              </a:rPr>
              <a:t>的關鍵是互聯互通</a:t>
            </a:r>
            <a:endParaRPr lang="zh-CN" altLang="en-US" sz="3600" dirty="0">
              <a:latin typeface="DFKai-SB" panose="03000509000000000000" pitchFamily="65" charset="-120"/>
              <a:ea typeface="DFKai-SB" panose="03000509000000000000" pitchFamily="65" charset="-120"/>
            </a:endParaRPr>
          </a:p>
        </p:txBody>
      </p:sp>
      <p:sp>
        <p:nvSpPr>
          <p:cNvPr id="7" name="Freeform 7">
            <a:extLst>
              <a:ext uri="{FF2B5EF4-FFF2-40B4-BE49-F238E27FC236}">
                <a16:creationId xmlns:a16="http://schemas.microsoft.com/office/drawing/2014/main" id="{4205BABC-D81E-4E7E-8356-BF5CA23B1651}"/>
              </a:ext>
            </a:extLst>
          </p:cNvPr>
          <p:cNvSpPr/>
          <p:nvPr/>
        </p:nvSpPr>
        <p:spPr bwMode="auto">
          <a:xfrm>
            <a:off x="530530" y="203836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8" name="文本框 7">
            <a:extLst>
              <a:ext uri="{FF2B5EF4-FFF2-40B4-BE49-F238E27FC236}">
                <a16:creationId xmlns:a16="http://schemas.microsoft.com/office/drawing/2014/main" id="{232627C1-AE35-481F-96A5-996DB5D80B41}"/>
              </a:ext>
            </a:extLst>
          </p:cNvPr>
          <p:cNvSpPr txBox="1"/>
          <p:nvPr/>
        </p:nvSpPr>
        <p:spPr>
          <a:xfrm>
            <a:off x="1122707" y="1964257"/>
            <a:ext cx="9992519" cy="132802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CN" altLang="en-US" sz="2400" b="0" dirty="0" smtClean="0"/>
              <a:t>硬</a:t>
            </a:r>
            <a:r>
              <a:rPr lang="zh-CN" altLang="en-US" sz="2400" b="0" dirty="0"/>
              <a:t>聯通就是基礎設施的互聯互通，主要是指暢通六大路網（簡稱</a:t>
            </a:r>
            <a:r>
              <a:rPr lang="zh-TW" altLang="en-US" sz="2400" b="0" dirty="0">
                <a:sym typeface="宋体" panose="02010600030101010101" pitchFamily="2" charset="-122"/>
              </a:rPr>
              <a:t>「</a:t>
            </a:r>
            <a:r>
              <a:rPr lang="zh-CN" altLang="en-US" sz="2400" b="0" dirty="0"/>
              <a:t>六路</a:t>
            </a:r>
            <a:r>
              <a:rPr lang="zh-TW" altLang="en-US" sz="2400" b="0" dirty="0" smtClean="0">
                <a:sym typeface="宋体" panose="02010600030101010101" pitchFamily="2" charset="-122"/>
              </a:rPr>
              <a:t>」</a:t>
            </a:r>
            <a:r>
              <a:rPr lang="zh-CN" altLang="en-US" sz="2400" b="0" dirty="0" smtClean="0"/>
              <a:t>），</a:t>
            </a:r>
            <a:r>
              <a:rPr lang="zh-CN" altLang="en-US" sz="2400" b="0" dirty="0"/>
              <a:t>即推動鐵路、公路、水路、空路、管路、資訊高速路互聯互通</a:t>
            </a:r>
            <a:r>
              <a:rPr lang="zh-TW" altLang="en-US" sz="2400" b="0" dirty="0"/>
              <a:t>，</a:t>
            </a:r>
            <a:r>
              <a:rPr lang="zh-CN" altLang="en-US" sz="2400" b="0" dirty="0"/>
              <a:t>幫助發展中國家改善基礎設施，</a:t>
            </a:r>
            <a:r>
              <a:rPr lang="zh-TW" altLang="en-US" sz="2400" b="0" dirty="0"/>
              <a:t>促進</a:t>
            </a:r>
            <a:r>
              <a:rPr lang="zh-CN" altLang="en-US" sz="2400" b="0" dirty="0"/>
              <a:t>經濟發展。</a:t>
            </a:r>
          </a:p>
        </p:txBody>
      </p:sp>
      <p:sp>
        <p:nvSpPr>
          <p:cNvPr id="10" name="Freeform 7">
            <a:extLst>
              <a:ext uri="{FF2B5EF4-FFF2-40B4-BE49-F238E27FC236}">
                <a16:creationId xmlns:a16="http://schemas.microsoft.com/office/drawing/2014/main" id="{BF3BFBD8-6172-465E-8AA1-E50450FC0BD2}"/>
              </a:ext>
            </a:extLst>
          </p:cNvPr>
          <p:cNvSpPr/>
          <p:nvPr/>
        </p:nvSpPr>
        <p:spPr bwMode="auto">
          <a:xfrm>
            <a:off x="530529" y="343960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C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1" name="文本框 14">
            <a:extLst>
              <a:ext uri="{FF2B5EF4-FFF2-40B4-BE49-F238E27FC236}">
                <a16:creationId xmlns:a16="http://schemas.microsoft.com/office/drawing/2014/main" id="{6E3E8FC3-00BA-48DC-85A9-6D0F73A5DBAF}"/>
              </a:ext>
            </a:extLst>
          </p:cNvPr>
          <p:cNvSpPr txBox="1"/>
          <p:nvPr/>
        </p:nvSpPr>
        <p:spPr>
          <a:xfrm>
            <a:off x="1100983" y="3439608"/>
            <a:ext cx="10014243" cy="59250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lvl="0" algn="l"/>
            <a:r>
              <a:rPr lang="zh-CN" altLang="zh-CN" sz="2400" b="0" dirty="0" smtClean="0"/>
              <a:t>軟</a:t>
            </a:r>
            <a:r>
              <a:rPr lang="zh-CN" altLang="zh-CN" sz="2400" b="0" dirty="0"/>
              <a:t>聯通是推進政策、規則、標準的聯通</a:t>
            </a:r>
            <a:r>
              <a:rPr lang="zh-CN" altLang="en-US" sz="2400" b="0" dirty="0"/>
              <a:t>。</a:t>
            </a:r>
            <a:endParaRPr lang="zh-CN" altLang="zh-CN" sz="2400" b="0" dirty="0"/>
          </a:p>
        </p:txBody>
      </p:sp>
      <p:sp>
        <p:nvSpPr>
          <p:cNvPr id="12" name="矩形 11">
            <a:extLst>
              <a:ext uri="{FF2B5EF4-FFF2-40B4-BE49-F238E27FC236}">
                <a16:creationId xmlns:a16="http://schemas.microsoft.com/office/drawing/2014/main" id="{72A856AB-85BC-4C5A-B202-3BC7A8F30DE6}"/>
              </a:ext>
            </a:extLst>
          </p:cNvPr>
          <p:cNvSpPr/>
          <p:nvPr/>
        </p:nvSpPr>
        <p:spPr>
          <a:xfrm>
            <a:off x="1140385" y="4237339"/>
            <a:ext cx="9974842" cy="161108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矩形 2">
            <a:extLst>
              <a:ext uri="{FF2B5EF4-FFF2-40B4-BE49-F238E27FC236}">
                <a16:creationId xmlns:a16="http://schemas.microsoft.com/office/drawing/2014/main" id="{F2942AF3-366C-4D97-9F0D-95D474A0D343}"/>
              </a:ext>
            </a:extLst>
          </p:cNvPr>
          <p:cNvSpPr/>
          <p:nvPr/>
        </p:nvSpPr>
        <p:spPr>
          <a:xfrm>
            <a:off x="1544836" y="4585968"/>
            <a:ext cx="9403025" cy="1200329"/>
          </a:xfrm>
          <a:prstGeom prst="rect">
            <a:avLst/>
          </a:prstGeom>
        </p:spPr>
        <p:txBody>
          <a:bodyPr wrap="square">
            <a:spAutoFit/>
          </a:bodyPr>
          <a:lstStyle/>
          <a:p>
            <a:r>
              <a:rPr lang="zh-CN" altLang="en-US" sz="2000" dirty="0">
                <a:latin typeface="DFKai-SB" panose="03000509000000000000" pitchFamily="65" charset="-120"/>
                <a:ea typeface="DFKai-SB" panose="03000509000000000000" pitchFamily="65" charset="-120"/>
              </a:rPr>
              <a:t> </a:t>
            </a:r>
            <a:r>
              <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2017</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月，</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發布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標準聯通共建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行動計劃（</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2018—2020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通過</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與</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不同的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國家和地區簽署合作協定</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，推動</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標準互換互認</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，提高</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中國標準與國際和各國標準</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的</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兼容</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性</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zh-CN"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4" name="文字方塊 15"/>
          <p:cNvSpPr txBox="1"/>
          <p:nvPr/>
        </p:nvSpPr>
        <p:spPr>
          <a:xfrm>
            <a:off x="1140385" y="4222947"/>
            <a:ext cx="1162228"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例子</a:t>
            </a:r>
            <a:r>
              <a:rPr lang="en-US" altLang="zh-TW" sz="2400" dirty="0">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sp>
        <p:nvSpPr>
          <p:cNvPr id="2" name="Rectangle 1"/>
          <p:cNvSpPr/>
          <p:nvPr/>
        </p:nvSpPr>
        <p:spPr>
          <a:xfrm>
            <a:off x="1100984" y="6053653"/>
            <a:ext cx="7771257" cy="523220"/>
          </a:xfrm>
          <a:prstGeom prst="rect">
            <a:avLst/>
          </a:prstGeom>
        </p:spPr>
        <p:txBody>
          <a:bodyPr wrap="square">
            <a:spAutoFit/>
          </a:bodyPr>
          <a:lstStyle/>
          <a:p>
            <a:r>
              <a:rPr lang="zh-CN" altLang="en-US" sz="1400" dirty="0">
                <a:latin typeface="DFKai-SB" panose="03000509000000000000" pitchFamily="65" charset="-120"/>
                <a:ea typeface="DFKai-SB" panose="03000509000000000000" pitchFamily="65" charset="-120"/>
              </a:rPr>
              <a:t>資料來源</a:t>
            </a:r>
            <a:r>
              <a:rPr lang="en-US" altLang="zh-TW" sz="1400" dirty="0">
                <a:latin typeface="DFKai-SB" panose="03000509000000000000" pitchFamily="65" charset="-120"/>
                <a:ea typeface="DFKai-SB" panose="03000509000000000000" pitchFamily="65" charset="-120"/>
              </a:rPr>
              <a:t>︰ </a:t>
            </a:r>
            <a:r>
              <a:rPr lang="zh-TW" altLang="en-US" sz="1400" dirty="0">
                <a:latin typeface="DFKai-SB" panose="03000509000000000000" pitchFamily="65" charset="-120"/>
                <a:ea typeface="DFKai-SB" panose="03000509000000000000" pitchFamily="65" charset="-120"/>
              </a:rPr>
              <a:t>國務院新聞辦公室</a:t>
            </a:r>
            <a:r>
              <a:rPr lang="zh-HK" altLang="en-US" sz="1400" dirty="0">
                <a:latin typeface="Times New Roman" panose="02020603050405020304" pitchFamily="18" charset="0"/>
                <a:cs typeface="Times New Roman" panose="02020603050405020304" pitchFamily="18" charset="0"/>
              </a:rPr>
              <a:t>http://www.scio.gov.cn/xwfbh/xwbfbh/wqfbh/37601/39274/xgzc39280/Document/1641459/1641459.htm</a:t>
            </a:r>
            <a:endParaRPr lang="en-US" altLang="zh-HK" sz="14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8872241" y="6197054"/>
            <a:ext cx="2242986" cy="300647"/>
          </a:xfrm>
          <a:prstGeom prst="rect">
            <a:avLst/>
          </a:prstGeom>
        </p:spPr>
      </p:pic>
    </p:spTree>
    <p:extLst>
      <p:ext uri="{BB962C8B-B14F-4D97-AF65-F5344CB8AC3E}">
        <p14:creationId xmlns:p14="http://schemas.microsoft.com/office/powerpoint/2010/main" val="359225319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内容占位符 2">
            <a:extLst>
              <a:ext uri="{FF2B5EF4-FFF2-40B4-BE49-F238E27FC236}">
                <a16:creationId xmlns:a16="http://schemas.microsoft.com/office/drawing/2014/main" id="{97CFC843-5AD1-4CBC-9FEA-9AEF6AFD5C85}"/>
              </a:ext>
            </a:extLst>
          </p:cNvPr>
          <p:cNvSpPr txBox="1">
            <a:spLocks/>
          </p:cNvSpPr>
          <p:nvPr/>
        </p:nvSpPr>
        <p:spPr>
          <a:xfrm>
            <a:off x="1013708" y="962049"/>
            <a:ext cx="10194224" cy="14830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ct val="0"/>
              </a:spcBef>
              <a:buNone/>
            </a:pPr>
            <a:r>
              <a:rPr lang="zh-TW" altLang="en-US" sz="3200"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3200" dirty="0">
                <a:latin typeface="DFKai-SB" panose="03000509000000000000" pitchFamily="65" charset="-120"/>
                <a:ea typeface="DFKai-SB" panose="03000509000000000000" pitchFamily="65" charset="-120"/>
              </a:rPr>
              <a:t>一帶一路</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latin typeface="DFKai-SB" panose="03000509000000000000" pitchFamily="65" charset="-120"/>
                <a:ea typeface="DFKai-SB" panose="03000509000000000000" pitchFamily="65" charset="-120"/>
              </a:rPr>
              <a:t>的合作領域是</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latin typeface="DFKai-SB" panose="03000509000000000000" pitchFamily="65" charset="-120"/>
                <a:ea typeface="DFKai-SB" panose="03000509000000000000" pitchFamily="65" charset="-120"/>
              </a:rPr>
              <a:t>五通</a:t>
            </a:r>
            <a:r>
              <a:rPr lang="zh-TW" altLang="en-US" sz="3200" dirty="0">
                <a:latin typeface="DFKai-SB" panose="03000509000000000000" pitchFamily="65" charset="-120"/>
                <a:ea typeface="DFKai-SB" panose="03000509000000000000" pitchFamily="65" charset="-120"/>
                <a:sym typeface="宋体" panose="02010600030101010101" pitchFamily="2" charset="-122"/>
              </a:rPr>
              <a:t>」</a:t>
            </a:r>
            <a:r>
              <a:rPr lang="zh-CN" altLang="en-US" sz="3200" dirty="0">
                <a:latin typeface="DFKai-SB" panose="03000509000000000000" pitchFamily="65" charset="-120"/>
                <a:ea typeface="DFKai-SB" panose="03000509000000000000" pitchFamily="65" charset="-120"/>
              </a:rPr>
              <a:t>，即政策溝通、設施聯通、貿易暢通、資金融通和民心相通，均取得進展。</a:t>
            </a:r>
            <a:endParaRPr lang="zh-CN" altLang="en-US" sz="3200" b="1" kern="0" dirty="0">
              <a:latin typeface="DFKai-SB" panose="03000509000000000000" pitchFamily="65" charset="-120"/>
              <a:ea typeface="DFKai-SB" panose="03000509000000000000" pitchFamily="65" charset="-120"/>
              <a:cs typeface="+mj-cs"/>
            </a:endParaRPr>
          </a:p>
        </p:txBody>
      </p:sp>
      <p:sp>
        <p:nvSpPr>
          <p:cNvPr id="13" name="任意多边形: 形状 12">
            <a:extLst>
              <a:ext uri="{FF2B5EF4-FFF2-40B4-BE49-F238E27FC236}">
                <a16:creationId xmlns:a16="http://schemas.microsoft.com/office/drawing/2014/main" id="{9FC52296-D9EF-4631-9CDA-936E39FCBE43}"/>
              </a:ext>
            </a:extLst>
          </p:cNvPr>
          <p:cNvSpPr/>
          <p:nvPr/>
        </p:nvSpPr>
        <p:spPr>
          <a:xfrm>
            <a:off x="3042010" y="303700"/>
            <a:ext cx="5720489"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2. </a:t>
            </a:r>
            <a:r>
              <a:rPr lang="zh-TW" altLang="en-US" sz="3600" b="1" dirty="0">
                <a:solidFill>
                  <a:srgbClr val="FFFFFF"/>
                </a:solidFill>
                <a:latin typeface="DFKai-SB" panose="03000509000000000000" pitchFamily="65" charset="-120"/>
                <a:ea typeface="DFKai-SB" panose="03000509000000000000" pitchFamily="65" charset="-120"/>
                <a:sym typeface="宋体" panose="02010600030101010101" pitchFamily="2" charset="-122"/>
              </a:rPr>
              <a:t>「</a:t>
            </a:r>
            <a:r>
              <a:rPr lang="zh-CN" altLang="en-US" sz="3600" b="1" dirty="0">
                <a:solidFill>
                  <a:srgbClr val="FFFFFF"/>
                </a:solidFill>
                <a:latin typeface="DFKai-SB" panose="03000509000000000000" pitchFamily="65" charset="-120"/>
                <a:ea typeface="DFKai-SB" panose="03000509000000000000" pitchFamily="65" charset="-120"/>
              </a:rPr>
              <a:t>一帶一路</a:t>
            </a:r>
            <a:r>
              <a:rPr lang="zh-TW" altLang="en-US" sz="3600" b="1" dirty="0">
                <a:solidFill>
                  <a:srgbClr val="FFFFFF"/>
                </a:solidFill>
                <a:latin typeface="DFKai-SB" panose="03000509000000000000" pitchFamily="65" charset="-120"/>
                <a:ea typeface="DFKai-SB" panose="03000509000000000000" pitchFamily="65" charset="-120"/>
                <a:sym typeface="宋体" panose="02010600030101010101" pitchFamily="2" charset="-122"/>
              </a:rPr>
              <a:t>」</a:t>
            </a:r>
            <a:r>
              <a:rPr lang="zh-CN" altLang="en-US" sz="3600" b="1" dirty="0">
                <a:solidFill>
                  <a:srgbClr val="FFFFFF"/>
                </a:solidFill>
                <a:latin typeface="DFKai-SB" panose="03000509000000000000" pitchFamily="65" charset="-120"/>
                <a:ea typeface="DFKai-SB" panose="03000509000000000000" pitchFamily="65" charset="-120"/>
              </a:rPr>
              <a:t>的進展</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7009" y="2569651"/>
            <a:ext cx="8096250" cy="3724275"/>
          </a:xfrm>
          <a:prstGeom prst="rect">
            <a:avLst/>
          </a:prstGeom>
        </p:spPr>
      </p:pic>
      <p:sp>
        <p:nvSpPr>
          <p:cNvPr id="17" name="文本框 5">
            <a:extLst>
              <a:ext uri="{FF2B5EF4-FFF2-40B4-BE49-F238E27FC236}">
                <a16:creationId xmlns:a16="http://schemas.microsoft.com/office/drawing/2014/main" id="{A9A2A5E2-B6B3-4515-A923-F11EFCA960A5}"/>
              </a:ext>
            </a:extLst>
          </p:cNvPr>
          <p:cNvSpPr txBox="1"/>
          <p:nvPr/>
        </p:nvSpPr>
        <p:spPr>
          <a:xfrm>
            <a:off x="2382572" y="6438703"/>
            <a:ext cx="7039364" cy="276999"/>
          </a:xfrm>
          <a:prstGeom prst="rect">
            <a:avLst/>
          </a:prstGeom>
          <a:noFill/>
        </p:spPr>
        <p:txBody>
          <a:bodyPr wrap="square" rtlCol="0">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r>
              <a:rPr lang="zh-TW" altLang="en-US" sz="1200" dirty="0">
                <a:latin typeface="DFKai-SB" panose="03000509000000000000" pitchFamily="65" charset="-120"/>
                <a:ea typeface="DFKai-SB" panose="03000509000000000000" pitchFamily="65" charset="-120"/>
                <a:sym typeface="宋体" panose="02010600030101010101" pitchFamily="2" charset="-122"/>
              </a:rPr>
              <a:t>香港貿易發展局「一帶一路」資訊</a:t>
            </a:r>
            <a:r>
              <a:rPr lang="zh-TW" altLang="en-US" sz="1200" dirty="0" smtClean="0">
                <a:latin typeface="DFKai-SB" panose="03000509000000000000" pitchFamily="65" charset="-120"/>
                <a:ea typeface="DFKai-SB" panose="03000509000000000000" pitchFamily="65" charset="-120"/>
                <a:sym typeface="宋体" panose="02010600030101010101" pitchFamily="2" charset="-122"/>
              </a:rPr>
              <a:t>網站 </a:t>
            </a:r>
            <a:r>
              <a:rPr lang="en-US" altLang="zh-TW" sz="1200" dirty="0" smtClean="0">
                <a:latin typeface="DFKai-SB" panose="03000509000000000000" pitchFamily="65" charset="-120"/>
                <a:ea typeface="DFKai-SB" panose="03000509000000000000" pitchFamily="65" charset="-120"/>
                <a:sym typeface="宋体" panose="02010600030101010101" pitchFamily="2" charset="-122"/>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beltandroad.hktdc.com/tc/belt-and-road-basics</a:t>
            </a:r>
            <a:r>
              <a:rPr lang="en-US" altLang="zh-TW" sz="12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136966" y="6369545"/>
            <a:ext cx="1120086" cy="415313"/>
          </a:xfrm>
          <a:prstGeom prst="rect">
            <a:avLst/>
          </a:prstGeom>
        </p:spPr>
      </p:pic>
    </p:spTree>
    <p:extLst>
      <p:ext uri="{BB962C8B-B14F-4D97-AF65-F5344CB8AC3E}">
        <p14:creationId xmlns:p14="http://schemas.microsoft.com/office/powerpoint/2010/main" val="347557194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4294967295"/>
          </p:nvPr>
        </p:nvSpPr>
        <p:spPr>
          <a:xfrm>
            <a:off x="7328767" y="2659206"/>
            <a:ext cx="4479584" cy="2677656"/>
          </a:xfrm>
          <a:solidFill>
            <a:schemeClr val="accent4">
              <a:lumMod val="20000"/>
              <a:lumOff val="80000"/>
            </a:schemeClr>
          </a:solidFill>
        </p:spPr>
        <p:txBody>
          <a:bodyPr wrap="square">
            <a:spAutoFit/>
          </a:bodyPr>
          <a:lstStyle/>
          <a:p>
            <a:pPr marL="0" indent="0">
              <a:lnSpc>
                <a:spcPct val="100000"/>
              </a:lnSpc>
              <a:buNone/>
            </a:pPr>
            <a:r>
              <a:rPr lang="zh-CN" altLang="en-US" sz="2000" dirty="0">
                <a:latin typeface="DFKai-SB" panose="03000509000000000000" pitchFamily="65" charset="-120"/>
                <a:ea typeface="DFKai-SB" panose="03000509000000000000" pitchFamily="65" charset="-120"/>
              </a:rPr>
              <a:t>    </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截至</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2021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11</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月底，我國已經同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140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個國家和</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2</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個國際組織簽署</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200</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多</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份共建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合作文件。共建</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倡議及其核心理念已寫入聯合國、二十國集團、亞太經合組織以及其他區域組織等有關文件中。</a:t>
            </a:r>
          </a:p>
        </p:txBody>
      </p:sp>
      <p:grpSp>
        <p:nvGrpSpPr>
          <p:cNvPr id="2" name="组合 1">
            <a:extLst>
              <a:ext uri="{FF2B5EF4-FFF2-40B4-BE49-F238E27FC236}">
                <a16:creationId xmlns:a16="http://schemas.microsoft.com/office/drawing/2014/main" id="{3F244099-CC5A-4D30-83C4-09C11FD7F430}"/>
              </a:ext>
            </a:extLst>
          </p:cNvPr>
          <p:cNvGrpSpPr/>
          <p:nvPr/>
        </p:nvGrpSpPr>
        <p:grpSpPr>
          <a:xfrm>
            <a:off x="580593" y="1817829"/>
            <a:ext cx="6664938" cy="4863666"/>
            <a:chOff x="5715719" y="1894022"/>
            <a:chExt cx="6086319" cy="4916667"/>
          </a:xfrm>
        </p:grpSpPr>
        <p:sp>
          <p:nvSpPr>
            <p:cNvPr id="9" name="矩形: 圆角 8">
              <a:extLst>
                <a:ext uri="{FF2B5EF4-FFF2-40B4-BE49-F238E27FC236}">
                  <a16:creationId xmlns:a16="http://schemas.microsoft.com/office/drawing/2014/main" id="{FD4C483B-BB1A-4979-88A3-6F9296824EB6}"/>
                </a:ext>
              </a:extLst>
            </p:cNvPr>
            <p:cNvSpPr/>
            <p:nvPr/>
          </p:nvSpPr>
          <p:spPr bwMode="auto">
            <a:xfrm>
              <a:off x="5791729" y="1894022"/>
              <a:ext cx="6010309" cy="4914496"/>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矩形 12">
              <a:extLst>
                <a:ext uri="{FF2B5EF4-FFF2-40B4-BE49-F238E27FC236}">
                  <a16:creationId xmlns:a16="http://schemas.microsoft.com/office/drawing/2014/main" id="{12F41584-4836-4341-9CDA-F1DEAC93C914}"/>
                </a:ext>
              </a:extLst>
            </p:cNvPr>
            <p:cNvSpPr/>
            <p:nvPr/>
          </p:nvSpPr>
          <p:spPr>
            <a:xfrm>
              <a:off x="5715719" y="1990766"/>
              <a:ext cx="6010309" cy="4819923"/>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pic>
          <p:nvPicPr>
            <p:cNvPr id="6" name="图片 5">
              <a:extLst>
                <a:ext uri="{FF2B5EF4-FFF2-40B4-BE49-F238E27FC236}">
                  <a16:creationId xmlns:a16="http://schemas.microsoft.com/office/drawing/2014/main" id="{AA2A56C3-2A9D-42F2-B3B7-99CC2C5EDF15}"/>
                </a:ext>
              </a:extLst>
            </p:cNvPr>
            <p:cNvPicPr>
              <a:picLocks noChangeAspect="1"/>
            </p:cNvPicPr>
            <p:nvPr/>
          </p:nvPicPr>
          <p:blipFill>
            <a:blip r:embed="rId2"/>
            <a:stretch>
              <a:fillRect/>
            </a:stretch>
          </p:blipFill>
          <p:spPr>
            <a:xfrm>
              <a:off x="6498506" y="3750450"/>
              <a:ext cx="3948083" cy="1850664"/>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7" name="矩形 6">
              <a:extLst>
                <a:ext uri="{FF2B5EF4-FFF2-40B4-BE49-F238E27FC236}">
                  <a16:creationId xmlns:a16="http://schemas.microsoft.com/office/drawing/2014/main" id="{CB50A21B-66A5-4A86-831D-F1779EAC1250}"/>
                </a:ext>
              </a:extLst>
            </p:cNvPr>
            <p:cNvSpPr/>
            <p:nvPr/>
          </p:nvSpPr>
          <p:spPr>
            <a:xfrm>
              <a:off x="6498506" y="5603285"/>
              <a:ext cx="4285397" cy="528922"/>
            </a:xfrm>
            <a:prstGeom prst="rect">
              <a:avLst/>
            </a:prstGeom>
          </p:spPr>
          <p:txBody>
            <a:bodyPr wrap="square">
              <a:spAutoFit/>
            </a:bodyPr>
            <a:lstStyle/>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年</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4</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月</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9</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日，</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1400" dirty="0">
                  <a:solidFill>
                    <a:prstClr val="black"/>
                  </a:solidFill>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創新發展中心成立儀式在國家開發銀行舉行。</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矩形 7">
              <a:extLst>
                <a:ext uri="{FF2B5EF4-FFF2-40B4-BE49-F238E27FC236}">
                  <a16:creationId xmlns:a16="http://schemas.microsoft.com/office/drawing/2014/main" id="{529AC3F8-D070-4223-B37D-9C0AC71900EC}"/>
                </a:ext>
              </a:extLst>
            </p:cNvPr>
            <p:cNvSpPr/>
            <p:nvPr/>
          </p:nvSpPr>
          <p:spPr>
            <a:xfrm>
              <a:off x="5791729" y="2107252"/>
              <a:ext cx="5824698" cy="1586765"/>
            </a:xfrm>
            <a:prstGeom prst="rect">
              <a:avLst/>
            </a:prstGeom>
          </p:spPr>
          <p:txBody>
            <a:bodyPr wrap="square">
              <a:spAutoFit/>
            </a:bodyPr>
            <a:lstStyle/>
            <a:p>
              <a:r>
                <a:rPr lang="zh-CN" altLang="zh-CN" sz="2400" dirty="0" smtClean="0">
                  <a:latin typeface="DFKai-SB" panose="03000509000000000000" pitchFamily="65" charset="-120"/>
                  <a:ea typeface="DFKai-SB" panose="03000509000000000000" pitchFamily="65" charset="-120"/>
                </a:rPr>
                <a:t>國家發展</a:t>
              </a:r>
              <a:r>
                <a:rPr lang="zh-TW" altLang="en-US" sz="2400" dirty="0">
                  <a:latin typeface="DFKai-SB" panose="03000509000000000000" pitchFamily="65" charset="-120"/>
                  <a:ea typeface="DFKai-SB" panose="03000509000000000000" pitchFamily="65" charset="-120"/>
                </a:rPr>
                <a:t>和</a:t>
              </a:r>
              <a:r>
                <a:rPr lang="zh-CN" altLang="zh-CN" sz="2400" dirty="0">
                  <a:latin typeface="DFKai-SB" panose="03000509000000000000" pitchFamily="65" charset="-120"/>
                  <a:ea typeface="DFKai-SB" panose="03000509000000000000" pitchFamily="65" charset="-120"/>
                </a:rPr>
                <a:t>改革委</a:t>
              </a:r>
              <a:r>
                <a:rPr lang="zh-TW" altLang="en-US" sz="2400" dirty="0">
                  <a:latin typeface="DFKai-SB" panose="03000509000000000000" pitchFamily="65" charset="-120"/>
                  <a:ea typeface="DFKai-SB" panose="03000509000000000000" pitchFamily="65" charset="-120"/>
                </a:rPr>
                <a:t>員會</a:t>
              </a:r>
              <a:r>
                <a:rPr lang="zh-CN" altLang="zh-CN" sz="2400" dirty="0">
                  <a:latin typeface="DFKai-SB" panose="03000509000000000000" pitchFamily="65" charset="-120"/>
                  <a:ea typeface="DFKai-SB" panose="03000509000000000000" pitchFamily="65" charset="-120"/>
                </a:rPr>
                <a:t>與聯合國開發計畫署共同發起</a:t>
              </a:r>
              <a:r>
                <a:rPr lang="zh-CN" altLang="en-US" sz="2400" dirty="0">
                  <a:latin typeface="DFKai-SB" panose="03000509000000000000" pitchFamily="65" charset="-120"/>
                  <a:ea typeface="DFKai-SB" panose="03000509000000000000" pitchFamily="65" charset="-120"/>
                </a:rPr>
                <a:t>成立</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創新發展中心，旨在為</a:t>
              </a:r>
              <a:r>
                <a:rPr lang="zh-CN" altLang="zh-CN" sz="2400" dirty="0">
                  <a:latin typeface="DFKai-SB" panose="03000509000000000000" pitchFamily="65" charset="-120"/>
                  <a:ea typeface="DFKai-SB" panose="03000509000000000000" pitchFamily="65" charset="-120"/>
                </a:rPr>
                <a:t>共建</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solidFill>
                    <a:prstClr val="black"/>
                  </a:solidFill>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zh-CN" sz="2400" dirty="0">
                  <a:latin typeface="DFKai-SB" panose="03000509000000000000" pitchFamily="65" charset="-120"/>
                  <a:ea typeface="DFKai-SB" panose="03000509000000000000" pitchFamily="65" charset="-120"/>
                </a:rPr>
                <a:t>創新研究、項目諮詢、夥伴關係和能力建設等方面發揮作用。</a:t>
              </a:r>
            </a:p>
          </p:txBody>
        </p:sp>
      </p:grpSp>
      <p:sp>
        <p:nvSpPr>
          <p:cNvPr id="10" name="文本框 9">
            <a:extLst>
              <a:ext uri="{FF2B5EF4-FFF2-40B4-BE49-F238E27FC236}">
                <a16:creationId xmlns:a16="http://schemas.microsoft.com/office/drawing/2014/main" id="{556F66BE-71C9-46A1-A942-12AF0E2F6693}"/>
              </a:ext>
            </a:extLst>
          </p:cNvPr>
          <p:cNvSpPr txBox="1"/>
          <p:nvPr/>
        </p:nvSpPr>
        <p:spPr>
          <a:xfrm>
            <a:off x="499216" y="692400"/>
            <a:ext cx="11213417" cy="1164574"/>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lang="zh-CN" altLang="en-US" sz="2000" b="0" dirty="0"/>
              <a:t>    </a:t>
            </a:r>
            <a:r>
              <a:rPr lang="zh-CN" altLang="en-US" sz="2400" b="0" dirty="0"/>
              <a:t>政策溝通是共建</a:t>
            </a:r>
            <a:r>
              <a:rPr lang="zh-TW" altLang="en-US" sz="2400" b="0" dirty="0">
                <a:sym typeface="宋体" panose="02010600030101010101" pitchFamily="2" charset="-122"/>
              </a:rPr>
              <a:t>「</a:t>
            </a:r>
            <a:r>
              <a:rPr lang="zh-CN" altLang="en-US" sz="2400" b="0" dirty="0"/>
              <a:t>一帶一路</a:t>
            </a:r>
            <a:r>
              <a:rPr lang="zh-TW" altLang="en-US" sz="2400" b="0" dirty="0">
                <a:sym typeface="宋体" panose="02010600030101010101" pitchFamily="2" charset="-122"/>
              </a:rPr>
              <a:t>」</a:t>
            </a:r>
            <a:r>
              <a:rPr lang="zh-CN" altLang="en-US" sz="2400" b="0" dirty="0"/>
              <a:t>的重要保障。中國與</a:t>
            </a:r>
            <a:r>
              <a:rPr lang="zh-TW" altLang="en-US" sz="2400" b="0" dirty="0"/>
              <a:t>不同</a:t>
            </a:r>
            <a:r>
              <a:rPr lang="zh-CN" altLang="en-US" sz="2400" b="0" dirty="0"/>
              <a:t>國家和國際組織充分溝通</a:t>
            </a:r>
            <a:r>
              <a:rPr lang="zh-TW" altLang="en-US" sz="2400" b="0" dirty="0"/>
              <a:t>和</a:t>
            </a:r>
            <a:r>
              <a:rPr lang="zh-CN" altLang="en-US" sz="2400" b="0" dirty="0"/>
              <a:t>協調，形成了共建</a:t>
            </a:r>
            <a:r>
              <a:rPr lang="zh-TW" altLang="en-US" sz="2400" b="0" dirty="0"/>
              <a:t>「</a:t>
            </a:r>
            <a:r>
              <a:rPr lang="zh-CN" altLang="en-US" sz="2400" b="0" dirty="0"/>
              <a:t>一帶一路</a:t>
            </a:r>
            <a:r>
              <a:rPr lang="zh-TW" altLang="en-US" sz="2400" b="0" dirty="0"/>
              <a:t>」</a:t>
            </a:r>
            <a:r>
              <a:rPr lang="zh-CN" altLang="en-US" sz="2400" b="0" dirty="0"/>
              <a:t>的廣泛國際合作共識。</a:t>
            </a:r>
          </a:p>
        </p:txBody>
      </p:sp>
      <p:sp>
        <p:nvSpPr>
          <p:cNvPr id="11" name="标题 1">
            <a:extLst>
              <a:ext uri="{FF2B5EF4-FFF2-40B4-BE49-F238E27FC236}">
                <a16:creationId xmlns:a16="http://schemas.microsoft.com/office/drawing/2014/main" id="{C52283F3-EB17-4F69-8D92-1FE38106A088}"/>
              </a:ext>
            </a:extLst>
          </p:cNvPr>
          <p:cNvSpPr txBox="1">
            <a:spLocks noChangeArrowheads="1"/>
          </p:cNvSpPr>
          <p:nvPr/>
        </p:nvSpPr>
        <p:spPr bwMode="auto">
          <a:xfrm>
            <a:off x="4493141" y="107631"/>
            <a:ext cx="252596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政策溝通</a:t>
            </a:r>
          </a:p>
        </p:txBody>
      </p:sp>
      <p:sp>
        <p:nvSpPr>
          <p:cNvPr id="4" name="矩形 3"/>
          <p:cNvSpPr/>
          <p:nvPr/>
        </p:nvSpPr>
        <p:spPr>
          <a:xfrm>
            <a:off x="499216" y="6190527"/>
            <a:ext cx="6335216" cy="461665"/>
          </a:xfrm>
          <a:prstGeom prst="rect">
            <a:avLst/>
          </a:prstGeom>
        </p:spPr>
        <p:txBody>
          <a:bodyPr wrap="square">
            <a:spAutoFit/>
          </a:bodyPr>
          <a:lstStyle/>
          <a:p>
            <a:r>
              <a:rPr lang="zh-TW" altLang="en-US" sz="1200" dirty="0">
                <a:latin typeface="DFKai-SB" panose="03000509000000000000" pitchFamily="65" charset="-120"/>
                <a:ea typeface="DFKai-SB" panose="03000509000000000000" pitchFamily="65" charset="-120"/>
              </a:rPr>
              <a:t>資料</a:t>
            </a:r>
            <a:r>
              <a:rPr lang="zh-CN" altLang="en-US" sz="1200" dirty="0">
                <a:latin typeface="DFKai-SB" panose="03000509000000000000" pitchFamily="65" charset="-120"/>
                <a:ea typeface="DFKai-SB" panose="03000509000000000000" pitchFamily="65" charset="-120"/>
              </a:rPr>
              <a:t>來源：</a:t>
            </a:r>
            <a:r>
              <a:rPr lang="zh-TW" altLang="en-US" sz="1200" dirty="0">
                <a:latin typeface="DFKai-SB" panose="03000509000000000000" pitchFamily="65" charset="-120"/>
                <a:ea typeface="DFKai-SB" panose="03000509000000000000" pitchFamily="65" charset="-120"/>
              </a:rPr>
              <a:t>國家發展和改革委員會</a:t>
            </a:r>
            <a:endParaRPr lang="en-US" altLang="zh-TW" sz="1200" dirty="0">
              <a:latin typeface="DFKai-SB" panose="03000509000000000000" pitchFamily="65" charset="-120"/>
              <a:ea typeface="DFKai-SB" panose="03000509000000000000" pitchFamily="65" charset="-120"/>
            </a:endParaRPr>
          </a:p>
          <a:p>
            <a:r>
              <a:rPr lang="en-US" altLang="zh-CN" sz="1200" dirty="0">
                <a:latin typeface="Times New Roman" panose="02020603050405020304" pitchFamily="18" charset="0"/>
                <a:ea typeface="DFKai-SB" panose="03000509000000000000" pitchFamily="65" charset="-120"/>
                <a:cs typeface="Times New Roman" panose="02020603050405020304" pitchFamily="18" charset="0"/>
              </a:rPr>
              <a:t>https://www.ndrc.gov.cn/fzggw/wld/njz/lddt/202104/t20210410_1272044.html?code=&amp;</a:t>
            </a:r>
            <a:r>
              <a:rPr lang="en-US" altLang="zh-CN" sz="1200" dirty="0" smtClean="0">
                <a:latin typeface="Times New Roman" panose="02020603050405020304" pitchFamily="18" charset="0"/>
                <a:ea typeface="DFKai-SB" panose="03000509000000000000" pitchFamily="65" charset="-120"/>
                <a:cs typeface="Times New Roman" panose="02020603050405020304" pitchFamily="18" charset="0"/>
              </a:rPr>
              <a:t>state=123</a:t>
            </a:r>
            <a:endParaRPr lang="en-US" altLang="zh-CN" sz="12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5" name="矩形 4"/>
          <p:cNvSpPr/>
          <p:nvPr/>
        </p:nvSpPr>
        <p:spPr>
          <a:xfrm>
            <a:off x="7895122" y="5748717"/>
            <a:ext cx="3716284" cy="646331"/>
          </a:xfrm>
          <a:prstGeom prst="rect">
            <a:avLst/>
          </a:prstGeom>
        </p:spPr>
        <p:txBody>
          <a:bodyPr wrap="square">
            <a:spAutoFit/>
          </a:bodyPr>
          <a:lstStyle/>
          <a:p>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國務院新聞辦公室</a:t>
            </a:r>
            <a:r>
              <a:rPr lang="zh-HK" altLang="en-US" sz="1200" dirty="0">
                <a:latin typeface="Times New Roman" panose="02020603050405020304" pitchFamily="18" charset="0"/>
                <a:cs typeface="Times New Roman" panose="02020603050405020304" pitchFamily="18" charset="0"/>
              </a:rPr>
              <a:t>http://www.scio.gov.cn/31773/35507/35510/35524/Document/1716615/1716615</a:t>
            </a:r>
            <a:r>
              <a:rPr lang="zh-HK" altLang="en-US" sz="1200" dirty="0" smtClean="0">
                <a:latin typeface="Times New Roman" panose="02020603050405020304" pitchFamily="18" charset="0"/>
                <a:cs typeface="Times New Roman" panose="02020603050405020304" pitchFamily="18" charset="0"/>
              </a:rPr>
              <a:t>.htm</a:t>
            </a:r>
            <a:endParaRPr lang="en-US" altLang="zh-HK"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6158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1DF036E7-6DB6-47D3-B817-C422D84400E9}"/>
              </a:ext>
            </a:extLst>
          </p:cNvPr>
          <p:cNvSpPr txBox="1"/>
          <p:nvPr/>
        </p:nvSpPr>
        <p:spPr>
          <a:xfrm>
            <a:off x="523731" y="925171"/>
            <a:ext cx="10691693" cy="190144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lang="zh-CN" altLang="en-US" sz="2200" b="0" dirty="0"/>
              <a:t>    </a:t>
            </a:r>
            <a:r>
              <a:rPr lang="zh-CN" altLang="en-US" b="0" dirty="0"/>
              <a:t>設施聯通是</a:t>
            </a:r>
            <a:r>
              <a:rPr lang="zh-TW" altLang="en-US" b="0" dirty="0">
                <a:sym typeface="宋体" panose="02010600030101010101" pitchFamily="2" charset="-122"/>
              </a:rPr>
              <a:t>「</a:t>
            </a:r>
            <a:r>
              <a:rPr lang="zh-CN" altLang="en-US" b="0" dirty="0"/>
              <a:t>一帶一路</a:t>
            </a:r>
            <a:r>
              <a:rPr lang="zh-TW" altLang="en-US" b="0" dirty="0">
                <a:sym typeface="宋体" panose="02010600030101010101" pitchFamily="2" charset="-122"/>
              </a:rPr>
              <a:t>」</a:t>
            </a:r>
            <a:r>
              <a:rPr lang="zh-CN" altLang="en-US" b="0" dirty="0"/>
              <a:t>建設的優先</a:t>
            </a:r>
            <a:r>
              <a:rPr lang="zh-TW" altLang="en-US" b="0" dirty="0"/>
              <a:t>方向</a:t>
            </a:r>
            <a:r>
              <a:rPr lang="zh-CN" altLang="en-US" b="0" dirty="0"/>
              <a:t>。國</a:t>
            </a:r>
            <a:r>
              <a:rPr lang="zh-TW" altLang="en-US" b="0" dirty="0"/>
              <a:t>家</a:t>
            </a:r>
            <a:r>
              <a:rPr lang="zh-CN" altLang="en-US" b="0" dirty="0"/>
              <a:t>與其他國家在港口、鐵路、公路、航空、能源輸送、通</a:t>
            </a:r>
            <a:r>
              <a:rPr lang="zh-TW" altLang="en-US" b="0" dirty="0"/>
              <a:t>訊</a:t>
            </a:r>
            <a:r>
              <a:rPr lang="zh-CN" altLang="en-US" b="0" dirty="0"/>
              <a:t>等領域展開了大量卓有成效的合作，</a:t>
            </a:r>
            <a:r>
              <a:rPr lang="zh-TW" altLang="en-US" b="0" dirty="0"/>
              <a:t>形成大型的</a:t>
            </a:r>
            <a:r>
              <a:rPr lang="zh-CN" altLang="en-US" b="0" dirty="0"/>
              <a:t>基礎設施網絡</a:t>
            </a:r>
            <a:r>
              <a:rPr lang="zh-TW" altLang="en-US" b="0" dirty="0"/>
              <a:t>。</a:t>
            </a:r>
            <a:endParaRPr lang="zh-CN" altLang="zh-CN" b="0" dirty="0"/>
          </a:p>
        </p:txBody>
      </p:sp>
      <p:sp>
        <p:nvSpPr>
          <p:cNvPr id="10" name="标题 1">
            <a:extLst>
              <a:ext uri="{FF2B5EF4-FFF2-40B4-BE49-F238E27FC236}">
                <a16:creationId xmlns:a16="http://schemas.microsoft.com/office/drawing/2014/main" id="{B1FFBF5E-62CD-4179-BAE1-1FCC4CA3C1A3}"/>
              </a:ext>
            </a:extLst>
          </p:cNvPr>
          <p:cNvSpPr txBox="1">
            <a:spLocks noChangeArrowheads="1"/>
          </p:cNvSpPr>
          <p:nvPr/>
        </p:nvSpPr>
        <p:spPr bwMode="auto">
          <a:xfrm>
            <a:off x="4686427" y="284235"/>
            <a:ext cx="400060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zh-CN" altLang="en-US" sz="3600" kern="100" dirty="0">
                <a:latin typeface="DFKai-SB" panose="03000509000000000000" pitchFamily="65" charset="-120"/>
                <a:ea typeface="DFKai-SB" panose="03000509000000000000" pitchFamily="65" charset="-120"/>
                <a:cs typeface="Times New Roman" panose="02020603050405020304" pitchFamily="18" charset="0"/>
              </a:rPr>
              <a:t>設施聯通</a:t>
            </a:r>
            <a:endParaRPr lang="zh-CN" altLang="en-US" sz="3600" dirty="0">
              <a:latin typeface="DFKai-SB" panose="03000509000000000000" pitchFamily="65" charset="-120"/>
              <a:ea typeface="DFKai-SB" panose="03000509000000000000" pitchFamily="65" charset="-120"/>
            </a:endParaRPr>
          </a:p>
        </p:txBody>
      </p:sp>
      <p:sp>
        <p:nvSpPr>
          <p:cNvPr id="14" name="文本框 13">
            <a:extLst>
              <a:ext uri="{FF2B5EF4-FFF2-40B4-BE49-F238E27FC236}">
                <a16:creationId xmlns:a16="http://schemas.microsoft.com/office/drawing/2014/main" id="{1C430448-0D0A-4A13-AF5F-6F96D3C93AAD}"/>
              </a:ext>
            </a:extLst>
          </p:cNvPr>
          <p:cNvSpPr txBox="1"/>
          <p:nvPr/>
        </p:nvSpPr>
        <p:spPr>
          <a:xfrm>
            <a:off x="523731" y="2999314"/>
            <a:ext cx="5459058" cy="2677656"/>
          </a:xfrm>
          <a:prstGeom prst="rect">
            <a:avLst/>
          </a:prstGeom>
          <a:noFill/>
        </p:spPr>
        <p:txBody>
          <a:bodyPr wrap="square">
            <a:spAutoFit/>
          </a:bodyPr>
          <a:lstStyle/>
          <a:p>
            <a:r>
              <a:rPr kumimoji="1" lang="zh-CN" altLang="en-US" sz="2400" dirty="0" smtClean="0">
                <a:latin typeface="DFKai-SB" panose="03000509000000000000" pitchFamily="65" charset="-120"/>
                <a:ea typeface="DFKai-SB" panose="03000509000000000000" pitchFamily="65" charset="-120"/>
              </a:rPr>
              <a:t>以</a:t>
            </a:r>
            <a:r>
              <a:rPr kumimoji="1" lang="zh-CN" altLang="en-US" sz="2400" dirty="0">
                <a:latin typeface="DFKai-SB" panose="03000509000000000000" pitchFamily="65" charset="-120"/>
                <a:ea typeface="DFKai-SB" panose="03000509000000000000" pitchFamily="65" charset="-120"/>
              </a:rPr>
              <a:t>中老鐵路、中泰鐵路、匈塞鐵路、雅萬高鐵等合作</a:t>
            </a:r>
            <a:r>
              <a:rPr kumimoji="1" lang="zh-CN" altLang="en-US" sz="2400" dirty="0" smtClean="0">
                <a:latin typeface="DFKai-SB" panose="03000509000000000000" pitchFamily="65" charset="-120"/>
                <a:ea typeface="DFKai-SB" panose="03000509000000000000" pitchFamily="65" charset="-120"/>
              </a:rPr>
              <a:t>項目為重</a:t>
            </a:r>
            <a:r>
              <a:rPr kumimoji="1" lang="zh-CN" altLang="en-US" sz="2400" dirty="0">
                <a:latin typeface="DFKai-SB" panose="03000509000000000000" pitchFamily="65" charset="-120"/>
                <a:ea typeface="DFKai-SB" panose="03000509000000000000" pitchFamily="65" charset="-120"/>
              </a:rPr>
              <a:t>點的區際、洲際鐵路網</a:t>
            </a:r>
            <a:r>
              <a:rPr lang="zh-CN" altLang="en-US" sz="2400" dirty="0">
                <a:latin typeface="DFKai-SB" panose="03000509000000000000" pitchFamily="65" charset="-120"/>
                <a:ea typeface="DFKai-SB" panose="03000509000000000000" pitchFamily="65" charset="-120"/>
                <a:sym typeface="宋体" panose="02010600030101010101" pitchFamily="2" charset="-122"/>
              </a:rPr>
              <a:t>絡</a:t>
            </a:r>
            <a:r>
              <a:rPr kumimoji="1" lang="zh-CN" altLang="en-US" sz="2400" dirty="0">
                <a:latin typeface="DFKai-SB" panose="03000509000000000000" pitchFamily="65" charset="-120"/>
                <a:ea typeface="DFKai-SB" panose="03000509000000000000" pitchFamily="65" charset="-120"/>
              </a:rPr>
              <a:t>建設取得重大進展。</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蒙內鐵路被肯</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尼</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亞人譽</a:t>
            </a:r>
            <a:r>
              <a:rPr kumimoji="1" lang="zh-CN" altLang="zh-CN" sz="2400" dirty="0">
                <a:latin typeface="DFKai-SB" panose="03000509000000000000" pitchFamily="65" charset="-120"/>
                <a:ea typeface="DFKai-SB" panose="03000509000000000000" pitchFamily="65" charset="-120"/>
              </a:rPr>
              <a:t>為</a:t>
            </a:r>
            <a:r>
              <a:rPr kumimoji="1" lang="zh-TW" altLang="en-US" sz="2400" dirty="0">
                <a:latin typeface="DFKai-SB" panose="03000509000000000000" pitchFamily="65" charset="-120"/>
                <a:ea typeface="DFKai-SB" panose="03000509000000000000" pitchFamily="65" charset="-120"/>
                <a:sym typeface="宋体" panose="02010600030101010101" pitchFamily="2" charset="-122"/>
              </a:rPr>
              <a:t>「</a:t>
            </a:r>
            <a:r>
              <a:rPr kumimoji="1" lang="zh-CN" altLang="zh-CN" sz="2400" dirty="0">
                <a:latin typeface="DFKai-SB" panose="03000509000000000000" pitchFamily="65" charset="-120"/>
                <a:ea typeface="DFKai-SB" panose="03000509000000000000" pitchFamily="65" charset="-120"/>
              </a:rPr>
              <a:t>世紀鐵路</a:t>
            </a:r>
            <a:r>
              <a:rPr kumimoji="1" lang="zh-TW" altLang="en-US" sz="2400" dirty="0">
                <a:latin typeface="DFKai-SB" panose="03000509000000000000" pitchFamily="65" charset="-120"/>
                <a:ea typeface="DFKai-SB" panose="03000509000000000000" pitchFamily="65" charset="-120"/>
                <a:sym typeface="宋体" panose="02010600030101010101" pitchFamily="2" charset="-122"/>
              </a:rPr>
              <a:t>」</a:t>
            </a:r>
            <a:r>
              <a:rPr kumimoji="1" lang="zh-CN" altLang="zh-CN" sz="2400" dirty="0">
                <a:latin typeface="DFKai-SB" panose="03000509000000000000" pitchFamily="65" charset="-120"/>
                <a:ea typeface="DFKai-SB" panose="03000509000000000000" pitchFamily="65" charset="-120"/>
              </a:rPr>
              <a:t>，</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是肯</a:t>
            </a:r>
            <a:r>
              <a:rPr lang="zh-CN" altLang="en-US" sz="2400" kern="100" dirty="0">
                <a:effectLst/>
                <a:latin typeface="DFKai-SB" panose="03000509000000000000" pitchFamily="65" charset="-120"/>
                <a:ea typeface="DFKai-SB" panose="03000509000000000000" pitchFamily="65" charset="-120"/>
                <a:cs typeface="Times New Roman" panose="02020603050405020304" pitchFamily="18" charset="0"/>
              </a:rPr>
              <a:t>尼</a:t>
            </a:r>
            <a:r>
              <a:rPr lang="zh-CN" altLang="zh-CN" sz="2400" kern="100" dirty="0">
                <a:effectLst/>
                <a:latin typeface="DFKai-SB" panose="03000509000000000000" pitchFamily="65" charset="-120"/>
                <a:ea typeface="DFKai-SB" panose="03000509000000000000" pitchFamily="65" charset="-120"/>
                <a:cs typeface="Times New Roman" panose="02020603050405020304" pitchFamily="18" charset="0"/>
              </a:rPr>
              <a:t>亞建國後進行的最大型的基礎工程，也是中國首次將國內的全套鐵路標準出口到國外。</a:t>
            </a:r>
            <a:endParaRPr kumimoji="1" lang="zh-CN" altLang="en-US" sz="2400" dirty="0">
              <a:latin typeface="DFKai-SB" panose="03000509000000000000" pitchFamily="65" charset="-120"/>
              <a:ea typeface="DFKai-SB" panose="03000509000000000000" pitchFamily="65" charset="-120"/>
            </a:endParaRPr>
          </a:p>
        </p:txBody>
      </p:sp>
      <p:sp>
        <p:nvSpPr>
          <p:cNvPr id="11" name="文本框 10">
            <a:extLst>
              <a:ext uri="{FF2B5EF4-FFF2-40B4-BE49-F238E27FC236}">
                <a16:creationId xmlns:a16="http://schemas.microsoft.com/office/drawing/2014/main" id="{CA46D595-FD30-4DEA-9DF8-5A00206F4F63}"/>
              </a:ext>
            </a:extLst>
          </p:cNvPr>
          <p:cNvSpPr txBox="1"/>
          <p:nvPr/>
        </p:nvSpPr>
        <p:spPr>
          <a:xfrm>
            <a:off x="6315911" y="6003605"/>
            <a:ext cx="4216524" cy="584775"/>
          </a:xfrm>
          <a:prstGeom prst="rect">
            <a:avLst/>
          </a:prstGeom>
          <a:noFill/>
        </p:spPr>
        <p:txBody>
          <a:bodyPr wrap="square">
            <a:spAutoFit/>
          </a:bodyPr>
          <a:lstStyle/>
          <a:p>
            <a:r>
              <a:rPr lang="zh-CN" altLang="en-US" sz="1600" dirty="0">
                <a:latin typeface="Times New Roman" panose="02020603050405020304" pitchFamily="18" charset="0"/>
                <a:ea typeface="DFKai-SB" panose="03000509000000000000" pitchFamily="65" charset="-120"/>
                <a:cs typeface="Times New Roman" panose="02020603050405020304" pitchFamily="18" charset="0"/>
              </a:rPr>
              <a:t>2021年5月11日肯尼亞當地民衆在中國承制的蒙內鐵路車旁。</a:t>
            </a: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884" y="2944211"/>
            <a:ext cx="4591961" cy="3059394"/>
          </a:xfrm>
          <a:prstGeom prst="rect">
            <a:avLst/>
          </a:prstGeom>
        </p:spPr>
      </p:pic>
    </p:spTree>
    <p:extLst>
      <p:ext uri="{BB962C8B-B14F-4D97-AF65-F5344CB8AC3E}">
        <p14:creationId xmlns:p14="http://schemas.microsoft.com/office/powerpoint/2010/main" val="19256372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5E78804B-172C-4B65-9190-ADE6D0306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3" y="367655"/>
            <a:ext cx="11834948" cy="628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内容占位符 5">
            <a:extLst>
              <a:ext uri="{FF2B5EF4-FFF2-40B4-BE49-F238E27FC236}">
                <a16:creationId xmlns:a16="http://schemas.microsoft.com/office/drawing/2014/main" id="{925C48BB-8C8F-4397-8D4E-389F1E997B62}"/>
              </a:ext>
            </a:extLst>
          </p:cNvPr>
          <p:cNvSpPr>
            <a:spLocks noGrp="1"/>
          </p:cNvSpPr>
          <p:nvPr>
            <p:ph idx="4294967295"/>
          </p:nvPr>
        </p:nvSpPr>
        <p:spPr>
          <a:xfrm>
            <a:off x="679269" y="1527190"/>
            <a:ext cx="5094514" cy="4154984"/>
          </a:xfrm>
          <a:prstGeom prst="rect">
            <a:avLst/>
          </a:prstGeom>
        </p:spPr>
        <p:txBody>
          <a:bodyPr wrap="square">
            <a:spAutoFit/>
          </a:bodyPr>
          <a:lstStyle/>
          <a:p>
            <a:pPr marL="0" indent="0">
              <a:lnSpc>
                <a:spcPct val="100000"/>
              </a:lnSpc>
              <a:spcBef>
                <a:spcPts val="0"/>
              </a:spcBef>
              <a:buNone/>
            </a:pPr>
            <a:r>
              <a:rPr kumimoji="1" lang="zh-CN" altLang="en-US" sz="2000" dirty="0">
                <a:latin typeface="DFKai-SB" panose="03000509000000000000" pitchFamily="65" charset="-120"/>
                <a:ea typeface="DFKai-SB" panose="03000509000000000000" pitchFamily="65" charset="-120"/>
              </a:rPr>
              <a:t>    </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中歐班列是往來於中國與歐洲及</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沿線各國的集裝箱國際鐵路聯運班列。自</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2011</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年</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月份首次開行以來，中歐班列便成為中國與</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相關國家設施聯通、貿易暢通的重要紐帶。</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2020</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年新冠疫情期間，中歐班列安全順暢穩定運行，開行數量逆勢增長，單月開行均穩定在</a:t>
            </a:r>
            <a:r>
              <a:rPr kumimoji="1"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a:t>
            </a:r>
            <a:r>
              <a:rPr kumimoji="1" lang="en-US" altLang="zh-TW" sz="2400" dirty="0" smtClean="0">
                <a:latin typeface="Times New Roman" panose="02020603050405020304" pitchFamily="18" charset="0"/>
                <a:ea typeface="DFKai-SB" panose="03000509000000000000" pitchFamily="65" charset="-120"/>
                <a:cs typeface="Times New Roman" panose="02020603050405020304" pitchFamily="18" charset="0"/>
              </a:rPr>
              <a:t>,</a:t>
            </a:r>
            <a:r>
              <a:rPr kumimoji="1"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000</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列以上，全年運輸貨物貨值達</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500</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億美元</a:t>
            </a:r>
            <a:r>
              <a:rPr kumimoji="1"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通達歐洲城市</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90</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多個，涉及</a:t>
            </a:r>
            <a:r>
              <a:rPr kumimoji="1" lang="en-US" altLang="zh-CN" sz="2400" dirty="0">
                <a:latin typeface="Times New Roman" panose="02020603050405020304" pitchFamily="18" charset="0"/>
                <a:ea typeface="DFKai-SB" panose="03000509000000000000" pitchFamily="65" charset="-120"/>
                <a:cs typeface="Times New Roman" panose="02020603050405020304" pitchFamily="18" charset="0"/>
              </a:rPr>
              <a:t>20</a:t>
            </a:r>
            <a:r>
              <a:rPr kumimoji="1" lang="zh-TW" altLang="en-US" sz="2400" dirty="0">
                <a:latin typeface="Times New Roman" panose="02020603050405020304" pitchFamily="18" charset="0"/>
                <a:ea typeface="DFKai-SB" panose="03000509000000000000" pitchFamily="65" charset="-120"/>
                <a:cs typeface="Times New Roman" panose="02020603050405020304" pitchFamily="18" charset="0"/>
              </a:rPr>
              <a:t>多</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個國家。</a:t>
            </a:r>
          </a:p>
        </p:txBody>
      </p:sp>
      <p:sp>
        <p:nvSpPr>
          <p:cNvPr id="3" name="文本框 2">
            <a:extLst>
              <a:ext uri="{FF2B5EF4-FFF2-40B4-BE49-F238E27FC236}">
                <a16:creationId xmlns:a16="http://schemas.microsoft.com/office/drawing/2014/main" id="{0FA8FF0F-576B-48EE-B669-F4700C4F74B7}"/>
              </a:ext>
            </a:extLst>
          </p:cNvPr>
          <p:cNvSpPr txBox="1"/>
          <p:nvPr/>
        </p:nvSpPr>
        <p:spPr>
          <a:xfrm>
            <a:off x="6002757" y="5283022"/>
            <a:ext cx="5166341" cy="523220"/>
          </a:xfrm>
          <a:prstGeom prst="rect">
            <a:avLst/>
          </a:prstGeom>
          <a:noFill/>
        </p:spPr>
        <p:txBody>
          <a:bodyPr wrap="square" rtlCol="0">
            <a:spAutoFit/>
          </a:bodyPr>
          <a:lstStyle/>
          <a:p>
            <a:r>
              <a:rPr lang="zh-TW" altLang="en-US" sz="1400" dirty="0" smtClean="0">
                <a:latin typeface="DFKai-SB" panose="03000509000000000000" pitchFamily="65" charset="-120"/>
                <a:ea typeface="DFKai-SB" panose="03000509000000000000" pitchFamily="65" charset="-120"/>
              </a:rPr>
              <a:t>資料</a:t>
            </a:r>
            <a:r>
              <a:rPr lang="zh-CN" altLang="en-US" sz="1400" dirty="0">
                <a:latin typeface="DFKai-SB" panose="03000509000000000000" pitchFamily="65" charset="-120"/>
                <a:ea typeface="DFKai-SB" panose="03000509000000000000" pitchFamily="65" charset="-120"/>
              </a:rPr>
              <a:t>來源：</a:t>
            </a:r>
            <a:r>
              <a:rPr lang="zh-TW" altLang="en-US" sz="1400" dirty="0">
                <a:latin typeface="DFKai-SB" panose="03000509000000000000" pitchFamily="65" charset="-120"/>
                <a:ea typeface="DFKai-SB" panose="03000509000000000000" pitchFamily="65" charset="-120"/>
              </a:rPr>
              <a:t>中鐵集裝箱</a:t>
            </a:r>
            <a:endParaRPr lang="en-US" altLang="zh-TW" sz="1400" dirty="0">
              <a:latin typeface="DFKai-SB" panose="03000509000000000000" pitchFamily="65" charset="-120"/>
              <a:ea typeface="DFKai-SB" panose="03000509000000000000" pitchFamily="65" charset="-120"/>
            </a:endParaRPr>
          </a:p>
          <a:p>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https://</a:t>
            </a:r>
            <a:r>
              <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rPr>
              <a:t>www.crct.com/uploadfile/2017/1201/20171201813606.pdf</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标题 1">
            <a:extLst>
              <a:ext uri="{FF2B5EF4-FFF2-40B4-BE49-F238E27FC236}">
                <a16:creationId xmlns:a16="http://schemas.microsoft.com/office/drawing/2014/main" id="{96A52B26-712E-43E7-B5C5-C85BD80E56A2}"/>
              </a:ext>
            </a:extLst>
          </p:cNvPr>
          <p:cNvSpPr txBox="1">
            <a:spLocks noChangeArrowheads="1"/>
          </p:cNvSpPr>
          <p:nvPr/>
        </p:nvSpPr>
        <p:spPr bwMode="auto">
          <a:xfrm>
            <a:off x="2290297" y="542926"/>
            <a:ext cx="8067675"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4000" b="1" dirty="0" smtClean="0">
                <a:latin typeface="DFKai-SB" panose="03000509000000000000" pitchFamily="65" charset="-120"/>
                <a:ea typeface="DFKai-SB" panose="03000509000000000000" pitchFamily="65" charset="-120"/>
              </a:rPr>
              <a:t>從</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4000" b="1" dirty="0" smtClean="0">
                <a:latin typeface="DFKai-SB" panose="03000509000000000000" pitchFamily="65" charset="-120"/>
                <a:ea typeface="DFKai-SB" panose="03000509000000000000" pitchFamily="65" charset="-120"/>
              </a:rPr>
              <a:t>絲路駝隊</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4000" b="1" dirty="0" smtClean="0">
                <a:latin typeface="DFKai-SB" panose="03000509000000000000" pitchFamily="65" charset="-120"/>
                <a:ea typeface="DFKai-SB" panose="03000509000000000000" pitchFamily="65" charset="-120"/>
              </a:rPr>
              <a:t>到</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4000" b="1" dirty="0" smtClean="0">
                <a:latin typeface="DFKai-SB" panose="03000509000000000000" pitchFamily="65" charset="-120"/>
                <a:ea typeface="DFKai-SB" panose="03000509000000000000" pitchFamily="65" charset="-120"/>
              </a:rPr>
              <a:t>鋼鐵駝隊</a:t>
            </a:r>
            <a:r>
              <a:rPr lang="zh-TW" altLang="en-US" sz="4000" b="1" dirty="0" smtClean="0">
                <a:latin typeface="DFKai-SB" panose="03000509000000000000" pitchFamily="65" charset="-120"/>
                <a:ea typeface="DFKai-SB" panose="03000509000000000000" pitchFamily="65" charset="-120"/>
                <a:sym typeface="宋体" panose="02010600030101010101" pitchFamily="2" charset="-122"/>
              </a:rPr>
              <a:t>」</a:t>
            </a:r>
            <a:endParaRPr lang="zh-CN" altLang="en-US" sz="4000" b="1" dirty="0">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a:blip r:embed="rId3"/>
          <a:stretch>
            <a:fillRect/>
          </a:stretch>
        </p:blipFill>
        <p:spPr>
          <a:xfrm>
            <a:off x="5846003" y="1527190"/>
            <a:ext cx="5920967" cy="3561030"/>
          </a:xfrm>
          <a:prstGeom prst="rect">
            <a:avLst/>
          </a:prstGeom>
        </p:spPr>
      </p:pic>
      <p:sp>
        <p:nvSpPr>
          <p:cNvPr id="5" name="矩形 4"/>
          <p:cNvSpPr/>
          <p:nvPr/>
        </p:nvSpPr>
        <p:spPr>
          <a:xfrm>
            <a:off x="679269" y="5888891"/>
            <a:ext cx="4988436" cy="523220"/>
          </a:xfrm>
          <a:prstGeom prst="rect">
            <a:avLst/>
          </a:prstGeom>
        </p:spPr>
        <p:txBody>
          <a:bodyPr wrap="square">
            <a:spAutoFit/>
          </a:bodyPr>
          <a:lstStyle/>
          <a:p>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中國政府網</a:t>
            </a:r>
            <a:r>
              <a:rPr lang="en-US" altLang="zh-TW" sz="1400" dirty="0">
                <a:latin typeface="Times New Roman" panose="02020603050405020304" pitchFamily="18" charset="0"/>
                <a:cs typeface="Times New Roman" panose="02020603050405020304" pitchFamily="18" charset="0"/>
              </a:rPr>
              <a:t> </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hlinkClick r:id="rId4"/>
            </a:endParaRPr>
          </a:p>
          <a:p>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http://www.gov.cn/xinwen/2021-01/19/content_5581186</a:t>
            </a:r>
            <a:r>
              <a:rPr lang="zh-HK" altLang="en-US" sz="1400" dirty="0" smtClean="0">
                <a:latin typeface="Times New Roman" panose="02020603050405020304" pitchFamily="18" charset="0"/>
                <a:ea typeface="標楷體" panose="03000509000000000000" pitchFamily="65" charset="-120"/>
                <a:cs typeface="Times New Roman" panose="02020603050405020304" pitchFamily="18" charset="0"/>
              </a:rPr>
              <a:t>.htm</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04648" y="260439"/>
            <a:ext cx="1484625" cy="540455"/>
          </a:xfrm>
          <a:prstGeom prst="rect">
            <a:avLst/>
          </a:prstGeom>
        </p:spPr>
      </p:pic>
    </p:spTree>
    <p:extLst>
      <p:ext uri="{BB962C8B-B14F-4D97-AF65-F5344CB8AC3E}">
        <p14:creationId xmlns:p14="http://schemas.microsoft.com/office/powerpoint/2010/main" val="30740574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标题 1">
            <a:extLst>
              <a:ext uri="{FF2B5EF4-FFF2-40B4-BE49-F238E27FC236}">
                <a16:creationId xmlns:a16="http://schemas.microsoft.com/office/drawing/2014/main" id="{9E120F7C-A240-43A9-B51B-EDB62FAE1B8B}"/>
              </a:ext>
            </a:extLst>
          </p:cNvPr>
          <p:cNvSpPr txBox="1">
            <a:spLocks noChangeArrowheads="1"/>
          </p:cNvSpPr>
          <p:nvPr/>
        </p:nvSpPr>
        <p:spPr bwMode="auto">
          <a:xfrm>
            <a:off x="4676362" y="170488"/>
            <a:ext cx="2421124"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貿易暢通</a:t>
            </a:r>
          </a:p>
        </p:txBody>
      </p:sp>
      <p:sp>
        <p:nvSpPr>
          <p:cNvPr id="22" name="文本框 21">
            <a:extLst>
              <a:ext uri="{FF2B5EF4-FFF2-40B4-BE49-F238E27FC236}">
                <a16:creationId xmlns:a16="http://schemas.microsoft.com/office/drawing/2014/main" id="{AE9D1F8F-0444-4802-AD07-E2689BFD8C28}"/>
              </a:ext>
            </a:extLst>
          </p:cNvPr>
          <p:cNvSpPr txBox="1"/>
          <p:nvPr/>
        </p:nvSpPr>
        <p:spPr>
          <a:xfrm>
            <a:off x="541800" y="784548"/>
            <a:ext cx="11324135" cy="1328023"/>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CN" altLang="en-US" sz="2000" b="0" dirty="0"/>
              <a:t>    </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貿易暢通是</a:t>
            </a:r>
            <a:r>
              <a:rPr lang="zh-TW" altLang="en-US" sz="2400" b="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一帶一路</a:t>
            </a:r>
            <a:r>
              <a:rPr lang="zh-TW" altLang="en-US" sz="2400" b="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建設的重點內容，促進了沿線國家和地區貿易投資自由</a:t>
            </a:r>
            <a:r>
              <a:rPr lang="zh-TW" altLang="en-US" sz="2400" b="0" dirty="0">
                <a:latin typeface="Times New Roman" panose="02020603050405020304" pitchFamily="18" charset="0"/>
                <a:ea typeface="標楷體" panose="03000509000000000000" pitchFamily="65" charset="-120"/>
                <a:cs typeface="Times New Roman" panose="02020603050405020304" pitchFamily="18" charset="0"/>
              </a:rPr>
              <a:t>和</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便利，降低了交易和營商成本，釋放了發展潛力。</a:t>
            </a:r>
            <a:r>
              <a:rPr lang="en-US" altLang="zh-CN" sz="2400" b="0" dirty="0">
                <a:latin typeface="Times New Roman" panose="02020603050405020304" pitchFamily="18" charset="0"/>
                <a:ea typeface="標楷體" panose="03000509000000000000" pitchFamily="65" charset="-120"/>
                <a:cs typeface="Times New Roman" panose="02020603050405020304" pitchFamily="18" charset="0"/>
              </a:rPr>
              <a:t>2017</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年，我國發起</a:t>
            </a:r>
            <a:r>
              <a:rPr lang="en-US" altLang="zh-CN" sz="2400" b="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推進</a:t>
            </a:r>
            <a:r>
              <a:rPr lang="zh-TW" altLang="en-US" sz="2400" b="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一帶一路</a:t>
            </a:r>
            <a:r>
              <a:rPr lang="zh-TW" altLang="en-US" sz="2400" b="0" dirty="0">
                <a:latin typeface="Times New Roman" panose="02020603050405020304" pitchFamily="18" charset="0"/>
                <a:ea typeface="標楷體" panose="03000509000000000000" pitchFamily="65" charset="-12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貿易暢通合作倡議</a:t>
            </a:r>
            <a:r>
              <a:rPr lang="en-US" altLang="zh-CN" sz="2400" b="0" dirty="0">
                <a:latin typeface="Times New Roman" panose="02020603050405020304" pitchFamily="18" charset="0"/>
                <a:ea typeface="標楷體" panose="03000509000000000000" pitchFamily="65" charset="-120"/>
                <a:cs typeface="Times New Roman" panose="02020603050405020304" pitchFamily="18" charset="0"/>
              </a:rPr>
              <a:t>》</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a:t>
            </a:r>
            <a:r>
              <a:rPr lang="en-US" altLang="zh-CN" sz="2400" b="0" dirty="0">
                <a:latin typeface="Times New Roman" panose="02020603050405020304" pitchFamily="18" charset="0"/>
                <a:ea typeface="標楷體" panose="03000509000000000000" pitchFamily="65" charset="-120"/>
                <a:cs typeface="Times New Roman" panose="02020603050405020304" pitchFamily="18" charset="0"/>
              </a:rPr>
              <a:t>83</a:t>
            </a:r>
            <a:r>
              <a:rPr lang="zh-CN" altLang="en-US" sz="2400" b="0" dirty="0">
                <a:latin typeface="Times New Roman" panose="02020603050405020304" pitchFamily="18" charset="0"/>
                <a:ea typeface="標楷體" panose="03000509000000000000" pitchFamily="65" charset="-120"/>
                <a:cs typeface="Times New Roman" panose="02020603050405020304" pitchFamily="18" charset="0"/>
              </a:rPr>
              <a:t>個國家和國際組織積極參與。</a:t>
            </a:r>
            <a:endParaRPr lang="zh-CN" altLang="zh-CN" sz="2400" b="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2" name="矩形 1"/>
          <p:cNvSpPr/>
          <p:nvPr/>
        </p:nvSpPr>
        <p:spPr>
          <a:xfrm>
            <a:off x="646020" y="6102721"/>
            <a:ext cx="7923212" cy="646331"/>
          </a:xfrm>
          <a:prstGeom prst="rect">
            <a:avLst/>
          </a:prstGeom>
        </p:spPr>
        <p:txBody>
          <a:bodyPr wrap="square">
            <a:spAutoFit/>
          </a:bodyPr>
          <a:lstStyle/>
          <a:p>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資料</a:t>
            </a:r>
            <a:r>
              <a:rPr lang="zh-CN" altLang="en-US" sz="1200" dirty="0">
                <a:latin typeface="Times New Roman" panose="02020603050405020304" pitchFamily="18" charset="0"/>
                <a:ea typeface="標楷體" panose="03000509000000000000" pitchFamily="65" charset="-120"/>
                <a:cs typeface="Times New Roman" panose="02020603050405020304" pitchFamily="18" charset="0"/>
              </a:rPr>
              <a:t>來源</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CN"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中國</a:t>
            </a: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政府網</a:t>
            </a:r>
            <a:r>
              <a:rPr lang="en-US" altLang="zh-TW" sz="1200" dirty="0">
                <a:latin typeface="Times New Roman" panose="02020603050405020304" pitchFamily="18" charset="0"/>
                <a:ea typeface="標楷體" panose="03000509000000000000" pitchFamily="65" charset="-120"/>
                <a:cs typeface="Times New Roman" panose="02020603050405020304" pitchFamily="18" charset="0"/>
              </a:rPr>
              <a:t> </a:t>
            </a:r>
            <a:r>
              <a:rPr lang="zh-HK" altLang="en-US" sz="1200" dirty="0">
                <a:latin typeface="Times New Roman" panose="02020603050405020304" pitchFamily="18" charset="0"/>
                <a:ea typeface="標楷體" panose="03000509000000000000" pitchFamily="65" charset="-120"/>
                <a:cs typeface="Times New Roman" panose="02020603050405020304" pitchFamily="18" charset="0"/>
              </a:rPr>
              <a:t>http://www.gov.cn/xinwen/2019-04/23/content_5385242</a:t>
            </a:r>
            <a:r>
              <a:rPr lang="zh-HK" altLang="en-US" sz="1200" dirty="0" smtClean="0">
                <a:latin typeface="Times New Roman" panose="02020603050405020304" pitchFamily="18" charset="0"/>
                <a:ea typeface="標楷體" panose="03000509000000000000" pitchFamily="65" charset="-120"/>
                <a:cs typeface="Times New Roman" panose="02020603050405020304" pitchFamily="18" charset="0"/>
              </a:rPr>
              <a:t>.htm</a:t>
            </a:r>
            <a:endPar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endParaRPr>
          </a:p>
          <a:p>
            <a:pPr marL="171450" indent="-171450">
              <a:buFont typeface="Arial" panose="020B0604020202020204" pitchFamily="34" charset="0"/>
              <a:buChar char="•"/>
            </a:pPr>
            <a:r>
              <a:rPr lang="zh-TW" altLang="en-US" sz="1200" dirty="0">
                <a:latin typeface="Times New Roman" panose="02020603050405020304" pitchFamily="18" charset="0"/>
                <a:ea typeface="標楷體" panose="03000509000000000000" pitchFamily="65" charset="-120"/>
                <a:cs typeface="Times New Roman" panose="02020603050405020304" pitchFamily="18" charset="0"/>
              </a:rPr>
              <a:t>中國政府</a:t>
            </a:r>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網 </a:t>
            </a:r>
            <a:r>
              <a:rPr lang="en-US" altLang="zh-HK" sz="1200" dirty="0">
                <a:latin typeface="Times New Roman" panose="02020603050405020304" pitchFamily="18" charset="0"/>
                <a:ea typeface="標楷體" panose="03000509000000000000" pitchFamily="65" charset="-120"/>
                <a:cs typeface="Times New Roman" panose="02020603050405020304" pitchFamily="18" charset="0"/>
              </a:rPr>
              <a:t>http://</a:t>
            </a:r>
            <a:r>
              <a:rPr lang="en-US" altLang="zh-HK" sz="1200" dirty="0" smtClean="0">
                <a:latin typeface="Times New Roman" panose="02020603050405020304" pitchFamily="18" charset="0"/>
                <a:ea typeface="標楷體" panose="03000509000000000000" pitchFamily="65" charset="-120"/>
                <a:cs typeface="Times New Roman" panose="02020603050405020304" pitchFamily="18" charset="0"/>
              </a:rPr>
              <a:t>big5.www.gov.cn/gate/big5/www.gov.cn/gzdt/2013-12/24/content_2553321.htm</a:t>
            </a:r>
            <a:endParaRPr lang="en-US" altLang="zh-HK" sz="1200"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9" name="矩形 8">
            <a:extLst>
              <a:ext uri="{FF2B5EF4-FFF2-40B4-BE49-F238E27FC236}">
                <a16:creationId xmlns:a16="http://schemas.microsoft.com/office/drawing/2014/main" id="{5CE91F94-2353-44E0-8434-67F47347A559}"/>
              </a:ext>
            </a:extLst>
          </p:cNvPr>
          <p:cNvSpPr/>
          <p:nvPr/>
        </p:nvSpPr>
        <p:spPr>
          <a:xfrm>
            <a:off x="646020" y="3911996"/>
            <a:ext cx="11098932" cy="2040856"/>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文本框 11">
            <a:extLst>
              <a:ext uri="{FF2B5EF4-FFF2-40B4-BE49-F238E27FC236}">
                <a16:creationId xmlns:a16="http://schemas.microsoft.com/office/drawing/2014/main" id="{638F8709-ED9B-4FBD-B36D-804CF81935CC}"/>
              </a:ext>
            </a:extLst>
          </p:cNvPr>
          <p:cNvSpPr txBox="1"/>
          <p:nvPr/>
        </p:nvSpPr>
        <p:spPr>
          <a:xfrm>
            <a:off x="906033" y="4476068"/>
            <a:ext cx="7663199" cy="1421928"/>
          </a:xfrm>
          <a:prstGeom prst="rect">
            <a:avLst/>
          </a:prstGeom>
          <a:noFill/>
        </p:spPr>
        <p:txBody>
          <a:bodyPr wrap="square">
            <a:spAutoFit/>
          </a:bodyPr>
          <a:lstStyle/>
          <a:p>
            <a:pPr>
              <a:lnSpc>
                <a:spcPct val="120000"/>
              </a:lnSpc>
            </a:pP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在</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中國和哈薩克斯坦邊界的</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巴克圖</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口岸</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農產品</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進出口運輸車輛通過專用</a:t>
            </a:r>
            <a:r>
              <a:rPr kumimoji="1"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kumimoji="1" lang="zh-CN" altLang="en-US" sz="2400" dirty="0">
                <a:latin typeface="Times New Roman" panose="02020603050405020304" pitchFamily="18" charset="0"/>
                <a:ea typeface="DFKai-SB" panose="03000509000000000000" pitchFamily="65" charset="-120"/>
                <a:cs typeface="Times New Roman" panose="02020603050405020304" pitchFamily="18" charset="0"/>
              </a:rPr>
              <a:t>綠色通道</a:t>
            </a:r>
            <a:r>
              <a:rPr kumimoji="1" lang="zh-TW" altLang="en-US" sz="2400" dirty="0">
                <a:latin typeface="Times New Roman" panose="02020603050405020304" pitchFamily="18" charset="0"/>
                <a:ea typeface="DFKai-SB" panose="03000509000000000000" pitchFamily="65" charset="-120"/>
                <a:cs typeface="Times New Roman" panose="02020603050405020304" pitchFamily="18" charset="0"/>
                <a:sym typeface="宋体" panose="02010600030101010101" pitchFamily="2" charset="-122"/>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驗放，貨物通關所需時間從</a:t>
            </a:r>
            <a:r>
              <a:rPr lang="en-US" altLang="zh-CN" sz="2400" b="0" i="0" dirty="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天</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縮短為</a:t>
            </a:r>
            <a:r>
              <a:rPr lang="en-US" altLang="zh-CN"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個小時，促進了</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農產品</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進出口貿易。</a:t>
            </a:r>
          </a:p>
        </p:txBody>
      </p:sp>
      <p:sp>
        <p:nvSpPr>
          <p:cNvPr id="12" name="标题 1">
            <a:extLst>
              <a:ext uri="{FF2B5EF4-FFF2-40B4-BE49-F238E27FC236}">
                <a16:creationId xmlns:a16="http://schemas.microsoft.com/office/drawing/2014/main" id="{B5F2B144-06CE-4851-9302-FAACB2684BD8}"/>
              </a:ext>
            </a:extLst>
          </p:cNvPr>
          <p:cNvSpPr txBox="1">
            <a:spLocks noChangeArrowheads="1"/>
          </p:cNvSpPr>
          <p:nvPr/>
        </p:nvSpPr>
        <p:spPr bwMode="auto">
          <a:xfrm>
            <a:off x="4676362" y="2210694"/>
            <a:ext cx="3831599"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latin typeface="DFKai-SB" panose="03000509000000000000" pitchFamily="65" charset="-120"/>
                <a:ea typeface="DFKai-SB" panose="03000509000000000000" pitchFamily="65" charset="-120"/>
              </a:rPr>
              <a:t>貿易與投資便利化</a:t>
            </a:r>
          </a:p>
        </p:txBody>
      </p:sp>
      <p:sp>
        <p:nvSpPr>
          <p:cNvPr id="13" name="Freeform 7">
            <a:extLst>
              <a:ext uri="{FF2B5EF4-FFF2-40B4-BE49-F238E27FC236}">
                <a16:creationId xmlns:a16="http://schemas.microsoft.com/office/drawing/2014/main" id="{48FE4D17-3332-4920-AE83-E96FB348A160}"/>
              </a:ext>
            </a:extLst>
          </p:cNvPr>
          <p:cNvSpPr/>
          <p:nvPr/>
        </p:nvSpPr>
        <p:spPr bwMode="auto">
          <a:xfrm>
            <a:off x="4229257" y="229733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4" name="文本框 10">
            <a:extLst>
              <a:ext uri="{FF2B5EF4-FFF2-40B4-BE49-F238E27FC236}">
                <a16:creationId xmlns:a16="http://schemas.microsoft.com/office/drawing/2014/main" id="{6F5274E1-473F-4D54-A222-1C0694F1409F}"/>
              </a:ext>
            </a:extLst>
          </p:cNvPr>
          <p:cNvSpPr txBox="1"/>
          <p:nvPr/>
        </p:nvSpPr>
        <p:spPr>
          <a:xfrm>
            <a:off x="541800" y="2620154"/>
            <a:ext cx="11307373" cy="1328023"/>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r>
              <a:rPr lang="zh-CN" altLang="en-US" sz="2400" b="0" dirty="0" smtClean="0"/>
              <a:t>為促進</a:t>
            </a:r>
            <a:r>
              <a:rPr lang="zh-CN" altLang="en-US" sz="2400" b="0" dirty="0"/>
              <a:t>貿易便利化，</a:t>
            </a:r>
            <a:r>
              <a:rPr lang="zh-TW" altLang="en-US" sz="2400" b="0" dirty="0">
                <a:sym typeface="宋体" panose="02010600030101010101" pitchFamily="2" charset="-122"/>
              </a:rPr>
              <a:t>「</a:t>
            </a:r>
            <a:r>
              <a:rPr lang="zh-CN" altLang="en-US" sz="2400" b="0" dirty="0"/>
              <a:t>一帶一路</a:t>
            </a:r>
            <a:r>
              <a:rPr lang="zh-TW" altLang="en-US" sz="2400" b="0" dirty="0">
                <a:sym typeface="宋体" panose="02010600030101010101" pitchFamily="2" charset="-122"/>
              </a:rPr>
              <a:t>」</a:t>
            </a:r>
            <a:r>
              <a:rPr lang="zh-CN" altLang="en-US" sz="2400" b="0" dirty="0"/>
              <a:t>相關國家在促進通關便利化方面，採取措施</a:t>
            </a:r>
            <a:r>
              <a:rPr lang="zh-TW" altLang="en-US" sz="2400" b="0" dirty="0"/>
              <a:t>包括</a:t>
            </a:r>
            <a:r>
              <a:rPr lang="zh-CN" altLang="en-US" sz="2400" b="0" dirty="0"/>
              <a:t>壓縮通關時間</a:t>
            </a:r>
            <a:r>
              <a:rPr lang="zh-TW" altLang="en-US" sz="2400" b="0" dirty="0"/>
              <a:t>、</a:t>
            </a:r>
            <a:r>
              <a:rPr lang="zh-CN" altLang="en-US" sz="2400" b="0" dirty="0"/>
              <a:t>降低通關成本</a:t>
            </a:r>
            <a:r>
              <a:rPr lang="zh-TW" altLang="en-US" sz="2400" b="0" dirty="0"/>
              <a:t>，</a:t>
            </a:r>
            <a:r>
              <a:rPr lang="zh-CN" altLang="en-US" sz="2400" b="0" dirty="0"/>
              <a:t>為雙方企業提供</a:t>
            </a:r>
            <a:r>
              <a:rPr lang="zh-TW" altLang="en-US" sz="2400" b="0" dirty="0"/>
              <a:t>更簡</a:t>
            </a:r>
            <a:r>
              <a:rPr lang="zh-CN" altLang="en-US" sz="2400" b="0" dirty="0"/>
              <a:t>便的通關檢疫</a:t>
            </a:r>
            <a:r>
              <a:rPr lang="zh-TW" altLang="en-US" sz="2400" b="0" dirty="0"/>
              <a:t>、</a:t>
            </a:r>
            <a:r>
              <a:rPr lang="zh-CN" altLang="en-US" sz="2400" b="0" dirty="0"/>
              <a:t>便利投資</a:t>
            </a:r>
            <a:r>
              <a:rPr lang="zh-TW" altLang="en-US" sz="2400" b="0" dirty="0"/>
              <a:t>的</a:t>
            </a:r>
            <a:r>
              <a:rPr lang="zh-CN" altLang="en-US" sz="2400" b="0" dirty="0"/>
              <a:t>措施等。</a:t>
            </a:r>
          </a:p>
        </p:txBody>
      </p:sp>
      <p:sp>
        <p:nvSpPr>
          <p:cNvPr id="15" name="文字方塊 14"/>
          <p:cNvSpPr txBox="1"/>
          <p:nvPr/>
        </p:nvSpPr>
        <p:spPr>
          <a:xfrm>
            <a:off x="767003" y="4022281"/>
            <a:ext cx="1162228"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例子</a:t>
            </a:r>
            <a:r>
              <a:rPr lang="en-US" altLang="zh-TW" sz="2400" dirty="0">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3452" y="4011500"/>
            <a:ext cx="2888479" cy="1867356"/>
          </a:xfrm>
          <a:prstGeom prst="rect">
            <a:avLst/>
          </a:prstGeom>
        </p:spPr>
      </p:pic>
    </p:spTree>
    <p:extLst>
      <p:ext uri="{BB962C8B-B14F-4D97-AF65-F5344CB8AC3E}">
        <p14:creationId xmlns:p14="http://schemas.microsoft.com/office/powerpoint/2010/main" val="30836546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DDF27DA-893B-491F-8E03-0934418433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6127" y="1478481"/>
            <a:ext cx="3683129" cy="397031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ED66FAF9-241B-47B6-BFCC-5C3AC93BC947}"/>
              </a:ext>
            </a:extLst>
          </p:cNvPr>
          <p:cNvSpPr txBox="1"/>
          <p:nvPr/>
        </p:nvSpPr>
        <p:spPr>
          <a:xfrm>
            <a:off x="695027" y="1478480"/>
            <a:ext cx="6633647" cy="3970318"/>
          </a:xfrm>
          <a:prstGeom prst="rect">
            <a:avLst/>
          </a:prstGeom>
          <a:noFill/>
          <a:ln w="38100">
            <a:solidFill>
              <a:srgbClr val="FF0000"/>
            </a:solidFill>
          </a:ln>
        </p:spPr>
        <p:txBody>
          <a:bodyPr wrap="square" rtlCol="0">
            <a:spAutoFit/>
          </a:bodyPr>
          <a:lstStyle/>
          <a:p>
            <a:pPr>
              <a:lnSpc>
                <a:spcPct val="150000"/>
              </a:lnSpc>
            </a:pPr>
            <a:r>
              <a:rPr lang="en-US" altLang="zh-CN" sz="2800" dirty="0" smtClean="0">
                <a:latin typeface="Times New Roman" panose="02020603050405020304" pitchFamily="18" charset="0"/>
                <a:ea typeface="DFKai-SB" panose="03000509000000000000" pitchFamily="65" charset="-120"/>
                <a:cs typeface="Times New Roman" panose="02020603050405020304" pitchFamily="18" charset="0"/>
              </a:rPr>
              <a:t>2018</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年成立的中國國家國際發展合作署，是國務院的直屬機構，主要負責擬訂對外援助</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方針、</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規劃</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、政策</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，統籌協調援外</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問題並</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提出建議，推進援外方式改革，編制對外援助方案和計劃，確定對外援助項目並監督評估實施情況等。</a:t>
            </a:r>
            <a:endParaRPr lang="en-US" altLang="zh-CN" sz="28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4" name="矩形 3">
            <a:extLst>
              <a:ext uri="{FF2B5EF4-FFF2-40B4-BE49-F238E27FC236}">
                <a16:creationId xmlns:a16="http://schemas.microsoft.com/office/drawing/2014/main" id="{71F1CA1E-2779-477E-9DF6-794D1F25F943}"/>
              </a:ext>
            </a:extLst>
          </p:cNvPr>
          <p:cNvSpPr/>
          <p:nvPr/>
        </p:nvSpPr>
        <p:spPr>
          <a:xfrm>
            <a:off x="3177309" y="409179"/>
            <a:ext cx="5921658" cy="707886"/>
          </a:xfrm>
          <a:prstGeom prst="rect">
            <a:avLst/>
          </a:prstGeom>
        </p:spPr>
        <p:txBody>
          <a:bodyPr wrap="square">
            <a:spAutoFit/>
          </a:bodyPr>
          <a:lstStyle/>
          <a:p>
            <a:pPr algn="ctr"/>
            <a:r>
              <a:rPr lang="zh-CN" altLang="en-US" sz="4000" b="1" dirty="0">
                <a:latin typeface="DFKai-SB" panose="03000509000000000000" pitchFamily="65" charset="-120"/>
                <a:ea typeface="DFKai-SB" panose="03000509000000000000" pitchFamily="65" charset="-120"/>
              </a:rPr>
              <a:t>中國國家國際發展合作署</a:t>
            </a:r>
          </a:p>
        </p:txBody>
      </p:sp>
      <p:grpSp>
        <p:nvGrpSpPr>
          <p:cNvPr id="6" name="组合 5">
            <a:extLst>
              <a:ext uri="{FF2B5EF4-FFF2-40B4-BE49-F238E27FC236}">
                <a16:creationId xmlns:a16="http://schemas.microsoft.com/office/drawing/2014/main" id="{470FF6AE-CE80-4872-8E45-53968AEC385A}"/>
              </a:ext>
            </a:extLst>
          </p:cNvPr>
          <p:cNvGrpSpPr/>
          <p:nvPr/>
        </p:nvGrpSpPr>
        <p:grpSpPr>
          <a:xfrm>
            <a:off x="331490" y="233691"/>
            <a:ext cx="2060728" cy="674687"/>
            <a:chOff x="1193537" y="1344264"/>
            <a:chExt cx="2060728" cy="674687"/>
          </a:xfrm>
        </p:grpSpPr>
        <p:sp>
          <p:nvSpPr>
            <p:cNvPr id="7" name="矩形 6">
              <a:extLst>
                <a:ext uri="{FF2B5EF4-FFF2-40B4-BE49-F238E27FC236}">
                  <a16:creationId xmlns:a16="http://schemas.microsoft.com/office/drawing/2014/main" id="{431A55C4-50CE-4FD7-A323-23F742781894}"/>
                </a:ext>
              </a:extLst>
            </p:cNvPr>
            <p:cNvSpPr/>
            <p:nvPr/>
          </p:nvSpPr>
          <p:spPr>
            <a:xfrm>
              <a:off x="1193537" y="1593501"/>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a:extLst>
                <a:ext uri="{FF2B5EF4-FFF2-40B4-BE49-F238E27FC236}">
                  <a16:creationId xmlns:a16="http://schemas.microsoft.com/office/drawing/2014/main" id="{AA28F662-FA4C-46E1-9E9B-D56233B52A67}"/>
                </a:ext>
              </a:extLst>
            </p:cNvPr>
            <p:cNvSpPr/>
            <p:nvPr/>
          </p:nvSpPr>
          <p:spPr>
            <a:xfrm>
              <a:off x="1317362" y="1728439"/>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文本框 13">
              <a:extLst>
                <a:ext uri="{FF2B5EF4-FFF2-40B4-BE49-F238E27FC236}">
                  <a16:creationId xmlns:a16="http://schemas.microsoft.com/office/drawing/2014/main" id="{B681D79A-7718-4C73-ADF4-343349646C72}"/>
                </a:ext>
              </a:extLst>
            </p:cNvPr>
            <p:cNvSpPr txBox="1">
              <a:spLocks noChangeArrowheads="1"/>
            </p:cNvSpPr>
            <p:nvPr/>
          </p:nvSpPr>
          <p:spPr bwMode="auto">
            <a:xfrm>
              <a:off x="1557074" y="1344264"/>
              <a:ext cx="16971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3600" b="1" dirty="0">
                  <a:latin typeface="標楷體" panose="03000509000000000000" pitchFamily="65" charset="-120"/>
                  <a:ea typeface="標楷體" panose="03000509000000000000" pitchFamily="65" charset="-120"/>
                </a:rPr>
                <a:t>知多點</a:t>
              </a:r>
            </a:p>
          </p:txBody>
        </p:sp>
        <p:cxnSp>
          <p:nvCxnSpPr>
            <p:cNvPr id="10" name="直接连接符 9">
              <a:extLst>
                <a:ext uri="{FF2B5EF4-FFF2-40B4-BE49-F238E27FC236}">
                  <a16:creationId xmlns:a16="http://schemas.microsoft.com/office/drawing/2014/main" id="{4BECE556-699A-40C6-8E4C-03B6449272E7}"/>
                </a:ext>
              </a:extLst>
            </p:cNvPr>
            <p:cNvCxnSpPr>
              <a:cxnSpLocks/>
            </p:cNvCxnSpPr>
            <p:nvPr/>
          </p:nvCxnSpPr>
          <p:spPr>
            <a:xfrm>
              <a:off x="1620574" y="1991964"/>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文本框 18">
            <a:extLst>
              <a:ext uri="{FF2B5EF4-FFF2-40B4-BE49-F238E27FC236}">
                <a16:creationId xmlns:a16="http://schemas.microsoft.com/office/drawing/2014/main" id="{D8A3CE03-75F4-41EC-8AA4-89FE2F8DB480}"/>
              </a:ext>
            </a:extLst>
          </p:cNvPr>
          <p:cNvSpPr txBox="1"/>
          <p:nvPr/>
        </p:nvSpPr>
        <p:spPr>
          <a:xfrm>
            <a:off x="1220927" y="5862070"/>
            <a:ext cx="3378783" cy="584775"/>
          </a:xfrm>
          <a:prstGeom prst="rect">
            <a:avLst/>
          </a:prstGeom>
          <a:noFill/>
        </p:spPr>
        <p:txBody>
          <a:bodyPr wrap="square">
            <a:spAutoFit/>
          </a:bodyPr>
          <a:lstStyle/>
          <a:p>
            <a:r>
              <a:rPr lang="zh-CN" altLang="en-US" sz="1600" dirty="0">
                <a:latin typeface="DFKai-SB" panose="03000509000000000000" pitchFamily="65" charset="-120"/>
                <a:ea typeface="DFKai-SB" panose="03000509000000000000" pitchFamily="65" charset="-120"/>
              </a:rPr>
              <a:t>資料來源：</a:t>
            </a:r>
            <a:r>
              <a:rPr lang="zh-TW" altLang="en-US" sz="1600" dirty="0">
                <a:latin typeface="DFKai-SB" panose="03000509000000000000" pitchFamily="65" charset="-120"/>
                <a:ea typeface="DFKai-SB" panose="03000509000000000000" pitchFamily="65" charset="-120"/>
              </a:rPr>
              <a:t>國家國際發展合作署</a:t>
            </a:r>
            <a:endParaRPr lang="en-US" altLang="zh-CN" sz="1600" dirty="0">
              <a:latin typeface="DFKai-SB" panose="03000509000000000000" pitchFamily="65" charset="-120"/>
              <a:ea typeface="DFKai-SB" panose="03000509000000000000" pitchFamily="65" charset="-120"/>
            </a:endParaRPr>
          </a:p>
          <a:p>
            <a:r>
              <a:rPr lang="en-US" altLang="zh-CN" sz="1600" dirty="0">
                <a:latin typeface="Times New Roman" panose="02020603050405020304" pitchFamily="18" charset="0"/>
                <a:ea typeface="DFKai-SB" panose="03000509000000000000" pitchFamily="65" charset="-120"/>
                <a:cs typeface="Times New Roman" panose="02020603050405020304" pitchFamily="18" charset="0"/>
              </a:rPr>
              <a:t>http://www.cidca.gov.cn/index.htm</a:t>
            </a:r>
          </a:p>
        </p:txBody>
      </p:sp>
    </p:spTree>
    <p:extLst>
      <p:ext uri="{BB962C8B-B14F-4D97-AF65-F5344CB8AC3E}">
        <p14:creationId xmlns:p14="http://schemas.microsoft.com/office/powerpoint/2010/main" val="20988045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2EC7F07B-78AD-46C1-A5CB-9C31C52BA1B3}"/>
              </a:ext>
            </a:extLst>
          </p:cNvPr>
          <p:cNvSpPr txBox="1">
            <a:spLocks/>
          </p:cNvSpPr>
          <p:nvPr/>
        </p:nvSpPr>
        <p:spPr>
          <a:xfrm>
            <a:off x="8129846" y="5038256"/>
            <a:ext cx="3412573" cy="58017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sz="14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4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400" dirty="0" smtClean="0">
                <a:latin typeface="Times New Roman" panose="02020603050405020304" pitchFamily="18" charset="0"/>
                <a:ea typeface="標楷體" panose="03000509000000000000" pitchFamily="65" charset="-120"/>
                <a:cs typeface="Times New Roman" panose="02020603050405020304" pitchFamily="18" charset="0"/>
              </a:rPr>
              <a:t>中華人民共和國商務部</a:t>
            </a:r>
            <a:r>
              <a:rPr lang="en-US" altLang="zh-CN" sz="1400" dirty="0" smtClean="0">
                <a:latin typeface="Times New Roman" panose="02020603050405020304" pitchFamily="18" charset="0"/>
                <a:ea typeface="標楷體" panose="03000509000000000000" pitchFamily="65" charset="-120"/>
                <a:cs typeface="Times New Roman" panose="02020603050405020304" pitchFamily="18" charset="0"/>
              </a:rPr>
              <a:t>https</a:t>
            </a:r>
            <a:r>
              <a:rPr lang="en-US" altLang="zh-CN" sz="1400" dirty="0">
                <a:latin typeface="Times New Roman" panose="02020603050405020304" pitchFamily="18" charset="0"/>
                <a:ea typeface="標楷體" panose="03000509000000000000" pitchFamily="65" charset="-120"/>
                <a:cs typeface="Times New Roman" panose="02020603050405020304" pitchFamily="18" charset="0"/>
              </a:rPr>
              <a:t>://dzswgf.mofcom.gov.cn/slds.html</a:t>
            </a:r>
          </a:p>
          <a:p>
            <a:pPr marL="0" indent="0">
              <a:buNone/>
            </a:pPr>
            <a:endParaRPr lang="zh-CN" altLang="en-US" sz="1800" dirty="0">
              <a:latin typeface="DFKai-SB" panose="03000509000000000000" pitchFamily="65" charset="-120"/>
              <a:ea typeface="DFKai-SB" panose="03000509000000000000" pitchFamily="65" charset="-120"/>
            </a:endParaRPr>
          </a:p>
        </p:txBody>
      </p:sp>
      <p:sp>
        <p:nvSpPr>
          <p:cNvPr id="8" name="标题 1">
            <a:extLst>
              <a:ext uri="{FF2B5EF4-FFF2-40B4-BE49-F238E27FC236}">
                <a16:creationId xmlns:a16="http://schemas.microsoft.com/office/drawing/2014/main" id="{BAC0A6E7-7153-429A-8826-D3A82C97D4D3}"/>
              </a:ext>
            </a:extLst>
          </p:cNvPr>
          <p:cNvSpPr txBox="1">
            <a:spLocks noChangeArrowheads="1"/>
          </p:cNvSpPr>
          <p:nvPr/>
        </p:nvSpPr>
        <p:spPr bwMode="auto">
          <a:xfrm>
            <a:off x="4287932" y="582136"/>
            <a:ext cx="400060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dirty="0">
                <a:latin typeface="DFKai-SB" panose="03000509000000000000" pitchFamily="65" charset="-120"/>
                <a:ea typeface="DFKai-SB" panose="03000509000000000000" pitchFamily="65" charset="-120"/>
              </a:rPr>
              <a:t>創新貿易合作形態</a:t>
            </a:r>
          </a:p>
        </p:txBody>
      </p:sp>
      <p:sp>
        <p:nvSpPr>
          <p:cNvPr id="10" name="Freeform 7">
            <a:extLst>
              <a:ext uri="{FF2B5EF4-FFF2-40B4-BE49-F238E27FC236}">
                <a16:creationId xmlns:a16="http://schemas.microsoft.com/office/drawing/2014/main" id="{C298A1C6-9390-4BB5-810B-0307C7FFBE73}"/>
              </a:ext>
            </a:extLst>
          </p:cNvPr>
          <p:cNvSpPr/>
          <p:nvPr/>
        </p:nvSpPr>
        <p:spPr bwMode="auto">
          <a:xfrm>
            <a:off x="3649887" y="678696"/>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2" name="文本框 11">
            <a:extLst>
              <a:ext uri="{FF2B5EF4-FFF2-40B4-BE49-F238E27FC236}">
                <a16:creationId xmlns:a16="http://schemas.microsoft.com/office/drawing/2014/main" id="{F80B32DE-0B5B-44D2-80FE-DF32A0F9CB3D}"/>
              </a:ext>
            </a:extLst>
          </p:cNvPr>
          <p:cNvSpPr txBox="1"/>
          <p:nvPr/>
        </p:nvSpPr>
        <p:spPr>
          <a:xfrm>
            <a:off x="343348" y="1490812"/>
            <a:ext cx="6880412" cy="4351830"/>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pPr>
            <a:r>
              <a:rPr lang="zh-CN" altLang="en-US" sz="3200" b="0" dirty="0">
                <a:latin typeface="Times New Roman" panose="02020603050405020304" pitchFamily="18" charset="0"/>
                <a:cs typeface="Times New Roman" panose="02020603050405020304" pitchFamily="18" charset="0"/>
              </a:rPr>
              <a:t>跨境電子商務等新模式</a:t>
            </a:r>
            <a:r>
              <a:rPr lang="zh-CN" altLang="en-US" sz="3200" b="0" dirty="0" smtClean="0">
                <a:latin typeface="Times New Roman" panose="02020603050405020304" pitchFamily="18" charset="0"/>
                <a:cs typeface="Times New Roman" panose="02020603050405020304" pitchFamily="18" charset="0"/>
              </a:rPr>
              <a:t>成為推動</a:t>
            </a:r>
            <a:r>
              <a:rPr lang="zh-CN" altLang="en-US" sz="3200" b="0" dirty="0">
                <a:latin typeface="Times New Roman" panose="02020603050405020304" pitchFamily="18" charset="0"/>
                <a:cs typeface="Times New Roman" panose="02020603050405020304" pitchFamily="18" charset="0"/>
              </a:rPr>
              <a:t>貿易暢通的重要力量</a:t>
            </a:r>
            <a:r>
              <a:rPr lang="zh-TW" altLang="en-US" sz="3200" b="0" dirty="0">
                <a:latin typeface="Times New Roman" panose="02020603050405020304" pitchFamily="18" charset="0"/>
                <a:cs typeface="Times New Roman" panose="02020603050405020304" pitchFamily="18" charset="0"/>
              </a:rPr>
              <a:t>，</a:t>
            </a:r>
            <a:r>
              <a:rPr lang="zh-TW" altLang="en-US" sz="3200" b="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3200" b="0" dirty="0">
                <a:latin typeface="Times New Roman" panose="02020603050405020304" pitchFamily="18" charset="0"/>
                <a:cs typeface="Times New Roman" panose="02020603050405020304" pitchFamily="18" charset="0"/>
              </a:rPr>
              <a:t>絲路電商</a:t>
            </a:r>
            <a:r>
              <a:rPr lang="zh-TW" altLang="en-US" sz="3200" b="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3200" b="0" dirty="0">
                <a:latin typeface="Times New Roman" panose="02020603050405020304" pitchFamily="18" charset="0"/>
                <a:cs typeface="Times New Roman" panose="02020603050405020304" pitchFamily="18" charset="0"/>
              </a:rPr>
              <a:t>合作蓬勃興起</a:t>
            </a:r>
            <a:r>
              <a:rPr lang="zh-TW" altLang="en-US" sz="3200" b="0" dirty="0">
                <a:latin typeface="Times New Roman" panose="02020603050405020304" pitchFamily="18" charset="0"/>
                <a:cs typeface="Times New Roman" panose="02020603050405020304" pitchFamily="18" charset="0"/>
              </a:rPr>
              <a:t>。至</a:t>
            </a:r>
            <a:r>
              <a:rPr lang="en-US" altLang="zh-TW" sz="3200" b="0" dirty="0">
                <a:latin typeface="Times New Roman" panose="02020603050405020304" pitchFamily="18" charset="0"/>
                <a:cs typeface="Times New Roman" panose="02020603050405020304" pitchFamily="18" charset="0"/>
              </a:rPr>
              <a:t>2021</a:t>
            </a:r>
            <a:r>
              <a:rPr lang="zh-TW" altLang="en-US" sz="3200" b="0" dirty="0">
                <a:latin typeface="Times New Roman" panose="02020603050405020304" pitchFamily="18" charset="0"/>
                <a:cs typeface="Times New Roman" panose="02020603050405020304" pitchFamily="18" charset="0"/>
              </a:rPr>
              <a:t>年，</a:t>
            </a:r>
            <a:r>
              <a:rPr lang="zh-CN" altLang="en-US" sz="3200" b="0" dirty="0">
                <a:latin typeface="Times New Roman" panose="02020603050405020304" pitchFamily="18" charset="0"/>
                <a:cs typeface="Times New Roman" panose="02020603050405020304" pitchFamily="18" charset="0"/>
              </a:rPr>
              <a:t>中國與</a:t>
            </a:r>
            <a:r>
              <a:rPr lang="en-US" altLang="zh-TW" sz="3200" b="0" dirty="0">
                <a:latin typeface="Times New Roman" panose="02020603050405020304" pitchFamily="18" charset="0"/>
                <a:cs typeface="Times New Roman" panose="02020603050405020304" pitchFamily="18" charset="0"/>
              </a:rPr>
              <a:t>23</a:t>
            </a:r>
            <a:r>
              <a:rPr lang="zh-CN" altLang="en-US" sz="3200" b="0" dirty="0">
                <a:latin typeface="Times New Roman" panose="02020603050405020304" pitchFamily="18" charset="0"/>
                <a:cs typeface="Times New Roman" panose="02020603050405020304" pitchFamily="18" charset="0"/>
              </a:rPr>
              <a:t>個國家建立雙邊電子商務合作機制，</a:t>
            </a:r>
            <a:r>
              <a:rPr lang="zh-TW" altLang="en-US" sz="3200" b="0" dirty="0">
                <a:latin typeface="Times New Roman" panose="02020603050405020304" pitchFamily="18" charset="0"/>
                <a:cs typeface="Times New Roman" panose="02020603050405020304" pitchFamily="18" charset="0"/>
              </a:rPr>
              <a:t>讓不同國家的消費者都能通過</a:t>
            </a:r>
            <a:r>
              <a:rPr lang="zh-CN" altLang="en-US" sz="3200" b="0" dirty="0">
                <a:latin typeface="Times New Roman" panose="02020603050405020304" pitchFamily="18" charset="0"/>
                <a:cs typeface="Times New Roman" panose="02020603050405020304" pitchFamily="18" charset="0"/>
              </a:rPr>
              <a:t>電商</a:t>
            </a:r>
            <a:r>
              <a:rPr lang="zh-TW" altLang="en-US" sz="3200" b="0" dirty="0">
                <a:latin typeface="Times New Roman" panose="02020603050405020304" pitchFamily="18" charset="0"/>
                <a:cs typeface="Times New Roman" panose="02020603050405020304" pitchFamily="18" charset="0"/>
              </a:rPr>
              <a:t>平台購買國內和海外的產品。</a:t>
            </a:r>
            <a:endParaRPr lang="zh-CN" altLang="en-US" sz="3200" b="0" dirty="0">
              <a:latin typeface="Times New Roman" panose="02020603050405020304" pitchFamily="18" charset="0"/>
              <a:cs typeface="Times New Roman" panose="02020603050405020304" pitchFamily="18" charset="0"/>
            </a:endParaRPr>
          </a:p>
        </p:txBody>
      </p:sp>
      <p:pic>
        <p:nvPicPr>
          <p:cNvPr id="2" name="圖片 1"/>
          <p:cNvPicPr>
            <a:picLocks noChangeAspect="1"/>
          </p:cNvPicPr>
          <p:nvPr/>
        </p:nvPicPr>
        <p:blipFill>
          <a:blip r:embed="rId2"/>
          <a:stretch>
            <a:fillRect/>
          </a:stretch>
        </p:blipFill>
        <p:spPr>
          <a:xfrm>
            <a:off x="7421728" y="2369127"/>
            <a:ext cx="4543155" cy="2595200"/>
          </a:xfrm>
          <a:prstGeom prst="rect">
            <a:avLst/>
          </a:prstGeom>
        </p:spPr>
      </p:pic>
    </p:spTree>
    <p:extLst>
      <p:ext uri="{BB962C8B-B14F-4D97-AF65-F5344CB8AC3E}">
        <p14:creationId xmlns:p14="http://schemas.microsoft.com/office/powerpoint/2010/main" val="7655270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id="{5FFCD7DE-C402-4187-9595-23B2FF8A7EE0}"/>
              </a:ext>
            </a:extLst>
          </p:cNvPr>
          <p:cNvSpPr txBox="1"/>
          <p:nvPr/>
        </p:nvSpPr>
        <p:spPr>
          <a:xfrm>
            <a:off x="588232" y="3652221"/>
            <a:ext cx="5414325" cy="2230398"/>
          </a:xfrm>
          <a:prstGeom prst="round2DiagRect">
            <a:avLst/>
          </a:prstGeom>
          <a:solidFill>
            <a:schemeClr val="accent6">
              <a:lumMod val="20000"/>
              <a:lumOff val="80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ts val="3000"/>
              </a:lnSpc>
            </a:pPr>
            <a:r>
              <a:rPr lang="zh-CN" altLang="en-US" sz="2600" b="0" dirty="0"/>
              <a:t>絲路基金是中國支援</a:t>
            </a:r>
            <a:r>
              <a:rPr lang="zh-TW" altLang="en-US" sz="2600" b="0" dirty="0">
                <a:sym typeface="宋体" panose="02010600030101010101" pitchFamily="2" charset="-122"/>
              </a:rPr>
              <a:t>「</a:t>
            </a:r>
            <a:r>
              <a:rPr lang="zh-CN" altLang="en-US" sz="2600" b="0" dirty="0"/>
              <a:t>一帶一路</a:t>
            </a:r>
            <a:r>
              <a:rPr lang="zh-TW" altLang="en-US" sz="2600" b="0" dirty="0">
                <a:sym typeface="宋体" panose="02010600030101010101" pitchFamily="2" charset="-122"/>
              </a:rPr>
              <a:t>」</a:t>
            </a:r>
            <a:r>
              <a:rPr lang="zh-CN" altLang="en-US" sz="2600" b="0" dirty="0"/>
              <a:t>建設而專門設立的中長期開發機構</a:t>
            </a:r>
            <a:r>
              <a:rPr lang="zh-TW" altLang="en-US" sz="2600" b="0" dirty="0"/>
              <a:t>，為</a:t>
            </a:r>
            <a:r>
              <a:rPr lang="zh-TW" altLang="en-US" sz="2600" b="0" dirty="0">
                <a:sym typeface="宋体" panose="02010600030101010101" pitchFamily="2" charset="-122"/>
              </a:rPr>
              <a:t>「</a:t>
            </a:r>
            <a:r>
              <a:rPr lang="zh-CN" altLang="en-US" sz="2600" b="0" dirty="0"/>
              <a:t>一帶一路</a:t>
            </a:r>
            <a:r>
              <a:rPr lang="zh-TW" altLang="en-US" sz="2600" b="0" dirty="0">
                <a:sym typeface="宋体" panose="02010600030101010101" pitchFamily="2" charset="-122"/>
              </a:rPr>
              <a:t>」</a:t>
            </a:r>
            <a:r>
              <a:rPr lang="zh-CN" altLang="en-US" sz="2600" b="0" dirty="0" smtClean="0"/>
              <a:t>沿</a:t>
            </a:r>
            <a:r>
              <a:rPr lang="zh-TW" altLang="en-US" sz="2600" b="0" dirty="0" smtClean="0"/>
              <a:t>線</a:t>
            </a:r>
            <a:r>
              <a:rPr lang="zh-CN" altLang="en-US" sz="2600" b="0" dirty="0" smtClean="0"/>
              <a:t>國家</a:t>
            </a:r>
            <a:r>
              <a:rPr lang="zh-TW" altLang="en-US" sz="2600" b="0" dirty="0"/>
              <a:t>和地區的基礎建設、資源開發、金融合作等項目提供融資</a:t>
            </a:r>
            <a:r>
              <a:rPr lang="zh-CN" altLang="en-US" sz="2600" b="0" dirty="0"/>
              <a:t>。</a:t>
            </a:r>
          </a:p>
        </p:txBody>
      </p:sp>
      <p:sp>
        <p:nvSpPr>
          <p:cNvPr id="4" name="内容占位符 2">
            <a:extLst>
              <a:ext uri="{FF2B5EF4-FFF2-40B4-BE49-F238E27FC236}">
                <a16:creationId xmlns:a16="http://schemas.microsoft.com/office/drawing/2014/main" id="{C5192455-56DB-4A2C-8510-C674BB88821E}"/>
              </a:ext>
            </a:extLst>
          </p:cNvPr>
          <p:cNvSpPr txBox="1">
            <a:spLocks/>
          </p:cNvSpPr>
          <p:nvPr/>
        </p:nvSpPr>
        <p:spPr>
          <a:xfrm>
            <a:off x="1009430" y="4657661"/>
            <a:ext cx="5414326" cy="13534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endParaRPr lang="zh-CN" altLang="en-US" sz="1800" dirty="0">
              <a:latin typeface="DFKai-SB" panose="03000509000000000000" pitchFamily="65" charset="-120"/>
              <a:ea typeface="DFKai-SB" panose="03000509000000000000" pitchFamily="65" charset="-120"/>
            </a:endParaRPr>
          </a:p>
        </p:txBody>
      </p:sp>
      <p:sp>
        <p:nvSpPr>
          <p:cNvPr id="9" name="矩形 8">
            <a:extLst>
              <a:ext uri="{FF2B5EF4-FFF2-40B4-BE49-F238E27FC236}">
                <a16:creationId xmlns:a16="http://schemas.microsoft.com/office/drawing/2014/main" id="{D230A9B2-EB5D-487A-9140-4276AA20AF15}"/>
              </a:ext>
            </a:extLst>
          </p:cNvPr>
          <p:cNvSpPr/>
          <p:nvPr/>
        </p:nvSpPr>
        <p:spPr>
          <a:xfrm>
            <a:off x="850851" y="1319934"/>
            <a:ext cx="9960806" cy="499880"/>
          </a:xfrm>
          <a:prstGeom prst="rect">
            <a:avLst/>
          </a:prstGeom>
        </p:spPr>
        <p:txBody>
          <a:bodyPr wrap="square">
            <a:spAutoFit/>
          </a:bodyPr>
          <a:lstStyle/>
          <a:p>
            <a:pPr algn="just">
              <a:lnSpc>
                <a:spcPct val="150000"/>
              </a:lnSpc>
              <a:spcAft>
                <a:spcPts val="0"/>
              </a:spcAft>
            </a:pPr>
            <a:r>
              <a:rPr lang="zh-CN" altLang="en-US" sz="2000" dirty="0">
                <a:latin typeface="DFKai-SB" panose="03000509000000000000" pitchFamily="65" charset="-120"/>
                <a:ea typeface="DFKai-SB" panose="03000509000000000000" pitchFamily="65" charset="-120"/>
              </a:rPr>
              <a:t>    </a:t>
            </a:r>
            <a:endParaRPr lang="zh-CN" altLang="zh-CN" sz="2000" dirty="0">
              <a:latin typeface="DFKai-SB" panose="03000509000000000000" pitchFamily="65" charset="-120"/>
              <a:ea typeface="DFKai-SB" panose="03000509000000000000" pitchFamily="65" charset="-120"/>
            </a:endParaRPr>
          </a:p>
        </p:txBody>
      </p:sp>
      <p:pic>
        <p:nvPicPr>
          <p:cNvPr id="12" name="图片 11">
            <a:extLst>
              <a:ext uri="{FF2B5EF4-FFF2-40B4-BE49-F238E27FC236}">
                <a16:creationId xmlns:a16="http://schemas.microsoft.com/office/drawing/2014/main" id="{63087E62-6891-48D7-A8BF-0CFCBC16E8C2}"/>
              </a:ext>
            </a:extLst>
          </p:cNvPr>
          <p:cNvPicPr>
            <a:picLocks noChangeAspect="1"/>
          </p:cNvPicPr>
          <p:nvPr/>
        </p:nvPicPr>
        <p:blipFill>
          <a:blip r:embed="rId2"/>
          <a:stretch>
            <a:fillRect/>
          </a:stretch>
        </p:blipFill>
        <p:spPr>
          <a:xfrm>
            <a:off x="6675063" y="3274005"/>
            <a:ext cx="4321924" cy="2718883"/>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1" name="标题 1">
            <a:extLst>
              <a:ext uri="{FF2B5EF4-FFF2-40B4-BE49-F238E27FC236}">
                <a16:creationId xmlns:a16="http://schemas.microsoft.com/office/drawing/2014/main" id="{F22F245B-069B-41D7-81A2-790C56CE6A14}"/>
              </a:ext>
            </a:extLst>
          </p:cNvPr>
          <p:cNvSpPr txBox="1">
            <a:spLocks noChangeArrowheads="1"/>
          </p:cNvSpPr>
          <p:nvPr/>
        </p:nvSpPr>
        <p:spPr bwMode="auto">
          <a:xfrm>
            <a:off x="1186643" y="3023353"/>
            <a:ext cx="4000608"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dirty="0">
                <a:latin typeface="DFKai-SB" panose="03000509000000000000" pitchFamily="65" charset="-120"/>
                <a:ea typeface="DFKai-SB" panose="03000509000000000000" pitchFamily="65" charset="-120"/>
              </a:rPr>
              <a:t>探索新型國際投融資模式</a:t>
            </a:r>
          </a:p>
        </p:txBody>
      </p:sp>
      <p:sp>
        <p:nvSpPr>
          <p:cNvPr id="16" name="Freeform 7">
            <a:extLst>
              <a:ext uri="{FF2B5EF4-FFF2-40B4-BE49-F238E27FC236}">
                <a16:creationId xmlns:a16="http://schemas.microsoft.com/office/drawing/2014/main" id="{E6E40C96-58D4-47B4-BB2F-E9205DA44A85}"/>
              </a:ext>
            </a:extLst>
          </p:cNvPr>
          <p:cNvSpPr/>
          <p:nvPr/>
        </p:nvSpPr>
        <p:spPr bwMode="auto">
          <a:xfrm>
            <a:off x="627298" y="311259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7" name="文本框 16">
            <a:extLst>
              <a:ext uri="{FF2B5EF4-FFF2-40B4-BE49-F238E27FC236}">
                <a16:creationId xmlns:a16="http://schemas.microsoft.com/office/drawing/2014/main" id="{596F935A-B4D0-4973-BD1E-7514466D3EF0}"/>
              </a:ext>
            </a:extLst>
          </p:cNvPr>
          <p:cNvSpPr txBox="1"/>
          <p:nvPr/>
        </p:nvSpPr>
        <p:spPr>
          <a:xfrm>
            <a:off x="588232" y="910876"/>
            <a:ext cx="10790639" cy="1961388"/>
          </a:xfrm>
          <a:prstGeom prst="round2DiagRect">
            <a:avLst/>
          </a:prstGeom>
          <a:solidFill>
            <a:schemeClr val="accent6">
              <a:lumMod val="20000"/>
              <a:lumOff val="80000"/>
              <a:alpha val="18000"/>
            </a:scheme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lang="zh-CN" altLang="en-US" b="0" dirty="0" smtClean="0"/>
              <a:t>資金</a:t>
            </a:r>
            <a:r>
              <a:rPr lang="zh-CN" altLang="en-US" b="0" dirty="0"/>
              <a:t>融通</a:t>
            </a:r>
            <a:r>
              <a:rPr lang="zh-CN" altLang="zh-CN" b="0" dirty="0"/>
              <a:t>是</a:t>
            </a:r>
            <a:r>
              <a:rPr lang="zh-TW" altLang="en-US" b="0" dirty="0">
                <a:sym typeface="宋体" panose="02010600030101010101" pitchFamily="2" charset="-122"/>
              </a:rPr>
              <a:t>「</a:t>
            </a:r>
            <a:r>
              <a:rPr lang="zh-CN" altLang="en-US" b="0" dirty="0"/>
              <a:t>一帶一路</a:t>
            </a:r>
            <a:r>
              <a:rPr lang="zh-TW" altLang="en-US" b="0" dirty="0">
                <a:sym typeface="宋体" panose="02010600030101010101" pitchFamily="2" charset="-122"/>
              </a:rPr>
              <a:t>」</a:t>
            </a:r>
            <a:r>
              <a:rPr lang="zh-CN" altLang="en-US" b="0" dirty="0"/>
              <a:t>建設的重要支柱。國際多邊金融機構以及各類商業銀行不斷探索創新投融資模式，積極拓寬多樣化融資管道，為共建</a:t>
            </a:r>
            <a:r>
              <a:rPr lang="zh-TW" altLang="en-US" b="0" dirty="0">
                <a:sym typeface="宋体" panose="02010600030101010101" pitchFamily="2" charset="-122"/>
              </a:rPr>
              <a:t>「</a:t>
            </a:r>
            <a:r>
              <a:rPr lang="zh-CN" altLang="en-US" b="0" dirty="0"/>
              <a:t>一帶一路</a:t>
            </a:r>
            <a:r>
              <a:rPr lang="zh-TW" altLang="en-US" b="0" dirty="0">
                <a:sym typeface="宋体" panose="02010600030101010101" pitchFamily="2" charset="-122"/>
              </a:rPr>
              <a:t>」</a:t>
            </a:r>
            <a:r>
              <a:rPr lang="zh-CN" altLang="en-US" b="0" dirty="0"/>
              <a:t>提供穩定、透明、</a:t>
            </a:r>
            <a:r>
              <a:rPr lang="zh-TW" altLang="en-US" b="0" dirty="0"/>
              <a:t>可靠</a:t>
            </a:r>
            <a:r>
              <a:rPr lang="zh-CN" altLang="en-US" b="0" dirty="0"/>
              <a:t>的資金支持。</a:t>
            </a:r>
          </a:p>
        </p:txBody>
      </p:sp>
      <p:sp>
        <p:nvSpPr>
          <p:cNvPr id="18" name="标题 1">
            <a:extLst>
              <a:ext uri="{FF2B5EF4-FFF2-40B4-BE49-F238E27FC236}">
                <a16:creationId xmlns:a16="http://schemas.microsoft.com/office/drawing/2014/main" id="{8EFC0ADE-D47F-441F-ADD7-F4724530CC9F}"/>
              </a:ext>
            </a:extLst>
          </p:cNvPr>
          <p:cNvSpPr txBox="1">
            <a:spLocks noChangeArrowheads="1"/>
          </p:cNvSpPr>
          <p:nvPr/>
        </p:nvSpPr>
        <p:spPr bwMode="auto">
          <a:xfrm>
            <a:off x="4606834" y="311577"/>
            <a:ext cx="3030583"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資金融通</a:t>
            </a:r>
          </a:p>
        </p:txBody>
      </p:sp>
      <p:sp>
        <p:nvSpPr>
          <p:cNvPr id="2" name="矩形 1"/>
          <p:cNvSpPr/>
          <p:nvPr/>
        </p:nvSpPr>
        <p:spPr>
          <a:xfrm>
            <a:off x="6675063" y="6111460"/>
            <a:ext cx="4340804" cy="307777"/>
          </a:xfrm>
          <a:prstGeom prst="rect">
            <a:avLst/>
          </a:prstGeom>
        </p:spPr>
        <p:txBody>
          <a:bodyPr wrap="non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 </a:t>
            </a:r>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絲路基金</a:t>
            </a:r>
            <a:r>
              <a:rPr lang="zh-TW" altLang="en-US" sz="1400" dirty="0" smtClean="0">
                <a:latin typeface="Times New Roman" panose="02020603050405020304" pitchFamily="18" charset="0"/>
                <a:cs typeface="Times New Roman" panose="02020603050405020304" pitchFamily="18" charset="0"/>
              </a:rPr>
              <a:t> </a:t>
            </a:r>
            <a:r>
              <a:rPr lang="en-US" altLang="zh-TW" sz="1400" dirty="0" smtClean="0">
                <a:latin typeface="Times New Roman" panose="02020603050405020304" pitchFamily="18" charset="0"/>
                <a:cs typeface="Times New Roman" panose="02020603050405020304" pitchFamily="18" charset="0"/>
              </a:rPr>
              <a:t>(</a:t>
            </a:r>
            <a:r>
              <a:rPr lang="zh-HK" altLang="en-US" sz="1400" dirty="0" smtClean="0">
                <a:latin typeface="Times New Roman" panose="02020603050405020304" pitchFamily="18" charset="0"/>
                <a:cs typeface="Times New Roman" panose="02020603050405020304" pitchFamily="18" charset="0"/>
              </a:rPr>
              <a:t>http</a:t>
            </a:r>
            <a:r>
              <a:rPr lang="zh-HK" altLang="en-US" sz="1400" dirty="0">
                <a:latin typeface="Times New Roman" panose="02020603050405020304" pitchFamily="18" charset="0"/>
                <a:cs typeface="Times New Roman" panose="02020603050405020304" pitchFamily="18" charset="0"/>
              </a:rPr>
              <a:t>://www.silkroadfund.com.cn</a:t>
            </a:r>
            <a:r>
              <a:rPr lang="zh-HK" altLang="en-US" sz="1400" dirty="0" smtClean="0">
                <a:latin typeface="Times New Roman" panose="02020603050405020304" pitchFamily="18" charset="0"/>
                <a:cs typeface="Times New Roman" panose="02020603050405020304" pitchFamily="18" charset="0"/>
              </a:rPr>
              <a:t>/</a:t>
            </a:r>
            <a:r>
              <a:rPr lang="en-US" altLang="zh-TW" sz="1400" dirty="0" smtClean="0">
                <a:latin typeface="Times New Roman" panose="02020603050405020304" pitchFamily="18" charset="0"/>
                <a:cs typeface="Times New Roman" panose="02020603050405020304" pitchFamily="18" charset="0"/>
              </a:rPr>
              <a:t>)</a:t>
            </a:r>
            <a:endParaRPr lang="en-US" altLang="zh-HK"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1365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BF6B4F6D-94C2-4AC4-8A96-BDE5E5B82528}"/>
              </a:ext>
            </a:extLst>
          </p:cNvPr>
          <p:cNvSpPr/>
          <p:nvPr/>
        </p:nvSpPr>
        <p:spPr>
          <a:xfrm flipV="1">
            <a:off x="488668" y="2713969"/>
            <a:ext cx="5096760" cy="3115688"/>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3" name="内容占位符 2"/>
          <p:cNvSpPr>
            <a:spLocks noGrp="1"/>
          </p:cNvSpPr>
          <p:nvPr>
            <p:ph idx="4294967295"/>
          </p:nvPr>
        </p:nvSpPr>
        <p:spPr>
          <a:xfrm>
            <a:off x="488668" y="846138"/>
            <a:ext cx="10725585" cy="1815882"/>
          </a:xfrm>
        </p:spPr>
        <p:txBody>
          <a:bodyPr wrap="square">
            <a:spAutoFit/>
          </a:bodyPr>
          <a:lstStyle/>
          <a:p>
            <a:pPr marL="0" indent="0">
              <a:lnSpc>
                <a:spcPct val="100000"/>
              </a:lnSpc>
              <a:spcBef>
                <a:spcPts val="0"/>
              </a:spcBef>
              <a:buNone/>
            </a:pPr>
            <a:r>
              <a:rPr lang="zh-CN" altLang="en-US" dirty="0">
                <a:latin typeface="DFKai-SB" panose="03000509000000000000" pitchFamily="65" charset="-120"/>
                <a:ea typeface="DFKai-SB" panose="03000509000000000000" pitchFamily="65" charset="-120"/>
              </a:rPr>
              <a:t>民心相通是共建</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一帶一路</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的人文基礎。享受和平、安寧、富足，過上更加美好生活，是各國人民的共同夢想。</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一帶一路</a:t>
            </a:r>
            <a:r>
              <a:rPr lang="zh-TW" altLang="en-US" dirty="0">
                <a:latin typeface="DFKai-SB" panose="03000509000000000000" pitchFamily="65" charset="-120"/>
                <a:ea typeface="DFKai-SB" panose="03000509000000000000" pitchFamily="65" charset="-120"/>
                <a:sym typeface="宋体" panose="02010600030101010101" pitchFamily="2" charset="-122"/>
              </a:rPr>
              <a:t>」</a:t>
            </a:r>
            <a:r>
              <a:rPr lang="zh-CN" altLang="en-US" dirty="0">
                <a:latin typeface="DFKai-SB" panose="03000509000000000000" pitchFamily="65" charset="-120"/>
                <a:ea typeface="DFKai-SB" panose="03000509000000000000" pitchFamily="65" charset="-120"/>
              </a:rPr>
              <a:t>沿</a:t>
            </a:r>
            <a:r>
              <a:rPr lang="zh-TW" altLang="en-US" dirty="0">
                <a:latin typeface="DFKai-SB" panose="03000509000000000000" pitchFamily="65" charset="-120"/>
                <a:ea typeface="DFKai-SB" panose="03000509000000000000" pitchFamily="65" charset="-120"/>
              </a:rPr>
              <a:t>線</a:t>
            </a:r>
            <a:r>
              <a:rPr lang="zh-CN" altLang="en-US" dirty="0">
                <a:latin typeface="DFKai-SB" panose="03000509000000000000" pitchFamily="65" charset="-120"/>
                <a:ea typeface="DFKai-SB" panose="03000509000000000000" pitchFamily="65" charset="-120"/>
              </a:rPr>
              <a:t>各國開展了形式多樣、領域廣泛的公共外交和文化交流，增進相互理解和認同。</a:t>
            </a:r>
          </a:p>
        </p:txBody>
      </p:sp>
      <p:sp>
        <p:nvSpPr>
          <p:cNvPr id="11" name="标题 1">
            <a:extLst>
              <a:ext uri="{FF2B5EF4-FFF2-40B4-BE49-F238E27FC236}">
                <a16:creationId xmlns:a16="http://schemas.microsoft.com/office/drawing/2014/main" id="{53CEF475-E7B7-4C20-8744-065312AC1223}"/>
              </a:ext>
            </a:extLst>
          </p:cNvPr>
          <p:cNvSpPr txBox="1">
            <a:spLocks noChangeArrowheads="1"/>
          </p:cNvSpPr>
          <p:nvPr/>
        </p:nvSpPr>
        <p:spPr bwMode="auto">
          <a:xfrm>
            <a:off x="4336868" y="278252"/>
            <a:ext cx="3057732"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buFont typeface="Wingdings" panose="05000000000000000000" pitchFamily="2" charset="2"/>
              <a:buChar char="Ø"/>
            </a:pPr>
            <a:r>
              <a:rPr lang="zh-CN" altLang="en-US" sz="3600" dirty="0">
                <a:latin typeface="DFKai-SB" panose="03000509000000000000" pitchFamily="65" charset="-120"/>
                <a:ea typeface="DFKai-SB" panose="03000509000000000000" pitchFamily="65" charset="-120"/>
              </a:rPr>
              <a:t>民心相通</a:t>
            </a:r>
          </a:p>
        </p:txBody>
      </p:sp>
      <p:sp>
        <p:nvSpPr>
          <p:cNvPr id="4" name="矩形 3">
            <a:extLst>
              <a:ext uri="{FF2B5EF4-FFF2-40B4-BE49-F238E27FC236}">
                <a16:creationId xmlns:a16="http://schemas.microsoft.com/office/drawing/2014/main" id="{C3173D0B-41DE-46E0-9C69-ADD981B89839}"/>
              </a:ext>
            </a:extLst>
          </p:cNvPr>
          <p:cNvSpPr/>
          <p:nvPr/>
        </p:nvSpPr>
        <p:spPr>
          <a:xfrm>
            <a:off x="736482" y="3267935"/>
            <a:ext cx="4593164" cy="2308324"/>
          </a:xfrm>
          <a:prstGeom prst="rect">
            <a:avLst/>
          </a:prstGeom>
        </p:spPr>
        <p:txBody>
          <a:bodyPr wrap="square">
            <a:spAutoFit/>
          </a:bodyPr>
          <a:lstStyle/>
          <a:p>
            <a:r>
              <a:rPr lang="zh-CN" altLang="en-US" sz="2400" dirty="0">
                <a:latin typeface="DFKai-SB" panose="03000509000000000000" pitchFamily="65" charset="-120"/>
                <a:ea typeface="DFKai-SB" panose="03000509000000000000" pitchFamily="65" charset="-120"/>
              </a:rPr>
              <a:t>中國</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絲路書香工程</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是面向</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沿</a:t>
            </a:r>
            <a:r>
              <a:rPr lang="zh-TW" altLang="en-US" sz="2400" dirty="0">
                <a:latin typeface="DFKai-SB" panose="03000509000000000000" pitchFamily="65" charset="-120"/>
                <a:ea typeface="DFKai-SB" panose="03000509000000000000" pitchFamily="65" charset="-120"/>
              </a:rPr>
              <a:t>線</a:t>
            </a:r>
            <a:r>
              <a:rPr lang="zh-CN" altLang="en-US" sz="2400" dirty="0">
                <a:latin typeface="DFKai-SB" panose="03000509000000000000" pitchFamily="65" charset="-120"/>
                <a:ea typeface="DFKai-SB" panose="03000509000000000000" pitchFamily="65" charset="-120"/>
              </a:rPr>
              <a:t>國家的重大翻譯項目，旨在加快推動中國精品圖書、漢語教材在絲路國家出版發行，在</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一帶一路</a:t>
            </a:r>
            <a:r>
              <a:rPr lang="zh-TW" altLang="en-US" sz="2400" dirty="0">
                <a:latin typeface="DFKai-SB" panose="03000509000000000000" pitchFamily="65" charset="-120"/>
                <a:ea typeface="DFKai-SB" panose="03000509000000000000" pitchFamily="65" charset="-120"/>
                <a:sym typeface="宋体" panose="02010600030101010101" pitchFamily="2" charset="-122"/>
              </a:rPr>
              <a:t>」</a:t>
            </a:r>
            <a:r>
              <a:rPr lang="zh-CN" altLang="en-US" sz="2400" dirty="0">
                <a:latin typeface="DFKai-SB" panose="03000509000000000000" pitchFamily="65" charset="-120"/>
                <a:ea typeface="DFKai-SB" panose="03000509000000000000" pitchFamily="65" charset="-120"/>
              </a:rPr>
              <a:t>國家廣泛傳播中國故事。</a:t>
            </a:r>
          </a:p>
        </p:txBody>
      </p:sp>
      <p:sp>
        <p:nvSpPr>
          <p:cNvPr id="5" name="文本框 13">
            <a:extLst>
              <a:ext uri="{FF2B5EF4-FFF2-40B4-BE49-F238E27FC236}">
                <a16:creationId xmlns:a16="http://schemas.microsoft.com/office/drawing/2014/main" id="{E189C322-6C45-4E75-A77D-1DE67A2B99C9}"/>
              </a:ext>
            </a:extLst>
          </p:cNvPr>
          <p:cNvSpPr txBox="1">
            <a:spLocks noChangeArrowheads="1"/>
          </p:cNvSpPr>
          <p:nvPr/>
        </p:nvSpPr>
        <p:spPr bwMode="auto">
          <a:xfrm>
            <a:off x="1982851" y="2806270"/>
            <a:ext cx="16971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2400" b="1" dirty="0">
                <a:latin typeface="DFKai-SB" panose="03000509000000000000" pitchFamily="65" charset="-120"/>
                <a:ea typeface="DFKai-SB" panose="03000509000000000000" pitchFamily="65" charset="-120"/>
              </a:rPr>
              <a:t>知多點</a:t>
            </a:r>
          </a:p>
        </p:txBody>
      </p:sp>
      <p:sp>
        <p:nvSpPr>
          <p:cNvPr id="6" name="文本框 5">
            <a:extLst>
              <a:ext uri="{FF2B5EF4-FFF2-40B4-BE49-F238E27FC236}">
                <a16:creationId xmlns:a16="http://schemas.microsoft.com/office/drawing/2014/main" id="{37C457A0-A09C-4F82-9DFD-05E0EE392AB4}"/>
              </a:ext>
            </a:extLst>
          </p:cNvPr>
          <p:cNvSpPr txBox="1"/>
          <p:nvPr/>
        </p:nvSpPr>
        <p:spPr>
          <a:xfrm>
            <a:off x="6547486" y="5888337"/>
            <a:ext cx="4794023" cy="646331"/>
          </a:xfrm>
          <a:prstGeom prst="rect">
            <a:avLst/>
          </a:prstGeom>
          <a:noFill/>
        </p:spPr>
        <p:txBody>
          <a:bodyPr wrap="square">
            <a:spAutoFit/>
          </a:bodyPr>
          <a:lstStyle/>
          <a:p>
            <a:r>
              <a:rPr lang="zh-CN" altLang="en-US" b="0" i="0" dirty="0">
                <a:solidFill>
                  <a:srgbClr val="000000"/>
                </a:solidFill>
                <a:effectLst/>
                <a:latin typeface="DFKai-SB" panose="03000509000000000000" pitchFamily="65" charset="-120"/>
                <a:ea typeface="DFKai-SB" panose="03000509000000000000" pitchFamily="65" charset="-120"/>
              </a:rPr>
              <a:t>中國</a:t>
            </a:r>
            <a:r>
              <a:rPr lang="zh-TW" altLang="en-US" sz="1800" dirty="0">
                <a:latin typeface="DFKai-SB" panose="03000509000000000000" pitchFamily="65" charset="-120"/>
                <a:ea typeface="DFKai-SB" panose="03000509000000000000" pitchFamily="65" charset="-120"/>
              </a:rPr>
              <a:t>「</a:t>
            </a:r>
            <a:r>
              <a:rPr lang="zh-CN" altLang="en-US" b="0" i="0" dirty="0">
                <a:effectLst/>
                <a:latin typeface="DFKai-SB" panose="03000509000000000000" pitchFamily="65" charset="-120"/>
                <a:ea typeface="DFKai-SB" panose="03000509000000000000" pitchFamily="65" charset="-120"/>
              </a:rPr>
              <a:t>絲路書香</a:t>
            </a:r>
            <a:r>
              <a:rPr lang="zh-CN" altLang="en-US" b="0" i="0" dirty="0">
                <a:solidFill>
                  <a:srgbClr val="000000"/>
                </a:solidFill>
                <a:effectLst/>
                <a:latin typeface="DFKai-SB" panose="03000509000000000000" pitchFamily="65" charset="-120"/>
                <a:ea typeface="DFKai-SB" panose="03000509000000000000" pitchFamily="65" charset="-120"/>
              </a:rPr>
              <a:t>出版工程</a:t>
            </a:r>
            <a:r>
              <a:rPr lang="zh-TW" altLang="en-US" sz="1800" dirty="0">
                <a:latin typeface="DFKai-SB" panose="03000509000000000000" pitchFamily="65" charset="-120"/>
                <a:ea typeface="DFKai-SB" panose="03000509000000000000" pitchFamily="65" charset="-120"/>
              </a:rPr>
              <a:t>」</a:t>
            </a:r>
            <a:r>
              <a:rPr lang="zh-CN" altLang="en-US" b="0" i="0" dirty="0">
                <a:solidFill>
                  <a:srgbClr val="000000"/>
                </a:solidFill>
                <a:effectLst/>
                <a:latin typeface="DFKai-SB" panose="03000509000000000000" pitchFamily="65" charset="-120"/>
                <a:ea typeface="DFKai-SB" panose="03000509000000000000" pitchFamily="65" charset="-120"/>
              </a:rPr>
              <a:t>圖書推介活動在馬來西亞首都吉隆玻舉行。 </a:t>
            </a:r>
            <a:endParaRPr lang="zh-CN" altLang="en-US" dirty="0">
              <a:latin typeface="DFKai-SB" panose="03000509000000000000" pitchFamily="65" charset="-120"/>
              <a:ea typeface="DFKai-SB" panose="03000509000000000000" pitchFamily="65" charset="-120"/>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740" y="2806270"/>
            <a:ext cx="4539514" cy="3023387"/>
          </a:xfrm>
          <a:prstGeom prst="rect">
            <a:avLst/>
          </a:prstGeom>
        </p:spPr>
      </p:pic>
      <p:sp>
        <p:nvSpPr>
          <p:cNvPr id="7" name="Rectangle 6"/>
          <p:cNvSpPr/>
          <p:nvPr/>
        </p:nvSpPr>
        <p:spPr>
          <a:xfrm>
            <a:off x="2652591" y="5908259"/>
            <a:ext cx="2509612" cy="646331"/>
          </a:xfrm>
          <a:prstGeom prst="rect">
            <a:avLst/>
          </a:prstGeom>
        </p:spPr>
        <p:txBody>
          <a:bodyPr wrap="square">
            <a:spAutoFit/>
          </a:bodyPr>
          <a:lstStyle/>
          <a:p>
            <a:r>
              <a:rPr lang="zh-TW" altLang="en-US" sz="1200" dirty="0" smtClean="0">
                <a:latin typeface="Times New Roman" panose="02020603050405020304" pitchFamily="18" charset="0"/>
                <a:ea typeface="標楷體" panose="03000509000000000000" pitchFamily="65" charset="-120"/>
                <a:cs typeface="Times New Roman" panose="02020603050405020304" pitchFamily="18" charset="0"/>
              </a:rPr>
              <a:t>資料來源</a:t>
            </a:r>
            <a:r>
              <a:rPr lang="en-US" altLang="zh-TW" sz="1200" dirty="0" smtClean="0">
                <a:latin typeface="Times New Roman" panose="02020603050405020304" pitchFamily="18" charset="0"/>
                <a:ea typeface="標楷體" panose="03000509000000000000" pitchFamily="65" charset="-120"/>
                <a:cs typeface="Times New Roman" panose="02020603050405020304" pitchFamily="18" charset="0"/>
              </a:rPr>
              <a:t>: </a:t>
            </a:r>
            <a:r>
              <a:rPr lang="zh-CN" altLang="en-US" sz="1200" dirty="0" smtClean="0">
                <a:latin typeface="Times New Roman" panose="02020603050405020304" pitchFamily="18" charset="0"/>
                <a:ea typeface="標楷體" panose="03000509000000000000" pitchFamily="65" charset="-120"/>
                <a:cs typeface="Times New Roman" panose="02020603050405020304" pitchFamily="18" charset="0"/>
              </a:rPr>
              <a:t>國家廣播電視總局</a:t>
            </a:r>
            <a:r>
              <a:rPr lang="en-US" altLang="zh-CN" sz="1200" dirty="0">
                <a:latin typeface="Times New Roman" panose="02020603050405020304" pitchFamily="18" charset="0"/>
                <a:ea typeface="標楷體" panose="03000509000000000000" pitchFamily="65" charset="-120"/>
                <a:cs typeface="Times New Roman" panose="02020603050405020304" pitchFamily="18" charset="0"/>
              </a:rPr>
              <a:t>http://www.nrta.gov.cn/art/2018/1/18/art_113_34845.html</a:t>
            </a:r>
            <a:endParaRPr lang="en-US" sz="12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627051" y="6016428"/>
            <a:ext cx="1964227" cy="362627"/>
          </a:xfrm>
          <a:prstGeom prst="rect">
            <a:avLst/>
          </a:prstGeom>
        </p:spPr>
      </p:pic>
    </p:spTree>
    <p:extLst>
      <p:ext uri="{BB962C8B-B14F-4D97-AF65-F5344CB8AC3E}">
        <p14:creationId xmlns:p14="http://schemas.microsoft.com/office/powerpoint/2010/main" val="12314316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a:extLst>
              <a:ext uri="{FF2B5EF4-FFF2-40B4-BE49-F238E27FC236}">
                <a16:creationId xmlns:a16="http://schemas.microsoft.com/office/drawing/2014/main" id="{FBB95A35-7859-4B03-9B7B-1909FB3E7742}"/>
              </a:ext>
            </a:extLst>
          </p:cNvPr>
          <p:cNvSpPr/>
          <p:nvPr/>
        </p:nvSpPr>
        <p:spPr>
          <a:xfrm flipV="1">
            <a:off x="624164" y="2973320"/>
            <a:ext cx="10773938" cy="2762944"/>
          </a:xfrm>
          <a:prstGeom prst="roundRect">
            <a:avLst>
              <a:gd name="adj" fmla="val 10000"/>
            </a:avLst>
          </a:prstGeom>
          <a:solidFill>
            <a:srgbClr val="FFC000">
              <a:alpha val="13000"/>
            </a:srgbClr>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4" name="标题 1">
            <a:extLst>
              <a:ext uri="{FF2B5EF4-FFF2-40B4-BE49-F238E27FC236}">
                <a16:creationId xmlns:a16="http://schemas.microsoft.com/office/drawing/2014/main" id="{FA291CC2-B5FD-44DB-93BD-53B3D5A3DF38}"/>
              </a:ext>
            </a:extLst>
          </p:cNvPr>
          <p:cNvSpPr txBox="1">
            <a:spLocks noChangeArrowheads="1"/>
          </p:cNvSpPr>
          <p:nvPr/>
        </p:nvSpPr>
        <p:spPr bwMode="auto">
          <a:xfrm>
            <a:off x="1071268" y="312818"/>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latin typeface="DFKai-SB" panose="03000509000000000000" pitchFamily="65" charset="-120"/>
                <a:ea typeface="DFKai-SB" panose="03000509000000000000" pitchFamily="65" charset="-120"/>
              </a:rPr>
              <a:t>多樣的文化交流形式</a:t>
            </a:r>
          </a:p>
        </p:txBody>
      </p:sp>
      <p:sp>
        <p:nvSpPr>
          <p:cNvPr id="5" name="Freeform 7">
            <a:extLst>
              <a:ext uri="{FF2B5EF4-FFF2-40B4-BE49-F238E27FC236}">
                <a16:creationId xmlns:a16="http://schemas.microsoft.com/office/drawing/2014/main" id="{1B42C98F-BD07-4FC6-8D21-EDF15C50D066}"/>
              </a:ext>
            </a:extLst>
          </p:cNvPr>
          <p:cNvSpPr/>
          <p:nvPr/>
        </p:nvSpPr>
        <p:spPr bwMode="auto">
          <a:xfrm>
            <a:off x="624164" y="40937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6" name="文本框 5">
            <a:extLst>
              <a:ext uri="{FF2B5EF4-FFF2-40B4-BE49-F238E27FC236}">
                <a16:creationId xmlns:a16="http://schemas.microsoft.com/office/drawing/2014/main" id="{C5172B39-5AB1-4FE4-A4A3-ABBE3A6591A6}"/>
              </a:ext>
            </a:extLst>
          </p:cNvPr>
          <p:cNvSpPr txBox="1"/>
          <p:nvPr/>
        </p:nvSpPr>
        <p:spPr>
          <a:xfrm>
            <a:off x="624164" y="975692"/>
            <a:ext cx="10912658" cy="2094190"/>
          </a:xfrm>
          <a:prstGeom prst="round2DiagRect">
            <a:avLst/>
          </a:prstGeom>
          <a:no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50000"/>
              </a:lnSpc>
            </a:pPr>
            <a:r>
              <a:rPr lang="zh-CN" altLang="en-US" sz="2600" b="0" dirty="0"/>
              <a:t>中國與</a:t>
            </a:r>
            <a:r>
              <a:rPr lang="zh-CN" altLang="en-US" sz="2600" b="0" dirty="0" smtClean="0"/>
              <a:t>沿</a:t>
            </a:r>
            <a:r>
              <a:rPr lang="zh-TW" altLang="en-US" sz="2600" b="0" dirty="0" smtClean="0"/>
              <a:t>線</a:t>
            </a:r>
            <a:r>
              <a:rPr lang="zh-CN" altLang="en-US" sz="2600" b="0" dirty="0" smtClean="0"/>
              <a:t>國家</a:t>
            </a:r>
            <a:r>
              <a:rPr lang="zh-CN" altLang="en-US" sz="2600" b="0" dirty="0"/>
              <a:t>互辦藝術節、電影節、音樂節、文物展、圖書展等活動，合作開展廣播影視精品創作和互譯互播，推動沿</a:t>
            </a:r>
            <a:r>
              <a:rPr lang="zh-TW" altLang="en-US" sz="2600" b="0" dirty="0"/>
              <a:t>線</a:t>
            </a:r>
            <a:r>
              <a:rPr lang="zh-CN" altLang="en-US" sz="2600" b="0" dirty="0"/>
              <a:t>國家互聯互通和跨區域合作。</a:t>
            </a:r>
          </a:p>
        </p:txBody>
      </p:sp>
      <p:sp>
        <p:nvSpPr>
          <p:cNvPr id="7" name="文本框 6">
            <a:extLst>
              <a:ext uri="{FF2B5EF4-FFF2-40B4-BE49-F238E27FC236}">
                <a16:creationId xmlns:a16="http://schemas.microsoft.com/office/drawing/2014/main" id="{49C5ED96-D16D-42DA-9644-B43BD3B18AEB}"/>
              </a:ext>
            </a:extLst>
          </p:cNvPr>
          <p:cNvSpPr txBox="1"/>
          <p:nvPr/>
        </p:nvSpPr>
        <p:spPr>
          <a:xfrm>
            <a:off x="903251" y="3069882"/>
            <a:ext cx="10215764" cy="2446247"/>
          </a:xfrm>
          <a:prstGeom prst="rect">
            <a:avLst/>
          </a:prstGeom>
          <a:noFill/>
        </p:spPr>
        <p:txBody>
          <a:bodyPr wrap="square">
            <a:spAutoFit/>
          </a:bodyPr>
          <a:lstStyle/>
          <a:p>
            <a:pPr>
              <a:lnSpc>
                <a:spcPct val="130000"/>
              </a:lnSpc>
            </a:pPr>
            <a:r>
              <a:rPr lang="en-US" altLang="zh-CN" sz="2000" b="0" i="0" dirty="0">
                <a:solidFill>
                  <a:srgbClr val="333333"/>
                </a:solidFill>
                <a:effectLst/>
                <a:latin typeface="DFKai-SB" panose="03000509000000000000" pitchFamily="65" charset="-120"/>
                <a:ea typeface="DFKai-SB" panose="03000509000000000000" pitchFamily="65" charset="-120"/>
              </a:rPr>
              <a:t>    </a:t>
            </a:r>
            <a:r>
              <a:rPr lang="zh-CN" altLang="en-US" sz="2400" b="0" i="0" dirty="0">
                <a:effectLst/>
                <a:latin typeface="DFKai-SB" panose="03000509000000000000" pitchFamily="65" charset="-120"/>
                <a:ea typeface="DFKai-SB" panose="03000509000000000000" pitchFamily="65" charset="-120"/>
              </a:rPr>
              <a:t>至</a:t>
            </a:r>
            <a:r>
              <a:rPr lang="en-US" altLang="zh-TW" sz="2400" b="0" i="0" dirty="0">
                <a:effectLst/>
                <a:latin typeface="Times New Roman" panose="02020603050405020304" pitchFamily="18" charset="0"/>
                <a:ea typeface="DFKai-SB" panose="03000509000000000000" pitchFamily="65" charset="-120"/>
                <a:cs typeface="Times New Roman" panose="02020603050405020304" pitchFamily="18" charset="0"/>
              </a:rPr>
              <a:t>2018</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中</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國已與</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沿</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線</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國家簽署雙邊文化、旅遊合作文件</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108</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份，推動建立</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東盟</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中國</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中</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歐、</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東歐</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中</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國、俄羅斯、</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蒙</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古」</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等一系列</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雙邊、</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多邊文化旅</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遊</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合作機制</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。同時，以文化機構為主體的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國際合作不斷深化，絲綢之路國際劇院、博物館、藝術節、圖書館、美術館聯盟逐步建立並完善</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2" name="矩形 1"/>
          <p:cNvSpPr/>
          <p:nvPr/>
        </p:nvSpPr>
        <p:spPr>
          <a:xfrm>
            <a:off x="847716" y="5849035"/>
            <a:ext cx="7219514" cy="738664"/>
          </a:xfrm>
          <a:prstGeom prst="rect">
            <a:avLst/>
          </a:prstGeom>
        </p:spPr>
        <p:txBody>
          <a:bodyPr wrap="square">
            <a:spAutoFit/>
          </a:bodyPr>
          <a:lstStyle/>
          <a:p>
            <a:r>
              <a:rPr lang="zh-TW" altLang="en-US" sz="1400" dirty="0">
                <a:latin typeface="DFKai-SB" panose="03000509000000000000" pitchFamily="65" charset="-120"/>
                <a:ea typeface="DFKai-SB" panose="03000509000000000000" pitchFamily="65" charset="-120"/>
              </a:rPr>
              <a:t>資料</a:t>
            </a:r>
            <a:r>
              <a:rPr lang="zh-CN" altLang="en-US" sz="1400" dirty="0">
                <a:latin typeface="DFKai-SB" panose="03000509000000000000" pitchFamily="65" charset="-120"/>
                <a:ea typeface="DFKai-SB" panose="03000509000000000000" pitchFamily="65" charset="-120"/>
              </a:rPr>
              <a:t>來源：</a:t>
            </a:r>
            <a:r>
              <a:rPr lang="zh-TW" altLang="en-US" sz="1400" dirty="0">
                <a:latin typeface="DFKai-SB" panose="03000509000000000000" pitchFamily="65" charset="-120"/>
                <a:ea typeface="DFKai-SB" panose="03000509000000000000" pitchFamily="65" charset="-120"/>
              </a:rPr>
              <a:t>國家文化和旅遊部</a:t>
            </a:r>
            <a:endParaRPr lang="en-US" altLang="zh-HK" sz="1400" dirty="0"/>
          </a:p>
          <a:p>
            <a:r>
              <a:rPr lang="zh-HK" altLang="en-US" sz="1400" dirty="0">
                <a:latin typeface="Times New Roman" panose="02020603050405020304" pitchFamily="18" charset="0"/>
                <a:cs typeface="Times New Roman" panose="02020603050405020304" pitchFamily="18" charset="0"/>
              </a:rPr>
              <a:t>https://mct.gov.cn/whzx/whyw/201904/t20190424_843055.htm</a:t>
            </a:r>
            <a:endParaRPr lang="en-US" altLang="zh-HK" sz="1400" dirty="0">
              <a:latin typeface="Times New Roman" panose="02020603050405020304" pitchFamily="18" charset="0"/>
              <a:cs typeface="Times New Roman" panose="02020603050405020304" pitchFamily="18" charset="0"/>
            </a:endParaRPr>
          </a:p>
          <a:p>
            <a:endParaRPr lang="zh-HK" altLang="en-US" sz="1400" dirty="0"/>
          </a:p>
        </p:txBody>
      </p:sp>
      <p:pic>
        <p:nvPicPr>
          <p:cNvPr id="3" name="Picture 2"/>
          <p:cNvPicPr>
            <a:picLocks noChangeAspect="1"/>
          </p:cNvPicPr>
          <p:nvPr/>
        </p:nvPicPr>
        <p:blipFill>
          <a:blip r:embed="rId2"/>
          <a:stretch>
            <a:fillRect/>
          </a:stretch>
        </p:blipFill>
        <p:spPr>
          <a:xfrm>
            <a:off x="5744095" y="6007218"/>
            <a:ext cx="3147518" cy="422297"/>
          </a:xfrm>
          <a:prstGeom prst="rect">
            <a:avLst/>
          </a:prstGeom>
        </p:spPr>
      </p:pic>
    </p:spTree>
    <p:extLst>
      <p:ext uri="{BB962C8B-B14F-4D97-AF65-F5344CB8AC3E}">
        <p14:creationId xmlns:p14="http://schemas.microsoft.com/office/powerpoint/2010/main" val="2880546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20AC3FBB-19B1-44C4-9EC4-B93DEA43C345}"/>
              </a:ext>
            </a:extLst>
          </p:cNvPr>
          <p:cNvSpPr txBox="1"/>
          <p:nvPr/>
        </p:nvSpPr>
        <p:spPr>
          <a:xfrm>
            <a:off x="519769" y="1718979"/>
            <a:ext cx="6163664" cy="3933384"/>
          </a:xfrm>
          <a:prstGeom prst="rect">
            <a:avLst/>
          </a:prstGeom>
          <a:noFill/>
        </p:spPr>
        <p:txBody>
          <a:bodyPr wrap="square">
            <a:spAutoFit/>
          </a:bodyPr>
          <a:lstStyle>
            <a:defPPr>
              <a:defRPr lang="zh-CN"/>
            </a:defPPr>
            <a:lvl1pPr>
              <a:lnSpc>
                <a:spcPct val="130000"/>
              </a:lnSpc>
              <a:defRPr sz="2400">
                <a:latin typeface="DFKai-SB" panose="03000509000000000000" pitchFamily="65" charset="-120"/>
                <a:ea typeface="DFKai-SB" panose="03000509000000000000" pitchFamily="65" charset="-120"/>
              </a:defRPr>
            </a:lvl1pPr>
          </a:lstStyle>
          <a:p>
            <a:r>
              <a:rPr lang="zh-CN" altLang="en-US" sz="3200" dirty="0" smtClean="0">
                <a:latin typeface="Times New Roman" panose="02020603050405020304" pitchFamily="18" charset="0"/>
                <a:cs typeface="Times New Roman" panose="02020603050405020304" pitchFamily="18" charset="0"/>
              </a:rPr>
              <a:t>2014年6月22日</a:t>
            </a:r>
            <a:r>
              <a:rPr lang="zh-CN" altLang="en-US" sz="3200" dirty="0">
                <a:latin typeface="Times New Roman" panose="02020603050405020304" pitchFamily="18" charset="0"/>
                <a:cs typeface="Times New Roman" panose="02020603050405020304" pitchFamily="18" charset="0"/>
              </a:rPr>
              <a:t>，中國、哈薩克斯坦、吉爾吉斯斯坦三國聯合申報的陸上絲綢之路的東段</a:t>
            </a:r>
            <a:r>
              <a:rPr lang="zh-TW" altLang="en-US" sz="320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3200" dirty="0">
                <a:latin typeface="Times New Roman" panose="02020603050405020304" pitchFamily="18" charset="0"/>
                <a:cs typeface="Times New Roman" panose="02020603050405020304" pitchFamily="18" charset="0"/>
              </a:rPr>
              <a:t>絲綢之路：長安－天山廊道的路網</a:t>
            </a:r>
            <a:r>
              <a:rPr lang="zh-TW" altLang="en-US" sz="320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3200" dirty="0">
                <a:latin typeface="Times New Roman" panose="02020603050405020304" pitchFamily="18" charset="0"/>
                <a:cs typeface="Times New Roman" panose="02020603050405020304" pitchFamily="18" charset="0"/>
              </a:rPr>
              <a:t>成功</a:t>
            </a:r>
            <a:r>
              <a:rPr lang="zh-CN" altLang="en-US" sz="3200" dirty="0" smtClean="0">
                <a:latin typeface="Times New Roman" panose="02020603050405020304" pitchFamily="18" charset="0"/>
                <a:cs typeface="Times New Roman" panose="02020603050405020304" pitchFamily="18" charset="0"/>
              </a:rPr>
              <a:t>申報為世界</a:t>
            </a:r>
            <a:r>
              <a:rPr lang="zh-CN" altLang="en-US" sz="3200" dirty="0">
                <a:latin typeface="Times New Roman" panose="02020603050405020304" pitchFamily="18" charset="0"/>
                <a:cs typeface="Times New Roman" panose="02020603050405020304" pitchFamily="18" charset="0"/>
              </a:rPr>
              <a:t>文化</a:t>
            </a:r>
            <a:r>
              <a:rPr lang="zh-CN" altLang="en-US" sz="3200" dirty="0" smtClean="0">
                <a:latin typeface="Times New Roman" panose="02020603050405020304" pitchFamily="18" charset="0"/>
                <a:cs typeface="Times New Roman" panose="02020603050405020304" pitchFamily="18" charset="0"/>
              </a:rPr>
              <a:t>遺產，成為首</a:t>
            </a:r>
            <a:r>
              <a:rPr lang="zh-CN" altLang="en-US" sz="3200" dirty="0">
                <a:latin typeface="Times New Roman" panose="02020603050405020304" pitchFamily="18" charset="0"/>
                <a:cs typeface="Times New Roman" panose="02020603050405020304" pitchFamily="18" charset="0"/>
              </a:rPr>
              <a:t>例跨國合作而成功申遺的項目。</a:t>
            </a:r>
          </a:p>
        </p:txBody>
      </p:sp>
      <p:sp>
        <p:nvSpPr>
          <p:cNvPr id="22" name="标题 1">
            <a:extLst>
              <a:ext uri="{FF2B5EF4-FFF2-40B4-BE49-F238E27FC236}">
                <a16:creationId xmlns:a16="http://schemas.microsoft.com/office/drawing/2014/main" id="{7CA08DEC-8AC0-47AD-B188-9750D5ED598F}"/>
              </a:ext>
            </a:extLst>
          </p:cNvPr>
          <p:cNvSpPr txBox="1">
            <a:spLocks noChangeArrowheads="1"/>
          </p:cNvSpPr>
          <p:nvPr/>
        </p:nvSpPr>
        <p:spPr bwMode="auto">
          <a:xfrm>
            <a:off x="1272563" y="599179"/>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latin typeface="DFKai-SB" panose="03000509000000000000" pitchFamily="65" charset="-120"/>
                <a:ea typeface="DFKai-SB" panose="03000509000000000000" pitchFamily="65" charset="-120"/>
              </a:rPr>
              <a:t>共享的世界文化</a:t>
            </a:r>
            <a:r>
              <a:rPr lang="zh-CN" altLang="en-US" sz="3200" b="1" dirty="0" smtClean="0">
                <a:latin typeface="DFKai-SB" panose="03000509000000000000" pitchFamily="65" charset="-120"/>
                <a:ea typeface="DFKai-SB" panose="03000509000000000000" pitchFamily="65" charset="-120"/>
              </a:rPr>
              <a:t>遺產</a:t>
            </a:r>
            <a:endParaRPr lang="zh-CN" altLang="en-US" sz="3200" b="1" dirty="0">
              <a:latin typeface="DFKai-SB" panose="03000509000000000000" pitchFamily="65" charset="-120"/>
              <a:ea typeface="DFKai-SB" panose="03000509000000000000" pitchFamily="65" charset="-120"/>
            </a:endParaRPr>
          </a:p>
        </p:txBody>
      </p:sp>
      <p:sp>
        <p:nvSpPr>
          <p:cNvPr id="23" name="Freeform 7">
            <a:extLst>
              <a:ext uri="{FF2B5EF4-FFF2-40B4-BE49-F238E27FC236}">
                <a16:creationId xmlns:a16="http://schemas.microsoft.com/office/drawing/2014/main" id="{DAA63A4D-5492-4E52-AD69-97CBDE4BEFB4}"/>
              </a:ext>
            </a:extLst>
          </p:cNvPr>
          <p:cNvSpPr/>
          <p:nvPr/>
        </p:nvSpPr>
        <p:spPr bwMode="auto">
          <a:xfrm>
            <a:off x="675830" y="69573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01B3C5"/>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DFKai-SB" panose="03000509000000000000" pitchFamily="65" charset="-120"/>
              <a:ea typeface="DFKai-SB" panose="03000509000000000000" pitchFamily="65" charset="-120"/>
              <a:cs typeface="+mn-ea"/>
              <a:sym typeface="Agency FB" panose="020B0503020202020204" pitchFamily="34" charset="0"/>
            </a:endParaRPr>
          </a:p>
        </p:txBody>
      </p:sp>
      <p:sp>
        <p:nvSpPr>
          <p:cNvPr id="2" name="矩形 1"/>
          <p:cNvSpPr/>
          <p:nvPr/>
        </p:nvSpPr>
        <p:spPr>
          <a:xfrm>
            <a:off x="7356764" y="5066819"/>
            <a:ext cx="4174311" cy="523220"/>
          </a:xfrm>
          <a:prstGeom prst="rect">
            <a:avLst/>
          </a:prstGeom>
        </p:spPr>
        <p:txBody>
          <a:bodyPr wrap="square">
            <a:spAutoFit/>
          </a:bodyPr>
          <a:lstStyle/>
          <a:p>
            <a:r>
              <a:rPr lang="zh-TW" altLang="en-US" sz="1400" dirty="0" smtClean="0">
                <a:latin typeface="標楷體" panose="03000509000000000000" pitchFamily="65" charset="-120"/>
                <a:ea typeface="標楷體" panose="03000509000000000000" pitchFamily="65" charset="-120"/>
                <a:cs typeface="Times New Roman" panose="02020603050405020304" pitchFamily="18" charset="0"/>
              </a:rPr>
              <a:t>資料來源</a:t>
            </a:r>
            <a:r>
              <a:rPr lang="en-US" altLang="zh-TW" sz="1400" dirty="0" smtClean="0">
                <a:latin typeface="標楷體" panose="03000509000000000000" pitchFamily="65" charset="-120"/>
                <a:ea typeface="標楷體" panose="03000509000000000000" pitchFamily="65" charset="-120"/>
                <a:cs typeface="Times New Roman" panose="02020603050405020304" pitchFamily="18" charset="0"/>
              </a:rPr>
              <a:t>:</a:t>
            </a:r>
            <a:r>
              <a:rPr lang="zh-CN" altLang="en-US" sz="1400" dirty="0" smtClean="0">
                <a:latin typeface="標楷體" panose="03000509000000000000" pitchFamily="65" charset="-120"/>
                <a:ea typeface="標楷體" panose="03000509000000000000" pitchFamily="65" charset="-120"/>
                <a:cs typeface="Times New Roman" panose="02020603050405020304" pitchFamily="18" charset="0"/>
              </a:rPr>
              <a:t> 國際古跡遺址理事會西安國際保護中心</a:t>
            </a:r>
            <a:r>
              <a:rPr lang="zh-HK" altLang="en-US" sz="1400" dirty="0" smtClean="0">
                <a:latin typeface="Times New Roman" panose="02020603050405020304" pitchFamily="18" charset="0"/>
                <a:ea typeface="標楷體" panose="03000509000000000000" pitchFamily="65" charset="-120"/>
                <a:cs typeface="Times New Roman" panose="02020603050405020304" pitchFamily="18" charset="0"/>
              </a:rPr>
              <a:t>h</a:t>
            </a:r>
            <a:r>
              <a:rPr lang="zh-HK" altLang="en-US" sz="1400" dirty="0">
                <a:latin typeface="Times New Roman" panose="02020603050405020304" pitchFamily="18" charset="0"/>
                <a:ea typeface="標楷體" panose="03000509000000000000" pitchFamily="65" charset="-120"/>
                <a:cs typeface="Times New Roman" panose="02020603050405020304" pitchFamily="18" charset="0"/>
              </a:rPr>
              <a:t>ttp://www.silkroads.org.cn/CN</a:t>
            </a:r>
            <a:r>
              <a:rPr lang="zh-HK" altLang="en-US" sz="1400" dirty="0" smtClean="0">
                <a:latin typeface="Times New Roman" panose="02020603050405020304" pitchFamily="18" charset="0"/>
                <a:ea typeface="標楷體" panose="03000509000000000000" pitchFamily="65" charset="-120"/>
                <a:cs typeface="Times New Roman" panose="02020603050405020304" pitchFamily="18" charset="0"/>
              </a:rPr>
              <a:t>/</a:t>
            </a:r>
            <a:endParaRPr lang="en-US" altLang="zh-HK" sz="1400" dirty="0">
              <a:latin typeface="Times New Roman" panose="02020603050405020304" pitchFamily="18" charset="0"/>
              <a:ea typeface="標楷體" panose="03000509000000000000" pitchFamily="65" charset="-120"/>
              <a:cs typeface="Times New Roman" panose="02020603050405020304" pitchFamily="18" charset="0"/>
            </a:endParaRPr>
          </a:p>
        </p:txBody>
      </p:sp>
      <p:pic>
        <p:nvPicPr>
          <p:cNvPr id="3" name="圖片 2"/>
          <p:cNvPicPr>
            <a:picLocks noChangeAspect="1"/>
          </p:cNvPicPr>
          <p:nvPr/>
        </p:nvPicPr>
        <p:blipFill>
          <a:blip r:embed="rId3"/>
          <a:stretch>
            <a:fillRect/>
          </a:stretch>
        </p:blipFill>
        <p:spPr>
          <a:xfrm>
            <a:off x="6878433" y="2053243"/>
            <a:ext cx="4778650" cy="2859811"/>
          </a:xfrm>
          <a:prstGeom prst="rect">
            <a:avLst/>
          </a:prstGeom>
        </p:spPr>
      </p:pic>
    </p:spTree>
    <p:extLst>
      <p:ext uri="{BB962C8B-B14F-4D97-AF65-F5344CB8AC3E}">
        <p14:creationId xmlns:p14="http://schemas.microsoft.com/office/powerpoint/2010/main" val="158712898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圆角 13">
            <a:extLst>
              <a:ext uri="{FF2B5EF4-FFF2-40B4-BE49-F238E27FC236}">
                <a16:creationId xmlns:a16="http://schemas.microsoft.com/office/drawing/2014/main" id="{7CB11820-F1A0-455E-ADE8-FAD54F24B76C}"/>
              </a:ext>
            </a:extLst>
          </p:cNvPr>
          <p:cNvSpPr/>
          <p:nvPr/>
        </p:nvSpPr>
        <p:spPr bwMode="auto">
          <a:xfrm>
            <a:off x="428999" y="3142068"/>
            <a:ext cx="11461129" cy="2818015"/>
          </a:xfrm>
          <a:prstGeom prst="roundRect">
            <a:avLst>
              <a:gd name="adj" fmla="val 787"/>
            </a:avLst>
          </a:prstGeom>
          <a:solidFill>
            <a:srgbClr val="FDB42A">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a:extLst>
              <a:ext uri="{FF2B5EF4-FFF2-40B4-BE49-F238E27FC236}">
                <a16:creationId xmlns:a16="http://schemas.microsoft.com/office/drawing/2014/main" id="{49D6D750-198F-4EE0-BAC6-69EDC18114D8}"/>
              </a:ext>
            </a:extLst>
          </p:cNvPr>
          <p:cNvSpPr/>
          <p:nvPr/>
        </p:nvSpPr>
        <p:spPr>
          <a:xfrm>
            <a:off x="564071" y="3244334"/>
            <a:ext cx="11089757" cy="2799961"/>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内容占位符 2">
            <a:extLst>
              <a:ext uri="{FF2B5EF4-FFF2-40B4-BE49-F238E27FC236}">
                <a16:creationId xmlns:a16="http://schemas.microsoft.com/office/drawing/2014/main" id="{1704D1F1-E6DE-4DD5-9E9C-161FC72D17DE}"/>
              </a:ext>
            </a:extLst>
          </p:cNvPr>
          <p:cNvSpPr txBox="1">
            <a:spLocks/>
          </p:cNvSpPr>
          <p:nvPr/>
        </p:nvSpPr>
        <p:spPr>
          <a:xfrm>
            <a:off x="2825020" y="2561120"/>
            <a:ext cx="6669088" cy="6403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TW" altLang="en-US" sz="2200" dirty="0">
                <a:latin typeface="DFKai-SB" panose="03000509000000000000" pitchFamily="65" charset="-120"/>
                <a:ea typeface="DFKai-SB" panose="03000509000000000000" pitchFamily="65" charset="-120"/>
                <a:sym typeface="宋体" panose="02010600030101010101" pitchFamily="2" charset="-122"/>
              </a:rPr>
              <a:t>「</a:t>
            </a:r>
            <a:r>
              <a:rPr lang="zh-CN" altLang="en-US" sz="2200" dirty="0">
                <a:latin typeface="DFKai-SB" panose="03000509000000000000" pitchFamily="65" charset="-120"/>
                <a:ea typeface="DFKai-SB" panose="03000509000000000000" pitchFamily="65" charset="-120"/>
              </a:rPr>
              <a:t>一帶一路</a:t>
            </a:r>
            <a:r>
              <a:rPr lang="zh-TW" altLang="en-US" sz="2200" dirty="0">
                <a:latin typeface="DFKai-SB" panose="03000509000000000000" pitchFamily="65" charset="-120"/>
                <a:ea typeface="DFKai-SB" panose="03000509000000000000" pitchFamily="65" charset="-120"/>
                <a:sym typeface="宋体" panose="02010600030101010101" pitchFamily="2" charset="-122"/>
              </a:rPr>
              <a:t>」</a:t>
            </a:r>
            <a:r>
              <a:rPr lang="zh-CN" altLang="en-US" sz="2200" dirty="0">
                <a:latin typeface="DFKai-SB" panose="03000509000000000000" pitchFamily="65" charset="-120"/>
                <a:ea typeface="DFKai-SB" panose="03000509000000000000" pitchFamily="65" charset="-120"/>
              </a:rPr>
              <a:t>是釋放沿</a:t>
            </a:r>
            <a:r>
              <a:rPr lang="zh-TW" altLang="en-US" sz="2200" dirty="0">
                <a:latin typeface="DFKai-SB" panose="03000509000000000000" pitchFamily="65" charset="-120"/>
                <a:ea typeface="DFKai-SB" panose="03000509000000000000" pitchFamily="65" charset="-120"/>
              </a:rPr>
              <a:t>線</a:t>
            </a:r>
            <a:r>
              <a:rPr lang="zh-CN" altLang="en-US" sz="2200" dirty="0">
                <a:latin typeface="DFKai-SB" panose="03000509000000000000" pitchFamily="65" charset="-120"/>
                <a:ea typeface="DFKai-SB" panose="03000509000000000000" pitchFamily="65" charset="-120"/>
              </a:rPr>
              <a:t>國家發展</a:t>
            </a:r>
            <a:r>
              <a:rPr lang="zh-TW" altLang="en-US" sz="2200" dirty="0">
                <a:latin typeface="DFKai-SB" panose="03000509000000000000" pitchFamily="65" charset="-120"/>
                <a:ea typeface="DFKai-SB" panose="03000509000000000000" pitchFamily="65" charset="-120"/>
              </a:rPr>
              <a:t>潛</a:t>
            </a:r>
            <a:r>
              <a:rPr lang="zh-CN" altLang="en-US" sz="2200" dirty="0">
                <a:latin typeface="DFKai-SB" panose="03000509000000000000" pitchFamily="65" charset="-120"/>
                <a:ea typeface="DFKai-SB" panose="03000509000000000000" pitchFamily="65" charset="-120"/>
              </a:rPr>
              <a:t>力的增長之路。</a:t>
            </a:r>
          </a:p>
        </p:txBody>
      </p:sp>
      <p:sp>
        <p:nvSpPr>
          <p:cNvPr id="10" name="文本框 9">
            <a:extLst>
              <a:ext uri="{FF2B5EF4-FFF2-40B4-BE49-F238E27FC236}">
                <a16:creationId xmlns:a16="http://schemas.microsoft.com/office/drawing/2014/main" id="{A262FBFE-DCB9-4772-9262-F5B4C564C341}"/>
              </a:ext>
            </a:extLst>
          </p:cNvPr>
          <p:cNvSpPr txBox="1"/>
          <p:nvPr/>
        </p:nvSpPr>
        <p:spPr>
          <a:xfrm>
            <a:off x="787623" y="3308543"/>
            <a:ext cx="10565801" cy="2677656"/>
          </a:xfrm>
          <a:prstGeom prst="rect">
            <a:avLst/>
          </a:prstGeom>
          <a:noFill/>
        </p:spPr>
        <p:txBody>
          <a:bodyPr wrap="square">
            <a:spAutoFit/>
          </a:bodyPr>
          <a:lstStyle/>
          <a:p>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來自世界銀行的資料：</a:t>
            </a:r>
            <a:endParaRPr lang="en-US" altLang="zh-CN" sz="2400" dirty="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縮短運輸時間</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：縮短走廊沿線經濟體的平均運輸時間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世界所有國家之間的運輸時間將平均縮短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2.5%</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dirty="0" smtClean="0">
                <a:latin typeface="Times New Roman" panose="02020603050405020304" pitchFamily="18" charset="0"/>
                <a:ea typeface="DFKai-SB" panose="03000509000000000000" pitchFamily="65" charset="-120"/>
                <a:cs typeface="Times New Roman" panose="02020603050405020304" pitchFamily="18" charset="0"/>
              </a:rPr>
              <a:t>降低</a:t>
            </a:r>
            <a:r>
              <a:rPr lang="zh-TW" altLang="en-US" sz="2400" b="1" dirty="0">
                <a:latin typeface="Times New Roman" panose="02020603050405020304" pitchFamily="18" charset="0"/>
                <a:ea typeface="DFKai-SB" panose="03000509000000000000" pitchFamily="65" charset="-120"/>
                <a:cs typeface="Times New Roman" panose="02020603050405020304" pitchFamily="18" charset="0"/>
              </a:rPr>
              <a:t>貿易</a:t>
            </a: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成本</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走廊沿線經濟體的平均貿易成本將降低</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2.2%</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世界貿易成本將降低 </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1.8%</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TW"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dirty="0" smtClean="0">
                <a:latin typeface="Times New Roman" panose="02020603050405020304" pitchFamily="18" charset="0"/>
                <a:ea typeface="DFKai-SB" panose="03000509000000000000" pitchFamily="65" charset="-120"/>
                <a:cs typeface="Times New Roman" panose="02020603050405020304" pitchFamily="18" charset="0"/>
              </a:rPr>
              <a:t>吸引</a:t>
            </a: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更多投資</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：走廊沿線經濟體的外國直接投資總額增加</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4.97%</a:t>
            </a:r>
            <a:r>
              <a:rPr lang="zh-CN"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2400" b="1" dirty="0" smtClean="0">
                <a:latin typeface="Times New Roman" panose="02020603050405020304" pitchFamily="18" charset="0"/>
                <a:ea typeface="DFKai-SB" panose="03000509000000000000" pitchFamily="65" charset="-120"/>
                <a:cs typeface="Times New Roman" panose="02020603050405020304" pitchFamily="18" charset="0"/>
              </a:rPr>
              <a:t>帶動</a:t>
            </a:r>
            <a:r>
              <a:rPr lang="zh-CN" altLang="en-US" sz="2400" b="1" dirty="0">
                <a:latin typeface="Times New Roman" panose="02020603050405020304" pitchFamily="18" charset="0"/>
                <a:ea typeface="DFKai-SB" panose="03000509000000000000" pitchFamily="65" charset="-120"/>
                <a:cs typeface="Times New Roman" panose="02020603050405020304" pitchFamily="18" charset="0"/>
              </a:rPr>
              <a:t>收入增長</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：走廊沿線經濟體的實際收入增長1.2%</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8" name="标题 1">
            <a:extLst>
              <a:ext uri="{FF2B5EF4-FFF2-40B4-BE49-F238E27FC236}">
                <a16:creationId xmlns:a16="http://schemas.microsoft.com/office/drawing/2014/main" id="{42A593EC-C5CE-4FCA-AFB9-F77A353E2896}"/>
              </a:ext>
            </a:extLst>
          </p:cNvPr>
          <p:cNvSpPr txBox="1">
            <a:spLocks noChangeArrowheads="1"/>
          </p:cNvSpPr>
          <p:nvPr/>
        </p:nvSpPr>
        <p:spPr bwMode="auto">
          <a:xfrm>
            <a:off x="1083074" y="2503826"/>
            <a:ext cx="1464171"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latin typeface="DFKai-SB" panose="03000509000000000000" pitchFamily="65" charset="-120"/>
                <a:ea typeface="DFKai-SB" panose="03000509000000000000" pitchFamily="65" charset="-120"/>
              </a:rPr>
              <a:t>增長之路</a:t>
            </a:r>
          </a:p>
        </p:txBody>
      </p:sp>
      <p:sp>
        <p:nvSpPr>
          <p:cNvPr id="11" name="Freeform 7">
            <a:extLst>
              <a:ext uri="{FF2B5EF4-FFF2-40B4-BE49-F238E27FC236}">
                <a16:creationId xmlns:a16="http://schemas.microsoft.com/office/drawing/2014/main" id="{5DE6B8AA-3C35-459C-8582-1CD37C0FB7B6}"/>
              </a:ext>
            </a:extLst>
          </p:cNvPr>
          <p:cNvSpPr/>
          <p:nvPr/>
        </p:nvSpPr>
        <p:spPr bwMode="auto">
          <a:xfrm>
            <a:off x="564071" y="257444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矩形 17"/>
          <p:cNvSpPr/>
          <p:nvPr/>
        </p:nvSpPr>
        <p:spPr>
          <a:xfrm>
            <a:off x="787623" y="6204886"/>
            <a:ext cx="8693161" cy="276999"/>
          </a:xfrm>
          <a:prstGeom prst="rect">
            <a:avLst/>
          </a:prstGeom>
        </p:spPr>
        <p:txBody>
          <a:bodyPr wrap="square">
            <a:spAutoFit/>
          </a:bodyPr>
          <a:lstStyle/>
          <a:p>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資料來源：世界銀行</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2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1200" dirty="0">
                <a:latin typeface="Times New Roman" panose="02020603050405020304" pitchFamily="18" charset="0"/>
                <a:ea typeface="DFKai-SB" panose="03000509000000000000" pitchFamily="65" charset="-120"/>
                <a:cs typeface="Times New Roman" panose="02020603050405020304" pitchFamily="18" charset="0"/>
              </a:rPr>
              <a:t>經濟學</a:t>
            </a:r>
            <a:r>
              <a:rPr lang="en-US" altLang="zh-TW" sz="1200" dirty="0">
                <a:latin typeface="Times New Roman" panose="02020603050405020304" pitchFamily="18" charset="0"/>
                <a:ea typeface="DFKai-SB" panose="03000509000000000000" pitchFamily="65" charset="-120"/>
                <a:cs typeface="Times New Roman" panose="02020603050405020304" pitchFamily="18" charset="0"/>
              </a:rPr>
              <a:t>》2019 </a:t>
            </a:r>
            <a:r>
              <a:rPr lang="zh-HK" altLang="en-US" sz="1200" dirty="0">
                <a:latin typeface="Times New Roman" panose="02020603050405020304" pitchFamily="18" charset="0"/>
                <a:cs typeface="Times New Roman" panose="02020603050405020304" pitchFamily="18" charset="0"/>
              </a:rPr>
              <a:t>https://openknowledge.worldbank.org/bitstream/handle/10986/31878/211392CH</a:t>
            </a:r>
            <a:r>
              <a:rPr lang="zh-HK" altLang="en-US" sz="1200" dirty="0" smtClean="0">
                <a:latin typeface="Times New Roman" panose="02020603050405020304" pitchFamily="18" charset="0"/>
                <a:cs typeface="Times New Roman" panose="02020603050405020304" pitchFamily="18" charset="0"/>
              </a:rPr>
              <a:t>.pdf</a:t>
            </a:r>
            <a:endParaRPr lang="en-US" altLang="zh-HK" sz="1200" dirty="0">
              <a:latin typeface="Times New Roman" panose="02020603050405020304" pitchFamily="18" charset="0"/>
              <a:cs typeface="Times New Roman" panose="02020603050405020304" pitchFamily="18" charset="0"/>
            </a:endParaRPr>
          </a:p>
        </p:txBody>
      </p:sp>
      <p:sp>
        <p:nvSpPr>
          <p:cNvPr id="12" name="任意多边形: 形状 3">
            <a:extLst>
              <a:ext uri="{FF2B5EF4-FFF2-40B4-BE49-F238E27FC236}">
                <a16:creationId xmlns:a16="http://schemas.microsoft.com/office/drawing/2014/main" id="{3B9E9AD3-EA72-4E82-8ED8-A84184FE30E1}"/>
              </a:ext>
            </a:extLst>
          </p:cNvPr>
          <p:cNvSpPr/>
          <p:nvPr/>
        </p:nvSpPr>
        <p:spPr>
          <a:xfrm>
            <a:off x="3258589" y="201885"/>
            <a:ext cx="5348143" cy="562623"/>
          </a:xfrm>
          <a:custGeom>
            <a:avLst/>
            <a:gdLst>
              <a:gd name="connsiteX0" fmla="*/ 0 w 5689600"/>
              <a:gd name="connsiteY0" fmla="*/ 108242 h 649440"/>
              <a:gd name="connsiteX1" fmla="*/ 108242 w 5689600"/>
              <a:gd name="connsiteY1" fmla="*/ 0 h 649440"/>
              <a:gd name="connsiteX2" fmla="*/ 5581358 w 5689600"/>
              <a:gd name="connsiteY2" fmla="*/ 0 h 649440"/>
              <a:gd name="connsiteX3" fmla="*/ 5689600 w 5689600"/>
              <a:gd name="connsiteY3" fmla="*/ 108242 h 649440"/>
              <a:gd name="connsiteX4" fmla="*/ 5689600 w 5689600"/>
              <a:gd name="connsiteY4" fmla="*/ 541198 h 649440"/>
              <a:gd name="connsiteX5" fmla="*/ 5581358 w 5689600"/>
              <a:gd name="connsiteY5" fmla="*/ 649440 h 649440"/>
              <a:gd name="connsiteX6" fmla="*/ 108242 w 5689600"/>
              <a:gd name="connsiteY6" fmla="*/ 649440 h 649440"/>
              <a:gd name="connsiteX7" fmla="*/ 0 w 5689600"/>
              <a:gd name="connsiteY7" fmla="*/ 541198 h 649440"/>
              <a:gd name="connsiteX8" fmla="*/ 0 w 5689600"/>
              <a:gd name="connsiteY8" fmla="*/ 108242 h 64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649440">
                <a:moveTo>
                  <a:pt x="0" y="108242"/>
                </a:moveTo>
                <a:cubicBezTo>
                  <a:pt x="0" y="48462"/>
                  <a:pt x="48462" y="0"/>
                  <a:pt x="108242" y="0"/>
                </a:cubicBezTo>
                <a:lnTo>
                  <a:pt x="5581358" y="0"/>
                </a:lnTo>
                <a:cubicBezTo>
                  <a:pt x="5641138" y="0"/>
                  <a:pt x="5689600" y="48462"/>
                  <a:pt x="5689600" y="108242"/>
                </a:cubicBezTo>
                <a:lnTo>
                  <a:pt x="5689600" y="541198"/>
                </a:lnTo>
                <a:cubicBezTo>
                  <a:pt x="5689600" y="600978"/>
                  <a:pt x="5641138" y="649440"/>
                  <a:pt x="5581358" y="649440"/>
                </a:cubicBezTo>
                <a:lnTo>
                  <a:pt x="108242" y="649440"/>
                </a:lnTo>
                <a:cubicBezTo>
                  <a:pt x="48462" y="649440"/>
                  <a:pt x="0" y="600978"/>
                  <a:pt x="0" y="541198"/>
                </a:cubicBezTo>
                <a:lnTo>
                  <a:pt x="0" y="108242"/>
                </a:lnTo>
                <a:close/>
              </a:path>
            </a:pathLst>
          </a:custGeom>
          <a:solidFill>
            <a:srgbClr val="14446E"/>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246756" tIns="31703" rIns="246756" bIns="31703" anchor="ctr">
            <a:spAutoFit/>
          </a:bodyPr>
          <a:lstStyle>
            <a:lvl1pPr defTabSz="977900">
              <a:defRPr>
                <a:solidFill>
                  <a:schemeClr val="tx1"/>
                </a:solidFill>
                <a:latin typeface="Arial" panose="020B0604020202020204" pitchFamily="34" charset="0"/>
                <a:ea typeface="宋体" panose="02010600030101010101" pitchFamily="2" charset="-122"/>
              </a:defRPr>
            </a:lvl1pPr>
            <a:lvl2pPr marL="742950" indent="-285750" defTabSz="977900">
              <a:defRPr>
                <a:solidFill>
                  <a:schemeClr val="tx1"/>
                </a:solidFill>
                <a:latin typeface="Arial" panose="020B0604020202020204" pitchFamily="34" charset="0"/>
                <a:ea typeface="宋体" panose="02010600030101010101" pitchFamily="2" charset="-122"/>
              </a:defRPr>
            </a:lvl2pPr>
            <a:lvl3pPr marL="1143000" indent="-228600" defTabSz="977900">
              <a:defRPr>
                <a:solidFill>
                  <a:schemeClr val="tx1"/>
                </a:solidFill>
                <a:latin typeface="Arial" panose="020B0604020202020204" pitchFamily="34" charset="0"/>
                <a:ea typeface="宋体" panose="02010600030101010101" pitchFamily="2" charset="-122"/>
              </a:defRPr>
            </a:lvl3pPr>
            <a:lvl4pPr marL="1600200" indent="-228600" defTabSz="977900">
              <a:defRPr>
                <a:solidFill>
                  <a:schemeClr val="tx1"/>
                </a:solidFill>
                <a:latin typeface="Arial" panose="020B0604020202020204" pitchFamily="34" charset="0"/>
                <a:ea typeface="宋体" panose="02010600030101010101" pitchFamily="2" charset="-122"/>
              </a:defRPr>
            </a:lvl4pPr>
            <a:lvl5pPr marL="2057400" indent="-228600" defTabSz="977900">
              <a:defRPr>
                <a:solidFill>
                  <a:schemeClr val="tx1"/>
                </a:solidFill>
                <a:latin typeface="Arial" panose="020B0604020202020204" pitchFamily="34" charset="0"/>
                <a:ea typeface="宋体" panose="02010600030101010101" pitchFamily="2" charset="-122"/>
              </a:defRPr>
            </a:lvl5pPr>
            <a:lvl6pPr marL="25146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779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90000"/>
              </a:lnSpc>
              <a:spcAft>
                <a:spcPct val="35000"/>
              </a:spcAft>
              <a:defRPr/>
            </a:pPr>
            <a:r>
              <a:rPr lang="en-US" altLang="zh-CN" sz="3600" b="1" dirty="0">
                <a:solidFill>
                  <a:srgbClr val="FFFFFF"/>
                </a:solidFill>
                <a:latin typeface="Times New Roman" panose="02020603050405020304" pitchFamily="18" charset="0"/>
                <a:ea typeface="DFKai-SB" panose="03000509000000000000" pitchFamily="65" charset="-120"/>
                <a:cs typeface="Times New Roman" panose="02020603050405020304" pitchFamily="18" charset="0"/>
              </a:rPr>
              <a:t>3.</a:t>
            </a:r>
            <a:r>
              <a:rPr lang="en-US" altLang="zh-CN" sz="3600" b="1" dirty="0">
                <a:solidFill>
                  <a:srgbClr val="FFFFFF"/>
                </a:solidFill>
                <a:latin typeface="DFKai-SB" panose="03000509000000000000" pitchFamily="65" charset="-120"/>
                <a:ea typeface="DFKai-SB" panose="03000509000000000000" pitchFamily="65" charset="-120"/>
              </a:rPr>
              <a:t> </a:t>
            </a:r>
            <a:r>
              <a:rPr lang="zh-TW" altLang="en-US" sz="3600" dirty="0">
                <a:solidFill>
                  <a:schemeClr val="bg1"/>
                </a:solidFill>
                <a:latin typeface="DFKai-SB" panose="03000509000000000000" pitchFamily="65" charset="-120"/>
                <a:ea typeface="DFKai-SB" panose="03000509000000000000" pitchFamily="65" charset="-120"/>
                <a:sym typeface="宋体" panose="02010600030101010101" pitchFamily="2" charset="-122"/>
              </a:rPr>
              <a:t>「</a:t>
            </a:r>
            <a:r>
              <a:rPr lang="zh-CN" altLang="en-US" sz="3600" b="1" dirty="0">
                <a:solidFill>
                  <a:schemeClr val="bg1"/>
                </a:solidFill>
                <a:latin typeface="DFKai-SB" panose="03000509000000000000" pitchFamily="65" charset="-120"/>
                <a:ea typeface="DFKai-SB" panose="03000509000000000000" pitchFamily="65" charset="-120"/>
              </a:rPr>
              <a:t>一</a:t>
            </a:r>
            <a:r>
              <a:rPr lang="zh-CN" altLang="en-US" sz="3600" b="1" dirty="0">
                <a:solidFill>
                  <a:srgbClr val="FFFFFF"/>
                </a:solidFill>
                <a:latin typeface="DFKai-SB" panose="03000509000000000000" pitchFamily="65" charset="-120"/>
                <a:ea typeface="DFKai-SB" panose="03000509000000000000" pitchFamily="65" charset="-120"/>
              </a:rPr>
              <a:t>帶一路</a:t>
            </a:r>
            <a:r>
              <a:rPr lang="zh-TW" altLang="en-US" sz="3600" b="1" dirty="0">
                <a:solidFill>
                  <a:srgbClr val="FFFFFF"/>
                </a:solidFill>
                <a:latin typeface="DFKai-SB" panose="03000509000000000000" pitchFamily="65" charset="-120"/>
                <a:ea typeface="DFKai-SB" panose="03000509000000000000" pitchFamily="65" charset="-120"/>
                <a:sym typeface="宋体" panose="02010600030101010101" pitchFamily="2" charset="-122"/>
              </a:rPr>
              <a:t>」</a:t>
            </a:r>
            <a:r>
              <a:rPr lang="zh-CN" altLang="en-US" sz="3600" b="1" dirty="0">
                <a:solidFill>
                  <a:srgbClr val="FFFFFF"/>
                </a:solidFill>
                <a:latin typeface="DFKai-SB" panose="03000509000000000000" pitchFamily="65" charset="-120"/>
                <a:ea typeface="DFKai-SB" panose="03000509000000000000" pitchFamily="65" charset="-120"/>
              </a:rPr>
              <a:t>的意義</a:t>
            </a:r>
          </a:p>
        </p:txBody>
      </p:sp>
      <p:sp>
        <p:nvSpPr>
          <p:cNvPr id="13" name="内容占位符 2">
            <a:extLst>
              <a:ext uri="{FF2B5EF4-FFF2-40B4-BE49-F238E27FC236}">
                <a16:creationId xmlns:a16="http://schemas.microsoft.com/office/drawing/2014/main" id="{9BA8A3D8-03C7-4A20-AF2B-919C2E0DD058}"/>
              </a:ext>
            </a:extLst>
          </p:cNvPr>
          <p:cNvSpPr txBox="1">
            <a:spLocks/>
          </p:cNvSpPr>
          <p:nvPr/>
        </p:nvSpPr>
        <p:spPr>
          <a:xfrm>
            <a:off x="564071" y="1025730"/>
            <a:ext cx="11010495" cy="16833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zh-TW" altLang="en-US" dirty="0" smtClean="0">
                <a:latin typeface="DFKai-SB" panose="03000509000000000000" pitchFamily="65" charset="-120"/>
                <a:ea typeface="DFKai-SB" panose="03000509000000000000" pitchFamily="65" charset="-120"/>
                <a:sym typeface="宋体" panose="02010600030101010101" pitchFamily="2" charset="-122"/>
              </a:rPr>
              <a:t>「</a:t>
            </a:r>
            <a:r>
              <a:rPr lang="zh-CN" altLang="en-US" dirty="0" smtClean="0">
                <a:latin typeface="DFKai-SB" panose="03000509000000000000" pitchFamily="65" charset="-120"/>
                <a:ea typeface="DFKai-SB" panose="03000509000000000000" pitchFamily="65" charset="-120"/>
              </a:rPr>
              <a:t>一帶一路</a:t>
            </a:r>
            <a:r>
              <a:rPr lang="zh-TW" altLang="en-US" dirty="0" smtClean="0">
                <a:latin typeface="DFKai-SB" panose="03000509000000000000" pitchFamily="65" charset="-120"/>
                <a:ea typeface="DFKai-SB" panose="03000509000000000000" pitchFamily="65" charset="-120"/>
                <a:sym typeface="宋体" panose="02010600030101010101" pitchFamily="2" charset="-122"/>
              </a:rPr>
              <a:t>」</a:t>
            </a:r>
            <a:r>
              <a:rPr lang="zh-CN" altLang="en-US" dirty="0" smtClean="0">
                <a:latin typeface="DFKai-SB" panose="03000509000000000000" pitchFamily="65" charset="-120"/>
                <a:ea typeface="DFKai-SB" panose="03000509000000000000" pitchFamily="65" charset="-120"/>
              </a:rPr>
              <a:t>倡議是目前全球最大的國際合作倡議。</a:t>
            </a:r>
            <a:r>
              <a:rPr lang="zh-TW" altLang="en-US" dirty="0" smtClean="0">
                <a:latin typeface="DFKai-SB" panose="03000509000000000000" pitchFamily="65" charset="-120"/>
                <a:ea typeface="DFKai-SB" panose="03000509000000000000" pitchFamily="65" charset="-120"/>
                <a:sym typeface="宋体" panose="02010600030101010101" pitchFamily="2" charset="-122"/>
              </a:rPr>
              <a:t>「</a:t>
            </a:r>
            <a:r>
              <a:rPr lang="zh-CN" altLang="en-US" dirty="0" smtClean="0">
                <a:latin typeface="DFKai-SB" panose="03000509000000000000" pitchFamily="65" charset="-120"/>
                <a:ea typeface="DFKai-SB" panose="03000509000000000000" pitchFamily="65" charset="-120"/>
              </a:rPr>
              <a:t>一帶一路</a:t>
            </a:r>
            <a:r>
              <a:rPr lang="zh-TW" altLang="en-US" dirty="0" smtClean="0">
                <a:latin typeface="DFKai-SB" panose="03000509000000000000" pitchFamily="65" charset="-120"/>
                <a:ea typeface="DFKai-SB" panose="03000509000000000000" pitchFamily="65" charset="-120"/>
                <a:sym typeface="宋体" panose="02010600030101010101" pitchFamily="2" charset="-122"/>
              </a:rPr>
              <a:t>」</a:t>
            </a:r>
            <a:r>
              <a:rPr lang="zh-CN" altLang="en-US" dirty="0" smtClean="0">
                <a:latin typeface="DFKai-SB" panose="03000509000000000000" pitchFamily="65" charset="-120"/>
                <a:ea typeface="DFKai-SB" panose="03000509000000000000" pitchFamily="65" charset="-120"/>
              </a:rPr>
              <a:t>給共建國家的人民生活、經濟社會發展，以及文化交流、文明互鑒等帶來機遇。</a:t>
            </a:r>
            <a:endParaRPr lang="zh-CN" altLang="en-US" dirty="0">
              <a:latin typeface="DFKai-SB" panose="03000509000000000000" pitchFamily="65" charset="-120"/>
              <a:ea typeface="DFKai-SB" panose="03000509000000000000" pitchFamily="65" charset="-120"/>
            </a:endParaRPr>
          </a:p>
        </p:txBody>
      </p:sp>
      <p:pic>
        <p:nvPicPr>
          <p:cNvPr id="16" name="Picture 15"/>
          <p:cNvPicPr>
            <a:picLocks noChangeAspect="1"/>
          </p:cNvPicPr>
          <p:nvPr/>
        </p:nvPicPr>
        <p:blipFill>
          <a:blip r:embed="rId2"/>
          <a:stretch>
            <a:fillRect/>
          </a:stretch>
        </p:blipFill>
        <p:spPr>
          <a:xfrm>
            <a:off x="9336893" y="6202377"/>
            <a:ext cx="992791" cy="381289"/>
          </a:xfrm>
          <a:prstGeom prst="rect">
            <a:avLst/>
          </a:prstGeom>
        </p:spPr>
      </p:pic>
    </p:spTree>
    <p:extLst>
      <p:ext uri="{BB962C8B-B14F-4D97-AF65-F5344CB8AC3E}">
        <p14:creationId xmlns:p14="http://schemas.microsoft.com/office/powerpoint/2010/main" val="1434231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7A9EBF3-C7BB-4932-B5C5-1DD0876BE0D4}"/>
              </a:ext>
            </a:extLst>
          </p:cNvPr>
          <p:cNvSpPr/>
          <p:nvPr/>
        </p:nvSpPr>
        <p:spPr>
          <a:xfrm>
            <a:off x="752721" y="1991578"/>
            <a:ext cx="6096000" cy="369332"/>
          </a:xfrm>
          <a:prstGeom prst="rect">
            <a:avLst/>
          </a:prstGeom>
        </p:spPr>
        <p:txBody>
          <a:bodyPr>
            <a:spAutoFit/>
          </a:bodyPr>
          <a:lstStyle/>
          <a:p>
            <a:pPr algn="just"/>
            <a:endParaRPr lang="zh-CN" altLang="en-US" b="0" i="0" dirty="0">
              <a:solidFill>
                <a:srgbClr val="333333"/>
              </a:solidFill>
              <a:effectLst/>
              <a:latin typeface="DFKai-SB" panose="03000509000000000000" pitchFamily="65" charset="-120"/>
              <a:ea typeface="DFKai-SB" panose="03000509000000000000" pitchFamily="65" charset="-120"/>
            </a:endParaRPr>
          </a:p>
        </p:txBody>
      </p:sp>
      <p:grpSp>
        <p:nvGrpSpPr>
          <p:cNvPr id="2" name="组合 1">
            <a:extLst>
              <a:ext uri="{FF2B5EF4-FFF2-40B4-BE49-F238E27FC236}">
                <a16:creationId xmlns:a16="http://schemas.microsoft.com/office/drawing/2014/main" id="{2AF14705-BB90-42D2-ACA6-93010E66F867}"/>
              </a:ext>
            </a:extLst>
          </p:cNvPr>
          <p:cNvGrpSpPr/>
          <p:nvPr/>
        </p:nvGrpSpPr>
        <p:grpSpPr>
          <a:xfrm>
            <a:off x="533967" y="2283554"/>
            <a:ext cx="10999574" cy="2061275"/>
            <a:chOff x="-4004002" y="2150896"/>
            <a:chExt cx="10713998" cy="5282438"/>
          </a:xfrm>
        </p:grpSpPr>
        <p:sp>
          <p:nvSpPr>
            <p:cNvPr id="11" name="矩形: 圆角 10">
              <a:extLst>
                <a:ext uri="{FF2B5EF4-FFF2-40B4-BE49-F238E27FC236}">
                  <a16:creationId xmlns:a16="http://schemas.microsoft.com/office/drawing/2014/main" id="{F25FB6DB-76DB-49B3-8E88-1CCF8C0E69BA}"/>
                </a:ext>
              </a:extLst>
            </p:cNvPr>
            <p:cNvSpPr/>
            <p:nvPr/>
          </p:nvSpPr>
          <p:spPr bwMode="auto">
            <a:xfrm>
              <a:off x="777970" y="2285128"/>
              <a:ext cx="5851925" cy="3705327"/>
            </a:xfrm>
            <a:prstGeom prst="roundRect">
              <a:avLst>
                <a:gd name="adj" fmla="val 0"/>
              </a:avLst>
            </a:prstGeom>
            <a:solidFill>
              <a:srgbClr val="4472C4">
                <a:alpha val="1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矩形 11">
              <a:extLst>
                <a:ext uri="{FF2B5EF4-FFF2-40B4-BE49-F238E27FC236}">
                  <a16:creationId xmlns:a16="http://schemas.microsoft.com/office/drawing/2014/main" id="{B85C5725-6131-483F-8124-9EB78A8CB626}"/>
                </a:ext>
              </a:extLst>
            </p:cNvPr>
            <p:cNvSpPr/>
            <p:nvPr/>
          </p:nvSpPr>
          <p:spPr>
            <a:xfrm>
              <a:off x="-4004002" y="2150896"/>
              <a:ext cx="10713998" cy="5282438"/>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4" name="矩形 3">
              <a:extLst>
                <a:ext uri="{FF2B5EF4-FFF2-40B4-BE49-F238E27FC236}">
                  <a16:creationId xmlns:a16="http://schemas.microsoft.com/office/drawing/2014/main" id="{E5982028-8983-4D64-88B4-79B6E2BE9F83}"/>
                </a:ext>
              </a:extLst>
            </p:cNvPr>
            <p:cNvSpPr/>
            <p:nvPr/>
          </p:nvSpPr>
          <p:spPr>
            <a:xfrm>
              <a:off x="-3887572" y="3150612"/>
              <a:ext cx="10356111" cy="4022574"/>
            </a:xfrm>
            <a:prstGeom prst="rect">
              <a:avLst/>
            </a:prstGeom>
          </p:spPr>
          <p:txBody>
            <a:bodyPr wrap="square">
              <a:spAutoFit/>
            </a:bodyPr>
            <a:lstStyle/>
            <a:p>
              <a:pPr algn="just"/>
              <a:r>
                <a:rPr lang="zh-CN" altLang="en-US" sz="2400" dirty="0">
                  <a:latin typeface="DFKai-SB" panose="03000509000000000000" pitchFamily="65" charset="-120"/>
                  <a:ea typeface="DFKai-SB" panose="03000509000000000000" pitchFamily="65" charset="-120"/>
                </a:rPr>
                <a:t>近年來，中柬</a:t>
              </a:r>
              <a:r>
                <a:rPr lang="zh-CN" altLang="en-US" sz="2400" dirty="0" smtClean="0">
                  <a:latin typeface="DFKai-SB" panose="03000509000000000000" pitchFamily="65" charset="-120"/>
                  <a:ea typeface="DFKai-SB" panose="03000509000000000000" pitchFamily="65" charset="-120"/>
                </a:rPr>
                <a:t>合作</a:t>
              </a:r>
              <a:r>
                <a:rPr lang="zh-TW" altLang="en-US" sz="2400" dirty="0" smtClean="0">
                  <a:latin typeface="DFKai-SB" panose="03000509000000000000" pitchFamily="65" charset="-120"/>
                  <a:ea typeface="DFKai-SB" panose="03000509000000000000" pitchFamily="65" charset="-120"/>
                </a:rPr>
                <a:t>減</a:t>
              </a:r>
              <a:r>
                <a:rPr lang="zh-CN" altLang="en-US" sz="2400" dirty="0" smtClean="0">
                  <a:latin typeface="DFKai-SB" panose="03000509000000000000" pitchFamily="65" charset="-120"/>
                  <a:ea typeface="DFKai-SB" panose="03000509000000000000" pitchFamily="65" charset="-120"/>
                </a:rPr>
                <a:t>貧</a:t>
              </a:r>
              <a:r>
                <a:rPr lang="zh-CN" altLang="en-US" sz="2400" dirty="0">
                  <a:latin typeface="DFKai-SB" panose="03000509000000000000" pitchFamily="65" charset="-120"/>
                  <a:ea typeface="DFKai-SB" panose="03000509000000000000" pitchFamily="65" charset="-120"/>
                </a:rPr>
                <a:t>援助項目不斷取得進展，</a:t>
              </a:r>
              <a:r>
                <a:rPr lang="zh-CN" altLang="en-US" sz="2400" dirty="0" smtClean="0">
                  <a:latin typeface="DFKai-SB" panose="03000509000000000000" pitchFamily="65" charset="-120"/>
                  <a:ea typeface="DFKai-SB" panose="03000509000000000000" pitchFamily="65" charset="-120"/>
                </a:rPr>
                <a:t>中國</a:t>
              </a:r>
              <a:r>
                <a:rPr lang="zh-TW" altLang="en-US" sz="2400" dirty="0">
                  <a:latin typeface="DFKai-SB" panose="03000509000000000000" pitchFamily="65" charset="-120"/>
                  <a:ea typeface="DFKai-SB" panose="03000509000000000000" pitchFamily="65" charset="-120"/>
                </a:rPr>
                <a:t>減</a:t>
              </a:r>
              <a:r>
                <a:rPr lang="zh-CN" altLang="en-US" sz="2400" dirty="0" smtClean="0">
                  <a:latin typeface="DFKai-SB" panose="03000509000000000000" pitchFamily="65" charset="-120"/>
                  <a:ea typeface="DFKai-SB" panose="03000509000000000000" pitchFamily="65" charset="-120"/>
                </a:rPr>
                <a:t>貧</a:t>
              </a:r>
              <a:r>
                <a:rPr lang="zh-CN" altLang="en-US" sz="2400" dirty="0">
                  <a:latin typeface="DFKai-SB" panose="03000509000000000000" pitchFamily="65" charset="-120"/>
                  <a:ea typeface="DFKai-SB" panose="03000509000000000000" pitchFamily="65" charset="-120"/>
                </a:rPr>
                <a:t>經驗惠及柬埔寨農村。中國和平發展基金會出資</a:t>
              </a:r>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1,000</a:t>
              </a:r>
              <a:r>
                <a:rPr lang="zh-CN" altLang="en-US" sz="2400" dirty="0">
                  <a:latin typeface="DFKai-SB" panose="03000509000000000000" pitchFamily="65" charset="-120"/>
                  <a:ea typeface="DFKai-SB" panose="03000509000000000000" pitchFamily="65" charset="-120"/>
                </a:rPr>
                <a:t>萬元人民幣，幫助建設鄉村道路，為村民提供清潔食水，改善教育和醫療，發展養殖、畜牧業等民生項目，開展技能培訓，改善農村公共環境等</a:t>
              </a:r>
              <a:r>
                <a:rPr lang="zh-CN" altLang="en-US" sz="2400" dirty="0" smtClean="0">
                  <a:latin typeface="DFKai-SB" panose="03000509000000000000" pitchFamily="65" charset="-120"/>
                  <a:ea typeface="DFKai-SB" panose="03000509000000000000" pitchFamily="65" charset="-120"/>
                </a:rPr>
                <a:t>。</a:t>
              </a:r>
              <a:endParaRPr lang="en-US" altLang="zh-CN" sz="2400" dirty="0" smtClean="0">
                <a:latin typeface="DFKai-SB" panose="03000509000000000000" pitchFamily="65" charset="-120"/>
                <a:ea typeface="DFKai-SB" panose="03000509000000000000" pitchFamily="65" charset="-120"/>
              </a:endParaRPr>
            </a:p>
          </p:txBody>
        </p:sp>
      </p:grpSp>
      <p:sp>
        <p:nvSpPr>
          <p:cNvPr id="10" name="文本框 9">
            <a:extLst>
              <a:ext uri="{FF2B5EF4-FFF2-40B4-BE49-F238E27FC236}">
                <a16:creationId xmlns:a16="http://schemas.microsoft.com/office/drawing/2014/main" id="{D41F7375-838D-4EA2-83F2-5E7662BD1C5A}"/>
              </a:ext>
            </a:extLst>
          </p:cNvPr>
          <p:cNvSpPr txBox="1"/>
          <p:nvPr/>
        </p:nvSpPr>
        <p:spPr>
          <a:xfrm>
            <a:off x="425192" y="1010997"/>
            <a:ext cx="11217123" cy="954107"/>
          </a:xfrm>
          <a:prstGeom prst="rect">
            <a:avLst/>
          </a:prstGeom>
          <a:noFill/>
        </p:spPr>
        <p:txBody>
          <a:bodyPr wrap="square">
            <a:spAutoFit/>
          </a:bodyPr>
          <a:lstStyle/>
          <a:p>
            <a:r>
              <a:rPr lang="zh-CN" altLang="en-US" sz="2800" dirty="0" smtClean="0">
                <a:latin typeface="DFKai-SB" panose="03000509000000000000" pitchFamily="65" charset="-120"/>
                <a:ea typeface="DFKai-SB" panose="03000509000000000000" pitchFamily="65" charset="-120"/>
              </a:rPr>
              <a:t>消除</a:t>
            </a:r>
            <a:r>
              <a:rPr lang="zh-CN" altLang="en-US" sz="2800" dirty="0">
                <a:latin typeface="DFKai-SB" panose="03000509000000000000" pitchFamily="65" charset="-120"/>
                <a:ea typeface="DFKai-SB" panose="03000509000000000000" pitchFamily="65" charset="-120"/>
              </a:rPr>
              <a:t>貧困是全世界的共同難題，也是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相關中低收入國家發展的重要工作。</a:t>
            </a:r>
            <a:r>
              <a:rPr lang="zh-TW" altLang="en-US" sz="2800" dirty="0">
                <a:latin typeface="DFKai-SB" panose="03000509000000000000" pitchFamily="65" charset="-120"/>
                <a:ea typeface="DFKai-SB" panose="03000509000000000000" pitchFamily="65" charset="-120"/>
                <a:sym typeface="宋体" panose="02010600030101010101" pitchFamily="2" charset="-122"/>
              </a:rPr>
              <a:t> 「</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是各國通過合作擺脫貧困的減貧之路。</a:t>
            </a:r>
          </a:p>
        </p:txBody>
      </p:sp>
      <p:sp>
        <p:nvSpPr>
          <p:cNvPr id="16" name="标题 1">
            <a:extLst>
              <a:ext uri="{FF2B5EF4-FFF2-40B4-BE49-F238E27FC236}">
                <a16:creationId xmlns:a16="http://schemas.microsoft.com/office/drawing/2014/main" id="{8F6B964A-2501-47AF-AA0F-19BDC9BA51FE}"/>
              </a:ext>
            </a:extLst>
          </p:cNvPr>
          <p:cNvSpPr txBox="1">
            <a:spLocks noChangeArrowheads="1"/>
          </p:cNvSpPr>
          <p:nvPr/>
        </p:nvSpPr>
        <p:spPr bwMode="auto">
          <a:xfrm>
            <a:off x="1179276" y="266017"/>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latin typeface="DFKai-SB" panose="03000509000000000000" pitchFamily="65" charset="-120"/>
                <a:ea typeface="DFKai-SB" panose="03000509000000000000" pitchFamily="65" charset="-120"/>
              </a:rPr>
              <a:t>減貧之路</a:t>
            </a:r>
          </a:p>
        </p:txBody>
      </p:sp>
      <p:sp>
        <p:nvSpPr>
          <p:cNvPr id="17" name="Freeform 7">
            <a:extLst>
              <a:ext uri="{FF2B5EF4-FFF2-40B4-BE49-F238E27FC236}">
                <a16:creationId xmlns:a16="http://schemas.microsoft.com/office/drawing/2014/main" id="{EA4EBE63-C52C-498D-A5C8-EDB9FED8F522}"/>
              </a:ext>
            </a:extLst>
          </p:cNvPr>
          <p:cNvSpPr/>
          <p:nvPr/>
        </p:nvSpPr>
        <p:spPr bwMode="auto">
          <a:xfrm>
            <a:off x="732172" y="362578"/>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18" name="文本框 17">
            <a:extLst>
              <a:ext uri="{FF2B5EF4-FFF2-40B4-BE49-F238E27FC236}">
                <a16:creationId xmlns:a16="http://schemas.microsoft.com/office/drawing/2014/main" id="{36E29863-DE2C-4107-B34D-24BA561845EF}"/>
              </a:ext>
            </a:extLst>
          </p:cNvPr>
          <p:cNvSpPr txBox="1"/>
          <p:nvPr/>
        </p:nvSpPr>
        <p:spPr>
          <a:xfrm>
            <a:off x="533967" y="4588555"/>
            <a:ext cx="10999574" cy="1164574"/>
          </a:xfrm>
          <a:prstGeom prst="round2DiagRect">
            <a:avLst/>
          </a:prstGeom>
          <a:solidFill>
            <a:srgbClr val="00B0F0">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lang="zh-CN" altLang="en-US" sz="2400" b="0" dirty="0">
                <a:latin typeface="Times New Roman" panose="02020603050405020304" pitchFamily="18" charset="0"/>
                <a:cs typeface="Times New Roman" panose="02020603050405020304" pitchFamily="18" charset="0"/>
              </a:rPr>
              <a:t>    世界銀行有關報告認為，到</a:t>
            </a:r>
            <a:r>
              <a:rPr lang="en-US" altLang="zh-CN" sz="2400" b="0" dirty="0">
                <a:latin typeface="Times New Roman" panose="02020603050405020304" pitchFamily="18" charset="0"/>
                <a:cs typeface="Times New Roman" panose="02020603050405020304" pitchFamily="18" charset="0"/>
              </a:rPr>
              <a:t>2030</a:t>
            </a:r>
            <a:r>
              <a:rPr lang="zh-CN" altLang="en-US" sz="2400" b="0" dirty="0">
                <a:latin typeface="Times New Roman" panose="02020603050405020304" pitchFamily="18" charset="0"/>
                <a:cs typeface="Times New Roman" panose="02020603050405020304" pitchFamily="18" charset="0"/>
              </a:rPr>
              <a:t>年，共建</a:t>
            </a:r>
            <a:r>
              <a:rPr lang="zh-TW" altLang="en-US" sz="2400" b="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cs typeface="Times New Roman" panose="02020603050405020304" pitchFamily="18" charset="0"/>
              </a:rPr>
              <a:t>一帶一路</a:t>
            </a:r>
            <a:r>
              <a:rPr lang="zh-TW" altLang="en-US" sz="2400" b="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2400" b="0" dirty="0">
                <a:latin typeface="Times New Roman" panose="02020603050405020304" pitchFamily="18" charset="0"/>
                <a:cs typeface="Times New Roman" panose="02020603050405020304" pitchFamily="18" charset="0"/>
              </a:rPr>
              <a:t>有望幫助全球</a:t>
            </a:r>
            <a:r>
              <a:rPr lang="en-US" altLang="zh-CN" sz="2400" b="0" dirty="0">
                <a:latin typeface="Times New Roman" panose="02020603050405020304" pitchFamily="18" charset="0"/>
                <a:cs typeface="Times New Roman" panose="02020603050405020304" pitchFamily="18" charset="0"/>
              </a:rPr>
              <a:t>760</a:t>
            </a:r>
            <a:r>
              <a:rPr lang="zh-CN" altLang="en-US" sz="2400" b="0" dirty="0">
                <a:latin typeface="Times New Roman" panose="02020603050405020304" pitchFamily="18" charset="0"/>
                <a:cs typeface="Times New Roman" panose="02020603050405020304" pitchFamily="18" charset="0"/>
              </a:rPr>
              <a:t>萬人擺脫極端貧困、</a:t>
            </a:r>
            <a:r>
              <a:rPr lang="en-US" altLang="zh-CN" sz="2400" b="0" dirty="0" smtClean="0">
                <a:latin typeface="Times New Roman" panose="02020603050405020304" pitchFamily="18" charset="0"/>
                <a:cs typeface="Times New Roman" panose="02020603050405020304" pitchFamily="18" charset="0"/>
              </a:rPr>
              <a:t>3,200</a:t>
            </a:r>
            <a:r>
              <a:rPr lang="zh-CN" altLang="en-US" sz="2400" b="0" dirty="0">
                <a:latin typeface="Times New Roman" panose="02020603050405020304" pitchFamily="18" charset="0"/>
                <a:cs typeface="Times New Roman" panose="02020603050405020304" pitchFamily="18" charset="0"/>
              </a:rPr>
              <a:t>萬人擺脫中度貧困</a:t>
            </a:r>
            <a:r>
              <a:rPr lang="zh-CN" altLang="en-US" sz="2400" b="0" dirty="0" smtClean="0">
                <a:latin typeface="Times New Roman" panose="02020603050405020304" pitchFamily="18" charset="0"/>
                <a:cs typeface="Times New Roman" panose="02020603050405020304" pitchFamily="18" charset="0"/>
              </a:rPr>
              <a:t>。</a:t>
            </a:r>
            <a:endParaRPr lang="en-US" altLang="zh-HK" sz="2400" b="0" dirty="0">
              <a:latin typeface="Times New Roman" panose="02020603050405020304" pitchFamily="18" charset="0"/>
              <a:cs typeface="Times New Roman" panose="02020603050405020304" pitchFamily="18" charset="0"/>
            </a:endParaRPr>
          </a:p>
        </p:txBody>
      </p:sp>
      <p:sp>
        <p:nvSpPr>
          <p:cNvPr id="5" name="矩形 4"/>
          <p:cNvSpPr/>
          <p:nvPr/>
        </p:nvSpPr>
        <p:spPr>
          <a:xfrm>
            <a:off x="732172" y="5936372"/>
            <a:ext cx="10055343" cy="738664"/>
          </a:xfrm>
          <a:prstGeom prst="rect">
            <a:avLst/>
          </a:prstGeom>
        </p:spPr>
        <p:txBody>
          <a:bodyPr wrap="square">
            <a:spAutoFit/>
          </a:bodyPr>
          <a:lstStyle/>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smtClean="0">
              <a:latin typeface="Times New Roman" panose="02020603050405020304" pitchFamily="18" charset="0"/>
              <a:ea typeface="DFKai-SB" panose="03000509000000000000" pitchFamily="65" charset="-120"/>
              <a:cs typeface="Times New Roman" panose="02020603050405020304" pitchFamily="18" charset="0"/>
            </a:endParaRPr>
          </a:p>
          <a:p>
            <a:pPr marL="285750" indent="-285750">
              <a:buFont typeface="Arial" panose="020B0604020202020204" pitchFamily="34" charset="0"/>
              <a:buChar char="•"/>
            </a:pP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世界銀行</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一帶一路</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經濟學</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》2019 </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r>
              <a:rPr lang="zh-HK" altLang="en-US" sz="1400" dirty="0" smtClean="0">
                <a:latin typeface="Times New Roman" panose="02020603050405020304" pitchFamily="18" charset="0"/>
                <a:cs typeface="Times New Roman" panose="02020603050405020304" pitchFamily="18" charset="0"/>
              </a:rPr>
              <a:t>https</a:t>
            </a:r>
            <a:r>
              <a:rPr lang="zh-HK" altLang="en-US" sz="1400" dirty="0">
                <a:latin typeface="Times New Roman" panose="02020603050405020304" pitchFamily="18" charset="0"/>
                <a:cs typeface="Times New Roman" panose="02020603050405020304" pitchFamily="18" charset="0"/>
              </a:rPr>
              <a:t>://openknowledge.worldbank.org/bitstream/handle/10986/31878/211392CH</a:t>
            </a:r>
            <a:r>
              <a:rPr lang="zh-HK" altLang="en-US" sz="1400" dirty="0" smtClean="0">
                <a:latin typeface="Times New Roman" panose="02020603050405020304" pitchFamily="18" charset="0"/>
                <a:cs typeface="Times New Roman" panose="02020603050405020304" pitchFamily="18" charset="0"/>
              </a:rPr>
              <a:t>.pdf</a:t>
            </a:r>
            <a:r>
              <a:rPr lang="en-US" altLang="zh-TW"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 </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人民網</a:t>
            </a:r>
            <a:r>
              <a:rPr lang="en-US" altLang="zh-TW" sz="1400" dirty="0">
                <a:latin typeface="Times New Roman" panose="02020603050405020304" pitchFamily="18" charset="0"/>
                <a:ea typeface="DFKai-SB" panose="03000509000000000000" pitchFamily="65" charset="-120"/>
                <a:cs typeface="Times New Roman" panose="02020603050405020304" pitchFamily="18" charset="0"/>
              </a:rPr>
              <a:t>(</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 </a:t>
            </a:r>
            <a:r>
              <a:rPr lang="en-US" altLang="zh-CN" sz="1400" dirty="0">
                <a:latin typeface="Times New Roman" panose="02020603050405020304" pitchFamily="18" charset="0"/>
                <a:ea typeface="DFKai-SB" panose="03000509000000000000" pitchFamily="65" charset="-120"/>
                <a:cs typeface="Times New Roman" panose="02020603050405020304" pitchFamily="18" charset="0"/>
              </a:rPr>
              <a:t>http://world.people.com.cn/n1/2021/0331/c1002-32065551.html</a:t>
            </a:r>
            <a:r>
              <a:rPr lang="en-US" altLang="zh-TW"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5" name="文字方塊 14"/>
          <p:cNvSpPr txBox="1"/>
          <p:nvPr/>
        </p:nvSpPr>
        <p:spPr>
          <a:xfrm>
            <a:off x="533967" y="2277850"/>
            <a:ext cx="1162228"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例子</a:t>
            </a:r>
            <a:r>
              <a:rPr lang="en-US" altLang="zh-TW" sz="2400" dirty="0">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pic>
        <p:nvPicPr>
          <p:cNvPr id="6" name="Picture 5"/>
          <p:cNvPicPr>
            <a:picLocks noChangeAspect="1"/>
          </p:cNvPicPr>
          <p:nvPr/>
        </p:nvPicPr>
        <p:blipFill>
          <a:blip r:embed="rId2"/>
          <a:stretch>
            <a:fillRect/>
          </a:stretch>
        </p:blipFill>
        <p:spPr>
          <a:xfrm>
            <a:off x="10085039" y="5852160"/>
            <a:ext cx="992791" cy="381289"/>
          </a:xfrm>
          <a:prstGeom prst="rect">
            <a:avLst/>
          </a:prstGeom>
        </p:spPr>
      </p:pic>
      <p:pic>
        <p:nvPicPr>
          <p:cNvPr id="14" name="Picture 13"/>
          <p:cNvPicPr>
            <a:picLocks noChangeAspect="1"/>
          </p:cNvPicPr>
          <p:nvPr/>
        </p:nvPicPr>
        <p:blipFill>
          <a:blip r:embed="rId3"/>
          <a:stretch>
            <a:fillRect/>
          </a:stretch>
        </p:blipFill>
        <p:spPr>
          <a:xfrm>
            <a:off x="10085039" y="6317661"/>
            <a:ext cx="1032988" cy="416398"/>
          </a:xfrm>
          <a:prstGeom prst="rect">
            <a:avLst/>
          </a:prstGeom>
        </p:spPr>
      </p:pic>
    </p:spTree>
    <p:extLst>
      <p:ext uri="{BB962C8B-B14F-4D97-AF65-F5344CB8AC3E}">
        <p14:creationId xmlns:p14="http://schemas.microsoft.com/office/powerpoint/2010/main" val="1384644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AAC9E951-28C3-4BAC-A9B4-95ADD9F2302F}"/>
              </a:ext>
            </a:extLst>
          </p:cNvPr>
          <p:cNvSpPr/>
          <p:nvPr/>
        </p:nvSpPr>
        <p:spPr>
          <a:xfrm>
            <a:off x="838454" y="848414"/>
            <a:ext cx="10703564" cy="954107"/>
          </a:xfrm>
          <a:prstGeom prst="rect">
            <a:avLst/>
          </a:prstGeom>
        </p:spPr>
        <p:txBody>
          <a:bodyPr wrap="square">
            <a:spAutoFit/>
          </a:bodyPr>
          <a:lstStyle/>
          <a:p>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是推進創新驅動發展的創新之路，有助</a:t>
            </a:r>
            <a:r>
              <a:rPr lang="zh-CN" altLang="en-US" sz="2800" dirty="0">
                <a:solidFill>
                  <a:srgbClr val="000000"/>
                </a:solidFill>
                <a:latin typeface="DFKai-SB" panose="03000509000000000000" pitchFamily="65" charset="-120"/>
                <a:ea typeface="DFKai-SB" panose="03000509000000000000" pitchFamily="65" charset="-120"/>
                <a:sym typeface="宋体" panose="02010600030101010101" pitchFamily="2" charset="-122"/>
              </a:rPr>
              <a:t>於</a:t>
            </a:r>
            <a:r>
              <a:rPr lang="zh-CN" altLang="en-US" sz="2800" dirty="0">
                <a:latin typeface="DFKai-SB" panose="03000509000000000000" pitchFamily="65" charset="-120"/>
                <a:ea typeface="DFKai-SB" panose="03000509000000000000" pitchFamily="65" charset="-120"/>
              </a:rPr>
              <a:t>培養沿</a:t>
            </a:r>
            <a:r>
              <a:rPr lang="zh-TW" altLang="en-US" sz="2800" dirty="0">
                <a:latin typeface="DFKai-SB" panose="03000509000000000000" pitchFamily="65" charset="-120"/>
                <a:ea typeface="DFKai-SB" panose="03000509000000000000" pitchFamily="65" charset="-120"/>
              </a:rPr>
              <a:t>線</a:t>
            </a:r>
            <a:r>
              <a:rPr lang="zh-CN" altLang="en-US" sz="2800" dirty="0">
                <a:latin typeface="DFKai-SB" panose="03000509000000000000" pitchFamily="65" charset="-120"/>
                <a:ea typeface="DFKai-SB" panose="03000509000000000000" pitchFamily="65" charset="-120"/>
              </a:rPr>
              <a:t>國家的科技創新人才，推動創新發展。</a:t>
            </a:r>
          </a:p>
        </p:txBody>
      </p:sp>
      <p:sp>
        <p:nvSpPr>
          <p:cNvPr id="12" name="文本框 11">
            <a:extLst>
              <a:ext uri="{FF2B5EF4-FFF2-40B4-BE49-F238E27FC236}">
                <a16:creationId xmlns:a16="http://schemas.microsoft.com/office/drawing/2014/main" id="{5525383D-DF82-4EFA-AC07-FB4896D700EF}"/>
              </a:ext>
            </a:extLst>
          </p:cNvPr>
          <p:cNvSpPr txBox="1"/>
          <p:nvPr/>
        </p:nvSpPr>
        <p:spPr>
          <a:xfrm>
            <a:off x="530189" y="6016260"/>
            <a:ext cx="3667738" cy="523220"/>
          </a:xfrm>
          <a:prstGeom prst="rect">
            <a:avLst/>
          </a:prstGeom>
          <a:noFill/>
        </p:spPr>
        <p:txBody>
          <a:bodyPr wrap="square">
            <a:spAutoFit/>
          </a:bodyPr>
          <a:lstStyle/>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資料來源：</a:t>
            </a:r>
            <a:r>
              <a:rPr lang="zh-TW" altLang="en-US" sz="1400" dirty="0">
                <a:latin typeface="Times New Roman" panose="02020603050405020304" pitchFamily="18" charset="0"/>
                <a:ea typeface="DFKai-SB" panose="03000509000000000000" pitchFamily="65" charset="-120"/>
                <a:cs typeface="Times New Roman" panose="02020603050405020304" pitchFamily="18" charset="0"/>
              </a:rPr>
              <a:t>「一帶一路」國際科學組織聯盟</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hlinkClick r:id="rId2"/>
            </a:endParaRPr>
          </a:p>
          <a:p>
            <a:r>
              <a:rPr lang="zh-CN" altLang="en-US" sz="1400" dirty="0">
                <a:latin typeface="Times New Roman" panose="02020603050405020304" pitchFamily="18" charset="0"/>
                <a:ea typeface="DFKai-SB" panose="03000509000000000000" pitchFamily="65" charset="-120"/>
                <a:cs typeface="Times New Roman" panose="02020603050405020304" pitchFamily="18" charset="0"/>
              </a:rPr>
              <a:t>http://anso.org.cn/ch</a:t>
            </a:r>
            <a:r>
              <a:rPr lang="zh-CN" altLang="en-US" sz="1400" dirty="0" smtClean="0">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1400" dirty="0">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3" name="标题 1">
            <a:extLst>
              <a:ext uri="{FF2B5EF4-FFF2-40B4-BE49-F238E27FC236}">
                <a16:creationId xmlns:a16="http://schemas.microsoft.com/office/drawing/2014/main" id="{0308F07A-5DE3-4E4F-9FAA-766626437D12}"/>
              </a:ext>
            </a:extLst>
          </p:cNvPr>
          <p:cNvSpPr txBox="1">
            <a:spLocks noChangeArrowheads="1"/>
          </p:cNvSpPr>
          <p:nvPr/>
        </p:nvSpPr>
        <p:spPr bwMode="auto">
          <a:xfrm>
            <a:off x="1179276" y="301528"/>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dirty="0">
                <a:latin typeface="DFKai-SB" panose="03000509000000000000" pitchFamily="65" charset="-120"/>
                <a:ea typeface="DFKai-SB" panose="03000509000000000000" pitchFamily="65" charset="-120"/>
              </a:rPr>
              <a:t>創新之路</a:t>
            </a:r>
          </a:p>
        </p:txBody>
      </p:sp>
      <p:sp>
        <p:nvSpPr>
          <p:cNvPr id="14" name="Freeform 7">
            <a:extLst>
              <a:ext uri="{FF2B5EF4-FFF2-40B4-BE49-F238E27FC236}">
                <a16:creationId xmlns:a16="http://schemas.microsoft.com/office/drawing/2014/main" id="{FF79D784-1496-4277-9650-EE53F55AD942}"/>
              </a:ext>
            </a:extLst>
          </p:cNvPr>
          <p:cNvSpPr/>
          <p:nvPr/>
        </p:nvSpPr>
        <p:spPr bwMode="auto">
          <a:xfrm>
            <a:off x="732172" y="398089"/>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9" name="文本框 8">
            <a:extLst>
              <a:ext uri="{FF2B5EF4-FFF2-40B4-BE49-F238E27FC236}">
                <a16:creationId xmlns:a16="http://schemas.microsoft.com/office/drawing/2014/main" id="{852A76AD-1C43-44FB-B4DF-30E1C9BC41F8}"/>
              </a:ext>
            </a:extLst>
          </p:cNvPr>
          <p:cNvSpPr txBox="1"/>
          <p:nvPr/>
        </p:nvSpPr>
        <p:spPr>
          <a:xfrm>
            <a:off x="457078" y="2127921"/>
            <a:ext cx="6517300" cy="373208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00000"/>
              </a:lnSpc>
            </a:pPr>
            <a:endParaRPr lang="en-US" altLang="zh-TW" sz="2600" b="0" dirty="0">
              <a:latin typeface="Times New Roman" panose="02020603050405020304" pitchFamily="18" charset="0"/>
              <a:cs typeface="Times New Roman" panose="02020603050405020304" pitchFamily="18" charset="0"/>
              <a:sym typeface="宋体" panose="02010600030101010101" pitchFamily="2" charset="-122"/>
            </a:endParaRPr>
          </a:p>
          <a:p>
            <a:pPr algn="l">
              <a:lnSpc>
                <a:spcPct val="100000"/>
              </a:lnSpc>
            </a:pPr>
            <a:r>
              <a:rPr lang="zh-TW" altLang="en-US" sz="2600" b="0" dirty="0">
                <a:latin typeface="Times New Roman" panose="02020603050405020304" pitchFamily="18" charset="0"/>
                <a:cs typeface="Times New Roman" panose="02020603050405020304" pitchFamily="18" charset="0"/>
                <a:sym typeface="宋体" panose="02010600030101010101" pitchFamily="2" charset="-122"/>
              </a:rPr>
              <a:t>    「</a:t>
            </a:r>
            <a:r>
              <a:rPr lang="zh-CN" altLang="en-US" sz="2600" b="0" dirty="0">
                <a:latin typeface="Times New Roman" panose="02020603050405020304" pitchFamily="18" charset="0"/>
                <a:cs typeface="Times New Roman" panose="02020603050405020304" pitchFamily="18" charset="0"/>
              </a:rPr>
              <a:t>一帶一路</a:t>
            </a:r>
            <a:r>
              <a:rPr lang="zh-TW" altLang="en-US" sz="2600" b="0" dirty="0">
                <a:latin typeface="Times New Roman" panose="02020603050405020304" pitchFamily="18" charset="0"/>
                <a:cs typeface="Times New Roman" panose="02020603050405020304" pitchFamily="18" charset="0"/>
                <a:sym typeface="宋体" panose="02010600030101010101" pitchFamily="2" charset="-122"/>
              </a:rPr>
              <a:t>」</a:t>
            </a:r>
            <a:r>
              <a:rPr lang="zh-CN" altLang="en-US" sz="2600" b="0" dirty="0">
                <a:latin typeface="Times New Roman" panose="02020603050405020304" pitchFamily="18" charset="0"/>
                <a:cs typeface="Times New Roman" panose="02020603050405020304" pitchFamily="18" charset="0"/>
              </a:rPr>
              <a:t>國際科學組織聯盟（簡稱</a:t>
            </a:r>
            <a:r>
              <a:rPr lang="en-US" altLang="zh-CN" sz="2600" b="0" dirty="0">
                <a:latin typeface="Times New Roman" panose="02020603050405020304" pitchFamily="18" charset="0"/>
                <a:cs typeface="Times New Roman" panose="02020603050405020304" pitchFamily="18" charset="0"/>
              </a:rPr>
              <a:t>ANSO</a:t>
            </a:r>
            <a:r>
              <a:rPr lang="zh-CN" altLang="en-US" sz="2600" b="0" dirty="0">
                <a:latin typeface="Times New Roman" panose="02020603050405020304" pitchFamily="18" charset="0"/>
                <a:cs typeface="Times New Roman" panose="02020603050405020304" pitchFamily="18" charset="0"/>
              </a:rPr>
              <a:t>）於</a:t>
            </a:r>
            <a:r>
              <a:rPr lang="en-US" altLang="zh-CN" sz="2600" b="0" dirty="0">
                <a:latin typeface="Times New Roman" panose="02020603050405020304" pitchFamily="18" charset="0"/>
                <a:cs typeface="Times New Roman" panose="02020603050405020304" pitchFamily="18" charset="0"/>
              </a:rPr>
              <a:t>2018</a:t>
            </a:r>
            <a:r>
              <a:rPr lang="zh-CN" altLang="en-US" sz="2600" b="0" dirty="0">
                <a:latin typeface="Times New Roman" panose="02020603050405020304" pitchFamily="18" charset="0"/>
                <a:cs typeface="Times New Roman" panose="02020603050405020304" pitchFamily="18" charset="0"/>
              </a:rPr>
              <a:t>年由中國科學院</a:t>
            </a:r>
            <a:r>
              <a:rPr lang="zh-TW" altLang="en-US" sz="2600" b="0" dirty="0">
                <a:latin typeface="Times New Roman" panose="02020603050405020304" pitchFamily="18" charset="0"/>
                <a:cs typeface="Times New Roman" panose="02020603050405020304" pitchFamily="18" charset="0"/>
              </a:rPr>
              <a:t>聯同</a:t>
            </a:r>
            <a:r>
              <a:rPr lang="zh-CN" altLang="en-US" sz="2600" b="0" dirty="0">
                <a:latin typeface="Times New Roman" panose="02020603050405020304" pitchFamily="18" charset="0"/>
                <a:cs typeface="Times New Roman" panose="02020603050405020304" pitchFamily="18" charset="0"/>
              </a:rPr>
              <a:t>世界</a:t>
            </a:r>
            <a:r>
              <a:rPr lang="zh-CN" altLang="en-US" sz="2600" b="0" dirty="0" smtClean="0">
                <a:latin typeface="Times New Roman" panose="02020603050405020304" pitchFamily="18" charset="0"/>
                <a:cs typeface="Times New Roman" panose="02020603050405020304" pitchFamily="18" charset="0"/>
              </a:rPr>
              <a:t>各</a:t>
            </a:r>
            <a:r>
              <a:rPr lang="zh-TW" altLang="en-US" sz="2600" b="0" dirty="0" smtClean="0">
                <a:latin typeface="Times New Roman" panose="02020603050405020304" pitchFamily="18" charset="0"/>
                <a:cs typeface="Times New Roman" panose="02020603050405020304" pitchFamily="18" charset="0"/>
              </a:rPr>
              <a:t>地的</a:t>
            </a:r>
            <a:r>
              <a:rPr lang="zh-CN" altLang="en-US" sz="2600" b="0" dirty="0">
                <a:latin typeface="Times New Roman" panose="02020603050405020304" pitchFamily="18" charset="0"/>
                <a:cs typeface="Times New Roman" panose="02020603050405020304" pitchFamily="18" charset="0"/>
              </a:rPr>
              <a:t>科學院、科研機構、大學與國際組織發起成立的國際科技組織。</a:t>
            </a:r>
            <a:r>
              <a:rPr lang="zh-TW" altLang="en-US" sz="2600" b="0" dirty="0">
                <a:latin typeface="Times New Roman" panose="02020603050405020304" pitchFamily="18" charset="0"/>
                <a:cs typeface="Times New Roman" panose="02020603050405020304" pitchFamily="18" charset="0"/>
              </a:rPr>
              <a:t>它的使命是</a:t>
            </a:r>
            <a:r>
              <a:rPr lang="zh-CN" altLang="en-US" sz="2600" b="0" dirty="0">
                <a:latin typeface="Times New Roman" panose="02020603050405020304" pitchFamily="18" charset="0"/>
                <a:cs typeface="Times New Roman" panose="02020603050405020304" pitchFamily="18" charset="0"/>
              </a:rPr>
              <a:t>加强科技創新政策和發展，開展重大科技合作，培養創新人才，提升科技創新能力，促進經濟社會可持續發展</a:t>
            </a:r>
            <a:r>
              <a:rPr lang="zh-TW" altLang="en-US" sz="2600" b="0" dirty="0" smtClean="0">
                <a:latin typeface="Times New Roman" panose="02020603050405020304" pitchFamily="18" charset="0"/>
                <a:cs typeface="Times New Roman" panose="02020603050405020304" pitchFamily="18" charset="0"/>
              </a:rPr>
              <a:t>。</a:t>
            </a:r>
            <a:endParaRPr lang="zh-CN" altLang="en-US" sz="2600" b="0"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34EE32A2-EA77-4BA7-812A-09D299186BAF}"/>
              </a:ext>
            </a:extLst>
          </p:cNvPr>
          <p:cNvPicPr>
            <a:picLocks noChangeAspect="1"/>
          </p:cNvPicPr>
          <p:nvPr/>
        </p:nvPicPr>
        <p:blipFill>
          <a:blip r:embed="rId3"/>
          <a:stretch>
            <a:fillRect/>
          </a:stretch>
        </p:blipFill>
        <p:spPr>
          <a:xfrm>
            <a:off x="7133094" y="2127921"/>
            <a:ext cx="4494784" cy="3492408"/>
          </a:xfrm>
          <a:prstGeom prst="rect">
            <a:avLst/>
          </a:prstGeom>
          <a:ln w="12700" cap="sq">
            <a:solidFill>
              <a:srgbClr val="000000"/>
            </a:solidFill>
            <a:prstDash val="solid"/>
            <a:miter lim="800000"/>
          </a:ln>
          <a:effectLst>
            <a:outerShdw blurRad="50800" dist="38100" dir="2700000" algn="tl" rotWithShape="0">
              <a:srgbClr val="000000">
                <a:alpha val="18000"/>
              </a:srgbClr>
            </a:outerShdw>
          </a:effectLst>
        </p:spPr>
      </p:pic>
      <p:sp>
        <p:nvSpPr>
          <p:cNvPr id="10" name="文字方塊 9"/>
          <p:cNvSpPr txBox="1"/>
          <p:nvPr/>
        </p:nvSpPr>
        <p:spPr>
          <a:xfrm>
            <a:off x="732172" y="2259702"/>
            <a:ext cx="1162228" cy="461665"/>
          </a:xfrm>
          <a:prstGeom prst="rect">
            <a:avLst/>
          </a:prstGeom>
          <a:noFill/>
        </p:spPr>
        <p:txBody>
          <a:bodyPr wrap="square" rtlCol="0">
            <a:spAutoFit/>
          </a:bodyPr>
          <a:lstStyle/>
          <a:p>
            <a:r>
              <a:rPr lang="zh-TW" altLang="en-US" sz="2400" dirty="0">
                <a:latin typeface="標楷體" panose="03000509000000000000" pitchFamily="65" charset="-120"/>
                <a:ea typeface="標楷體" panose="03000509000000000000" pitchFamily="65" charset="-120"/>
              </a:rPr>
              <a:t>例子</a:t>
            </a:r>
            <a:r>
              <a:rPr lang="en-US" altLang="zh-TW" sz="2400" dirty="0">
                <a:latin typeface="標楷體" panose="03000509000000000000" pitchFamily="65" charset="-120"/>
                <a:ea typeface="標楷體" panose="03000509000000000000" pitchFamily="65" charset="-120"/>
              </a:rPr>
              <a:t>︰</a:t>
            </a:r>
            <a:endParaRPr lang="zh-HK" altLang="en-US" sz="2400" dirty="0">
              <a:latin typeface="標楷體" panose="03000509000000000000" pitchFamily="65" charset="-120"/>
              <a:ea typeface="標楷體" panose="03000509000000000000" pitchFamily="65" charset="-120"/>
            </a:endParaRPr>
          </a:p>
        </p:txBody>
      </p:sp>
      <p:pic>
        <p:nvPicPr>
          <p:cNvPr id="2" name="Picture 1"/>
          <p:cNvPicPr>
            <a:picLocks noChangeAspect="1"/>
          </p:cNvPicPr>
          <p:nvPr/>
        </p:nvPicPr>
        <p:blipFill>
          <a:blip r:embed="rId4"/>
          <a:stretch>
            <a:fillRect/>
          </a:stretch>
        </p:blipFill>
        <p:spPr>
          <a:xfrm>
            <a:off x="4197927" y="6040137"/>
            <a:ext cx="887721" cy="499343"/>
          </a:xfrm>
          <a:prstGeom prst="rect">
            <a:avLst/>
          </a:prstGeom>
        </p:spPr>
      </p:pic>
    </p:spTree>
    <p:extLst>
      <p:ext uri="{BB962C8B-B14F-4D97-AF65-F5344CB8AC3E}">
        <p14:creationId xmlns:p14="http://schemas.microsoft.com/office/powerpoint/2010/main" val="41717576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48D0C18-B67F-45D2-BCCD-7C55B6500F17}"/>
              </a:ext>
            </a:extLst>
          </p:cNvPr>
          <p:cNvSpPr/>
          <p:nvPr/>
        </p:nvSpPr>
        <p:spPr>
          <a:xfrm>
            <a:off x="670760" y="1127146"/>
            <a:ext cx="11095559" cy="1282619"/>
          </a:xfrm>
          <a:prstGeom prst="rect">
            <a:avLst/>
          </a:prstGeom>
          <a:pattFill prst="lgGrid">
            <a:fgClr>
              <a:schemeClr val="bg1">
                <a:lumMod val="95000"/>
              </a:schemeClr>
            </a:fgClr>
            <a:bgClr>
              <a:schemeClr val="bg1"/>
            </a:bgClr>
          </a:pattFill>
          <a:ln w="19050">
            <a:solidFill>
              <a:schemeClr val="bg1">
                <a:lumMod val="50000"/>
              </a:schemeClr>
            </a:solidFill>
          </a:ln>
          <a:effectLst>
            <a:outerShdw blurRad="50800" dist="38100" dir="2700000" algn="tl"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文本框 7">
            <a:extLst>
              <a:ext uri="{FF2B5EF4-FFF2-40B4-BE49-F238E27FC236}">
                <a16:creationId xmlns:a16="http://schemas.microsoft.com/office/drawing/2014/main" id="{1D241253-AE07-4CC1-925D-E462E13F9FC1}"/>
              </a:ext>
            </a:extLst>
          </p:cNvPr>
          <p:cNvSpPr txBox="1"/>
          <p:nvPr/>
        </p:nvSpPr>
        <p:spPr>
          <a:xfrm>
            <a:off x="919774" y="1258338"/>
            <a:ext cx="10601666" cy="954107"/>
          </a:xfrm>
          <a:prstGeom prst="rect">
            <a:avLst/>
          </a:prstGeom>
          <a:noFill/>
        </p:spPr>
        <p:txBody>
          <a:bodyPr wrap="square">
            <a:spAutoFit/>
          </a:bodyPr>
          <a:lstStyle/>
          <a:p>
            <a:r>
              <a:rPr lang="zh-TW" altLang="en-US" sz="2800" dirty="0" smtClean="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一帶一路</a:t>
            </a:r>
            <a:r>
              <a:rPr lang="zh-TW" altLang="en-US" sz="2800" dirty="0">
                <a:latin typeface="DFKai-SB" panose="03000509000000000000" pitchFamily="65" charset="-120"/>
                <a:ea typeface="DFKai-SB" panose="03000509000000000000" pitchFamily="65" charset="-120"/>
                <a:sym typeface="宋体" panose="02010600030101010101" pitchFamily="2" charset="-122"/>
              </a:rPr>
              <a:t>」</a:t>
            </a:r>
            <a:r>
              <a:rPr lang="zh-CN" altLang="en-US" sz="2800" dirty="0">
                <a:latin typeface="DFKai-SB" panose="03000509000000000000" pitchFamily="65" charset="-120"/>
                <a:ea typeface="DFKai-SB" panose="03000509000000000000" pitchFamily="65" charset="-120"/>
              </a:rPr>
              <a:t>建設既給沿</a:t>
            </a:r>
            <a:r>
              <a:rPr lang="zh-TW" altLang="en-US" sz="2800" dirty="0">
                <a:latin typeface="DFKai-SB" panose="03000509000000000000" pitchFamily="65" charset="-120"/>
                <a:ea typeface="DFKai-SB" panose="03000509000000000000" pitchFamily="65" charset="-120"/>
              </a:rPr>
              <a:t>線</a:t>
            </a:r>
            <a:r>
              <a:rPr lang="zh-CN" altLang="en-US" sz="2800" dirty="0">
                <a:latin typeface="DFKai-SB" panose="03000509000000000000" pitchFamily="65" charset="-120"/>
                <a:ea typeface="DFKai-SB" panose="03000509000000000000" pitchFamily="65" charset="-120"/>
              </a:rPr>
              <a:t>國家創造了發展機遇，也給沿</a:t>
            </a:r>
            <a:r>
              <a:rPr lang="zh-TW" altLang="en-US" sz="2800" dirty="0">
                <a:latin typeface="DFKai-SB" panose="03000509000000000000" pitchFamily="65" charset="-120"/>
                <a:ea typeface="DFKai-SB" panose="03000509000000000000" pitchFamily="65" charset="-120"/>
              </a:rPr>
              <a:t>線</a:t>
            </a:r>
            <a:r>
              <a:rPr lang="zh-CN" altLang="en-US" sz="2800" dirty="0">
                <a:latin typeface="DFKai-SB" panose="03000509000000000000" pitchFamily="65" charset="-120"/>
                <a:ea typeface="DFKai-SB" panose="03000509000000000000" pitchFamily="65" charset="-120"/>
              </a:rPr>
              <a:t>國家人民帶來了創業和發展機會。</a:t>
            </a:r>
            <a:r>
              <a:rPr lang="zh-TW" altLang="en-US" sz="2800" dirty="0">
                <a:latin typeface="DFKai-SB" panose="03000509000000000000" pitchFamily="65" charset="-120"/>
                <a:ea typeface="DFKai-SB" panose="03000509000000000000" pitchFamily="65" charset="-120"/>
              </a:rPr>
              <a:t>不少香港企業亦把握</a:t>
            </a:r>
            <a:r>
              <a:rPr lang="zh-CN" altLang="en-US" sz="2800" dirty="0">
                <a:latin typeface="DFKai-SB" panose="03000509000000000000" pitchFamily="65" charset="-120"/>
                <a:ea typeface="DFKai-SB" panose="03000509000000000000" pitchFamily="65" charset="-120"/>
              </a:rPr>
              <a:t>機遇</a:t>
            </a:r>
            <a:r>
              <a:rPr lang="zh-TW" altLang="en-US" sz="2800" dirty="0">
                <a:latin typeface="DFKai-SB" panose="03000509000000000000" pitchFamily="65" charset="-120"/>
                <a:ea typeface="DFKai-SB" panose="03000509000000000000" pitchFamily="65" charset="-120"/>
              </a:rPr>
              <a:t>，參與其中。</a:t>
            </a:r>
            <a:endParaRPr lang="zh-CN" altLang="en-US" sz="2800" dirty="0">
              <a:latin typeface="DFKai-SB" panose="03000509000000000000" pitchFamily="65" charset="-120"/>
              <a:ea typeface="DFKai-SB" panose="03000509000000000000" pitchFamily="65" charset="-120"/>
            </a:endParaRPr>
          </a:p>
        </p:txBody>
      </p:sp>
      <p:sp>
        <p:nvSpPr>
          <p:cNvPr id="7" name="标题 1">
            <a:extLst>
              <a:ext uri="{FF2B5EF4-FFF2-40B4-BE49-F238E27FC236}">
                <a16:creationId xmlns:a16="http://schemas.microsoft.com/office/drawing/2014/main" id="{12E403A2-700F-4660-A3EF-B21AA40E3A39}"/>
              </a:ext>
            </a:extLst>
          </p:cNvPr>
          <p:cNvSpPr txBox="1">
            <a:spLocks noChangeArrowheads="1"/>
          </p:cNvSpPr>
          <p:nvPr/>
        </p:nvSpPr>
        <p:spPr bwMode="auto">
          <a:xfrm>
            <a:off x="1179276" y="345916"/>
            <a:ext cx="4401717" cy="5159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a:latin typeface="DFKai-SB" panose="03000509000000000000" pitchFamily="65" charset="-120"/>
                <a:ea typeface="DFKai-SB" panose="03000509000000000000" pitchFamily="65" charset="-120"/>
              </a:rPr>
              <a:t>發展之路</a:t>
            </a:r>
          </a:p>
        </p:txBody>
      </p:sp>
      <p:sp>
        <p:nvSpPr>
          <p:cNvPr id="10" name="Freeform 7">
            <a:extLst>
              <a:ext uri="{FF2B5EF4-FFF2-40B4-BE49-F238E27FC236}">
                <a16:creationId xmlns:a16="http://schemas.microsoft.com/office/drawing/2014/main" id="{1DCAEE5C-FD83-4E36-9488-B3628AE91037}"/>
              </a:ext>
            </a:extLst>
          </p:cNvPr>
          <p:cNvSpPr/>
          <p:nvPr/>
        </p:nvSpPr>
        <p:spPr bwMode="auto">
          <a:xfrm>
            <a:off x="732172" y="442477"/>
            <a:ext cx="447105" cy="322816"/>
          </a:xfrm>
          <a:custGeom>
            <a:avLst/>
            <a:gdLst>
              <a:gd name="T0" fmla="*/ 304 w 396"/>
              <a:gd name="T1" fmla="*/ 283 h 298"/>
              <a:gd name="T2" fmla="*/ 275 w 396"/>
              <a:gd name="T3" fmla="*/ 298 h 298"/>
              <a:gd name="T4" fmla="*/ 14 w 396"/>
              <a:gd name="T5" fmla="*/ 298 h 298"/>
              <a:gd name="T6" fmla="*/ 6 w 396"/>
              <a:gd name="T7" fmla="*/ 283 h 298"/>
              <a:gd name="T8" fmla="*/ 92 w 396"/>
              <a:gd name="T9" fmla="*/ 164 h 298"/>
              <a:gd name="T10" fmla="*/ 92 w 396"/>
              <a:gd name="T11" fmla="*/ 134 h 298"/>
              <a:gd name="T12" fmla="*/ 6 w 396"/>
              <a:gd name="T13" fmla="*/ 15 h 298"/>
              <a:gd name="T14" fmla="*/ 14 w 396"/>
              <a:gd name="T15" fmla="*/ 0 h 298"/>
              <a:gd name="T16" fmla="*/ 275 w 396"/>
              <a:gd name="T17" fmla="*/ 0 h 298"/>
              <a:gd name="T18" fmla="*/ 304 w 396"/>
              <a:gd name="T19" fmla="*/ 15 h 298"/>
              <a:gd name="T20" fmla="*/ 390 w 396"/>
              <a:gd name="T21" fmla="*/ 134 h 298"/>
              <a:gd name="T22" fmla="*/ 390 w 396"/>
              <a:gd name="T23" fmla="*/ 164 h 298"/>
              <a:gd name="T24" fmla="*/ 304 w 396"/>
              <a:gd name="T25" fmla="*/ 283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98">
                <a:moveTo>
                  <a:pt x="304" y="283"/>
                </a:moveTo>
                <a:cubicBezTo>
                  <a:pt x="298" y="291"/>
                  <a:pt x="285" y="298"/>
                  <a:pt x="275" y="298"/>
                </a:cubicBezTo>
                <a:cubicBezTo>
                  <a:pt x="14" y="298"/>
                  <a:pt x="14" y="298"/>
                  <a:pt x="14" y="298"/>
                </a:cubicBezTo>
                <a:cubicBezTo>
                  <a:pt x="4" y="298"/>
                  <a:pt x="0" y="291"/>
                  <a:pt x="6" y="283"/>
                </a:cubicBezTo>
                <a:cubicBezTo>
                  <a:pt x="92" y="164"/>
                  <a:pt x="92" y="164"/>
                  <a:pt x="92" y="164"/>
                </a:cubicBezTo>
                <a:cubicBezTo>
                  <a:pt x="98" y="156"/>
                  <a:pt x="98" y="142"/>
                  <a:pt x="92" y="134"/>
                </a:cubicBezTo>
                <a:cubicBezTo>
                  <a:pt x="6" y="15"/>
                  <a:pt x="6" y="15"/>
                  <a:pt x="6" y="15"/>
                </a:cubicBezTo>
                <a:cubicBezTo>
                  <a:pt x="0" y="7"/>
                  <a:pt x="4" y="0"/>
                  <a:pt x="14" y="0"/>
                </a:cubicBezTo>
                <a:cubicBezTo>
                  <a:pt x="275" y="0"/>
                  <a:pt x="275" y="0"/>
                  <a:pt x="275" y="0"/>
                </a:cubicBezTo>
                <a:cubicBezTo>
                  <a:pt x="285" y="0"/>
                  <a:pt x="298" y="7"/>
                  <a:pt x="304" y="15"/>
                </a:cubicBezTo>
                <a:cubicBezTo>
                  <a:pt x="390" y="134"/>
                  <a:pt x="390" y="134"/>
                  <a:pt x="390" y="134"/>
                </a:cubicBezTo>
                <a:cubicBezTo>
                  <a:pt x="396" y="142"/>
                  <a:pt x="396" y="156"/>
                  <a:pt x="390" y="164"/>
                </a:cubicBezTo>
                <a:lnTo>
                  <a:pt x="304" y="283"/>
                </a:lnTo>
                <a:close/>
              </a:path>
            </a:pathLst>
          </a:custGeom>
          <a:solidFill>
            <a:srgbClr val="FF0000"/>
          </a:solidFill>
          <a:ln w="19050">
            <a:solidFill>
              <a:srgbClr val="FFFFFF"/>
            </a:solidFill>
            <a:round/>
          </a:ln>
        </p:spPr>
        <p:txBody>
          <a:bodyPr vert="horz" wrap="square" lIns="83748" tIns="41874" rIns="83748" bIns="41874" numCol="1" anchor="t" anchorCtr="0" compatLnSpc="1"/>
          <a:lstStyle/>
          <a:p>
            <a:pPr marL="0" marR="0" lvl="0" indent="0" algn="just" defTabSz="914400" eaLnBrk="1" fontAlgn="auto" latinLnBrk="0" hangingPunct="1">
              <a:lnSpc>
                <a:spcPct val="12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Agency FB" panose="020B0503020202020204" pitchFamily="34" charset="0"/>
              <a:ea typeface="微软雅黑" panose="020B0503020204020204" pitchFamily="34" charset="-122"/>
              <a:cs typeface="+mn-ea"/>
              <a:sym typeface="Agency FB" panose="020B0503020202020204" pitchFamily="34" charset="0"/>
            </a:endParaRPr>
          </a:p>
        </p:txBody>
      </p:sp>
      <p:sp>
        <p:nvSpPr>
          <p:cNvPr id="2" name="矩形 1"/>
          <p:cNvSpPr/>
          <p:nvPr/>
        </p:nvSpPr>
        <p:spPr>
          <a:xfrm>
            <a:off x="595946" y="3400248"/>
            <a:ext cx="11095559" cy="3077766"/>
          </a:xfrm>
          <a:prstGeom prst="rect">
            <a:avLst/>
          </a:prstGeom>
          <a:ln w="38100">
            <a:solidFill>
              <a:srgbClr val="FF0000"/>
            </a:solidFill>
          </a:ln>
        </p:spPr>
        <p:txBody>
          <a:bodyPr wrap="square">
            <a:spAutoFit/>
          </a:bodyPr>
          <a:lstStyle/>
          <a:p>
            <a:r>
              <a:rPr lang="zh-TW" altLang="en-US" sz="2800" kern="0" dirty="0">
                <a:latin typeface="DFKai-SB" panose="03000509000000000000" pitchFamily="65" charset="-120"/>
                <a:ea typeface="DFKai-SB" panose="03000509000000000000" pitchFamily="65" charset="-120"/>
                <a:cs typeface="Times New Roman" panose="02020603050405020304" pitchFamily="18" charset="0"/>
              </a:rPr>
              <a:t>請學生點擊圖像閱讀有關的</a:t>
            </a:r>
            <a:r>
              <a:rPr lang="zh-TW" altLang="en-US" sz="2800" kern="0" dirty="0" smtClean="0">
                <a:latin typeface="DFKai-SB" panose="03000509000000000000" pitchFamily="65" charset="-120"/>
                <a:ea typeface="DFKai-SB" panose="03000509000000000000" pitchFamily="65" charset="-120"/>
                <a:cs typeface="Times New Roman" panose="02020603050405020304" pitchFamily="18" charset="0"/>
              </a:rPr>
              <a:t>資訊，</a:t>
            </a:r>
            <a:r>
              <a:rPr lang="zh-TW" altLang="en-US" sz="2800" kern="0" dirty="0">
                <a:latin typeface="DFKai-SB" panose="03000509000000000000" pitchFamily="65" charset="-120"/>
                <a:ea typeface="DFKai-SB" panose="03000509000000000000" pitchFamily="65" charset="-120"/>
                <a:cs typeface="Times New Roman" panose="02020603050405020304" pitchFamily="18" charset="0"/>
              </a:rPr>
              <a:t>找出香港企業借助「一帶一路」發展的實際例子。</a:t>
            </a:r>
            <a:endParaRPr lang="en-US" altLang="zh-TW" sz="2800" kern="0" dirty="0">
              <a:latin typeface="DFKai-SB" panose="03000509000000000000" pitchFamily="65" charset="-120"/>
              <a:ea typeface="DFKai-SB" panose="03000509000000000000" pitchFamily="65" charset="-120"/>
              <a:cs typeface="Times New Roman" panose="02020603050405020304" pitchFamily="18" charset="0"/>
            </a:endParaRPr>
          </a:p>
          <a:p>
            <a:endParaRPr lang="en-US" altLang="zh-HK" dirty="0"/>
          </a:p>
          <a:p>
            <a:endParaRPr lang="en-US" altLang="zh-TW" sz="1600" dirty="0" smtClean="0">
              <a:latin typeface="DFKai-SB" panose="03000509000000000000" pitchFamily="65" charset="-120"/>
              <a:ea typeface="DFKai-SB" panose="03000509000000000000" pitchFamily="65" charset="-120"/>
              <a:sym typeface="宋体" panose="02010600030101010101" pitchFamily="2" charset="-122"/>
            </a:endParaRPr>
          </a:p>
          <a:p>
            <a:endParaRPr lang="en-US" altLang="zh-TW" sz="1600" dirty="0">
              <a:latin typeface="DFKai-SB" panose="03000509000000000000" pitchFamily="65" charset="-120"/>
              <a:ea typeface="DFKai-SB" panose="03000509000000000000" pitchFamily="65" charset="-120"/>
              <a:sym typeface="宋体" panose="02010600030101010101" pitchFamily="2" charset="-122"/>
            </a:endParaRPr>
          </a:p>
          <a:p>
            <a:endParaRPr lang="en-US" altLang="zh-TW" sz="1600" dirty="0" smtClean="0">
              <a:latin typeface="DFKai-SB" panose="03000509000000000000" pitchFamily="65" charset="-120"/>
              <a:ea typeface="DFKai-SB" panose="03000509000000000000" pitchFamily="65" charset="-120"/>
              <a:sym typeface="宋体" panose="02010600030101010101" pitchFamily="2" charset="-122"/>
            </a:endParaRPr>
          </a:p>
          <a:p>
            <a:endParaRPr lang="en-US" altLang="zh-TW" sz="1600" dirty="0">
              <a:latin typeface="DFKai-SB" panose="03000509000000000000" pitchFamily="65" charset="-120"/>
              <a:ea typeface="DFKai-SB" panose="03000509000000000000" pitchFamily="65" charset="-120"/>
              <a:sym typeface="宋体" panose="02010600030101010101" pitchFamily="2" charset="-122"/>
            </a:endParaRPr>
          </a:p>
          <a:p>
            <a:endParaRPr lang="en-US" altLang="zh-TW" sz="1600" dirty="0" smtClean="0">
              <a:latin typeface="DFKai-SB" panose="03000509000000000000" pitchFamily="65" charset="-120"/>
              <a:ea typeface="DFKai-SB" panose="03000509000000000000" pitchFamily="65" charset="-120"/>
              <a:sym typeface="宋体" panose="02010600030101010101" pitchFamily="2" charset="-122"/>
            </a:endParaRPr>
          </a:p>
          <a:p>
            <a:endParaRPr lang="en-US" altLang="zh-TW" sz="1400" dirty="0" smtClean="0">
              <a:latin typeface="DFKai-SB" panose="03000509000000000000" pitchFamily="65" charset="-120"/>
              <a:ea typeface="DFKai-SB" panose="03000509000000000000" pitchFamily="65" charset="-120"/>
              <a:sym typeface="宋体" panose="02010600030101010101" pitchFamily="2" charset="-122"/>
            </a:endParaRPr>
          </a:p>
          <a:p>
            <a:r>
              <a:rPr lang="zh-TW" altLang="en-US" sz="1200" dirty="0" smtClean="0">
                <a:latin typeface="DFKai-SB" panose="03000509000000000000" pitchFamily="65" charset="-120"/>
                <a:ea typeface="DFKai-SB" panose="03000509000000000000" pitchFamily="65" charset="-120"/>
                <a:sym typeface="宋体" panose="02010600030101010101" pitchFamily="2" charset="-122"/>
              </a:rPr>
              <a:t>資料來源</a:t>
            </a:r>
            <a:r>
              <a:rPr lang="en-US" altLang="zh-TW" sz="1200" dirty="0" smtClean="0">
                <a:latin typeface="DFKai-SB" panose="03000509000000000000" pitchFamily="65" charset="-120"/>
                <a:ea typeface="DFKai-SB" panose="03000509000000000000" pitchFamily="65" charset="-120"/>
                <a:sym typeface="宋体" panose="02010600030101010101" pitchFamily="2" charset="-122"/>
              </a:rPr>
              <a:t>: </a:t>
            </a:r>
            <a:r>
              <a:rPr lang="zh-TW" altLang="en-US" sz="1200" dirty="0" smtClean="0">
                <a:latin typeface="DFKai-SB" panose="03000509000000000000" pitchFamily="65" charset="-120"/>
                <a:ea typeface="DFKai-SB" panose="03000509000000000000" pitchFamily="65" charset="-120"/>
                <a:sym typeface="宋体" panose="02010600030101010101" pitchFamily="2" charset="-122"/>
              </a:rPr>
              <a:t>香港</a:t>
            </a:r>
            <a:r>
              <a:rPr lang="zh-TW" altLang="en-US" sz="1200" dirty="0">
                <a:latin typeface="DFKai-SB" panose="03000509000000000000" pitchFamily="65" charset="-120"/>
                <a:ea typeface="DFKai-SB" panose="03000509000000000000" pitchFamily="65" charset="-120"/>
                <a:sym typeface="宋体" panose="02010600030101010101" pitchFamily="2" charset="-122"/>
              </a:rPr>
              <a:t>貿易發展局「一帶一路」資訊網站</a:t>
            </a:r>
            <a:endParaRPr lang="en-US" altLang="zh-HK" sz="1200" dirty="0"/>
          </a:p>
          <a:p>
            <a:r>
              <a:rPr lang="zh-HK" altLang="en-US" sz="1200" dirty="0">
                <a:latin typeface="Times New Roman" panose="02020603050405020304" pitchFamily="18" charset="0"/>
                <a:cs typeface="Times New Roman" panose="02020603050405020304" pitchFamily="18" charset="0"/>
              </a:rPr>
              <a:t>https://beltandroad.hktdc.com/tc/case-reference</a:t>
            </a:r>
            <a:r>
              <a:rPr lang="zh-HK" altLang="en-US" sz="1200" dirty="0" smtClean="0">
                <a:latin typeface="Times New Roman" panose="02020603050405020304" pitchFamily="18" charset="0"/>
                <a:cs typeface="Times New Roman" panose="02020603050405020304" pitchFamily="18" charset="0"/>
              </a:rPr>
              <a:t>s</a:t>
            </a:r>
            <a:endParaRPr lang="en-US" altLang="zh-HK" sz="1200" dirty="0">
              <a:latin typeface="Times New Roman" panose="02020603050405020304" pitchFamily="18" charset="0"/>
              <a:cs typeface="Times New Roman" panose="02020603050405020304" pitchFamily="18" charset="0"/>
            </a:endParaRPr>
          </a:p>
        </p:txBody>
      </p:sp>
      <p:grpSp>
        <p:nvGrpSpPr>
          <p:cNvPr id="13" name="群組 12"/>
          <p:cNvGrpSpPr/>
          <p:nvPr/>
        </p:nvGrpSpPr>
        <p:grpSpPr>
          <a:xfrm>
            <a:off x="670760" y="2675058"/>
            <a:ext cx="3959429" cy="523577"/>
            <a:chOff x="773627" y="3981362"/>
            <a:chExt cx="3959429" cy="523577"/>
          </a:xfrm>
        </p:grpSpPr>
        <p:sp>
          <p:nvSpPr>
            <p:cNvPr id="14" name="矩形 13">
              <a:extLst>
                <a:ext uri="{FF2B5EF4-FFF2-40B4-BE49-F238E27FC236}">
                  <a16:creationId xmlns:a16="http://schemas.microsoft.com/office/drawing/2014/main" id="{1DCF31CD-1DB3-426D-8296-E96C620A7992}"/>
                </a:ext>
              </a:extLst>
            </p:cNvPr>
            <p:cNvSpPr/>
            <p:nvPr/>
          </p:nvSpPr>
          <p:spPr>
            <a:xfrm>
              <a:off x="773627" y="4079489"/>
              <a:ext cx="363537" cy="363538"/>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a:extLst>
                <a:ext uri="{FF2B5EF4-FFF2-40B4-BE49-F238E27FC236}">
                  <a16:creationId xmlns:a16="http://schemas.microsoft.com/office/drawing/2014/main" id="{DC003D24-7839-400F-8FEE-AC30823C57A4}"/>
                </a:ext>
              </a:extLst>
            </p:cNvPr>
            <p:cNvSpPr/>
            <p:nvPr/>
          </p:nvSpPr>
          <p:spPr>
            <a:xfrm>
              <a:off x="897452" y="4214427"/>
              <a:ext cx="303212" cy="290512"/>
            </a:xfrm>
            <a:prstGeom prst="rect">
              <a:avLst/>
            </a:prstGeom>
            <a:solidFill>
              <a:srgbClr val="C8040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文本框 13">
              <a:extLst>
                <a:ext uri="{FF2B5EF4-FFF2-40B4-BE49-F238E27FC236}">
                  <a16:creationId xmlns:a16="http://schemas.microsoft.com/office/drawing/2014/main" id="{0D4FE447-672F-4C6A-891B-E9586BA49610}"/>
                </a:ext>
              </a:extLst>
            </p:cNvPr>
            <p:cNvSpPr txBox="1">
              <a:spLocks noChangeArrowheads="1"/>
            </p:cNvSpPr>
            <p:nvPr/>
          </p:nvSpPr>
          <p:spPr bwMode="auto">
            <a:xfrm>
              <a:off x="1200664" y="3981362"/>
              <a:ext cx="35323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TW" altLang="en-US" sz="2800" b="1" dirty="0">
                  <a:latin typeface="標楷體" panose="03000509000000000000" pitchFamily="65" charset="-120"/>
                  <a:ea typeface="標楷體" panose="03000509000000000000" pitchFamily="65" charset="-120"/>
                </a:rPr>
                <a:t>活動</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資料閱讀</a:t>
              </a:r>
              <a:endParaRPr lang="zh-CN" altLang="en-US" sz="2800" b="1" dirty="0">
                <a:latin typeface="標楷體" panose="03000509000000000000" pitchFamily="65" charset="-120"/>
                <a:ea typeface="標楷體" panose="03000509000000000000" pitchFamily="65" charset="-120"/>
              </a:endParaRPr>
            </a:p>
          </p:txBody>
        </p:sp>
        <p:cxnSp>
          <p:nvCxnSpPr>
            <p:cNvPr id="17" name="直接连接符 29">
              <a:extLst>
                <a:ext uri="{FF2B5EF4-FFF2-40B4-BE49-F238E27FC236}">
                  <a16:creationId xmlns:a16="http://schemas.microsoft.com/office/drawing/2014/main" id="{FC4F6B70-DAF7-421E-9DD9-80D824F5D634}"/>
                </a:ext>
              </a:extLst>
            </p:cNvPr>
            <p:cNvCxnSpPr>
              <a:cxnSpLocks/>
            </p:cNvCxnSpPr>
            <p:nvPr/>
          </p:nvCxnSpPr>
          <p:spPr>
            <a:xfrm>
              <a:off x="1200664" y="4477952"/>
              <a:ext cx="1405091"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3" name="Picture 2">
            <a:hlinkClick r:id="rId2"/>
          </p:cNvPr>
          <p:cNvPicPr>
            <a:picLocks noChangeAspect="1"/>
          </p:cNvPicPr>
          <p:nvPr/>
        </p:nvPicPr>
        <p:blipFill>
          <a:blip r:embed="rId3"/>
          <a:stretch>
            <a:fillRect/>
          </a:stretch>
        </p:blipFill>
        <p:spPr>
          <a:xfrm>
            <a:off x="3499659" y="4188761"/>
            <a:ext cx="6471112" cy="1632949"/>
          </a:xfrm>
          <a:prstGeom prst="rect">
            <a:avLst/>
          </a:prstGeom>
        </p:spPr>
      </p:pic>
    </p:spTree>
    <p:extLst>
      <p:ext uri="{BB962C8B-B14F-4D97-AF65-F5344CB8AC3E}">
        <p14:creationId xmlns:p14="http://schemas.microsoft.com/office/powerpoint/2010/main" val="411713648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0">
            <a:extLst>
              <a:ext uri="{FF2B5EF4-FFF2-40B4-BE49-F238E27FC236}">
                <a16:creationId xmlns:a16="http://schemas.microsoft.com/office/drawing/2014/main" id="{8E3EE96F-2378-4BA4-8202-5DCCE573319E}"/>
              </a:ext>
            </a:extLst>
          </p:cNvPr>
          <p:cNvSpPr txBox="1"/>
          <p:nvPr/>
        </p:nvSpPr>
        <p:spPr>
          <a:xfrm>
            <a:off x="4356760" y="0"/>
            <a:ext cx="3001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rPr>
              <a:t>使用指引</a:t>
            </a:r>
            <a:endParaRPr kumimoji="0" lang="zh-CN" altLang="en-US" sz="4000" b="1" i="0" u="none" strike="noStrike" kern="1200" cap="none" spc="0" normalizeH="0" baseline="0" noProof="0" dirty="0">
              <a:ln>
                <a:noFill/>
              </a:ln>
              <a:solidFill>
                <a:srgbClr val="70AD47">
                  <a:lumMod val="50000"/>
                </a:srgbClr>
              </a:solidFill>
              <a:effectLst/>
              <a:uLnTx/>
              <a:uFillTx/>
              <a:latin typeface="標楷體" panose="03000509000000000000" pitchFamily="65" charset="-120"/>
              <a:ea typeface="標楷體" panose="03000509000000000000" pitchFamily="65" charset="-120"/>
              <a:cs typeface="+mn-cs"/>
            </a:endParaRPr>
          </a:p>
        </p:txBody>
      </p:sp>
      <p:sp>
        <p:nvSpPr>
          <p:cNvPr id="13" name="文本框 10">
            <a:extLst>
              <a:ext uri="{FF2B5EF4-FFF2-40B4-BE49-F238E27FC236}">
                <a16:creationId xmlns:a16="http://schemas.microsoft.com/office/drawing/2014/main" id="{8E3EE96F-2378-4BA4-8202-5DCCE573319E}"/>
              </a:ext>
            </a:extLst>
          </p:cNvPr>
          <p:cNvSpPr txBox="1"/>
          <p:nvPr/>
        </p:nvSpPr>
        <p:spPr>
          <a:xfrm>
            <a:off x="227195" y="707886"/>
            <a:ext cx="11576115" cy="60170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本資料以教師為</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主要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對象，提供與課題相關的知識內容，方便教師備課時掌握教學內容</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本資源所提供的資料、視頻、相片、圖片、思考問題與建議答案等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可作多用途使用，如</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教師課</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堂教學材料</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程規劃和學與教的參考、</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學生課業等</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。教師應</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配合</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公民與社會發展科課程及評估指引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中四至中六</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Times New Roman" panose="02020603050405020304" pitchFamily="18" charset="0"/>
                <a:ea typeface="標楷體" panose="03000509000000000000" pitchFamily="65" charset="-120"/>
                <a:cs typeface="Times New Roman" panose="02020603050405020304" pitchFamily="18" charset="0"/>
              </a:rPr>
              <a:t>2021</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按學生學習多樣性、課堂教學、</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評估</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要</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等調整以作出合適的</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處理。</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就本資源的內容，教師可提供適切的補充或安排學生預習</a:t>
            </a:r>
            <a:r>
              <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延伸學習，加深學生對資料和課題的認識。</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教師可以按照本科課程理念與宗旨</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選取其他正確可信、客觀持平</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的</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學與教資源，</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以助學生建立穩固的知識基礎，</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培養正面價值觀和積極的態度</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，以及提升慎思明辨</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解難等思考能力和不同的共通能力</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endPar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部分</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資料因版權問題而未能</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下載方便即時瀏覽</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已</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提供有關網址，</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請自行上網瀏覽。</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部分資料可能在教師使用時已有所更新，教師可</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瀏</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覽網址，以取得最新資料。</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a:p>
            <a:pPr marL="342900" marR="0" lvl="0" indent="-342900" algn="l" defTabSz="914400" rtl="0" eaLnBrk="1" fontAlgn="auto" latinLnBrk="0" hangingPunct="1">
              <a:lnSpc>
                <a:spcPct val="100000"/>
              </a:lnSpc>
              <a:spcBef>
                <a:spcPts val="450"/>
              </a:spcBef>
              <a:spcAft>
                <a:spcPts val="0"/>
              </a:spcAft>
              <a:buClrTx/>
              <a:buSzTx/>
              <a:buFont typeface="Arial" panose="020B0604020202020204" pitchFamily="34" charset="0"/>
              <a:buChar char="•"/>
              <a:tabLst/>
              <a:defRPr/>
            </a:pP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請同時參閱</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指引</a:t>
            </a:r>
            <a:r>
              <a:rPr kumimoji="0" lang="en-US" altLang="zh-TW"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a:t>
            </a:r>
            <a:r>
              <a:rPr kumimoji="0" lang="zh-TW"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以了解課程學與教的要求與安排</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。歡迎教師指正未盡完善之處</a:t>
            </a:r>
            <a:r>
              <a:rPr kumimoji="0" lang="zh-CN" altLang="en-US"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rPr>
              <a:t>，亦歡迎提供</a:t>
            </a:r>
            <a:r>
              <a:rPr kumimoji="0" lang="zh-CN" altLang="en-US" sz="2400" i="0" u="none" strike="noStrike" kern="1200" cap="none" spc="0" normalizeH="0" baseline="0" noProof="0" dirty="0" smtClean="0">
                <a:ln>
                  <a:noFill/>
                </a:ln>
                <a:effectLst/>
                <a:uLnTx/>
                <a:uFillTx/>
                <a:latin typeface="標楷體" panose="03000509000000000000" pitchFamily="65" charset="-120"/>
                <a:ea typeface="標楷體" panose="03000509000000000000" pitchFamily="65" charset="-120"/>
              </a:rPr>
              <a:t>更新資料，以增潤內容，供所有教師參考之用。</a:t>
            </a:r>
            <a:endParaRPr kumimoji="0" lang="en-US" altLang="zh-CN" sz="2400" i="0" u="none" strike="noStrike" kern="1200" cap="none" spc="0" normalizeH="0" baseline="0" noProof="0" dirty="0">
              <a:ln>
                <a:noFill/>
              </a:ln>
              <a:effectLst/>
              <a:uLnTx/>
              <a:uFillTx/>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133667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C185461F-DAC3-47A9-AE7F-DD4D424114EA}"/>
              </a:ext>
            </a:extLst>
          </p:cNvPr>
          <p:cNvSpPr txBox="1"/>
          <p:nvPr/>
        </p:nvSpPr>
        <p:spPr>
          <a:xfrm>
            <a:off x="457459" y="1642411"/>
            <a:ext cx="11002807" cy="1200329"/>
          </a:xfrm>
          <a:prstGeom prst="rect">
            <a:avLst/>
          </a:prstGeom>
          <a:noFill/>
        </p:spPr>
        <p:txBody>
          <a:bodyPr wrap="square" rtlCol="0">
            <a:spAutoFit/>
          </a:bodyPr>
          <a:lstStyle/>
          <a:p>
            <a:r>
              <a:rPr lang="zh-TW" altLang="en-US" sz="2400" dirty="0" smtClean="0">
                <a:latin typeface="DFKai-SB" panose="03000509000000000000" pitchFamily="65" charset="-120"/>
                <a:ea typeface="DFKai-SB" panose="03000509000000000000" pitchFamily="65" charset="-120"/>
              </a:rPr>
              <a:t>多年</a:t>
            </a:r>
            <a:r>
              <a:rPr lang="zh-TW" altLang="en-US" sz="2400" dirty="0">
                <a:latin typeface="DFKai-SB" panose="03000509000000000000" pitchFamily="65" charset="-120"/>
                <a:ea typeface="DFKai-SB" panose="03000509000000000000" pitchFamily="65" charset="-120"/>
              </a:rPr>
              <a:t>來，國家積極參與</a:t>
            </a:r>
            <a:r>
              <a:rPr lang="zh-CN" altLang="en-US" sz="2400" dirty="0">
                <a:latin typeface="DFKai-SB" panose="03000509000000000000" pitchFamily="65" charset="-120"/>
                <a:ea typeface="DFKai-SB" panose="03000509000000000000" pitchFamily="65" charset="-120"/>
              </a:rPr>
              <a:t>國際災難救援和人道主義援助</a:t>
            </a:r>
            <a:r>
              <a:rPr lang="zh-TW" altLang="en-US" sz="2400" dirty="0">
                <a:latin typeface="DFKai-SB" panose="03000509000000000000" pitchFamily="65" charset="-120"/>
                <a:ea typeface="DFKai-SB" panose="03000509000000000000" pitchFamily="65" charset="-120"/>
              </a:rPr>
              <a:t>的工作，如</a:t>
            </a:r>
            <a:r>
              <a:rPr lang="zh-CN" altLang="en-US" sz="2400" b="0" i="0" dirty="0">
                <a:effectLst/>
                <a:latin typeface="DFKai-SB" panose="03000509000000000000" pitchFamily="65" charset="-120"/>
                <a:ea typeface="DFKai-SB" panose="03000509000000000000" pitchFamily="65" charset="-120"/>
              </a:rPr>
              <a:t>尼泊爾抗震</a:t>
            </a:r>
            <a:r>
              <a:rPr lang="zh-CN" altLang="en-US" sz="2400" dirty="0">
                <a:latin typeface="DFKai-SB" panose="03000509000000000000" pitchFamily="65" charset="-120"/>
                <a:ea typeface="DFKai-SB" panose="03000509000000000000" pitchFamily="65" charset="-120"/>
              </a:rPr>
              <a:t>救災、</a:t>
            </a:r>
            <a:r>
              <a:rPr lang="zh-CN" altLang="en-US" sz="2400" b="0" i="0" dirty="0">
                <a:effectLst/>
                <a:latin typeface="DFKai-SB" panose="03000509000000000000" pitchFamily="65" charset="-120"/>
                <a:ea typeface="DFKai-SB" panose="03000509000000000000" pitchFamily="65" charset="-120"/>
              </a:rPr>
              <a:t>菲律賓</a:t>
            </a:r>
            <a:r>
              <a:rPr lang="zh-TW" altLang="en-US" sz="2400" dirty="0">
                <a:latin typeface="DFKai-SB" panose="03000509000000000000" pitchFamily="65" charset="-120"/>
                <a:ea typeface="DFKai-SB" panose="03000509000000000000" pitchFamily="65" charset="-120"/>
              </a:rPr>
              <a:t>「</a:t>
            </a:r>
            <a:r>
              <a:rPr lang="zh-CN" altLang="en-US" sz="2400" dirty="0">
                <a:latin typeface="DFKai-SB" panose="03000509000000000000" pitchFamily="65" charset="-120"/>
                <a:ea typeface="DFKai-SB" panose="03000509000000000000" pitchFamily="65" charset="-120"/>
              </a:rPr>
              <a:t>海燕</a:t>
            </a:r>
            <a:r>
              <a:rPr lang="zh-TW" altLang="en-US" sz="2400" dirty="0">
                <a:latin typeface="DFKai-SB" panose="03000509000000000000" pitchFamily="65" charset="-120"/>
                <a:ea typeface="DFKai-SB" panose="03000509000000000000" pitchFamily="65" charset="-120"/>
              </a:rPr>
              <a:t>」</a:t>
            </a:r>
            <a:r>
              <a:rPr lang="zh-CN" altLang="en-US" sz="2400" b="0" i="0" dirty="0">
                <a:effectLst/>
                <a:latin typeface="DFKai-SB" panose="03000509000000000000" pitchFamily="65" charset="-120"/>
                <a:ea typeface="DFKai-SB" panose="03000509000000000000" pitchFamily="65" charset="-120"/>
              </a:rPr>
              <a:t>颱風救援、西非抗</a:t>
            </a:r>
            <a:r>
              <a:rPr lang="zh-CN" altLang="en-US" sz="2400" dirty="0">
                <a:latin typeface="DFKai-SB" panose="03000509000000000000" pitchFamily="65" charset="-120"/>
                <a:ea typeface="DFKai-SB" panose="03000509000000000000" pitchFamily="65" charset="-120"/>
              </a:rPr>
              <a:t>擊伊波拉疫</a:t>
            </a:r>
            <a:r>
              <a:rPr lang="zh-CN" altLang="en-US" sz="2400" b="0" i="0" dirty="0">
                <a:effectLst/>
                <a:latin typeface="DFKai-SB" panose="03000509000000000000" pitchFamily="65" charset="-120"/>
                <a:ea typeface="DFKai-SB" panose="03000509000000000000" pitchFamily="65" charset="-120"/>
              </a:rPr>
              <a:t>情、老撾水</a:t>
            </a:r>
            <a:r>
              <a:rPr lang="zh-TW" altLang="en-US" sz="2400" dirty="0">
                <a:latin typeface="DFKai-SB" panose="03000509000000000000" pitchFamily="65" charset="-120"/>
                <a:ea typeface="DFKai-SB" panose="03000509000000000000" pitchFamily="65" charset="-120"/>
              </a:rPr>
              <a:t>災</a:t>
            </a:r>
            <a:r>
              <a:rPr lang="zh-CN" altLang="en-US" sz="2400" b="0" i="0" dirty="0">
                <a:effectLst/>
                <a:latin typeface="DFKai-SB" panose="03000509000000000000" pitchFamily="65" charset="-120"/>
                <a:ea typeface="DFKai-SB" panose="03000509000000000000" pitchFamily="65" charset="-120"/>
              </a:rPr>
              <a:t>潰壩救援等多項行動</a:t>
            </a:r>
            <a:r>
              <a:rPr lang="zh-TW" altLang="en-US" sz="2400" dirty="0">
                <a:latin typeface="DFKai-SB" panose="03000509000000000000" pitchFamily="65" charset="-120"/>
                <a:ea typeface="DFKai-SB" panose="03000509000000000000" pitchFamily="65" charset="-120"/>
              </a:rPr>
              <a:t>，受到國際社會的稱許。</a:t>
            </a:r>
            <a:endParaRPr lang="en-US" altLang="zh-CN" sz="2400" b="0" i="0" dirty="0">
              <a:effectLst/>
              <a:latin typeface="DFKai-SB" panose="03000509000000000000" pitchFamily="65" charset="-120"/>
              <a:ea typeface="DFKai-SB" panose="03000509000000000000" pitchFamily="65" charset="-120"/>
            </a:endParaRPr>
          </a:p>
        </p:txBody>
      </p:sp>
      <p:sp>
        <p:nvSpPr>
          <p:cNvPr id="10" name="文本框 9">
            <a:extLst>
              <a:ext uri="{FF2B5EF4-FFF2-40B4-BE49-F238E27FC236}">
                <a16:creationId xmlns:a16="http://schemas.microsoft.com/office/drawing/2014/main" id="{B1709CE1-BCD7-43B9-A8AF-02DD6C4E7BFF}"/>
              </a:ext>
            </a:extLst>
          </p:cNvPr>
          <p:cNvSpPr txBox="1"/>
          <p:nvPr/>
        </p:nvSpPr>
        <p:spPr>
          <a:xfrm>
            <a:off x="2503055" y="897286"/>
            <a:ext cx="6775371" cy="581378"/>
          </a:xfrm>
          <a:prstGeom prst="rect">
            <a:avLst/>
          </a:prstGeom>
          <a:noFill/>
        </p:spPr>
        <p:txBody>
          <a:bodyPr wrap="square">
            <a:spAutoFit/>
          </a:bodyPr>
          <a:lstStyle/>
          <a:p>
            <a:pPr marL="457200" indent="-457200" algn="ctr">
              <a:lnSpc>
                <a:spcPct val="150000"/>
              </a:lnSpc>
              <a:buFont typeface="Wingdings" panose="05000000000000000000" pitchFamily="2" charset="2"/>
              <a:buChar char="Ø"/>
            </a:pPr>
            <a:r>
              <a:rPr lang="zh-CN" altLang="en-US" sz="2400" dirty="0">
                <a:latin typeface="DFKai-SB" panose="03000509000000000000" pitchFamily="65" charset="-120"/>
                <a:ea typeface="DFKai-SB" panose="03000509000000000000" pitchFamily="65" charset="-120"/>
              </a:rPr>
              <a:t>派出國際救援隊、提供救災物資</a:t>
            </a:r>
          </a:p>
        </p:txBody>
      </p:sp>
      <p:sp>
        <p:nvSpPr>
          <p:cNvPr id="11" name="文本框 10">
            <a:extLst>
              <a:ext uri="{FF2B5EF4-FFF2-40B4-BE49-F238E27FC236}">
                <a16:creationId xmlns:a16="http://schemas.microsoft.com/office/drawing/2014/main" id="{257295DF-F5BE-4392-A1B0-65992A9230EA}"/>
              </a:ext>
            </a:extLst>
          </p:cNvPr>
          <p:cNvSpPr txBox="1"/>
          <p:nvPr/>
        </p:nvSpPr>
        <p:spPr>
          <a:xfrm>
            <a:off x="457459" y="3861993"/>
            <a:ext cx="7004844" cy="1938992"/>
          </a:xfrm>
          <a:prstGeom prst="rect">
            <a:avLst/>
          </a:prstGeom>
          <a:noFill/>
        </p:spPr>
        <p:txBody>
          <a:bodyPr wrap="square">
            <a:spAutoFit/>
          </a:bodyPr>
          <a:lstStyle/>
          <a:p>
            <a:r>
              <a:rPr lang="en-US" altLang="zh-CN" sz="2400" dirty="0" smtClean="0">
                <a:latin typeface="Times New Roman" panose="02020603050405020304" pitchFamily="18" charset="0"/>
                <a:ea typeface="DFKai-SB" panose="03000509000000000000" pitchFamily="65" charset="-120"/>
                <a:cs typeface="Times New Roman" panose="02020603050405020304" pitchFamily="18" charset="0"/>
              </a:rPr>
              <a:t>2010</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年海地發生黎克特制</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7</a:t>
            </a:r>
            <a:r>
              <a:rPr lang="en-US" altLang="zh-TW" sz="2400" dirty="0">
                <a:latin typeface="Times New Roman" panose="02020603050405020304" pitchFamily="18" charset="0"/>
                <a:ea typeface="DFKai-SB" panose="03000509000000000000" pitchFamily="65" charset="-120"/>
                <a:cs typeface="Times New Roman" panose="02020603050405020304" pitchFamily="18" charset="0"/>
              </a:rPr>
              <a:t>.</a:t>
            </a:r>
            <a:r>
              <a:rPr lang="en-US" altLang="zh-CN" sz="2400" dirty="0">
                <a:latin typeface="Times New Roman" panose="02020603050405020304" pitchFamily="18" charset="0"/>
                <a:ea typeface="DFKai-SB" panose="03000509000000000000" pitchFamily="65" charset="-120"/>
                <a:cs typeface="Times New Roman" panose="02020603050405020304" pitchFamily="18" charset="0"/>
              </a:rPr>
              <a:t>3</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級强烈地震，</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首都太子港大量房屋倒塌，人員傷亡慘重</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。地震發生後，中國國際救援隊趕到災區展開搜救</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醫療救助</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等工作</a:t>
            </a:r>
            <a:r>
              <a:rPr lang="zh-CN"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隨機運抵海地的還有救援設備、救援物資以及救援犬，並迅速搭建起</a:t>
            </a:r>
            <a:r>
              <a:rPr lang="zh-TW" altLang="en-US" sz="2400" dirty="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流動診所</a:t>
            </a:r>
            <a:r>
              <a:rPr lang="zh-TW" altLang="en-US" sz="2400" dirty="0" smtClean="0">
                <a:latin typeface="Times New Roman" panose="02020603050405020304" pitchFamily="18" charset="0"/>
                <a:ea typeface="DFKai-SB" panose="03000509000000000000" pitchFamily="65" charset="-120"/>
                <a:cs typeface="Times New Roman" panose="02020603050405020304" pitchFamily="18" charset="0"/>
              </a:rPr>
              <a:t>」</a:t>
            </a:r>
            <a:r>
              <a:rPr lang="zh-CN" altLang="en-US" sz="2400" b="0" i="0" dirty="0" smtClean="0">
                <a:effectLst/>
                <a:latin typeface="Times New Roman" panose="02020603050405020304" pitchFamily="18" charset="0"/>
                <a:ea typeface="DFKai-SB" panose="03000509000000000000" pitchFamily="65" charset="-120"/>
                <a:cs typeface="Times New Roman" panose="02020603050405020304" pitchFamily="18" charset="0"/>
              </a:rPr>
              <a:t>為傷</a:t>
            </a:r>
            <a:r>
              <a:rPr lang="zh-TW"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者</a:t>
            </a:r>
            <a:r>
              <a:rPr lang="zh-CN" altLang="en-US" sz="2400" b="0" i="0" dirty="0">
                <a:effectLst/>
                <a:latin typeface="Times New Roman" panose="02020603050405020304" pitchFamily="18" charset="0"/>
                <a:ea typeface="DFKai-SB" panose="03000509000000000000" pitchFamily="65" charset="-120"/>
                <a:cs typeface="Times New Roman" panose="02020603050405020304" pitchFamily="18" charset="0"/>
              </a:rPr>
              <a:t>治療。</a:t>
            </a:r>
            <a:endParaRPr lang="zh-CN" altLang="en-US" sz="2400" dirty="0">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2" name="组合 38">
            <a:extLst>
              <a:ext uri="{FF2B5EF4-FFF2-40B4-BE49-F238E27FC236}">
                <a16:creationId xmlns:a16="http://schemas.microsoft.com/office/drawing/2014/main" id="{BCBD641A-BF3B-467E-82EE-FB8BFD42E49C}"/>
              </a:ext>
            </a:extLst>
          </p:cNvPr>
          <p:cNvGrpSpPr>
            <a:grpSpLocks/>
          </p:cNvGrpSpPr>
          <p:nvPr/>
        </p:nvGrpSpPr>
        <p:grpSpPr bwMode="auto">
          <a:xfrm>
            <a:off x="3280313" y="3088295"/>
            <a:ext cx="1015815" cy="597726"/>
            <a:chOff x="4225771" y="1065320"/>
            <a:chExt cx="895882" cy="947506"/>
          </a:xfrm>
        </p:grpSpPr>
        <p:sp>
          <p:nvSpPr>
            <p:cNvPr id="13" name="矩形 12">
              <a:extLst>
                <a:ext uri="{FF2B5EF4-FFF2-40B4-BE49-F238E27FC236}">
                  <a16:creationId xmlns:a16="http://schemas.microsoft.com/office/drawing/2014/main" id="{50D05785-A4E1-4D65-8D3D-41347C6D672E}"/>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4" name="矩形 13">
              <a:extLst>
                <a:ext uri="{FF2B5EF4-FFF2-40B4-BE49-F238E27FC236}">
                  <a16:creationId xmlns:a16="http://schemas.microsoft.com/office/drawing/2014/main" id="{BCD79884-8AE5-4F3A-9FFD-528BB411B4BB}"/>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tx1"/>
                  </a:solidFill>
                  <a:latin typeface="DFKai-SB" panose="03000509000000000000" pitchFamily="65" charset="-120"/>
                  <a:ea typeface="DFKai-SB" panose="03000509000000000000" pitchFamily="65" charset="-120"/>
                </a:rPr>
                <a:t>案例</a:t>
              </a:r>
            </a:p>
          </p:txBody>
        </p:sp>
      </p:grpSp>
      <p:sp>
        <p:nvSpPr>
          <p:cNvPr id="16" name="文本框 15">
            <a:extLst>
              <a:ext uri="{FF2B5EF4-FFF2-40B4-BE49-F238E27FC236}">
                <a16:creationId xmlns:a16="http://schemas.microsoft.com/office/drawing/2014/main" id="{5543C561-6AF7-4541-8685-9FE59C812E54}"/>
              </a:ext>
            </a:extLst>
          </p:cNvPr>
          <p:cNvSpPr txBox="1"/>
          <p:nvPr/>
        </p:nvSpPr>
        <p:spPr>
          <a:xfrm>
            <a:off x="7546421" y="5642307"/>
            <a:ext cx="4050336" cy="646331"/>
          </a:xfrm>
          <a:prstGeom prst="rect">
            <a:avLst/>
          </a:prstGeom>
          <a:noFill/>
        </p:spPr>
        <p:txBody>
          <a:bodyPr wrap="square">
            <a:spAutoFit/>
          </a:bodyPr>
          <a:lstStyle/>
          <a:p>
            <a:r>
              <a:rPr lang="zh-CN" altLang="en-US" sz="1800" b="0" i="0" dirty="0">
                <a:effectLst/>
                <a:latin typeface="DFKai-SB" panose="03000509000000000000" pitchFamily="65" charset="-120"/>
                <a:ea typeface="DFKai-SB" panose="03000509000000000000" pitchFamily="65" charset="-120"/>
              </a:rPr>
              <a:t>中國國際救援隊的醫務人員在海地首都太子港為傷患進行治療。</a:t>
            </a:r>
            <a:endParaRPr lang="zh-CN" altLang="en-US" dirty="0">
              <a:latin typeface="DFKai-SB" panose="03000509000000000000" pitchFamily="65" charset="-120"/>
              <a:ea typeface="DFKai-SB" panose="03000509000000000000" pitchFamily="65" charset="-120"/>
            </a:endParaRPr>
          </a:p>
        </p:txBody>
      </p:sp>
      <p:sp>
        <p:nvSpPr>
          <p:cNvPr id="15" name="文本框 10">
            <a:extLst>
              <a:ext uri="{FF2B5EF4-FFF2-40B4-BE49-F238E27FC236}">
                <a16:creationId xmlns:a16="http://schemas.microsoft.com/office/drawing/2014/main" id="{BF17FD43-429F-4CD1-A88E-34CA4E799672}"/>
              </a:ext>
            </a:extLst>
          </p:cNvPr>
          <p:cNvSpPr txBox="1"/>
          <p:nvPr/>
        </p:nvSpPr>
        <p:spPr>
          <a:xfrm>
            <a:off x="457460" y="6086065"/>
            <a:ext cx="6331268" cy="523220"/>
          </a:xfrm>
          <a:prstGeom prst="rect">
            <a:avLst/>
          </a:prstGeom>
          <a:noFill/>
        </p:spPr>
        <p:txBody>
          <a:bodyPr wrap="square">
            <a:spAutoFit/>
          </a:bodyPr>
          <a:lstStyle/>
          <a:p>
            <a:pPr algn="just" latinLnBrk="1"/>
            <a:r>
              <a:rPr lang="zh-CN" altLang="en-US" sz="1400" i="0" dirty="0">
                <a:solidFill>
                  <a:srgbClr val="000000"/>
                </a:solidFill>
                <a:effectLst/>
                <a:latin typeface="DFKai-SB" panose="03000509000000000000" pitchFamily="65" charset="-120"/>
                <a:ea typeface="DFKai-SB" panose="03000509000000000000" pitchFamily="65" charset="-120"/>
              </a:rPr>
              <a:t>資料來源 </a:t>
            </a:r>
            <a:r>
              <a:rPr lang="zh-CN" altLang="en-US" sz="1400" i="0" dirty="0" smtClean="0">
                <a:solidFill>
                  <a:srgbClr val="000000"/>
                </a:solidFill>
                <a:effectLst/>
                <a:latin typeface="DFKai-SB" panose="03000509000000000000" pitchFamily="65" charset="-120"/>
                <a:ea typeface="DFKai-SB" panose="03000509000000000000" pitchFamily="65" charset="-120"/>
              </a:rPr>
              <a:t>：</a:t>
            </a:r>
            <a:r>
              <a:rPr lang="zh-TW" altLang="en-US" sz="1400" dirty="0" smtClean="0">
                <a:solidFill>
                  <a:srgbClr val="000000"/>
                </a:solidFill>
                <a:latin typeface="DFKai-SB" panose="03000509000000000000" pitchFamily="65" charset="-120"/>
                <a:ea typeface="DFKai-SB" panose="03000509000000000000" pitchFamily="65" charset="-120"/>
              </a:rPr>
              <a:t>中國政府網</a:t>
            </a:r>
            <a:endParaRPr lang="en-US" altLang="zh-CN" sz="1400" i="0" dirty="0">
              <a:solidFill>
                <a:srgbClr val="000000"/>
              </a:solidFill>
              <a:effectLst/>
              <a:latin typeface="DFKai-SB" panose="03000509000000000000" pitchFamily="65" charset="-120"/>
              <a:ea typeface="DFKai-SB" panose="03000509000000000000" pitchFamily="65" charset="-120"/>
            </a:endParaRPr>
          </a:p>
          <a:p>
            <a:pPr algn="just" latinLnBrk="1"/>
            <a:r>
              <a:rPr lang="en-US" altLang="zh-CN" sz="1400" dirty="0">
                <a:solidFill>
                  <a:srgbClr val="000000"/>
                </a:solidFill>
                <a:latin typeface="Times New Roman" panose="02020603050405020304" pitchFamily="18" charset="0"/>
                <a:ea typeface="DFKai-SB" panose="03000509000000000000" pitchFamily="65" charset="-120"/>
                <a:cs typeface="Times New Roman" panose="02020603050405020304" pitchFamily="18" charset="0"/>
              </a:rPr>
              <a:t>http://big5.www.gov.cn/gate/big5/www.gov.cn/jrzg/2010-01/15/content_1510808.htm</a:t>
            </a:r>
            <a:endParaRPr lang="zh-CN" altLang="en-US" sz="140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9" name="标题 1"/>
          <p:cNvSpPr txBox="1">
            <a:spLocks/>
          </p:cNvSpPr>
          <p:nvPr/>
        </p:nvSpPr>
        <p:spPr>
          <a:xfrm>
            <a:off x="1901052" y="44445"/>
            <a:ext cx="8335034" cy="907493"/>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zh-CN" altLang="en-US" sz="4000" b="1" dirty="0" smtClean="0">
                <a:latin typeface="DFKai-SB" panose="03000509000000000000" pitchFamily="65" charset="-120"/>
                <a:ea typeface="DFKai-SB" panose="03000509000000000000" pitchFamily="65" charset="-120"/>
              </a:rPr>
              <a:t>開展</a:t>
            </a:r>
            <a:r>
              <a:rPr lang="zh-CN" altLang="en-US" sz="4000" b="1" dirty="0">
                <a:latin typeface="DFKai-SB" panose="03000509000000000000" pitchFamily="65" charset="-120"/>
                <a:ea typeface="DFKai-SB" panose="03000509000000000000" pitchFamily="65" charset="-120"/>
              </a:rPr>
              <a:t>自然災害救援</a:t>
            </a:r>
          </a:p>
        </p:txBody>
      </p:sp>
      <p:pic>
        <p:nvPicPr>
          <p:cNvPr id="2" name="圖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6421" y="2975414"/>
            <a:ext cx="3913845" cy="2607856"/>
          </a:xfrm>
          <a:prstGeom prst="rect">
            <a:avLst/>
          </a:prstGeom>
        </p:spPr>
      </p:pic>
    </p:spTree>
    <p:extLst>
      <p:ext uri="{BB962C8B-B14F-4D97-AF65-F5344CB8AC3E}">
        <p14:creationId xmlns:p14="http://schemas.microsoft.com/office/powerpoint/2010/main" val="724993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639811" y="103335"/>
            <a:ext cx="2909019" cy="825932"/>
          </a:xfrm>
        </p:spPr>
        <p:txBody>
          <a:bodyPr>
            <a:spAutoFit/>
          </a:bodyPr>
          <a:lstStyle/>
          <a:p>
            <a:pPr marL="457200" indent="-457200" eaLnBrk="1" hangingPunct="1">
              <a:lnSpc>
                <a:spcPct val="150000"/>
              </a:lnSpc>
              <a:buFont typeface="Wingdings" panose="05000000000000000000" pitchFamily="2" charset="2"/>
              <a:buChar char="Ø"/>
            </a:pPr>
            <a:r>
              <a:rPr lang="zh-CN" altLang="en-US" sz="3600" i="0" dirty="0">
                <a:effectLst/>
                <a:latin typeface="DFKai-SB" panose="03000509000000000000" pitchFamily="65" charset="-120"/>
                <a:ea typeface="DFKai-SB" panose="03000509000000000000" pitchFamily="65" charset="-120"/>
              </a:rPr>
              <a:t>災後重建</a:t>
            </a:r>
            <a:endParaRPr lang="zh-CN" altLang="en-US" sz="3600" dirty="0">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753463" y="966861"/>
            <a:ext cx="10478249" cy="1309269"/>
          </a:xfrm>
          <a:prstGeom prst="rect">
            <a:avLst/>
          </a:prstGeom>
          <a:noFill/>
        </p:spPr>
        <p:txBody>
          <a:bodyPr wrap="square" rtlCol="0">
            <a:spAutoFit/>
          </a:bodyPr>
          <a:lstStyle/>
          <a:p>
            <a:pPr>
              <a:lnSpc>
                <a:spcPct val="150000"/>
              </a:lnSpc>
            </a:pPr>
            <a:r>
              <a:rPr lang="zh-CN" altLang="en-US" sz="2200" b="0" i="0" dirty="0">
                <a:effectLst/>
                <a:latin typeface="DFKai-SB" panose="03000509000000000000" pitchFamily="65" charset="-120"/>
                <a:ea typeface="DFKai-SB" panose="03000509000000000000" pitchFamily="65" charset="-120"/>
              </a:rPr>
              <a:t>    </a:t>
            </a:r>
            <a:r>
              <a:rPr lang="zh-CN" altLang="en-US" sz="2800" b="0" i="0" dirty="0">
                <a:effectLst/>
                <a:latin typeface="DFKai-SB" panose="03000509000000000000" pitchFamily="65" charset="-120"/>
                <a:ea typeface="DFKai-SB" panose="03000509000000000000" pitchFamily="65" charset="-120"/>
              </a:rPr>
              <a:t>在緊急救援階段結束後，受災地仍面臨糧食和飲用水</a:t>
            </a:r>
            <a:r>
              <a:rPr lang="zh-TW" altLang="en-US" sz="2800" b="0" i="0" dirty="0">
                <a:effectLst/>
                <a:latin typeface="DFKai-SB" panose="03000509000000000000" pitchFamily="65" charset="-120"/>
                <a:ea typeface="DFKai-SB" panose="03000509000000000000" pitchFamily="65" charset="-120"/>
              </a:rPr>
              <a:t>短</a:t>
            </a:r>
            <a:r>
              <a:rPr lang="zh-CN" altLang="en-US" sz="2800" b="0" i="0" dirty="0">
                <a:effectLst/>
                <a:latin typeface="DFKai-SB" panose="03000509000000000000" pitchFamily="65" charset="-120"/>
                <a:ea typeface="DFKai-SB" panose="03000509000000000000" pitchFamily="65" charset="-120"/>
              </a:rPr>
              <a:t>缺、疫病流行、房屋倒塌等問題</a:t>
            </a:r>
            <a:r>
              <a:rPr lang="zh-CN" altLang="en-US" sz="2800" dirty="0">
                <a:latin typeface="DFKai-SB" panose="03000509000000000000" pitchFamily="65" charset="-120"/>
                <a:ea typeface="DFKai-SB" panose="03000509000000000000" pitchFamily="65" charset="-120"/>
              </a:rPr>
              <a:t>，</a:t>
            </a:r>
            <a:r>
              <a:rPr lang="zh-CN" altLang="en-US" sz="2800" b="0" i="0" dirty="0">
                <a:effectLst/>
                <a:latin typeface="DFKai-SB" panose="03000509000000000000" pitchFamily="65" charset="-120"/>
                <a:ea typeface="DFKai-SB" panose="03000509000000000000" pitchFamily="65" charset="-120"/>
              </a:rPr>
              <a:t>需要</a:t>
            </a:r>
            <a:r>
              <a:rPr lang="zh-CN" altLang="en-US" sz="2800" dirty="0">
                <a:latin typeface="DFKai-SB" panose="03000509000000000000" pitchFamily="65" charset="-120"/>
                <a:ea typeface="DFKai-SB" panose="03000509000000000000" pitchFamily="65" charset="-120"/>
              </a:rPr>
              <a:t>開展災後重建</a:t>
            </a:r>
            <a:r>
              <a:rPr lang="zh-TW" altLang="en-US" sz="2800" dirty="0">
                <a:latin typeface="DFKai-SB" panose="03000509000000000000" pitchFamily="65" charset="-120"/>
                <a:ea typeface="DFKai-SB" panose="03000509000000000000" pitchFamily="65" charset="-120"/>
              </a:rPr>
              <a:t>的工作</a:t>
            </a:r>
            <a:r>
              <a:rPr lang="zh-CN" altLang="en-US" sz="2800" b="0" i="0" dirty="0">
                <a:effectLst/>
                <a:latin typeface="DFKai-SB" panose="03000509000000000000" pitchFamily="65" charset="-120"/>
                <a:ea typeface="DFKai-SB" panose="03000509000000000000" pitchFamily="65" charset="-120"/>
              </a:rPr>
              <a:t>。</a:t>
            </a:r>
            <a:endParaRPr lang="en-US" altLang="zh-CN" sz="2800" b="0" i="0" dirty="0">
              <a:effectLst/>
              <a:latin typeface="DFKai-SB" panose="03000509000000000000" pitchFamily="65" charset="-120"/>
              <a:ea typeface="DFKai-SB" panose="03000509000000000000" pitchFamily="65" charset="-120"/>
            </a:endParaRPr>
          </a:p>
        </p:txBody>
      </p:sp>
      <p:sp>
        <p:nvSpPr>
          <p:cNvPr id="11" name="文本框 10">
            <a:extLst>
              <a:ext uri="{FF2B5EF4-FFF2-40B4-BE49-F238E27FC236}">
                <a16:creationId xmlns:a16="http://schemas.microsoft.com/office/drawing/2014/main" id="{BF17FD43-429F-4CD1-A88E-34CA4E799672}"/>
              </a:ext>
            </a:extLst>
          </p:cNvPr>
          <p:cNvSpPr txBox="1"/>
          <p:nvPr/>
        </p:nvSpPr>
        <p:spPr>
          <a:xfrm>
            <a:off x="753463" y="6046870"/>
            <a:ext cx="5150778" cy="523220"/>
          </a:xfrm>
          <a:prstGeom prst="rect">
            <a:avLst/>
          </a:prstGeom>
          <a:noFill/>
        </p:spPr>
        <p:txBody>
          <a:bodyPr wrap="square">
            <a:spAutoFit/>
          </a:bodyPr>
          <a:lstStyle/>
          <a:p>
            <a:pPr algn="just"/>
            <a:r>
              <a:rPr lang="zh-CN" altLang="en-US" sz="1600" i="0" dirty="0">
                <a:solidFill>
                  <a:srgbClr val="000000"/>
                </a:solidFill>
                <a:effectLst/>
                <a:latin typeface="DFKai-SB" panose="03000509000000000000" pitchFamily="65" charset="-120"/>
                <a:ea typeface="DFKai-SB" panose="03000509000000000000" pitchFamily="65" charset="-120"/>
              </a:rPr>
              <a:t>資料來源：</a:t>
            </a:r>
            <a:r>
              <a:rPr lang="zh-TW" altLang="en-US" sz="1600" i="0" dirty="0">
                <a:solidFill>
                  <a:srgbClr val="000000"/>
                </a:solidFill>
                <a:effectLst/>
                <a:latin typeface="DFKai-SB" panose="03000509000000000000" pitchFamily="65" charset="-120"/>
                <a:ea typeface="DFKai-SB" panose="03000509000000000000" pitchFamily="65" charset="-120"/>
              </a:rPr>
              <a:t>人民網</a:t>
            </a:r>
            <a:endParaRPr lang="en-US" altLang="zh-TW" sz="1600" dirty="0">
              <a:solidFill>
                <a:srgbClr val="000000"/>
              </a:solidFill>
              <a:latin typeface="DFKai-SB" panose="03000509000000000000" pitchFamily="65" charset="-120"/>
              <a:ea typeface="DFKai-SB" panose="03000509000000000000" pitchFamily="65" charset="-120"/>
            </a:endParaRPr>
          </a:p>
          <a:p>
            <a:pPr algn="just"/>
            <a:r>
              <a:rPr lang="en-US" altLang="zh-CN" sz="1200" i="0" dirty="0">
                <a:solidFill>
                  <a:srgbClr val="000000"/>
                </a:solidFill>
                <a:effectLst/>
                <a:latin typeface="Times New Roman" panose="02020603050405020304" pitchFamily="18" charset="0"/>
                <a:ea typeface="DFKai-SB" panose="03000509000000000000" pitchFamily="65" charset="-120"/>
                <a:cs typeface="Times New Roman" panose="02020603050405020304" pitchFamily="18" charset="0"/>
              </a:rPr>
              <a:t>http://world.people.com.cn/gb/n1/2020/1019/c1002-31896910.html</a:t>
            </a:r>
            <a:r>
              <a:rPr lang="en-US" altLang="zh-CN" sz="1200" dirty="0">
                <a:solidFill>
                  <a:srgbClr val="FF0000"/>
                </a:solidFill>
                <a:latin typeface="Times New Roman" panose="02020603050405020304" pitchFamily="18" charset="0"/>
                <a:ea typeface="DFKai-SB" panose="03000509000000000000" pitchFamily="65" charset="-120"/>
                <a:cs typeface="Times New Roman" panose="02020603050405020304" pitchFamily="18" charset="0"/>
              </a:rPr>
              <a:t> </a:t>
            </a:r>
            <a:endParaRPr lang="zh-CN" altLang="en-US" sz="1200" i="0" dirty="0">
              <a:solidFill>
                <a:srgbClr val="FF0000"/>
              </a:solidFill>
              <a:effectLst/>
              <a:latin typeface="Times New Roman" panose="02020603050405020304" pitchFamily="18" charset="0"/>
              <a:ea typeface="DFKai-SB" panose="03000509000000000000" pitchFamily="65" charset="-120"/>
              <a:cs typeface="Times New Roman" panose="02020603050405020304" pitchFamily="18" charset="0"/>
            </a:endParaRPr>
          </a:p>
        </p:txBody>
      </p:sp>
      <p:sp>
        <p:nvSpPr>
          <p:cNvPr id="12" name="文本框 11">
            <a:extLst>
              <a:ext uri="{FF2B5EF4-FFF2-40B4-BE49-F238E27FC236}">
                <a16:creationId xmlns:a16="http://schemas.microsoft.com/office/drawing/2014/main" id="{47833302-29A1-46A8-9DC2-01B32AE58114}"/>
              </a:ext>
            </a:extLst>
          </p:cNvPr>
          <p:cNvSpPr txBox="1"/>
          <p:nvPr/>
        </p:nvSpPr>
        <p:spPr>
          <a:xfrm>
            <a:off x="880567" y="3256637"/>
            <a:ext cx="6096000" cy="2332946"/>
          </a:xfrm>
          <a:prstGeom prst="rect">
            <a:avLst/>
          </a:prstGeom>
          <a:noFill/>
        </p:spPr>
        <p:txBody>
          <a:bodyPr wrap="square">
            <a:spAutoFit/>
          </a:bodyPr>
          <a:lstStyle/>
          <a:p>
            <a:pPr>
              <a:lnSpc>
                <a:spcPct val="130000"/>
              </a:lnSpc>
            </a:pPr>
            <a:r>
              <a:rPr lang="en-US" altLang="zh-CN" sz="2200" b="0" i="0" dirty="0">
                <a:solidFill>
                  <a:srgbClr val="262626"/>
                </a:solidFill>
                <a:effectLst/>
                <a:latin typeface="DFKai-SB" panose="03000509000000000000" pitchFamily="65" charset="-120"/>
                <a:ea typeface="DFKai-SB" panose="03000509000000000000" pitchFamily="65" charset="-120"/>
              </a:rPr>
              <a:t>    </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2020</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年</a:t>
            </a:r>
            <a:r>
              <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rPr>
              <a:t>8</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月，黎巴嫩貝魯特發生嚴重化學爆炸，中國</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派員前往當地</a:t>
            </a:r>
            <a:r>
              <a:rPr lang="zh-CN" altLang="en-US" sz="2800" dirty="0">
                <a:latin typeface="Times New Roman" panose="02020603050405020304" pitchFamily="18" charset="0"/>
                <a:ea typeface="DFKai-SB" panose="03000509000000000000" pitchFamily="65" charset="-120"/>
                <a:cs typeface="Times New Roman" panose="02020603050405020304" pitchFamily="18" charset="0"/>
              </a:rPr>
              <a:t>清理廢墟、搜尋文物</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遺</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蹟</a:t>
            </a:r>
            <a:r>
              <a:rPr lang="zh-TW" altLang="en-US" sz="2800" dirty="0">
                <a:latin typeface="Times New Roman" panose="02020603050405020304" pitchFamily="18" charset="0"/>
                <a:ea typeface="DFKai-SB" panose="03000509000000000000" pitchFamily="65" charset="-120"/>
                <a:cs typeface="Times New Roman" panose="02020603050405020304" pitchFamily="18" charset="0"/>
              </a:rPr>
              <a:t>、加固保護遺蹟</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等，幫助這座古城</a:t>
            </a:r>
            <a:r>
              <a:rPr lang="zh-TW"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重建</a:t>
            </a:r>
            <a:r>
              <a:rPr lang="zh-CN" altLang="en-US" sz="2800" b="0" i="0" dirty="0">
                <a:effectLst/>
                <a:latin typeface="Times New Roman" panose="02020603050405020304" pitchFamily="18" charset="0"/>
                <a:ea typeface="DFKai-SB" panose="03000509000000000000" pitchFamily="65" charset="-120"/>
                <a:cs typeface="Times New Roman" panose="02020603050405020304" pitchFamily="18" charset="0"/>
              </a:rPr>
              <a:t>。</a:t>
            </a:r>
            <a:endParaRPr lang="en-US" altLang="zh-CN" sz="2800" b="0" i="0" dirty="0">
              <a:effectLst/>
              <a:latin typeface="Times New Roman" panose="02020603050405020304" pitchFamily="18" charset="0"/>
              <a:ea typeface="DFKai-SB" panose="03000509000000000000" pitchFamily="65" charset="-120"/>
              <a:cs typeface="Times New Roman" panose="02020603050405020304" pitchFamily="18" charset="0"/>
            </a:endParaRPr>
          </a:p>
        </p:txBody>
      </p:sp>
      <p:grpSp>
        <p:nvGrpSpPr>
          <p:cNvPr id="15" name="组合 38">
            <a:extLst>
              <a:ext uri="{FF2B5EF4-FFF2-40B4-BE49-F238E27FC236}">
                <a16:creationId xmlns:a16="http://schemas.microsoft.com/office/drawing/2014/main" id="{49A56344-FA40-4636-A9D6-18E89D4A88F9}"/>
              </a:ext>
            </a:extLst>
          </p:cNvPr>
          <p:cNvGrpSpPr>
            <a:grpSpLocks/>
          </p:cNvGrpSpPr>
          <p:nvPr/>
        </p:nvGrpSpPr>
        <p:grpSpPr bwMode="auto">
          <a:xfrm>
            <a:off x="3420659" y="2496557"/>
            <a:ext cx="1015815" cy="597726"/>
            <a:chOff x="4225771" y="1065320"/>
            <a:chExt cx="895882" cy="947506"/>
          </a:xfrm>
        </p:grpSpPr>
        <p:sp>
          <p:nvSpPr>
            <p:cNvPr id="16" name="矩形 15">
              <a:extLst>
                <a:ext uri="{FF2B5EF4-FFF2-40B4-BE49-F238E27FC236}">
                  <a16:creationId xmlns:a16="http://schemas.microsoft.com/office/drawing/2014/main" id="{D757CF22-43BE-4612-9906-62C8A79EC70B}"/>
                </a:ext>
              </a:extLst>
            </p:cNvPr>
            <p:cNvSpPr/>
            <p:nvPr/>
          </p:nvSpPr>
          <p:spPr>
            <a:xfrm>
              <a:off x="4269020" y="1160536"/>
              <a:ext cx="852633" cy="8522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latin typeface="DFKai-SB" panose="03000509000000000000" pitchFamily="65" charset="-120"/>
                <a:ea typeface="DFKai-SB" panose="03000509000000000000" pitchFamily="65" charset="-120"/>
              </a:endParaRPr>
            </a:p>
          </p:txBody>
        </p:sp>
        <p:sp>
          <p:nvSpPr>
            <p:cNvPr id="17" name="矩形 16">
              <a:extLst>
                <a:ext uri="{FF2B5EF4-FFF2-40B4-BE49-F238E27FC236}">
                  <a16:creationId xmlns:a16="http://schemas.microsoft.com/office/drawing/2014/main" id="{1D48A2B1-3917-4E98-9537-CEE4C969252F}"/>
                </a:ext>
              </a:extLst>
            </p:cNvPr>
            <p:cNvSpPr/>
            <p:nvPr/>
          </p:nvSpPr>
          <p:spPr>
            <a:xfrm>
              <a:off x="4225771" y="1065320"/>
              <a:ext cx="852633" cy="852292"/>
            </a:xfrm>
            <a:prstGeom prst="rect">
              <a:avLst/>
            </a:prstGeom>
            <a:solidFill>
              <a:schemeClr val="bg1"/>
            </a:solidFill>
            <a:ln w="38100">
              <a:solidFill>
                <a:srgbClr val="C00000"/>
              </a:solidFill>
            </a:ln>
            <a:effectLst>
              <a:outerShdw dist="38100" dir="2700000" algn="tl"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solidFill>
                    <a:schemeClr val="tx1"/>
                  </a:solidFill>
                  <a:latin typeface="DFKai-SB" panose="03000509000000000000" pitchFamily="65" charset="-120"/>
                  <a:ea typeface="DFKai-SB" panose="03000509000000000000" pitchFamily="65" charset="-120"/>
                </a:rPr>
                <a:t>案例</a:t>
              </a:r>
            </a:p>
          </p:txBody>
        </p:sp>
      </p:grpSp>
      <p:sp>
        <p:nvSpPr>
          <p:cNvPr id="14" name="文本框 13">
            <a:extLst>
              <a:ext uri="{FF2B5EF4-FFF2-40B4-BE49-F238E27FC236}">
                <a16:creationId xmlns:a16="http://schemas.microsoft.com/office/drawing/2014/main" id="{B4DF65FF-E73B-463A-93E9-7290271993A1}"/>
              </a:ext>
            </a:extLst>
          </p:cNvPr>
          <p:cNvSpPr txBox="1"/>
          <p:nvPr/>
        </p:nvSpPr>
        <p:spPr>
          <a:xfrm>
            <a:off x="7365305" y="5836918"/>
            <a:ext cx="4178382" cy="369332"/>
          </a:xfrm>
          <a:prstGeom prst="rect">
            <a:avLst/>
          </a:prstGeom>
          <a:noFill/>
        </p:spPr>
        <p:txBody>
          <a:bodyPr wrap="square">
            <a:spAutoFit/>
          </a:bodyPr>
          <a:lstStyle/>
          <a:p>
            <a:r>
              <a:rPr lang="zh-CN" altLang="en-US" b="0" i="0" dirty="0">
                <a:solidFill>
                  <a:srgbClr val="000000"/>
                </a:solidFill>
                <a:effectLst/>
                <a:latin typeface="DFKai-SB" panose="03000509000000000000" pitchFamily="65" charset="-120"/>
                <a:ea typeface="DFKai-SB" panose="03000509000000000000" pitchFamily="65" charset="-120"/>
              </a:rPr>
              <a:t>中國</a:t>
            </a:r>
            <a:r>
              <a:rPr lang="zh-TW" altLang="en-US" dirty="0">
                <a:solidFill>
                  <a:srgbClr val="000000"/>
                </a:solidFill>
                <a:latin typeface="DFKai-SB" panose="03000509000000000000" pitchFamily="65" charset="-120"/>
                <a:ea typeface="DFKai-SB" panose="03000509000000000000" pitchFamily="65" charset="-120"/>
              </a:rPr>
              <a:t>救援人員</a:t>
            </a:r>
            <a:r>
              <a:rPr lang="zh-CN" altLang="en-US" b="0" i="0" dirty="0">
                <a:solidFill>
                  <a:srgbClr val="000000"/>
                </a:solidFill>
                <a:effectLst/>
                <a:latin typeface="DFKai-SB" panose="03000509000000000000" pitchFamily="65" charset="-120"/>
                <a:ea typeface="DFKai-SB" panose="03000509000000000000" pitchFamily="65" charset="-120"/>
              </a:rPr>
              <a:t>展開災後重建援助工作。</a:t>
            </a:r>
            <a:endParaRPr lang="zh-CN" altLang="en-US" dirty="0">
              <a:latin typeface="DFKai-SB" panose="03000509000000000000" pitchFamily="65" charset="-120"/>
              <a:ea typeface="DFKai-SB" panose="03000509000000000000" pitchFamily="65" charset="-120"/>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379" y="2853189"/>
            <a:ext cx="3811333" cy="2983729"/>
          </a:xfrm>
          <a:prstGeom prst="rect">
            <a:avLst/>
          </a:prstGeom>
        </p:spPr>
      </p:pic>
      <p:pic>
        <p:nvPicPr>
          <p:cNvPr id="4" name="Picture 3"/>
          <p:cNvPicPr>
            <a:picLocks noChangeAspect="1"/>
          </p:cNvPicPr>
          <p:nvPr/>
        </p:nvPicPr>
        <p:blipFill>
          <a:blip r:embed="rId4"/>
          <a:stretch>
            <a:fillRect/>
          </a:stretch>
        </p:blipFill>
        <p:spPr>
          <a:xfrm>
            <a:off x="5037512" y="6154777"/>
            <a:ext cx="1207003" cy="415313"/>
          </a:xfrm>
          <a:prstGeom prst="rect">
            <a:avLst/>
          </a:prstGeom>
        </p:spPr>
      </p:pic>
    </p:spTree>
    <p:extLst>
      <p:ext uri="{BB962C8B-B14F-4D97-AF65-F5344CB8AC3E}">
        <p14:creationId xmlns:p14="http://schemas.microsoft.com/office/powerpoint/2010/main" val="72338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3823886" y="122049"/>
            <a:ext cx="4306498" cy="825932"/>
          </a:xfrm>
        </p:spPr>
        <p:txBody>
          <a:bodyPr>
            <a:spAutoFit/>
          </a:bodyPr>
          <a:lstStyle/>
          <a:p>
            <a:pPr marL="457200" indent="-457200" eaLnBrk="1" hangingPunct="1">
              <a:lnSpc>
                <a:spcPct val="150000"/>
              </a:lnSpc>
              <a:buFont typeface="Wingdings" panose="05000000000000000000" pitchFamily="2" charset="2"/>
              <a:buChar char="Ø"/>
            </a:pPr>
            <a:r>
              <a:rPr lang="zh-CN" altLang="en-US" sz="3600" i="0" dirty="0">
                <a:effectLst/>
                <a:latin typeface="DFKai-SB" panose="03000509000000000000" pitchFamily="65" charset="-120"/>
                <a:ea typeface="DFKai-SB" panose="03000509000000000000" pitchFamily="65" charset="-120"/>
              </a:rPr>
              <a:t>提高防災減災能力</a:t>
            </a:r>
            <a:endParaRPr lang="zh-CN" altLang="en-US" sz="3600" dirty="0">
              <a:latin typeface="DFKai-SB" panose="03000509000000000000" pitchFamily="65" charset="-120"/>
              <a:ea typeface="DFKai-SB" panose="03000509000000000000" pitchFamily="65" charset="-120"/>
            </a:endParaRPr>
          </a:p>
        </p:txBody>
      </p:sp>
      <p:sp>
        <p:nvSpPr>
          <p:cNvPr id="9" name="文本框 8">
            <a:extLst>
              <a:ext uri="{FF2B5EF4-FFF2-40B4-BE49-F238E27FC236}">
                <a16:creationId xmlns:a16="http://schemas.microsoft.com/office/drawing/2014/main" id="{C185461F-DAC3-47A9-AE7F-DD4D424114EA}"/>
              </a:ext>
            </a:extLst>
          </p:cNvPr>
          <p:cNvSpPr txBox="1"/>
          <p:nvPr/>
        </p:nvSpPr>
        <p:spPr>
          <a:xfrm>
            <a:off x="650971" y="1087302"/>
            <a:ext cx="10720035" cy="1292662"/>
          </a:xfrm>
          <a:prstGeom prst="rect">
            <a:avLst/>
          </a:prstGeom>
          <a:noFill/>
          <a:ln w="38100">
            <a:solidFill>
              <a:srgbClr val="FF0000"/>
            </a:solidFill>
          </a:ln>
        </p:spPr>
        <p:txBody>
          <a:bodyPr wrap="square" rtlCol="0">
            <a:spAutoFit/>
          </a:bodyPr>
          <a:lstStyle/>
          <a:p>
            <a:pPr>
              <a:lnSpc>
                <a:spcPct val="150000"/>
              </a:lnSpc>
            </a:pPr>
            <a:r>
              <a:rPr lang="zh-CN" altLang="en-US" sz="2600" b="0" i="0" dirty="0" smtClean="0">
                <a:effectLst/>
                <a:latin typeface="DFKai-SB" panose="03000509000000000000" pitchFamily="65" charset="-120"/>
                <a:ea typeface="DFKai-SB" panose="03000509000000000000" pitchFamily="65" charset="-120"/>
              </a:rPr>
              <a:t>國</a:t>
            </a:r>
            <a:r>
              <a:rPr lang="zh-TW" altLang="en-US" sz="2600" b="0" i="0" dirty="0" smtClean="0">
                <a:effectLst/>
                <a:latin typeface="DFKai-SB" panose="03000509000000000000" pitchFamily="65" charset="-120"/>
                <a:ea typeface="DFKai-SB" panose="03000509000000000000" pitchFamily="65" charset="-120"/>
              </a:rPr>
              <a:t>家</a:t>
            </a:r>
            <a:r>
              <a:rPr lang="zh-CN" altLang="en-US" sz="2600" b="0" i="0" dirty="0">
                <a:effectLst/>
                <a:latin typeface="DFKai-SB" panose="03000509000000000000" pitchFamily="65" charset="-120"/>
                <a:ea typeface="DFKai-SB" panose="03000509000000000000" pitchFamily="65" charset="-120"/>
              </a:rPr>
              <a:t>通過援建災害管理設施、提供防災救災儲備物資、開展</a:t>
            </a:r>
            <a:r>
              <a:rPr lang="zh-CN" altLang="en-US" sz="2600" dirty="0">
                <a:latin typeface="DFKai-SB" panose="03000509000000000000" pitchFamily="65" charset="-120"/>
                <a:ea typeface="DFKai-SB" panose="03000509000000000000" pitchFamily="65" charset="-120"/>
              </a:rPr>
              <a:t>能力培訓等方式，幫助相關國家克服資金和技術瓶頸，加強災害風險治理能力。</a:t>
            </a:r>
          </a:p>
        </p:txBody>
      </p:sp>
      <p:sp>
        <p:nvSpPr>
          <p:cNvPr id="8" name="文本框 7">
            <a:extLst>
              <a:ext uri="{FF2B5EF4-FFF2-40B4-BE49-F238E27FC236}">
                <a16:creationId xmlns:a16="http://schemas.microsoft.com/office/drawing/2014/main" id="{76B7441C-8B65-4077-99CA-85663485A33E}"/>
              </a:ext>
            </a:extLst>
          </p:cNvPr>
          <p:cNvSpPr txBox="1"/>
          <p:nvPr/>
        </p:nvSpPr>
        <p:spPr>
          <a:xfrm>
            <a:off x="714852" y="3536785"/>
            <a:ext cx="10592272" cy="1828586"/>
          </a:xfrm>
          <a:prstGeom prst="round2DiagRect">
            <a:avLst/>
          </a:prstGeom>
          <a:solidFill>
            <a:srgbClr val="51BDC2">
              <a:alpha val="18000"/>
            </a:srgbClr>
          </a:solidFill>
        </p:spPr>
        <p:txBody>
          <a:bodyPr wrap="square">
            <a:spAutoFit/>
          </a:bodyPr>
          <a:lstStyle>
            <a:defPPr>
              <a:defRPr lang="en-US"/>
            </a:defPPr>
            <a:lvl1pPr indent="0" algn="ctr" defTabSz="914400">
              <a:lnSpc>
                <a:spcPct val="120000"/>
              </a:lnSpc>
              <a:spcBef>
                <a:spcPct val="20000"/>
              </a:spcBef>
              <a:buFont typeface="Arial" panose="020B0604020202020204" pitchFamily="34" charset="0"/>
              <a:buNone/>
              <a:defRPr sz="2800" b="1">
                <a:latin typeface="DFKai-SB" panose="03000509000000000000" pitchFamily="65" charset="-120"/>
                <a:ea typeface="DFKai-SB" panose="03000509000000000000" pitchFamily="65" charset="-120"/>
              </a:defRPr>
            </a:lvl1pPr>
            <a:lvl2pPr marL="742950" indent="-285750" defTabSz="914400">
              <a:spcBef>
                <a:spcPct val="20000"/>
              </a:spcBef>
              <a:buFont typeface="Arial" panose="020B0604020202020204" pitchFamily="34" charset="0"/>
              <a:buChar char="–"/>
              <a:defRPr sz="2800"/>
            </a:lvl2pPr>
            <a:lvl3pPr marL="1143000" indent="-228600" defTabSz="914400">
              <a:spcBef>
                <a:spcPct val="20000"/>
              </a:spcBef>
              <a:buFont typeface="Arial" panose="020B0604020202020204" pitchFamily="34" charset="0"/>
              <a:buChar char="•"/>
              <a:defRPr sz="2400"/>
            </a:lvl3pPr>
            <a:lvl4pPr marL="1600200" indent="-228600" defTabSz="914400">
              <a:spcBef>
                <a:spcPct val="20000"/>
              </a:spcBef>
              <a:buFont typeface="Arial" panose="020B0604020202020204" pitchFamily="34" charset="0"/>
              <a:buChar char="–"/>
              <a:defRPr sz="2000"/>
            </a:lvl4pPr>
            <a:lvl5pPr marL="2057400" indent="-228600" defTabSz="914400">
              <a:spcBef>
                <a:spcPct val="20000"/>
              </a:spcBef>
              <a:buFont typeface="Arial" panose="020B0604020202020204" pitchFamily="34" charset="0"/>
              <a:buChar char="»"/>
              <a:defRPr sz="2000"/>
            </a:lvl5pPr>
            <a:lvl6pPr marL="2514600" indent="-228600" defTabSz="914400">
              <a:spcBef>
                <a:spcPct val="20000"/>
              </a:spcBef>
              <a:buFont typeface="Arial" panose="020B0604020202020204" pitchFamily="34" charset="0"/>
              <a:buChar char="•"/>
              <a:defRPr sz="2000"/>
            </a:lvl6pPr>
            <a:lvl7pPr marL="2971800" indent="-228600" defTabSz="914400">
              <a:spcBef>
                <a:spcPct val="20000"/>
              </a:spcBef>
              <a:buFont typeface="Arial" panose="020B0604020202020204" pitchFamily="34" charset="0"/>
              <a:buChar char="•"/>
              <a:defRPr sz="2000"/>
            </a:lvl7pPr>
            <a:lvl8pPr marL="3429000" indent="-228600" defTabSz="914400">
              <a:spcBef>
                <a:spcPct val="20000"/>
              </a:spcBef>
              <a:buFont typeface="Arial" panose="020B0604020202020204" pitchFamily="34" charset="0"/>
              <a:buChar char="•"/>
              <a:defRPr sz="2000"/>
            </a:lvl8pPr>
            <a:lvl9pPr marL="3886200" indent="-228600" defTabSz="914400">
              <a:spcBef>
                <a:spcPct val="20000"/>
              </a:spcBef>
              <a:buFont typeface="Arial" panose="020B0604020202020204" pitchFamily="34" charset="0"/>
              <a:buChar char="•"/>
              <a:defRPr sz="2000"/>
            </a:lvl9pPr>
          </a:lstStyle>
          <a:p>
            <a:pPr algn="l">
              <a:lnSpc>
                <a:spcPct val="130000"/>
              </a:lnSpc>
              <a:spcBef>
                <a:spcPts val="0"/>
              </a:spcBef>
            </a:pPr>
            <a:r>
              <a:rPr kumimoji="0" lang="zh-TW" altLang="en-US" sz="2600" b="0" i="0" u="none" strike="noStrike" kern="1200" cap="none" spc="0" normalizeH="0" baseline="0" noProof="0" dirty="0" smtClean="0">
                <a:ln>
                  <a:noFill/>
                </a:ln>
                <a:effectLst/>
                <a:uLnTx/>
                <a:uFillTx/>
                <a:latin typeface="Times New Roman" panose="02020603050405020304" pitchFamily="18" charset="0"/>
                <a:cs typeface="Times New Roman" panose="02020603050405020304" pitchFamily="18" charset="0"/>
              </a:rPr>
              <a:t>中國</a:t>
            </a:r>
            <a:r>
              <a:rPr lang="zh-TW" altLang="en-US" sz="2600" b="0" dirty="0">
                <a:latin typeface="Times New Roman" panose="02020603050405020304" pitchFamily="18" charset="0"/>
                <a:cs typeface="Times New Roman" panose="02020603050405020304" pitchFamily="18" charset="0"/>
              </a:rPr>
              <a:t>與</a:t>
            </a:r>
            <a:r>
              <a:rPr kumimoji="0" lang="en-US" altLang="zh-TW" sz="2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22</a:t>
            </a:r>
            <a:r>
              <a:rPr kumimoji="0" lang="zh-TW" altLang="en-US" sz="2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個國家的機構和國際組織建立了「一帶一路」地震減災合作機制，並實施援建老撾、尼泊爾、肯尼亞地震監測台網和中國－東盟地震海嘯監測預警系統等項目，提升相關國家災害監測預警能力。</a:t>
            </a:r>
            <a:endParaRPr lang="en-US" altLang="zh-CN" sz="2600" b="0"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C17C9ED2-00B6-4FF1-A4E8-F09B6B2A6C4E}"/>
              </a:ext>
            </a:extLst>
          </p:cNvPr>
          <p:cNvSpPr/>
          <p:nvPr/>
        </p:nvSpPr>
        <p:spPr>
          <a:xfrm>
            <a:off x="3722286" y="2803100"/>
            <a:ext cx="5211683" cy="523220"/>
          </a:xfrm>
          <a:prstGeom prst="rect">
            <a:avLst/>
          </a:prstGeom>
        </p:spPr>
        <p:txBody>
          <a:bodyPr wrap="none">
            <a:spAutoFit/>
          </a:bodyPr>
          <a:lstStyle/>
          <a:p>
            <a:r>
              <a:rPr lang="zh-TW" altLang="en-US" sz="2800" b="1" dirty="0">
                <a:latin typeface="DFKai-SB" panose="03000509000000000000" pitchFamily="65" charset="-120"/>
                <a:ea typeface="DFKai-SB" panose="03000509000000000000" pitchFamily="65" charset="-120"/>
              </a:rPr>
              <a:t>「一帶一路」地震減災合作機制</a:t>
            </a:r>
            <a:endParaRPr lang="zh-CN" altLang="en-US" sz="2800" b="1" dirty="0"/>
          </a:p>
        </p:txBody>
      </p:sp>
      <p:sp>
        <p:nvSpPr>
          <p:cNvPr id="11" name="文本框 10">
            <a:extLst>
              <a:ext uri="{FF2B5EF4-FFF2-40B4-BE49-F238E27FC236}">
                <a16:creationId xmlns:a16="http://schemas.microsoft.com/office/drawing/2014/main" id="{A6FF4E4E-355E-405A-87ED-BAC175570A25}"/>
              </a:ext>
            </a:extLst>
          </p:cNvPr>
          <p:cNvSpPr txBox="1"/>
          <p:nvPr/>
        </p:nvSpPr>
        <p:spPr>
          <a:xfrm>
            <a:off x="2657663" y="5649395"/>
            <a:ext cx="6037530" cy="646331"/>
          </a:xfrm>
          <a:prstGeom prst="rect">
            <a:avLst/>
          </a:prstGeom>
          <a:noFill/>
        </p:spPr>
        <p:txBody>
          <a:bodyPr wrap="square">
            <a:spAutoFit/>
          </a:bodyPr>
          <a:lstStyle/>
          <a:p>
            <a:r>
              <a:rPr lang="zh-CN" altLang="en-US" dirty="0">
                <a:latin typeface="DFKai-SB" panose="03000509000000000000" pitchFamily="65" charset="-120"/>
                <a:ea typeface="DFKai-SB" panose="03000509000000000000" pitchFamily="65" charset="-120"/>
              </a:rPr>
              <a:t>資料來源</a:t>
            </a:r>
            <a:r>
              <a:rPr lang="en-US" altLang="zh-CN" dirty="0">
                <a:latin typeface="DFKai-SB" panose="03000509000000000000" pitchFamily="65" charset="-120"/>
                <a:ea typeface="DFKai-SB" panose="03000509000000000000" pitchFamily="65" charset="-120"/>
              </a:rPr>
              <a:t>: </a:t>
            </a:r>
            <a:r>
              <a:rPr lang="zh-TW" altLang="en-US" dirty="0">
                <a:latin typeface="DFKai-SB" panose="03000509000000000000" pitchFamily="65" charset="-120"/>
                <a:ea typeface="DFKai-SB" panose="03000509000000000000" pitchFamily="65" charset="-120"/>
              </a:rPr>
              <a:t>中國地震局</a:t>
            </a:r>
            <a:endParaRPr lang="en-US" altLang="zh-CN" dirty="0">
              <a:latin typeface="DFKai-SB" panose="03000509000000000000" pitchFamily="65" charset="-120"/>
              <a:ea typeface="DFKai-SB" panose="03000509000000000000" pitchFamily="65" charset="-120"/>
            </a:endParaRPr>
          </a:p>
          <a:p>
            <a:r>
              <a:rPr lang="zh-CN" altLang="en-US" dirty="0">
                <a:latin typeface="Times New Roman" panose="02020603050405020304" pitchFamily="18" charset="0"/>
                <a:ea typeface="DFKai-SB" panose="03000509000000000000" pitchFamily="65" charset="-120"/>
                <a:cs typeface="Times New Roman" panose="02020603050405020304" pitchFamily="18" charset="0"/>
              </a:rPr>
              <a:t>https://www.cea.gov.cn/cea/xwzx/fzjzyw/5526978/index.html</a:t>
            </a:r>
            <a:endParaRPr lang="en-US" altLang="zh-CN" dirty="0">
              <a:latin typeface="Times New Roman" panose="02020603050405020304" pitchFamily="18" charset="0"/>
              <a:ea typeface="DFKai-SB" panose="03000509000000000000" pitchFamily="65" charset="-12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14852" y="5689370"/>
            <a:ext cx="1873260" cy="550043"/>
          </a:xfrm>
          <a:prstGeom prst="rect">
            <a:avLst/>
          </a:prstGeom>
        </p:spPr>
      </p:pic>
      <p:pic>
        <p:nvPicPr>
          <p:cNvPr id="12" name="Picture 11"/>
          <p:cNvPicPr>
            <a:picLocks noChangeAspect="1"/>
          </p:cNvPicPr>
          <p:nvPr/>
        </p:nvPicPr>
        <p:blipFill>
          <a:blip r:embed="rId4"/>
          <a:stretch>
            <a:fillRect/>
          </a:stretch>
        </p:blipFill>
        <p:spPr>
          <a:xfrm>
            <a:off x="650971" y="2712306"/>
            <a:ext cx="1484625" cy="540455"/>
          </a:xfrm>
          <a:prstGeom prst="rect">
            <a:avLst/>
          </a:prstGeom>
        </p:spPr>
      </p:pic>
    </p:spTree>
    <p:extLst>
      <p:ext uri="{BB962C8B-B14F-4D97-AF65-F5344CB8AC3E}">
        <p14:creationId xmlns:p14="http://schemas.microsoft.com/office/powerpoint/2010/main" val="40417992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9185</Words>
  <Application>Microsoft Office PowerPoint</Application>
  <PresentationFormat>寬螢幕</PresentationFormat>
  <Paragraphs>524</Paragraphs>
  <Slides>69</Slides>
  <Notes>22</Notes>
  <HiddenSlides>0</HiddenSlides>
  <MMClips>0</MMClips>
  <ScaleCrop>false</ScaleCrop>
  <HeadingPairs>
    <vt:vector size="6" baseType="variant">
      <vt:variant>
        <vt:lpstr>使用字型</vt:lpstr>
      </vt:variant>
      <vt:variant>
        <vt:i4>13</vt:i4>
      </vt:variant>
      <vt:variant>
        <vt:lpstr>佈景主題</vt:lpstr>
      </vt:variant>
      <vt:variant>
        <vt:i4>1</vt:i4>
      </vt:variant>
      <vt:variant>
        <vt:lpstr>投影片標題</vt:lpstr>
      </vt:variant>
      <vt:variant>
        <vt:i4>69</vt:i4>
      </vt:variant>
    </vt:vector>
  </HeadingPairs>
  <TitlesOfParts>
    <vt:vector size="83" baseType="lpstr">
      <vt:lpstr>Avant GardeBook</vt:lpstr>
      <vt:lpstr>等线</vt:lpstr>
      <vt:lpstr>等线 Light</vt:lpstr>
      <vt:lpstr>微软雅黑</vt:lpstr>
      <vt:lpstr>宋体</vt:lpstr>
      <vt:lpstr>游ゴシック</vt:lpstr>
      <vt:lpstr>新細明體</vt:lpstr>
      <vt:lpstr>標楷體</vt:lpstr>
      <vt:lpstr>標楷體</vt:lpstr>
      <vt:lpstr>Agency FB</vt:lpstr>
      <vt:lpstr>Arial</vt:lpstr>
      <vt:lpstr>Times New Roman</vt:lpstr>
      <vt:lpstr>Wingdings</vt:lpstr>
      <vt:lpstr>Office 主题​​</vt:lpstr>
      <vt:lpstr>PowerPoint 簡報</vt:lpstr>
      <vt:lpstr>PowerPoint 簡報</vt:lpstr>
      <vt:lpstr>PowerPoint 簡報</vt:lpstr>
      <vt:lpstr>PowerPoint 簡報</vt:lpstr>
      <vt:lpstr>國家對外援助和國際發展合作的原則</vt:lpstr>
      <vt:lpstr>PowerPoint 簡報</vt:lpstr>
      <vt:lpstr>PowerPoint 簡報</vt:lpstr>
      <vt:lpstr>災後重建</vt:lpstr>
      <vt:lpstr>提高防災減災能力</vt:lpstr>
      <vt:lpstr>PowerPoint 簡報</vt:lpstr>
      <vt:lpstr>PowerPoint 簡報</vt:lpstr>
      <vt:lpstr>PowerPoint 簡報</vt:lpstr>
      <vt:lpstr>PowerPoint 簡報</vt:lpstr>
      <vt:lpstr>提供糧食援助應對饑荒</vt:lpstr>
      <vt:lpstr>PowerPoint 簡報</vt:lpstr>
      <vt:lpstr>參與緩解難民危機</vt:lpstr>
      <vt:lpstr>PowerPoint 簡報</vt:lpstr>
      <vt:lpstr>派出維和部隊</vt:lpstr>
      <vt:lpstr>PowerPoint 簡報</vt:lpstr>
      <vt:lpstr>PowerPoint 簡報</vt:lpstr>
      <vt:lpstr>PowerPoint 簡報</vt:lpstr>
      <vt:lpstr>PowerPoint 簡報</vt:lpstr>
      <vt:lpstr>援建基礎設施項目</vt:lpstr>
      <vt:lpstr>分享國家治理經驗、幫助制定發展規劃</vt:lpstr>
      <vt:lpstr>PowerPoint 簡報</vt:lpstr>
      <vt:lpstr>PowerPoint 簡報</vt:lpstr>
      <vt:lpstr>PowerPoint 簡報</vt:lpstr>
      <vt:lpstr>PowerPoint 簡報</vt:lpstr>
      <vt:lpstr>PowerPoint 簡報</vt:lpstr>
      <vt:lpstr>上海合作組織</vt:lpstr>
      <vt:lpstr>上海合作組織</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如欲了解更多有關國家籌組、國際組織及舉辦國際論壇的最新資訊，請參閱國家外交部網頁的資料。     資料來源:https://www.fmprc.gov.cn/web/gjhdq_676201/gjhdqzz_681964/</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2022-01-06T04:54:23Z</dcterms:created>
  <dcterms:modified xsi:type="dcterms:W3CDTF">2024-03-20T06:47:04Z</dcterms:modified>
</cp:coreProperties>
</file>