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1" r:id="rId2"/>
  </p:sldMasterIdLst>
  <p:notesMasterIdLst>
    <p:notesMasterId r:id="rId42"/>
  </p:notesMasterIdLst>
  <p:handoutMasterIdLst>
    <p:handoutMasterId r:id="rId43"/>
  </p:handoutMasterIdLst>
  <p:sldIdLst>
    <p:sldId id="1384" r:id="rId3"/>
    <p:sldId id="3895" r:id="rId4"/>
    <p:sldId id="3861" r:id="rId5"/>
    <p:sldId id="3803" r:id="rId6"/>
    <p:sldId id="3865" r:id="rId7"/>
    <p:sldId id="1638" r:id="rId8"/>
    <p:sldId id="1624" r:id="rId9"/>
    <p:sldId id="1577" r:id="rId10"/>
    <p:sldId id="3902" r:id="rId11"/>
    <p:sldId id="1287" r:id="rId12"/>
    <p:sldId id="3868" r:id="rId13"/>
    <p:sldId id="1476" r:id="rId14"/>
    <p:sldId id="1651" r:id="rId15"/>
    <p:sldId id="1634" r:id="rId16"/>
    <p:sldId id="3893" r:id="rId17"/>
    <p:sldId id="1637" r:id="rId18"/>
    <p:sldId id="3896" r:id="rId19"/>
    <p:sldId id="3900" r:id="rId20"/>
    <p:sldId id="3882" r:id="rId21"/>
    <p:sldId id="3890" r:id="rId22"/>
    <p:sldId id="3899" r:id="rId23"/>
    <p:sldId id="3850" r:id="rId24"/>
    <p:sldId id="3839" r:id="rId25"/>
    <p:sldId id="3883" r:id="rId26"/>
    <p:sldId id="3875" r:id="rId27"/>
    <p:sldId id="1484" r:id="rId28"/>
    <p:sldId id="1593" r:id="rId29"/>
    <p:sldId id="1466" r:id="rId30"/>
    <p:sldId id="1560" r:id="rId31"/>
    <p:sldId id="1385" r:id="rId32"/>
    <p:sldId id="3885" r:id="rId33"/>
    <p:sldId id="1611" r:id="rId34"/>
    <p:sldId id="1486" r:id="rId35"/>
    <p:sldId id="1628" r:id="rId36"/>
    <p:sldId id="1488" r:id="rId37"/>
    <p:sldId id="1506" r:id="rId38"/>
    <p:sldId id="3887" r:id="rId39"/>
    <p:sldId id="1626" r:id="rId40"/>
    <p:sldId id="3904" r:id="rId41"/>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作者"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3F9"/>
    <a:srgbClr val="F1EDD2"/>
    <a:srgbClr val="E2D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6395" autoAdjust="0"/>
  </p:normalViewPr>
  <p:slideViewPr>
    <p:cSldViewPr snapToGrid="0">
      <p:cViewPr varScale="1">
        <p:scale>
          <a:sx n="77" d="100"/>
          <a:sy n="77" d="100"/>
        </p:scale>
        <p:origin x="96" y="798"/>
      </p:cViewPr>
      <p:guideLst/>
    </p:cSldViewPr>
  </p:slideViewPr>
  <p:notesTextViewPr>
    <p:cViewPr>
      <p:scale>
        <a:sx n="1" d="1"/>
        <a:sy n="1" d="1"/>
      </p:scale>
      <p:origin x="0" y="0"/>
    </p:cViewPr>
  </p:notesTextViewPr>
  <p:sorterViewPr>
    <p:cViewPr>
      <p:scale>
        <a:sx n="100" d="100"/>
        <a:sy n="100" d="100"/>
      </p:scale>
      <p:origin x="0" y="-144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5543EE7-26E5-44DD-A6B8-046C59393528}" type="datetimeFigureOut">
              <a:rPr lang="en-US" smtClean="0"/>
              <a:t>8/2/2022</a:t>
            </a:fld>
            <a:endParaRPr 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416CE96-17AE-4A43-A765-F2BDCEB93AFC}" type="slidenum">
              <a:rPr lang="en-US" smtClean="0"/>
              <a:t>‹#›</a:t>
            </a:fld>
            <a:endParaRPr lang="en-US"/>
          </a:p>
        </p:txBody>
      </p:sp>
    </p:spTree>
    <p:extLst>
      <p:ext uri="{BB962C8B-B14F-4D97-AF65-F5344CB8AC3E}">
        <p14:creationId xmlns:p14="http://schemas.microsoft.com/office/powerpoint/2010/main" val="3070601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50FEE39-6960-4420-B5A8-32711F43DAFE}" type="datetimeFigureOut">
              <a:rPr lang="zh-CN" altLang="en-US" smtClean="0"/>
              <a:t>2022/8/2</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A215FA-F2F8-4E5C-B240-5B9ADD69A5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a:t>
            </a:fld>
            <a:endParaRPr lang="zh-CN" altLang="en-US"/>
          </a:p>
        </p:txBody>
      </p:sp>
    </p:spTree>
    <p:extLst>
      <p:ext uri="{BB962C8B-B14F-4D97-AF65-F5344CB8AC3E}">
        <p14:creationId xmlns:p14="http://schemas.microsoft.com/office/powerpoint/2010/main" val="232270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1A215FA-F2F8-4E5C-B240-5B9ADD69A536}" type="slidenum">
              <a:rPr lang="zh-CN" altLang="en-US" smtClean="0"/>
              <a:t>24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25</a:t>
            </a:fld>
            <a:endParaRPr lang="zh-CN" altLang="en-US"/>
          </a:p>
        </p:txBody>
      </p:sp>
    </p:spTree>
    <p:extLst>
      <p:ext uri="{BB962C8B-B14F-4D97-AF65-F5344CB8AC3E}">
        <p14:creationId xmlns:p14="http://schemas.microsoft.com/office/powerpoint/2010/main" val="3300745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t>27</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28</a:t>
            </a:fld>
            <a:endParaRPr lang="zh-CN" altLang="en-US"/>
          </a:p>
        </p:txBody>
      </p:sp>
    </p:spTree>
    <p:extLst>
      <p:ext uri="{BB962C8B-B14F-4D97-AF65-F5344CB8AC3E}">
        <p14:creationId xmlns:p14="http://schemas.microsoft.com/office/powerpoint/2010/main" val="66298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3443CE-6D0A-42ED-A151-B2D74CFE89ED}" type="slidenum">
              <a:rPr lang="zh-CN" altLang="en-US" smtClean="0"/>
              <a:t>29</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1A215FA-F2F8-4E5C-B240-5B9ADD69A536}" type="slidenum">
              <a:rPr lang="zh-CN" altLang="en-US" smtClean="0"/>
              <a:t>33</a:t>
            </a:fld>
            <a:endParaRPr lang="zh-CN" altLang="en-US"/>
          </a:p>
        </p:txBody>
      </p:sp>
    </p:spTree>
    <p:extLst>
      <p:ext uri="{BB962C8B-B14F-4D97-AF65-F5344CB8AC3E}">
        <p14:creationId xmlns:p14="http://schemas.microsoft.com/office/powerpoint/2010/main" val="81623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4</a:t>
            </a:fld>
            <a:endParaRPr lang="zh-CN" altLang="en-US"/>
          </a:p>
        </p:txBody>
      </p:sp>
    </p:spTree>
    <p:extLst>
      <p:ext uri="{BB962C8B-B14F-4D97-AF65-F5344CB8AC3E}">
        <p14:creationId xmlns:p14="http://schemas.microsoft.com/office/powerpoint/2010/main" val="120632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7</a:t>
            </a:fld>
            <a:endParaRPr lang="zh-CN" altLang="en-US"/>
          </a:p>
        </p:txBody>
      </p:sp>
    </p:spTree>
    <p:extLst>
      <p:ext uri="{BB962C8B-B14F-4D97-AF65-F5344CB8AC3E}">
        <p14:creationId xmlns:p14="http://schemas.microsoft.com/office/powerpoint/2010/main" val="335106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1A215FA-F2F8-4E5C-B240-5B9ADD69A536}"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ChangeArrowheads="1" noTextEdit="1"/>
          </p:cNvSpPr>
          <p:nvPr>
            <p:ph type="sldImg"/>
          </p:nvPr>
        </p:nvSpPr>
        <p:spPr/>
      </p:sp>
      <p:sp>
        <p:nvSpPr>
          <p:cNvPr id="78851" name="备注占位符 2"/>
          <p:cNvSpPr>
            <a:spLocks noGrp="1" noChangeArrowheads="1"/>
          </p:cNvSpPr>
          <p:nvPr>
            <p:ph type="body" idx="1"/>
          </p:nvPr>
        </p:nvSpPr>
        <p:spPr bwMode="auto">
          <a:xfrm>
            <a:off x="-2128593746" y="-2147483648"/>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885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54E6992-445B-42E7-B2A2-8FF101585012}" type="slidenum">
              <a:rPr lang="zh-CN" altLang="en-US" smtClean="0"/>
              <a:t>10</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12</a:t>
            </a:fld>
            <a:endParaRPr lang="zh-CN" altLang="en-US"/>
          </a:p>
        </p:txBody>
      </p:sp>
    </p:spTree>
    <p:extLst>
      <p:ext uri="{BB962C8B-B14F-4D97-AF65-F5344CB8AC3E}">
        <p14:creationId xmlns:p14="http://schemas.microsoft.com/office/powerpoint/2010/main" val="2375585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13</a:t>
            </a:fld>
            <a:endParaRPr lang="zh-CN" altLang="en-US"/>
          </a:p>
        </p:txBody>
      </p:sp>
    </p:spTree>
    <p:extLst>
      <p:ext uri="{BB962C8B-B14F-4D97-AF65-F5344CB8AC3E}">
        <p14:creationId xmlns:p14="http://schemas.microsoft.com/office/powerpoint/2010/main" val="2858951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15</a:t>
            </a:fld>
            <a:endParaRPr lang="zh-CN" altLang="en-US"/>
          </a:p>
        </p:txBody>
      </p:sp>
    </p:spTree>
    <p:extLst>
      <p:ext uri="{BB962C8B-B14F-4D97-AF65-F5344CB8AC3E}">
        <p14:creationId xmlns:p14="http://schemas.microsoft.com/office/powerpoint/2010/main" val="60244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A215FA-F2F8-4E5C-B240-5B9ADD69A536}" type="slidenum">
              <a:rPr lang="zh-CN" altLang="en-US" smtClean="0"/>
              <a:t>17</a:t>
            </a:fld>
            <a:endParaRPr lang="zh-CN" altLang="en-US"/>
          </a:p>
        </p:txBody>
      </p:sp>
    </p:spTree>
    <p:extLst>
      <p:ext uri="{BB962C8B-B14F-4D97-AF65-F5344CB8AC3E}">
        <p14:creationId xmlns:p14="http://schemas.microsoft.com/office/powerpoint/2010/main" val="186465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981110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721123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99987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419215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158955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293702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108591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244371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4203057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3427020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2/8/2022</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87439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88FEBC9-3097-4808-90CB-79BC912993F8}" type="datetimeFigureOut">
              <a:rPr lang="zh-CN" altLang="en-US" smtClean="0"/>
              <a:t>2022/8/2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19EA92D-D8E0-451F-B80D-E8237172473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FEBC9-3097-4808-90CB-79BC912993F8}" type="datetimeFigureOut">
              <a:rPr lang="zh-CN" altLang="en-US" smtClean="0"/>
              <a:t>2022/8/2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EA92D-D8E0-451F-B80D-E8237172473D}" type="slidenum">
              <a:rPr lang="zh-CN" altLang="en-US" smtClean="0"/>
              <a:t>‹#›</a:t>
            </a:fld>
            <a:endParaRPr lang="zh-CN" altLang="en-US"/>
          </a:p>
        </p:txBody>
      </p:sp>
      <p:sp>
        <p:nvSpPr>
          <p:cNvPr id="7"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EAF4854-81E8-4EC2-9C70-C274DB8CCE18}"/>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94E36258-9748-4F12-9B43-801C7B37D349}"/>
              </a:ext>
            </a:extLst>
          </p:cNvPr>
          <p:cNvSpPr txBox="1">
            <a:spLocks/>
          </p:cNvSpPr>
          <p:nvPr userDrawn="1"/>
        </p:nvSpPr>
        <p:spPr>
          <a:xfrm>
            <a:off x="9120188" y="6374667"/>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CN"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pPr algn="r"/>
              <a:t>‹#›</a:t>
            </a:fld>
            <a:endParaRPr lang="zh-CN" altLang="en-US" dirty="0"/>
          </a:p>
        </p:txBody>
      </p:sp>
    </p:spTree>
    <p:extLst>
      <p:ext uri="{BB962C8B-B14F-4D97-AF65-F5344CB8AC3E}">
        <p14:creationId xmlns:p14="http://schemas.microsoft.com/office/powerpoint/2010/main" val="24221854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hinacurrent.com/hk/story/20308/un-general-assembly"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chinacurrent.com/story/22679/2021-10-314-climate-change-china-commitment"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https://www.news.gov.hk/chi/2021/12/20211203/20211203_162823_281.html"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ccf.org.hk/cindex.html"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chnun.chinamission.org.cn/chn/zgylhg/jjalh/202106/t20210601_9126930.ht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a:defRPr/>
            </a:pPr>
            <a:fld id="{D516AF7B-E9E2-410E-AD95-DFB2B63849F4}" type="slidenum">
              <a:rPr lang="en-US" altLang="en-US" smtClean="0"/>
              <a:t>1</a:t>
            </a:fld>
            <a:endParaRPr lang="en-US" altLang="en-US"/>
          </a:p>
        </p:txBody>
      </p:sp>
      <p:sp>
        <p:nvSpPr>
          <p:cNvPr id="3" name="Rectangle 3"/>
          <p:cNvSpPr/>
          <p:nvPr/>
        </p:nvSpPr>
        <p:spPr>
          <a:xfrm>
            <a:off x="129967" y="100845"/>
            <a:ext cx="5373058" cy="1569660"/>
          </a:xfrm>
          <a:prstGeom prst="rect">
            <a:avLst/>
          </a:prstGeom>
        </p:spPr>
        <p:txBody>
          <a:bodyPr wrap="square">
            <a:spAutoFit/>
          </a:bodyPr>
          <a:lstStyle/>
          <a:p>
            <a:r>
              <a:rPr lang="zh-TW" altLang="en-US" sz="3200" dirty="0">
                <a:latin typeface="DFKai-SB" panose="03000509000000000000" pitchFamily="65" charset="-120"/>
                <a:ea typeface="DFKai-SB" panose="03000509000000000000" pitchFamily="65" charset="-120"/>
              </a:rPr>
              <a:t>公民與社會發展科</a:t>
            </a:r>
            <a:r>
              <a:rPr lang="en-US" altLang="zh-TW" sz="3200" dirty="0">
                <a:latin typeface="DFKai-SB" panose="03000509000000000000" pitchFamily="65" charset="-120"/>
                <a:ea typeface="DFKai-SB" panose="03000509000000000000" pitchFamily="65" charset="-120"/>
              </a:rPr>
              <a:t>:</a:t>
            </a:r>
          </a:p>
          <a:p>
            <a:r>
              <a:rPr lang="zh-TW" altLang="en-US" sz="3200" dirty="0">
                <a:latin typeface="DFKai-SB" panose="03000509000000000000" pitchFamily="65" charset="-120"/>
                <a:ea typeface="DFKai-SB" panose="03000509000000000000" pitchFamily="65" charset="-120"/>
              </a:rPr>
              <a:t>主題</a:t>
            </a:r>
            <a:r>
              <a:rPr lang="zh-CN" altLang="en-US" sz="3200" dirty="0">
                <a:latin typeface="DFKai-SB" panose="03000509000000000000" pitchFamily="65" charset="-120"/>
                <a:ea typeface="DFKai-SB" panose="03000509000000000000" pitchFamily="65" charset="-120"/>
              </a:rPr>
              <a:t>二 改革開放以來的國家</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課題</a:t>
            </a:r>
            <a:r>
              <a:rPr lang="en-US" altLang="zh-TW" sz="32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參與國際</a:t>
            </a:r>
            <a:r>
              <a:rPr lang="zh-CN" altLang="en-US" sz="3200" dirty="0" smtClean="0">
                <a:latin typeface="DFKai-SB" panose="03000509000000000000" pitchFamily="65" charset="-120"/>
                <a:ea typeface="DFKai-SB" panose="03000509000000000000" pitchFamily="65" charset="-120"/>
              </a:rPr>
              <a:t>事務</a:t>
            </a:r>
            <a:endParaRPr lang="en-US" altLang="zh-TW" sz="3200" dirty="0">
              <a:latin typeface="DFKai-SB" panose="03000509000000000000" pitchFamily="65" charset="-120"/>
              <a:ea typeface="DFKai-SB" panose="03000509000000000000" pitchFamily="65" charset="-120"/>
            </a:endParaRPr>
          </a:p>
        </p:txBody>
      </p:sp>
      <p:sp>
        <p:nvSpPr>
          <p:cNvPr id="4" name="矩形 3"/>
          <p:cNvSpPr/>
          <p:nvPr/>
        </p:nvSpPr>
        <p:spPr>
          <a:xfrm>
            <a:off x="916870" y="2690371"/>
            <a:ext cx="10481186" cy="3293209"/>
          </a:xfrm>
          <a:prstGeom prst="rect">
            <a:avLst/>
          </a:prstGeom>
        </p:spPr>
        <p:txBody>
          <a:bodyPr wrap="square">
            <a:spAutoFit/>
          </a:bodyPr>
          <a:lstStyle/>
          <a:p>
            <a:pPr algn="ctr"/>
            <a:r>
              <a:rPr lang="zh-TW" altLang="en-US" sz="3600" b="1" dirty="0">
                <a:latin typeface="標楷體" panose="03000509000000000000" pitchFamily="65" charset="-120"/>
                <a:ea typeface="標楷體" panose="03000509000000000000" pitchFamily="65" charset="-120"/>
              </a:rPr>
              <a:t>學習重點</a:t>
            </a:r>
            <a:r>
              <a:rPr lang="en-US" altLang="zh-TW" sz="3600" b="1" dirty="0">
                <a:latin typeface="標楷體" panose="03000509000000000000" pitchFamily="65" charset="-120"/>
                <a:ea typeface="標楷體" panose="03000509000000000000" pitchFamily="65" charset="-120"/>
              </a:rPr>
              <a:t>: </a:t>
            </a:r>
            <a:endParaRPr lang="en-US" altLang="zh-TW" sz="3600" b="1" dirty="0" smtClean="0">
              <a:latin typeface="標楷體" panose="03000509000000000000" pitchFamily="65" charset="-120"/>
              <a:ea typeface="標楷體" panose="03000509000000000000" pitchFamily="65" charset="-120"/>
            </a:endParaRPr>
          </a:p>
          <a:p>
            <a:r>
              <a:rPr lang="zh-CN" altLang="en-US" sz="3600" dirty="0" smtClean="0">
                <a:latin typeface="標楷體" panose="03000509000000000000" pitchFamily="65" charset="-120"/>
                <a:ea typeface="標楷體" panose="03000509000000000000" pitchFamily="65" charset="-120"/>
              </a:rPr>
              <a:t>參與</a:t>
            </a:r>
            <a:r>
              <a:rPr lang="zh-CN" altLang="en-US" sz="3600" dirty="0">
                <a:latin typeface="標楷體" panose="03000509000000000000" pitchFamily="65" charset="-120"/>
                <a:ea typeface="標楷體" panose="03000509000000000000" pitchFamily="65" charset="-120"/>
              </a:rPr>
              <a:t>國際事務對於國家整體發展的影響，以及香港在當中擔當的積極角色</a:t>
            </a:r>
            <a:endParaRPr lang="en-US" altLang="zh-CN" sz="3600" dirty="0">
              <a:latin typeface="標楷體" panose="03000509000000000000" pitchFamily="65" charset="-120"/>
              <a:ea typeface="標楷體" panose="03000509000000000000" pitchFamily="65" charset="-120"/>
            </a:endParaRPr>
          </a:p>
          <a:p>
            <a:endParaRPr lang="en-US" altLang="zh-CN" sz="3600" dirty="0">
              <a:latin typeface="標楷體" panose="03000509000000000000" pitchFamily="65" charset="-120"/>
              <a:ea typeface="標楷體" panose="03000509000000000000" pitchFamily="65" charset="-120"/>
            </a:endParaRPr>
          </a:p>
          <a:p>
            <a:endParaRPr lang="en-US" altLang="zh-CN" sz="3600" dirty="0">
              <a:latin typeface="標楷體" panose="03000509000000000000" pitchFamily="65" charset="-120"/>
              <a:ea typeface="標楷體" panose="03000509000000000000" pitchFamily="65" charset="-120"/>
            </a:endParaRPr>
          </a:p>
          <a:p>
            <a:pPr algn="ctr"/>
            <a:r>
              <a:rPr lang="en-US" altLang="zh-CN" sz="2800" dirty="0">
                <a:latin typeface="Times New Roman" panose="02020603050405020304" pitchFamily="18" charset="0"/>
                <a:ea typeface="Microsoft Sans Serif" panose="020B0604020202020204" pitchFamily="34" charset="0"/>
                <a:cs typeface="Times New Roman" panose="02020603050405020304" pitchFamily="18" charset="0"/>
              </a:rPr>
              <a:t>2022</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Microsoft Sans Serif" panose="020B0604020202020204" pitchFamily="34" charset="0"/>
                <a:cs typeface="Times New Roman" panose="02020603050405020304" pitchFamily="18" charset="0"/>
              </a:rPr>
              <a:t>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本框 3"/>
          <p:cNvSpPr txBox="1">
            <a:spLocks noChangeArrowheads="1"/>
          </p:cNvSpPr>
          <p:nvPr/>
        </p:nvSpPr>
        <p:spPr bwMode="auto">
          <a:xfrm>
            <a:off x="629536" y="1121050"/>
            <a:ext cx="1075058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477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Tx/>
              <a:buNone/>
            </a:pPr>
            <a:r>
              <a:rPr lang="zh-CN" altLang="en-US" sz="2800" dirty="0">
                <a:latin typeface="DFKai-SB" panose="03000509000000000000" pitchFamily="65" charset="-120"/>
                <a:ea typeface="DFKai-SB" panose="03000509000000000000" pitchFamily="65" charset="-120"/>
              </a:rPr>
              <a:t>自</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2001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年加入世界貿易</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組織</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以來</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對外經貿往來日益頻繁，成為全球多邊貿易體制的貢獻者和受益者。</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家</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積極參</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與國際組織，一方面促進</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經濟的高品質發展，另一方面擴大了與各國的經貿合作，進一步融入世界經濟大局，</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與全球接軌</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p>
        </p:txBody>
      </p:sp>
      <p:grpSp>
        <p:nvGrpSpPr>
          <p:cNvPr id="2" name="组合 1"/>
          <p:cNvGrpSpPr/>
          <p:nvPr/>
        </p:nvGrpSpPr>
        <p:grpSpPr>
          <a:xfrm>
            <a:off x="1330096" y="3102542"/>
            <a:ext cx="9765102" cy="2502641"/>
            <a:chOff x="3048000" y="4440268"/>
            <a:chExt cx="5457550" cy="1902875"/>
          </a:xfrm>
        </p:grpSpPr>
        <p:sp>
          <p:nvSpPr>
            <p:cNvPr id="17" name="矩形: 圆角 16"/>
            <p:cNvSpPr/>
            <p:nvPr/>
          </p:nvSpPr>
          <p:spPr bwMode="auto">
            <a:xfrm>
              <a:off x="3193532" y="4440268"/>
              <a:ext cx="5312018" cy="1821559"/>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p>
          </p:txBody>
        </p:sp>
        <p:sp>
          <p:nvSpPr>
            <p:cNvPr id="18" name="矩形 17"/>
            <p:cNvSpPr/>
            <p:nvPr/>
          </p:nvSpPr>
          <p:spPr>
            <a:xfrm>
              <a:off x="3048000" y="4556638"/>
              <a:ext cx="5312018" cy="178650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a:p>
          </p:txBody>
        </p:sp>
        <p:sp>
          <p:nvSpPr>
            <p:cNvPr id="4" name="文本框 3"/>
            <p:cNvSpPr txBox="1"/>
            <p:nvPr/>
          </p:nvSpPr>
          <p:spPr>
            <a:xfrm>
              <a:off x="3263264" y="5063711"/>
              <a:ext cx="4794727" cy="1053076"/>
            </a:xfrm>
            <a:prstGeom prst="rect">
              <a:avLst/>
            </a:prstGeom>
            <a:noFill/>
          </p:spPr>
          <p:txBody>
            <a:bodyPr wrap="square" rtlCol="0">
              <a:spAutoFit/>
            </a:bodyPr>
            <a:lstStyle/>
            <a:p>
              <a:r>
                <a:rPr lang="zh-CN" altLang="en-US" sz="2800" dirty="0">
                  <a:latin typeface="DFKai-SB" panose="03000509000000000000" pitchFamily="65" charset="-120"/>
                  <a:ea typeface="DFKai-SB" panose="03000509000000000000" pitchFamily="65" charset="-120"/>
                </a:rPr>
                <a:t>世界貿易組織的基本原則包括非歧視性原則、透明度原則、自由貿易原則、公平競爭原則。這些基本原則構成了多邊貿易體制的基礎。</a:t>
              </a:r>
              <a:endParaRPr lang="en-US" altLang="zh-CN" sz="2800" dirty="0">
                <a:latin typeface="DFKai-SB" panose="03000509000000000000" pitchFamily="65" charset="-120"/>
                <a:ea typeface="DFKai-SB" panose="03000509000000000000" pitchFamily="65" charset="-120"/>
              </a:endParaRPr>
            </a:p>
          </p:txBody>
        </p:sp>
        <p:sp>
          <p:nvSpPr>
            <p:cNvPr id="5" name="文本框 4"/>
            <p:cNvSpPr txBox="1"/>
            <p:nvPr/>
          </p:nvSpPr>
          <p:spPr>
            <a:xfrm>
              <a:off x="4529554" y="4642864"/>
              <a:ext cx="2348909" cy="397829"/>
            </a:xfrm>
            <a:prstGeom prst="rect">
              <a:avLst/>
            </a:prstGeom>
            <a:noFill/>
          </p:spPr>
          <p:txBody>
            <a:bodyPr wrap="square">
              <a:spAutoFit/>
            </a:bodyPr>
            <a:lstStyle/>
            <a:p>
              <a:r>
                <a:rPr lang="zh-CN" altLang="en-US" sz="2800" b="1" dirty="0">
                  <a:latin typeface="DFKai-SB" panose="03000509000000000000" pitchFamily="65" charset="-120"/>
                  <a:ea typeface="DFKai-SB" panose="03000509000000000000" pitchFamily="65" charset="-120"/>
                </a:rPr>
                <a:t>世界貿易組織的基本原則</a:t>
              </a:r>
            </a:p>
          </p:txBody>
        </p:sp>
      </p:grpSp>
      <p:sp>
        <p:nvSpPr>
          <p:cNvPr id="11" name="任意多边形: 形状 10"/>
          <p:cNvSpPr/>
          <p:nvPr/>
        </p:nvSpPr>
        <p:spPr>
          <a:xfrm>
            <a:off x="2143486" y="300068"/>
            <a:ext cx="747314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2.</a:t>
            </a:r>
            <a:r>
              <a:rPr lang="zh-TW" altLang="en-US" sz="4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國</a:t>
            </a:r>
            <a:r>
              <a:rPr lang="zh-TW" altLang="en-US" sz="4000" b="1" dirty="0" smtClean="0">
                <a:latin typeface="DFKai-SB" panose="03000509000000000000" pitchFamily="65" charset="-120"/>
                <a:ea typeface="DFKai-SB" panose="03000509000000000000" pitchFamily="65" charset="-120"/>
                <a:sym typeface="宋体" panose="02010600030101010101" pitchFamily="2" charset="-122"/>
              </a:rPr>
              <a:t>家</a:t>
            </a:r>
            <a:r>
              <a:rPr lang="zh-TW" altLang="en-US" sz="4000" b="1" dirty="0">
                <a:latin typeface="DFKai-SB" panose="03000509000000000000" pitchFamily="65" charset="-120"/>
                <a:ea typeface="DFKai-SB" panose="03000509000000000000" pitchFamily="65" charset="-120"/>
                <a:sym typeface="宋体" panose="02010600030101010101" pitchFamily="2" charset="-122"/>
              </a:rPr>
              <a:t>加強</a:t>
            </a:r>
            <a:r>
              <a:rPr lang="zh-CN" altLang="en-US" sz="4000" b="1" dirty="0">
                <a:latin typeface="DFKai-SB" panose="03000509000000000000" pitchFamily="65" charset="-120"/>
                <a:ea typeface="DFKai-SB" panose="03000509000000000000" pitchFamily="65" charset="-120"/>
                <a:sym typeface="宋体" panose="02010600030101010101" pitchFamily="2" charset="-122"/>
              </a:rPr>
              <a:t>與各國經貿往來</a:t>
            </a:r>
          </a:p>
        </p:txBody>
      </p:sp>
      <p:sp>
        <p:nvSpPr>
          <p:cNvPr id="3" name="Rectangle 2"/>
          <p:cNvSpPr/>
          <p:nvPr/>
        </p:nvSpPr>
        <p:spPr>
          <a:xfrm>
            <a:off x="1330096" y="6121144"/>
            <a:ext cx="7342909" cy="369332"/>
          </a:xfrm>
          <a:prstGeom prst="rect">
            <a:avLst/>
          </a:prstGeom>
        </p:spPr>
        <p:txBody>
          <a:bodyPr wrap="square">
            <a:spAutoFit/>
          </a:bodyPr>
          <a:lstStyle/>
          <a:p>
            <a:r>
              <a:rPr lang="en-US" altLang="zh-TW"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HK" kern="100" dirty="0" smtClean="0">
                <a:latin typeface="Times New Roman" panose="02020603050405020304" pitchFamily="18" charset="0"/>
                <a:ea typeface="標楷體" panose="03000509000000000000" pitchFamily="65" charset="-120"/>
                <a:cs typeface="Times New Roman" panose="02020603050405020304" pitchFamily="18" charset="0"/>
              </a:rPr>
              <a:t>世界</a:t>
            </a:r>
            <a:r>
              <a:rPr lang="zh-TW" altLang="zh-HK" kern="100" dirty="0">
                <a:latin typeface="Times New Roman" panose="02020603050405020304" pitchFamily="18" charset="0"/>
                <a:ea typeface="標楷體" panose="03000509000000000000" pitchFamily="65" charset="-120"/>
                <a:cs typeface="Times New Roman" panose="02020603050405020304" pitchFamily="18" charset="0"/>
              </a:rPr>
              <a:t>貿易組織（</a:t>
            </a:r>
            <a:r>
              <a:rPr lang="en-US" altLang="zh-HK" kern="100" dirty="0">
                <a:latin typeface="Times New Roman" panose="02020603050405020304" pitchFamily="18" charset="0"/>
                <a:ea typeface="標楷體" panose="03000509000000000000" pitchFamily="65" charset="-120"/>
                <a:cs typeface="Times New Roman" panose="02020603050405020304" pitchFamily="18" charset="0"/>
              </a:rPr>
              <a:t>World Trade Organization, WTO</a:t>
            </a:r>
            <a:r>
              <a:rPr lang="zh-TW" altLang="zh-HK" kern="100" dirty="0" smtClean="0">
                <a:latin typeface="Times New Roman" panose="02020603050405020304" pitchFamily="18" charset="0"/>
                <a:ea typeface="標楷體" panose="03000509000000000000" pitchFamily="65" charset="-120"/>
                <a:cs typeface="Times New Roman" panose="02020603050405020304" pitchFamily="18" charset="0"/>
              </a:rPr>
              <a:t>簡稱世貿）</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12" y="686716"/>
            <a:ext cx="11765401" cy="603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26598" y="908902"/>
            <a:ext cx="4945968" cy="4893647"/>
          </a:xfrm>
          <a:prstGeom prst="rect">
            <a:avLst/>
          </a:prstGeom>
          <a:solidFill>
            <a:schemeClr val="accent5">
              <a:lumMod val="20000"/>
              <a:lumOff val="80000"/>
            </a:schemeClr>
          </a:solidFill>
        </p:spPr>
        <p:txBody>
          <a:bodyPr wrap="square">
            <a:spAutoFit/>
          </a:bodyPr>
          <a:lstStyle/>
          <a:p>
            <a:pPr marL="342900" indent="-342900">
              <a:buFont typeface="Arial" panose="020B0604020202020204" pitchFamily="34" charset="0"/>
              <a:buChar char="•"/>
            </a:pPr>
            <a:r>
              <a:rPr lang="zh-CN" altLang="en-US" sz="2400" b="0" i="0" dirty="0">
                <a:effectLst/>
                <a:latin typeface="DFKai-SB" panose="03000509000000000000" pitchFamily="65" charset="-120"/>
                <a:ea typeface="DFKai-SB" panose="03000509000000000000" pitchFamily="65" charset="-120"/>
              </a:rPr>
              <a:t>加入</a:t>
            </a:r>
            <a:r>
              <a:rPr lang="zh-CN" altLang="en-US" sz="2400" b="0" i="0" dirty="0" smtClean="0">
                <a:effectLst/>
                <a:latin typeface="DFKai-SB" panose="03000509000000000000" pitchFamily="65" charset="-120"/>
                <a:ea typeface="DFKai-SB" panose="03000509000000000000" pitchFamily="65" charset="-120"/>
              </a:rPr>
              <a:t>世貿後</a:t>
            </a:r>
            <a:r>
              <a:rPr lang="zh-CN" altLang="en-US" sz="2400" b="0" i="0" dirty="0">
                <a:effectLst/>
                <a:latin typeface="DFKai-SB" panose="03000509000000000000" pitchFamily="65" charset="-120"/>
                <a:ea typeface="DFKai-SB" panose="03000509000000000000" pitchFamily="65" charset="-120"/>
              </a:rPr>
              <a:t>，</a:t>
            </a:r>
            <a:r>
              <a:rPr lang="zh-CN" altLang="en-US" sz="2400" dirty="0">
                <a:latin typeface="標楷體" panose="03000509000000000000" pitchFamily="65" charset="-120"/>
                <a:ea typeface="標楷體" panose="03000509000000000000" pitchFamily="65" charset="-120"/>
              </a:rPr>
              <a:t>國</a:t>
            </a:r>
            <a:r>
              <a:rPr lang="zh-TW" altLang="en-US" sz="2400" dirty="0">
                <a:latin typeface="標楷體" panose="03000509000000000000" pitchFamily="65" charset="-120"/>
                <a:ea typeface="標楷體" panose="03000509000000000000" pitchFamily="65" charset="-120"/>
              </a:rPr>
              <a:t>家</a:t>
            </a:r>
            <a:r>
              <a:rPr lang="zh-CN" altLang="en-US" sz="2400" b="0" i="0" dirty="0">
                <a:effectLst/>
                <a:latin typeface="DFKai-SB" panose="03000509000000000000" pitchFamily="65" charset="-120"/>
                <a:ea typeface="DFKai-SB" panose="03000509000000000000" pitchFamily="65" charset="-120"/>
              </a:rPr>
              <a:t>踐行自由貿易理念，支援以規則為基礎、開放、透明、包容、非歧視等基本原則，全面履行加入</a:t>
            </a:r>
            <a:r>
              <a:rPr lang="zh-CN" altLang="en-US" sz="2400" b="0" i="0" dirty="0" smtClean="0">
                <a:effectLst/>
                <a:latin typeface="DFKai-SB" panose="03000509000000000000" pitchFamily="65" charset="-120"/>
                <a:ea typeface="DFKai-SB" panose="03000509000000000000" pitchFamily="65" charset="-120"/>
              </a:rPr>
              <a:t>世貿承諾</a:t>
            </a:r>
            <a:r>
              <a:rPr lang="zh-CN" altLang="en-US" sz="2400" b="0" i="0" dirty="0">
                <a:effectLst/>
                <a:latin typeface="DFKai-SB" panose="03000509000000000000" pitchFamily="65" charset="-120"/>
                <a:ea typeface="DFKai-SB" panose="03000509000000000000" pitchFamily="65" charset="-120"/>
              </a:rPr>
              <a:t>，以實際行動維護多邊貿易體制。</a:t>
            </a:r>
            <a:endParaRPr lang="en-US" altLang="zh-CN" sz="2400" b="0" i="0" dirty="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國家參加重要的國際組織，廣泛地與國際規則接軌，對涉及經貿的法律、法規進行全面的修訂。國家還</a:t>
            </a:r>
            <a:r>
              <a:rPr lang="zh-CN" altLang="en-US" sz="2400" dirty="0">
                <a:latin typeface="DFKai-SB" panose="03000509000000000000" pitchFamily="65" charset="-120"/>
                <a:ea typeface="DFKai-SB" panose="03000509000000000000" pitchFamily="65" charset="-120"/>
              </a:rPr>
              <a:t>制定</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外商投資法</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，在參與國際知識產權保護、巴黎協定等事務中，修訂了</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環保法</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專利法</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等，逐步完善市場經濟法律體系</a:t>
            </a:r>
            <a:r>
              <a:rPr lang="zh-TW" altLang="en-US" sz="2400" dirty="0" smtClean="0">
                <a:latin typeface="DFKai-SB" panose="03000509000000000000" pitchFamily="65" charset="-120"/>
                <a:ea typeface="DFKai-SB" panose="03000509000000000000" pitchFamily="65" charset="-120"/>
              </a:rPr>
              <a:t>。</a:t>
            </a:r>
            <a:endParaRPr lang="zh-TW" altLang="en-US" sz="2400" dirty="0">
              <a:latin typeface="DFKai-SB" panose="03000509000000000000" pitchFamily="65" charset="-120"/>
              <a:ea typeface="DFKai-SB" panose="03000509000000000000" pitchFamily="65" charset="-120"/>
            </a:endParaRPr>
          </a:p>
        </p:txBody>
      </p:sp>
      <p:sp>
        <p:nvSpPr>
          <p:cNvPr id="9" name="文本框 8"/>
          <p:cNvSpPr txBox="1"/>
          <p:nvPr/>
        </p:nvSpPr>
        <p:spPr>
          <a:xfrm>
            <a:off x="5696373" y="883359"/>
            <a:ext cx="6011333" cy="5262979"/>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zh-CN" altLang="en-US" sz="2400" b="1" i="0" dirty="0">
                <a:effectLst/>
                <a:latin typeface="Times New Roman" panose="02020603050405020304" pitchFamily="18" charset="0"/>
                <a:ea typeface="DFKai-SB" panose="03000509000000000000" pitchFamily="65" charset="-120"/>
                <a:cs typeface="Times New Roman" panose="02020603050405020304" pitchFamily="18" charset="0"/>
              </a:rPr>
              <a:t>全面履行市場開放承諾。</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加入</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世貿後</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全面履行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開放</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貨物和服務</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領域</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市場</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承諾，在多</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領域</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履行降</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稅承諾，關稅總水</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由</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2001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年的</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15.3%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降至</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年的</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9.8%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202</a:t>
            </a:r>
            <a:r>
              <a:rPr lang="en-US" altLang="zh-TW" sz="2400" b="0" i="0" dirty="0">
                <a:effectLst/>
                <a:latin typeface="Times New Roman" panose="02020603050405020304" pitchFamily="18" charset="0"/>
                <a:ea typeface="DFKai-SB" panose="03000509000000000000" pitchFamily="65" charset="-120"/>
                <a:cs typeface="Times New Roman" panose="02020603050405020304" pitchFamily="18" charset="0"/>
              </a:rPr>
              <a:t>2</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日起，</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國家對</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954</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項商品實施低於最惠國稅率的進口暫定稅率</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b="1" i="0" dirty="0">
                <a:effectLst/>
                <a:latin typeface="Times New Roman" panose="02020603050405020304" pitchFamily="18" charset="0"/>
                <a:ea typeface="DFKai-SB" panose="03000509000000000000" pitchFamily="65" charset="-120"/>
                <a:cs typeface="Times New Roman" panose="02020603050405020304" pitchFamily="18" charset="0"/>
              </a:rPr>
              <a:t>提供公平有序的市場競爭環境。</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加入</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世貿後</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不斷放寬外資市場</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進</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入，建設高標準自由貿易試驗區</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b="1" i="0" dirty="0">
                <a:effectLst/>
                <a:latin typeface="Times New Roman" panose="02020603050405020304" pitchFamily="18" charset="0"/>
                <a:ea typeface="DFKai-SB" panose="03000509000000000000" pitchFamily="65" charset="-120"/>
                <a:cs typeface="Times New Roman" panose="02020603050405020304" pitchFamily="18" charset="0"/>
              </a:rPr>
              <a:t>創造透明可預期的經營環境。</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加入</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世貿後</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定期向世貿組織通報國內相關法律法規、貿易政策及措施等制訂、修訂和實施情況</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0" i="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12"/>
          <p:cNvSpPr txBox="1"/>
          <p:nvPr/>
        </p:nvSpPr>
        <p:spPr>
          <a:xfrm>
            <a:off x="584119" y="6020982"/>
            <a:ext cx="9260378" cy="584775"/>
          </a:xfrm>
          <a:prstGeom prst="rect">
            <a:avLst/>
          </a:prstGeom>
          <a:noFill/>
        </p:spPr>
        <p:txBody>
          <a:bodyPr wrap="square">
            <a:spAutoFit/>
          </a:bodyPr>
          <a:lstStyle/>
          <a:p>
            <a:r>
              <a:rPr lang="zh-TW"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延伸閱讀</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共擔時代責任，共促全球發展</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p>
          <a:p>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www.gov.cn/xinwen/2020-12/15/content_5569594.htm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5710130" y="5657180"/>
            <a:ext cx="5983817" cy="492443"/>
          </a:xfrm>
          <a:prstGeom prst="rect">
            <a:avLst/>
          </a:prstGeom>
          <a:noFill/>
        </p:spPr>
        <p:txBody>
          <a:bodyPr wrap="square" rtlCol="0">
            <a:spAutoFit/>
          </a:bodyPr>
          <a:lstStyle/>
          <a:p>
            <a:r>
              <a:rPr lang="zh-CN" altLang="en-US" sz="1400" dirty="0">
                <a:latin typeface="DFKai-SB" panose="03000509000000000000" pitchFamily="65" charset="-120"/>
                <a:ea typeface="DFKai-SB" panose="03000509000000000000" pitchFamily="65" charset="-120"/>
              </a:rPr>
              <a:t>資料來源：中國政府網</a:t>
            </a:r>
            <a:r>
              <a:rPr lang="en-US" altLang="zh-CN" sz="1400" dirty="0">
                <a:latin typeface="DFKai-SB" panose="03000509000000000000" pitchFamily="65" charset="-120"/>
                <a:ea typeface="DFKai-SB" panose="03000509000000000000" pitchFamily="65" charset="-120"/>
              </a:rPr>
              <a:t>《</a:t>
            </a:r>
            <a:r>
              <a:rPr lang="zh-CN" altLang="en-US" sz="1400" dirty="0">
                <a:latin typeface="DFKai-SB" panose="03000509000000000000" pitchFamily="65" charset="-120"/>
                <a:ea typeface="DFKai-SB" panose="03000509000000000000" pitchFamily="65" charset="-120"/>
              </a:rPr>
              <a:t>中國與世界貿易組織</a:t>
            </a:r>
            <a:r>
              <a:rPr lang="en-US" altLang="zh-CN" sz="1400" dirty="0" smtClean="0">
                <a:latin typeface="DFKai-SB" panose="03000509000000000000" pitchFamily="65" charset="-120"/>
                <a:ea typeface="DFKai-SB" panose="03000509000000000000" pitchFamily="65" charset="-120"/>
              </a:rPr>
              <a:t>》</a:t>
            </a:r>
          </a:p>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http://big5.www.gov.cn/gate/big5/www.gov.cn/zhengce/2018-06/28/content_5301884.htm</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矩形 16"/>
          <p:cNvSpPr/>
          <p:nvPr/>
        </p:nvSpPr>
        <p:spPr>
          <a:xfrm>
            <a:off x="426597" y="160380"/>
            <a:ext cx="11444430" cy="584775"/>
          </a:xfrm>
          <a:prstGeom prst="rect">
            <a:avLst/>
          </a:prstGeom>
        </p:spPr>
        <p:txBody>
          <a:bodyPr wrap="square">
            <a:spAutoFit/>
          </a:bodyPr>
          <a:lstStyle/>
          <a:p>
            <a:pPr marL="342900" indent="-342900">
              <a:buFont typeface="Wingdings" panose="05000000000000000000" pitchFamily="2" charset="2"/>
              <a:buChar char="Ø"/>
            </a:pPr>
            <a:r>
              <a:rPr lang="zh-CN" altLang="en-US" sz="3200" dirty="0">
                <a:latin typeface="DFKai-SB" panose="03000509000000000000" pitchFamily="65" charset="-120"/>
                <a:ea typeface="DFKai-SB" panose="03000509000000000000" pitchFamily="65" charset="-120"/>
              </a:rPr>
              <a:t>履行入世承諾，融入國際貿易體系</a:t>
            </a:r>
            <a:r>
              <a:rPr lang="zh-TW" altLang="en-US" sz="3200" dirty="0">
                <a:latin typeface="DFKai-SB" panose="03000509000000000000" pitchFamily="65" charset="-120"/>
                <a:ea typeface="DFKai-SB" panose="03000509000000000000" pitchFamily="65" charset="-120"/>
              </a:rPr>
              <a:t>並完善市場經濟法律</a:t>
            </a:r>
            <a:r>
              <a:rPr lang="zh-TW" altLang="en-US" sz="3200" dirty="0" smtClean="0">
                <a:latin typeface="DFKai-SB" panose="03000509000000000000" pitchFamily="65" charset="-120"/>
                <a:ea typeface="DFKai-SB" panose="03000509000000000000" pitchFamily="65" charset="-120"/>
              </a:rPr>
              <a:t>體系</a:t>
            </a:r>
            <a:endParaRPr lang="zh-TW" altLang="en-US" sz="32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5864818" y="6265364"/>
            <a:ext cx="2470099" cy="3337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flipV="1">
            <a:off x="2886974" y="2439289"/>
            <a:ext cx="6510068" cy="3415169"/>
          </a:xfrm>
          <a:prstGeom prst="roundRect">
            <a:avLst>
              <a:gd name="adj" fmla="val 10000"/>
            </a:avLst>
          </a:prstGeom>
          <a:solidFill>
            <a:schemeClr val="accent6">
              <a:lumMod val="40000"/>
              <a:lumOff val="60000"/>
              <a:alpha val="13000"/>
            </a:schemeClr>
          </a:solidFill>
          <a:ln>
            <a:solidFill>
              <a:schemeClr val="accent2">
                <a:lumMod val="20000"/>
                <a:lumOff val="80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矩形 1"/>
          <p:cNvSpPr/>
          <p:nvPr/>
        </p:nvSpPr>
        <p:spPr>
          <a:xfrm>
            <a:off x="608241" y="985237"/>
            <a:ext cx="10891607" cy="1384995"/>
          </a:xfrm>
          <a:prstGeom prst="rect">
            <a:avLst/>
          </a:prstGeom>
        </p:spPr>
        <p:txBody>
          <a:bodyPr wrap="square">
            <a:spAutoFit/>
          </a:bodyPr>
          <a:lstStyle/>
          <a:p>
            <a:pPr algn="just"/>
            <a:r>
              <a:rPr lang="zh-CN" altLang="en-US" sz="2800" dirty="0">
                <a:latin typeface="標楷體" panose="03000509000000000000" pitchFamily="65" charset="-120"/>
                <a:ea typeface="標楷體" panose="03000509000000000000" pitchFamily="65" charset="-120"/>
              </a:rPr>
              <a:t>國</a:t>
            </a:r>
            <a:r>
              <a:rPr lang="zh-TW" altLang="en-US" sz="2800" dirty="0">
                <a:latin typeface="標楷體" panose="03000509000000000000" pitchFamily="65" charset="-120"/>
                <a:ea typeface="標楷體" panose="03000509000000000000" pitchFamily="65" charset="-120"/>
              </a:rPr>
              <a:t>家</a:t>
            </a:r>
            <a:r>
              <a:rPr lang="zh-CN" altLang="zh-CN" sz="2800" kern="100" dirty="0">
                <a:latin typeface="DFKai-SB" panose="03000509000000000000" pitchFamily="65" charset="-120"/>
                <a:ea typeface="DFKai-SB" panose="03000509000000000000" pitchFamily="65" charset="-120"/>
                <a:cs typeface="Myanmar Text" panose="020B0502040204020203" pitchFamily="34" charset="0"/>
              </a:rPr>
              <a:t>持續深化市場化改革，提升資源配置效率</a:t>
            </a:r>
            <a:r>
              <a:rPr lang="zh-CN" altLang="en-US" sz="2800" kern="100" dirty="0">
                <a:latin typeface="DFKai-SB" panose="03000509000000000000" pitchFamily="65" charset="-120"/>
                <a:ea typeface="DFKai-SB" panose="03000509000000000000" pitchFamily="65" charset="-120"/>
                <a:cs typeface="Myanmar Text" panose="020B0502040204020203" pitchFamily="34" charset="0"/>
              </a:rPr>
              <a:t>，</a:t>
            </a:r>
            <a:r>
              <a:rPr lang="zh-TW" altLang="en-US" sz="2800" kern="100" dirty="0">
                <a:latin typeface="DFKai-SB" panose="03000509000000000000" pitchFamily="65" charset="-120"/>
                <a:ea typeface="DFKai-SB" panose="03000509000000000000" pitchFamily="65" charset="-120"/>
                <a:cs typeface="Myanmar Text" panose="020B0502040204020203" pitchFamily="34" charset="0"/>
              </a:rPr>
              <a:t>刺</a:t>
            </a:r>
            <a:r>
              <a:rPr lang="zh-CN" altLang="en-US" sz="2800" kern="100" dirty="0">
                <a:latin typeface="DFKai-SB" panose="03000509000000000000" pitchFamily="65" charset="-120"/>
                <a:ea typeface="DFKai-SB" panose="03000509000000000000" pitchFamily="65" charset="-120"/>
                <a:cs typeface="Myanmar Text" panose="020B0502040204020203" pitchFamily="34" charset="0"/>
              </a:rPr>
              <a:t>激國內市場的內生動力，</a:t>
            </a:r>
            <a:r>
              <a:rPr lang="zh-TW" altLang="en-US" sz="2800" kern="100" dirty="0">
                <a:latin typeface="DFKai-SB" panose="03000509000000000000" pitchFamily="65" charset="-120"/>
                <a:ea typeface="DFKai-SB" panose="03000509000000000000" pitchFamily="65" charset="-120"/>
                <a:cs typeface="Myanmar Text" panose="020B0502040204020203" pitchFamily="34" charset="0"/>
              </a:rPr>
              <a:t>增加</a:t>
            </a:r>
            <a:r>
              <a:rPr lang="zh-CN" altLang="en-US" sz="2800" kern="100" dirty="0">
                <a:latin typeface="DFKai-SB" panose="03000509000000000000" pitchFamily="65" charset="-120"/>
                <a:ea typeface="DFKai-SB" panose="03000509000000000000" pitchFamily="65" charset="-120"/>
                <a:cs typeface="Myanmar Text" panose="020B0502040204020203" pitchFamily="34" charset="0"/>
              </a:rPr>
              <a:t>對世界的吸引力，為世界各國創造更豐富、更有利、更方便的投資機會和營商環境。</a:t>
            </a:r>
            <a:endParaRPr lang="en-US" altLang="zh-CN" sz="2800" kern="100" dirty="0">
              <a:latin typeface="DFKai-SB" panose="03000509000000000000" pitchFamily="65" charset="-120"/>
              <a:ea typeface="DFKai-SB" panose="03000509000000000000" pitchFamily="65" charset="-120"/>
              <a:cs typeface="Myanmar Text" panose="020B0502040204020203" pitchFamily="34" charset="0"/>
            </a:endParaRPr>
          </a:p>
        </p:txBody>
      </p:sp>
      <p:sp>
        <p:nvSpPr>
          <p:cNvPr id="8" name="矩形 7"/>
          <p:cNvSpPr/>
          <p:nvPr/>
        </p:nvSpPr>
        <p:spPr>
          <a:xfrm>
            <a:off x="3674357" y="5980937"/>
            <a:ext cx="4935302" cy="523220"/>
          </a:xfrm>
          <a:prstGeom prst="rect">
            <a:avLst/>
          </a:prstGeom>
        </p:spPr>
        <p:txBody>
          <a:bodyPr wrap="square">
            <a:spAutoFit/>
          </a:bodyPr>
          <a:lstStyle/>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人民</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網</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://cpc.people.com.cn/n1/2019/0427/c64094-31053281.html)</a:t>
            </a:r>
            <a:endParaRPr lang="zh-TW"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p:cNvSpPr/>
          <p:nvPr/>
        </p:nvSpPr>
        <p:spPr>
          <a:xfrm>
            <a:off x="3329796" y="2565768"/>
            <a:ext cx="5875270" cy="3093154"/>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600" dirty="0">
                <a:latin typeface="DFKai-SB" panose="03000509000000000000" pitchFamily="65" charset="-120"/>
                <a:ea typeface="DFKai-SB" panose="03000509000000000000" pitchFamily="65" charset="-120"/>
              </a:rPr>
              <a:t>擴大外資市場</a:t>
            </a:r>
            <a:r>
              <a:rPr lang="zh-TW" altLang="en-US" sz="2600" dirty="0">
                <a:latin typeface="DFKai-SB" panose="03000509000000000000" pitchFamily="65" charset="-120"/>
                <a:ea typeface="DFKai-SB" panose="03000509000000000000" pitchFamily="65" charset="-120"/>
              </a:rPr>
              <a:t>進</a:t>
            </a:r>
            <a:r>
              <a:rPr lang="zh-CN" altLang="en-US" sz="2600" dirty="0">
                <a:latin typeface="DFKai-SB" panose="03000509000000000000" pitchFamily="65" charset="-120"/>
                <a:ea typeface="DFKai-SB" panose="03000509000000000000" pitchFamily="65" charset="-120"/>
              </a:rPr>
              <a:t>入</a:t>
            </a:r>
          </a:p>
          <a:p>
            <a:pPr marL="342900" indent="-342900">
              <a:lnSpc>
                <a:spcPct val="150000"/>
              </a:lnSpc>
              <a:buFont typeface="Arial" panose="020B0604020202020204" pitchFamily="34" charset="0"/>
              <a:buChar char="•"/>
            </a:pPr>
            <a:r>
              <a:rPr lang="zh-CN" altLang="en-US" sz="2600" dirty="0">
                <a:latin typeface="DFKai-SB" panose="03000509000000000000" pitchFamily="65" charset="-120"/>
                <a:ea typeface="DFKai-SB" panose="03000509000000000000" pitchFamily="65" charset="-120"/>
              </a:rPr>
              <a:t>加強</a:t>
            </a:r>
            <a:r>
              <a:rPr lang="zh-TW" altLang="en-US" sz="2600" dirty="0">
                <a:latin typeface="DFKai-SB" panose="03000509000000000000" pitchFamily="65" charset="-120"/>
                <a:ea typeface="DFKai-SB" panose="03000509000000000000" pitchFamily="65" charset="-120"/>
              </a:rPr>
              <a:t>知識</a:t>
            </a:r>
            <a:r>
              <a:rPr lang="zh-CN" altLang="en-US" sz="2600" dirty="0">
                <a:latin typeface="DFKai-SB" panose="03000509000000000000" pitchFamily="65" charset="-120"/>
                <a:ea typeface="DFKai-SB" panose="03000509000000000000" pitchFamily="65" charset="-120"/>
              </a:rPr>
              <a:t>產權保護國際合作　　</a:t>
            </a:r>
          </a:p>
          <a:p>
            <a:pPr marL="342900" indent="-342900">
              <a:lnSpc>
                <a:spcPct val="150000"/>
              </a:lnSpc>
              <a:buFont typeface="Arial" panose="020B0604020202020204" pitchFamily="34" charset="0"/>
              <a:buChar char="•"/>
            </a:pPr>
            <a:r>
              <a:rPr lang="zh-CN" altLang="en-US" sz="2600" dirty="0">
                <a:latin typeface="DFKai-SB" panose="03000509000000000000" pitchFamily="65" charset="-120"/>
                <a:ea typeface="DFKai-SB" panose="03000509000000000000" pitchFamily="65" charset="-120"/>
              </a:rPr>
              <a:t>增加商品和服務進口</a:t>
            </a:r>
          </a:p>
          <a:p>
            <a:pPr marL="342900" indent="-342900">
              <a:lnSpc>
                <a:spcPct val="150000"/>
              </a:lnSpc>
              <a:buFont typeface="Arial" panose="020B0604020202020204" pitchFamily="34" charset="0"/>
              <a:buChar char="•"/>
            </a:pPr>
            <a:r>
              <a:rPr lang="zh-CN" altLang="en-US" sz="2600" dirty="0">
                <a:latin typeface="DFKai-SB" panose="03000509000000000000" pitchFamily="65" charset="-120"/>
                <a:ea typeface="DFKai-SB" panose="03000509000000000000" pitchFamily="65" charset="-120"/>
              </a:rPr>
              <a:t>有效實施國際宏觀經濟政策協調</a:t>
            </a:r>
          </a:p>
          <a:p>
            <a:pPr marL="342900" indent="-342900">
              <a:lnSpc>
                <a:spcPct val="150000"/>
              </a:lnSpc>
              <a:buFont typeface="Arial" panose="020B0604020202020204" pitchFamily="34" charset="0"/>
              <a:buChar char="•"/>
            </a:pPr>
            <a:r>
              <a:rPr lang="zh-CN" altLang="en-US" sz="2600" dirty="0">
                <a:latin typeface="DFKai-SB" panose="03000509000000000000" pitchFamily="65" charset="-120"/>
                <a:ea typeface="DFKai-SB" panose="03000509000000000000" pitchFamily="65" charset="-120"/>
              </a:rPr>
              <a:t>重視對外開放政策貫徹落實</a:t>
            </a:r>
          </a:p>
        </p:txBody>
      </p:sp>
      <p:sp>
        <p:nvSpPr>
          <p:cNvPr id="10" name="矩形 9"/>
          <p:cNvSpPr/>
          <p:nvPr/>
        </p:nvSpPr>
        <p:spPr>
          <a:xfrm>
            <a:off x="2358754" y="206855"/>
            <a:ext cx="7817353"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深化對外開放，促進市場化改革</a:t>
            </a:r>
            <a:endParaRPr lang="en-US" altLang="zh-CN" sz="36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p:cNvSpPr/>
          <p:nvPr/>
        </p:nvSpPr>
        <p:spPr>
          <a:xfrm flipV="1">
            <a:off x="428346" y="2834778"/>
            <a:ext cx="6468429" cy="3450051"/>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文本框 6"/>
          <p:cNvSpPr txBox="1"/>
          <p:nvPr/>
        </p:nvSpPr>
        <p:spPr>
          <a:xfrm>
            <a:off x="626293" y="3069807"/>
            <a:ext cx="6134339" cy="2893100"/>
          </a:xfrm>
          <a:prstGeom prst="rect">
            <a:avLst/>
          </a:prstGeom>
          <a:noFill/>
        </p:spPr>
        <p:txBody>
          <a:bodyPr wrap="square">
            <a:spAutoFit/>
          </a:bodyPr>
          <a:lstStyle/>
          <a:p>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年，中遠集團與中海集團重組成立中國遠洋海運集團有限公司，從以往嚴重依賴國內市場轉變為全面覆蓋全球市場，國際競爭力大幅提高。中遠海運集團的遠洋航線已覆蓋全球</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160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多個國家和地區的</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1500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多個港口，船隊規模、綜合運力和集裝箱碼頭年吞吐能力均</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世界</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前列</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a:xfrm>
            <a:off x="428346" y="950141"/>
            <a:ext cx="10507447" cy="1126462"/>
          </a:xfrm>
          <a:prstGeom prst="rect">
            <a:avLst/>
          </a:prstGeom>
          <a:solidFill>
            <a:schemeClr val="accent5">
              <a:lumMod val="20000"/>
              <a:lumOff val="80000"/>
            </a:schemeClr>
          </a:solidFill>
        </p:spPr>
        <p:txBody>
          <a:bodyPr wrap="square">
            <a:spAutoFit/>
          </a:bodyPr>
          <a:lstStyle/>
          <a:p>
            <a:pPr>
              <a:lnSpc>
                <a:spcPct val="120000"/>
              </a:lnSpc>
            </a:pPr>
            <a:r>
              <a:rPr lang="zh-CN" altLang="en-US" sz="2800" dirty="0">
                <a:latin typeface="標楷體" panose="03000509000000000000" pitchFamily="65" charset="-120"/>
                <a:ea typeface="標楷體" panose="03000509000000000000" pitchFamily="65" charset="-120"/>
              </a:rPr>
              <a:t>國</a:t>
            </a:r>
            <a:r>
              <a:rPr lang="zh-TW" altLang="en-US" sz="2800" dirty="0">
                <a:latin typeface="標楷體" panose="03000509000000000000" pitchFamily="65" charset="-120"/>
                <a:ea typeface="標楷體" panose="03000509000000000000" pitchFamily="65" charset="-120"/>
              </a:rPr>
              <a:t>家</a:t>
            </a:r>
            <a:r>
              <a:rPr lang="zh-CN" altLang="en-US" sz="2800" dirty="0">
                <a:latin typeface="DFKai-SB" panose="03000509000000000000" pitchFamily="65" charset="-120"/>
                <a:ea typeface="DFKai-SB" panose="03000509000000000000" pitchFamily="65" charset="-120"/>
              </a:rPr>
              <a:t>參與國際競爭與合作，有效</a:t>
            </a:r>
            <a:r>
              <a:rPr lang="zh-TW" altLang="en-US" sz="2800" dirty="0">
                <a:latin typeface="DFKai-SB" panose="03000509000000000000" pitchFamily="65" charset="-120"/>
                <a:ea typeface="DFKai-SB" panose="03000509000000000000" pitchFamily="65" charset="-120"/>
              </a:rPr>
              <a:t>刺</a:t>
            </a:r>
            <a:r>
              <a:rPr lang="zh-CN" altLang="en-US" sz="2800" dirty="0">
                <a:latin typeface="DFKai-SB" panose="03000509000000000000" pitchFamily="65" charset="-120"/>
                <a:ea typeface="DFKai-SB" panose="03000509000000000000" pitchFamily="65" charset="-120"/>
              </a:rPr>
              <a:t>激國內企業活力，學習先進管理經驗，逐漸提升與其他國家的經濟合作水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a:t>
            </a:r>
          </a:p>
        </p:txBody>
      </p:sp>
      <p:sp>
        <p:nvSpPr>
          <p:cNvPr id="11" name="矩形 10"/>
          <p:cNvSpPr/>
          <p:nvPr/>
        </p:nvSpPr>
        <p:spPr>
          <a:xfrm>
            <a:off x="2709949" y="150084"/>
            <a:ext cx="7167919"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激發企業活力，提升國際競爭力</a:t>
            </a:r>
            <a:endParaRPr lang="en-US" altLang="zh-CN" sz="3600" dirty="0">
              <a:latin typeface="DFKai-SB" panose="03000509000000000000" pitchFamily="65" charset="-120"/>
              <a:ea typeface="DFKai-SB" panose="03000509000000000000" pitchFamily="65" charset="-120"/>
            </a:endParaRPr>
          </a:p>
        </p:txBody>
      </p:sp>
      <p:grpSp>
        <p:nvGrpSpPr>
          <p:cNvPr id="15" name="组合 38"/>
          <p:cNvGrpSpPr/>
          <p:nvPr/>
        </p:nvGrpSpPr>
        <p:grpSpPr bwMode="auto">
          <a:xfrm>
            <a:off x="546500" y="2291759"/>
            <a:ext cx="1581150" cy="647700"/>
            <a:chOff x="4225771" y="1065320"/>
            <a:chExt cx="895882" cy="947506"/>
          </a:xfrm>
        </p:grpSpPr>
        <p:sp>
          <p:nvSpPr>
            <p:cNvPr id="16" name="矩形 15"/>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矩形 22"/>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4" name="文本框 42"/>
          <p:cNvSpPr txBox="1">
            <a:spLocks noChangeArrowheads="1"/>
          </p:cNvSpPr>
          <p:nvPr/>
        </p:nvSpPr>
        <p:spPr bwMode="auto">
          <a:xfrm>
            <a:off x="546500" y="2291759"/>
            <a:ext cx="142739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sp>
        <p:nvSpPr>
          <p:cNvPr id="2" name="矩形 1"/>
          <p:cNvSpPr/>
          <p:nvPr/>
        </p:nvSpPr>
        <p:spPr>
          <a:xfrm>
            <a:off x="356284" y="6243151"/>
            <a:ext cx="7143495" cy="307777"/>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politics.people.com.cn/n1/2019/0125/c421446-30590125.html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rotWithShape="1">
          <a:blip r:embed="rId3"/>
          <a:srcRect l="30173" t="39212" r="36610" b="36473"/>
          <a:stretch/>
        </p:blipFill>
        <p:spPr>
          <a:xfrm>
            <a:off x="7091129" y="2907012"/>
            <a:ext cx="4691002" cy="1931588"/>
          </a:xfrm>
          <a:prstGeom prst="rect">
            <a:avLst/>
          </a:prstGeom>
        </p:spPr>
      </p:pic>
      <p:sp>
        <p:nvSpPr>
          <p:cNvPr id="5" name="矩形 4"/>
          <p:cNvSpPr/>
          <p:nvPr/>
        </p:nvSpPr>
        <p:spPr>
          <a:xfrm>
            <a:off x="7686006" y="4838600"/>
            <a:ext cx="3672800" cy="584775"/>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圖片來源</a:t>
            </a:r>
            <a:r>
              <a:rPr lang="en-US" altLang="zh-TW" sz="1600" dirty="0">
                <a:latin typeface="標楷體" panose="03000509000000000000" pitchFamily="65" charset="-120"/>
                <a:ea typeface="標楷體" panose="03000509000000000000" pitchFamily="65" charset="-120"/>
              </a:rPr>
              <a:t>: </a:t>
            </a:r>
            <a:r>
              <a:rPr lang="zh-CN" altLang="en-US" sz="1600" dirty="0">
                <a:latin typeface="標楷體" panose="03000509000000000000" pitchFamily="65" charset="-120"/>
                <a:ea typeface="標楷體" panose="03000509000000000000" pitchFamily="65" charset="-120"/>
              </a:rPr>
              <a:t>中國遠洋海運集團</a:t>
            </a:r>
            <a:r>
              <a:rPr lang="zh-CN" altLang="en-US" sz="1600" dirty="0" smtClean="0">
                <a:latin typeface="標楷體" panose="03000509000000000000" pitchFamily="65" charset="-120"/>
                <a:ea typeface="標楷體" panose="03000509000000000000" pitchFamily="65" charset="-120"/>
              </a:rPr>
              <a:t>有限公司</a:t>
            </a:r>
            <a:endParaRPr lang="en-US" altLang="zh-CN" sz="1600" dirty="0" smtClean="0">
              <a:latin typeface="標楷體" panose="03000509000000000000" pitchFamily="65" charset="-120"/>
              <a:ea typeface="標楷體" panose="03000509000000000000" pitchFamily="65" charset="-120"/>
            </a:endParaRPr>
          </a:p>
          <a:p>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http://www.coscoshipping.com/</a:t>
            </a:r>
            <a:endParaRPr lang="zh-HK"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8655" y="1418716"/>
            <a:ext cx="10484498" cy="4149469"/>
          </a:xfrm>
          <a:prstGeom prst="rect">
            <a:avLst/>
          </a:prstGeom>
          <a:noFill/>
        </p:spPr>
        <p:txBody>
          <a:bodyPr wrap="square" rtlCol="0">
            <a:spAutoFit/>
          </a:bodyPr>
          <a:lstStyle>
            <a:defPPr>
              <a:defRPr lang="zh-CN"/>
            </a:defPPr>
            <a:lvl1pPr>
              <a:lnSpc>
                <a:spcPct val="120000"/>
              </a:lnSpc>
              <a:defRPr sz="2000"/>
            </a:lvl1pPr>
          </a:lstStyle>
          <a:p>
            <a:pPr marL="571500" indent="-571500">
              <a:lnSpc>
                <a:spcPct val="150000"/>
              </a:lnSpc>
              <a:buFont typeface="Arial" panose="020B0604020202020204" pitchFamily="34" charset="0"/>
              <a:buChar char="•"/>
            </a:pPr>
            <a:r>
              <a:rPr lang="zh-CN" altLang="en-US" sz="3600" dirty="0">
                <a:latin typeface="標楷體" panose="03000509000000000000" pitchFamily="65" charset="-120"/>
                <a:ea typeface="標楷體" panose="03000509000000000000" pitchFamily="65" charset="-120"/>
              </a:rPr>
              <a:t>國</a:t>
            </a:r>
            <a:r>
              <a:rPr lang="zh-TW" altLang="en-US" sz="3600" dirty="0">
                <a:latin typeface="標楷體" panose="03000509000000000000" pitchFamily="65" charset="-120"/>
                <a:ea typeface="標楷體" panose="03000509000000000000" pitchFamily="65" charset="-120"/>
              </a:rPr>
              <a:t>家</a:t>
            </a:r>
            <a:r>
              <a:rPr lang="zh-CN" altLang="zh-CN" sz="3600" dirty="0">
                <a:latin typeface="DFKai-SB" panose="03000509000000000000" pitchFamily="65" charset="-120"/>
                <a:ea typeface="DFKai-SB" panose="03000509000000000000" pitchFamily="65" charset="-120"/>
              </a:rPr>
              <a:t>加快</a:t>
            </a:r>
            <a:r>
              <a:rPr lang="zh-TW" altLang="en-US" sz="3600" dirty="0">
                <a:latin typeface="DFKai-SB" panose="03000509000000000000" pitchFamily="65" charset="-120"/>
                <a:ea typeface="DFKai-SB" panose="03000509000000000000" pitchFamily="65" charset="-120"/>
              </a:rPr>
              <a:t>發展</a:t>
            </a:r>
            <a:r>
              <a:rPr lang="zh-CN" altLang="zh-CN" sz="3600" dirty="0">
                <a:latin typeface="DFKai-SB" panose="03000509000000000000" pitchFamily="65" charset="-120"/>
                <a:ea typeface="DFKai-SB" panose="03000509000000000000" pitchFamily="65" charset="-120"/>
              </a:rPr>
              <a:t>自由貿易區</a:t>
            </a:r>
            <a:r>
              <a:rPr lang="zh-CN" altLang="en-US" sz="3600" dirty="0">
                <a:latin typeface="DFKai-SB" panose="03000509000000000000" pitchFamily="65" charset="-120"/>
                <a:ea typeface="DFKai-SB" panose="03000509000000000000" pitchFamily="65" charset="-120"/>
              </a:rPr>
              <a:t>，</a:t>
            </a:r>
            <a:r>
              <a:rPr lang="zh-CN" altLang="zh-CN" sz="3600" dirty="0">
                <a:latin typeface="DFKai-SB" panose="03000509000000000000" pitchFamily="65" charset="-120"/>
                <a:ea typeface="DFKai-SB" panose="03000509000000000000" pitchFamily="65" charset="-120"/>
              </a:rPr>
              <a:t>發揮自由貿易區對貿易投資的促進作用，</a:t>
            </a:r>
            <a:r>
              <a:rPr lang="zh-CN" altLang="en-US" sz="3600" dirty="0">
                <a:latin typeface="DFKai-SB" panose="03000509000000000000" pitchFamily="65" charset="-120"/>
                <a:ea typeface="DFKai-SB" panose="03000509000000000000" pitchFamily="65" charset="-120"/>
              </a:rPr>
              <a:t>有效</a:t>
            </a:r>
            <a:r>
              <a:rPr lang="zh-TW" altLang="en-US" sz="3600" dirty="0">
                <a:latin typeface="DFKai-SB" panose="03000509000000000000" pitchFamily="65" charset="-120"/>
                <a:ea typeface="DFKai-SB" panose="03000509000000000000" pitchFamily="65" charset="-120"/>
              </a:rPr>
              <a:t>連接</a:t>
            </a:r>
            <a:r>
              <a:rPr lang="zh-CN" altLang="en-US" sz="3600" dirty="0">
                <a:latin typeface="DFKai-SB" panose="03000509000000000000" pitchFamily="65" charset="-120"/>
                <a:ea typeface="DFKai-SB" panose="03000509000000000000" pitchFamily="65" charset="-120"/>
              </a:rPr>
              <a:t>國內國際兩個市場兩種資源，加快建構新發展格局</a:t>
            </a:r>
            <a:r>
              <a:rPr lang="zh-CN" altLang="en-US" sz="3600" dirty="0" smtClean="0">
                <a:latin typeface="DFKai-SB" panose="03000509000000000000" pitchFamily="65" charset="-120"/>
                <a:ea typeface="DFKai-SB" panose="03000509000000000000" pitchFamily="65" charset="-120"/>
              </a:rPr>
              <a:t>。</a:t>
            </a:r>
            <a:endParaRPr lang="en-US" altLang="zh-CN" sz="3600" dirty="0" smtClean="0">
              <a:latin typeface="DFKai-SB" panose="03000509000000000000" pitchFamily="65" charset="-120"/>
              <a:ea typeface="DFKai-SB" panose="03000509000000000000" pitchFamily="65" charset="-120"/>
            </a:endParaRPr>
          </a:p>
          <a:p>
            <a:pPr marL="571500" indent="-571500">
              <a:lnSpc>
                <a:spcPct val="150000"/>
              </a:lnSpc>
              <a:buFont typeface="Arial" panose="020B0604020202020204" pitchFamily="34" charset="0"/>
              <a:buChar char="•"/>
            </a:pPr>
            <a:r>
              <a:rPr lang="zh-CN" altLang="en-US" sz="3600" dirty="0" smtClean="0">
                <a:latin typeface="Times New Roman" panose="02020603050405020304" pitchFamily="18" charset="0"/>
                <a:ea typeface="標楷體" panose="03000509000000000000" pitchFamily="65" charset="-120"/>
                <a:cs typeface="Times New Roman" panose="02020603050405020304" pitchFamily="18" charset="0"/>
              </a:rPr>
              <a:t>截</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至</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202</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中</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國已與</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26</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個國家和地區簽署</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19</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個自</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由</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貿</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易</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協定。</a:t>
            </a:r>
            <a:endParaRPr lang="en-US" altLang="zh-CN"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1637588" y="527487"/>
            <a:ext cx="8590145"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solidFill>
                  <a:srgbClr val="000000"/>
                </a:solidFill>
                <a:latin typeface="DFKai-SB" panose="03000509000000000000" pitchFamily="65" charset="-120"/>
                <a:ea typeface="DFKai-SB" panose="03000509000000000000" pitchFamily="65" charset="-120"/>
              </a:rPr>
              <a:t>與各國緊密合作，加快</a:t>
            </a:r>
            <a:r>
              <a:rPr lang="zh-TW" altLang="en-US" sz="3600" dirty="0">
                <a:solidFill>
                  <a:srgbClr val="000000"/>
                </a:solidFill>
                <a:latin typeface="DFKai-SB" panose="03000509000000000000" pitchFamily="65" charset="-120"/>
                <a:ea typeface="DFKai-SB" panose="03000509000000000000" pitchFamily="65" charset="-120"/>
              </a:rPr>
              <a:t>發展</a:t>
            </a:r>
            <a:r>
              <a:rPr lang="zh-CN" altLang="en-US" sz="3600" dirty="0">
                <a:solidFill>
                  <a:srgbClr val="000000"/>
                </a:solidFill>
                <a:latin typeface="DFKai-SB" panose="03000509000000000000" pitchFamily="65" charset="-120"/>
                <a:ea typeface="DFKai-SB" panose="03000509000000000000" pitchFamily="65" charset="-120"/>
              </a:rPr>
              <a:t>自由貿易區</a:t>
            </a:r>
          </a:p>
        </p:txBody>
      </p:sp>
      <p:sp>
        <p:nvSpPr>
          <p:cNvPr id="2" name="矩形 1"/>
          <p:cNvSpPr/>
          <p:nvPr/>
        </p:nvSpPr>
        <p:spPr>
          <a:xfrm>
            <a:off x="1390823" y="5909089"/>
            <a:ext cx="6041679"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資料來源</a:t>
            </a:r>
            <a:r>
              <a:rPr lang="en-US" altLang="zh-TW" sz="1600" dirty="0" smtClean="0">
                <a:latin typeface="標楷體" panose="03000509000000000000" pitchFamily="65" charset="-120"/>
                <a:ea typeface="標楷體" panose="03000509000000000000" pitchFamily="65" charset="-120"/>
              </a:rPr>
              <a:t>: </a:t>
            </a:r>
            <a:r>
              <a:rPr lang="zh-TW" altLang="en-US" sz="1600" dirty="0" smtClean="0">
                <a:latin typeface="標楷體" panose="03000509000000000000" pitchFamily="65" charset="-120"/>
                <a:ea typeface="標楷體" panose="03000509000000000000" pitchFamily="65" charset="-120"/>
              </a:rPr>
              <a:t>中華人民共和國商務部</a:t>
            </a:r>
            <a:r>
              <a:rPr lang="en-US" altLang="zh-TW" sz="1600" dirty="0" smtClean="0">
                <a:latin typeface="標楷體" panose="03000509000000000000" pitchFamily="65" charset="-120"/>
                <a:ea typeface="標楷體" panose="03000509000000000000" pitchFamily="65" charset="-120"/>
              </a:rPr>
              <a:t> </a:t>
            </a:r>
            <a:r>
              <a:rPr lang="en-US" altLang="zh-TW" sz="1600" dirty="0" smtClean="0"/>
              <a:t>(</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fta.mofcom.gov.cn/article/rcep/rcepgfgd/202108/45628_1.html</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15"/>
          <p:cNvGraphicFramePr>
            <a:graphicFrameLocks noGrp="1"/>
          </p:cNvGraphicFramePr>
          <p:nvPr>
            <p:extLst>
              <p:ext uri="{D42A27DB-BD31-4B8C-83A1-F6EECF244321}">
                <p14:modId xmlns:p14="http://schemas.microsoft.com/office/powerpoint/2010/main" val="1891926726"/>
              </p:ext>
            </p:extLst>
          </p:nvPr>
        </p:nvGraphicFramePr>
        <p:xfrm>
          <a:off x="645985" y="266217"/>
          <a:ext cx="11190445" cy="6405868"/>
        </p:xfrm>
        <a:graphic>
          <a:graphicData uri="http://schemas.openxmlformats.org/drawingml/2006/table">
            <a:tbl>
              <a:tblPr firstRow="1" bandRow="1">
                <a:tableStyleId>{5C22544A-7EE6-4342-B048-85BDC9FD1C3A}</a:tableStyleId>
              </a:tblPr>
              <a:tblGrid>
                <a:gridCol w="3364677">
                  <a:extLst>
                    <a:ext uri="{9D8B030D-6E8A-4147-A177-3AD203B41FA5}">
                      <a16:colId xmlns:a16="http://schemas.microsoft.com/office/drawing/2014/main" val="20000"/>
                    </a:ext>
                  </a:extLst>
                </a:gridCol>
                <a:gridCol w="3369428">
                  <a:extLst>
                    <a:ext uri="{9D8B030D-6E8A-4147-A177-3AD203B41FA5}">
                      <a16:colId xmlns:a16="http://schemas.microsoft.com/office/drawing/2014/main" val="20001"/>
                    </a:ext>
                  </a:extLst>
                </a:gridCol>
                <a:gridCol w="2719874">
                  <a:extLst>
                    <a:ext uri="{9D8B030D-6E8A-4147-A177-3AD203B41FA5}">
                      <a16:colId xmlns:a16="http://schemas.microsoft.com/office/drawing/2014/main" val="20002"/>
                    </a:ext>
                  </a:extLst>
                </a:gridCol>
                <a:gridCol w="1736466">
                  <a:extLst>
                    <a:ext uri="{9D8B030D-6E8A-4147-A177-3AD203B41FA5}">
                      <a16:colId xmlns:a16="http://schemas.microsoft.com/office/drawing/2014/main" val="20003"/>
                    </a:ext>
                  </a:extLst>
                </a:gridCol>
              </a:tblGrid>
              <a:tr h="398125">
                <a:tc>
                  <a:txBody>
                    <a:bodyPr/>
                    <a:lstStyle/>
                    <a:p>
                      <a:pPr marL="0" marR="36195" indent="0" algn="ctr" defTabSz="914400" rtl="0" eaLnBrk="1" latinLnBrk="0" hangingPunct="1">
                        <a:lnSpc>
                          <a:spcPct val="100000"/>
                        </a:lnSpc>
                        <a:spcAft>
                          <a:spcPts val="0"/>
                        </a:spcAft>
                      </a:pPr>
                      <a:r>
                        <a:rPr lang="zh-CN" altLang="en-US" sz="1800" b="1" kern="1200" dirty="0">
                          <a:solidFill>
                            <a:schemeClr val="bg1"/>
                          </a:solidFill>
                          <a:effectLst/>
                          <a:latin typeface="DFKai-SB" panose="03000509000000000000" pitchFamily="65" charset="-120"/>
                          <a:ea typeface="DFKai-SB" panose="03000509000000000000" pitchFamily="65" charset="-120"/>
                          <a:cs typeface="+mn-cs"/>
                        </a:rPr>
                        <a:t>已簽署協議的自貿區</a:t>
                      </a:r>
                      <a:endParaRPr lang="en-US" altLang="zh-CN" sz="1800" b="1" kern="1200" dirty="0">
                        <a:solidFill>
                          <a:schemeClr val="bg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pPr marL="0" marR="36195" indent="0" algn="ctr" defTabSz="914400" rtl="0" eaLnBrk="1" latinLnBrk="0" hangingPunct="1">
                        <a:lnSpc>
                          <a:spcPct val="100000"/>
                        </a:lnSpc>
                        <a:spcAft>
                          <a:spcPts val="0"/>
                        </a:spcAft>
                      </a:pPr>
                      <a:r>
                        <a:rPr lang="zh-CN" altLang="en-US" sz="1800" b="1" kern="1200">
                          <a:solidFill>
                            <a:schemeClr val="bg1"/>
                          </a:solidFill>
                          <a:effectLst/>
                          <a:latin typeface="DFKai-SB" panose="03000509000000000000" pitchFamily="65" charset="-120"/>
                          <a:ea typeface="DFKai-SB" panose="03000509000000000000" pitchFamily="65" charset="-120"/>
                          <a:cs typeface="+mn-cs"/>
                        </a:rPr>
                        <a:t>正在談判的自貿區</a:t>
                      </a:r>
                      <a:endParaRPr lang="en-US" altLang="zh-CN" sz="1800" b="1" kern="1200" dirty="0">
                        <a:solidFill>
                          <a:schemeClr val="bg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pPr marL="0" marR="36195" indent="0" algn="ctr" defTabSz="914400" rtl="0" eaLnBrk="1" latinLnBrk="0" hangingPunct="1">
                        <a:lnSpc>
                          <a:spcPct val="100000"/>
                        </a:lnSpc>
                        <a:spcAft>
                          <a:spcPts val="0"/>
                        </a:spcAft>
                      </a:pPr>
                      <a:r>
                        <a:rPr lang="zh-CN" altLang="en-US" sz="1800" b="1" kern="1200">
                          <a:solidFill>
                            <a:schemeClr val="bg1"/>
                          </a:solidFill>
                          <a:effectLst/>
                          <a:latin typeface="DFKai-SB" panose="03000509000000000000" pitchFamily="65" charset="-120"/>
                          <a:ea typeface="DFKai-SB" panose="03000509000000000000" pitchFamily="65" charset="-120"/>
                          <a:cs typeface="+mn-cs"/>
                        </a:rPr>
                        <a:t>正在研究的自貿區</a:t>
                      </a:r>
                      <a:endParaRPr lang="zh-CN" altLang="en-US" sz="1800" b="1" kern="1200" dirty="0">
                        <a:solidFill>
                          <a:schemeClr val="bg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tc>
                  <a:txBody>
                    <a:bodyPr/>
                    <a:lstStyle/>
                    <a:p>
                      <a:pPr marL="0" marR="36195" indent="0" algn="ctr" defTabSz="914400" rtl="0" eaLnBrk="1" latinLnBrk="0" hangingPunct="1">
                        <a:lnSpc>
                          <a:spcPct val="100000"/>
                        </a:lnSpc>
                        <a:spcAft>
                          <a:spcPts val="0"/>
                        </a:spcAft>
                      </a:pPr>
                      <a:r>
                        <a:rPr lang="zh-CN" altLang="en-US" sz="1800" b="1" kern="1200">
                          <a:solidFill>
                            <a:schemeClr val="bg1"/>
                          </a:solidFill>
                          <a:effectLst/>
                          <a:latin typeface="DFKai-SB" panose="03000509000000000000" pitchFamily="65" charset="-120"/>
                          <a:ea typeface="DFKai-SB" panose="03000509000000000000" pitchFamily="65" charset="-120"/>
                          <a:cs typeface="+mn-cs"/>
                        </a:rPr>
                        <a:t>優惠貿易安排</a:t>
                      </a:r>
                      <a:endParaRPr lang="zh-CN" altLang="en-US" sz="1800" b="1" kern="1200" dirty="0">
                        <a:solidFill>
                          <a:schemeClr val="bg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99290">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區域全面經濟夥伴關係協定</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RCEP</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海湾合作委员会</a:t>
                      </a:r>
                      <a:r>
                        <a:rPr lang="en-US" altLang="zh-TW"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海合會</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哥倫比亞</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亞太貿易協定</a:t>
                      </a:r>
                    </a:p>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7330924"/>
                  </a:ext>
                </a:extLst>
              </a:tr>
              <a:tr h="257772">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毛里裘斯</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中日韓</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斐濟</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955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格魯吉亞</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斯里蘭卡</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尼泊爾</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955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韓國</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以色列</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TW" altLang="en-US" sz="1300" kern="1200" dirty="0">
                          <a:solidFill>
                            <a:schemeClr val="tx1"/>
                          </a:solidFill>
                          <a:effectLst/>
                          <a:latin typeface="DFKai-SB" panose="03000509000000000000" pitchFamily="65" charset="-120"/>
                          <a:ea typeface="DFKai-SB" panose="03000509000000000000" pitchFamily="65" charset="-120"/>
                          <a:cs typeface="+mn-cs"/>
                        </a:rPr>
                        <a:t>巴布亞新幾內亞</a:t>
                      </a: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955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冰島</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挪威</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加拿大</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4955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秘魯</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新西蘭自貿協定升級談判</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孟加拉國</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2424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新加坡</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新加坡升級</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摩爾多瓦</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蒙古國</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2424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智利</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智利升級</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巴拿馬</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瑞士自貿協定升級聯合研究</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2424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巴基斯坦</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巴基斯坦第二階段</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韓國自貿協定第二階段談判</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strike="sngStrike"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2424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東盟</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東盟（</a:t>
                      </a:r>
                      <a:r>
                        <a:rPr lang="zh-TW" altLang="en-US" sz="1300" dirty="0">
                          <a:solidFill>
                            <a:schemeClr val="tx1"/>
                          </a:solidFill>
                          <a:latin typeface="DFKai-SB" panose="03000509000000000000" pitchFamily="65" charset="-120"/>
                          <a:ea typeface="DFKai-SB" panose="03000509000000000000" pitchFamily="65" charset="-120"/>
                          <a:sym typeface="宋体" panose="02010600030101010101" pitchFamily="2" charset="-122"/>
                        </a:rPr>
                        <a:t>「</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10+1</a:t>
                      </a:r>
                      <a:r>
                        <a:rPr lang="zh-TW" altLang="en-US" sz="1300" dirty="0">
                          <a:solidFill>
                            <a:schemeClr val="tx1"/>
                          </a:solidFill>
                          <a:latin typeface="DFKai-SB" panose="03000509000000000000" pitchFamily="65" charset="-120"/>
                          <a:ea typeface="DFKai-SB" panose="03000509000000000000" pitchFamily="65" charset="-120"/>
                          <a:sym typeface="宋体" panose="02010600030101010101" pitchFamily="2" charset="-122"/>
                        </a:rPr>
                        <a:t>」</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升級</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巴勒斯坦</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strike="sngStrike"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3787">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馬爾代夫</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秘魯自貿協定升級談判</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zh-HK" altLang="en-US" sz="13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99467">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澳</a:t>
                      </a:r>
                      <a:r>
                        <a:rPr lang="zh-TW" altLang="en-US" sz="1300" kern="1200" dirty="0">
                          <a:solidFill>
                            <a:schemeClr val="tx1"/>
                          </a:solidFill>
                          <a:effectLst/>
                          <a:latin typeface="DFKai-SB" panose="03000509000000000000" pitchFamily="65" charset="-120"/>
                          <a:ea typeface="DFKai-SB" panose="03000509000000000000" pitchFamily="65" charset="-120"/>
                          <a:cs typeface="+mn-cs"/>
                        </a:rPr>
                        <a:t>洲</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zh-HK" altLang="en-US" sz="13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90049">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瑞士</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strike="sngStrike"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955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哥斯達黎加</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zh-HK" altLang="en-US" sz="13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chemeClr val="tx1"/>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49556">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新西蘭 </a:t>
                      </a:r>
                      <a:r>
                        <a:rPr lang="en-US" altLang="zh-TW" sz="1300" kern="1200" dirty="0">
                          <a:solidFill>
                            <a:schemeClr val="tx1"/>
                          </a:solidFill>
                          <a:effectLst/>
                          <a:latin typeface="DFKai-SB" panose="03000509000000000000" pitchFamily="65" charset="-120"/>
                          <a:ea typeface="DFKai-SB" panose="03000509000000000000" pitchFamily="65" charset="-120"/>
                          <a:cs typeface="+mn-cs"/>
                        </a:rPr>
                        <a:t>(</a:t>
                      </a:r>
                      <a:r>
                        <a:rPr lang="zh-TW" altLang="en-US" sz="1300" kern="1200" dirty="0">
                          <a:solidFill>
                            <a:schemeClr val="tx1"/>
                          </a:solidFill>
                          <a:effectLst/>
                          <a:latin typeface="DFKai-SB" panose="03000509000000000000" pitchFamily="65" charset="-120"/>
                          <a:ea typeface="DFKai-SB" panose="03000509000000000000" pitchFamily="65" charset="-120"/>
                          <a:cs typeface="+mn-cs"/>
                        </a:rPr>
                        <a:t>包括升級</a:t>
                      </a:r>
                      <a:r>
                        <a:rPr lang="en-US" altLang="zh-TW" sz="1300" kern="1200" dirty="0">
                          <a:solidFill>
                            <a:schemeClr val="tx1"/>
                          </a:solidFill>
                          <a:effectLst/>
                          <a:latin typeface="DFKai-SB" panose="03000509000000000000" pitchFamily="65" charset="-120"/>
                          <a:ea typeface="DFKai-SB" panose="03000509000000000000" pitchFamily="65" charset="-120"/>
                          <a:cs typeface="+mn-cs"/>
                        </a:rPr>
                        <a:t>)</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49556">
                <a:tc>
                  <a:txBody>
                    <a:bodyPr/>
                    <a:lstStyle/>
                    <a:p>
                      <a:pPr marL="0" marR="36195" lvl="0" indent="0" algn="ctr" defTabSz="914400" rtl="0" eaLnBrk="1" fontAlgn="auto" latinLnBrk="0" hangingPunct="1">
                        <a:lnSpc>
                          <a:spcPct val="100000"/>
                        </a:lnSpc>
                        <a:spcBef>
                          <a:spcPts val="0"/>
                        </a:spcBef>
                        <a:spcAft>
                          <a:spcPts val="0"/>
                        </a:spcAft>
                        <a:buClrTx/>
                        <a:buSzTx/>
                        <a:buFontTx/>
                        <a:buNone/>
                        <a:tabLst/>
                        <a:defRPr/>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中國</a:t>
                      </a:r>
                      <a:r>
                        <a:rPr lang="en-US" altLang="zh-CN" sz="1300" kern="1200" dirty="0">
                          <a:solidFill>
                            <a:schemeClr val="tx1"/>
                          </a:solidFill>
                          <a:effectLst/>
                          <a:latin typeface="DFKai-SB" panose="03000509000000000000" pitchFamily="65" charset="-120"/>
                          <a:ea typeface="DFKai-SB" panose="03000509000000000000" pitchFamily="65" charset="-120"/>
                          <a:cs typeface="+mn-cs"/>
                        </a:rPr>
                        <a:t>-</a:t>
                      </a:r>
                      <a:r>
                        <a:rPr lang="zh-CN" altLang="en-US" sz="1300" kern="1200" dirty="0">
                          <a:solidFill>
                            <a:schemeClr val="tx1"/>
                          </a:solidFill>
                          <a:effectLst/>
                          <a:latin typeface="DFKai-SB" panose="03000509000000000000" pitchFamily="65" charset="-120"/>
                          <a:ea typeface="DFKai-SB" panose="03000509000000000000" pitchFamily="65" charset="-120"/>
                          <a:cs typeface="+mn-cs"/>
                        </a:rPr>
                        <a:t>柬埔寨</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3558938"/>
                  </a:ext>
                </a:extLst>
              </a:tr>
              <a:tr h="274512">
                <a:tc>
                  <a:txBody>
                    <a:bodyPr/>
                    <a:lstStyle/>
                    <a:p>
                      <a:pPr marL="0" marR="36195" indent="0" algn="ctr" defTabSz="914400" rtl="0" eaLnBrk="1" latinLnBrk="0" hangingPunct="1">
                        <a:lnSpc>
                          <a:spcPct val="100000"/>
                        </a:lnSpc>
                        <a:spcAft>
                          <a:spcPts val="0"/>
                        </a:spcAft>
                      </a:pPr>
                      <a:r>
                        <a:rPr lang="zh-CN" altLang="en-US" sz="1300" kern="1200" dirty="0">
                          <a:solidFill>
                            <a:schemeClr val="tx1"/>
                          </a:solidFill>
                          <a:effectLst/>
                          <a:latin typeface="DFKai-SB" panose="03000509000000000000" pitchFamily="65" charset="-120"/>
                          <a:ea typeface="DFKai-SB" panose="03000509000000000000" pitchFamily="65" charset="-120"/>
                          <a:cs typeface="+mn-cs"/>
                        </a:rPr>
                        <a:t>內地與港澳更緊密經貿關係安排</a:t>
                      </a:r>
                      <a:endParaRPr lang="en-US" altLang="zh-CN" sz="1300" kern="1200" dirty="0">
                        <a:solidFill>
                          <a:schemeClr val="tx1"/>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36195" indent="0" algn="ctr" defTabSz="914400" rtl="0" eaLnBrk="1" latinLnBrk="0" hangingPunct="1">
                        <a:lnSpc>
                          <a:spcPct val="100000"/>
                        </a:lnSpc>
                        <a:spcAft>
                          <a:spcPts val="0"/>
                        </a:spcAft>
                      </a:pPr>
                      <a:endParaRPr lang="zh-CN" altLang="en-US" sz="1300" kern="1200" dirty="0">
                        <a:solidFill>
                          <a:srgbClr val="0D0D0D"/>
                        </a:solidFill>
                        <a:effectLst/>
                        <a:latin typeface="DFKai-SB" panose="03000509000000000000" pitchFamily="65" charset="-120"/>
                        <a:ea typeface="DFKai-SB" panose="03000509000000000000" pitchFamily="65"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grpSp>
        <p:nvGrpSpPr>
          <p:cNvPr id="12" name="组合 11"/>
          <p:cNvGrpSpPr/>
          <p:nvPr/>
        </p:nvGrpSpPr>
        <p:grpSpPr>
          <a:xfrm>
            <a:off x="7220941" y="3946143"/>
            <a:ext cx="4971059" cy="1440251"/>
            <a:chOff x="5487543" y="5096826"/>
            <a:chExt cx="4971059" cy="1440251"/>
          </a:xfrm>
        </p:grpSpPr>
        <p:sp>
          <p:nvSpPr>
            <p:cNvPr id="9" name="矩形: 圆角 8"/>
            <p:cNvSpPr/>
            <p:nvPr/>
          </p:nvSpPr>
          <p:spPr bwMode="auto">
            <a:xfrm>
              <a:off x="5633075" y="5096826"/>
              <a:ext cx="4825527" cy="134676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5487543" y="5216228"/>
              <a:ext cx="4825527" cy="132084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6" name="文本框 5"/>
            <p:cNvSpPr txBox="1"/>
            <p:nvPr/>
          </p:nvSpPr>
          <p:spPr>
            <a:xfrm>
              <a:off x="5500397" y="5400877"/>
              <a:ext cx="4845203" cy="830997"/>
            </a:xfrm>
            <a:prstGeom prst="rect">
              <a:avLst/>
            </a:prstGeom>
            <a:noFill/>
          </p:spPr>
          <p:txBody>
            <a:bodyPr vert="horz" wrap="square" rtlCol="0">
              <a:spAutoFit/>
            </a:bodyPr>
            <a:lstStyle/>
            <a:p>
              <a:r>
                <a:rPr lang="zh-CN" altLang="en-US" sz="2400" b="1"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已簽署協定和正在談判研究的自由貿易區 </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5814724" y="6207235"/>
              <a:ext cx="4462227" cy="276999"/>
            </a:xfrm>
            <a:prstGeom prst="rect">
              <a:avLst/>
            </a:prstGeom>
            <a:noFill/>
          </p:spPr>
          <p:txBody>
            <a:bodyPr vert="horz" wrap="square" rtlCol="0">
              <a:spAutoFit/>
            </a:bodyPr>
            <a:lstStyle/>
            <a:p>
              <a:r>
                <a:rPr lang="zh-CN" altLang="en-US" sz="1200" dirty="0">
                  <a:latin typeface="DFKai-SB" panose="03000509000000000000" pitchFamily="65" charset="-120"/>
                  <a:ea typeface="DFKai-SB" panose="03000509000000000000" pitchFamily="65" charset="-120"/>
                </a:rPr>
                <a:t>資料來源</a:t>
              </a:r>
              <a:r>
                <a:rPr lang="zh-CN" altLang="en-US" sz="1200" dirty="0" smtClean="0">
                  <a:latin typeface="DFKai-SB" panose="03000509000000000000" pitchFamily="65" charset="-120"/>
                  <a:ea typeface="DFKai-SB" panose="03000509000000000000" pitchFamily="65" charset="-120"/>
                </a:rPr>
                <a:t>：</a:t>
              </a:r>
              <a:r>
                <a:rPr lang="zh-TW" altLang="en-US" sz="1200" dirty="0">
                  <a:latin typeface="DFKai-SB" panose="03000509000000000000" pitchFamily="65" charset="-120"/>
                  <a:ea typeface="DFKai-SB" panose="03000509000000000000" pitchFamily="65" charset="-120"/>
                </a:rPr>
                <a:t>中華人民共和國商務部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://fta.mofcom.gov.cn/</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16" name="Picture 15"/>
          <p:cNvPicPr>
            <a:picLocks noChangeAspect="1"/>
          </p:cNvPicPr>
          <p:nvPr/>
        </p:nvPicPr>
        <p:blipFill>
          <a:blip r:embed="rId3"/>
          <a:stretch>
            <a:fillRect/>
          </a:stretch>
        </p:blipFill>
        <p:spPr>
          <a:xfrm>
            <a:off x="116378" y="73421"/>
            <a:ext cx="1154887" cy="42041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6" y="337473"/>
            <a:ext cx="11213438" cy="63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38"/>
          <p:cNvGrpSpPr/>
          <p:nvPr/>
        </p:nvGrpSpPr>
        <p:grpSpPr bwMode="auto">
          <a:xfrm>
            <a:off x="174486" y="218606"/>
            <a:ext cx="1581150" cy="647700"/>
            <a:chOff x="4225771" y="1065320"/>
            <a:chExt cx="895882" cy="947506"/>
          </a:xfrm>
        </p:grpSpPr>
        <p:sp>
          <p:nvSpPr>
            <p:cNvPr id="14" name="矩形 1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15"/>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7" name="文本框 42"/>
          <p:cNvSpPr txBox="1">
            <a:spLocks noChangeArrowheads="1"/>
          </p:cNvSpPr>
          <p:nvPr/>
        </p:nvSpPr>
        <p:spPr bwMode="auto">
          <a:xfrm>
            <a:off x="122140" y="218606"/>
            <a:ext cx="152565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solidFill>
                  <a:srgbClr val="0D0D0D"/>
                </a:solidFill>
                <a:latin typeface="DFKai-SB" panose="03000509000000000000" pitchFamily="65" charset="-120"/>
                <a:ea typeface="DFKai-SB" panose="03000509000000000000" pitchFamily="65" charset="-120"/>
              </a:rPr>
              <a:t>案例</a:t>
            </a:r>
          </a:p>
        </p:txBody>
      </p:sp>
      <p:sp>
        <p:nvSpPr>
          <p:cNvPr id="3" name="文本框 2"/>
          <p:cNvSpPr txBox="1"/>
          <p:nvPr/>
        </p:nvSpPr>
        <p:spPr>
          <a:xfrm>
            <a:off x="780913" y="1711431"/>
            <a:ext cx="10558731" cy="4247317"/>
          </a:xfrm>
          <a:prstGeom prst="rect">
            <a:avLst/>
          </a:prstGeom>
          <a:noFill/>
        </p:spPr>
        <p:txBody>
          <a:bodyPr wrap="square" rtlCol="0">
            <a:spAutoFit/>
          </a:bodyPr>
          <a:lstStyle/>
          <a:p>
            <a:pPr>
              <a:lnSpc>
                <a:spcPct val="150000"/>
              </a:lnSpc>
            </a:pPr>
            <a:r>
              <a:rPr lang="en-US" altLang="zh-CN" sz="2800" dirty="0" smtClean="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區域全面</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經濟夥伴關係協定</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是</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2012</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年由東盟十國發起，旨在通過削減關稅及非關稅壁壘，建立統一市場的自由貿易協定。</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15</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日，中國、日本、韓國、澳</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洲</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、新西蘭與東盟十國共</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15</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個亞太國家正式簽署</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RCEP</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協定，</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並於</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日，生效實施，</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標誌著世界上人口最多</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佔全球約</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1/3)</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、經貿規模最大、最具發展潛力</a:t>
            </a:r>
            <a:r>
              <a:rPr lang="zh-CN" altLang="en-US" sz="2800" dirty="0">
                <a:latin typeface="DFKai-SB" panose="03000509000000000000" pitchFamily="65" charset="-120"/>
                <a:ea typeface="DFKai-SB" panose="03000509000000000000" pitchFamily="65" charset="-120"/>
              </a:rPr>
              <a:t>的自由貿易區正式啟航</a:t>
            </a:r>
            <a:r>
              <a:rPr lang="zh-CN" altLang="en-US" sz="2800" dirty="0" smtClean="0">
                <a:latin typeface="DFKai-SB" panose="03000509000000000000" pitchFamily="65" charset="-120"/>
                <a:ea typeface="DFKai-SB" panose="03000509000000000000" pitchFamily="65" charset="-120"/>
              </a:rPr>
              <a:t>。</a:t>
            </a:r>
            <a:endParaRPr lang="en-US" altLang="zh-CN" sz="2800" dirty="0" smtClean="0">
              <a:latin typeface="DFKai-SB" panose="03000509000000000000" pitchFamily="65" charset="-120"/>
              <a:ea typeface="DFKai-SB" panose="03000509000000000000" pitchFamily="65" charset="-120"/>
            </a:endParaRPr>
          </a:p>
          <a:p>
            <a:r>
              <a:rPr lang="zh-TW" altLang="en-US" sz="1600" dirty="0" smtClean="0">
                <a:solidFill>
                  <a:srgbClr val="000000"/>
                </a:solidFill>
                <a:latin typeface="標楷體" panose="03000509000000000000" pitchFamily="65" charset="-120"/>
                <a:ea typeface="標楷體" panose="03000509000000000000" pitchFamily="65" charset="-120"/>
              </a:rPr>
              <a:t>*</a:t>
            </a:r>
            <a:r>
              <a:rPr lang="en-US" altLang="zh-TW" sz="1600" dirty="0" smtClean="0">
                <a:solidFill>
                  <a:srgbClr val="000000"/>
                </a:solidFill>
                <a:latin typeface="標楷體" panose="03000509000000000000" pitchFamily="65" charset="-120"/>
                <a:ea typeface="標楷體" panose="03000509000000000000" pitchFamily="65" charset="-120"/>
              </a:rPr>
              <a:t>《</a:t>
            </a:r>
            <a:r>
              <a:rPr lang="zh-TW" altLang="en-US" sz="1600" dirty="0">
                <a:solidFill>
                  <a:srgbClr val="000000"/>
                </a:solidFill>
                <a:latin typeface="標楷體" panose="03000509000000000000" pitchFamily="65" charset="-120"/>
                <a:ea typeface="標楷體" panose="03000509000000000000" pitchFamily="65" charset="-120"/>
              </a:rPr>
              <a:t>區域全面經濟伙伴關係協定</a:t>
            </a:r>
            <a:r>
              <a:rPr lang="en-US" altLang="zh-TW" sz="1600" dirty="0">
                <a:solidFill>
                  <a:srgbClr val="000000"/>
                </a:solidFill>
                <a:latin typeface="標楷體" panose="03000509000000000000" pitchFamily="65" charset="-120"/>
                <a:ea typeface="標楷體" panose="03000509000000000000" pitchFamily="65" charset="-120"/>
              </a:rPr>
              <a:t>》 </a:t>
            </a:r>
            <a:r>
              <a:rPr lang="zh-TW" altLang="en-US" sz="1600" dirty="0">
                <a:solidFill>
                  <a:srgbClr val="000000"/>
                </a:solidFill>
                <a:latin typeface="標楷體" panose="03000509000000000000" pitchFamily="65" charset="-120"/>
                <a:ea typeface="標楷體" panose="03000509000000000000" pitchFamily="65" charset="-120"/>
              </a:rPr>
              <a:t>（</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Regional Comprehensive Economic Partnership</a:t>
            </a:r>
            <a:r>
              <a:rPr lang="zh-TW" altLang="en-US"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，縮寫為</a:t>
            </a:r>
            <a:r>
              <a:rPr lang="en-US" altLang="zh-TW" sz="1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RCEP</a:t>
            </a:r>
            <a:r>
              <a:rPr lang="zh-TW" altLang="en-US" sz="1600" dirty="0" smtClean="0">
                <a:solidFill>
                  <a:srgbClr val="000000"/>
                </a:solidFill>
                <a:latin typeface="標楷體" panose="03000509000000000000" pitchFamily="65" charset="-120"/>
                <a:ea typeface="標楷體" panose="03000509000000000000" pitchFamily="65" charset="-120"/>
              </a:rPr>
              <a:t>）</a:t>
            </a:r>
            <a:endParaRPr lang="en-US" altLang="zh-TW" sz="1600" dirty="0">
              <a:solidFill>
                <a:srgbClr val="000000"/>
              </a:solidFill>
              <a:latin typeface="標楷體" panose="03000509000000000000" pitchFamily="65" charset="-120"/>
              <a:ea typeface="標楷體" panose="03000509000000000000" pitchFamily="65" charset="-120"/>
            </a:endParaRPr>
          </a:p>
        </p:txBody>
      </p:sp>
      <p:sp>
        <p:nvSpPr>
          <p:cNvPr id="11" name="文本框 10"/>
          <p:cNvSpPr txBox="1"/>
          <p:nvPr/>
        </p:nvSpPr>
        <p:spPr>
          <a:xfrm>
            <a:off x="798537" y="996952"/>
            <a:ext cx="10523481" cy="707886"/>
          </a:xfrm>
          <a:prstGeom prst="rect">
            <a:avLst/>
          </a:prstGeom>
          <a:noFill/>
        </p:spPr>
        <p:txBody>
          <a:bodyPr wrap="square" rtlCol="0">
            <a:spAutoFit/>
          </a:bodyPr>
          <a:lstStyle>
            <a:defPPr>
              <a:defRPr lang="zh-CN"/>
            </a:defPPr>
            <a:lvl1pPr>
              <a:defRPr sz="2000"/>
            </a:lvl1pPr>
          </a:lstStyle>
          <a:p>
            <a:r>
              <a:rPr lang="en-US" altLang="zh-CN" sz="4000" b="1" dirty="0">
                <a:latin typeface="DFKai-SB" panose="03000509000000000000" pitchFamily="65" charset="-120"/>
                <a:ea typeface="DFKai-SB" panose="03000509000000000000" pitchFamily="65" charset="-120"/>
              </a:rPr>
              <a:t>《</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區域全面經濟夥伴關係協定</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RCEP</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2" name="矩形 1"/>
          <p:cNvSpPr/>
          <p:nvPr/>
        </p:nvSpPr>
        <p:spPr>
          <a:xfrm>
            <a:off x="884967" y="6220041"/>
            <a:ext cx="9851095" cy="338554"/>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資料來源</a:t>
            </a:r>
            <a:r>
              <a:rPr lang="en-US" altLang="zh-TW" sz="1600" dirty="0">
                <a:latin typeface="標楷體" panose="03000509000000000000" pitchFamily="65" charset="-120"/>
                <a:ea typeface="標楷體" panose="03000509000000000000" pitchFamily="65" charset="-120"/>
              </a:rPr>
              <a:t>: </a:t>
            </a:r>
            <a:r>
              <a:rPr lang="zh-TW" altLang="en-US" sz="1600" dirty="0" smtClean="0">
                <a:latin typeface="標楷體" panose="03000509000000000000" pitchFamily="65" charset="-120"/>
                <a:ea typeface="標楷體" panose="03000509000000000000" pitchFamily="65" charset="-120"/>
              </a:rPr>
              <a:t>中國政府網 </a:t>
            </a:r>
            <a:r>
              <a:rPr lang="en-US" altLang="zh-TW" sz="1600" dirty="0" smtClean="0">
                <a:latin typeface="標楷體" panose="03000509000000000000" pitchFamily="65" charset="-120"/>
                <a:ea typeface="標楷體" panose="03000509000000000000" pitchFamily="65" charset="-120"/>
              </a:rPr>
              <a:t>(</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big5.www.gov.cn/gate/big5/www.gov.cn/xinwen/2021-11/03/content_5648711.htm</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8"/>
          <p:cNvGrpSpPr/>
          <p:nvPr/>
        </p:nvGrpSpPr>
        <p:grpSpPr bwMode="auto">
          <a:xfrm>
            <a:off x="2652570" y="534712"/>
            <a:ext cx="1581150" cy="647700"/>
            <a:chOff x="4225771" y="1065320"/>
            <a:chExt cx="895882" cy="947506"/>
          </a:xfrm>
        </p:grpSpPr>
        <p:sp>
          <p:nvSpPr>
            <p:cNvPr id="4" name="矩形 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矩形 1"/>
          <p:cNvSpPr/>
          <p:nvPr/>
        </p:nvSpPr>
        <p:spPr>
          <a:xfrm>
            <a:off x="2902343" y="531671"/>
            <a:ext cx="1005403" cy="584775"/>
          </a:xfrm>
          <a:prstGeom prst="rect">
            <a:avLst/>
          </a:prstGeom>
        </p:spPr>
        <p:txBody>
          <a:bodyPr wrap="none">
            <a:spAutoFit/>
          </a:bodyPr>
          <a:lstStyle/>
          <a:p>
            <a:pPr algn="ctr"/>
            <a:r>
              <a:rPr lang="zh-TW" altLang="en-US" sz="3200" dirty="0">
                <a:solidFill>
                  <a:srgbClr val="0D0D0D"/>
                </a:solidFill>
                <a:latin typeface="DFKai-SB" panose="03000509000000000000" pitchFamily="65" charset="-120"/>
                <a:ea typeface="DFKai-SB" panose="03000509000000000000" pitchFamily="65" charset="-120"/>
              </a:rPr>
              <a:t>活動</a:t>
            </a:r>
            <a:endParaRPr lang="zh-CN" altLang="en-US" sz="3200" dirty="0">
              <a:solidFill>
                <a:srgbClr val="0D0D0D"/>
              </a:solidFill>
              <a:latin typeface="DFKai-SB" panose="03000509000000000000" pitchFamily="65" charset="-120"/>
              <a:ea typeface="DFKai-SB" panose="03000509000000000000" pitchFamily="65" charset="-120"/>
            </a:endParaRPr>
          </a:p>
        </p:txBody>
      </p:sp>
      <p:sp>
        <p:nvSpPr>
          <p:cNvPr id="6" name="文字方塊 5"/>
          <p:cNvSpPr txBox="1"/>
          <p:nvPr/>
        </p:nvSpPr>
        <p:spPr>
          <a:xfrm>
            <a:off x="562654" y="1855371"/>
            <a:ext cx="5760983" cy="3200876"/>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除中國外，有哪些國家參加了</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區域全面經濟夥伴關係協定</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RCEP</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p>
          <a:p>
            <a:pPr marL="457200" indent="-457200">
              <a:spcBef>
                <a:spcPts val="600"/>
              </a:spcBef>
              <a:spcAft>
                <a:spcPts val="600"/>
              </a:spcAft>
              <a:buFont typeface="Arial" panose="020B0604020202020204" pitchFamily="34" charset="0"/>
              <a:buChar char="•"/>
            </a:pP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參加</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區域全面經濟夥伴關係協定</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RCEP</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對國家發展</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有</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甚</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麼影響</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圖片 6"/>
          <p:cNvPicPr>
            <a:picLocks noChangeAspect="1"/>
          </p:cNvPicPr>
          <p:nvPr/>
        </p:nvPicPr>
        <p:blipFill rotWithShape="1">
          <a:blip r:embed="rId3"/>
          <a:srcRect l="31101" t="10036" r="30782" b="13496"/>
          <a:stretch/>
        </p:blipFill>
        <p:spPr>
          <a:xfrm>
            <a:off x="7144288" y="1116445"/>
            <a:ext cx="4499071" cy="5077077"/>
          </a:xfrm>
          <a:prstGeom prst="rect">
            <a:avLst/>
          </a:prstGeom>
        </p:spPr>
      </p:pic>
      <p:sp>
        <p:nvSpPr>
          <p:cNvPr id="8" name="矩形 7"/>
          <p:cNvSpPr/>
          <p:nvPr/>
        </p:nvSpPr>
        <p:spPr>
          <a:xfrm>
            <a:off x="681748" y="6377283"/>
            <a:ext cx="8179620" cy="338554"/>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圖片來源</a:t>
            </a:r>
            <a:r>
              <a:rPr lang="en-US" altLang="zh-TW" sz="1600" dirty="0">
                <a:latin typeface="標楷體" panose="03000509000000000000" pitchFamily="65" charset="-120"/>
                <a:ea typeface="標楷體" panose="03000509000000000000" pitchFamily="65" charset="-120"/>
              </a:rPr>
              <a:t>: </a:t>
            </a:r>
            <a:r>
              <a:rPr lang="zh-TW" altLang="en-US" sz="1600" dirty="0">
                <a:latin typeface="標楷體" panose="03000509000000000000" pitchFamily="65" charset="-120"/>
                <a:ea typeface="標楷體" panose="03000509000000000000" pitchFamily="65" charset="-120"/>
              </a:rPr>
              <a:t>香港貿易發展局 </a:t>
            </a:r>
            <a:r>
              <a:rPr lang="en-US" altLang="zh-HK" sz="1600" dirty="0" smtClean="0">
                <a:latin typeface="Times New Roman" panose="02020603050405020304" pitchFamily="18" charset="0"/>
                <a:cs typeface="Times New Roman" panose="02020603050405020304" pitchFamily="18" charset="0"/>
              </a:rPr>
              <a:t>https</a:t>
            </a:r>
            <a:r>
              <a:rPr lang="en-US" altLang="zh-HK" sz="1600" dirty="0">
                <a:latin typeface="Times New Roman" panose="02020603050405020304" pitchFamily="18" charset="0"/>
                <a:cs typeface="Times New Roman" panose="02020603050405020304" pitchFamily="18" charset="0"/>
              </a:rPr>
              <a:t>://</a:t>
            </a:r>
            <a:r>
              <a:rPr lang="en-US" altLang="zh-HK" sz="1600" dirty="0" smtClean="0">
                <a:latin typeface="Times New Roman" panose="02020603050405020304" pitchFamily="18" charset="0"/>
                <a:cs typeface="Times New Roman" panose="02020603050405020304" pitchFamily="18" charset="0"/>
              </a:rPr>
              <a:t>research.hktdc.com/tc/data-and-profiles/infographics/rcep</a:t>
            </a:r>
            <a:endParaRPr lang="en-US" altLang="zh-HK"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7971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4225" y="479324"/>
            <a:ext cx="3416320" cy="646331"/>
          </a:xfrm>
          <a:prstGeom prst="rect">
            <a:avLst/>
          </a:prstGeom>
        </p:spPr>
        <p:txBody>
          <a:bodyPr wrap="none">
            <a:spAutoFit/>
          </a:bodyPr>
          <a:lstStyle/>
          <a:p>
            <a:r>
              <a:rPr lang="zh-TW" altLang="en-US" sz="3600" b="1" dirty="0">
                <a:latin typeface="DFKai-SB" panose="03000509000000000000" pitchFamily="65" charset="-120"/>
                <a:ea typeface="DFKai-SB" panose="03000509000000000000" pitchFamily="65" charset="-120"/>
              </a:rPr>
              <a:t>海南自由貿易港</a:t>
            </a:r>
          </a:p>
        </p:txBody>
      </p:sp>
      <p:grpSp>
        <p:nvGrpSpPr>
          <p:cNvPr id="3" name="组合 38"/>
          <p:cNvGrpSpPr/>
          <p:nvPr/>
        </p:nvGrpSpPr>
        <p:grpSpPr bwMode="auto">
          <a:xfrm>
            <a:off x="826526" y="209447"/>
            <a:ext cx="1581150" cy="647700"/>
            <a:chOff x="4225771" y="1065320"/>
            <a:chExt cx="895882" cy="947506"/>
          </a:xfrm>
        </p:grpSpPr>
        <p:sp>
          <p:nvSpPr>
            <p:cNvPr id="4" name="矩形 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 name="文本框 42"/>
          <p:cNvSpPr txBox="1">
            <a:spLocks noChangeArrowheads="1"/>
          </p:cNvSpPr>
          <p:nvPr/>
        </p:nvSpPr>
        <p:spPr bwMode="auto">
          <a:xfrm>
            <a:off x="381362" y="238014"/>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sp>
        <p:nvSpPr>
          <p:cNvPr id="7" name="矩形 6"/>
          <p:cNvSpPr/>
          <p:nvPr/>
        </p:nvSpPr>
        <p:spPr>
          <a:xfrm>
            <a:off x="559393" y="1295966"/>
            <a:ext cx="10936742" cy="4124206"/>
          </a:xfrm>
          <a:prstGeom prst="rect">
            <a:avLst/>
          </a:prstGeom>
        </p:spPr>
        <p:txBody>
          <a:bodyPr wrap="square">
            <a:spAutoFit/>
          </a:bodyPr>
          <a:lstStyle/>
          <a:p>
            <a:pPr algn="just">
              <a:lnSpc>
                <a:spcPct val="150000"/>
              </a:lnSpc>
              <a:spcBef>
                <a:spcPts val="600"/>
              </a:spcBef>
              <a:spcAft>
                <a:spcPts val="600"/>
              </a:spcAft>
            </a:pPr>
            <a:r>
              <a:rPr lang="en-US" altLang="zh-TW" sz="28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8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rPr>
              <a:t>年，國家正式在海南島全島開展海南自由貿易試驗區，成為中國面向太平洋和印度洋的重要開放門戶。</a:t>
            </a:r>
            <a:endParaRPr lang="en-US" altLang="zh-TW" sz="2800" dirty="0">
              <a:solidFill>
                <a:srgbClr val="1A1A1A"/>
              </a:solidFill>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50000"/>
              </a:lnSpc>
              <a:spcBef>
                <a:spcPts val="600"/>
              </a:spcBef>
              <a:spcAft>
                <a:spcPts val="600"/>
              </a:spcAft>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海南自貿區以發展旅遊業、現代服務業及高新技術產業為主導；</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以貨物貿易零關稅大幅放寬市場</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進</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入，實施更加開放的人才、出入境、運輸等政策，制定海南自由貿易港法，初步建立中國特色自由貿易港政策和制度體系。</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645033" y="5673611"/>
            <a:ext cx="9516099"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a:t>
            </a:r>
            <a:endParaRPr lang="en-US" sz="1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香港貿易發展局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research.hktdc.com/tc/data-and-profiles/mcpc/freetradezones/hainan-free-trade-zone</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中華人民共和國國家發展和改革委員會</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第十四個五年規劃和</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年遠景目標綱要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www.ndrc.gov.cn/xxgk/zcfb/ghwb/202103/P020210323538797779059.pdf</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278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4"/>
          <p:cNvSpPr/>
          <p:nvPr/>
        </p:nvSpPr>
        <p:spPr>
          <a:xfrm flipV="1">
            <a:off x="1023604" y="2613642"/>
            <a:ext cx="5232334" cy="3654918"/>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文本框 3"/>
          <p:cNvSpPr txBox="1"/>
          <p:nvPr/>
        </p:nvSpPr>
        <p:spPr>
          <a:xfrm>
            <a:off x="1817851" y="3272165"/>
            <a:ext cx="3817552" cy="461665"/>
          </a:xfrm>
          <a:prstGeom prst="rect">
            <a:avLst/>
          </a:prstGeom>
          <a:noFill/>
        </p:spPr>
        <p:txBody>
          <a:bodyPr wrap="square">
            <a:spAutoFit/>
          </a:bodyPr>
          <a:lstStyle/>
          <a:p>
            <a:pPr algn="l"/>
            <a:r>
              <a:rPr lang="zh-CN" altLang="en-US" sz="2400" b="1" i="0" dirty="0">
                <a:effectLst/>
                <a:latin typeface="DFKai-SB" panose="03000509000000000000" pitchFamily="65" charset="-120"/>
                <a:ea typeface="DFKai-SB" panose="03000509000000000000" pitchFamily="65" charset="-120"/>
              </a:rPr>
              <a:t>中國</a:t>
            </a:r>
            <a:r>
              <a:rPr lang="en-US" altLang="zh-CN" sz="2400" b="1" i="0" dirty="0">
                <a:effectLst/>
                <a:latin typeface="DFKai-SB" panose="03000509000000000000" pitchFamily="65" charset="-120"/>
                <a:ea typeface="DFKai-SB" panose="03000509000000000000" pitchFamily="65" charset="-120"/>
              </a:rPr>
              <a:t>—</a:t>
            </a:r>
            <a:r>
              <a:rPr lang="zh-CN" altLang="en-US" sz="2400" b="1" i="0" dirty="0">
                <a:effectLst/>
                <a:latin typeface="DFKai-SB" panose="03000509000000000000" pitchFamily="65" charset="-120"/>
                <a:ea typeface="DFKai-SB" panose="03000509000000000000" pitchFamily="65" charset="-120"/>
              </a:rPr>
              <a:t>中東歐國家文化季</a:t>
            </a:r>
          </a:p>
        </p:txBody>
      </p:sp>
      <p:sp>
        <p:nvSpPr>
          <p:cNvPr id="8" name="文本框 7"/>
          <p:cNvSpPr txBox="1"/>
          <p:nvPr/>
        </p:nvSpPr>
        <p:spPr>
          <a:xfrm>
            <a:off x="1221971" y="3783938"/>
            <a:ext cx="4821382" cy="2308324"/>
          </a:xfrm>
          <a:prstGeom prst="rect">
            <a:avLst/>
          </a:prstGeom>
          <a:noFill/>
        </p:spPr>
        <p:txBody>
          <a:bodyPr wrap="square">
            <a:spAutoFit/>
          </a:bodyPr>
          <a:lstStyle/>
          <a:p>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16+1</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合作是中國與</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16</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中歐和東</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歐國家於</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2012</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年共同建立的新型合作平</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台</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。文化交流是重要內容和主要支柱之一，承載著國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家</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和中東歐各國人民的友誼，推進各國務實合作。</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p:cNvSpPr txBox="1"/>
          <p:nvPr/>
        </p:nvSpPr>
        <p:spPr>
          <a:xfrm>
            <a:off x="530382" y="1199119"/>
            <a:ext cx="11330248" cy="1200329"/>
          </a:xfrm>
          <a:prstGeom prst="rect">
            <a:avLst/>
          </a:prstGeom>
          <a:noFill/>
        </p:spPr>
        <p:txBody>
          <a:bodyPr wrap="square">
            <a:spAutoFit/>
          </a:bodyPr>
          <a:lstStyle/>
          <a:p>
            <a:r>
              <a:rPr lang="zh-TW" altLang="en-US" sz="2400" dirty="0" smtClean="0">
                <a:latin typeface="DFKai-SB" panose="03000509000000000000" pitchFamily="65" charset="-120"/>
                <a:ea typeface="DFKai-SB" panose="03000509000000000000" pitchFamily="65" charset="-120"/>
              </a:rPr>
              <a:t>在</a:t>
            </a:r>
            <a:r>
              <a:rPr lang="zh-TW" altLang="en-US" sz="2400" dirty="0">
                <a:latin typeface="DFKai-SB" panose="03000509000000000000" pitchFamily="65" charset="-120"/>
                <a:ea typeface="DFKai-SB" panose="03000509000000000000" pitchFamily="65" charset="-120"/>
              </a:rPr>
              <a:t>參與國際事務中，國家增進了與世界各國的交流，促進了文化的相互理解，提升了中華文化的國際影響力</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通過</a:t>
            </a:r>
            <a:r>
              <a:rPr lang="zh-CN" altLang="en-US" sz="2400" dirty="0">
                <a:latin typeface="DFKai-SB" panose="03000509000000000000" pitchFamily="65" charset="-120"/>
                <a:ea typeface="DFKai-SB" panose="03000509000000000000" pitchFamily="65" charset="-120"/>
              </a:rPr>
              <a:t>中外人文交流機制，讓越來越多</a:t>
            </a:r>
            <a:r>
              <a:rPr lang="zh-CN" altLang="en-US" sz="2400" dirty="0" smtClean="0">
                <a:latin typeface="DFKai-SB" panose="03000509000000000000" pitchFamily="65" charset="-120"/>
                <a:ea typeface="DFKai-SB" panose="03000509000000000000" pitchFamily="65" charset="-120"/>
              </a:rPr>
              <a:t>的國人</a:t>
            </a:r>
            <a:r>
              <a:rPr lang="zh-CN" altLang="en-US" sz="2400" dirty="0">
                <a:latin typeface="DFKai-SB" panose="03000509000000000000" pitchFamily="65" charset="-120"/>
                <a:ea typeface="DFKai-SB" panose="03000509000000000000" pitchFamily="65" charset="-120"/>
              </a:rPr>
              <a:t>感受世界文明的豐富多彩，並讓各國人民</a:t>
            </a:r>
            <a:r>
              <a:rPr lang="zh-CN" altLang="en-US" sz="2400" dirty="0">
                <a:latin typeface="DFKai-SB" panose="03000509000000000000" pitchFamily="65" charset="-120"/>
                <a:ea typeface="DFKai-SB" panose="03000509000000000000" pitchFamily="65" charset="-120"/>
                <a:sym typeface="宋体" panose="02010600030101010101" pitchFamily="2" charset="-122"/>
              </a:rPr>
              <a:t>了</a:t>
            </a:r>
            <a:r>
              <a:rPr lang="zh-CN" altLang="en-US" sz="2400" dirty="0">
                <a:latin typeface="DFKai-SB" panose="03000509000000000000" pitchFamily="65" charset="-120"/>
                <a:ea typeface="DFKai-SB" panose="03000509000000000000" pitchFamily="65" charset="-120"/>
              </a:rPr>
              <a:t>解中華文化，促進中外文明的交流與互鑒。</a:t>
            </a:r>
          </a:p>
        </p:txBody>
      </p:sp>
      <p:sp>
        <p:nvSpPr>
          <p:cNvPr id="19" name="矩形 18"/>
          <p:cNvSpPr/>
          <p:nvPr/>
        </p:nvSpPr>
        <p:spPr>
          <a:xfrm>
            <a:off x="3726627" y="723826"/>
            <a:ext cx="4054052" cy="461665"/>
          </a:xfrm>
          <a:prstGeom prst="rect">
            <a:avLst/>
          </a:prstGeom>
        </p:spPr>
        <p:txBody>
          <a:bodyPr wrap="square">
            <a:spAutoFit/>
          </a:bodyPr>
          <a:lstStyle/>
          <a:p>
            <a:pPr marL="342900" indent="-342900">
              <a:buFont typeface="Wingdings" panose="05000000000000000000" pitchFamily="2" charset="2"/>
              <a:buChar char="Ø"/>
            </a:pPr>
            <a:r>
              <a:rPr lang="zh-CN" altLang="en-US" sz="2400" dirty="0">
                <a:latin typeface="DFKai-SB" panose="03000509000000000000" pitchFamily="65" charset="-120"/>
                <a:ea typeface="DFKai-SB" panose="03000509000000000000" pitchFamily="65" charset="-120"/>
              </a:rPr>
              <a:t>促進文化交流與文明互鑒</a:t>
            </a:r>
          </a:p>
        </p:txBody>
      </p:sp>
      <p:grpSp>
        <p:nvGrpSpPr>
          <p:cNvPr id="15" name="组合 38"/>
          <p:cNvGrpSpPr/>
          <p:nvPr/>
        </p:nvGrpSpPr>
        <p:grpSpPr bwMode="auto">
          <a:xfrm>
            <a:off x="2881170" y="2574357"/>
            <a:ext cx="1581150" cy="647700"/>
            <a:chOff x="4225771" y="1065320"/>
            <a:chExt cx="895882" cy="947506"/>
          </a:xfrm>
        </p:grpSpPr>
        <p:sp>
          <p:nvSpPr>
            <p:cNvPr id="16" name="矩形 15"/>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8" name="矩形 17"/>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26" name="文本框 42"/>
          <p:cNvSpPr txBox="1">
            <a:spLocks noChangeArrowheads="1"/>
          </p:cNvSpPr>
          <p:nvPr/>
        </p:nvSpPr>
        <p:spPr bwMode="auto">
          <a:xfrm>
            <a:off x="3024656" y="2603725"/>
            <a:ext cx="121797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sp>
        <p:nvSpPr>
          <p:cNvPr id="2" name="矩形 1"/>
          <p:cNvSpPr/>
          <p:nvPr/>
        </p:nvSpPr>
        <p:spPr>
          <a:xfrm>
            <a:off x="1023604" y="6272532"/>
            <a:ext cx="6908493" cy="461665"/>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資料來源</a:t>
            </a:r>
            <a:r>
              <a:rPr lang="en-US" altLang="zh-TW" sz="1200" dirty="0">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中華人民共和國文化和旅遊部國際交流與合作局</a:t>
            </a:r>
            <a:r>
              <a:rPr lang="en-US" altLang="zh-TW" sz="1200" dirty="0" smtClean="0">
                <a:latin typeface="標楷體" panose="03000509000000000000" pitchFamily="65" charset="-120"/>
                <a:ea typeface="標楷體" panose="03000509000000000000" pitchFamily="65" charset="-120"/>
              </a:rPr>
              <a:t>(</a:t>
            </a:r>
            <a:r>
              <a:rPr lang="zh-TW" altLang="en-US" sz="1200" dirty="0" smtClean="0">
                <a:latin typeface="標楷體" panose="03000509000000000000" pitchFamily="65" charset="-120"/>
                <a:ea typeface="標楷體" panose="03000509000000000000" pitchFamily="65" charset="-120"/>
              </a:rPr>
              <a:t>港澳台辦公室</a:t>
            </a:r>
            <a:r>
              <a:rPr lang="en-US" altLang="zh-TW" sz="1200" dirty="0" smtClean="0">
                <a:latin typeface="標楷體" panose="03000509000000000000" pitchFamily="65" charset="-120"/>
                <a:ea typeface="標楷體" panose="03000509000000000000" pitchFamily="65" charset="-120"/>
              </a:rPr>
              <a:t>) </a:t>
            </a:r>
            <a:r>
              <a:rPr lang="en-US" altLang="zh-TW" sz="1200" dirty="0" smtClean="0">
                <a:latin typeface="Times New Roman" panose="02020603050405020304" pitchFamily="18" charset="0"/>
                <a:cs typeface="Times New Roman" panose="02020603050405020304" pitchFamily="18" charset="0"/>
              </a:rPr>
              <a:t>http</a:t>
            </a:r>
            <a:r>
              <a:rPr lang="en-US" altLang="zh-TW" sz="1200" dirty="0">
                <a:latin typeface="Times New Roman" panose="02020603050405020304" pitchFamily="18" charset="0"/>
                <a:cs typeface="Times New Roman" panose="02020603050405020304" pitchFamily="18" charset="0"/>
              </a:rPr>
              <a:t>://cn.cccweb.org/portal/pubinfo/2020/04/28/200001003001/ba05f648f151406bb016af72ec885cb1.html </a:t>
            </a:r>
          </a:p>
        </p:txBody>
      </p:sp>
      <p:sp>
        <p:nvSpPr>
          <p:cNvPr id="14" name="任意多边形: 形状 4"/>
          <p:cNvSpPr/>
          <p:nvPr/>
        </p:nvSpPr>
        <p:spPr>
          <a:xfrm>
            <a:off x="2079064" y="105803"/>
            <a:ext cx="7928578"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3.</a:t>
            </a:r>
            <a:r>
              <a:rPr lang="zh-TW" altLang="en-US" sz="4000" b="1" dirty="0" smtClean="0">
                <a:latin typeface="DFKai-SB" panose="03000509000000000000" pitchFamily="65" charset="-120"/>
                <a:ea typeface="DFKai-SB" panose="03000509000000000000" pitchFamily="65" charset="-120"/>
                <a:sym typeface="宋体" panose="02010600030101010101" pitchFamily="2" charset="-122"/>
              </a:rPr>
              <a:t>國家</a:t>
            </a:r>
            <a:r>
              <a:rPr lang="zh-CN" altLang="en-US" sz="4000" b="1" dirty="0">
                <a:latin typeface="DFKai-SB" panose="03000509000000000000" pitchFamily="65" charset="-120"/>
                <a:ea typeface="DFKai-SB" panose="03000509000000000000" pitchFamily="65" charset="-120"/>
                <a:sym typeface="宋体" panose="02010600030101010101" pitchFamily="2" charset="-122"/>
              </a:rPr>
              <a:t>密切與各國</a:t>
            </a:r>
            <a:r>
              <a:rPr lang="zh-TW" altLang="en-US" sz="4000" b="1" dirty="0">
                <a:latin typeface="DFKai-SB" panose="03000509000000000000" pitchFamily="65" charset="-120"/>
                <a:ea typeface="DFKai-SB" panose="03000509000000000000" pitchFamily="65" charset="-120"/>
                <a:sym typeface="宋体" panose="02010600030101010101" pitchFamily="2" charset="-122"/>
              </a:rPr>
              <a:t>進行</a:t>
            </a:r>
            <a:r>
              <a:rPr lang="zh-CN" altLang="en-US" sz="4000" b="1" dirty="0">
                <a:latin typeface="DFKai-SB" panose="03000509000000000000" pitchFamily="65" charset="-120"/>
                <a:ea typeface="DFKai-SB" panose="03000509000000000000" pitchFamily="65" charset="-120"/>
                <a:sym typeface="宋体" panose="02010600030101010101" pitchFamily="2" charset="-122"/>
              </a:rPr>
              <a:t>文化交流</a:t>
            </a:r>
          </a:p>
        </p:txBody>
      </p:sp>
      <p:pic>
        <p:nvPicPr>
          <p:cNvPr id="7" name="Picture 6"/>
          <p:cNvPicPr>
            <a:picLocks noChangeAspect="1"/>
          </p:cNvPicPr>
          <p:nvPr/>
        </p:nvPicPr>
        <p:blipFill>
          <a:blip r:embed="rId2"/>
          <a:stretch>
            <a:fillRect/>
          </a:stretch>
        </p:blipFill>
        <p:spPr>
          <a:xfrm>
            <a:off x="6559951" y="2866790"/>
            <a:ext cx="4449406" cy="265789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4746625" y="671513"/>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5" name="直接连接符 8"/>
          <p:cNvSpPr>
            <a:spLocks noChangeShapeType="1"/>
          </p:cNvSpPr>
          <p:nvPr/>
        </p:nvSpPr>
        <p:spPr bwMode="auto">
          <a:xfrm flipV="1">
            <a:off x="7513638" y="1073150"/>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2735263" y="1073150"/>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4462463"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p:cNvSpPr>
            <a:spLocks noChangeArrowheads="1"/>
          </p:cNvSpPr>
          <p:nvPr/>
        </p:nvSpPr>
        <p:spPr bwMode="auto">
          <a:xfrm>
            <a:off x="7272338" y="99853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p:cNvSpPr txBox="1">
            <a:spLocks noChangeArrowheads="1"/>
          </p:cNvSpPr>
          <p:nvPr/>
        </p:nvSpPr>
        <p:spPr bwMode="auto">
          <a:xfrm>
            <a:off x="563594" y="1152525"/>
            <a:ext cx="11313316" cy="5229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ct val="100000"/>
              </a:lnSpc>
            </a:pPr>
            <a:r>
              <a:rPr lang="zh-CN" altLang="en-US" dirty="0">
                <a:latin typeface="標楷體" panose="03000509000000000000" pitchFamily="65" charset="-120"/>
                <a:ea typeface="標楷體" panose="03000509000000000000" pitchFamily="65" charset="-120"/>
              </a:rPr>
              <a:t>了解國家參與國際事務對國家發展的影響</a:t>
            </a:r>
          </a:p>
          <a:p>
            <a:pPr>
              <a:lnSpc>
                <a:spcPct val="100000"/>
              </a:lnSpc>
            </a:pPr>
            <a:r>
              <a:rPr lang="zh-CN" altLang="en-US" dirty="0">
                <a:latin typeface="標楷體" panose="03000509000000000000" pitchFamily="65" charset="-120"/>
                <a:ea typeface="標楷體" panose="03000509000000000000" pitchFamily="65" charset="-120"/>
              </a:rPr>
              <a:t>了解香港在國家參與國際事務中發揮的積極作用</a:t>
            </a:r>
          </a:p>
          <a:p>
            <a:pPr marL="0" indent="0">
              <a:lnSpc>
                <a:spcPct val="100000"/>
              </a:lnSpc>
              <a:buFont typeface="Arial" panose="020B0604020202020204" pitchFamily="34" charset="0"/>
              <a:buNone/>
            </a:pPr>
            <a:r>
              <a:rPr lang="zh-TW" altLang="en-US" b="1" dirty="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a:lnSpc>
                <a:spcPct val="100000"/>
              </a:lnSpc>
            </a:pPr>
            <a:r>
              <a:rPr lang="zh-CN" altLang="en-US" dirty="0">
                <a:latin typeface="標楷體" panose="03000509000000000000" pitchFamily="65" charset="-120"/>
                <a:ea typeface="標楷體" panose="03000509000000000000" pitchFamily="65" charset="-120"/>
              </a:rPr>
              <a:t>通過</a:t>
            </a:r>
            <a:r>
              <a:rPr lang="zh-TW" altLang="en-US" dirty="0">
                <a:latin typeface="標楷體" panose="03000509000000000000" pitchFamily="65" charset="-120"/>
                <a:ea typeface="標楷體" panose="03000509000000000000" pitchFamily="65" charset="-120"/>
              </a:rPr>
              <a:t>閱讀及分析</a:t>
            </a:r>
            <a:r>
              <a:rPr lang="zh-CN" altLang="en-US" dirty="0">
                <a:latin typeface="標楷體" panose="03000509000000000000" pitchFamily="65" charset="-120"/>
                <a:ea typeface="標楷體" panose="03000509000000000000" pitchFamily="65" charset="-120"/>
              </a:rPr>
              <a:t>可靠的</a:t>
            </a:r>
            <a:r>
              <a:rPr lang="zh-CN" altLang="en-US" dirty="0" smtClean="0">
                <a:latin typeface="標楷體" panose="03000509000000000000" pitchFamily="65" charset="-120"/>
                <a:ea typeface="標楷體" panose="03000509000000000000" pitchFamily="65" charset="-120"/>
              </a:rPr>
              <a:t>資料</a:t>
            </a:r>
            <a:r>
              <a:rPr lang="en-US" altLang="zh-TW" dirty="0" smtClean="0">
                <a:latin typeface="細明體" panose="02020509000000000000" pitchFamily="49" charset="-120"/>
                <a:ea typeface="細明體" panose="02020509000000000000" pitchFamily="49" charset="-120"/>
              </a:rPr>
              <a:t>/</a:t>
            </a:r>
            <a:r>
              <a:rPr lang="zh-CN" altLang="en-US" dirty="0" smtClean="0">
                <a:latin typeface="標楷體" panose="03000509000000000000" pitchFamily="65" charset="-120"/>
                <a:ea typeface="標楷體" panose="03000509000000000000" pitchFamily="65" charset="-120"/>
              </a:rPr>
              <a:t>案例</a:t>
            </a:r>
            <a:r>
              <a:rPr lang="zh-CN" altLang="en-US" dirty="0">
                <a:latin typeface="標楷體" panose="03000509000000000000" pitchFamily="65" charset="-120"/>
                <a:ea typeface="標楷體" panose="03000509000000000000" pitchFamily="65" charset="-120"/>
              </a:rPr>
              <a:t>，提高</a:t>
            </a:r>
            <a:r>
              <a:rPr lang="zh-TW" altLang="en-US" dirty="0">
                <a:latin typeface="標楷體" panose="03000509000000000000" pitchFamily="65" charset="-120"/>
                <a:ea typeface="標楷體" panose="03000509000000000000" pitchFamily="65" charset="-120"/>
              </a:rPr>
              <a:t>綜合</a:t>
            </a:r>
            <a:r>
              <a:rPr lang="zh-CN" altLang="en-US" dirty="0">
                <a:latin typeface="標楷體" panose="03000509000000000000" pitchFamily="65" charset="-120"/>
                <a:ea typeface="標楷體" panose="03000509000000000000" pitchFamily="65" charset="-120"/>
              </a:rPr>
              <a:t>分析能力，</a:t>
            </a:r>
            <a:r>
              <a:rPr lang="zh-TW" altLang="en-US" dirty="0">
                <a:latin typeface="標楷體" panose="03000509000000000000" pitchFamily="65" charset="-120"/>
                <a:ea typeface="標楷體" panose="03000509000000000000" pitchFamily="65" charset="-120"/>
              </a:rPr>
              <a:t>並</a:t>
            </a:r>
            <a:r>
              <a:rPr lang="zh-CN" altLang="en-US" dirty="0">
                <a:latin typeface="標楷體" panose="03000509000000000000" pitchFamily="65" charset="-120"/>
                <a:ea typeface="標楷體" panose="03000509000000000000" pitchFamily="65" charset="-120"/>
              </a:rPr>
              <a:t>全面客觀</a:t>
            </a:r>
            <a:r>
              <a:rPr lang="zh-TW" altLang="en-US" dirty="0">
                <a:latin typeface="標楷體" panose="03000509000000000000" pitchFamily="65" charset="-120"/>
                <a:ea typeface="標楷體" panose="03000509000000000000" pitchFamily="65" charset="-120"/>
              </a:rPr>
              <a:t>地</a:t>
            </a:r>
            <a:r>
              <a:rPr lang="zh-CN" altLang="en-US" dirty="0">
                <a:latin typeface="標楷體" panose="03000509000000000000" pitchFamily="65" charset="-120"/>
                <a:ea typeface="標楷體" panose="03000509000000000000" pitchFamily="65" charset="-120"/>
              </a:rPr>
              <a:t>評價國</a:t>
            </a:r>
            <a:r>
              <a:rPr lang="zh-TW" altLang="en-US" dirty="0">
                <a:latin typeface="標楷體" panose="03000509000000000000" pitchFamily="65" charset="-120"/>
                <a:ea typeface="標楷體" panose="03000509000000000000" pitchFamily="65" charset="-120"/>
              </a:rPr>
              <a:t>家</a:t>
            </a:r>
            <a:r>
              <a:rPr lang="zh-CN" altLang="en-US" dirty="0">
                <a:latin typeface="標楷體" panose="03000509000000000000" pitchFamily="65" charset="-120"/>
                <a:ea typeface="標楷體" panose="03000509000000000000" pitchFamily="65" charset="-120"/>
              </a:rPr>
              <a:t>參與國際事務的影響，</a:t>
            </a:r>
            <a:r>
              <a:rPr lang="zh-TW" altLang="en-US" dirty="0">
                <a:latin typeface="標楷體" panose="03000509000000000000" pitchFamily="65" charset="-120"/>
                <a:ea typeface="標楷體" panose="03000509000000000000" pitchFamily="65" charset="-120"/>
              </a:rPr>
              <a:t>以及香港在當中擔當的積極角色</a:t>
            </a:r>
          </a:p>
          <a:p>
            <a:pPr marL="0" indent="0">
              <a:lnSpc>
                <a:spcPct val="100000"/>
              </a:lnSpc>
              <a:buNone/>
            </a:pPr>
            <a:r>
              <a:rPr lang="zh-TW" altLang="en-US" b="1" dirty="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ct val="100000"/>
              </a:lnSpc>
            </a:pPr>
            <a:r>
              <a:rPr lang="zh-CN" altLang="en-US" dirty="0">
                <a:latin typeface="標楷體" panose="03000509000000000000" pitchFamily="65" charset="-120"/>
                <a:ea typeface="標楷體" panose="03000509000000000000" pitchFamily="65" charset="-120"/>
              </a:rPr>
              <a:t>增強作為中國公民的自豪感</a:t>
            </a:r>
            <a:r>
              <a:rPr lang="zh-CN" altLang="en-US" dirty="0">
                <a:latin typeface="細明體" panose="02020509000000000000" pitchFamily="49" charset="-120"/>
                <a:ea typeface="細明體" panose="02020509000000000000" pitchFamily="49" charset="-120"/>
              </a:rPr>
              <a:t>，</a:t>
            </a:r>
            <a:r>
              <a:rPr lang="zh-TW" altLang="en-US" dirty="0">
                <a:latin typeface="標楷體" panose="03000509000000000000" pitchFamily="65" charset="-120"/>
                <a:ea typeface="標楷體" panose="03000509000000000000" pitchFamily="65" charset="-120"/>
              </a:rPr>
              <a:t>培養國民身份認同</a:t>
            </a:r>
            <a:endParaRPr lang="en-US" altLang="zh-TW" dirty="0">
              <a:latin typeface="標楷體" panose="03000509000000000000" pitchFamily="65" charset="-120"/>
              <a:ea typeface="標楷體" panose="03000509000000000000" pitchFamily="65" charset="-120"/>
            </a:endParaRPr>
          </a:p>
          <a:p>
            <a:pPr>
              <a:lnSpc>
                <a:spcPct val="100000"/>
              </a:lnSpc>
            </a:pPr>
            <a:r>
              <a:rPr lang="zh-TW" altLang="en-US" dirty="0">
                <a:latin typeface="標楷體" panose="03000509000000000000" pitchFamily="65" charset="-120"/>
                <a:ea typeface="標楷體" panose="03000509000000000000" pitchFamily="65" charset="-120"/>
              </a:rPr>
              <a:t>拓寬國際</a:t>
            </a:r>
            <a:r>
              <a:rPr lang="zh-TW" altLang="en-US" dirty="0" smtClean="0">
                <a:latin typeface="標楷體" panose="03000509000000000000" pitchFamily="65" charset="-120"/>
                <a:ea typeface="標楷體" panose="03000509000000000000" pitchFamily="65" charset="-120"/>
              </a:rPr>
              <a:t>視野</a:t>
            </a:r>
            <a:endParaRPr lang="zh-CN"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2019" y="956137"/>
            <a:ext cx="10230904" cy="1955600"/>
          </a:xfrm>
          <a:prstGeom prst="rect">
            <a:avLst/>
          </a:prstGeom>
          <a:noFill/>
        </p:spPr>
        <p:txBody>
          <a:bodyPr wrap="square">
            <a:spAutoFit/>
          </a:bodyPr>
          <a:lstStyle/>
          <a:p>
            <a:pPr>
              <a:lnSpc>
                <a:spcPct val="150000"/>
              </a:lnSpc>
            </a:pPr>
            <a:r>
              <a:rPr lang="zh-CN" altLang="en-US" sz="2200" b="0" i="0" dirty="0">
                <a:solidFill>
                  <a:srgbClr val="000000"/>
                </a:solidFill>
                <a:effectLst/>
                <a:latin typeface="DFKai-SB" panose="03000509000000000000" pitchFamily="65" charset="-120"/>
                <a:ea typeface="DFKai-SB" panose="03000509000000000000" pitchFamily="65" charset="-120"/>
              </a:rPr>
              <a:t>    </a:t>
            </a:r>
            <a:r>
              <a:rPr lang="zh-CN" altLang="en-US" sz="2800" b="0" i="0" dirty="0">
                <a:effectLst/>
                <a:latin typeface="DFKai-SB" panose="03000509000000000000" pitchFamily="65" charset="-120"/>
                <a:ea typeface="DFKai-SB" panose="03000509000000000000" pitchFamily="65" charset="-120"/>
              </a:rPr>
              <a:t>加入</a:t>
            </a:r>
            <a:r>
              <a:rPr lang="en-US" altLang="zh-CN" sz="2800" b="0" i="0" dirty="0">
                <a:effectLst/>
                <a:latin typeface="DFKai-SB" panose="03000509000000000000" pitchFamily="65" charset="-120"/>
                <a:ea typeface="DFKai-SB" panose="03000509000000000000" pitchFamily="65" charset="-120"/>
              </a:rPr>
              <a:t>《</a:t>
            </a:r>
            <a:r>
              <a:rPr lang="zh-CN" altLang="en-US" sz="2800" b="0" i="0" dirty="0">
                <a:effectLst/>
                <a:latin typeface="DFKai-SB" panose="03000509000000000000" pitchFamily="65" charset="-120"/>
                <a:ea typeface="DFKai-SB" panose="03000509000000000000" pitchFamily="65" charset="-120"/>
              </a:rPr>
              <a:t>世界遺產公約</a:t>
            </a:r>
            <a:r>
              <a:rPr lang="en-US" altLang="zh-CN" sz="2800" b="0" i="0" dirty="0">
                <a:effectLst/>
                <a:latin typeface="DFKai-SB" panose="03000509000000000000" pitchFamily="65" charset="-120"/>
                <a:ea typeface="DFKai-SB" panose="03000509000000000000" pitchFamily="65" charset="-120"/>
              </a:rPr>
              <a:t>》</a:t>
            </a:r>
            <a:r>
              <a:rPr lang="zh-CN" altLang="en-US" sz="2800" b="0" i="0" dirty="0">
                <a:effectLst/>
                <a:latin typeface="DFKai-SB" panose="03000509000000000000" pitchFamily="65" charset="-120"/>
                <a:ea typeface="DFKai-SB" panose="03000509000000000000" pitchFamily="65" charset="-120"/>
              </a:rPr>
              <a:t>以來，</a:t>
            </a:r>
            <a:r>
              <a:rPr lang="zh-CN" altLang="en-US" sz="2800" dirty="0">
                <a:latin typeface="標楷體" panose="03000509000000000000" pitchFamily="65" charset="-120"/>
                <a:ea typeface="標楷體" panose="03000509000000000000" pitchFamily="65" charset="-120"/>
              </a:rPr>
              <a:t>國</a:t>
            </a:r>
            <a:r>
              <a:rPr lang="zh-TW" altLang="en-US" sz="2800" dirty="0">
                <a:latin typeface="標楷體" panose="03000509000000000000" pitchFamily="65" charset="-120"/>
                <a:ea typeface="標楷體" panose="03000509000000000000" pitchFamily="65" charset="-120"/>
              </a:rPr>
              <a:t>家成功申報多項</a:t>
            </a:r>
            <a:r>
              <a:rPr lang="zh-CN" altLang="en-US" sz="2800" dirty="0">
                <a:latin typeface="DFKai-SB" panose="03000509000000000000" pitchFamily="65" charset="-120"/>
                <a:ea typeface="DFKai-SB" panose="03000509000000000000" pitchFamily="65" charset="-120"/>
              </a:rPr>
              <a:t>世界遺產、自然遺產和雙遺產。</a:t>
            </a:r>
            <a:r>
              <a:rPr lang="zh-CN" altLang="en-US" sz="2800" b="0" i="0" dirty="0">
                <a:effectLst/>
                <a:latin typeface="DFKai-SB" panose="03000509000000000000" pitchFamily="65" charset="-120"/>
                <a:ea typeface="DFKai-SB" panose="03000509000000000000" pitchFamily="65" charset="-120"/>
              </a:rPr>
              <a:t>中華文化遺產</a:t>
            </a:r>
            <a:r>
              <a:rPr lang="zh-TW" altLang="en-US" sz="2800" b="0" i="0" dirty="0">
                <a:effectLst/>
                <a:latin typeface="DFKai-SB" panose="03000509000000000000" pitchFamily="65" charset="-120"/>
                <a:ea typeface="DFKai-SB" panose="03000509000000000000" pitchFamily="65" charset="-120"/>
              </a:rPr>
              <a:t>廣為</a:t>
            </a:r>
            <a:r>
              <a:rPr lang="zh-CN" altLang="en-US" sz="2800" b="0" i="0" dirty="0">
                <a:effectLst/>
                <a:latin typeface="DFKai-SB" panose="03000509000000000000" pitchFamily="65" charset="-120"/>
                <a:ea typeface="DFKai-SB" panose="03000509000000000000" pitchFamily="65" charset="-120"/>
              </a:rPr>
              <a:t>各國人民認</a:t>
            </a:r>
            <a:r>
              <a:rPr lang="zh-TW" altLang="en-US" sz="2800" dirty="0">
                <a:latin typeface="DFKai-SB" panose="03000509000000000000" pitchFamily="65" charset="-120"/>
                <a:ea typeface="DFKai-SB" panose="03000509000000000000" pitchFamily="65" charset="-120"/>
              </a:rPr>
              <a:t>識</a:t>
            </a:r>
            <a:r>
              <a:rPr lang="zh-CN" altLang="en-US" sz="2800" b="0" i="0" dirty="0">
                <a:effectLst/>
                <a:latin typeface="DFKai-SB" panose="03000509000000000000" pitchFamily="65" charset="-120"/>
                <a:ea typeface="DFKai-SB" panose="03000509000000000000" pitchFamily="65" charset="-120"/>
              </a:rPr>
              <a:t>，增強了中華</a:t>
            </a:r>
            <a:r>
              <a:rPr lang="zh-CN" altLang="en-US" sz="2800" b="0" i="0" dirty="0">
                <a:solidFill>
                  <a:srgbClr val="000000"/>
                </a:solidFill>
                <a:effectLst/>
                <a:latin typeface="DFKai-SB" panose="03000509000000000000" pitchFamily="65" charset="-120"/>
                <a:ea typeface="DFKai-SB" panose="03000509000000000000" pitchFamily="65" charset="-120"/>
              </a:rPr>
              <a:t>文化的吸引力。</a:t>
            </a:r>
            <a:endParaRPr lang="en-US" altLang="zh-CN" sz="2800" b="0" i="0" dirty="0">
              <a:solidFill>
                <a:srgbClr val="000000"/>
              </a:solidFill>
              <a:effectLst/>
              <a:latin typeface="DFKai-SB" panose="03000509000000000000" pitchFamily="65" charset="-120"/>
              <a:ea typeface="DFKai-SB" panose="03000509000000000000" pitchFamily="65" charset="-120"/>
            </a:endParaRPr>
          </a:p>
        </p:txBody>
      </p:sp>
      <p:grpSp>
        <p:nvGrpSpPr>
          <p:cNvPr id="2" name="组合 1"/>
          <p:cNvGrpSpPr/>
          <p:nvPr/>
        </p:nvGrpSpPr>
        <p:grpSpPr>
          <a:xfrm>
            <a:off x="1731919" y="2964195"/>
            <a:ext cx="8758743" cy="3045907"/>
            <a:chOff x="2593657" y="2937836"/>
            <a:chExt cx="8319401" cy="3211037"/>
          </a:xfrm>
        </p:grpSpPr>
        <p:sp>
          <p:nvSpPr>
            <p:cNvPr id="7" name="矩形: 圆角 6"/>
            <p:cNvSpPr/>
            <p:nvPr/>
          </p:nvSpPr>
          <p:spPr bwMode="auto">
            <a:xfrm>
              <a:off x="2739189" y="2937836"/>
              <a:ext cx="8173869" cy="315229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2593657" y="3057239"/>
              <a:ext cx="8173869" cy="309163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文本框 3"/>
            <p:cNvSpPr txBox="1"/>
            <p:nvPr/>
          </p:nvSpPr>
          <p:spPr>
            <a:xfrm>
              <a:off x="5835681" y="3359731"/>
              <a:ext cx="5077377" cy="2492990"/>
            </a:xfrm>
            <a:prstGeom prst="rect">
              <a:avLst/>
            </a:prstGeom>
            <a:noFill/>
            <a:ln>
              <a:noFill/>
            </a:ln>
          </p:spPr>
          <p:txBody>
            <a:bodyPr wrap="square">
              <a:spAutoFit/>
            </a:bodyPr>
            <a:lstStyle/>
            <a:p>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月</a:t>
              </a:r>
              <a:r>
                <a:rPr lang="zh-TW" altLang="en-US" sz="2600" dirty="0">
                  <a:latin typeface="Times New Roman" panose="02020603050405020304" pitchFamily="18" charset="0"/>
                  <a:ea typeface="細明體" panose="02020509000000000000" pitchFamily="49"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已成功申報</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世界遺產</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5</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項</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文化遺產</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3</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項</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自然遺產</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14</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項</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自然與文化雙遺產</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項</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2739189" y="3765669"/>
              <a:ext cx="2948940" cy="1632662"/>
            </a:xfrm>
            <a:prstGeom prst="rect">
              <a:avLst/>
            </a:prstGeom>
            <a:ln>
              <a:solidFill>
                <a:schemeClr val="accent1"/>
              </a:solidFill>
            </a:ln>
          </p:spPr>
        </p:pic>
      </p:grpSp>
      <p:sp>
        <p:nvSpPr>
          <p:cNvPr id="6" name="矩形 5"/>
          <p:cNvSpPr/>
          <p:nvPr/>
        </p:nvSpPr>
        <p:spPr>
          <a:xfrm>
            <a:off x="3094270" y="232883"/>
            <a:ext cx="6745794"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文物保育和文化遺產保護</a:t>
            </a:r>
          </a:p>
        </p:txBody>
      </p:sp>
      <p:sp>
        <p:nvSpPr>
          <p:cNvPr id="10" name="文字方塊 9"/>
          <p:cNvSpPr txBox="1"/>
          <p:nvPr/>
        </p:nvSpPr>
        <p:spPr>
          <a:xfrm>
            <a:off x="1731919" y="6297587"/>
            <a:ext cx="6974379" cy="338554"/>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資料來源</a:t>
            </a:r>
            <a:r>
              <a:rPr lang="en-US" altLang="zh-TW" sz="1600" dirty="0">
                <a:latin typeface="標楷體" panose="03000509000000000000" pitchFamily="65" charset="-120"/>
                <a:ea typeface="標楷體" panose="03000509000000000000" pitchFamily="65" charset="-120"/>
              </a:rPr>
              <a:t>: </a:t>
            </a:r>
            <a:r>
              <a:rPr lang="zh-TW" altLang="en-US" sz="1600" dirty="0">
                <a:latin typeface="標楷體" panose="03000509000000000000" pitchFamily="65" charset="-120"/>
                <a:ea typeface="標楷體" panose="03000509000000000000" pitchFamily="65" charset="-120"/>
              </a:rPr>
              <a:t>聯合國教育、科學、文化組織 </a:t>
            </a:r>
            <a:r>
              <a:rPr lang="en-US" altLang="zh-TW" sz="1600" dirty="0" smtClean="0">
                <a:latin typeface="標楷體" panose="03000509000000000000" pitchFamily="65" charset="-120"/>
                <a:ea typeface="標楷體" panose="03000509000000000000" pitchFamily="65" charset="-120"/>
              </a:rPr>
              <a:t>(</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://whc.unesco.org/zh/list</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8"/>
          <p:cNvGrpSpPr/>
          <p:nvPr/>
        </p:nvGrpSpPr>
        <p:grpSpPr bwMode="auto">
          <a:xfrm>
            <a:off x="177333" y="167047"/>
            <a:ext cx="1581150" cy="647700"/>
            <a:chOff x="4225771" y="1065320"/>
            <a:chExt cx="895882" cy="947506"/>
          </a:xfrm>
        </p:grpSpPr>
        <p:sp>
          <p:nvSpPr>
            <p:cNvPr id="10" name="矩形 9"/>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矩形 1"/>
          <p:cNvSpPr/>
          <p:nvPr/>
        </p:nvSpPr>
        <p:spPr>
          <a:xfrm>
            <a:off x="1882331" y="479773"/>
            <a:ext cx="9339150" cy="1077218"/>
          </a:xfrm>
          <a:prstGeom prst="rect">
            <a:avLst/>
          </a:prstGeom>
        </p:spPr>
        <p:txBody>
          <a:bodyPr wrap="square">
            <a:spAutoFit/>
          </a:bodyPr>
          <a:lstStyle/>
          <a:p>
            <a:r>
              <a:rPr lang="zh-TW" altLang="en-US" sz="3200" dirty="0" smtClean="0">
                <a:latin typeface="標楷體" panose="03000509000000000000" pitchFamily="65" charset="-120"/>
                <a:ea typeface="標楷體" panose="03000509000000000000" pitchFamily="65" charset="-120"/>
              </a:rPr>
              <a:t>你</a:t>
            </a:r>
            <a:r>
              <a:rPr lang="zh-TW" altLang="en-US" sz="3200" dirty="0">
                <a:latin typeface="標楷體" panose="03000509000000000000" pitchFamily="65" charset="-120"/>
                <a:ea typeface="標楷體" panose="03000509000000000000" pitchFamily="65" charset="-120"/>
              </a:rPr>
              <a:t>最喜歡國家哪一項世界遺產／文化遺產／自然遺產／自然與文化雙遺產</a:t>
            </a:r>
            <a:r>
              <a:rPr lang="en-US" altLang="zh-TW" sz="3200" dirty="0">
                <a:latin typeface="標楷體" panose="03000509000000000000" pitchFamily="65" charset="-120"/>
                <a:ea typeface="標楷體" panose="03000509000000000000" pitchFamily="65" charset="-120"/>
              </a:rPr>
              <a:t>? </a:t>
            </a:r>
            <a:r>
              <a:rPr lang="zh-TW" altLang="en-US" sz="3200" dirty="0" smtClean="0">
                <a:latin typeface="標楷體" panose="03000509000000000000" pitchFamily="65" charset="-120"/>
                <a:ea typeface="標楷體" panose="03000509000000000000" pitchFamily="65" charset="-120"/>
              </a:rPr>
              <a:t>為</a:t>
            </a:r>
            <a:r>
              <a:rPr lang="zh-TW" altLang="en-US" sz="3200" dirty="0">
                <a:latin typeface="標楷體" panose="03000509000000000000" pitchFamily="65" charset="-120"/>
                <a:ea typeface="標楷體" panose="03000509000000000000" pitchFamily="65" charset="-120"/>
              </a:rPr>
              <a:t>甚</a:t>
            </a:r>
            <a:r>
              <a:rPr lang="zh-TW" altLang="en-US" sz="3200" dirty="0" smtClean="0">
                <a:latin typeface="標楷體" panose="03000509000000000000" pitchFamily="65" charset="-120"/>
                <a:ea typeface="標楷體" panose="03000509000000000000" pitchFamily="65" charset="-120"/>
              </a:rPr>
              <a:t>麼</a:t>
            </a:r>
            <a:r>
              <a:rPr lang="en-US" altLang="zh-TW" sz="3200" dirty="0">
                <a:latin typeface="標楷體" panose="03000509000000000000" pitchFamily="65" charset="-120"/>
                <a:ea typeface="標楷體" panose="03000509000000000000" pitchFamily="65" charset="-120"/>
              </a:rPr>
              <a:t>? </a:t>
            </a:r>
            <a:r>
              <a:rPr lang="zh-CN" altLang="en-US" sz="3200" dirty="0">
                <a:latin typeface="標楷體" panose="03000509000000000000" pitchFamily="65" charset="-120"/>
                <a:ea typeface="標楷體" panose="03000509000000000000" pitchFamily="65" charset="-120"/>
              </a:rPr>
              <a:t>你參觀過哪些？</a:t>
            </a:r>
            <a:endParaRPr lang="en-US" sz="32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2"/>
          <a:srcRect l="33369" t="39327" r="47880" b="41032"/>
          <a:stretch/>
        </p:blipFill>
        <p:spPr>
          <a:xfrm>
            <a:off x="260174" y="2768195"/>
            <a:ext cx="2743200" cy="1616263"/>
          </a:xfrm>
          <a:prstGeom prst="rect">
            <a:avLst/>
          </a:prstGeom>
        </p:spPr>
      </p:pic>
      <p:pic>
        <p:nvPicPr>
          <p:cNvPr id="5" name="圖片 4"/>
          <p:cNvPicPr>
            <a:picLocks noChangeAspect="1"/>
          </p:cNvPicPr>
          <p:nvPr/>
        </p:nvPicPr>
        <p:blipFill rotWithShape="1">
          <a:blip r:embed="rId3"/>
          <a:srcRect l="33814" t="29943" r="52130" b="48692"/>
          <a:stretch/>
        </p:blipFill>
        <p:spPr>
          <a:xfrm>
            <a:off x="3256871" y="2351466"/>
            <a:ext cx="2111529" cy="1805509"/>
          </a:xfrm>
          <a:prstGeom prst="rect">
            <a:avLst/>
          </a:prstGeom>
        </p:spPr>
      </p:pic>
      <p:pic>
        <p:nvPicPr>
          <p:cNvPr id="6" name="圖片 5"/>
          <p:cNvPicPr>
            <a:picLocks noChangeAspect="1"/>
          </p:cNvPicPr>
          <p:nvPr/>
        </p:nvPicPr>
        <p:blipFill rotWithShape="1">
          <a:blip r:embed="rId4"/>
          <a:srcRect l="33975" t="39063" r="46235" b="39766"/>
          <a:stretch/>
        </p:blipFill>
        <p:spPr>
          <a:xfrm>
            <a:off x="5763850" y="2574469"/>
            <a:ext cx="2640459" cy="1588951"/>
          </a:xfrm>
          <a:prstGeom prst="rect">
            <a:avLst/>
          </a:prstGeom>
        </p:spPr>
      </p:pic>
      <p:sp>
        <p:nvSpPr>
          <p:cNvPr id="8" name="矩形 7"/>
          <p:cNvSpPr/>
          <p:nvPr/>
        </p:nvSpPr>
        <p:spPr>
          <a:xfrm>
            <a:off x="2776569" y="6399384"/>
            <a:ext cx="6998006" cy="338554"/>
          </a:xfrm>
          <a:prstGeom prst="rect">
            <a:avLst/>
          </a:prstGeom>
        </p:spPr>
        <p:txBody>
          <a:bodyPr wrap="none">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sz="1600" dirty="0">
                <a:latin typeface="Times New Roman" panose="02020603050405020304" pitchFamily="18" charset="0"/>
                <a:ea typeface="標楷體" panose="03000509000000000000" pitchFamily="65" charset="-120"/>
                <a:cs typeface="Times New Roman" panose="02020603050405020304" pitchFamily="18" charset="0"/>
              </a:rPr>
              <a:t>http://</a:t>
            </a:r>
            <a:r>
              <a:rPr lang="en-US" sz="1600" dirty="0" smtClean="0">
                <a:latin typeface="Times New Roman" panose="02020603050405020304" pitchFamily="18" charset="0"/>
                <a:ea typeface="標楷體" panose="03000509000000000000" pitchFamily="65" charset="-120"/>
                <a:cs typeface="Times New Roman" panose="02020603050405020304" pitchFamily="18" charset="0"/>
              </a:rPr>
              <a:t>www.gov.cn/test/2006-05/23/content_288337.htm</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FAE650E0-1E73-4D9F-B5C0-99380F9263F8}"/>
              </a:ext>
            </a:extLst>
          </p:cNvPr>
          <p:cNvSpPr txBox="1"/>
          <p:nvPr/>
        </p:nvSpPr>
        <p:spPr>
          <a:xfrm>
            <a:off x="217984" y="4384458"/>
            <a:ext cx="2785390" cy="1708160"/>
          </a:xfrm>
          <a:prstGeom prst="rect">
            <a:avLst/>
          </a:prstGeom>
          <a:noFill/>
          <a:ln>
            <a:noFill/>
          </a:ln>
        </p:spPr>
        <p:txBody>
          <a:bodyPr wrap="square">
            <a:spAutoFit/>
          </a:bodyPr>
          <a:lstStyle/>
          <a:p>
            <a:r>
              <a:rPr lang="zh-CN" altLang="en-US" sz="15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北京</a:t>
            </a:r>
            <a:r>
              <a:rPr lang="zh-CN" altLang="en-US" sz="15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天壇建於公元</a:t>
            </a:r>
            <a:r>
              <a:rPr lang="en-US" altLang="zh-CN" sz="15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15</a:t>
            </a:r>
            <a:r>
              <a:rPr lang="zh-CN" altLang="en-US" sz="15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世紀上半葉，座落在皇家園林當中，是保存完好的壇廟建築群，無論在整體佈局還是單一建築上，都反映出天地之間的關係，而這一關係在中國古代宇宙觀中佔據著核心位置。</a:t>
            </a:r>
            <a:endParaRPr lang="zh-CN" altLang="en-US" sz="15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12">
            <a:extLst>
              <a:ext uri="{FF2B5EF4-FFF2-40B4-BE49-F238E27FC236}">
                <a16:creationId xmlns:a16="http://schemas.microsoft.com/office/drawing/2014/main" id="{631FDCDF-EED7-4757-8F30-29BB3B4F44A9}"/>
              </a:ext>
            </a:extLst>
          </p:cNvPr>
          <p:cNvSpPr txBox="1"/>
          <p:nvPr/>
        </p:nvSpPr>
        <p:spPr>
          <a:xfrm>
            <a:off x="3256871" y="4224132"/>
            <a:ext cx="2267942" cy="1323439"/>
          </a:xfrm>
          <a:prstGeom prst="rect">
            <a:avLst/>
          </a:prstGeom>
          <a:noFill/>
          <a:ln>
            <a:noFill/>
          </a:ln>
        </p:spPr>
        <p:txBody>
          <a:bodyPr wrap="square">
            <a:spAutoFit/>
          </a:bodyPr>
          <a:lstStyle/>
          <a:p>
            <a:r>
              <a:rPr lang="zh-CN" altLang="en-US" sz="1600" dirty="0" smtClean="0">
                <a:solidFill>
                  <a:srgbClr val="000000"/>
                </a:solidFill>
                <a:latin typeface="DFKai-SB" panose="03000509000000000000" pitchFamily="65" charset="-120"/>
                <a:ea typeface="DFKai-SB" panose="03000509000000000000" pitchFamily="65" charset="-120"/>
              </a:rPr>
              <a:t>蘇州園林建造於</a:t>
            </a:r>
            <a:r>
              <a:rPr lang="en-US" altLang="zh-CN"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16</a:t>
            </a:r>
            <a:r>
              <a:rPr lang="en-US" altLang="zh-TW"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18</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世紀的園林，以</a:t>
            </a:r>
            <a:r>
              <a:rPr lang="zh-CN" altLang="en-US" sz="1600" dirty="0" smtClean="0">
                <a:solidFill>
                  <a:srgbClr val="000000"/>
                </a:solidFill>
                <a:latin typeface="DFKai-SB" panose="03000509000000000000" pitchFamily="65" charset="-120"/>
                <a:ea typeface="DFKai-SB" panose="03000509000000000000" pitchFamily="65" charset="-120"/>
              </a:rPr>
              <a:t>其精雕細琢的設計，折射出中國文化中取法自然而又超越自然的深邃意境。</a:t>
            </a:r>
            <a:endParaRPr lang="zh-CN" altLang="en-US" sz="1600" dirty="0">
              <a:latin typeface="DFKai-SB" panose="03000509000000000000" pitchFamily="65" charset="-120"/>
              <a:ea typeface="DFKai-SB" panose="03000509000000000000" pitchFamily="65" charset="-120"/>
            </a:endParaRPr>
          </a:p>
        </p:txBody>
      </p:sp>
      <p:sp>
        <p:nvSpPr>
          <p:cNvPr id="14" name="文本框 13">
            <a:extLst>
              <a:ext uri="{FF2B5EF4-FFF2-40B4-BE49-F238E27FC236}">
                <a16:creationId xmlns:a16="http://schemas.microsoft.com/office/drawing/2014/main" id="{A61A8E15-D41C-49B8-B499-2CB27B9A34B9}"/>
              </a:ext>
            </a:extLst>
          </p:cNvPr>
          <p:cNvSpPr txBox="1"/>
          <p:nvPr/>
        </p:nvSpPr>
        <p:spPr>
          <a:xfrm>
            <a:off x="5713597" y="4163420"/>
            <a:ext cx="2924361" cy="2062103"/>
          </a:xfrm>
          <a:prstGeom prst="rect">
            <a:avLst/>
          </a:prstGeom>
          <a:noFill/>
          <a:ln>
            <a:noFill/>
          </a:ln>
        </p:spPr>
        <p:txBody>
          <a:bodyPr wrap="square">
            <a:spAutoFit/>
          </a:bodyPr>
          <a:lstStyle/>
          <a:p>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四川九</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寨溝於四川省北部，綿延超過</a:t>
            </a:r>
            <a:r>
              <a:rPr lang="en-US" altLang="zh-CN"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72000</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公頃，曲折狹長的九寨溝山谷海拔超過</a:t>
            </a:r>
            <a:r>
              <a:rPr lang="en-US" altLang="zh-CN"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4800</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米，因而形成了一系列形態不同的森林生態系。溝中現存</a:t>
            </a:r>
            <a:r>
              <a:rPr lang="en-US" altLang="zh-CN"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140</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多種鳥類，還有許多瀕臨滅絕的動植物物種，包括大熊貓和四川扭角羚。</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Rectangle 14"/>
          <p:cNvSpPr/>
          <p:nvPr/>
        </p:nvSpPr>
        <p:spPr>
          <a:xfrm>
            <a:off x="8766721" y="3944106"/>
            <a:ext cx="3140795" cy="1815882"/>
          </a:xfrm>
          <a:prstGeom prst="rect">
            <a:avLst/>
          </a:prstGeom>
        </p:spPr>
        <p:txBody>
          <a:bodyPr wrap="square">
            <a:spAutoFit/>
          </a:bodyPr>
          <a:lstStyle/>
          <a:p>
            <a:r>
              <a:rPr lang="zh-CN"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莫高窟地處絲綢之路的一個戰略要點。它不僅是東西方貿易的中轉站，同時也是宗教、文化和知識的交匯處。莫高窟的</a:t>
            </a:r>
            <a:r>
              <a:rPr lang="en-US" altLang="zh-CN"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492</a:t>
            </a:r>
            <a:r>
              <a:rPr lang="zh-CN"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個小石窟和洞穴廟宇，以其雕像和壁畫聞名於世，展示了延續千年的佛教藝術。</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5"/>
          <a:stretch>
            <a:fillRect/>
          </a:stretch>
        </p:blipFill>
        <p:spPr>
          <a:xfrm>
            <a:off x="8637958" y="1829566"/>
            <a:ext cx="3140796" cy="2114540"/>
          </a:xfrm>
          <a:prstGeom prst="rect">
            <a:avLst/>
          </a:prstGeom>
        </p:spPr>
      </p:pic>
      <p:sp>
        <p:nvSpPr>
          <p:cNvPr id="7" name="Rectangle 6"/>
          <p:cNvSpPr/>
          <p:nvPr/>
        </p:nvSpPr>
        <p:spPr>
          <a:xfrm>
            <a:off x="453581" y="166761"/>
            <a:ext cx="902811"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活動</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40620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73135" y="135617"/>
            <a:ext cx="52930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ct val="0"/>
              </a:spcBef>
              <a:buFont typeface="Wingdings" panose="05000000000000000000" pitchFamily="2" charset="2"/>
              <a:buChar char="Ø"/>
            </a:pPr>
            <a:r>
              <a:rPr lang="zh-CN" altLang="en-US" sz="3600" dirty="0">
                <a:solidFill>
                  <a:srgbClr val="000000"/>
                </a:solidFill>
                <a:latin typeface="DFKai-SB" panose="03000509000000000000" pitchFamily="65" charset="-120"/>
                <a:ea typeface="DFKai-SB" panose="03000509000000000000" pitchFamily="65" charset="-120"/>
              </a:rPr>
              <a:t>促進</a:t>
            </a:r>
            <a:r>
              <a:rPr lang="zh-CN" altLang="en-US" sz="3600" dirty="0">
                <a:latin typeface="標楷體" panose="03000509000000000000" pitchFamily="65" charset="-120"/>
                <a:ea typeface="標楷體" panose="03000509000000000000" pitchFamily="65" charset="-120"/>
              </a:rPr>
              <a:t>國</a:t>
            </a:r>
            <a:r>
              <a:rPr lang="zh-TW" altLang="en-US" sz="3600" dirty="0">
                <a:latin typeface="標楷體" panose="03000509000000000000" pitchFamily="65" charset="-120"/>
                <a:ea typeface="標楷體" panose="03000509000000000000" pitchFamily="65" charset="-120"/>
              </a:rPr>
              <a:t>家</a:t>
            </a:r>
            <a:r>
              <a:rPr lang="zh-CN" altLang="en-US" sz="3600" dirty="0">
                <a:latin typeface="DFKai-SB" panose="03000509000000000000" pitchFamily="65" charset="-120"/>
                <a:ea typeface="DFKai-SB" panose="03000509000000000000" pitchFamily="65" charset="-120"/>
              </a:rPr>
              <a:t>教育</a:t>
            </a:r>
            <a:r>
              <a:rPr lang="zh-CN" altLang="en-US" sz="3600" dirty="0">
                <a:solidFill>
                  <a:srgbClr val="000000"/>
                </a:solidFill>
                <a:latin typeface="DFKai-SB" panose="03000509000000000000" pitchFamily="65" charset="-120"/>
                <a:ea typeface="DFKai-SB" panose="03000509000000000000" pitchFamily="65" charset="-120"/>
              </a:rPr>
              <a:t>水</a:t>
            </a:r>
            <a:r>
              <a:rPr lang="zh-CN" altLang="en-US" sz="3600" dirty="0">
                <a:latin typeface="DFKai-SB" panose="03000509000000000000" pitchFamily="65" charset="-120"/>
                <a:ea typeface="DFKai-SB" panose="03000509000000000000" pitchFamily="65" charset="-120"/>
                <a:sym typeface="宋体" panose="02010600030101010101" pitchFamily="2" charset="-122"/>
              </a:rPr>
              <a:t>平</a:t>
            </a:r>
            <a:r>
              <a:rPr lang="zh-CN" altLang="en-US" sz="3600" dirty="0">
                <a:solidFill>
                  <a:srgbClr val="000000"/>
                </a:solidFill>
                <a:latin typeface="DFKai-SB" panose="03000509000000000000" pitchFamily="65" charset="-120"/>
                <a:ea typeface="DFKai-SB" panose="03000509000000000000" pitchFamily="65" charset="-120"/>
              </a:rPr>
              <a:t>提升</a:t>
            </a:r>
          </a:p>
        </p:txBody>
      </p:sp>
      <p:sp>
        <p:nvSpPr>
          <p:cNvPr id="6" name="文本框 5"/>
          <p:cNvSpPr txBox="1"/>
          <p:nvPr/>
        </p:nvSpPr>
        <p:spPr>
          <a:xfrm>
            <a:off x="326418" y="803602"/>
            <a:ext cx="11501887" cy="2012859"/>
          </a:xfrm>
          <a:prstGeom prst="rect">
            <a:avLst/>
          </a:prstGeom>
          <a:noFill/>
        </p:spPr>
        <p:txBody>
          <a:bodyPr wrap="square">
            <a:spAutoFit/>
          </a:bodyPr>
          <a:lstStyle/>
          <a:p>
            <a:pPr>
              <a:lnSpc>
                <a:spcPct val="130000"/>
              </a:lnSpc>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截至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已與</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188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個國家和地區、</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46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個重要國際組織建立教育合作與交流關係，與</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個國家簽署高等教育學歷學位互認協定。</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與</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國際的交流日益頻繁，通過參與制定國際教育文件、設立國際教育機構、舉辦國際教育會議等方式開展國際教育合作，提高</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教育水</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415" y="3001017"/>
            <a:ext cx="3481276" cy="230151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0" name="文本框 9"/>
          <p:cNvSpPr txBox="1"/>
          <p:nvPr/>
        </p:nvSpPr>
        <p:spPr>
          <a:xfrm>
            <a:off x="7795785" y="5424420"/>
            <a:ext cx="3653787" cy="338554"/>
          </a:xfrm>
          <a:prstGeom prst="rect">
            <a:avLst/>
          </a:prstGeom>
          <a:noFill/>
          <a:ln>
            <a:noFill/>
          </a:ln>
        </p:spPr>
        <p:txBody>
          <a:bodyPr wrap="square">
            <a:spAutoFit/>
          </a:bodyPr>
          <a:lstStyle/>
          <a:p>
            <a:pPr algn="ct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2017-2018</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中</a:t>
            </a:r>
            <a:r>
              <a:rPr lang="zh-CN" altLang="en-US" sz="1600" dirty="0">
                <a:solidFill>
                  <a:srgbClr val="000000"/>
                </a:solidFill>
                <a:latin typeface="DFKai-SB" panose="03000509000000000000" pitchFamily="65" charset="-120"/>
                <a:ea typeface="DFKai-SB" panose="03000509000000000000" pitchFamily="65" charset="-120"/>
              </a:rPr>
              <a:t>英數學教師交流項目啟動</a:t>
            </a:r>
            <a:endParaRPr lang="zh-CN" altLang="en-US" sz="1600" dirty="0">
              <a:latin typeface="DFKai-SB" panose="03000509000000000000" pitchFamily="65" charset="-120"/>
              <a:ea typeface="DFKai-SB" panose="03000509000000000000" pitchFamily="65" charset="-120"/>
            </a:endParaRPr>
          </a:p>
        </p:txBody>
      </p:sp>
      <p:sp>
        <p:nvSpPr>
          <p:cNvPr id="13" name="文本框 12"/>
          <p:cNvSpPr txBox="1"/>
          <p:nvPr/>
        </p:nvSpPr>
        <p:spPr>
          <a:xfrm>
            <a:off x="322053" y="3614775"/>
            <a:ext cx="7159925" cy="2308324"/>
          </a:xfrm>
          <a:prstGeom prst="rect">
            <a:avLst/>
          </a:prstGeom>
          <a:solidFill>
            <a:schemeClr val="accent4">
              <a:lumMod val="20000"/>
              <a:lumOff val="80000"/>
            </a:schemeClr>
          </a:solidFill>
        </p:spPr>
        <p:txBody>
          <a:bodyPr wrap="square">
            <a:spAutoFit/>
          </a:bodyPr>
          <a:lstStyle/>
          <a:p>
            <a:r>
              <a:rPr lang="en-US" altLang="zh-CN" sz="2000" b="0" i="0" dirty="0">
                <a:solidFill>
                  <a:srgbClr val="000000"/>
                </a:solidFill>
                <a:effectLst/>
                <a:latin typeface="DFKai-SB" panose="03000509000000000000" pitchFamily="65" charset="-120"/>
                <a:ea typeface="DFKai-SB" panose="03000509000000000000" pitchFamily="65" charset="-120"/>
              </a:rPr>
              <a:t>    </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年，聯合國教科文組織第</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39</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屆全體大會通過決議，在中國上海設立聯合國教科文組織教師教育中心。上海作為全球教師教育的知識生產與創新平</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台</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，為教科文組織成員國提供創</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新項目建</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議和政策改善參考，已初步設計涉及東南亞、中亞、中東、非洲等地約</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個研發與培訓</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項目</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4" name="组合 38"/>
          <p:cNvGrpSpPr/>
          <p:nvPr/>
        </p:nvGrpSpPr>
        <p:grpSpPr bwMode="auto">
          <a:xfrm>
            <a:off x="989214" y="2983591"/>
            <a:ext cx="1338092" cy="618332"/>
            <a:chOff x="4225771" y="1065320"/>
            <a:chExt cx="895882" cy="947506"/>
          </a:xfrm>
        </p:grpSpPr>
        <p:sp>
          <p:nvSpPr>
            <p:cNvPr id="17" name="矩形 16"/>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9" name="文本框 42"/>
          <p:cNvSpPr txBox="1">
            <a:spLocks noChangeArrowheads="1"/>
          </p:cNvSpPr>
          <p:nvPr/>
        </p:nvSpPr>
        <p:spPr bwMode="auto">
          <a:xfrm>
            <a:off x="483872" y="3050534"/>
            <a:ext cx="2295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solidFill>
                  <a:srgbClr val="0D0D0D"/>
                </a:solidFill>
                <a:latin typeface="DFKai-SB" panose="03000509000000000000" pitchFamily="65" charset="-120"/>
                <a:ea typeface="DFKai-SB" panose="03000509000000000000" pitchFamily="65" charset="-120"/>
              </a:rPr>
              <a:t>案例</a:t>
            </a:r>
          </a:p>
        </p:txBody>
      </p:sp>
      <p:sp>
        <p:nvSpPr>
          <p:cNvPr id="2" name="矩形 1"/>
          <p:cNvSpPr/>
          <p:nvPr/>
        </p:nvSpPr>
        <p:spPr>
          <a:xfrm>
            <a:off x="7719415" y="5923099"/>
            <a:ext cx="4108890" cy="707886"/>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中國政府網</a:t>
            </a:r>
            <a:r>
              <a:rPr lang="en-US" altLang="zh-TW" sz="1200" dirty="0" smtClean="0">
                <a:latin typeface="標楷體" panose="03000509000000000000" pitchFamily="65" charset="-120"/>
                <a:ea typeface="標楷體" panose="03000509000000000000" pitchFamily="65" charset="-120"/>
              </a:rPr>
              <a:t>  </a:t>
            </a:r>
            <a:r>
              <a:rPr lang="en-US" altLang="zh-TW" sz="1600" dirty="0" smtClean="0">
                <a:latin typeface="標楷體" panose="03000509000000000000" pitchFamily="65" charset="-120"/>
                <a:ea typeface="標楷體" panose="03000509000000000000" pitchFamily="65" charset="-12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big5.www.gov.cn/gate/big5/www.gov.cn/xinwen/2020-09/05/content_5540890.htm</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3" name="矩形 2"/>
          <p:cNvSpPr/>
          <p:nvPr/>
        </p:nvSpPr>
        <p:spPr>
          <a:xfrm>
            <a:off x="315498" y="6043212"/>
            <a:ext cx="5756061" cy="461665"/>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中華人民共和國教育部</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www.moe.gov.cn/jyb_xwfb/s5147/201711/t20171105_318450.html</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02273" y="933866"/>
            <a:ext cx="11636817" cy="1972207"/>
          </a:xfrm>
          <a:prstGeom prst="rect">
            <a:avLst/>
          </a:prstGeom>
          <a:noFill/>
          <a:ln w="28575">
            <a:solidFill>
              <a:srgbClr val="FF0000"/>
            </a:solidFill>
          </a:ln>
        </p:spPr>
        <p:txBody>
          <a:bodyPr wrap="square">
            <a:spAutoFit/>
          </a:bodyPr>
          <a:lstStyle/>
          <a:p>
            <a:pPr algn="just" hangingPunct="0">
              <a:lnSpc>
                <a:spcPct val="120000"/>
              </a:lnSpc>
            </a:pP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家與</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聯合國教科文組織合作設立女童和婦女教育獎，旨在改善和促進女童和婦女的教育，從而改善她們的生活質</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素</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。獎項由</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政府資助，</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已頒發給全球共</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位得主，讓公眾</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了</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解在女童和婦女教育領域的優秀實踐。該獎項直接促進聯合國</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年可持續發展目標之普遍優質教育的實現</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8181" y="3147825"/>
            <a:ext cx="2870908" cy="174168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7" name="文本框 6"/>
          <p:cNvSpPr txBox="1"/>
          <p:nvPr/>
        </p:nvSpPr>
        <p:spPr>
          <a:xfrm>
            <a:off x="393039" y="6078414"/>
            <a:ext cx="6548088" cy="646331"/>
          </a:xfrm>
          <a:prstGeom prst="rect">
            <a:avLst/>
          </a:prstGeom>
          <a:noFill/>
        </p:spPr>
        <p:txBody>
          <a:bodyPr wrap="square">
            <a:spAutoFit/>
          </a:bodyPr>
          <a:lstStyle/>
          <a:p>
            <a:r>
              <a:rPr lang="zh-CN" altLang="en-US" sz="1200" dirty="0">
                <a:latin typeface="DFKai-SB" panose="03000509000000000000" pitchFamily="65" charset="-120"/>
                <a:ea typeface="DFKai-SB" panose="03000509000000000000" pitchFamily="65" charset="-120"/>
              </a:rPr>
              <a:t>資料</a:t>
            </a:r>
            <a:r>
              <a:rPr lang="zh-CN" altLang="en-US" sz="1200" dirty="0" smtClean="0">
                <a:latin typeface="DFKai-SB" panose="03000509000000000000" pitchFamily="65" charset="-120"/>
                <a:ea typeface="DFKai-SB" panose="03000509000000000000" pitchFamily="65" charset="-120"/>
              </a:rPr>
              <a:t>來源</a:t>
            </a:r>
            <a:r>
              <a:rPr lang="en-US" altLang="zh-TW" sz="1200" dirty="0" smtClean="0">
                <a:latin typeface="DFKai-SB" panose="03000509000000000000" pitchFamily="65" charset="-120"/>
                <a:ea typeface="DFKai-SB" panose="03000509000000000000" pitchFamily="65" charset="-120"/>
              </a:rPr>
              <a:t>: </a:t>
            </a:r>
          </a:p>
          <a:p>
            <a:pPr marL="171450" indent="-171450">
              <a:buFont typeface="Arial" panose="020B0604020202020204" pitchFamily="34" charset="0"/>
              <a:buChar char="•"/>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新華網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://www.xinhuanet.com//world/2016-06/06/c_1118999970</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聯合國教育、科學、文化組織</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zh.unesco.org/themes/women-s-and-girls-education/prize</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201024" y="3141594"/>
            <a:ext cx="8547983" cy="1692771"/>
          </a:xfrm>
          <a:prstGeom prst="rect">
            <a:avLst/>
          </a:prstGeom>
          <a:solidFill>
            <a:schemeClr val="accent6">
              <a:lumMod val="20000"/>
              <a:lumOff val="80000"/>
            </a:schemeClr>
          </a:solidFill>
        </p:spPr>
        <p:txBody>
          <a:bodyPr wrap="square">
            <a:spAutoFit/>
          </a:bodyPr>
          <a:lstStyle>
            <a:defPPr>
              <a:defRPr lang="zh-CN"/>
            </a:defPPr>
            <a:lvl1pPr>
              <a:lnSpc>
                <a:spcPct val="120000"/>
              </a:lnSpc>
              <a:defRPr sz="2000">
                <a:latin typeface="黑体" panose="02010609060101010101" pitchFamily="49" charset="-122"/>
                <a:ea typeface="黑体" panose="02010609060101010101" pitchFamily="49" charset="-122"/>
              </a:defRPr>
            </a:lvl1pPr>
          </a:lstStyle>
          <a:p>
            <a:pPr>
              <a:lnSpc>
                <a:spcPct val="100000"/>
              </a:lnSpc>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年，首屆聯合國教科文組織女童和婦女教育獎頒獎儀式</a:t>
            </a:r>
            <a:r>
              <a:rPr lang="zh-CN" altLang="en-US" sz="2600" dirty="0">
                <a:latin typeface="DFKai-SB" panose="03000509000000000000" pitchFamily="65" charset="-120"/>
                <a:ea typeface="DFKai-SB" panose="03000509000000000000" pitchFamily="65" charset="-120"/>
              </a:rPr>
              <a:t>在北京人民大會堂舉行，聯合國教科文組織總幹事博科娃出席，國家主席習近平夫人、聯合國教科文組織促進女童和婦女教育特使彭麗媛出席頒獎儀式並致辭。 </a:t>
            </a:r>
          </a:p>
        </p:txBody>
      </p:sp>
      <p:sp>
        <p:nvSpPr>
          <p:cNvPr id="15" name="标题 1"/>
          <p:cNvSpPr txBox="1">
            <a:spLocks noChangeArrowheads="1"/>
          </p:cNvSpPr>
          <p:nvPr/>
        </p:nvSpPr>
        <p:spPr bwMode="auto">
          <a:xfrm>
            <a:off x="1916356" y="249897"/>
            <a:ext cx="979069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latin typeface="標楷體" panose="03000509000000000000" pitchFamily="65" charset="-120"/>
                <a:ea typeface="標楷體" panose="03000509000000000000" pitchFamily="65" charset="-120"/>
              </a:rPr>
              <a:t>國</a:t>
            </a:r>
            <a:r>
              <a:rPr lang="zh-TW" altLang="en-US" sz="3200" b="1" dirty="0">
                <a:latin typeface="標楷體" panose="03000509000000000000" pitchFamily="65" charset="-120"/>
                <a:ea typeface="標楷體" panose="03000509000000000000" pitchFamily="65" charset="-120"/>
              </a:rPr>
              <a:t>家與</a:t>
            </a:r>
            <a:r>
              <a:rPr lang="zh-CN" altLang="en-US" sz="3200" b="1" dirty="0">
                <a:latin typeface="DFKai-SB" panose="03000509000000000000" pitchFamily="65" charset="-120"/>
                <a:ea typeface="DFKai-SB" panose="03000509000000000000" pitchFamily="65" charset="-120"/>
              </a:rPr>
              <a:t>聯合國教科文組織合作設立女童和婦女教育獎</a:t>
            </a:r>
          </a:p>
        </p:txBody>
      </p:sp>
      <p:sp>
        <p:nvSpPr>
          <p:cNvPr id="12" name="矩形 4"/>
          <p:cNvSpPr/>
          <p:nvPr/>
        </p:nvSpPr>
        <p:spPr>
          <a:xfrm>
            <a:off x="1354618" y="5247417"/>
            <a:ext cx="10484471" cy="830997"/>
          </a:xfrm>
          <a:prstGeom prst="rect">
            <a:avLst/>
          </a:prstGeom>
          <a:ln w="28575">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哪</a:t>
            </a:r>
            <a:r>
              <a:rPr lang="zh-TW" altLang="en-US" sz="2400" dirty="0">
                <a:latin typeface="標楷體" panose="03000509000000000000" pitchFamily="65" charset="-120"/>
                <a:ea typeface="標楷體" panose="03000509000000000000" pitchFamily="65" charset="-120"/>
              </a:rPr>
              <a:t>位「</a:t>
            </a:r>
            <a:r>
              <a:rPr lang="zh-CN" altLang="en-US" sz="2400" dirty="0">
                <a:latin typeface="標楷體" panose="03000509000000000000" pitchFamily="65" charset="-120"/>
                <a:ea typeface="標楷體" panose="03000509000000000000" pitchFamily="65" charset="-120"/>
              </a:rPr>
              <a:t>聯合國教科文組織女童和婦女教育獎」獲獎者</a:t>
            </a:r>
            <a:r>
              <a:rPr lang="zh-TW" altLang="en-US" sz="2400" dirty="0">
                <a:latin typeface="標楷體" panose="03000509000000000000" pitchFamily="65" charset="-120"/>
                <a:ea typeface="標楷體" panose="03000509000000000000" pitchFamily="65" charset="-120"/>
              </a:rPr>
              <a:t>的工作</a:t>
            </a:r>
            <a:r>
              <a:rPr lang="zh-TW" altLang="en-US" sz="2400" dirty="0" smtClean="0">
                <a:latin typeface="標楷體" panose="03000509000000000000" pitchFamily="65" charset="-120"/>
                <a:ea typeface="標楷體" panose="03000509000000000000" pitchFamily="65" charset="-120"/>
              </a:rPr>
              <a:t>最</a:t>
            </a:r>
            <a:r>
              <a:rPr lang="zh-CN" altLang="en-US" sz="2400" dirty="0" smtClean="0">
                <a:latin typeface="標楷體" panose="03000509000000000000" pitchFamily="65" charset="-120"/>
                <a:ea typeface="標楷體" panose="03000509000000000000" pitchFamily="65" charset="-120"/>
              </a:rPr>
              <a:t>令你感動</a:t>
            </a:r>
            <a:r>
              <a:rPr lang="en-US" altLang="zh-CN"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佩服</a:t>
            </a: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為</a:t>
            </a:r>
            <a:r>
              <a:rPr lang="zh-CN" altLang="en-US" sz="2400" dirty="0" smtClean="0">
                <a:latin typeface="標楷體" panose="03000509000000000000" pitchFamily="65" charset="-120"/>
                <a:ea typeface="標楷體" panose="03000509000000000000" pitchFamily="65" charset="-120"/>
              </a:rPr>
              <a:t>甚</a:t>
            </a:r>
            <a:r>
              <a:rPr lang="zh-TW" altLang="en-US" sz="2400" dirty="0" smtClean="0">
                <a:latin typeface="標楷體" panose="03000509000000000000" pitchFamily="65" charset="-120"/>
                <a:ea typeface="標楷體" panose="03000509000000000000" pitchFamily="65" charset="-120"/>
              </a:rPr>
              <a:t>麼</a:t>
            </a:r>
            <a:r>
              <a:rPr lang="en-US" altLang="zh-TW" sz="2400" dirty="0">
                <a:latin typeface="標楷體" panose="03000509000000000000" pitchFamily="65" charset="-120"/>
                <a:ea typeface="標楷體" panose="03000509000000000000" pitchFamily="65" charset="-120"/>
              </a:rPr>
              <a:t>?</a:t>
            </a:r>
            <a:endParaRPr lang="en-US" sz="2400" dirty="0">
              <a:latin typeface="標楷體" panose="03000509000000000000" pitchFamily="65" charset="-120"/>
              <a:ea typeface="標楷體" panose="03000509000000000000" pitchFamily="65" charset="-120"/>
            </a:endParaRPr>
          </a:p>
        </p:txBody>
      </p:sp>
      <p:grpSp>
        <p:nvGrpSpPr>
          <p:cNvPr id="13" name="组合 38"/>
          <p:cNvGrpSpPr/>
          <p:nvPr/>
        </p:nvGrpSpPr>
        <p:grpSpPr bwMode="auto">
          <a:xfrm>
            <a:off x="201024" y="5304250"/>
            <a:ext cx="961579" cy="529865"/>
            <a:chOff x="4225771" y="1065320"/>
            <a:chExt cx="895882" cy="947506"/>
          </a:xfrm>
        </p:grpSpPr>
        <p:sp>
          <p:nvSpPr>
            <p:cNvPr id="14" name="矩形 2"/>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3"/>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Rectangle 1"/>
          <p:cNvSpPr/>
          <p:nvPr/>
        </p:nvSpPr>
        <p:spPr>
          <a:xfrm>
            <a:off x="258533" y="5319204"/>
            <a:ext cx="800219" cy="461665"/>
          </a:xfrm>
          <a:prstGeom prst="rect">
            <a:avLst/>
          </a:prstGeom>
        </p:spPr>
        <p:txBody>
          <a:bodyPr wrap="none">
            <a:spAutoFit/>
          </a:bodyPr>
          <a:lstStyle/>
          <a:p>
            <a:r>
              <a:rPr lang="zh-TW" altLang="en-US" sz="2400" dirty="0">
                <a:latin typeface="標楷體" panose="03000509000000000000" pitchFamily="65" charset="-120"/>
                <a:ea typeface="標楷體" panose="03000509000000000000" pitchFamily="65" charset="-120"/>
              </a:rPr>
              <a:t>活動</a:t>
            </a:r>
            <a:endParaRPr lang="en-US" sz="2400" dirty="0"/>
          </a:p>
        </p:txBody>
      </p:sp>
      <p:pic>
        <p:nvPicPr>
          <p:cNvPr id="17" name="Picture 16"/>
          <p:cNvPicPr>
            <a:picLocks noChangeAspect="1"/>
          </p:cNvPicPr>
          <p:nvPr/>
        </p:nvPicPr>
        <p:blipFill>
          <a:blip r:embed="rId3"/>
          <a:stretch>
            <a:fillRect/>
          </a:stretch>
        </p:blipFill>
        <p:spPr>
          <a:xfrm>
            <a:off x="208300" y="89812"/>
            <a:ext cx="1391878" cy="50669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000896" y="161326"/>
            <a:ext cx="60350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ct val="0"/>
              </a:spcBef>
              <a:buFont typeface="Wingdings" panose="05000000000000000000" pitchFamily="2" charset="2"/>
              <a:buChar char="Ø"/>
            </a:pPr>
            <a:r>
              <a:rPr lang="zh-TW" altLang="en-US" sz="3600" dirty="0">
                <a:latin typeface="DFKai-SB" panose="03000509000000000000" pitchFamily="65" charset="-120"/>
                <a:ea typeface="DFKai-SB" panose="03000509000000000000" pitchFamily="65" charset="-120"/>
              </a:rPr>
              <a:t>增加</a:t>
            </a:r>
            <a:r>
              <a:rPr lang="zh-CN" altLang="en-US" sz="3600" dirty="0">
                <a:latin typeface="DFKai-SB" panose="03000509000000000000" pitchFamily="65" charset="-120"/>
                <a:ea typeface="DFKai-SB" panose="03000509000000000000" pitchFamily="65" charset="-120"/>
              </a:rPr>
              <a:t>了文</a:t>
            </a:r>
            <a:r>
              <a:rPr lang="zh-CN" altLang="en-US" sz="3600" dirty="0">
                <a:solidFill>
                  <a:srgbClr val="000000"/>
                </a:solidFill>
                <a:latin typeface="DFKai-SB" panose="03000509000000000000" pitchFamily="65" charset="-120"/>
                <a:ea typeface="DFKai-SB" panose="03000509000000000000" pitchFamily="65" charset="-120"/>
              </a:rPr>
              <a:t>化產品交流</a:t>
            </a:r>
            <a:r>
              <a:rPr lang="zh-CN" altLang="en-US" sz="3600" dirty="0">
                <a:solidFill>
                  <a:schemeClr val="tx1"/>
                </a:solidFill>
                <a:latin typeface="DFKai-SB" panose="03000509000000000000" pitchFamily="65" charset="-120"/>
                <a:ea typeface="DFKai-SB" panose="03000509000000000000" pitchFamily="65" charset="-120"/>
                <a:sym typeface="宋体" panose="02010600030101010101" pitchFamily="2" charset="-122"/>
              </a:rPr>
              <a:t>渠道</a:t>
            </a:r>
            <a:endParaRPr lang="en-US" altLang="zh-CN" sz="3600" dirty="0">
              <a:solidFill>
                <a:srgbClr val="000000"/>
              </a:solidFill>
              <a:latin typeface="DFKai-SB" panose="03000509000000000000" pitchFamily="65" charset="-120"/>
              <a:ea typeface="DFKai-SB" panose="03000509000000000000" pitchFamily="65" charset="-120"/>
            </a:endParaRPr>
          </a:p>
        </p:txBody>
      </p:sp>
      <p:sp>
        <p:nvSpPr>
          <p:cNvPr id="8" name="文本框 7"/>
          <p:cNvSpPr txBox="1"/>
          <p:nvPr/>
        </p:nvSpPr>
        <p:spPr>
          <a:xfrm>
            <a:off x="541695" y="942418"/>
            <a:ext cx="11130731" cy="1158459"/>
          </a:xfrm>
          <a:prstGeom prst="rect">
            <a:avLst/>
          </a:prstGeom>
          <a:noFill/>
        </p:spPr>
        <p:txBody>
          <a:bodyPr wrap="square">
            <a:spAutoFit/>
          </a:bodyPr>
          <a:lstStyle>
            <a:defPPr>
              <a:defRPr lang="zh-CN"/>
            </a:defPPr>
            <a:lvl1pPr>
              <a:lnSpc>
                <a:spcPct val="150000"/>
              </a:lnSpc>
              <a:defRPr sz="2200">
                <a:latin typeface="DFKai-SB" panose="03000509000000000000" pitchFamily="65" charset="-120"/>
                <a:ea typeface="DFKai-SB" panose="03000509000000000000" pitchFamily="65" charset="-120"/>
              </a:defRPr>
            </a:lvl1pPr>
          </a:lstStyle>
          <a:p>
            <a:pPr>
              <a:lnSpc>
                <a:spcPct val="130000"/>
              </a:lnSpc>
            </a:pPr>
            <a:r>
              <a:rPr lang="zh-CN" altLang="en-US" sz="2400" dirty="0"/>
              <a:t>    </a:t>
            </a:r>
            <a:r>
              <a:rPr lang="zh-CN" altLang="en-US" sz="2800" dirty="0"/>
              <a:t>國際圖書博覽會是國內外出版交流的重要平台，可以讓其他國家的精品書引進國內，同時讓國內優秀的圖書走向世界。</a:t>
            </a:r>
          </a:p>
        </p:txBody>
      </p:sp>
      <p:sp>
        <p:nvSpPr>
          <p:cNvPr id="3" name="文本框 2"/>
          <p:cNvSpPr txBox="1"/>
          <p:nvPr/>
        </p:nvSpPr>
        <p:spPr>
          <a:xfrm>
            <a:off x="3476405" y="4824697"/>
            <a:ext cx="4485412" cy="1200329"/>
          </a:xfrm>
          <a:prstGeom prst="rect">
            <a:avLst/>
          </a:prstGeom>
          <a:noFill/>
        </p:spPr>
        <p:txBody>
          <a:bodyPr wrap="square">
            <a:spAutoFit/>
          </a:bodyPr>
          <a:lstStyle/>
          <a:p>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年，第</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屆北京國際圖書博覽會在京舉辦，主賓國中東歐</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16</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國代表出席剪綵儀式。</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2892052" y="6220257"/>
            <a:ext cx="6812402" cy="307777"/>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www.gov.cn/xinwen/2016-08/24/content_5102101.htm</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rotWithShape="1">
          <a:blip r:embed="rId3"/>
          <a:srcRect l="33860" t="34920" r="34930" b="35243"/>
          <a:stretch/>
        </p:blipFill>
        <p:spPr>
          <a:xfrm>
            <a:off x="3476405" y="2301603"/>
            <a:ext cx="4576352" cy="24608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83679" y="998484"/>
            <a:ext cx="10460741" cy="830997"/>
          </a:xfrm>
          <a:prstGeom prst="rect">
            <a:avLst/>
          </a:prstGeom>
          <a:noFill/>
        </p:spPr>
        <p:txBody>
          <a:bodyPr wrap="square">
            <a:spAutoFit/>
          </a:bodyPr>
          <a:lstStyle/>
          <a:p>
            <a:r>
              <a:rPr lang="zh-CN" altLang="en-US" sz="2400" dirty="0">
                <a:latin typeface="標楷體" panose="03000509000000000000" pitchFamily="65" charset="-120"/>
                <a:ea typeface="標楷體" panose="03000509000000000000" pitchFamily="65" charset="-120"/>
              </a:rPr>
              <a:t>國</a:t>
            </a:r>
            <a:r>
              <a:rPr lang="zh-TW" altLang="en-US" sz="2400" dirty="0">
                <a:latin typeface="標楷體" panose="03000509000000000000" pitchFamily="65" charset="-120"/>
                <a:ea typeface="標楷體" panose="03000509000000000000" pitchFamily="65" charset="-120"/>
              </a:rPr>
              <a:t>家</a:t>
            </a:r>
            <a:r>
              <a:rPr lang="zh-CN" altLang="en-US" sz="2400" dirty="0">
                <a:latin typeface="DFKai-SB" panose="03000509000000000000" pitchFamily="65" charset="-120"/>
                <a:ea typeface="DFKai-SB" panose="03000509000000000000" pitchFamily="65" charset="-120"/>
              </a:rPr>
              <a:t>建設文化旅遊合作多邊機制和平台，培育和推廣對外文化旅遊品牌</a:t>
            </a:r>
            <a:r>
              <a:rPr lang="zh-CN" altLang="en-US" sz="2400" dirty="0">
                <a:solidFill>
                  <a:srgbClr val="000000"/>
                </a:solidFill>
                <a:latin typeface="DFKai-SB" panose="03000509000000000000" pitchFamily="65" charset="-120"/>
                <a:ea typeface="DFKai-SB" panose="03000509000000000000" pitchFamily="65" charset="-120"/>
              </a:rPr>
              <a:t>，組織豐富多彩的對外文化旅遊活動，促進各國民眾之間的人文交流和民心相通。</a:t>
            </a:r>
            <a:endParaRPr lang="zh-CN" altLang="en-US" sz="2400" dirty="0">
              <a:latin typeface="DFKai-SB" panose="03000509000000000000" pitchFamily="65" charset="-120"/>
              <a:ea typeface="DFKai-SB" panose="03000509000000000000" pitchFamily="65" charset="-120"/>
            </a:endParaRPr>
          </a:p>
        </p:txBody>
      </p:sp>
      <p:sp>
        <p:nvSpPr>
          <p:cNvPr id="9" name="矩形 8"/>
          <p:cNvSpPr/>
          <p:nvPr/>
        </p:nvSpPr>
        <p:spPr>
          <a:xfrm>
            <a:off x="2814251" y="227883"/>
            <a:ext cx="7215447"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培育和推廣文化旅遊品牌</a:t>
            </a:r>
          </a:p>
        </p:txBody>
      </p:sp>
      <p:sp>
        <p:nvSpPr>
          <p:cNvPr id="16" name="文本框 15"/>
          <p:cNvSpPr txBox="1"/>
          <p:nvPr/>
        </p:nvSpPr>
        <p:spPr>
          <a:xfrm>
            <a:off x="1087191" y="4802923"/>
            <a:ext cx="4726859" cy="830997"/>
          </a:xfrm>
          <a:prstGeom prst="rect">
            <a:avLst/>
          </a:prstGeom>
          <a:noFill/>
        </p:spPr>
        <p:txBody>
          <a:bodyPr wrap="square">
            <a:spAutoFit/>
          </a:bodyPr>
          <a:lstStyle>
            <a:defPPr>
              <a:defRPr lang="zh-CN"/>
            </a:defPPr>
            <a:lvl1pPr>
              <a:defRPr b="0" i="0">
                <a:solidFill>
                  <a:srgbClr val="000000"/>
                </a:solidFill>
                <a:effectLst/>
                <a:latin typeface="DFKai-SB" panose="03000509000000000000" pitchFamily="65" charset="-120"/>
                <a:ea typeface="DFKai-SB" panose="03000509000000000000" pitchFamily="65" charset="-120"/>
              </a:defRPr>
            </a:lvl1pPr>
          </a:lstStyle>
          <a:p>
            <a:r>
              <a:rPr lang="en-US" altLang="zh-CN" sz="1600" dirty="0">
                <a:latin typeface="Times New Roman" panose="02020603050405020304" pitchFamily="18" charset="0"/>
                <a:cs typeface="Times New Roman" panose="02020603050405020304" pitchFamily="18" charset="0"/>
              </a:rPr>
              <a:t>2020</a:t>
            </a:r>
            <a:r>
              <a:rPr lang="zh-CN" altLang="en-US" sz="1600" dirty="0">
                <a:latin typeface="Times New Roman" panose="02020603050405020304" pitchFamily="18" charset="0"/>
                <a:cs typeface="Times New Roman" panose="02020603050405020304" pitchFamily="18" charset="0"/>
              </a:rPr>
              <a:t>年，</a:t>
            </a:r>
            <a:r>
              <a:rPr lang="zh-TW" altLang="en-US" sz="160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1600" dirty="0">
                <a:latin typeface="Times New Roman" panose="02020603050405020304" pitchFamily="18" charset="0"/>
                <a:cs typeface="Times New Roman" panose="02020603050405020304" pitchFamily="18" charset="0"/>
              </a:rPr>
              <a:t>中國汶萊旅遊年</a:t>
            </a:r>
            <a:r>
              <a:rPr lang="zh-TW" altLang="en-US" sz="160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1600" dirty="0">
                <a:latin typeface="Times New Roman" panose="02020603050405020304" pitchFamily="18" charset="0"/>
                <a:cs typeface="Times New Roman" panose="02020603050405020304" pitchFamily="18" charset="0"/>
              </a:rPr>
              <a:t>開幕式在汶萊首都斯里百家灣市舉行，擴大人員往來，加強文化交流和旅遊合作。</a:t>
            </a:r>
          </a:p>
        </p:txBody>
      </p:sp>
      <p:sp>
        <p:nvSpPr>
          <p:cNvPr id="17" name="文本框 16"/>
          <p:cNvSpPr txBox="1"/>
          <p:nvPr/>
        </p:nvSpPr>
        <p:spPr>
          <a:xfrm>
            <a:off x="6152265" y="5172629"/>
            <a:ext cx="5548353" cy="584775"/>
          </a:xfrm>
          <a:prstGeom prst="rect">
            <a:avLst/>
          </a:prstGeom>
          <a:noFill/>
        </p:spPr>
        <p:txBody>
          <a:bodyPr wrap="square">
            <a:spAutoFit/>
          </a:bodyPr>
          <a:lstStyle/>
          <a:p>
            <a:r>
              <a:rPr lang="en-US" altLang="zh-CN" sz="1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1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5</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月，主題為</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熊貓走世界</a:t>
            </a: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美麗中國</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的</a:t>
            </a: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年加拿大中國旅遊文化節當日在多倫多市政廣場舉</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行</a:t>
            </a:r>
            <a:r>
              <a:rPr lang="zh-CN" altLang="en-US" sz="1600" b="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rotWithShape="1">
          <a:blip r:embed="rId3"/>
          <a:srcRect l="33925" t="27221" r="35827" b="37969"/>
          <a:stretch/>
        </p:blipFill>
        <p:spPr>
          <a:xfrm>
            <a:off x="1389191" y="2126018"/>
            <a:ext cx="3924727" cy="2540644"/>
          </a:xfrm>
          <a:prstGeom prst="rect">
            <a:avLst/>
          </a:prstGeom>
        </p:spPr>
      </p:pic>
      <p:sp>
        <p:nvSpPr>
          <p:cNvPr id="3" name="矩形 2"/>
          <p:cNvSpPr/>
          <p:nvPr/>
        </p:nvSpPr>
        <p:spPr>
          <a:xfrm>
            <a:off x="1177013" y="5906442"/>
            <a:ext cx="3918689"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圖片來源</a:t>
            </a:r>
            <a:r>
              <a:rPr lang="en-US" altLang="zh-TW" sz="1200" dirty="0">
                <a:latin typeface="標楷體" panose="03000509000000000000" pitchFamily="65" charset="-120"/>
                <a:ea typeface="標楷體" panose="03000509000000000000" pitchFamily="65" charset="-120"/>
              </a:rPr>
              <a:t>: </a:t>
            </a:r>
            <a:r>
              <a:rPr lang="zh-TW" altLang="en-US" sz="1200" dirty="0">
                <a:latin typeface="標楷體" panose="03000509000000000000" pitchFamily="65" charset="-120"/>
                <a:ea typeface="標楷體" panose="03000509000000000000" pitchFamily="65" charset="-120"/>
              </a:rPr>
              <a:t>中華人民共和國文化和旅游部</a:t>
            </a:r>
            <a:r>
              <a:rPr lang="en-US" altLang="zh-TW" sz="1200" dirty="0" smtClean="0">
                <a:latin typeface="Times New Roman" panose="02020603050405020304" pitchFamily="18" charset="0"/>
                <a:cs typeface="Times New Roman" panose="02020603050405020304" pitchFamily="18" charset="0"/>
              </a:rPr>
              <a:t>h</a:t>
            </a:r>
            <a:r>
              <a:rPr lang="en-US" sz="1200" dirty="0" smtClean="0">
                <a:latin typeface="Times New Roman" panose="02020603050405020304" pitchFamily="18" charset="0"/>
                <a:cs typeface="Times New Roman" panose="02020603050405020304" pitchFamily="18" charset="0"/>
              </a:rPr>
              <a:t>ttps</a:t>
            </a:r>
            <a:r>
              <a:rPr lang="en-US" sz="1200" dirty="0">
                <a:latin typeface="Times New Roman" panose="02020603050405020304" pitchFamily="18" charset="0"/>
                <a:cs typeface="Times New Roman" panose="02020603050405020304" pitchFamily="18" charset="0"/>
              </a:rPr>
              <a:t>://www.mct.gov.cn/gtb/index.jsp?url=https://www.mct.gov.cn/whzx/whyw/202001/t20200119_850430.htm</a:t>
            </a:r>
          </a:p>
        </p:txBody>
      </p:sp>
      <p:sp>
        <p:nvSpPr>
          <p:cNvPr id="6" name="矩形 5"/>
          <p:cNvSpPr/>
          <p:nvPr/>
        </p:nvSpPr>
        <p:spPr>
          <a:xfrm>
            <a:off x="6152265" y="6091107"/>
            <a:ext cx="5258318"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world.people.com.cn/n1/2017/1211/c1002-29699603-4.html</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228204" y="2157963"/>
            <a:ext cx="2330973" cy="294382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575" y="966081"/>
            <a:ext cx="11272058" cy="1372683"/>
          </a:xfrm>
          <a:prstGeom prst="rect">
            <a:avLst/>
          </a:prstGeom>
          <a:solidFill>
            <a:schemeClr val="accent5">
              <a:lumMod val="20000"/>
              <a:lumOff val="80000"/>
            </a:schemeClr>
          </a:solidFill>
        </p:spPr>
        <p:txBody>
          <a:bodyPr wrap="square">
            <a:spAutoFit/>
          </a:bodyPr>
          <a:lstStyle/>
          <a:p>
            <a:pPr>
              <a:lnSpc>
                <a:spcPct val="130000"/>
              </a:lnSpc>
            </a:pPr>
            <a:r>
              <a:rPr lang="zh-CN" altLang="en-US" sz="3200" dirty="0">
                <a:latin typeface="標楷體" panose="03000509000000000000" pitchFamily="65" charset="-120"/>
                <a:ea typeface="標楷體" panose="03000509000000000000" pitchFamily="65" charset="-120"/>
              </a:rPr>
              <a:t>國</a:t>
            </a:r>
            <a:r>
              <a:rPr lang="zh-TW" altLang="en-US" sz="3200" dirty="0">
                <a:latin typeface="標楷體" panose="03000509000000000000" pitchFamily="65" charset="-120"/>
                <a:ea typeface="標楷體" panose="03000509000000000000" pitchFamily="65" charset="-120"/>
              </a:rPr>
              <a:t>家</a:t>
            </a:r>
            <a:r>
              <a:rPr lang="zh-CN" altLang="en-US" sz="3200" dirty="0">
                <a:latin typeface="DFKai-SB" panose="03000509000000000000" pitchFamily="65" charset="-120"/>
                <a:ea typeface="DFKai-SB" panose="03000509000000000000" pitchFamily="65" charset="-120"/>
              </a:rPr>
              <a:t>在參與全球治理中，改變了過去由少數幾個國家把控全球治理國際話語權的局面，提升了</a:t>
            </a:r>
            <a:r>
              <a:rPr lang="zh-TW" altLang="en-US" sz="3200" dirty="0">
                <a:latin typeface="DFKai-SB" panose="03000509000000000000" pitchFamily="65" charset="-120"/>
                <a:ea typeface="DFKai-SB" panose="03000509000000000000" pitchFamily="65" charset="-120"/>
              </a:rPr>
              <a:t>中</a:t>
            </a:r>
            <a:r>
              <a:rPr lang="zh-CN" altLang="en-US" sz="3200" dirty="0">
                <a:latin typeface="DFKai-SB" panose="03000509000000000000" pitchFamily="65" charset="-120"/>
                <a:ea typeface="DFKai-SB" panose="03000509000000000000" pitchFamily="65" charset="-120"/>
              </a:rPr>
              <a:t>國的國際地位和影響力。</a:t>
            </a:r>
            <a:endParaRPr lang="zh-CN" altLang="en-US" sz="3200" dirty="0">
              <a:solidFill>
                <a:srgbClr val="C00000"/>
              </a:solidFill>
              <a:latin typeface="DFKai-SB" panose="03000509000000000000" pitchFamily="65" charset="-120"/>
              <a:ea typeface="DFKai-SB" panose="03000509000000000000" pitchFamily="65" charset="-120"/>
            </a:endParaRPr>
          </a:p>
        </p:txBody>
      </p:sp>
      <p:sp>
        <p:nvSpPr>
          <p:cNvPr id="6" name="任意多边形: 形状 5"/>
          <p:cNvSpPr/>
          <p:nvPr/>
        </p:nvSpPr>
        <p:spPr>
          <a:xfrm>
            <a:off x="1687484" y="279358"/>
            <a:ext cx="820466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4. </a:t>
            </a:r>
            <a:r>
              <a:rPr lang="zh-CN" altLang="en-US" sz="4000" b="1" dirty="0">
                <a:latin typeface="DFKai-SB" panose="03000509000000000000" pitchFamily="65" charset="-120"/>
                <a:ea typeface="DFKai-SB" panose="03000509000000000000" pitchFamily="65" charset="-120"/>
              </a:rPr>
              <a:t>提升了國</a:t>
            </a:r>
            <a:r>
              <a:rPr lang="zh-TW" altLang="en-US" sz="4000" b="1" dirty="0">
                <a:latin typeface="DFKai-SB" panose="03000509000000000000" pitchFamily="65" charset="-120"/>
                <a:ea typeface="DFKai-SB" panose="03000509000000000000" pitchFamily="65" charset="-120"/>
              </a:rPr>
              <a:t>家</a:t>
            </a:r>
            <a:r>
              <a:rPr lang="zh-CN" altLang="en-US" sz="4000" b="1" dirty="0">
                <a:latin typeface="DFKai-SB" panose="03000509000000000000" pitchFamily="65" charset="-120"/>
                <a:ea typeface="DFKai-SB" panose="03000509000000000000" pitchFamily="65" charset="-120"/>
              </a:rPr>
              <a:t>的國際地位和影響力</a:t>
            </a:r>
          </a:p>
        </p:txBody>
      </p:sp>
      <p:pic>
        <p:nvPicPr>
          <p:cNvPr id="3" name="圖片 2">
            <a:hlinkClick r:id="rId2"/>
          </p:cNvPr>
          <p:cNvPicPr>
            <a:picLocks noChangeAspect="1"/>
          </p:cNvPicPr>
          <p:nvPr/>
        </p:nvPicPr>
        <p:blipFill rotWithShape="1">
          <a:blip r:embed="rId3"/>
          <a:srcRect l="17768" t="16394" r="9906" b="7425"/>
          <a:stretch/>
        </p:blipFill>
        <p:spPr>
          <a:xfrm>
            <a:off x="8001359" y="3109573"/>
            <a:ext cx="3459119" cy="2049478"/>
          </a:xfrm>
          <a:prstGeom prst="rect">
            <a:avLst/>
          </a:prstGeom>
        </p:spPr>
      </p:pic>
      <p:sp>
        <p:nvSpPr>
          <p:cNvPr id="7" name="文本框 6">
            <a:extLst>
              <a:ext uri="{FF2B5EF4-FFF2-40B4-BE49-F238E27FC236}">
                <a16:creationId xmlns:a16="http://schemas.microsoft.com/office/drawing/2014/main" id="{68EC4256-9104-4D96-BE05-FB8D66903174}"/>
              </a:ext>
            </a:extLst>
          </p:cNvPr>
          <p:cNvSpPr txBox="1"/>
          <p:nvPr/>
        </p:nvSpPr>
        <p:spPr>
          <a:xfrm>
            <a:off x="440575" y="2759360"/>
            <a:ext cx="7306887" cy="3600986"/>
          </a:xfrm>
          <a:prstGeom prst="rect">
            <a:avLst/>
          </a:prstGeom>
          <a:noFill/>
          <a:ln>
            <a:noFill/>
          </a:ln>
        </p:spPr>
        <p:txBody>
          <a:bodyPr wrap="squar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短片</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在聯合國大會裡，大家都在談甚麼？</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The China Current (https://chinacurrent.com/hk/story/20308/un-general-assembly)</a:t>
            </a:r>
          </a:p>
          <a:p>
            <a:endParaRPr lang="en-US" altLang="zh-TW" sz="2000" dirty="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多</a:t>
            </a:r>
            <a:r>
              <a:rPr lang="zh-TW" altLang="en-US" sz="2000" dirty="0">
                <a:latin typeface="標楷體" panose="03000509000000000000" pitchFamily="65" charset="-120"/>
                <a:ea typeface="標楷體" panose="03000509000000000000" pitchFamily="65" charset="-120"/>
              </a:rPr>
              <a:t>國領袖聚首一堂討論氣候暖化、國際安全與醫療等問題 </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世界各國元首齊集聯合國大會，冀能一同討論多項國際議題，以尋求解決方案。當中，中國在多個議題上扮演重要及關鍵性的</a:t>
            </a:r>
            <a:r>
              <a:rPr lang="zh-TW" altLang="en-US" sz="2000" dirty="0" smtClean="0">
                <a:latin typeface="標楷體" panose="03000509000000000000" pitchFamily="65" charset="-120"/>
                <a:ea typeface="標楷體" panose="03000509000000000000" pitchFamily="65" charset="-120"/>
              </a:rPr>
              <a:t>角色，短片中亦提及到</a:t>
            </a:r>
            <a:r>
              <a:rPr lang="zh-CN"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屠</a:t>
            </a:r>
            <a:r>
              <a:rPr lang="zh-CN"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呦</a:t>
            </a:r>
            <a:r>
              <a:rPr lang="zh-CN"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呦</a:t>
            </a:r>
            <a:r>
              <a:rPr lang="zh-TW"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*的成就。</a:t>
            </a:r>
            <a:endPar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*屠</a:t>
            </a:r>
            <a:r>
              <a:rPr lang="zh-TW"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呦</a:t>
            </a:r>
            <a:r>
              <a:rPr lang="zh-TW"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呦是</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中國</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中醫科學院首席科學家，共和國勳章獲得者，首位獲得諾貝爾科學類獎項的中國人。</a:t>
            </a: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10</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月，因發現青蒿素</a:t>
            </a: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一種用於治療瘧疾的藥物，挽救了全球特別是發展中國家數百萬人的生命</a:t>
            </a:r>
            <a:r>
              <a:rPr lang="en-US" altLang="zh-CN"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獲得諾貝爾生理學或醫學獎</a:t>
            </a:r>
            <a:r>
              <a:rPr lang="zh-CN" altLang="en-US" sz="1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Rectangle 7"/>
          <p:cNvSpPr/>
          <p:nvPr/>
        </p:nvSpPr>
        <p:spPr>
          <a:xfrm>
            <a:off x="8027948" y="5159051"/>
            <a:ext cx="3405943" cy="400110"/>
          </a:xfrm>
          <a:prstGeom prst="rect">
            <a:avLst/>
          </a:prstGeom>
          <a:ln w="28575">
            <a:solidFill>
              <a:srgbClr val="FF9966"/>
            </a:solidFill>
          </a:ln>
        </p:spPr>
        <p:txBody>
          <a:bodyPr wrap="square">
            <a:spAutoFit/>
          </a:bodyPr>
          <a:lstStyle/>
          <a:p>
            <a:pPr algn="ctr"/>
            <a:r>
              <a:rPr lang="zh-TW" altLang="en-US" sz="2000" dirty="0" smtClean="0">
                <a:latin typeface="DFKai-SB" panose="03000509000000000000" pitchFamily="65" charset="-120"/>
                <a:ea typeface="DFKai-SB" panose="03000509000000000000" pitchFamily="65" charset="-120"/>
              </a:rPr>
              <a:t>點擊圖像觀看視頻</a:t>
            </a:r>
            <a:endParaRPr lang="ja-JP" alt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97257" y="2600195"/>
            <a:ext cx="10730035" cy="3546428"/>
            <a:chOff x="1281048" y="2275258"/>
            <a:chExt cx="5909945" cy="3546428"/>
          </a:xfrm>
        </p:grpSpPr>
        <p:sp>
          <p:nvSpPr>
            <p:cNvPr id="96" name="文本框 95"/>
            <p:cNvSpPr txBox="1"/>
            <p:nvPr/>
          </p:nvSpPr>
          <p:spPr>
            <a:xfrm>
              <a:off x="1370221" y="2530785"/>
              <a:ext cx="2339102" cy="830997"/>
            </a:xfrm>
            <a:prstGeom prst="rect">
              <a:avLst/>
            </a:prstGeom>
            <a:noFill/>
          </p:spPr>
          <p:txBody>
            <a:bodyPr wrap="square" rtlCol="0">
              <a:spAutoFit/>
            </a:bodyPr>
            <a:lstStyle/>
            <a:p>
              <a:pPr lvl="0" algn="ctr">
                <a:defRPr/>
              </a:pPr>
              <a:r>
                <a:rPr lang="zh-CN" altLang="en-US" sz="2400" kern="0" dirty="0">
                  <a:latin typeface="DFKai-SB" panose="03000509000000000000" pitchFamily="65" charset="-120"/>
                  <a:ea typeface="DFKai-SB" panose="03000509000000000000" pitchFamily="65" charset="-120"/>
                </a:rPr>
                <a:t>國際貨幣基金組織</a:t>
              </a:r>
              <a:endParaRPr lang="en-US" altLang="zh-CN" sz="2400" kern="0" dirty="0">
                <a:latin typeface="DFKai-SB" panose="03000509000000000000" pitchFamily="65" charset="-120"/>
                <a:ea typeface="DFKai-SB" panose="03000509000000000000" pitchFamily="65" charset="-120"/>
              </a:endParaRPr>
            </a:p>
            <a:p>
              <a:pPr lvl="0" algn="ctr">
                <a:defRPr/>
              </a:pP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IMF</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4" name="Freeform 56"/>
            <p:cNvSpPr/>
            <p:nvPr/>
          </p:nvSpPr>
          <p:spPr bwMode="auto">
            <a:xfrm>
              <a:off x="1281048" y="2376109"/>
              <a:ext cx="2428275" cy="102185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7B63E"/>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16" name="文本框 115"/>
            <p:cNvSpPr txBox="1"/>
            <p:nvPr/>
          </p:nvSpPr>
          <p:spPr>
            <a:xfrm>
              <a:off x="1281049" y="3506947"/>
              <a:ext cx="2521991" cy="1938992"/>
            </a:xfrm>
            <a:prstGeom prst="rect">
              <a:avLst/>
            </a:prstGeom>
            <a:solidFill>
              <a:schemeClr val="accent6">
                <a:lumMod val="20000"/>
                <a:lumOff val="80000"/>
              </a:schemeClr>
            </a:solidFill>
          </p:spPr>
          <p:txBody>
            <a:bodyPr wrap="square" rtlCol="0">
              <a:spAutoFit/>
            </a:bodyPr>
            <a:lstStyle/>
            <a:p>
              <a:pPr lvl="0">
                <a:defRPr/>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2010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在</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IMF</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的份額升至</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6.39</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％，成為</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IMF</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第三大份額的經濟體。投票權升至</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6.07</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lnSpc>
                  <a:spcPct val="150000"/>
                </a:lnSpc>
                <a:defRPr/>
              </a:pPr>
              <a:endParaRPr lang="en-US" altLang="zh-TW" sz="1600" kern="0" dirty="0" smtClean="0">
                <a:latin typeface="Times New Roman" panose="02020603050405020304" pitchFamily="18" charset="0"/>
                <a:ea typeface="DFKai-SB" panose="03000509000000000000" pitchFamily="65" charset="-120"/>
                <a:cs typeface="Times New Roman" panose="02020603050405020304" pitchFamily="18" charset="0"/>
              </a:endParaRPr>
            </a:p>
            <a:p>
              <a:pPr lvl="0">
                <a:lnSpc>
                  <a:spcPct val="150000"/>
                </a:lnSpc>
                <a:defRPr/>
              </a:pPr>
              <a:r>
                <a:rPr lang="zh-TW" altLang="en-US" sz="1600" kern="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kern="0" dirty="0" smtClean="0">
                  <a:latin typeface="Times New Roman" panose="02020603050405020304" pitchFamily="18" charset="0"/>
                  <a:ea typeface="DFKai-SB" panose="03000509000000000000" pitchFamily="65" charset="-120"/>
                  <a:cs typeface="Times New Roman" panose="02020603050405020304" pitchFamily="18" charset="0"/>
                </a:rPr>
                <a:t>國際</a:t>
              </a:r>
              <a:r>
                <a:rPr lang="zh-TW" altLang="en-US" sz="1600" kern="0" dirty="0">
                  <a:latin typeface="Times New Roman" panose="02020603050405020304" pitchFamily="18" charset="0"/>
                  <a:ea typeface="DFKai-SB" panose="03000509000000000000" pitchFamily="65" charset="-120"/>
                  <a:cs typeface="Times New Roman" panose="02020603050405020304" pitchFamily="18" charset="0"/>
                </a:rPr>
                <a:t>貨幣基金組織</a:t>
              </a:r>
              <a:r>
                <a:rPr lang="zh-TW" altLang="en-US" sz="16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kern="0" dirty="0" smtClean="0">
                  <a:latin typeface="Times New Roman" panose="02020603050405020304" pitchFamily="18" charset="0"/>
                  <a:ea typeface="DFKai-SB" panose="03000509000000000000" pitchFamily="65" charset="-120"/>
                  <a:cs typeface="Times New Roman" panose="02020603050405020304" pitchFamily="18" charset="0"/>
                </a:rPr>
                <a:t>International </a:t>
              </a:r>
              <a:r>
                <a:rPr lang="en-US" altLang="zh-CN" sz="1600" kern="0" dirty="0">
                  <a:latin typeface="Times New Roman" panose="02020603050405020304" pitchFamily="18" charset="0"/>
                  <a:ea typeface="DFKai-SB" panose="03000509000000000000" pitchFamily="65" charset="-120"/>
                  <a:cs typeface="Times New Roman" panose="02020603050405020304" pitchFamily="18" charset="0"/>
                </a:rPr>
                <a:t>Monetary </a:t>
              </a:r>
              <a:r>
                <a:rPr lang="en-US" altLang="zh-CN" sz="1600" kern="0" dirty="0" smtClean="0">
                  <a:latin typeface="Times New Roman" panose="02020603050405020304" pitchFamily="18" charset="0"/>
                  <a:ea typeface="DFKai-SB" panose="03000509000000000000" pitchFamily="65" charset="-120"/>
                  <a:cs typeface="Times New Roman" panose="02020603050405020304" pitchFamily="18" charset="0"/>
                </a:rPr>
                <a:t>Fund</a:t>
              </a:r>
              <a:r>
                <a:rPr lang="zh-CN" altLang="en-US" sz="1600" kern="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9" name="文本框 118"/>
            <p:cNvSpPr txBox="1"/>
            <p:nvPr/>
          </p:nvSpPr>
          <p:spPr>
            <a:xfrm>
              <a:off x="4567125" y="2432243"/>
              <a:ext cx="2339102" cy="707886"/>
            </a:xfrm>
            <a:prstGeom prst="rect">
              <a:avLst/>
            </a:prstGeom>
            <a:noFill/>
          </p:spPr>
          <p:txBody>
            <a:bodyPr wrap="square" rtlCol="0">
              <a:spAutoFit/>
            </a:bodyPr>
            <a:lstStyle/>
            <a:p>
              <a:pPr lvl="0" algn="ctr">
                <a:defRPr/>
              </a:pPr>
              <a:r>
                <a:rPr lang="zh-CN" altLang="en-US" sz="2000" kern="0" dirty="0">
                  <a:latin typeface="DFKai-SB" panose="03000509000000000000" pitchFamily="65" charset="-120"/>
                  <a:ea typeface="DFKai-SB" panose="03000509000000000000" pitchFamily="65" charset="-120"/>
                </a:rPr>
                <a:t>世界銀行</a:t>
              </a:r>
              <a:endParaRPr lang="en-US" altLang="zh-CN" sz="2000" kern="0" dirty="0">
                <a:latin typeface="DFKai-SB" panose="03000509000000000000" pitchFamily="65" charset="-120"/>
                <a:ea typeface="DFKai-SB" panose="03000509000000000000" pitchFamily="65" charset="-120"/>
              </a:endParaRPr>
            </a:p>
            <a:p>
              <a:pPr lvl="0" algn="ctr">
                <a:defRPr/>
              </a:pPr>
              <a:r>
                <a:rPr lang="zh-CN" altLang="en-US" sz="20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kern="0" dirty="0">
                  <a:latin typeface="Times New Roman" panose="02020603050405020304" pitchFamily="18" charset="0"/>
                  <a:ea typeface="DFKai-SB" panose="03000509000000000000" pitchFamily="65" charset="-120"/>
                  <a:cs typeface="Times New Roman" panose="02020603050405020304" pitchFamily="18" charset="0"/>
                </a:rPr>
                <a:t>The World Bank Group</a:t>
              </a:r>
              <a:r>
                <a:rPr lang="zh-CN" altLang="en-US" sz="20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kern="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000"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0" name="文本框 119"/>
            <p:cNvSpPr txBox="1"/>
            <p:nvPr/>
          </p:nvSpPr>
          <p:spPr>
            <a:xfrm>
              <a:off x="4423573" y="3451806"/>
              <a:ext cx="2767420" cy="2369880"/>
            </a:xfrm>
            <a:prstGeom prst="rect">
              <a:avLst/>
            </a:prstGeom>
            <a:solidFill>
              <a:schemeClr val="accent3">
                <a:lumMod val="20000"/>
                <a:lumOff val="80000"/>
              </a:schemeClr>
            </a:solidFill>
          </p:spPr>
          <p:txBody>
            <a:bodyPr wrap="square" rtlCol="0">
              <a:spAutoFit/>
            </a:bodyPr>
            <a:lstStyle>
              <a:defPPr>
                <a:defRPr lang="zh-CN"/>
              </a:defPPr>
              <a:lvl1pPr lvl="0">
                <a:lnSpc>
                  <a:spcPct val="150000"/>
                </a:lnSpc>
              </a:lvl1pPr>
            </a:lstStyle>
            <a:p>
              <a:pPr>
                <a:lnSpc>
                  <a:spcPct val="100000"/>
                </a:lnSpc>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據</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2010</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年資料，</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在世界銀行的投票權將從原來的</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2.77</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％提高到了</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4.42%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，超過德國、英國和法國，繼美國、日本之後位居</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第三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。據</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年資料，中國投票權將升</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5.7</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pPr>
              <a:endPar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*世界銀行</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集團（</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The World Bank Group</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簡稱世界銀行</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1" name="Freeform 56"/>
            <p:cNvSpPr/>
            <p:nvPr/>
          </p:nvSpPr>
          <p:spPr bwMode="auto">
            <a:xfrm>
              <a:off x="4651142" y="2275258"/>
              <a:ext cx="2171069" cy="102185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F3E3E"/>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16" name="文本框 15"/>
          <p:cNvSpPr txBox="1"/>
          <p:nvPr/>
        </p:nvSpPr>
        <p:spPr>
          <a:xfrm>
            <a:off x="697583" y="894894"/>
            <a:ext cx="10550536" cy="1486241"/>
          </a:xfrm>
          <a:prstGeom prst="rect">
            <a:avLst/>
          </a:prstGeom>
          <a:solidFill>
            <a:schemeClr val="accent2">
              <a:lumMod val="20000"/>
              <a:lumOff val="80000"/>
            </a:schemeClr>
          </a:solidFill>
          <a:ln w="38100">
            <a:solidFill>
              <a:srgbClr val="FF0000"/>
            </a:solidFill>
          </a:ln>
        </p:spPr>
        <p:txBody>
          <a:bodyPr wrap="square">
            <a:spAutoFit/>
          </a:bodyPr>
          <a:lstStyle/>
          <a:p>
            <a:pPr>
              <a:lnSpc>
                <a:spcPct val="130000"/>
              </a:lnSpc>
            </a:pPr>
            <a:r>
              <a:rPr lang="zh-CN" altLang="en-US" sz="2400" dirty="0">
                <a:latin typeface="DFKai-SB" panose="03000509000000000000" pitchFamily="65" charset="-120"/>
                <a:ea typeface="DFKai-SB" panose="03000509000000000000" pitchFamily="65" charset="-120"/>
              </a:rPr>
              <a:t>國</a:t>
            </a:r>
            <a:r>
              <a:rPr lang="zh-TW" altLang="en-US" sz="2400" dirty="0">
                <a:latin typeface="DFKai-SB" panose="03000509000000000000" pitchFamily="65" charset="-120"/>
                <a:ea typeface="DFKai-SB" panose="03000509000000000000" pitchFamily="65" charset="-120"/>
              </a:rPr>
              <a:t>家</a:t>
            </a:r>
            <a:r>
              <a:rPr lang="zh-CN" altLang="en-US" sz="2400" dirty="0">
                <a:latin typeface="DFKai-SB" panose="03000509000000000000" pitchFamily="65" charset="-120"/>
                <a:ea typeface="DFKai-SB" panose="03000509000000000000" pitchFamily="65" charset="-120"/>
              </a:rPr>
              <a:t>積極參與全球經濟治理，推動國際貨幣基金組織、世界銀行、世界貿易組織等全球經濟治理組織的改革</a:t>
            </a:r>
            <a:r>
              <a:rPr lang="zh-CN" altLang="en-US" sz="2400" dirty="0" smtClean="0">
                <a:latin typeface="DFKai-SB" panose="03000509000000000000" pitchFamily="65" charset="-120"/>
                <a:ea typeface="DFKai-SB" panose="03000509000000000000" pitchFamily="65" charset="-120"/>
              </a:rPr>
              <a:t>，透過提高發</a:t>
            </a:r>
            <a:r>
              <a:rPr lang="zh-CN" altLang="en-US" sz="2400" dirty="0">
                <a:latin typeface="DFKai-SB" panose="03000509000000000000" pitchFamily="65" charset="-120"/>
                <a:ea typeface="DFKai-SB" panose="03000509000000000000" pitchFamily="65" charset="-120"/>
              </a:rPr>
              <a:t>展中國家的代表性和發言權，彰顯了中國在國際經濟領域</a:t>
            </a:r>
            <a:r>
              <a:rPr lang="zh-TW" altLang="en-US" sz="2400" dirty="0">
                <a:latin typeface="DFKai-SB" panose="03000509000000000000" pitchFamily="65" charset="-120"/>
                <a:ea typeface="DFKai-SB" panose="03000509000000000000" pitchFamily="65" charset="-120"/>
              </a:rPr>
              <a:t>的影響力</a:t>
            </a:r>
            <a:r>
              <a:rPr lang="zh-CN" altLang="en-US" sz="2400" dirty="0">
                <a:latin typeface="DFKai-SB" panose="03000509000000000000" pitchFamily="65" charset="-120"/>
                <a:ea typeface="DFKai-SB" panose="03000509000000000000" pitchFamily="65" charset="-120"/>
              </a:rPr>
              <a:t>。</a:t>
            </a:r>
          </a:p>
        </p:txBody>
      </p:sp>
      <p:sp>
        <p:nvSpPr>
          <p:cNvPr id="15" name="矩形 14"/>
          <p:cNvSpPr/>
          <p:nvPr/>
        </p:nvSpPr>
        <p:spPr>
          <a:xfrm>
            <a:off x="2269374" y="220695"/>
            <a:ext cx="7732194" cy="646331"/>
          </a:xfrm>
          <a:prstGeom prst="rect">
            <a:avLst/>
          </a:prstGeom>
        </p:spPr>
        <p:txBody>
          <a:bodyPr wrap="square">
            <a:spAutoFit/>
          </a:bodyPr>
          <a:lstStyle/>
          <a:p>
            <a:pPr marL="342900" indent="-342900">
              <a:buFont typeface="Wingdings" panose="05000000000000000000" pitchFamily="2" charset="2"/>
              <a:buChar char="Ø"/>
            </a:pPr>
            <a:r>
              <a:rPr lang="zh-CN" altLang="en-US" sz="3600" kern="100" dirty="0">
                <a:latin typeface="DFKai-SB" panose="03000509000000000000" pitchFamily="65" charset="-120"/>
                <a:ea typeface="DFKai-SB" panose="03000509000000000000" pitchFamily="65" charset="-120"/>
                <a:cs typeface="Times New Roman" panose="02020603050405020304" pitchFamily="18" charset="0"/>
              </a:rPr>
              <a:t>在全球經濟治理中的作用</a:t>
            </a:r>
            <a:r>
              <a:rPr lang="zh-CN" altLang="en-US" sz="3600" dirty="0">
                <a:latin typeface="DFKai-SB" panose="03000509000000000000" pitchFamily="65" charset="-120"/>
                <a:ea typeface="DFKai-SB" panose="03000509000000000000" pitchFamily="65" charset="-120"/>
              </a:rPr>
              <a:t>不斷提升</a:t>
            </a:r>
          </a:p>
        </p:txBody>
      </p:sp>
      <p:sp>
        <p:nvSpPr>
          <p:cNvPr id="5" name="矩形 4"/>
          <p:cNvSpPr/>
          <p:nvPr/>
        </p:nvSpPr>
        <p:spPr>
          <a:xfrm>
            <a:off x="6790650" y="6245158"/>
            <a:ext cx="4152390" cy="461665"/>
          </a:xfrm>
          <a:prstGeom prst="rect">
            <a:avLst/>
          </a:prstGeom>
        </p:spPr>
        <p:txBody>
          <a:bodyPr wrap="square">
            <a:spAutoFit/>
          </a:bodyPr>
          <a:lstStyle/>
          <a:p>
            <a:pPr lvl="0"/>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上海第一財經 </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www.yicai.com/news/5415837.html</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797257" y="5783493"/>
            <a:ext cx="4197247" cy="46166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中國新聞社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GB" altLang="zh-HK" sz="1200" dirty="0" smtClean="0">
                <a:latin typeface="Times New Roman" panose="02020603050405020304" pitchFamily="18" charset="0"/>
                <a:cs typeface="Times New Roman" panose="02020603050405020304" pitchFamily="18" charset="0"/>
              </a:rPr>
              <a:t>https</a:t>
            </a:r>
            <a:r>
              <a:rPr lang="en-GB" altLang="zh-HK" sz="1200" dirty="0">
                <a:latin typeface="Times New Roman" panose="02020603050405020304" pitchFamily="18" charset="0"/>
                <a:cs typeface="Times New Roman" panose="02020603050405020304" pitchFamily="18" charset="0"/>
              </a:rPr>
              <a:t>://</a:t>
            </a:r>
            <a:r>
              <a:rPr lang="en-GB" altLang="zh-HK" sz="1200" dirty="0" smtClean="0">
                <a:latin typeface="Times New Roman" panose="02020603050405020304" pitchFamily="18" charset="0"/>
                <a:cs typeface="Times New Roman" panose="02020603050405020304" pitchFamily="18" charset="0"/>
              </a:rPr>
              <a:t>www.chinanews.com.cn/cj/2010/11-06/2638773.shtml)</a:t>
            </a:r>
            <a:endParaRPr lang="zh-HK" altLang="en-US" sz="1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9986" y="932086"/>
            <a:ext cx="11254290" cy="1200329"/>
          </a:xfrm>
          <a:prstGeom prst="rect">
            <a:avLst/>
          </a:prstGeom>
          <a:solidFill>
            <a:schemeClr val="bg1">
              <a:lumMod val="95000"/>
            </a:schemeClr>
          </a:solidFill>
          <a:ln w="38100">
            <a:solidFill>
              <a:srgbClr val="FF0000"/>
            </a:solidFill>
          </a:ln>
        </p:spPr>
        <p:txBody>
          <a:bodyPr wrap="square">
            <a:spAutoFit/>
          </a:bodyPr>
          <a:lstStyle/>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氣候</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變化是全球性挑戰，任何一國都無法置身事外。國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家在</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巴黎協定</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的達成發揮</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了積極作用</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，遵循</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聯合國氣候變化框架公約</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及其</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巴黎協定</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的目標和原則，努力落實</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年可持續發展議程。</a:t>
            </a:r>
          </a:p>
        </p:txBody>
      </p:sp>
      <p:grpSp>
        <p:nvGrpSpPr>
          <p:cNvPr id="2" name="组合 1"/>
          <p:cNvGrpSpPr/>
          <p:nvPr/>
        </p:nvGrpSpPr>
        <p:grpSpPr>
          <a:xfrm>
            <a:off x="553648" y="2255317"/>
            <a:ext cx="7111467" cy="3536485"/>
            <a:chOff x="1241936" y="3074014"/>
            <a:chExt cx="10762556" cy="3058085"/>
          </a:xfrm>
        </p:grpSpPr>
        <p:sp>
          <p:nvSpPr>
            <p:cNvPr id="19" name="矩形: 圆角 18"/>
            <p:cNvSpPr/>
            <p:nvPr/>
          </p:nvSpPr>
          <p:spPr bwMode="auto">
            <a:xfrm>
              <a:off x="1387470" y="3074014"/>
              <a:ext cx="10617022" cy="305808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p:cNvSpPr/>
            <p:nvPr/>
          </p:nvSpPr>
          <p:spPr>
            <a:xfrm>
              <a:off x="1241936" y="3191069"/>
              <a:ext cx="10547504" cy="294103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 name="矩形 4"/>
            <p:cNvSpPr/>
            <p:nvPr/>
          </p:nvSpPr>
          <p:spPr>
            <a:xfrm>
              <a:off x="1465214" y="3497294"/>
              <a:ext cx="10277578" cy="2634805"/>
            </a:xfrm>
            <a:prstGeom prst="rect">
              <a:avLst/>
            </a:prstGeom>
            <a:noFill/>
          </p:spPr>
          <p:txBody>
            <a:bodyPr wrap="square">
              <a:spAutoFit/>
            </a:bodyPr>
            <a:lstStyle/>
            <a:p>
              <a:r>
                <a:rPr lang="zh-CN" altLang="en-US" sz="2400" dirty="0">
                  <a:latin typeface="標楷體" panose="03000509000000000000" pitchFamily="65" charset="-120"/>
                  <a:ea typeface="標楷體" panose="03000509000000000000" pitchFamily="65" charset="-120"/>
                </a:rPr>
                <a:t>國</a:t>
              </a:r>
              <a:r>
                <a:rPr lang="zh-TW" altLang="en-US" sz="2400" dirty="0">
                  <a:latin typeface="標楷體" panose="03000509000000000000" pitchFamily="65" charset="-120"/>
                  <a:ea typeface="標楷體" panose="03000509000000000000" pitchFamily="65" charset="-120"/>
                </a:rPr>
                <a:t>家</a:t>
              </a:r>
              <a:r>
                <a:rPr lang="zh-CN" altLang="en-US" sz="2400" dirty="0">
                  <a:latin typeface="DFKai-SB" panose="03000509000000000000" pitchFamily="65" charset="-120"/>
                  <a:ea typeface="DFKai-SB" panose="03000509000000000000" pitchFamily="65" charset="-120"/>
                </a:rPr>
                <a:t>在全球氣候治理問題上提出的</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共同但有區別的責任</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原則是全球氣候治理的基石。中國主張，要充分肯定發展中國家應對氣候變化所作貢獻，照顧其特殊困難和關切。發達國家應該展現更大</a:t>
              </a:r>
              <a:r>
                <a:rPr lang="zh-TW" altLang="en-US" sz="2400" dirty="0">
                  <a:latin typeface="DFKai-SB" panose="03000509000000000000" pitchFamily="65" charset="-120"/>
                  <a:ea typeface="DFKai-SB" panose="03000509000000000000" pitchFamily="65" charset="-120"/>
                </a:rPr>
                <a:t>決</a:t>
              </a:r>
              <a:r>
                <a:rPr lang="zh-CN" altLang="en-US" sz="2400" dirty="0">
                  <a:latin typeface="DFKai-SB" panose="03000509000000000000" pitchFamily="65" charset="-120"/>
                  <a:ea typeface="DFKai-SB" panose="03000509000000000000" pitchFamily="65" charset="-120"/>
                </a:rPr>
                <a:t>心和行動，同時切實幫助發展中國家提高應對氣候變化的</a:t>
              </a:r>
              <a:r>
                <a:rPr lang="zh-CN" altLang="en-US" sz="2400" dirty="0" smtClean="0">
                  <a:latin typeface="DFKai-SB" panose="03000509000000000000" pitchFamily="65" charset="-120"/>
                  <a:ea typeface="DFKai-SB" panose="03000509000000000000" pitchFamily="65" charset="-120"/>
                </a:rPr>
                <a:t>能力，</a:t>
              </a:r>
              <a:r>
                <a:rPr lang="zh-CN" altLang="en-US" sz="2400" dirty="0">
                  <a:latin typeface="DFKai-SB" panose="03000509000000000000" pitchFamily="65" charset="-120"/>
                  <a:ea typeface="DFKai-SB" panose="03000509000000000000" pitchFamily="65" charset="-120"/>
                </a:rPr>
                <a:t>為發展中國家提供資金、技術、能力建設等方面支援，避免設置綠色貿易壁壘，推動他們加速綠色低碳轉型。</a:t>
              </a:r>
            </a:p>
          </p:txBody>
        </p:sp>
        <p:sp>
          <p:nvSpPr>
            <p:cNvPr id="7" name="文本框 6"/>
            <p:cNvSpPr txBox="1"/>
            <p:nvPr/>
          </p:nvSpPr>
          <p:spPr>
            <a:xfrm>
              <a:off x="4330626" y="3165549"/>
              <a:ext cx="4640047" cy="331745"/>
            </a:xfrm>
            <a:prstGeom prst="rect">
              <a:avLst/>
            </a:prstGeom>
            <a:noFill/>
          </p:spPr>
          <p:txBody>
            <a:bodyPr wrap="square">
              <a:spAutoFit/>
            </a:bodyPr>
            <a:lstStyle/>
            <a:p>
              <a:r>
                <a:rPr lang="zh-CN" altLang="en-US" sz="2200" b="1" dirty="0">
                  <a:latin typeface="DFKai-SB" panose="03000509000000000000" pitchFamily="65" charset="-120"/>
                  <a:ea typeface="DFKai-SB" panose="03000509000000000000" pitchFamily="65" charset="-120"/>
                </a:rPr>
                <a:t>共同但有區別的責任</a:t>
              </a:r>
            </a:p>
          </p:txBody>
        </p:sp>
      </p:grpSp>
      <p:sp>
        <p:nvSpPr>
          <p:cNvPr id="13" name="矩形 12"/>
          <p:cNvSpPr/>
          <p:nvPr/>
        </p:nvSpPr>
        <p:spPr>
          <a:xfrm>
            <a:off x="2882862" y="219919"/>
            <a:ext cx="6745794" cy="646331"/>
          </a:xfrm>
          <a:prstGeom prst="rect">
            <a:avLst/>
          </a:prstGeom>
        </p:spPr>
        <p:txBody>
          <a:bodyPr wrap="square">
            <a:spAutoFit/>
          </a:bodyPr>
          <a:lstStyle/>
          <a:p>
            <a:pPr marL="342900" indent="-342900">
              <a:buFont typeface="Wingdings" panose="05000000000000000000" pitchFamily="2" charset="2"/>
              <a:buChar char="Ø"/>
            </a:pPr>
            <a:r>
              <a:rPr lang="zh-CN" altLang="en-US" sz="3600" kern="100" dirty="0">
                <a:latin typeface="DFKai-SB" panose="03000509000000000000" pitchFamily="65" charset="-120"/>
                <a:ea typeface="DFKai-SB" panose="03000509000000000000" pitchFamily="65" charset="-120"/>
                <a:cs typeface="Times New Roman" panose="02020603050405020304" pitchFamily="18" charset="0"/>
              </a:rPr>
              <a:t>成為全球環境治理的引領者</a:t>
            </a:r>
          </a:p>
        </p:txBody>
      </p:sp>
      <p:sp>
        <p:nvSpPr>
          <p:cNvPr id="4" name="矩形 3"/>
          <p:cNvSpPr/>
          <p:nvPr/>
        </p:nvSpPr>
        <p:spPr>
          <a:xfrm>
            <a:off x="7733110" y="2366541"/>
            <a:ext cx="4321901"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觀看影片</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氣候</a:t>
            </a:r>
            <a:r>
              <a:rPr lang="zh-TW" altLang="en-US" dirty="0">
                <a:latin typeface="標楷體" panose="03000509000000000000" pitchFamily="65" charset="-120"/>
                <a:ea typeface="標楷體" panose="03000509000000000000" pitchFamily="65" charset="-120"/>
              </a:rPr>
              <a:t>危機：中國的承諾與行動</a:t>
            </a:r>
            <a:endParaRPr lang="en-US" dirty="0">
              <a:latin typeface="標楷體" panose="03000509000000000000" pitchFamily="65" charset="-120"/>
              <a:ea typeface="標楷體" panose="03000509000000000000" pitchFamily="65" charset="-120"/>
            </a:endParaRPr>
          </a:p>
        </p:txBody>
      </p:sp>
      <p:pic>
        <p:nvPicPr>
          <p:cNvPr id="6" name="圖片 5">
            <a:hlinkClick r:id="rId3"/>
          </p:cNvPr>
          <p:cNvPicPr>
            <a:picLocks noChangeAspect="1"/>
          </p:cNvPicPr>
          <p:nvPr/>
        </p:nvPicPr>
        <p:blipFill rotWithShape="1">
          <a:blip r:embed="rId4"/>
          <a:srcRect l="202" t="7030" r="851" b="2655"/>
          <a:stretch/>
        </p:blipFill>
        <p:spPr>
          <a:xfrm>
            <a:off x="7777904" y="2746368"/>
            <a:ext cx="3986373" cy="2046759"/>
          </a:xfrm>
          <a:prstGeom prst="rect">
            <a:avLst/>
          </a:prstGeom>
        </p:spPr>
      </p:pic>
      <p:sp>
        <p:nvSpPr>
          <p:cNvPr id="8" name="矩形 7"/>
          <p:cNvSpPr/>
          <p:nvPr/>
        </p:nvSpPr>
        <p:spPr>
          <a:xfrm>
            <a:off x="7777903" y="5241626"/>
            <a:ext cx="3986373" cy="646331"/>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The China Current (</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chinacurrent.com/story/22679/2021-10-314-climate-change-china-commitment)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649811" y="6050071"/>
            <a:ext cx="10688749" cy="646331"/>
          </a:xfrm>
          <a:prstGeom prst="rect">
            <a:avLst/>
          </a:prstGeom>
        </p:spPr>
        <p:txBody>
          <a:bodyPr wrap="square">
            <a:spAutoFit/>
          </a:bodyPr>
          <a:lstStyle/>
          <a:p>
            <a:pPr algn="just"/>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巴黎協定</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是</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聯合國氣候變化框架公約</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下為應對溫室氣體排放而設的一項具有法律約束力的全球協議，並於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2015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年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12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月獲包括中國在內的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195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個國家通過，以期把全球氣溫升幅控制在與工業化前水平相比低於攝氏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度之內，並致力將升幅限制在攝氏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度之內。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立法會文件</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://www.legco.gov.hk/yr18-19/chinese/panels/ea/papers/eacb1-1197-7-c.pdf)</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Rectangle 13"/>
          <p:cNvSpPr/>
          <p:nvPr/>
        </p:nvSpPr>
        <p:spPr>
          <a:xfrm>
            <a:off x="7777903" y="4793127"/>
            <a:ext cx="3986373" cy="400110"/>
          </a:xfrm>
          <a:prstGeom prst="rect">
            <a:avLst/>
          </a:prstGeom>
          <a:ln w="28575">
            <a:solidFill>
              <a:srgbClr val="FF9966"/>
            </a:solidFill>
          </a:ln>
        </p:spPr>
        <p:txBody>
          <a:bodyPr wrap="square">
            <a:spAutoFit/>
          </a:bodyPr>
          <a:lstStyle/>
          <a:p>
            <a:pPr algn="ctr"/>
            <a:r>
              <a:rPr lang="zh-TW" altLang="en-US" sz="2000" dirty="0" smtClean="0">
                <a:latin typeface="DFKai-SB" panose="03000509000000000000" pitchFamily="65" charset="-120"/>
                <a:ea typeface="DFKai-SB" panose="03000509000000000000" pitchFamily="65" charset="-120"/>
              </a:rPr>
              <a:t>點擊圖像觀看視頻</a:t>
            </a:r>
            <a:endParaRPr lang="ja-JP" altLang="en-US"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41"/>
          <p:cNvSpPr/>
          <p:nvPr/>
        </p:nvSpPr>
        <p:spPr>
          <a:xfrm flipV="1">
            <a:off x="380540" y="1308817"/>
            <a:ext cx="11108778" cy="1588892"/>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 name="文本框 4"/>
          <p:cNvSpPr txBox="1"/>
          <p:nvPr/>
        </p:nvSpPr>
        <p:spPr>
          <a:xfrm>
            <a:off x="800181" y="3166407"/>
            <a:ext cx="4687734" cy="1332976"/>
          </a:xfrm>
          <a:prstGeom prst="rect">
            <a:avLst/>
          </a:prstGeom>
        </p:spPr>
        <p:txBody>
          <a:bodyPr vert="horz" lIns="91440" tIns="45720" rIns="91440" bIns="45720" rtlCol="0">
            <a:noAutofit/>
          </a:bodyPr>
          <a:lstStyle>
            <a:lvl1pPr indent="0" algn="just">
              <a:lnSpc>
                <a:spcPct val="150000"/>
              </a:lnSpc>
              <a:spcBef>
                <a:spcPts val="1000"/>
              </a:spcBef>
              <a:buFont typeface="Arial" panose="020B0604020202020204" pitchFamily="34" charset="0"/>
              <a:buNone/>
              <a:defRPr kumimoji="1" sz="2400">
                <a:latin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dirty="0">
              <a:latin typeface="DFKai-SB" panose="03000509000000000000" pitchFamily="65" charset="-120"/>
              <a:ea typeface="DFKai-SB" panose="03000509000000000000" pitchFamily="65" charset="-120"/>
            </a:endParaRPr>
          </a:p>
        </p:txBody>
      </p:sp>
      <p:sp>
        <p:nvSpPr>
          <p:cNvPr id="8" name="文本框 7"/>
          <p:cNvSpPr txBox="1"/>
          <p:nvPr/>
        </p:nvSpPr>
        <p:spPr>
          <a:xfrm>
            <a:off x="6747420" y="3087561"/>
            <a:ext cx="4670635" cy="400110"/>
          </a:xfrm>
          <a:prstGeom prst="rect">
            <a:avLst/>
          </a:prstGeom>
          <a:noFill/>
          <a:ln>
            <a:noFill/>
          </a:ln>
        </p:spPr>
        <p:txBody>
          <a:bodyPr wrap="square">
            <a:spAutoFit/>
          </a:bodyPr>
          <a:lstStyle/>
          <a:p>
            <a:r>
              <a:rPr lang="zh-CN" altLang="en-US" sz="2000" b="0" i="0" dirty="0">
                <a:effectLst/>
                <a:latin typeface="DFKai-SB" panose="03000509000000000000" pitchFamily="65" charset="-120"/>
                <a:ea typeface="DFKai-SB" panose="03000509000000000000" pitchFamily="65" charset="-120"/>
              </a:rPr>
              <a:t>觀看視頻</a:t>
            </a:r>
            <a:r>
              <a:rPr lang="zh-CN" altLang="en-US" sz="2000" b="0" i="0" dirty="0" smtClean="0">
                <a:effectLst/>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發揮香港角色 促進國際聯繫</a:t>
            </a:r>
            <a:endParaRPr lang="zh-CN" altLang="en-US" sz="2000" dirty="0">
              <a:latin typeface="DFKai-SB" panose="03000509000000000000" pitchFamily="65" charset="-120"/>
              <a:ea typeface="DFKai-SB" panose="03000509000000000000" pitchFamily="65" charset="-120"/>
            </a:endParaRPr>
          </a:p>
        </p:txBody>
      </p:sp>
      <p:sp>
        <p:nvSpPr>
          <p:cNvPr id="11" name="文本框 10"/>
          <p:cNvSpPr txBox="1"/>
          <p:nvPr/>
        </p:nvSpPr>
        <p:spPr>
          <a:xfrm>
            <a:off x="484454" y="1353776"/>
            <a:ext cx="10959318" cy="1532727"/>
          </a:xfrm>
          <a:prstGeom prst="rect">
            <a:avLst/>
          </a:prstGeom>
          <a:noFill/>
          <a:ln w="28575" cmpd="sng">
            <a:solidFill>
              <a:srgbClr val="FF0000"/>
            </a:solidFill>
          </a:ln>
        </p:spPr>
        <p:txBody>
          <a:bodyPr wrap="square">
            <a:spAutoFit/>
          </a:bodyPr>
          <a:lstStyle/>
          <a:p>
            <a:pPr algn="just" hangingPunct="0">
              <a:lnSpc>
                <a:spcPct val="130000"/>
              </a:lnSpc>
            </a:pPr>
            <a:r>
              <a:rPr lang="zh-CN" altLang="en-US" sz="2400" dirty="0">
                <a:latin typeface="DFKai-SB" panose="03000509000000000000" pitchFamily="65" charset="-120"/>
                <a:ea typeface="DFKai-SB" panose="03000509000000000000" pitchFamily="65" charset="-120"/>
              </a:rPr>
              <a:t>    作為國家的特別行政區和國際城市，香港對外聯繫廣泛，</a:t>
            </a:r>
            <a:r>
              <a:rPr lang="zh-CN" altLang="en-US" sz="2400" b="0" i="0" dirty="0">
                <a:effectLst/>
                <a:latin typeface="DFKai-SB" panose="03000509000000000000" pitchFamily="65" charset="-120"/>
                <a:ea typeface="DFKai-SB" panose="03000509000000000000" pitchFamily="65" charset="-120"/>
              </a:rPr>
              <a:t>在金融、投資、貿易、物流、專業服務、文化教育等諸多領域</a:t>
            </a:r>
            <a:r>
              <a:rPr lang="zh-CN" altLang="en-US" sz="2400" dirty="0">
                <a:latin typeface="DFKai-SB" panose="03000509000000000000" pitchFamily="65" charset="-120"/>
                <a:ea typeface="DFKai-SB" panose="03000509000000000000" pitchFamily="65" charset="-120"/>
              </a:rPr>
              <a:t>，</a:t>
            </a:r>
            <a:r>
              <a:rPr lang="zh-CN" altLang="en-US" sz="2400" b="0" i="0" dirty="0">
                <a:effectLst/>
                <a:latin typeface="DFKai-SB" panose="03000509000000000000" pitchFamily="65" charset="-120"/>
                <a:ea typeface="DFKai-SB" panose="03000509000000000000" pitchFamily="65" charset="-120"/>
              </a:rPr>
              <a:t>與內地緊密聯繫，又接通世界各地，扮演著</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b="0" i="0" dirty="0">
                <a:effectLst/>
                <a:latin typeface="DFKai-SB" panose="03000509000000000000" pitchFamily="65" charset="-120"/>
                <a:ea typeface="DFKai-SB" panose="03000509000000000000" pitchFamily="65" charset="-120"/>
              </a:rPr>
              <a:t>超級</a:t>
            </a:r>
            <a:r>
              <a:rPr lang="zh-CN" altLang="en-US" sz="2400" dirty="0">
                <a:latin typeface="DFKai-SB" panose="03000509000000000000" pitchFamily="65" charset="-120"/>
                <a:ea typeface="DFKai-SB" panose="03000509000000000000" pitchFamily="65" charset="-120"/>
              </a:rPr>
              <a:t>聯繫</a:t>
            </a:r>
            <a:r>
              <a:rPr lang="zh-CN" altLang="en-US" sz="2400" b="0" i="0" dirty="0">
                <a:effectLst/>
                <a:latin typeface="DFKai-SB" panose="03000509000000000000" pitchFamily="65" charset="-120"/>
                <a:ea typeface="DFKai-SB" panose="03000509000000000000" pitchFamily="65" charset="-120"/>
              </a:rPr>
              <a:t>人</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b="0" i="0" dirty="0">
                <a:effectLst/>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角色，協助國家拓展對外聯繫。</a:t>
            </a:r>
            <a:endParaRPr lang="zh-CN" altLang="en-US" sz="2400" b="0" i="0" dirty="0">
              <a:effectLst/>
              <a:latin typeface="DFKai-SB" panose="03000509000000000000" pitchFamily="65" charset="-120"/>
              <a:ea typeface="DFKai-SB" panose="03000509000000000000" pitchFamily="65" charset="-120"/>
            </a:endParaRPr>
          </a:p>
        </p:txBody>
      </p:sp>
      <p:sp>
        <p:nvSpPr>
          <p:cNvPr id="12" name="任意多边形: 形状 11"/>
          <p:cNvSpPr/>
          <p:nvPr/>
        </p:nvSpPr>
        <p:spPr>
          <a:xfrm>
            <a:off x="2800286" y="811055"/>
            <a:ext cx="5985862" cy="451824"/>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2800" b="1" dirty="0">
                <a:solidFill>
                  <a:srgbClr val="FFFFFF"/>
                </a:solidFill>
                <a:latin typeface="DFKai-SB" panose="03000509000000000000" pitchFamily="65" charset="-120"/>
                <a:ea typeface="DFKai-SB" panose="03000509000000000000" pitchFamily="65" charset="-120"/>
              </a:rPr>
              <a:t> </a:t>
            </a:r>
            <a:r>
              <a:rPr lang="zh-CN" altLang="en-US" sz="2800" b="1" dirty="0">
                <a:latin typeface="DFKai-SB" panose="03000509000000000000" pitchFamily="65" charset="-120"/>
                <a:ea typeface="DFKai-SB" panose="03000509000000000000" pitchFamily="65" charset="-120"/>
              </a:rPr>
              <a:t>香港擔當</a:t>
            </a:r>
            <a:r>
              <a:rPr lang="zh-TW" altLang="en-US" sz="2800" b="1" dirty="0">
                <a:latin typeface="DFKai-SB" panose="03000509000000000000" pitchFamily="65" charset="-120"/>
                <a:ea typeface="DFKai-SB" panose="03000509000000000000" pitchFamily="65" charset="-120"/>
                <a:sym typeface="宋体" panose="02010600030101010101" pitchFamily="2" charset="-122"/>
              </a:rPr>
              <a:t>「</a:t>
            </a:r>
            <a:r>
              <a:rPr lang="zh-CN" altLang="en-US" sz="2800" b="1" dirty="0">
                <a:latin typeface="DFKai-SB" panose="03000509000000000000" pitchFamily="65" charset="-120"/>
                <a:ea typeface="DFKai-SB" panose="03000509000000000000" pitchFamily="65" charset="-120"/>
              </a:rPr>
              <a:t>超級連絡人</a:t>
            </a:r>
            <a:r>
              <a:rPr lang="zh-TW" altLang="en-US" sz="2800" b="1" dirty="0">
                <a:latin typeface="DFKai-SB" panose="03000509000000000000" pitchFamily="65" charset="-120"/>
                <a:ea typeface="DFKai-SB" panose="03000509000000000000" pitchFamily="65" charset="-120"/>
                <a:sym typeface="宋体" panose="02010600030101010101" pitchFamily="2" charset="-122"/>
              </a:rPr>
              <a:t>」</a:t>
            </a:r>
            <a:r>
              <a:rPr lang="zh-CN" altLang="en-US" sz="2800" b="1" dirty="0">
                <a:latin typeface="DFKai-SB" panose="03000509000000000000" pitchFamily="65" charset="-120"/>
                <a:ea typeface="DFKai-SB" panose="03000509000000000000" pitchFamily="65" charset="-120"/>
              </a:rPr>
              <a:t>角色</a:t>
            </a:r>
          </a:p>
        </p:txBody>
      </p:sp>
      <p:grpSp>
        <p:nvGrpSpPr>
          <p:cNvPr id="13" name="组合 12"/>
          <p:cNvGrpSpPr/>
          <p:nvPr/>
        </p:nvGrpSpPr>
        <p:grpSpPr>
          <a:xfrm>
            <a:off x="6058994" y="3025631"/>
            <a:ext cx="611572" cy="600552"/>
            <a:chOff x="8956942" y="3371688"/>
            <a:chExt cx="783725" cy="769603"/>
          </a:xfrm>
        </p:grpSpPr>
        <p:grpSp>
          <p:nvGrpSpPr>
            <p:cNvPr id="14" name="组合 13"/>
            <p:cNvGrpSpPr/>
            <p:nvPr/>
          </p:nvGrpSpPr>
          <p:grpSpPr>
            <a:xfrm>
              <a:off x="8956942" y="3371688"/>
              <a:ext cx="783725" cy="769603"/>
              <a:chOff x="8575498" y="2572853"/>
              <a:chExt cx="718729" cy="905135"/>
            </a:xfrm>
          </p:grpSpPr>
          <p:sp>
            <p:nvSpPr>
              <p:cNvPr id="21"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zh-CN" altLang="en-US" dirty="0">
                  <a:latin typeface="DFKai-SB" panose="03000509000000000000" pitchFamily="65" charset="-120"/>
                  <a:ea typeface="DFKai-SB" panose="03000509000000000000" pitchFamily="65" charset="-120"/>
                </a:endParaRPr>
              </a:p>
            </p:txBody>
          </p:sp>
          <p:sp>
            <p:nvSpPr>
              <p:cNvPr id="22"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3"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4"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nvGrpSpPr>
            <p:cNvPr id="15" name="组合 14"/>
            <p:cNvGrpSpPr/>
            <p:nvPr/>
          </p:nvGrpSpPr>
          <p:grpSpPr>
            <a:xfrm>
              <a:off x="9163801" y="3580795"/>
              <a:ext cx="417426" cy="417425"/>
              <a:chOff x="8440738" y="3594100"/>
              <a:chExt cx="554038" cy="554037"/>
            </a:xfrm>
          </p:grpSpPr>
          <p:sp>
            <p:nvSpPr>
              <p:cNvPr id="16"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7"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8"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19"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0"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sp>
        <p:nvSpPr>
          <p:cNvPr id="25" name="文本框 24"/>
          <p:cNvSpPr txBox="1"/>
          <p:nvPr/>
        </p:nvSpPr>
        <p:spPr>
          <a:xfrm>
            <a:off x="1028451" y="3067493"/>
            <a:ext cx="4901845" cy="1532727"/>
          </a:xfrm>
          <a:prstGeom prst="rect">
            <a:avLst/>
          </a:prstGeom>
          <a:noFill/>
        </p:spPr>
        <p:txBody>
          <a:bodyPr wrap="square" rtlCol="0">
            <a:spAutoFit/>
          </a:bodyPr>
          <a:lstStyle/>
          <a:p>
            <a:pPr algn="just">
              <a:lnSpc>
                <a:spcPct val="130000"/>
              </a:lnSpc>
            </a:pPr>
            <a:r>
              <a:rPr lang="zh-CN" altLang="en-US" sz="2400" b="0" i="0" dirty="0">
                <a:effectLst/>
                <a:latin typeface="DFKai-SB" panose="03000509000000000000" pitchFamily="65" charset="-120"/>
                <a:ea typeface="DFKai-SB" panose="03000509000000000000" pitchFamily="65" charset="-120"/>
              </a:rPr>
              <a:t>觀看</a:t>
            </a:r>
            <a:r>
              <a:rPr lang="zh-TW" altLang="en-US" sz="2400" b="0" i="0" dirty="0">
                <a:effectLst/>
                <a:latin typeface="DFKai-SB" panose="03000509000000000000" pitchFamily="65" charset="-120"/>
                <a:ea typeface="DFKai-SB" panose="03000509000000000000" pitchFamily="65" charset="-120"/>
              </a:rPr>
              <a:t>短</a:t>
            </a:r>
            <a:r>
              <a:rPr lang="zh-TW" altLang="en-US" sz="2400" b="0" i="0" dirty="0" smtClean="0">
                <a:effectLst/>
                <a:latin typeface="DFKai-SB" panose="03000509000000000000" pitchFamily="65" charset="-120"/>
                <a:ea typeface="DFKai-SB" panose="03000509000000000000" pitchFamily="65" charset="-120"/>
              </a:rPr>
              <a:t>片以及</a:t>
            </a:r>
            <a:r>
              <a:rPr lang="zh-TW" altLang="en-US" sz="2400" dirty="0" smtClean="0">
                <a:latin typeface="DFKai-SB" panose="03000509000000000000" pitchFamily="65" charset="-120"/>
                <a:ea typeface="DFKai-SB" panose="03000509000000000000" pitchFamily="65" charset="-120"/>
              </a:rPr>
              <a:t>有關的介紹</a:t>
            </a:r>
            <a:r>
              <a:rPr lang="zh-TW" altLang="en-US" sz="2400" b="0" i="0" dirty="0" smtClean="0">
                <a:effectLst/>
                <a:latin typeface="DFKai-SB" panose="03000509000000000000" pitchFamily="65" charset="-120"/>
                <a:ea typeface="DFKai-SB" panose="03000509000000000000" pitchFamily="65" charset="-120"/>
              </a:rPr>
              <a:t>了解</a:t>
            </a:r>
            <a:r>
              <a:rPr lang="zh-CN" altLang="en-US" sz="2400" b="0" dirty="0">
                <a:effectLst/>
                <a:latin typeface="DFKai-SB" panose="03000509000000000000" pitchFamily="65" charset="-120"/>
                <a:ea typeface="DFKai-SB" panose="03000509000000000000" pitchFamily="65" charset="-120"/>
              </a:rPr>
              <a:t>香港作為</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b="0" dirty="0">
                <a:effectLst/>
                <a:latin typeface="DFKai-SB" panose="03000509000000000000" pitchFamily="65" charset="-120"/>
                <a:ea typeface="DFKai-SB" panose="03000509000000000000" pitchFamily="65" charset="-120"/>
              </a:rPr>
              <a:t>超級</a:t>
            </a:r>
            <a:r>
              <a:rPr lang="zh-CN" altLang="en-US" sz="2400" dirty="0">
                <a:latin typeface="DFKai-SB" panose="03000509000000000000" pitchFamily="65" charset="-120"/>
                <a:ea typeface="DFKai-SB" panose="03000509000000000000" pitchFamily="65" charset="-120"/>
              </a:rPr>
              <a:t>聯繫</a:t>
            </a:r>
            <a:r>
              <a:rPr lang="zh-CN" altLang="en-US" sz="2400" b="0" dirty="0">
                <a:effectLst/>
                <a:latin typeface="DFKai-SB" panose="03000509000000000000" pitchFamily="65" charset="-120"/>
                <a:ea typeface="DFKai-SB" panose="03000509000000000000" pitchFamily="65" charset="-120"/>
              </a:rPr>
              <a:t>人</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sym typeface="宋体" panose="02010600030101010101" pitchFamily="2" charset="-122"/>
              </a:rPr>
              <a:t>如何協助國家拓展對外聯繫</a:t>
            </a:r>
            <a:r>
              <a:rPr lang="zh-CN" altLang="en-US" sz="2400" b="0" i="0" dirty="0">
                <a:effectLst/>
                <a:latin typeface="DFKai-SB" panose="03000509000000000000" pitchFamily="65" charset="-120"/>
                <a:ea typeface="DFKai-SB" panose="03000509000000000000" pitchFamily="65" charset="-120"/>
              </a:rPr>
              <a:t>。</a:t>
            </a:r>
            <a:endParaRPr lang="en-US" altLang="zh-CN" sz="2400" b="0" i="0" dirty="0">
              <a:effectLst/>
              <a:latin typeface="DFKai-SB" panose="03000509000000000000" pitchFamily="65" charset="-120"/>
              <a:ea typeface="DFKai-SB" panose="03000509000000000000" pitchFamily="65" charset="-120"/>
            </a:endParaRPr>
          </a:p>
        </p:txBody>
      </p:sp>
      <p:sp>
        <p:nvSpPr>
          <p:cNvPr id="26" name="文本框 25"/>
          <p:cNvSpPr txBox="1"/>
          <p:nvPr/>
        </p:nvSpPr>
        <p:spPr>
          <a:xfrm>
            <a:off x="1011626" y="4654671"/>
            <a:ext cx="5130163" cy="1606594"/>
          </a:xfrm>
          <a:prstGeom prst="rect">
            <a:avLst/>
          </a:prstGeom>
          <a:noFill/>
        </p:spPr>
        <p:txBody>
          <a:bodyPr wrap="square" rtlCol="0">
            <a:spAutoFit/>
          </a:bodyPr>
          <a:lstStyle/>
          <a:p>
            <a:pPr>
              <a:lnSpc>
                <a:spcPct val="150000"/>
              </a:lnSpc>
            </a:pPr>
            <a:r>
              <a:rPr lang="zh-CN" altLang="en-US" sz="2400" b="1" dirty="0">
                <a:latin typeface="DFKai-SB" panose="03000509000000000000" pitchFamily="65" charset="-120"/>
                <a:ea typeface="DFKai-SB" panose="03000509000000000000" pitchFamily="65" charset="-120"/>
              </a:rPr>
              <a:t>答案指引：</a:t>
            </a:r>
            <a:endParaRPr lang="en-US" altLang="zh-CN" sz="2400" b="1" dirty="0">
              <a:latin typeface="DFKai-SB" panose="03000509000000000000" pitchFamily="65" charset="-120"/>
              <a:ea typeface="DFKai-SB" panose="03000509000000000000" pitchFamily="65" charset="-120"/>
            </a:endParaRPr>
          </a:p>
          <a:p>
            <a:pPr>
              <a:lnSpc>
                <a:spcPct val="130000"/>
              </a:lnSpc>
            </a:pPr>
            <a:r>
              <a:rPr lang="zh-CN" altLang="en-US" sz="2400" dirty="0">
                <a:latin typeface="DFKai-SB" panose="03000509000000000000" pitchFamily="65" charset="-120"/>
                <a:ea typeface="DFKai-SB" panose="03000509000000000000" pitchFamily="65" charset="-120"/>
              </a:rPr>
              <a:t>可以從金融、投資、貿易、專業</a:t>
            </a:r>
            <a:r>
              <a:rPr lang="zh-CN" altLang="en-US" sz="2400" dirty="0" smtClean="0">
                <a:latin typeface="DFKai-SB" panose="03000509000000000000" pitchFamily="65" charset="-120"/>
                <a:ea typeface="DFKai-SB" panose="03000509000000000000" pitchFamily="65" charset="-120"/>
              </a:rPr>
              <a:t>服務等</a:t>
            </a:r>
            <a:r>
              <a:rPr lang="zh-CN" altLang="en-US" sz="2400" dirty="0">
                <a:latin typeface="DFKai-SB" panose="03000509000000000000" pitchFamily="65" charset="-120"/>
                <a:ea typeface="DFKai-SB" panose="03000509000000000000" pitchFamily="65" charset="-120"/>
              </a:rPr>
              <a:t>不同領域談香港發揮的獨特作用。</a:t>
            </a:r>
          </a:p>
        </p:txBody>
      </p:sp>
      <p:grpSp>
        <p:nvGrpSpPr>
          <p:cNvPr id="27" name="组合 26"/>
          <p:cNvGrpSpPr>
            <a:grpSpLocks noChangeAspect="1"/>
          </p:cNvGrpSpPr>
          <p:nvPr/>
        </p:nvGrpSpPr>
        <p:grpSpPr>
          <a:xfrm>
            <a:off x="348833" y="4754717"/>
            <a:ext cx="493472" cy="540000"/>
            <a:chOff x="6523756" y="488141"/>
            <a:chExt cx="883270" cy="966551"/>
          </a:xfrm>
        </p:grpSpPr>
        <p:sp>
          <p:nvSpPr>
            <p:cNvPr id="28" name="流程图: 离页连接符 27"/>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29" name="流程图: 离页连接符 28"/>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30" name="流程图: 离页连接符 29"/>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31" name="组合 30"/>
            <p:cNvGrpSpPr/>
            <p:nvPr/>
          </p:nvGrpSpPr>
          <p:grpSpPr>
            <a:xfrm>
              <a:off x="6676279" y="647264"/>
              <a:ext cx="600075" cy="568325"/>
              <a:chOff x="5991226" y="2949576"/>
              <a:chExt cx="600075" cy="568325"/>
            </a:xfrm>
          </p:grpSpPr>
          <p:sp>
            <p:nvSpPr>
              <p:cNvPr id="32"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3"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4"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grpSp>
        <p:nvGrpSpPr>
          <p:cNvPr id="35" name="组合 34"/>
          <p:cNvGrpSpPr>
            <a:grpSpLocks noChangeAspect="1"/>
          </p:cNvGrpSpPr>
          <p:nvPr/>
        </p:nvGrpSpPr>
        <p:grpSpPr>
          <a:xfrm flipH="1">
            <a:off x="302305" y="3162010"/>
            <a:ext cx="540000" cy="540000"/>
            <a:chOff x="5195979" y="428797"/>
            <a:chExt cx="927463" cy="927463"/>
          </a:xfrm>
        </p:grpSpPr>
        <p:sp>
          <p:nvSpPr>
            <p:cNvPr id="36" name="椭圆 35"/>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FKai-SB" panose="03000509000000000000" pitchFamily="65" charset="-120"/>
                <a:ea typeface="DFKai-SB" panose="03000509000000000000" pitchFamily="65" charset="-120"/>
              </a:endParaRPr>
            </a:p>
          </p:txBody>
        </p:sp>
        <p:grpSp>
          <p:nvGrpSpPr>
            <p:cNvPr id="37" name="组合 36"/>
            <p:cNvGrpSpPr/>
            <p:nvPr/>
          </p:nvGrpSpPr>
          <p:grpSpPr>
            <a:xfrm>
              <a:off x="5235042" y="460898"/>
              <a:ext cx="876427" cy="882962"/>
              <a:chOff x="6130069" y="1975983"/>
              <a:chExt cx="876427" cy="882962"/>
            </a:xfrm>
          </p:grpSpPr>
          <p:sp>
            <p:nvSpPr>
              <p:cNvPr id="40"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latin typeface="DFKai-SB" panose="03000509000000000000" pitchFamily="65" charset="-120"/>
                  <a:ea typeface="DFKai-SB" panose="03000509000000000000" pitchFamily="65" charset="-120"/>
                </a:endParaRPr>
              </a:p>
            </p:txBody>
          </p:sp>
          <p:sp>
            <p:nvSpPr>
              <p:cNvPr id="41"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38"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9"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43" name="标题 3073"/>
          <p:cNvSpPr txBox="1">
            <a:spLocks noChangeArrowheads="1"/>
          </p:cNvSpPr>
          <p:nvPr/>
        </p:nvSpPr>
        <p:spPr bwMode="auto">
          <a:xfrm>
            <a:off x="863254" y="107652"/>
            <a:ext cx="9859926"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3600" b="1" dirty="0" smtClean="0">
                <a:latin typeface="DFKai-SB" panose="03000509000000000000" pitchFamily="65" charset="-120"/>
                <a:ea typeface="DFKai-SB" panose="03000509000000000000" pitchFamily="65" charset="-120"/>
                <a:sym typeface="Arial" panose="020B0604020202020204" pitchFamily="34" charset="0"/>
              </a:rPr>
              <a:t>香港</a:t>
            </a:r>
            <a:r>
              <a:rPr lang="zh-CN" altLang="en-US" sz="3600" b="1" dirty="0">
                <a:latin typeface="DFKai-SB" panose="03000509000000000000" pitchFamily="65" charset="-120"/>
                <a:ea typeface="DFKai-SB" panose="03000509000000000000" pitchFamily="65" charset="-120"/>
                <a:sym typeface="Arial" panose="020B0604020202020204" pitchFamily="34" charset="0"/>
              </a:rPr>
              <a:t>在</a:t>
            </a:r>
            <a:r>
              <a:rPr lang="zh-TW" altLang="en-US" sz="3600" b="1" dirty="0">
                <a:latin typeface="DFKai-SB" panose="03000509000000000000" pitchFamily="65" charset="-120"/>
                <a:ea typeface="DFKai-SB" panose="03000509000000000000" pitchFamily="65" charset="-120"/>
                <a:sym typeface="Arial" panose="020B0604020202020204" pitchFamily="34" charset="0"/>
              </a:rPr>
              <a:t>國家參與國際事務</a:t>
            </a:r>
            <a:r>
              <a:rPr lang="zh-CN" altLang="en-US" sz="3600" b="1" dirty="0">
                <a:latin typeface="DFKai-SB" panose="03000509000000000000" pitchFamily="65" charset="-120"/>
                <a:ea typeface="DFKai-SB" panose="03000509000000000000" pitchFamily="65" charset="-120"/>
              </a:rPr>
              <a:t>中</a:t>
            </a:r>
            <a:r>
              <a:rPr lang="zh-CN" altLang="en-US" sz="3600" b="1" dirty="0">
                <a:latin typeface="DFKai-SB" panose="03000509000000000000" pitchFamily="65" charset="-120"/>
                <a:ea typeface="DFKai-SB" panose="03000509000000000000" pitchFamily="65" charset="-120"/>
                <a:sym typeface="Arial" panose="020B0604020202020204" pitchFamily="34" charset="0"/>
              </a:rPr>
              <a:t>擔當積極角色</a:t>
            </a:r>
            <a:endParaRPr lang="zh-CN" altLang="zh-CN" sz="36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矩形 2"/>
          <p:cNvSpPr/>
          <p:nvPr/>
        </p:nvSpPr>
        <p:spPr>
          <a:xfrm>
            <a:off x="6279612" y="6106704"/>
            <a:ext cx="5912388" cy="523220"/>
          </a:xfrm>
          <a:prstGeom prst="rect">
            <a:avLst/>
          </a:prstGeom>
        </p:spPr>
        <p:txBody>
          <a:bodyPr wrap="non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香港政府新聞網</a:t>
            </a: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www.news.gov.hk/chi/2021/12/20211203/20211203_162823_281.html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3"/>
          </p:cNvPr>
          <p:cNvPicPr>
            <a:picLocks noChangeAspect="1"/>
          </p:cNvPicPr>
          <p:nvPr/>
        </p:nvPicPr>
        <p:blipFill>
          <a:blip r:embed="rId4"/>
          <a:stretch>
            <a:fillRect/>
          </a:stretch>
        </p:blipFill>
        <p:spPr>
          <a:xfrm>
            <a:off x="6557846" y="3690115"/>
            <a:ext cx="4860209" cy="1896260"/>
          </a:xfrm>
          <a:prstGeom prst="rect">
            <a:avLst/>
          </a:prstGeom>
          <a:ln cmpd="sng">
            <a:solidFill>
              <a:srgbClr val="FF0000"/>
            </a:solidFill>
          </a:ln>
        </p:spPr>
      </p:pic>
      <p:sp>
        <p:nvSpPr>
          <p:cNvPr id="44" name="Rectangle 43"/>
          <p:cNvSpPr/>
          <p:nvPr/>
        </p:nvSpPr>
        <p:spPr>
          <a:xfrm>
            <a:off x="6557529" y="5550473"/>
            <a:ext cx="4860526" cy="400110"/>
          </a:xfrm>
          <a:prstGeom prst="rect">
            <a:avLst/>
          </a:prstGeom>
          <a:ln w="28575">
            <a:solidFill>
              <a:srgbClr val="FF9966"/>
            </a:solidFill>
          </a:ln>
        </p:spPr>
        <p:txBody>
          <a:bodyPr wrap="square">
            <a:spAutoFit/>
          </a:bodyPr>
          <a:lstStyle/>
          <a:p>
            <a:pPr algn="ctr"/>
            <a:r>
              <a:rPr lang="zh-TW" altLang="en-US" sz="2000" dirty="0" smtClean="0">
                <a:latin typeface="DFKai-SB" panose="03000509000000000000" pitchFamily="65" charset="-120"/>
                <a:ea typeface="DFKai-SB" panose="03000509000000000000" pitchFamily="65" charset="-120"/>
              </a:rPr>
              <a:t>點擊圖像觀看視頻</a:t>
            </a:r>
            <a:endParaRPr lang="ja-JP" alt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3507" y="2003040"/>
            <a:ext cx="9811870" cy="3785652"/>
          </a:xfrm>
          <a:prstGeom prst="rect">
            <a:avLst/>
          </a:prstGeom>
        </p:spPr>
        <p:txBody>
          <a:bodyPr wrap="square">
            <a:spAutoFit/>
          </a:bodyPr>
          <a:lstStyle/>
          <a:p>
            <a:pPr indent="612140">
              <a:lnSpc>
                <a:spcPct val="150000"/>
              </a:lnSpc>
              <a:spcBef>
                <a:spcPct val="0"/>
              </a:spcBef>
            </a:pPr>
            <a:r>
              <a:rPr lang="zh-CN" altLang="en-US" sz="3200" dirty="0">
                <a:latin typeface="標楷體" panose="03000509000000000000" pitchFamily="65" charset="-120"/>
                <a:ea typeface="標楷體" panose="03000509000000000000" pitchFamily="65" charset="-120"/>
              </a:rPr>
              <a:t>國</a:t>
            </a:r>
            <a:r>
              <a:rPr lang="zh-TW" altLang="en-US" sz="3200" dirty="0">
                <a:latin typeface="標楷體" panose="03000509000000000000" pitchFamily="65" charset="-120"/>
                <a:ea typeface="標楷體" panose="03000509000000000000" pitchFamily="65" charset="-120"/>
              </a:rPr>
              <a:t>家</a:t>
            </a:r>
            <a:r>
              <a:rPr lang="zh-CN" altLang="en-US" sz="3200" dirty="0">
                <a:latin typeface="DFKai-SB" panose="03000509000000000000" pitchFamily="65" charset="-120"/>
                <a:ea typeface="DFKai-SB" panose="03000509000000000000" pitchFamily="65" charset="-120"/>
              </a:rPr>
              <a:t>廣泛參與國際事務，為整體發展維護了和平的外部環境，創造新的機遇，擴大影響力，提高</a:t>
            </a:r>
            <a:r>
              <a:rPr lang="zh-CN" altLang="en-US" sz="3200" dirty="0">
                <a:latin typeface="標楷體" panose="03000509000000000000" pitchFamily="65" charset="-120"/>
                <a:ea typeface="標楷體" panose="03000509000000000000" pitchFamily="65" charset="-120"/>
              </a:rPr>
              <a:t>國</a:t>
            </a:r>
            <a:r>
              <a:rPr lang="zh-TW" altLang="en-US" sz="3200" dirty="0">
                <a:latin typeface="標楷體" panose="03000509000000000000" pitchFamily="65" charset="-120"/>
                <a:ea typeface="標楷體" panose="03000509000000000000" pitchFamily="65" charset="-120"/>
              </a:rPr>
              <a:t>家</a:t>
            </a:r>
            <a:r>
              <a:rPr lang="zh-CN" altLang="en-US" sz="3200" dirty="0">
                <a:latin typeface="DFKai-SB" panose="03000509000000000000" pitchFamily="65" charset="-120"/>
                <a:ea typeface="DFKai-SB" panose="03000509000000000000" pitchFamily="65" charset="-120"/>
              </a:rPr>
              <a:t>在</a:t>
            </a:r>
            <a:r>
              <a:rPr lang="zh-TW" altLang="en-US" sz="3200" dirty="0">
                <a:latin typeface="DFKai-SB" panose="03000509000000000000" pitchFamily="65" charset="-120"/>
                <a:ea typeface="DFKai-SB" panose="03000509000000000000" pitchFamily="65" charset="-120"/>
              </a:rPr>
              <a:t>國際社會</a:t>
            </a:r>
            <a:r>
              <a:rPr lang="zh-CN" altLang="en-US" sz="3200" dirty="0">
                <a:latin typeface="DFKai-SB" panose="03000509000000000000" pitchFamily="65" charset="-120"/>
                <a:ea typeface="DFKai-SB" panose="03000509000000000000" pitchFamily="65" charset="-120"/>
              </a:rPr>
              <a:t>的地位</a:t>
            </a:r>
            <a:r>
              <a:rPr lang="zh-TW" altLang="en-US" sz="3200" dirty="0">
                <a:latin typeface="DFKai-SB" panose="03000509000000000000" pitchFamily="65" charset="-120"/>
                <a:ea typeface="DFKai-SB" panose="03000509000000000000" pitchFamily="65" charset="-120"/>
              </a:rPr>
              <a:t>和影響力</a:t>
            </a:r>
            <a:r>
              <a:rPr lang="zh-CN" altLang="en-US" sz="3200" dirty="0">
                <a:latin typeface="DFKai-SB" panose="03000509000000000000" pitchFamily="65" charset="-120"/>
                <a:ea typeface="DFKai-SB" panose="03000509000000000000" pitchFamily="65" charset="-120"/>
              </a:rPr>
              <a:t>。</a:t>
            </a:r>
            <a:r>
              <a:rPr lang="zh-CN" altLang="en-US" sz="3200" dirty="0">
                <a:latin typeface="標楷體" panose="03000509000000000000" pitchFamily="65" charset="-120"/>
                <a:ea typeface="標楷體" panose="03000509000000000000" pitchFamily="65" charset="-120"/>
              </a:rPr>
              <a:t>國</a:t>
            </a:r>
            <a:r>
              <a:rPr lang="zh-TW" altLang="en-US" sz="3200" dirty="0">
                <a:latin typeface="標楷體" panose="03000509000000000000" pitchFamily="65" charset="-120"/>
                <a:ea typeface="標楷體" panose="03000509000000000000" pitchFamily="65" charset="-120"/>
              </a:rPr>
              <a:t>家</a:t>
            </a:r>
            <a:r>
              <a:rPr lang="zh-CN" altLang="en-US" sz="3200" dirty="0">
                <a:latin typeface="DFKai-SB" panose="03000509000000000000" pitchFamily="65" charset="-120"/>
                <a:ea typeface="DFKai-SB" panose="03000509000000000000" pitchFamily="65" charset="-120"/>
              </a:rPr>
              <a:t>維護以聯合國為核心的國際體系，增進與各國互信，通過外交</a:t>
            </a:r>
            <a:r>
              <a:rPr lang="zh-CN" altLang="en-US" sz="3200" dirty="0" smtClean="0">
                <a:latin typeface="DFKai-SB" panose="03000509000000000000" pitchFamily="65" charset="-120"/>
                <a:ea typeface="DFKai-SB" panose="03000509000000000000" pitchFamily="65" charset="-120"/>
              </a:rPr>
              <a:t>斡旋促進和平</a:t>
            </a:r>
            <a:r>
              <a:rPr lang="zh-CN" altLang="en-US" sz="3200" dirty="0">
                <a:latin typeface="DFKai-SB" panose="03000509000000000000" pitchFamily="65" charset="-120"/>
                <a:ea typeface="DFKai-SB" panose="03000509000000000000" pitchFamily="65" charset="-120"/>
              </a:rPr>
              <a:t>解決地區問題，維護世界和平與穩定。</a:t>
            </a:r>
          </a:p>
        </p:txBody>
      </p:sp>
      <p:sp>
        <p:nvSpPr>
          <p:cNvPr id="5" name="任意多边形: 形状 4"/>
          <p:cNvSpPr/>
          <p:nvPr/>
        </p:nvSpPr>
        <p:spPr>
          <a:xfrm>
            <a:off x="2687934" y="1285446"/>
            <a:ext cx="6214997"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TW" sz="3600" b="1" dirty="0" smtClean="0">
                <a:latin typeface="Times New Roman" panose="02020603050405020304" pitchFamily="18" charset="0"/>
                <a:ea typeface="DFKai-SB" panose="03000509000000000000" pitchFamily="65" charset="-120"/>
                <a:cs typeface="Times New Roman" panose="02020603050405020304" pitchFamily="18" charset="0"/>
              </a:rPr>
              <a:t>1.</a:t>
            </a:r>
            <a:r>
              <a:rPr lang="zh-TW" altLang="en-US" sz="3600" b="1" dirty="0" smtClean="0">
                <a:latin typeface="DFKai-SB" panose="03000509000000000000" pitchFamily="65" charset="-120"/>
                <a:ea typeface="DFKai-SB" panose="03000509000000000000" pitchFamily="65" charset="-120"/>
              </a:rPr>
              <a:t>國家</a:t>
            </a:r>
            <a:r>
              <a:rPr lang="zh-CN" altLang="en-US" sz="3600" b="1" dirty="0">
                <a:latin typeface="DFKai-SB" panose="03000509000000000000" pitchFamily="65" charset="-120"/>
                <a:ea typeface="DFKai-SB" panose="03000509000000000000" pitchFamily="65" charset="-120"/>
              </a:rPr>
              <a:t>維護發展的和平環境</a:t>
            </a:r>
            <a:endParaRPr lang="en-US" altLang="zh-CN" sz="3600" b="1" dirty="0">
              <a:latin typeface="DFKai-SB" panose="03000509000000000000" pitchFamily="65" charset="-120"/>
              <a:ea typeface="DFKai-SB" panose="03000509000000000000" pitchFamily="65" charset="-120"/>
            </a:endParaRPr>
          </a:p>
        </p:txBody>
      </p:sp>
      <p:sp>
        <p:nvSpPr>
          <p:cNvPr id="4" name="矩形 3"/>
          <p:cNvSpPr/>
          <p:nvPr/>
        </p:nvSpPr>
        <p:spPr>
          <a:xfrm>
            <a:off x="1618987" y="422589"/>
            <a:ext cx="8352890" cy="707886"/>
          </a:xfrm>
          <a:prstGeom prst="rect">
            <a:avLst/>
          </a:prstGeom>
        </p:spPr>
        <p:txBody>
          <a:bodyPr wrap="square">
            <a:spAutoFit/>
          </a:bodyPr>
          <a:lstStyle/>
          <a:p>
            <a:pPr lvl="0" algn="ctr">
              <a:defRPr/>
            </a:pPr>
            <a:r>
              <a:rPr lang="zh-CN" altLang="en-US" sz="4000" b="1" dirty="0" smtClean="0">
                <a:latin typeface="DFKai-SB" panose="03000509000000000000" pitchFamily="65" charset="-120"/>
                <a:ea typeface="DFKai-SB" panose="03000509000000000000" pitchFamily="65" charset="-120"/>
                <a:sym typeface="Arial" panose="020B0604020202020204" pitchFamily="34" charset="0"/>
              </a:rPr>
              <a:t>參與</a:t>
            </a:r>
            <a:r>
              <a:rPr lang="zh-CN" altLang="en-US" sz="4000" b="1" dirty="0">
                <a:latin typeface="DFKai-SB" panose="03000509000000000000" pitchFamily="65" charset="-120"/>
                <a:ea typeface="DFKai-SB" panose="03000509000000000000" pitchFamily="65" charset="-120"/>
                <a:sym typeface="Arial" panose="020B0604020202020204" pitchFamily="34" charset="0"/>
              </a:rPr>
              <a:t>國際事務對國家整體發展的影響</a:t>
            </a:r>
            <a:endParaRPr lang="zh-CN" altLang="zh-CN" sz="4000" kern="100" dirty="0">
              <a:latin typeface="DFKai-SB" panose="03000509000000000000" pitchFamily="65" charset="-12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28024" y="1093574"/>
            <a:ext cx="10967831" cy="1815882"/>
          </a:xfrm>
          <a:prstGeom prst="rect">
            <a:avLst/>
          </a:prstGeom>
          <a:solidFill>
            <a:schemeClr val="accent6">
              <a:lumMod val="20000"/>
              <a:lumOff val="80000"/>
            </a:schemeClr>
          </a:solidFill>
          <a:ln w="28575">
            <a:solidFill>
              <a:schemeClr val="accent1"/>
            </a:solidFill>
          </a:ln>
        </p:spPr>
        <p:txBody>
          <a:bodyPr wrap="square">
            <a:spAutoFit/>
          </a:bodyPr>
          <a:lstStyle/>
          <a:p>
            <a:r>
              <a:rPr lang="zh-CN" altLang="en-US" sz="2800" dirty="0" smtClean="0">
                <a:latin typeface="DFKai-SB" panose="03000509000000000000" pitchFamily="65" charset="-120"/>
                <a:ea typeface="DFKai-SB" panose="03000509000000000000" pitchFamily="65" charset="-120"/>
              </a:rPr>
              <a:t>香港</a:t>
            </a:r>
            <a:r>
              <a:rPr lang="zh-CN" altLang="en-US" sz="2800" dirty="0">
                <a:latin typeface="DFKai-SB" panose="03000509000000000000" pitchFamily="65" charset="-120"/>
                <a:ea typeface="DFKai-SB" panose="03000509000000000000" pitchFamily="65" charset="-120"/>
              </a:rPr>
              <a:t>擁有</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一國兩制</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獨特優勢、大量具國際經驗的頂尖金融人才、資本進出完全自由的金融市場，以及規範的市場制度、先進的基礎設施、公正透明的監管環境、較低的稅率水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和交易成本，成為內地與國際市場聯繫的重要橋樑。</a:t>
            </a:r>
            <a:endParaRPr lang="en-US" altLang="zh-CN" sz="2800" b="0" i="0" dirty="0">
              <a:solidFill>
                <a:srgbClr val="333333"/>
              </a:solidFill>
              <a:effectLst/>
              <a:latin typeface="DFKai-SB" panose="03000509000000000000" pitchFamily="65" charset="-120"/>
              <a:ea typeface="DFKai-SB" panose="03000509000000000000" pitchFamily="65" charset="-120"/>
            </a:endParaRPr>
          </a:p>
        </p:txBody>
      </p:sp>
      <p:sp>
        <p:nvSpPr>
          <p:cNvPr id="6" name="标题 1"/>
          <p:cNvSpPr txBox="1">
            <a:spLocks noChangeArrowheads="1"/>
          </p:cNvSpPr>
          <p:nvPr/>
        </p:nvSpPr>
        <p:spPr bwMode="auto">
          <a:xfrm>
            <a:off x="1386201" y="362296"/>
            <a:ext cx="906757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 </a:t>
            </a:r>
            <a:r>
              <a:rPr lang="en-US" altLang="zh-CN" sz="4000" b="1" dirty="0">
                <a:latin typeface="DFKai-SB" panose="03000509000000000000" pitchFamily="65" charset="-120"/>
                <a:ea typeface="DFKai-SB" panose="03000509000000000000" pitchFamily="65" charset="-120"/>
                <a:sym typeface="宋体" panose="02010600030101010101" pitchFamily="2" charset="-122"/>
              </a:rPr>
              <a:t> </a:t>
            </a:r>
            <a:r>
              <a:rPr lang="zh-TW" altLang="en-US" sz="4000" b="1" dirty="0">
                <a:latin typeface="DFKai-SB" panose="03000509000000000000" pitchFamily="65" charset="-120"/>
                <a:ea typeface="DFKai-SB" panose="03000509000000000000" pitchFamily="65" charset="-120"/>
                <a:sym typeface="宋体" panose="02010600030101010101" pitchFamily="2" charset="-122"/>
              </a:rPr>
              <a:t>作為</a:t>
            </a:r>
            <a:r>
              <a:rPr lang="zh-CN" altLang="en-US" sz="4000" b="1" dirty="0">
                <a:latin typeface="DFKai-SB" panose="03000509000000000000" pitchFamily="65" charset="-120"/>
                <a:ea typeface="DFKai-SB" panose="03000509000000000000" pitchFamily="65" charset="-120"/>
              </a:rPr>
              <a:t>內地與國際市場聯繫的重要橋樑</a:t>
            </a:r>
            <a:endParaRPr lang="en-US" altLang="zh-CN" sz="4000" b="1" dirty="0">
              <a:latin typeface="DFKai-SB" panose="03000509000000000000" pitchFamily="65" charset="-120"/>
              <a:ea typeface="DFKai-SB" panose="03000509000000000000" pitchFamily="65" charset="-120"/>
            </a:endParaRPr>
          </a:p>
        </p:txBody>
      </p:sp>
      <p:sp>
        <p:nvSpPr>
          <p:cNvPr id="13" name="文本框 12"/>
          <p:cNvSpPr txBox="1"/>
          <p:nvPr/>
        </p:nvSpPr>
        <p:spPr>
          <a:xfrm>
            <a:off x="1851799" y="5899523"/>
            <a:ext cx="8468534" cy="307777"/>
          </a:xfrm>
          <a:prstGeom prst="rect">
            <a:avLst/>
          </a:prstGeom>
          <a:noFill/>
        </p:spPr>
        <p:txBody>
          <a:bodyPr wrap="square">
            <a:spAutoFit/>
          </a:bodyPr>
          <a:lstStyle/>
          <a:p>
            <a:r>
              <a:rPr lang="zh-CN" altLang="en-US" sz="1400" dirty="0">
                <a:latin typeface="DFKai-SB" panose="03000509000000000000" pitchFamily="65" charset="-120"/>
                <a:ea typeface="DFKai-SB" panose="03000509000000000000" pitchFamily="65" charset="-120"/>
              </a:rPr>
              <a:t>資料來源</a:t>
            </a:r>
            <a:r>
              <a:rPr lang="en-US" altLang="zh-CN" sz="1400" dirty="0">
                <a:latin typeface="DFKai-SB" panose="03000509000000000000" pitchFamily="65" charset="-120"/>
                <a:ea typeface="DFKai-SB" panose="03000509000000000000" pitchFamily="65" charset="-120"/>
              </a:rPr>
              <a:t>: </a:t>
            </a:r>
            <a:r>
              <a:rPr lang="zh-CN" altLang="en-US" sz="1400" dirty="0">
                <a:latin typeface="DFKai-SB" panose="03000509000000000000" pitchFamily="65" charset="-120"/>
                <a:ea typeface="DFKai-SB" panose="03000509000000000000" pitchFamily="65" charset="-120"/>
              </a:rPr>
              <a:t>人民網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http://finance.people.com.cn/GB/n1/2021/0121/c1004-32006820.html</a:t>
            </a:r>
          </a:p>
        </p:txBody>
      </p:sp>
      <p:grpSp>
        <p:nvGrpSpPr>
          <p:cNvPr id="4" name="组合 3"/>
          <p:cNvGrpSpPr/>
          <p:nvPr/>
        </p:nvGrpSpPr>
        <p:grpSpPr>
          <a:xfrm>
            <a:off x="1130200" y="3155678"/>
            <a:ext cx="9675823" cy="2606767"/>
            <a:chOff x="6284016" y="3749881"/>
            <a:chExt cx="5439825" cy="2814400"/>
          </a:xfrm>
        </p:grpSpPr>
        <p:sp>
          <p:nvSpPr>
            <p:cNvPr id="14" name="矩形: 圆角 13"/>
            <p:cNvSpPr/>
            <p:nvPr/>
          </p:nvSpPr>
          <p:spPr bwMode="auto">
            <a:xfrm>
              <a:off x="6284016" y="3897877"/>
              <a:ext cx="5295899" cy="2666404"/>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5" name="矩形 14"/>
            <p:cNvSpPr/>
            <p:nvPr/>
          </p:nvSpPr>
          <p:spPr>
            <a:xfrm>
              <a:off x="6427942" y="3749881"/>
              <a:ext cx="5295899" cy="2739866"/>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sp>
          <p:nvSpPr>
            <p:cNvPr id="19" name="文本框 18"/>
            <p:cNvSpPr txBox="1"/>
            <p:nvPr/>
          </p:nvSpPr>
          <p:spPr>
            <a:xfrm>
              <a:off x="6689705" y="4064131"/>
              <a:ext cx="4852164" cy="2193123"/>
            </a:xfrm>
            <a:prstGeom prst="rect">
              <a:avLst/>
            </a:prstGeom>
            <a:noFill/>
          </p:spPr>
          <p:txBody>
            <a:bodyPr wrap="square">
              <a:spAutoFit/>
            </a:bodyPr>
            <a:lstStyle/>
            <a:p>
              <a:pPr>
                <a:lnSpc>
                  <a:spcPct val="150000"/>
                </a:lnSpc>
              </a:pPr>
              <a:r>
                <a:rPr lang="zh-CN" altLang="en-US" sz="2800" b="0" i="0" dirty="0" smtClean="0">
                  <a:effectLst/>
                  <a:latin typeface="DFKai-SB" panose="03000509000000000000" pitchFamily="65" charset="-120"/>
                  <a:ea typeface="DFKai-SB" panose="03000509000000000000" pitchFamily="65" charset="-120"/>
                </a:rPr>
                <a:t>香港</a:t>
              </a:r>
              <a:r>
                <a:rPr lang="zh-CN" altLang="en-US" sz="2800" b="0" i="0" dirty="0">
                  <a:effectLst/>
                  <a:latin typeface="DFKai-SB" panose="03000509000000000000" pitchFamily="65" charset="-120"/>
                  <a:ea typeface="DFKai-SB" panose="03000509000000000000" pitchFamily="65" charset="-120"/>
                </a:rPr>
                <a:t>能夠更好</a:t>
              </a:r>
              <a:r>
                <a:rPr lang="zh-CN" altLang="en-US" sz="2800" b="0" i="0" dirty="0" smtClean="0">
                  <a:effectLst/>
                  <a:latin typeface="DFKai-SB" panose="03000509000000000000" pitchFamily="65" charset="-120"/>
                  <a:ea typeface="DFKai-SB" panose="03000509000000000000" pitchFamily="65" charset="-120"/>
                </a:rPr>
                <a:t>地</a:t>
              </a:r>
              <a:r>
                <a:rPr lang="zh-TW" altLang="en-US" sz="2800" b="0" i="0" dirty="0" smtClean="0">
                  <a:effectLst/>
                  <a:latin typeface="DFKai-SB" panose="03000509000000000000" pitchFamily="65" charset="-120"/>
                  <a:ea typeface="DFKai-SB" panose="03000509000000000000" pitchFamily="65" charset="-120"/>
                </a:rPr>
                <a:t>擔</a:t>
              </a:r>
              <a:r>
                <a:rPr lang="zh-CN" altLang="en-US" sz="2800" b="0" i="0" dirty="0" smtClean="0">
                  <a:effectLst/>
                  <a:latin typeface="DFKai-SB" panose="03000509000000000000" pitchFamily="65" charset="-120"/>
                  <a:ea typeface="DFKai-SB" panose="03000509000000000000" pitchFamily="65" charset="-120"/>
                </a:rPr>
                <a:t>演</a:t>
              </a:r>
              <a:r>
                <a:rPr lang="zh-CN" altLang="en-US" sz="2800" b="0" i="0" dirty="0">
                  <a:effectLst/>
                  <a:latin typeface="DFKai-SB" panose="03000509000000000000" pitchFamily="65" charset="-120"/>
                  <a:ea typeface="DFKai-SB" panose="03000509000000000000" pitchFamily="65" charset="-120"/>
                </a:rPr>
                <a:t>作為人民幣融資角色以及融通平</a:t>
              </a:r>
              <a:r>
                <a:rPr lang="zh-CN" altLang="en-US" sz="2800" dirty="0">
                  <a:latin typeface="DFKai-SB" panose="03000509000000000000" pitchFamily="65" charset="-120"/>
                  <a:ea typeface="DFKai-SB" panose="03000509000000000000" pitchFamily="65" charset="-120"/>
                </a:rPr>
                <a:t>台</a:t>
              </a:r>
              <a:r>
                <a:rPr lang="zh-CN" altLang="en-US" sz="2800" b="0" i="0" dirty="0">
                  <a:effectLst/>
                  <a:latin typeface="DFKai-SB" panose="03000509000000000000" pitchFamily="65" charset="-120"/>
                  <a:ea typeface="DFKai-SB" panose="03000509000000000000" pitchFamily="65" charset="-120"/>
                </a:rPr>
                <a:t>的作用</a:t>
              </a:r>
              <a:r>
                <a:rPr lang="zh-CN" altLang="en-US" sz="2800" b="0" i="0" dirty="0" smtClean="0">
                  <a:effectLst/>
                  <a:latin typeface="DFKai-SB" panose="03000509000000000000" pitchFamily="65" charset="-120"/>
                  <a:ea typeface="DFKai-SB" panose="03000509000000000000" pitchFamily="65" charset="-120"/>
                </a:rPr>
                <a:t>。在</a:t>
              </a:r>
              <a:r>
                <a:rPr lang="zh-CN" altLang="en-US" sz="2800" b="0" i="0" dirty="0">
                  <a:solidFill>
                    <a:schemeClr val="bg2">
                      <a:lumMod val="10000"/>
                    </a:schemeClr>
                  </a:solidFill>
                  <a:effectLst/>
                  <a:latin typeface="DFKai-SB" panose="03000509000000000000" pitchFamily="65" charset="-120"/>
                  <a:ea typeface="DFKai-SB" panose="03000509000000000000" pitchFamily="65" charset="-120"/>
                </a:rPr>
                <a:t>未來的發展過程中，香港會成為一個不可多得、優質的離岸人民幣中心樞紐。</a:t>
              </a:r>
              <a:endParaRPr lang="zh-CN" altLang="en-US" sz="2800" dirty="0">
                <a:solidFill>
                  <a:schemeClr val="bg2">
                    <a:lumMod val="10000"/>
                  </a:schemeClr>
                </a:solidFill>
                <a:latin typeface="DFKai-SB" panose="03000509000000000000" pitchFamily="65" charset="-120"/>
                <a:ea typeface="DFKai-SB" panose="03000509000000000000" pitchFamily="65" charset="-12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54509" y="2734503"/>
            <a:ext cx="7259703" cy="2893100"/>
          </a:xfrm>
          <a:prstGeom prst="rect">
            <a:avLst/>
          </a:prstGeom>
          <a:solidFill>
            <a:schemeClr val="accent4">
              <a:lumMod val="20000"/>
              <a:lumOff val="80000"/>
            </a:schemeClr>
          </a:solidFill>
        </p:spPr>
        <p:txBody>
          <a:bodyPr wrap="square">
            <a:spAutoFit/>
          </a:bodyPr>
          <a:lstStyle/>
          <a:p>
            <a:pPr algn="just"/>
            <a:r>
              <a:rPr lang="zh-CN" altLang="en-US" sz="260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受</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疫情影響，第</a:t>
            </a:r>
            <a:r>
              <a:rPr lang="en-US" altLang="zh-CN"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14</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屆亞洲金融論壇於</a:t>
            </a:r>
            <a:r>
              <a:rPr lang="en-US" altLang="zh-CN"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1</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月</a:t>
            </a:r>
            <a:r>
              <a:rPr lang="zh-TW"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網</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上</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舉辦，主題為</a:t>
            </a:r>
            <a:r>
              <a:rPr lang="zh-TW"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重塑世界經濟新</a:t>
            </a:r>
            <a:r>
              <a:rPr lang="zh-CN" altLang="en-US" sz="2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格局</a:t>
            </a:r>
            <a:r>
              <a:rPr lang="zh-TW" altLang="en-US" sz="2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超過</a:t>
            </a:r>
            <a:r>
              <a:rPr lang="en-US"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160</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位來自世界各地的政界領袖、金融及投資專家、商界翹楚和經濟學家參與討論，</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全球超過</a:t>
            </a:r>
            <a:r>
              <a:rPr lang="en-US" altLang="zh-CN" sz="260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5</a:t>
            </a:r>
            <a:r>
              <a:rPr lang="en-US" altLang="zh-TW" sz="260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000</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人參與觀看，人數多於去年線下舉辦時的</a:t>
            </a:r>
            <a:r>
              <a:rPr lang="en-US" altLang="zh-CN" sz="260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3</a:t>
            </a:r>
            <a:r>
              <a:rPr lang="en-US" altLang="zh-TW" sz="260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i="0" dirty="0" smtClean="0">
                <a:effectLst/>
                <a:latin typeface="Times New Roman" panose="02020603050405020304" pitchFamily="18" charset="0"/>
                <a:ea typeface="DFKai-SB" panose="03000509000000000000" pitchFamily="65" charset="-120"/>
                <a:cs typeface="Times New Roman" panose="02020603050405020304" pitchFamily="18" charset="0"/>
              </a:rPr>
              <a:t>500</a:t>
            </a:r>
            <a:r>
              <a:rPr lang="zh-TW" altLang="en-US" sz="2600" i="0" dirty="0">
                <a:effectLst/>
                <a:latin typeface="Times New Roman" panose="02020603050405020304" pitchFamily="18" charset="0"/>
                <a:ea typeface="DFKai-SB" panose="03000509000000000000" pitchFamily="65" charset="-120"/>
                <a:cs typeface="Times New Roman" panose="02020603050405020304" pitchFamily="18" charset="0"/>
              </a:rPr>
              <a:t>餘</a:t>
            </a:r>
            <a:r>
              <a:rPr lang="zh-CN" altLang="en-US" sz="26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人，顯示香港作為國際金融中心，在全球仍具備相當的影響力。</a:t>
            </a: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p:cNvSpPr txBox="1"/>
          <p:nvPr/>
        </p:nvSpPr>
        <p:spPr>
          <a:xfrm>
            <a:off x="454509" y="1049983"/>
            <a:ext cx="10888379" cy="1292662"/>
          </a:xfrm>
          <a:prstGeom prst="rect">
            <a:avLst/>
          </a:prstGeom>
          <a:solidFill>
            <a:schemeClr val="accent2">
              <a:lumMod val="20000"/>
              <a:lumOff val="80000"/>
            </a:schemeClr>
          </a:solidFill>
        </p:spPr>
        <p:txBody>
          <a:bodyPr wrap="square">
            <a:spAutoFit/>
          </a:bodyPr>
          <a:lstStyle/>
          <a:p>
            <a:pPr algn="just"/>
            <a:r>
              <a:rPr lang="zh-TW" altLang="en-US" sz="2600" dirty="0">
                <a:latin typeface="DFKai-SB" panose="03000509000000000000" pitchFamily="65" charset="-120"/>
                <a:ea typeface="DFKai-SB" panose="03000509000000000000" pitchFamily="65" charset="-120"/>
              </a:rPr>
              <a:t>「</a:t>
            </a:r>
            <a:r>
              <a:rPr lang="zh-CN" altLang="en-US" sz="2600" b="0" i="0" dirty="0">
                <a:effectLst/>
                <a:latin typeface="DFKai-SB" panose="03000509000000000000" pitchFamily="65" charset="-120"/>
                <a:ea typeface="DFKai-SB" panose="03000509000000000000" pitchFamily="65" charset="-120"/>
              </a:rPr>
              <a:t>亞洲金融論壇</a:t>
            </a:r>
            <a:r>
              <a:rPr lang="zh-TW" altLang="en-US" sz="2600" dirty="0">
                <a:latin typeface="DFKai-SB" panose="03000509000000000000" pitchFamily="65" charset="-120"/>
                <a:ea typeface="DFKai-SB" panose="03000509000000000000" pitchFamily="65" charset="-120"/>
              </a:rPr>
              <a:t>」</a:t>
            </a:r>
            <a:r>
              <a:rPr lang="zh-CN" altLang="en-US" sz="2600" b="0" i="0" dirty="0">
                <a:effectLst/>
                <a:latin typeface="DFKai-SB" panose="03000509000000000000" pitchFamily="65" charset="-120"/>
                <a:ea typeface="DFKai-SB" panose="03000509000000000000" pitchFamily="65" charset="-120"/>
              </a:rPr>
              <a:t>是香港特別行政區政府及香港貿易發展局主辦的國際金融論壇</a:t>
            </a:r>
            <a:r>
              <a:rPr lang="zh-CN" altLang="en-US" sz="2600" dirty="0">
                <a:latin typeface="DFKai-SB" panose="03000509000000000000" pitchFamily="65" charset="-120"/>
                <a:ea typeface="DFKai-SB" panose="03000509000000000000" pitchFamily="65" charset="-120"/>
              </a:rPr>
              <a:t>。論壇匯聚</a:t>
            </a:r>
            <a:r>
              <a:rPr lang="zh-CN" altLang="en-US" sz="2600" b="0" i="0" dirty="0">
                <a:effectLst/>
                <a:latin typeface="DFKai-SB" panose="03000509000000000000" pitchFamily="65" charset="-120"/>
                <a:ea typeface="DFKai-SB" panose="03000509000000000000" pitchFamily="65" charset="-120"/>
              </a:rPr>
              <a:t>全球金融及商界極具影響力人士，一起探討亞洲市場最新發展與趨勢。</a:t>
            </a:r>
            <a:r>
              <a:rPr lang="zh-CN" altLang="en-US" sz="2600" dirty="0">
                <a:latin typeface="DFKai-SB" panose="03000509000000000000" pitchFamily="65" charset="-120"/>
                <a:ea typeface="DFKai-SB" panose="03000509000000000000" pitchFamily="65" charset="-120"/>
              </a:rPr>
              <a:t>自</a:t>
            </a:r>
            <a:r>
              <a:rPr lang="en-US" altLang="zh-CN" sz="2600" dirty="0">
                <a:latin typeface="DFKai-SB" panose="03000509000000000000" pitchFamily="65" charset="-120"/>
                <a:ea typeface="DFKai-SB" panose="03000509000000000000" pitchFamily="65" charset="-120"/>
              </a:rPr>
              <a:t>2007</a:t>
            </a:r>
            <a:r>
              <a:rPr lang="zh-CN" altLang="en-US" sz="2600" dirty="0">
                <a:latin typeface="DFKai-SB" panose="03000509000000000000" pitchFamily="65" charset="-120"/>
                <a:ea typeface="DFKai-SB" panose="03000509000000000000" pitchFamily="65" charset="-120"/>
              </a:rPr>
              <a:t>年舉辦以來，已成為亞洲極具影響力的金融盛事。 </a:t>
            </a:r>
            <a:endParaRPr lang="en-US" altLang="zh-CN" sz="2600" b="0" i="0" dirty="0">
              <a:effectLst/>
              <a:latin typeface="DFKai-SB" panose="03000509000000000000" pitchFamily="65" charset="-120"/>
              <a:ea typeface="DFKai-SB" panose="03000509000000000000" pitchFamily="65" charset="-120"/>
            </a:endParaRPr>
          </a:p>
        </p:txBody>
      </p:sp>
      <p:sp>
        <p:nvSpPr>
          <p:cNvPr id="12" name="文本框 11"/>
          <p:cNvSpPr txBox="1"/>
          <p:nvPr/>
        </p:nvSpPr>
        <p:spPr>
          <a:xfrm>
            <a:off x="454509" y="6324144"/>
            <a:ext cx="8468534" cy="338554"/>
          </a:xfrm>
          <a:prstGeom prst="rect">
            <a:avLst/>
          </a:prstGeom>
          <a:noFill/>
        </p:spPr>
        <p:txBody>
          <a:bodyPr wrap="square">
            <a:spAutoFit/>
          </a:bodyPr>
          <a:lstStyle/>
          <a:p>
            <a:r>
              <a:rPr lang="zh-CN" altLang="en-US" sz="1600" dirty="0">
                <a:latin typeface="DFKai-SB" panose="03000509000000000000" pitchFamily="65" charset="-120"/>
                <a:ea typeface="DFKai-SB" panose="03000509000000000000" pitchFamily="65" charset="-120"/>
              </a:rPr>
              <a:t>資料來源</a:t>
            </a:r>
            <a:r>
              <a:rPr lang="en-US" altLang="zh-CN" sz="1600" dirty="0">
                <a:latin typeface="DFKai-SB" panose="03000509000000000000" pitchFamily="65" charset="-120"/>
                <a:ea typeface="DFKai-SB" panose="03000509000000000000" pitchFamily="65" charset="-120"/>
              </a:rPr>
              <a:t>: </a:t>
            </a:r>
            <a:r>
              <a:rPr lang="zh-CN" altLang="en-US" sz="1600" dirty="0">
                <a:latin typeface="DFKai-SB" panose="03000509000000000000" pitchFamily="65" charset="-120"/>
                <a:ea typeface="DFKai-SB" panose="03000509000000000000" pitchFamily="65" charset="-120"/>
              </a:rPr>
              <a:t>人民網 </a:t>
            </a:r>
            <a:r>
              <a:rPr lang="en-US" altLang="zh-CN" sz="1600" dirty="0" smtClean="0">
                <a:latin typeface="DFKai-SB" panose="03000509000000000000" pitchFamily="65" charset="-120"/>
                <a:ea typeface="DFKai-SB" panose="03000509000000000000" pitchFamily="65" charset="-120"/>
              </a:rPr>
              <a:t>(</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://finance.people.com.cn/GB/n1/2021/0121/c1004-32006820</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.html</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0983" y="4445726"/>
            <a:ext cx="3301905" cy="177219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82" y="2476554"/>
            <a:ext cx="3321106" cy="1862948"/>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8" name="矩形 7"/>
          <p:cNvSpPr/>
          <p:nvPr/>
        </p:nvSpPr>
        <p:spPr>
          <a:xfrm>
            <a:off x="1947385" y="181146"/>
            <a:ext cx="8498512"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舉辦亞洲金融論壇，發揮橋樑作用</a:t>
            </a:r>
            <a:endParaRPr lang="en-US" altLang="zh-CN" sz="36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01615" y="1086928"/>
            <a:ext cx="10396915" cy="2332946"/>
          </a:xfrm>
          <a:prstGeom prst="rect">
            <a:avLst/>
          </a:prstGeom>
          <a:solidFill>
            <a:schemeClr val="accent6">
              <a:lumMod val="20000"/>
              <a:lumOff val="80000"/>
            </a:schemeClr>
          </a:solidFill>
          <a:ln w="38100">
            <a:solidFill>
              <a:schemeClr val="accent1"/>
            </a:solidFill>
          </a:ln>
        </p:spPr>
        <p:txBody>
          <a:bodyPr wrap="square">
            <a:spAutoFit/>
          </a:bodyPr>
          <a:lstStyle/>
          <a:p>
            <a:pPr>
              <a:lnSpc>
                <a:spcPct val="130000"/>
              </a:lnSpc>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年，香港成為亞投行的第一批成員。香港認繳亞投行</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7</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651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股股本，並向亞投行</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項目準備特別基金</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提供</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1</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000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萬美元資金，為低收入國家提供支援。香港的專業及金融服務業可以為亞投行作出貢獻，而加入該行同時也可以為有關界別帶來新機遇。</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1406614" y="3579155"/>
            <a:ext cx="8986915" cy="2163643"/>
          </a:xfrm>
          <a:prstGeom prst="round2DiagRect">
            <a:avLst/>
          </a:prstGeom>
          <a:solidFill>
            <a:srgbClr val="0070C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pPr>
            <a:r>
              <a:rPr lang="zh-CN" altLang="en-US" b="0" dirty="0" smtClean="0">
                <a:latin typeface="DFKai-SB" panose="03000509000000000000" pitchFamily="65" charset="-120"/>
                <a:ea typeface="DFKai-SB" panose="03000509000000000000" pitchFamily="65" charset="-120"/>
              </a:rPr>
              <a:t>香港</a:t>
            </a:r>
            <a:r>
              <a:rPr lang="zh-CN" altLang="en-US" b="0" dirty="0">
                <a:latin typeface="DFKai-SB" panose="03000509000000000000" pitchFamily="65" charset="-120"/>
                <a:ea typeface="DFKai-SB" panose="03000509000000000000" pitchFamily="65" charset="-120"/>
              </a:rPr>
              <a:t>的優勢可以協助亞投行籌集資金，為該行的不同基建項目融資。香港在設計、建造、營運和管理大型基建項目的經驗及專長一直獲得國際間認可。</a:t>
            </a:r>
          </a:p>
        </p:txBody>
      </p:sp>
      <p:sp>
        <p:nvSpPr>
          <p:cNvPr id="9" name="矩形 8"/>
          <p:cNvSpPr/>
          <p:nvPr/>
        </p:nvSpPr>
        <p:spPr>
          <a:xfrm>
            <a:off x="1318834" y="263259"/>
            <a:ext cx="9669816"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加入亞洲基礎設施投資銀行，助力項目融資</a:t>
            </a:r>
            <a:endParaRPr lang="en-US" altLang="zh-CN" sz="3600" dirty="0">
              <a:solidFill>
                <a:srgbClr val="C00000"/>
              </a:solidFill>
              <a:latin typeface="DFKai-SB" panose="03000509000000000000" pitchFamily="65" charset="-120"/>
              <a:ea typeface="DFKai-SB" panose="03000509000000000000" pitchFamily="65" charset="-120"/>
            </a:endParaRPr>
          </a:p>
        </p:txBody>
      </p:sp>
      <p:sp>
        <p:nvSpPr>
          <p:cNvPr id="2" name="矩形 1"/>
          <p:cNvSpPr/>
          <p:nvPr/>
        </p:nvSpPr>
        <p:spPr>
          <a:xfrm>
            <a:off x="1661579" y="5876020"/>
            <a:ext cx="8476986"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資料來源</a:t>
            </a:r>
            <a:r>
              <a:rPr lang="en-US" altLang="zh-TW"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香港政府新聞公報</a:t>
            </a:r>
            <a:r>
              <a:rPr lang="en-US" altLang="zh-TW" dirty="0" smtClean="0">
                <a:latin typeface="標楷體" panose="03000509000000000000" pitchFamily="65" charset="-120"/>
                <a:ea typeface="標楷體" panose="03000509000000000000" pitchFamily="65" charset="-120"/>
              </a:rPr>
              <a:t> </a:t>
            </a:r>
            <a:r>
              <a:rPr lang="en-US" dirty="0">
                <a:latin typeface="Times New Roman" panose="02020603050405020304" pitchFamily="18" charset="0"/>
                <a:cs typeface="Times New Roman" panose="02020603050405020304" pitchFamily="18" charset="0"/>
              </a:rPr>
              <a:t>https://</a:t>
            </a:r>
            <a:r>
              <a:rPr lang="en-US" dirty="0" smtClean="0">
                <a:latin typeface="Times New Roman" panose="02020603050405020304" pitchFamily="18" charset="0"/>
                <a:cs typeface="Times New Roman" panose="02020603050405020304" pitchFamily="18" charset="0"/>
              </a:rPr>
              <a:t>www.info.gov.hk/gia/general/201706/13/P2017061300524p.htm</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6342" y="998888"/>
            <a:ext cx="11176358" cy="2092881"/>
          </a:xfrm>
          <a:prstGeom prst="rect">
            <a:avLst/>
          </a:prstGeom>
          <a:noFill/>
        </p:spPr>
        <p:txBody>
          <a:bodyPr wrap="square">
            <a:spAutoFit/>
          </a:bodyPr>
          <a:lstStyle/>
          <a:p>
            <a:r>
              <a:rPr lang="zh-CN" altLang="en-US" sz="2600" dirty="0">
                <a:latin typeface="DFKai-SB" panose="03000509000000000000" pitchFamily="65" charset="-120"/>
                <a:ea typeface="DFKai-SB" panose="03000509000000000000" pitchFamily="65" charset="-120"/>
              </a:rPr>
              <a:t>香港是向內地和</a:t>
            </a:r>
            <a:r>
              <a:rPr lang="zh-CN" altLang="en-US" sz="2600" b="0" i="0" dirty="0">
                <a:effectLst/>
                <a:latin typeface="DFKai-SB" panose="03000509000000000000" pitchFamily="65" charset="-120"/>
                <a:ea typeface="DFKai-SB" panose="03000509000000000000" pitchFamily="65" charset="-120"/>
              </a:rPr>
              <a:t>外國企業提供國際法律及仲裁服務的理想</a:t>
            </a:r>
            <a:r>
              <a:rPr lang="zh-CN" altLang="en-US" sz="2600" dirty="0">
                <a:latin typeface="DFKai-SB" panose="03000509000000000000" pitchFamily="65" charset="-120"/>
                <a:ea typeface="DFKai-SB" panose="03000509000000000000" pitchFamily="65" charset="-120"/>
              </a:rPr>
              <a:t>平台。</a:t>
            </a:r>
            <a:r>
              <a:rPr lang="zh-CN" altLang="en-US" sz="2600" b="0" i="0" dirty="0">
                <a:effectLst/>
                <a:latin typeface="DFKai-SB" panose="03000509000000000000" pitchFamily="65" charset="-120"/>
                <a:ea typeface="DFKai-SB" panose="03000509000000000000" pitchFamily="65" charset="-120"/>
              </a:rPr>
              <a:t>全球有七成國際律師事務所在香港設有據點，包括逾半數全球百大律師事務所在</a:t>
            </a:r>
            <a:r>
              <a:rPr lang="zh-CN" altLang="en-US" sz="2600" dirty="0">
                <a:latin typeface="DFKai-SB" panose="03000509000000000000" pitchFamily="65" charset="-120"/>
                <a:ea typeface="DFKai-SB" panose="03000509000000000000" pitchFamily="65" charset="-120"/>
              </a:rPr>
              <a:t>香港有業務。</a:t>
            </a:r>
            <a:r>
              <a:rPr lang="zh-CN" altLang="en-US" sz="2600" b="0" i="0" dirty="0">
                <a:effectLst/>
                <a:latin typeface="DFKai-SB" panose="03000509000000000000" pitchFamily="65" charset="-120"/>
                <a:ea typeface="DFKai-SB" panose="03000509000000000000" pitchFamily="65" charset="-120"/>
              </a:rPr>
              <a:t>香港在</a:t>
            </a:r>
            <a:r>
              <a:rPr lang="zh-CN" altLang="en-US" sz="2600" dirty="0">
                <a:latin typeface="DFKai-SB" panose="03000509000000000000" pitchFamily="65" charset="-120"/>
                <a:ea typeface="DFKai-SB" panose="03000509000000000000" pitchFamily="65" charset="-120"/>
              </a:rPr>
              <a:t>國際爭議解決服務方面達到國際頂尖水</a:t>
            </a:r>
            <a:r>
              <a:rPr lang="zh-CN" altLang="en-US" sz="2600" dirty="0">
                <a:latin typeface="DFKai-SB" panose="03000509000000000000" pitchFamily="65" charset="-120"/>
                <a:ea typeface="DFKai-SB" panose="03000509000000000000" pitchFamily="65" charset="-120"/>
                <a:sym typeface="宋体" panose="02010600030101010101" pitchFamily="2" charset="-122"/>
              </a:rPr>
              <a:t>平</a:t>
            </a:r>
            <a:r>
              <a:rPr lang="zh-CN" altLang="en-US" sz="2600" dirty="0">
                <a:latin typeface="DFKai-SB" panose="03000509000000000000" pitchFamily="65" charset="-120"/>
                <a:ea typeface="DFKai-SB" panose="03000509000000000000" pitchFamily="65" charset="-120"/>
              </a:rPr>
              <a:t>，設有世界級仲裁機構辦事處，可以提供包括國際仲裁和調解在內的國際化的法律和解決爭議服務，為促進國</a:t>
            </a:r>
            <a:r>
              <a:rPr lang="zh-TW" altLang="en-US" sz="2600" dirty="0">
                <a:latin typeface="DFKai-SB" panose="03000509000000000000" pitchFamily="65" charset="-120"/>
                <a:ea typeface="DFKai-SB" panose="03000509000000000000" pitchFamily="65" charset="-120"/>
              </a:rPr>
              <a:t>家</a:t>
            </a:r>
            <a:r>
              <a:rPr lang="zh-CN" altLang="en-US" sz="2600" dirty="0">
                <a:latin typeface="DFKai-SB" panose="03000509000000000000" pitchFamily="65" charset="-120"/>
                <a:ea typeface="DFKai-SB" panose="03000509000000000000" pitchFamily="65" charset="-120"/>
              </a:rPr>
              <a:t>與世界經貿往來等方面發揮積極作用。</a:t>
            </a:r>
          </a:p>
        </p:txBody>
      </p:sp>
      <p:sp>
        <p:nvSpPr>
          <p:cNvPr id="11" name="文本框 10"/>
          <p:cNvSpPr txBox="1"/>
          <p:nvPr/>
        </p:nvSpPr>
        <p:spPr>
          <a:xfrm>
            <a:off x="707192" y="6468390"/>
            <a:ext cx="6407717" cy="276999"/>
          </a:xfrm>
          <a:prstGeom prst="rect">
            <a:avLst/>
          </a:prstGeom>
          <a:noFill/>
        </p:spPr>
        <p:txBody>
          <a:bodyPr wrap="square">
            <a:spAutoFit/>
          </a:bodyPr>
          <a:lstStyle/>
          <a:p>
            <a:r>
              <a:rPr lang="zh-TW" altLang="en-US" sz="1200" dirty="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a:t>
            </a:r>
            <a:r>
              <a:rPr lang="zh-CN" altLang="en-US" sz="1200" dirty="0" smtClean="0">
                <a:latin typeface="DFKai-SB" panose="03000509000000000000" pitchFamily="65" charset="-120"/>
                <a:ea typeface="DFKai-SB" panose="03000509000000000000" pitchFamily="65" charset="-120"/>
              </a:rPr>
              <a:t>：</a:t>
            </a:r>
            <a:r>
              <a:rPr lang="zh-TW" altLang="en-US" sz="1200" dirty="0" smtClean="0">
                <a:latin typeface="DFKai-SB" panose="03000509000000000000" pitchFamily="65" charset="-120"/>
                <a:ea typeface="DFKai-SB" panose="03000509000000000000" pitchFamily="65" charset="-120"/>
              </a:rPr>
              <a:t>香港新聞網 </a:t>
            </a:r>
            <a:r>
              <a:rPr lang="en-US" altLang="zh-TW" sz="1200" dirty="0" smtClean="0">
                <a:latin typeface="DFKai-SB" panose="03000509000000000000" pitchFamily="65" charset="-120"/>
                <a:ea typeface="DFKai-SB" panose="03000509000000000000" pitchFamily="65" charset="-12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www.hkcna.hk/docDetail.jsp?id=877053&amp;channel=4371</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标题 1"/>
          <p:cNvSpPr txBox="1">
            <a:spLocks noChangeArrowheads="1"/>
          </p:cNvSpPr>
          <p:nvPr/>
        </p:nvSpPr>
        <p:spPr bwMode="auto">
          <a:xfrm>
            <a:off x="1574745" y="36333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600" b="1" dirty="0">
                <a:latin typeface="Times New Roman" panose="02020603050405020304" pitchFamily="18" charset="0"/>
                <a:ea typeface="DFKai-SB" panose="03000509000000000000" pitchFamily="65" charset="-120"/>
                <a:cs typeface="Times New Roman" panose="02020603050405020304" pitchFamily="18" charset="0"/>
              </a:rPr>
              <a:t>2  </a:t>
            </a:r>
            <a:r>
              <a:rPr lang="zh-TW" altLang="en-US" sz="4000" b="1" dirty="0">
                <a:latin typeface="DFKai-SB" panose="03000509000000000000" pitchFamily="65" charset="-120"/>
                <a:ea typeface="DFKai-SB" panose="03000509000000000000" pitchFamily="65" charset="-120"/>
              </a:rPr>
              <a:t>提供</a:t>
            </a:r>
            <a:r>
              <a:rPr lang="zh-CN" altLang="en-US" sz="4000" b="1" dirty="0">
                <a:latin typeface="DFKai-SB" panose="03000509000000000000" pitchFamily="65" charset="-120"/>
                <a:ea typeface="DFKai-SB" panose="03000509000000000000" pitchFamily="65" charset="-120"/>
              </a:rPr>
              <a:t>專業服務</a:t>
            </a:r>
            <a:r>
              <a:rPr lang="zh-TW" altLang="en-US" sz="4000" b="1" dirty="0">
                <a:latin typeface="DFKai-SB" panose="03000509000000000000" pitchFamily="65" charset="-120"/>
                <a:ea typeface="DFKai-SB" panose="03000509000000000000" pitchFamily="65" charset="-120"/>
              </a:rPr>
              <a:t>協</a:t>
            </a:r>
            <a:r>
              <a:rPr lang="zh-CN" altLang="en-US" sz="4000" b="1" dirty="0">
                <a:latin typeface="DFKai-SB" panose="03000509000000000000" pitchFamily="65" charset="-120"/>
                <a:ea typeface="DFKai-SB" panose="03000509000000000000" pitchFamily="65" charset="-120"/>
              </a:rPr>
              <a:t>助內地發展</a:t>
            </a:r>
          </a:p>
        </p:txBody>
      </p:sp>
      <p:grpSp>
        <p:nvGrpSpPr>
          <p:cNvPr id="2" name="组合 1"/>
          <p:cNvGrpSpPr/>
          <p:nvPr/>
        </p:nvGrpSpPr>
        <p:grpSpPr>
          <a:xfrm>
            <a:off x="476342" y="3254587"/>
            <a:ext cx="11176358" cy="3213803"/>
            <a:chOff x="492967" y="2912345"/>
            <a:chExt cx="11176358" cy="3213803"/>
          </a:xfrm>
        </p:grpSpPr>
        <p:sp>
          <p:nvSpPr>
            <p:cNvPr id="14" name="矩形: 圆角 13"/>
            <p:cNvSpPr/>
            <p:nvPr/>
          </p:nvSpPr>
          <p:spPr bwMode="auto">
            <a:xfrm>
              <a:off x="492967" y="2976027"/>
              <a:ext cx="10940902" cy="2155243"/>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589758" y="2912345"/>
              <a:ext cx="11079567" cy="321380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文本框 6"/>
            <p:cNvSpPr txBox="1"/>
            <p:nvPr/>
          </p:nvSpPr>
          <p:spPr>
            <a:xfrm>
              <a:off x="2593826" y="3124260"/>
              <a:ext cx="2634449" cy="461665"/>
            </a:xfrm>
            <a:prstGeom prst="rect">
              <a:avLst/>
            </a:prstGeom>
            <a:noFill/>
          </p:spPr>
          <p:txBody>
            <a:bodyPr wrap="square">
              <a:spAutoFit/>
            </a:bodyPr>
            <a:lstStyle>
              <a:defPPr>
                <a:defRPr lang="zh-CN"/>
              </a:defPPr>
              <a:lvl1pPr>
                <a:defRPr sz="4400"/>
              </a:lvl1pPr>
            </a:lstStyle>
            <a:p>
              <a:r>
                <a:rPr kumimoji="1" lang="zh-CN" altLang="en-US" sz="2400" dirty="0">
                  <a:latin typeface="DFKai-SB" panose="03000509000000000000" pitchFamily="65" charset="-120"/>
                  <a:ea typeface="DFKai-SB" panose="03000509000000000000" pitchFamily="65" charset="-120"/>
                </a:rPr>
                <a:t>國際爭議解決服務</a:t>
              </a:r>
              <a:endParaRPr lang="zh-CN" altLang="en-US" sz="2400" dirty="0">
                <a:latin typeface="DFKai-SB" panose="03000509000000000000" pitchFamily="65" charset="-120"/>
                <a:ea typeface="DFKai-SB" panose="03000509000000000000" pitchFamily="65" charset="-120"/>
              </a:endParaRPr>
            </a:p>
          </p:txBody>
        </p:sp>
        <p:sp>
          <p:nvSpPr>
            <p:cNvPr id="6" name="文本框 5"/>
            <p:cNvSpPr txBox="1"/>
            <p:nvPr/>
          </p:nvSpPr>
          <p:spPr>
            <a:xfrm>
              <a:off x="774479" y="3734157"/>
              <a:ext cx="6273145" cy="1938992"/>
            </a:xfrm>
            <a:prstGeom prst="rect">
              <a:avLst/>
            </a:prstGeom>
            <a:noFill/>
          </p:spPr>
          <p:txBody>
            <a:bodyPr wrap="square">
              <a:spAutoFit/>
            </a:bodyPr>
            <a:lstStyle/>
            <a:p>
              <a:r>
                <a:rPr lang="zh-TW" altLang="en-US" sz="2400" b="0" i="0" dirty="0">
                  <a:effectLst/>
                  <a:latin typeface="DFKai-SB" panose="03000509000000000000" pitchFamily="65" charset="-120"/>
                  <a:ea typeface="DFKai-SB" panose="03000509000000000000" pitchFamily="65" charset="-120"/>
                </a:rPr>
                <a:t>香港在仲裁方面擁有領導的地位，不少備受尊崇的國際機構均挑選香港為其本國司法管轄區以外的首個環球仲裁所在地。穩健的司法和法律制度有助鞏固香港作為國際法律樞紐的實力。</a:t>
              </a:r>
              <a:endParaRPr lang="zh-CN" altLang="en-US" sz="2400" dirty="0">
                <a:latin typeface="DFKai-SB" panose="03000509000000000000" pitchFamily="65" charset="-120"/>
                <a:ea typeface="DFKai-SB" panose="03000509000000000000" pitchFamily="65" charset="-120"/>
              </a:endParaRPr>
            </a:p>
          </p:txBody>
        </p:sp>
        <p:sp>
          <p:nvSpPr>
            <p:cNvPr id="12" name="文本框 11"/>
            <p:cNvSpPr txBox="1"/>
            <p:nvPr/>
          </p:nvSpPr>
          <p:spPr>
            <a:xfrm>
              <a:off x="6001789" y="5723229"/>
              <a:ext cx="5615023" cy="332399"/>
            </a:xfrm>
            <a:prstGeom prst="rect">
              <a:avLst/>
            </a:prstGeom>
            <a:noFill/>
          </p:spPr>
          <p:txBody>
            <a:bodyPr wrap="square">
              <a:spAutoFit/>
            </a:bodyPr>
            <a:lstStyle/>
            <a:p>
              <a:pPr>
                <a:lnSpc>
                  <a:spcPct val="130000"/>
                </a:lnSpc>
              </a:pP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圖</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片</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來源： </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貿易發展</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局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hkservices.hktdc.com/tc/industry/legal-services</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grpSp>
      <p:pic>
        <p:nvPicPr>
          <p:cNvPr id="3" name="圖片 2"/>
          <p:cNvPicPr>
            <a:picLocks noChangeAspect="1"/>
          </p:cNvPicPr>
          <p:nvPr/>
        </p:nvPicPr>
        <p:blipFill rotWithShape="1">
          <a:blip r:embed="rId3"/>
          <a:srcRect l="34492" t="16639" r="35196" b="21396"/>
          <a:stretch/>
        </p:blipFill>
        <p:spPr>
          <a:xfrm>
            <a:off x="7372509" y="3323699"/>
            <a:ext cx="2444478" cy="281088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7604" y="1129845"/>
            <a:ext cx="10353806" cy="4524315"/>
          </a:xfrm>
          <a:prstGeom prst="rect">
            <a:avLst/>
          </a:prstGeom>
          <a:noFill/>
        </p:spPr>
        <p:txBody>
          <a:bodyPr wrap="square">
            <a:spAutoFit/>
          </a:bodyPr>
          <a:lstStyle/>
          <a:p>
            <a:pPr>
              <a:lnSpc>
                <a:spcPct val="150000"/>
              </a:lnSpc>
            </a:pPr>
            <a:r>
              <a:rPr lang="zh-CN" altLang="en-US" sz="2400" b="0" i="0" dirty="0">
                <a:solidFill>
                  <a:srgbClr val="1A1A1A"/>
                </a:solidFill>
                <a:effectLst/>
                <a:latin typeface="DFKai-SB" panose="03000509000000000000" pitchFamily="65" charset="-120"/>
                <a:ea typeface="DFKai-SB" panose="03000509000000000000" pitchFamily="65" charset="-120"/>
              </a:rPr>
              <a:t>    </a:t>
            </a:r>
            <a:r>
              <a:rPr lang="zh-CN" altLang="en-US" sz="3200" b="0" i="0" dirty="0">
                <a:effectLst/>
                <a:latin typeface="DFKai-SB" panose="03000509000000000000" pitchFamily="65" charset="-120"/>
                <a:ea typeface="DFKai-SB" panose="03000509000000000000" pitchFamily="65" charset="-120"/>
              </a:rPr>
              <a:t>香港的知識產權服務業擁有大量專業人才，提供各種各樣的支援服務，</a:t>
            </a:r>
            <a:r>
              <a:rPr lang="zh-CN" altLang="en-US" sz="3200" dirty="0">
                <a:latin typeface="DFKai-SB" panose="03000509000000000000" pitchFamily="65" charset="-120"/>
                <a:ea typeface="DFKai-SB" panose="03000509000000000000" pitchFamily="65" charset="-120"/>
              </a:rPr>
              <a:t>包括知識產</a:t>
            </a:r>
            <a:r>
              <a:rPr lang="zh-CN" altLang="en-US" sz="3200" b="0" i="0" dirty="0">
                <a:effectLst/>
                <a:latin typeface="DFKai-SB" panose="03000509000000000000" pitchFamily="65" charset="-120"/>
                <a:ea typeface="DFKai-SB" panose="03000509000000000000" pitchFamily="65" charset="-120"/>
              </a:rPr>
              <a:t>權組合管理、經紀、估價及盡職調查等。這些服務對促進</a:t>
            </a:r>
            <a:r>
              <a:rPr lang="zh-CN" altLang="en-US" sz="3200" dirty="0">
                <a:latin typeface="DFKai-SB" panose="03000509000000000000" pitchFamily="65" charset="-120"/>
                <a:ea typeface="DFKai-SB" panose="03000509000000000000" pitchFamily="65" charset="-120"/>
              </a:rPr>
              <a:t>與知識產</a:t>
            </a:r>
            <a:r>
              <a:rPr lang="zh-CN" altLang="en-US" sz="3200" b="0" i="0" dirty="0">
                <a:effectLst/>
                <a:latin typeface="DFKai-SB" panose="03000509000000000000" pitchFamily="65" charset="-120"/>
                <a:ea typeface="DFKai-SB" panose="03000509000000000000" pitchFamily="65" charset="-120"/>
              </a:rPr>
              <a:t>權有關的授權及收購交易至關重要。香港</a:t>
            </a:r>
            <a:r>
              <a:rPr lang="zh-CN" altLang="en-US" sz="3200" dirty="0">
                <a:latin typeface="DFKai-SB" panose="03000509000000000000" pitchFamily="65" charset="-120"/>
                <a:ea typeface="DFKai-SB" panose="03000509000000000000" pitchFamily="65" charset="-120"/>
              </a:rPr>
              <a:t>是知識產</a:t>
            </a:r>
            <a:r>
              <a:rPr lang="zh-CN" altLang="en-US" sz="3200" b="0" i="0" dirty="0">
                <a:effectLst/>
                <a:latin typeface="DFKai-SB" panose="03000509000000000000" pitchFamily="65" charset="-120"/>
                <a:ea typeface="DFKai-SB" panose="03000509000000000000" pitchFamily="65" charset="-120"/>
              </a:rPr>
              <a:t>權業務樞紐，各類專業服務一應俱全。作為最重要的人民幣離岸中心，香港適合處理涉及內地企業</a:t>
            </a:r>
            <a:r>
              <a:rPr lang="zh-CN" altLang="en-US" sz="3200" dirty="0">
                <a:latin typeface="DFKai-SB" panose="03000509000000000000" pitchFamily="65" charset="-120"/>
                <a:ea typeface="DFKai-SB" panose="03000509000000000000" pitchFamily="65" charset="-120"/>
              </a:rPr>
              <a:t>的知識產</a:t>
            </a:r>
            <a:r>
              <a:rPr lang="zh-CN" altLang="en-US" sz="3200" b="0" i="0" dirty="0">
                <a:effectLst/>
                <a:latin typeface="DFKai-SB" panose="03000509000000000000" pitchFamily="65" charset="-120"/>
                <a:ea typeface="DFKai-SB" panose="03000509000000000000" pitchFamily="65" charset="-120"/>
              </a:rPr>
              <a:t>權交易。</a:t>
            </a:r>
          </a:p>
        </p:txBody>
      </p:sp>
      <p:sp>
        <p:nvSpPr>
          <p:cNvPr id="6" name="矩形 5"/>
          <p:cNvSpPr/>
          <p:nvPr/>
        </p:nvSpPr>
        <p:spPr>
          <a:xfrm>
            <a:off x="3898671" y="311682"/>
            <a:ext cx="4031672" cy="646331"/>
          </a:xfrm>
          <a:prstGeom prst="rect">
            <a:avLst/>
          </a:prstGeom>
        </p:spPr>
        <p:txBody>
          <a:bodyPr wrap="square">
            <a:spAutoFit/>
          </a:bodyPr>
          <a:lstStyle/>
          <a:p>
            <a:pPr marL="342900" indent="-342900">
              <a:buFont typeface="Wingdings" panose="05000000000000000000" pitchFamily="2" charset="2"/>
              <a:buChar char="Ø"/>
            </a:pPr>
            <a:r>
              <a:rPr lang="zh-CN" altLang="en-US" sz="3600" b="0" i="0" dirty="0">
                <a:solidFill>
                  <a:srgbClr val="1A1A1A"/>
                </a:solidFill>
                <a:effectLst/>
                <a:latin typeface="DFKai-SB" panose="03000509000000000000" pitchFamily="65" charset="-120"/>
                <a:ea typeface="DFKai-SB" panose="03000509000000000000" pitchFamily="65" charset="-120"/>
              </a:rPr>
              <a:t>知識產權</a:t>
            </a:r>
            <a:r>
              <a:rPr lang="zh-CN" altLang="en-US" sz="3600" i="0" dirty="0">
                <a:solidFill>
                  <a:srgbClr val="1A1A1A"/>
                </a:solidFill>
                <a:effectLst/>
                <a:latin typeface="DFKai-SB" panose="03000509000000000000" pitchFamily="65" charset="-120"/>
                <a:ea typeface="DFKai-SB" panose="03000509000000000000" pitchFamily="65" charset="-120"/>
              </a:rPr>
              <a:t>服務</a:t>
            </a:r>
          </a:p>
        </p:txBody>
      </p:sp>
      <p:sp>
        <p:nvSpPr>
          <p:cNvPr id="2" name="矩形 1"/>
          <p:cNvSpPr/>
          <p:nvPr/>
        </p:nvSpPr>
        <p:spPr>
          <a:xfrm>
            <a:off x="1078909" y="5871597"/>
            <a:ext cx="826380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香港貿易發展局 </a:t>
            </a:r>
            <a:r>
              <a:rPr lang="en-US" altLang="zh-TW" dirty="0" smtClean="0">
                <a:latin typeface="標楷體" panose="03000509000000000000" pitchFamily="65" charset="-120"/>
                <a:ea typeface="標楷體" panose="03000509000000000000" pitchFamily="65" charset="-120"/>
              </a:rPr>
              <a:t>(</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research.hktdc.com/tc/article/MzExMTM0MzQ0</a:t>
            </a:r>
            <a:r>
              <a:rPr lang="en-US" altLang="zh-TW"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1240" y="1289714"/>
            <a:ext cx="10606640" cy="3970318"/>
          </a:xfrm>
          <a:prstGeom prst="rect">
            <a:avLst/>
          </a:prstGeom>
          <a:noFill/>
        </p:spPr>
        <p:txBody>
          <a:bodyPr wrap="square">
            <a:spAutoFit/>
          </a:bodyPr>
          <a:lstStyle/>
          <a:p>
            <a:r>
              <a:rPr lang="zh-TW" altLang="en-US"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有超過</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50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個大小不同的會展場地，包括香港會議展覽中心、亞洲國際博覽館，以及九龍灣國際展貿中心。香港現時可提供的總展覽面積已超過</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150,000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平方米</a:t>
            </a:r>
            <a:r>
              <a:rPr lang="zh-TW" altLang="en-US"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b="0" i="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年，香港共舉辦了逾</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100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項展覽，吸引超過</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160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萬名會議、展覽及獎勵</a:t>
            </a:r>
            <a:r>
              <a:rPr lang="zh-TW" altLang="en-US"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旅遊的</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海外過夜旅客來港參加。香港貿發局每年在香港主辦</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30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多項大型展覽會，其中</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11</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項是相關行業在亞洲最大的採購</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平</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台</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而電子、珠寶、禮品、鐘錶及燈飾的展覽會規模更</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屬全球</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最大之一。這些展覽會吸引約</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31,000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名參展商及超過</a:t>
            </a:r>
            <a:r>
              <a:rPr lang="en-US" altLang="zh-TW" sz="2800" b="0" i="0" dirty="0">
                <a:effectLst/>
                <a:latin typeface="Times New Roman" panose="02020603050405020304" pitchFamily="18" charset="0"/>
                <a:ea typeface="DFKai-SB" panose="03000509000000000000" pitchFamily="65" charset="-120"/>
                <a:cs typeface="Times New Roman" panose="02020603050405020304" pitchFamily="18" charset="0"/>
              </a:rPr>
              <a:t>590,000</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名買家來港參加。</a:t>
            </a:r>
            <a:endPar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矩形 5"/>
          <p:cNvSpPr/>
          <p:nvPr/>
        </p:nvSpPr>
        <p:spPr>
          <a:xfrm>
            <a:off x="4264430" y="440327"/>
            <a:ext cx="3133898" cy="646331"/>
          </a:xfrm>
          <a:prstGeom prst="rect">
            <a:avLst/>
          </a:prstGeom>
        </p:spPr>
        <p:txBody>
          <a:bodyPr wrap="square">
            <a:spAutoFit/>
          </a:body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會展服務</a:t>
            </a:r>
            <a:endParaRPr lang="en-US" altLang="zh-CN" sz="3600" dirty="0">
              <a:latin typeface="DFKai-SB" panose="03000509000000000000" pitchFamily="65" charset="-120"/>
              <a:ea typeface="DFKai-SB" panose="03000509000000000000" pitchFamily="65" charset="-120"/>
            </a:endParaRPr>
          </a:p>
        </p:txBody>
      </p:sp>
      <p:sp>
        <p:nvSpPr>
          <p:cNvPr id="2" name="矩形 1"/>
          <p:cNvSpPr/>
          <p:nvPr/>
        </p:nvSpPr>
        <p:spPr>
          <a:xfrm>
            <a:off x="1073279" y="6125834"/>
            <a:ext cx="8161209"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香港貿易發展局 </a:t>
            </a:r>
            <a:r>
              <a:rPr lang="en-US" altLang="zh-TW" dirty="0" smtClean="0">
                <a:latin typeface="標楷體" panose="03000509000000000000" pitchFamily="65" charset="-120"/>
                <a:ea typeface="標楷體" panose="03000509000000000000" pitchFamily="65" charset="-12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research.hktdc.com/tc/article/MzEzODk1MDk2</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flipV="1">
            <a:off x="374073" y="3050355"/>
            <a:ext cx="11276712" cy="2432080"/>
          </a:xfrm>
          <a:prstGeom prst="roundRect">
            <a:avLst>
              <a:gd name="adj" fmla="val 10000"/>
            </a:avLst>
          </a:prstGeom>
          <a:solidFill>
            <a:srgbClr val="92D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文本框 8"/>
          <p:cNvSpPr txBox="1"/>
          <p:nvPr/>
        </p:nvSpPr>
        <p:spPr>
          <a:xfrm>
            <a:off x="374073" y="2074496"/>
            <a:ext cx="11276712" cy="597984"/>
          </a:xfrm>
          <a:prstGeom prst="rect">
            <a:avLst/>
          </a:prstGeom>
          <a:noFill/>
          <a:ln w="28575">
            <a:solidFill>
              <a:srgbClr val="FF0000"/>
            </a:solidFill>
          </a:ln>
        </p:spPr>
        <p:txBody>
          <a:bodyPr wrap="square">
            <a:spAutoFit/>
          </a:bodyPr>
          <a:lstStyle>
            <a:defPPr>
              <a:defRPr lang="zh-CN"/>
            </a:defPPr>
            <a:lvl1pPr>
              <a:defRPr sz="2000" b="0" i="0">
                <a:solidFill>
                  <a:srgbClr val="232323"/>
                </a:solidFill>
                <a:effectLst/>
                <a:latin typeface="黑体" panose="02010609060101010101" pitchFamily="49" charset="-122"/>
                <a:ea typeface="黑体" panose="02010609060101010101" pitchFamily="49" charset="-122"/>
              </a:defRPr>
            </a:lvl1pPr>
          </a:lstStyle>
          <a:p>
            <a:pPr>
              <a:lnSpc>
                <a:spcPct val="130000"/>
              </a:lnSpc>
            </a:pPr>
            <a:r>
              <a:rPr lang="zh-CN"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資料</a:t>
            </a:r>
            <a:r>
              <a:rPr lang="en-US" altLang="zh-CN"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CN" altLang="en-US"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國際</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海上保險聯盟於香港成立亞洲區</a:t>
            </a:r>
            <a:r>
              <a:rPr lang="zh-TW" altLang="en-US"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中心 </a:t>
            </a:r>
            <a:r>
              <a:rPr lang="en-US" altLang="zh-TW"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香港政府新聞公報</a:t>
            </a:r>
            <a:endParaRPr lang="zh-CN"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本框 10"/>
          <p:cNvSpPr txBox="1"/>
          <p:nvPr/>
        </p:nvSpPr>
        <p:spPr>
          <a:xfrm>
            <a:off x="513315" y="5652024"/>
            <a:ext cx="8161067" cy="830997"/>
          </a:xfrm>
          <a:prstGeom prst="rect">
            <a:avLst/>
          </a:prstGeom>
          <a:noFill/>
        </p:spPr>
        <p:txBody>
          <a:bodyPr wrap="square">
            <a:spAutoFit/>
          </a:bodyPr>
          <a:lstStyle/>
          <a:p>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香港貿易發展</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局</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research.hktdc.com/tc/article/ODc2MTE1OTM1</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香港政府新聞公報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www.info.gov.hk/gia/general/201610/24/P2016102400345.htm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中國</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新聞網 </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www.chinanews.com/ga/2016/10-24/8041985.shtml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p:cNvSpPr txBox="1"/>
          <p:nvPr/>
        </p:nvSpPr>
        <p:spPr>
          <a:xfrm>
            <a:off x="1010557" y="3051823"/>
            <a:ext cx="10544134" cy="2246769"/>
          </a:xfrm>
          <a:prstGeom prst="rect">
            <a:avLst/>
          </a:prstGeom>
          <a:noFill/>
        </p:spPr>
        <p:txBody>
          <a:bodyPr wrap="square" rtlCol="0">
            <a:spAutoFit/>
          </a:bodyPr>
          <a:lstStyle/>
          <a:p>
            <a:r>
              <a:rPr lang="zh-CN" altLang="en-US" sz="2800" b="1" dirty="0">
                <a:latin typeface="DFKai-SB" panose="03000509000000000000" pitchFamily="65" charset="-120"/>
                <a:ea typeface="DFKai-SB" panose="03000509000000000000" pitchFamily="65" charset="-120"/>
              </a:rPr>
              <a:t>問題：</a:t>
            </a:r>
            <a:r>
              <a:rPr lang="zh-CN" altLang="en-US" sz="2800" dirty="0">
                <a:latin typeface="DFKai-SB" panose="03000509000000000000" pitchFamily="65" charset="-120"/>
                <a:ea typeface="DFKai-SB" panose="03000509000000000000" pitchFamily="65" charset="-120"/>
              </a:rPr>
              <a:t>海運國際化水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越來越高，競爭亦越</a:t>
            </a:r>
            <a:r>
              <a:rPr lang="zh-TW" altLang="en-US" sz="2800" dirty="0">
                <a:latin typeface="DFKai-SB" panose="03000509000000000000" pitchFamily="65" charset="-120"/>
                <a:ea typeface="DFKai-SB" panose="03000509000000000000" pitchFamily="65" charset="-120"/>
              </a:rPr>
              <a:t>見</a:t>
            </a:r>
            <a:r>
              <a:rPr lang="zh-CN" altLang="en-US" sz="2800" dirty="0">
                <a:latin typeface="DFKai-SB" panose="03000509000000000000" pitchFamily="65" charset="-120"/>
                <a:ea typeface="DFKai-SB" panose="03000509000000000000" pitchFamily="65" charset="-120"/>
              </a:rPr>
              <a:t>激烈，香港如何在國際組織中發揮獨特優勢</a:t>
            </a:r>
            <a:r>
              <a:rPr lang="zh-CN" altLang="en-US" sz="2800" dirty="0" smtClean="0">
                <a:latin typeface="DFKai-SB" panose="03000509000000000000" pitchFamily="65" charset="-120"/>
                <a:ea typeface="DFKai-SB" panose="03000509000000000000" pitchFamily="65" charset="-120"/>
              </a:rPr>
              <a:t>？</a:t>
            </a:r>
            <a:endParaRPr lang="en-US" altLang="zh-CN" sz="2800" dirty="0" smtClean="0">
              <a:latin typeface="DFKai-SB" panose="03000509000000000000" pitchFamily="65" charset="-120"/>
              <a:ea typeface="DFKai-SB" panose="03000509000000000000" pitchFamily="65" charset="-120"/>
            </a:endParaRPr>
          </a:p>
          <a:p>
            <a:endParaRPr lang="en-US" altLang="zh-CN" sz="2800" dirty="0">
              <a:latin typeface="DFKai-SB" panose="03000509000000000000" pitchFamily="65" charset="-120"/>
              <a:ea typeface="DFKai-SB" panose="03000509000000000000" pitchFamily="65" charset="-120"/>
            </a:endParaRPr>
          </a:p>
          <a:p>
            <a:r>
              <a:rPr lang="zh-CN" altLang="en-US" sz="2800" b="1" dirty="0">
                <a:latin typeface="DFKai-SB" panose="03000509000000000000" pitchFamily="65" charset="-120"/>
                <a:ea typeface="DFKai-SB" panose="03000509000000000000" pitchFamily="65" charset="-120"/>
              </a:rPr>
              <a:t>答案指引：</a:t>
            </a:r>
            <a:r>
              <a:rPr lang="zh-CN" altLang="en-US" sz="2800" dirty="0" smtClean="0">
                <a:latin typeface="DFKai-SB" panose="03000509000000000000" pitchFamily="65" charset="-120"/>
                <a:ea typeface="DFKai-SB" panose="03000509000000000000" pitchFamily="65" charset="-120"/>
              </a:rPr>
              <a:t>可以</a:t>
            </a:r>
            <a:r>
              <a:rPr lang="zh-TW" altLang="en-US" sz="2800" dirty="0" smtClean="0">
                <a:latin typeface="DFKai-SB" panose="03000509000000000000" pitchFamily="65" charset="-120"/>
                <a:ea typeface="DFKai-SB" panose="03000509000000000000" pitchFamily="65" charset="-120"/>
              </a:rPr>
              <a:t>從發揮「</a:t>
            </a:r>
            <a:r>
              <a:rPr lang="zh-CN" altLang="en-US" sz="2800" dirty="0">
                <a:latin typeface="DFKai-SB" panose="03000509000000000000" pitchFamily="65" charset="-120"/>
                <a:ea typeface="DFKai-SB" panose="03000509000000000000" pitchFamily="65" charset="-120"/>
              </a:rPr>
              <a:t>一國兩制</a:t>
            </a:r>
            <a:r>
              <a:rPr lang="zh-TW" altLang="en-US" sz="2800" dirty="0">
                <a:latin typeface="DFKai-SB" panose="03000509000000000000" pitchFamily="65" charset="-120"/>
                <a:ea typeface="DFKai-SB" panose="03000509000000000000" pitchFamily="65" charset="-120"/>
              </a:rPr>
              <a:t>」</a:t>
            </a:r>
            <a:r>
              <a:rPr lang="zh-CN" altLang="en-US" sz="2800" dirty="0" smtClean="0">
                <a:latin typeface="DFKai-SB" panose="03000509000000000000" pitchFamily="65" charset="-120"/>
                <a:ea typeface="DFKai-SB" panose="03000509000000000000" pitchFamily="65" charset="-120"/>
              </a:rPr>
              <a:t>優勢</a:t>
            </a:r>
            <a:r>
              <a:rPr lang="zh-CN" altLang="en-US" sz="2800" dirty="0">
                <a:latin typeface="DFKai-SB" panose="03000509000000000000" pitchFamily="65" charset="-120"/>
                <a:ea typeface="DFKai-SB" panose="03000509000000000000" pitchFamily="65" charset="-120"/>
              </a:rPr>
              <a:t>，保持高端業務能力，提升人才水</a:t>
            </a:r>
            <a:r>
              <a:rPr lang="zh-CN" altLang="en-US" sz="2800" dirty="0">
                <a:latin typeface="DFKai-SB" panose="03000509000000000000" pitchFamily="65" charset="-120"/>
                <a:ea typeface="DFKai-SB" panose="03000509000000000000" pitchFamily="65" charset="-120"/>
                <a:sym typeface="宋体" panose="02010600030101010101" pitchFamily="2" charset="-122"/>
              </a:rPr>
              <a:t>平</a:t>
            </a:r>
            <a:r>
              <a:rPr lang="zh-CN" altLang="en-US" sz="2800" dirty="0">
                <a:latin typeface="DFKai-SB" panose="03000509000000000000" pitchFamily="65" charset="-120"/>
                <a:ea typeface="DFKai-SB" panose="03000509000000000000" pitchFamily="65" charset="-120"/>
              </a:rPr>
              <a:t>等角度思考。可延伸閱讀</a:t>
            </a:r>
            <a:r>
              <a:rPr lang="zh-CN" altLang="en-US" sz="2800" dirty="0" smtClean="0">
                <a:latin typeface="DFKai-SB" panose="03000509000000000000" pitchFamily="65" charset="-120"/>
                <a:ea typeface="DFKai-SB" panose="03000509000000000000" pitchFamily="65" charset="-120"/>
              </a:rPr>
              <a:t>有關</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十四五規劃」</a:t>
            </a:r>
            <a:r>
              <a:rPr lang="zh-TW" altLang="en-US" sz="2800" dirty="0" smtClean="0">
                <a:latin typeface="DFKai-SB" panose="03000509000000000000" pitchFamily="65" charset="-120"/>
                <a:ea typeface="DFKai-SB" panose="03000509000000000000" pitchFamily="65" charset="-120"/>
              </a:rPr>
              <a:t>的</a:t>
            </a:r>
            <a:r>
              <a:rPr lang="zh-CN" altLang="en-US" sz="2800" dirty="0" smtClean="0">
                <a:latin typeface="DFKai-SB" panose="03000509000000000000" pitchFamily="65" charset="-120"/>
                <a:ea typeface="DFKai-SB" panose="03000509000000000000" pitchFamily="65" charset="-120"/>
              </a:rPr>
              <a:t>文件</a:t>
            </a:r>
            <a:r>
              <a:rPr lang="zh-CN" altLang="en-US" sz="2800" dirty="0">
                <a:latin typeface="DFKai-SB" panose="03000509000000000000" pitchFamily="65" charset="-120"/>
                <a:ea typeface="DFKai-SB" panose="03000509000000000000" pitchFamily="65" charset="-120"/>
              </a:rPr>
              <a:t>。</a:t>
            </a:r>
          </a:p>
        </p:txBody>
      </p:sp>
      <p:grpSp>
        <p:nvGrpSpPr>
          <p:cNvPr id="10" name="组合 9"/>
          <p:cNvGrpSpPr/>
          <p:nvPr/>
        </p:nvGrpSpPr>
        <p:grpSpPr>
          <a:xfrm>
            <a:off x="4338349" y="204828"/>
            <a:ext cx="3243262" cy="674687"/>
            <a:chOff x="1193537" y="1344264"/>
            <a:chExt cx="3243262" cy="674687"/>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p:cNvSpPr txBox="1">
              <a:spLocks noChangeArrowheads="1"/>
            </p:cNvSpPr>
            <p:nvPr/>
          </p:nvSpPr>
          <p:spPr bwMode="auto">
            <a:xfrm>
              <a:off x="1557074" y="1344264"/>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標楷體" panose="03000509000000000000" pitchFamily="65" charset="-120"/>
                  <a:ea typeface="標楷體" panose="03000509000000000000" pitchFamily="65" charset="-120"/>
                </a:rPr>
                <a:t>閱讀與思考</a:t>
              </a:r>
            </a:p>
          </p:txBody>
        </p:sp>
        <p:cxnSp>
          <p:nvCxnSpPr>
            <p:cNvPr id="16" name="直接连接符 15"/>
            <p:cNvCxnSpPr/>
            <p:nvPr/>
          </p:nvCxnSpPr>
          <p:spPr>
            <a:xfrm>
              <a:off x="1620574" y="1991964"/>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a:grpSpLocks noChangeAspect="1"/>
          </p:cNvGrpSpPr>
          <p:nvPr/>
        </p:nvGrpSpPr>
        <p:grpSpPr>
          <a:xfrm>
            <a:off x="481608" y="4088635"/>
            <a:ext cx="493472" cy="540000"/>
            <a:chOff x="6523756" y="488141"/>
            <a:chExt cx="883270" cy="966551"/>
          </a:xfrm>
        </p:grpSpPr>
        <p:sp>
          <p:nvSpPr>
            <p:cNvPr id="20" name="流程图: 离页连接符 19"/>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离页连接符 20"/>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离页连接符 21"/>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6676279" y="647264"/>
              <a:ext cx="600075" cy="568325"/>
              <a:chOff x="5991226" y="2949576"/>
              <a:chExt cx="600075" cy="568325"/>
            </a:xfrm>
          </p:grpSpPr>
          <p:sp>
            <p:nvSpPr>
              <p:cNvPr id="24"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7" name="组合 26"/>
          <p:cNvGrpSpPr>
            <a:grpSpLocks noChangeAspect="1"/>
          </p:cNvGrpSpPr>
          <p:nvPr/>
        </p:nvGrpSpPr>
        <p:grpSpPr>
          <a:xfrm flipH="1">
            <a:off x="428189" y="3176930"/>
            <a:ext cx="540000" cy="540000"/>
            <a:chOff x="5195979" y="428797"/>
            <a:chExt cx="927463" cy="927463"/>
          </a:xfrm>
        </p:grpSpPr>
        <p:sp>
          <p:nvSpPr>
            <p:cNvPr id="28" name="椭圆 27"/>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p:cNvGrpSpPr/>
            <p:nvPr/>
          </p:nvGrpSpPr>
          <p:grpSpPr>
            <a:xfrm>
              <a:off x="5235042" y="460898"/>
              <a:ext cx="876427" cy="882962"/>
              <a:chOff x="6130069" y="1975983"/>
              <a:chExt cx="876427" cy="882962"/>
            </a:xfrm>
          </p:grpSpPr>
          <p:sp>
            <p:nvSpPr>
              <p:cNvPr id="32"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33"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30"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1"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2" name="Rectangle 1"/>
          <p:cNvSpPr/>
          <p:nvPr/>
        </p:nvSpPr>
        <p:spPr>
          <a:xfrm>
            <a:off x="374073" y="1276804"/>
            <a:ext cx="11276712" cy="523220"/>
          </a:xfrm>
          <a:prstGeom prst="rect">
            <a:avLst/>
          </a:prstGeom>
          <a:ln w="28575">
            <a:solidFill>
              <a:srgbClr val="FF0000"/>
            </a:solidFill>
          </a:ln>
        </p:spPr>
        <p:txBody>
          <a:bodyPr wrap="square">
            <a:spAutoFit/>
          </a:bodyPr>
          <a:lstStyle/>
          <a:p>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資料</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探討香港港口物流業發展前景及</a:t>
            </a:r>
            <a:r>
              <a:rPr lang="zh-TW" altLang="en-US" sz="2800" dirty="0" smtClean="0">
                <a:latin typeface="標楷體" panose="03000509000000000000" pitchFamily="65" charset="-120"/>
                <a:ea typeface="標楷體" panose="03000509000000000000" pitchFamily="65" charset="-120"/>
              </a:rPr>
              <a:t>方向</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香港</a:t>
            </a:r>
            <a:r>
              <a:rPr lang="zh-TW" altLang="en-US" sz="2800" dirty="0">
                <a:latin typeface="標楷體" panose="03000509000000000000" pitchFamily="65" charset="-120"/>
                <a:ea typeface="標楷體" panose="03000509000000000000" pitchFamily="65" charset="-120"/>
              </a:rPr>
              <a:t>貿易發展局經貿</a:t>
            </a:r>
            <a:r>
              <a:rPr lang="zh-TW" altLang="en-US" sz="2800" dirty="0" smtClean="0">
                <a:latin typeface="標楷體" panose="03000509000000000000" pitchFamily="65" charset="-120"/>
                <a:ea typeface="標楷體" panose="03000509000000000000" pitchFamily="65" charset="-120"/>
              </a:rPr>
              <a:t>研究</a:t>
            </a:r>
            <a:endParaRPr lang="en-GB" sz="28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flipV="1">
            <a:off x="474040" y="1505739"/>
            <a:ext cx="5652689" cy="4120396"/>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文本框 1"/>
          <p:cNvSpPr txBox="1"/>
          <p:nvPr/>
        </p:nvSpPr>
        <p:spPr>
          <a:xfrm>
            <a:off x="618087" y="1532708"/>
            <a:ext cx="5364593" cy="4093428"/>
          </a:xfrm>
          <a:prstGeom prst="rect">
            <a:avLst/>
          </a:prstGeom>
          <a:noFill/>
        </p:spPr>
        <p:txBody>
          <a:bodyPr wrap="square">
            <a:spAutoFit/>
          </a:bodyPr>
          <a:lstStyle/>
          <a:p>
            <a:pPr algn="just"/>
            <a:r>
              <a:rPr lang="zh-TW" altLang="en-US" sz="2600" dirty="0">
                <a:latin typeface="標楷體" panose="03000509000000000000" pitchFamily="65" charset="-120"/>
                <a:ea typeface="標楷體" panose="03000509000000000000" pitchFamily="65" charset="-120"/>
              </a:rPr>
              <a:t>香港作為中外</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文化交流和遠播中華文化的橋樑</a:t>
            </a:r>
            <a:r>
              <a:rPr lang="zh-CN" altLang="en-US" sz="2600" dirty="0">
                <a:latin typeface="Times New Roman" panose="02020603050405020304" pitchFamily="18" charset="0"/>
                <a:ea typeface="細明體" panose="02020509000000000000" pitchFamily="49"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通過不同的</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文化平台，</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包括</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西九文化區</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的戲曲中心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M+</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博物館</a:t>
            </a:r>
            <a:r>
              <a:rPr lang="zh-TW" altLang="en-US" sz="2600" dirty="0">
                <a:latin typeface="Times New Roman" panose="02020603050405020304" pitchFamily="18" charset="0"/>
                <a:ea typeface="細明體" panose="02020509000000000000" pitchFamily="49"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以及預計在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内</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開幕</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的香港故宮文化博物館等，展出國內珍貴文物，增加公眾及來自外地的參觀者對中國歷史和文化的認識；並吸引不同類型的文化藝術交流</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活動</a:t>
            </a:r>
            <a:r>
              <a:rPr lang="zh-CN" altLang="en-US" sz="2600" b="1"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如</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中國戲曲</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節</a:t>
            </a:r>
            <a:r>
              <a:rPr lang="zh-CN" altLang="en-US" sz="2600" b="1"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香港舉行，向世界展現中華文化</a:t>
            </a:r>
            <a:r>
              <a:rPr lang="zh-TW" altLang="en-US" sz="2600" dirty="0">
                <a:latin typeface="Times New Roman" panose="02020603050405020304" pitchFamily="18" charset="0"/>
                <a:ea typeface="細明體" panose="02020509000000000000" pitchFamily="49"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p:cNvSpPr txBox="1"/>
          <p:nvPr/>
        </p:nvSpPr>
        <p:spPr>
          <a:xfrm>
            <a:off x="6509028" y="4926108"/>
            <a:ext cx="4546118" cy="646331"/>
          </a:xfrm>
          <a:prstGeom prst="rect">
            <a:avLst/>
          </a:prstGeom>
          <a:noFill/>
        </p:spPr>
        <p:txBody>
          <a:bodyPr wrap="square">
            <a:spAutoFit/>
          </a:bodyPr>
          <a:lstStyle/>
          <a:p>
            <a:r>
              <a:rPr lang="zh-CN" altLang="en-US" b="0" i="0" dirty="0">
                <a:effectLst/>
                <a:latin typeface="DFKai-SB" panose="03000509000000000000" pitchFamily="65" charset="-120"/>
                <a:ea typeface="DFKai-SB" panose="03000509000000000000" pitchFamily="65" charset="-120"/>
              </a:rPr>
              <a:t>香港中國戲曲節集中演出經典中國戲曲，是國</a:t>
            </a:r>
            <a:r>
              <a:rPr lang="zh-TW" altLang="en-US" b="0" i="0" dirty="0">
                <a:effectLst/>
                <a:latin typeface="DFKai-SB" panose="03000509000000000000" pitchFamily="65" charset="-120"/>
                <a:ea typeface="DFKai-SB" panose="03000509000000000000" pitchFamily="65" charset="-120"/>
              </a:rPr>
              <a:t>家</a:t>
            </a:r>
            <a:r>
              <a:rPr lang="zh-CN" altLang="en-US" b="0" i="0" dirty="0">
                <a:effectLst/>
                <a:latin typeface="DFKai-SB" panose="03000509000000000000" pitchFamily="65" charset="-120"/>
                <a:ea typeface="DFKai-SB" panose="03000509000000000000" pitchFamily="65" charset="-120"/>
              </a:rPr>
              <a:t>對外展示戲曲藝術的平</a:t>
            </a:r>
            <a:r>
              <a:rPr lang="zh-CN" altLang="en-US" sz="1800" dirty="0">
                <a:latin typeface="DFKai-SB" panose="03000509000000000000" pitchFamily="65" charset="-120"/>
                <a:ea typeface="DFKai-SB" panose="03000509000000000000" pitchFamily="65" charset="-120"/>
              </a:rPr>
              <a:t>台</a:t>
            </a:r>
            <a:r>
              <a:rPr lang="zh-CN" altLang="en-US" b="0" i="0" dirty="0">
                <a:effectLst/>
                <a:latin typeface="DFKai-SB" panose="03000509000000000000" pitchFamily="65" charset="-120"/>
                <a:ea typeface="DFKai-SB" panose="03000509000000000000" pitchFamily="65" charset="-120"/>
              </a:rPr>
              <a:t>。</a:t>
            </a:r>
            <a:endParaRPr lang="zh-CN" altLang="en-US" dirty="0">
              <a:latin typeface="DFKai-SB" panose="03000509000000000000" pitchFamily="65" charset="-120"/>
              <a:ea typeface="DFKai-SB" panose="03000509000000000000" pitchFamily="65" charset="-12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028" y="1640199"/>
            <a:ext cx="4523543" cy="313060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7" name="文本框 6"/>
          <p:cNvSpPr txBox="1"/>
          <p:nvPr/>
        </p:nvSpPr>
        <p:spPr>
          <a:xfrm>
            <a:off x="1418728" y="5804354"/>
            <a:ext cx="7184945" cy="738664"/>
          </a:xfrm>
          <a:prstGeom prst="rect">
            <a:avLst/>
          </a:prstGeom>
          <a:noFill/>
        </p:spPr>
        <p:txBody>
          <a:bodyPr wrap="square">
            <a:spAutoFit/>
          </a:bodyPr>
          <a:lstStyle/>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新華網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://www.xinhuanet.com/2019-06/29/c_1124689126</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.htm</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香港政府新聞公報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www.info.gov.hk/gia/general/202107/21/P2021072100575.htm</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p:cNvSpPr/>
          <p:nvPr/>
        </p:nvSpPr>
        <p:spPr>
          <a:xfrm>
            <a:off x="3970670" y="805888"/>
            <a:ext cx="4117614" cy="584775"/>
          </a:xfrm>
          <a:prstGeom prst="rect">
            <a:avLst/>
          </a:prstGeom>
        </p:spPr>
        <p:txBody>
          <a:bodyPr wrap="square">
            <a:spAutoFit/>
          </a:bodyPr>
          <a:lstStyle/>
          <a:p>
            <a:pPr marL="342900" indent="-342900">
              <a:buFont typeface="Wingdings" panose="05000000000000000000" pitchFamily="2" charset="2"/>
              <a:buChar char="Ø"/>
            </a:pPr>
            <a:r>
              <a:rPr lang="zh-CN" altLang="en-US" sz="3200" dirty="0">
                <a:latin typeface="DFKai-SB" panose="03000509000000000000" pitchFamily="65" charset="-120"/>
                <a:ea typeface="DFKai-SB" panose="03000509000000000000" pitchFamily="65" charset="-120"/>
              </a:rPr>
              <a:t>搭建文化</a:t>
            </a:r>
            <a:r>
              <a:rPr lang="zh-TW" altLang="en-US" sz="3200" dirty="0">
                <a:latin typeface="DFKai-SB" panose="03000509000000000000" pitchFamily="65" charset="-120"/>
                <a:ea typeface="DFKai-SB" panose="03000509000000000000" pitchFamily="65" charset="-120"/>
              </a:rPr>
              <a:t>交流</a:t>
            </a:r>
            <a:r>
              <a:rPr lang="zh-CN" altLang="en-US" sz="3200" dirty="0">
                <a:latin typeface="DFKai-SB" panose="03000509000000000000" pitchFamily="65" charset="-120"/>
                <a:ea typeface="DFKai-SB" panose="03000509000000000000" pitchFamily="65" charset="-120"/>
              </a:rPr>
              <a:t>平台</a:t>
            </a:r>
          </a:p>
        </p:txBody>
      </p:sp>
      <p:sp>
        <p:nvSpPr>
          <p:cNvPr id="8" name="标题 1"/>
          <p:cNvSpPr txBox="1">
            <a:spLocks noChangeArrowheads="1"/>
          </p:cNvSpPr>
          <p:nvPr/>
        </p:nvSpPr>
        <p:spPr bwMode="auto">
          <a:xfrm>
            <a:off x="1755810" y="173405"/>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3</a:t>
            </a:r>
            <a:r>
              <a:rPr lang="en-US" altLang="zh-CN" sz="4000" b="1" dirty="0">
                <a:latin typeface="DFKai-SB" panose="03000509000000000000" pitchFamily="65" charset="-120"/>
                <a:ea typeface="DFKai-SB" panose="03000509000000000000" pitchFamily="65" charset="-120"/>
              </a:rPr>
              <a:t>  </a:t>
            </a:r>
            <a:r>
              <a:rPr lang="zh-TW" altLang="en-US" sz="4000" b="1" dirty="0">
                <a:latin typeface="DFKai-SB" panose="03000509000000000000" pitchFamily="65" charset="-120"/>
                <a:ea typeface="DFKai-SB" panose="03000509000000000000" pitchFamily="65" charset="-120"/>
              </a:rPr>
              <a:t>作為</a:t>
            </a:r>
            <a:r>
              <a:rPr lang="zh-CN" altLang="en-US" sz="4000" b="1" dirty="0">
                <a:latin typeface="DFKai-SB" panose="03000509000000000000" pitchFamily="65" charset="-120"/>
                <a:ea typeface="DFKai-SB" panose="03000509000000000000" pitchFamily="65" charset="-120"/>
              </a:rPr>
              <a:t>文化交流</a:t>
            </a:r>
            <a:r>
              <a:rPr lang="zh-TW" altLang="en-US" sz="4000" b="1" dirty="0">
                <a:latin typeface="DFKai-SB" panose="03000509000000000000" pitchFamily="65" charset="-120"/>
                <a:ea typeface="DFKai-SB" panose="03000509000000000000" pitchFamily="65" charset="-120"/>
              </a:rPr>
              <a:t>的橋樑</a:t>
            </a:r>
            <a:endParaRPr lang="zh-CN" altLang="en-US" sz="4000" b="1"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7223" y="1092906"/>
            <a:ext cx="10270860" cy="707886"/>
          </a:xfrm>
          <a:prstGeom prst="rect">
            <a:avLst/>
          </a:prstGeom>
          <a:noFill/>
        </p:spPr>
        <p:txBody>
          <a:bodyPr wrap="square">
            <a:spAutoFit/>
          </a:bodyPr>
          <a:lstStyle>
            <a:defPPr>
              <a:defRPr lang="zh-CN"/>
            </a:defPPr>
            <a:lvl1pPr>
              <a:lnSpc>
                <a:spcPct val="150000"/>
              </a:lnSpc>
              <a:defRPr sz="2400">
                <a:latin typeface="黑体" panose="02010609060101010101" pitchFamily="49" charset="-122"/>
                <a:ea typeface="黑体" panose="02010609060101010101" pitchFamily="49" charset="-122"/>
              </a:defRPr>
            </a:lvl1pPr>
          </a:lstStyle>
          <a:p>
            <a:pPr>
              <a:lnSpc>
                <a:spcPct val="100000"/>
              </a:lnSpc>
            </a:pPr>
            <a:r>
              <a:rPr lang="zh-CN" altLang="en-US" sz="4000" b="1" dirty="0">
                <a:latin typeface="DFKai-SB" panose="03000509000000000000" pitchFamily="65" charset="-120"/>
                <a:ea typeface="DFKai-SB" panose="03000509000000000000" pitchFamily="65" charset="-120"/>
              </a:rPr>
              <a:t>香港特區政府發起</a:t>
            </a:r>
            <a:r>
              <a:rPr lang="zh-CN" altLang="en-US" sz="4000" b="1" dirty="0" smtClean="0">
                <a:latin typeface="DFKai-SB" panose="03000509000000000000" pitchFamily="65" charset="-120"/>
                <a:ea typeface="DFKai-SB" panose="03000509000000000000" pitchFamily="65" charset="-120"/>
              </a:rPr>
              <a:t>組織</a:t>
            </a:r>
            <a:r>
              <a:rPr lang="zh-TW" altLang="en-US" sz="4000" b="1"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4000" b="1" dirty="0">
                <a:latin typeface="DFKai-SB" panose="03000509000000000000" pitchFamily="65" charset="-120"/>
                <a:ea typeface="DFKai-SB" panose="03000509000000000000" pitchFamily="65" charset="-120"/>
              </a:rPr>
              <a:t>亞洲文化合作論壇</a:t>
            </a:r>
            <a:r>
              <a:rPr lang="zh-TW" altLang="en-US" sz="4000" b="1" dirty="0">
                <a:latin typeface="DFKai-SB" panose="03000509000000000000" pitchFamily="65" charset="-120"/>
                <a:ea typeface="DFKai-SB" panose="03000509000000000000" pitchFamily="65" charset="-120"/>
                <a:sym typeface="宋体" panose="02010600030101010101" pitchFamily="2" charset="-122"/>
              </a:rPr>
              <a:t>」</a:t>
            </a:r>
            <a:endParaRPr lang="zh-CN" altLang="en-US" sz="4000" b="1" dirty="0">
              <a:latin typeface="DFKai-SB" panose="03000509000000000000" pitchFamily="65" charset="-120"/>
              <a:ea typeface="DFKai-SB" panose="03000509000000000000" pitchFamily="65" charset="-120"/>
            </a:endParaRPr>
          </a:p>
        </p:txBody>
      </p:sp>
      <p:sp>
        <p:nvSpPr>
          <p:cNvPr id="3" name="文本框 2"/>
          <p:cNvSpPr txBox="1"/>
          <p:nvPr/>
        </p:nvSpPr>
        <p:spPr>
          <a:xfrm>
            <a:off x="6515447" y="2085260"/>
            <a:ext cx="4881302" cy="646331"/>
          </a:xfrm>
          <a:prstGeom prst="rect">
            <a:avLst/>
          </a:prstGeom>
          <a:noFill/>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視頻來源</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亞洲文化合作論壇</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www.accf.org.hk/cindex.html</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图片 3">
            <a:hlinkClick r:id="rId2"/>
          </p:cNvPr>
          <p:cNvPicPr>
            <a:picLocks noChangeAspect="1"/>
          </p:cNvPicPr>
          <p:nvPr/>
        </p:nvPicPr>
        <p:blipFill>
          <a:blip r:embed="rId3"/>
          <a:stretch>
            <a:fillRect/>
          </a:stretch>
        </p:blipFill>
        <p:spPr>
          <a:xfrm>
            <a:off x="6192120" y="2763666"/>
            <a:ext cx="5351921" cy="303964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grpSp>
        <p:nvGrpSpPr>
          <p:cNvPr id="7" name="组合 6"/>
          <p:cNvGrpSpPr/>
          <p:nvPr/>
        </p:nvGrpSpPr>
        <p:grpSpPr>
          <a:xfrm>
            <a:off x="4615339" y="182502"/>
            <a:ext cx="2674938" cy="674687"/>
            <a:chOff x="977900" y="557213"/>
            <a:chExt cx="2674938" cy="674687"/>
          </a:xfrm>
        </p:grpSpPr>
        <p:sp>
          <p:nvSpPr>
            <p:cNvPr id="8" name="矩形 7"/>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文本框 13"/>
            <p:cNvSpPr txBox="1">
              <a:spLocks noChangeArrowheads="1"/>
            </p:cNvSpPr>
            <p:nvPr/>
          </p:nvSpPr>
          <p:spPr bwMode="auto">
            <a:xfrm>
              <a:off x="1341438" y="557213"/>
              <a:ext cx="2311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標楷體" panose="03000509000000000000" pitchFamily="65" charset="-120"/>
                  <a:ea typeface="標楷體" panose="03000509000000000000" pitchFamily="65" charset="-120"/>
                </a:rPr>
                <a:t>思考問題</a:t>
              </a:r>
            </a:p>
          </p:txBody>
        </p:sp>
        <p:cxnSp>
          <p:nvCxnSpPr>
            <p:cNvPr id="11" name="直接连接符 10"/>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1142833" y="1975128"/>
            <a:ext cx="4339650" cy="1718612"/>
          </a:xfrm>
          <a:prstGeom prst="rect">
            <a:avLst/>
          </a:prstGeom>
          <a:noFill/>
        </p:spPr>
        <p:txBody>
          <a:bodyPr wrap="square" rtlCol="0">
            <a:spAutoFit/>
          </a:bodyPr>
          <a:lstStyle/>
          <a:p>
            <a:pPr>
              <a:lnSpc>
                <a:spcPct val="130000"/>
              </a:lnSpc>
            </a:pPr>
            <a:r>
              <a:rPr lang="zh-CN" altLang="en-US" sz="2800" dirty="0">
                <a:latin typeface="DFKai-SB" panose="03000509000000000000" pitchFamily="65" charset="-120"/>
                <a:ea typeface="DFKai-SB" panose="03000509000000000000" pitchFamily="65" charset="-120"/>
              </a:rPr>
              <a:t>觀看</a:t>
            </a:r>
            <a:r>
              <a:rPr lang="zh-TW" altLang="en-US" sz="2800" dirty="0">
                <a:latin typeface="DFKai-SB" panose="03000509000000000000" pitchFamily="65" charset="-120"/>
                <a:ea typeface="DFKai-SB" panose="03000509000000000000" pitchFamily="65" charset="-120"/>
              </a:rPr>
              <a:t>短片後</a:t>
            </a:r>
            <a:r>
              <a:rPr lang="zh-CN" altLang="en-US"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試分析</a:t>
            </a:r>
            <a:r>
              <a:rPr lang="zh-CN" altLang="en-US" sz="2800" dirty="0">
                <a:latin typeface="DFKai-SB" panose="03000509000000000000" pitchFamily="65" charset="-120"/>
                <a:ea typeface="DFKai-SB" panose="03000509000000000000" pitchFamily="65" charset="-120"/>
              </a:rPr>
              <a:t>香港舉辦亞洲文化合作論壇會帶來甚麼積極影響</a:t>
            </a:r>
            <a:r>
              <a:rPr lang="zh-CN" altLang="en-US" sz="2800" dirty="0">
                <a:latin typeface="標楷體" panose="03000509000000000000" pitchFamily="65" charset="-120"/>
                <a:ea typeface="標楷體"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sp>
        <p:nvSpPr>
          <p:cNvPr id="13" name="文本框 12"/>
          <p:cNvSpPr txBox="1"/>
          <p:nvPr/>
        </p:nvSpPr>
        <p:spPr>
          <a:xfrm>
            <a:off x="1150230" y="4028173"/>
            <a:ext cx="4237507" cy="1772793"/>
          </a:xfrm>
          <a:prstGeom prst="rect">
            <a:avLst/>
          </a:prstGeom>
          <a:noFill/>
        </p:spPr>
        <p:txBody>
          <a:bodyPr wrap="square" rtlCol="0">
            <a:spAutoFit/>
          </a:bodyPr>
          <a:lstStyle/>
          <a:p>
            <a:pPr>
              <a:lnSpc>
                <a:spcPct val="130000"/>
              </a:lnSpc>
            </a:pPr>
            <a:r>
              <a:rPr lang="zh-CN" altLang="en-US" sz="2800" b="1" dirty="0">
                <a:latin typeface="DFKai-SB" panose="03000509000000000000" pitchFamily="65" charset="-120"/>
                <a:ea typeface="DFKai-SB" panose="03000509000000000000" pitchFamily="65" charset="-120"/>
              </a:rPr>
              <a:t>答案指引：</a:t>
            </a:r>
            <a:endParaRPr lang="en-US" altLang="zh-CN" sz="2800" b="1" dirty="0">
              <a:latin typeface="DFKai-SB" panose="03000509000000000000" pitchFamily="65" charset="-120"/>
              <a:ea typeface="DFKai-SB" panose="03000509000000000000" pitchFamily="65" charset="-120"/>
            </a:endParaRPr>
          </a:p>
          <a:p>
            <a:pPr>
              <a:lnSpc>
                <a:spcPct val="130000"/>
              </a:lnSpc>
            </a:pPr>
            <a:r>
              <a:rPr lang="zh-CN" altLang="en-US" sz="2800" dirty="0">
                <a:latin typeface="DFKai-SB" panose="03000509000000000000" pitchFamily="65" charset="-120"/>
                <a:ea typeface="DFKai-SB" panose="03000509000000000000" pitchFamily="65" charset="-120"/>
              </a:rPr>
              <a:t>促進文化交流互鑒，推動文化經貿往來等。</a:t>
            </a:r>
          </a:p>
        </p:txBody>
      </p:sp>
      <p:grpSp>
        <p:nvGrpSpPr>
          <p:cNvPr id="14" name="组合 13"/>
          <p:cNvGrpSpPr>
            <a:grpSpLocks noChangeAspect="1"/>
          </p:cNvGrpSpPr>
          <p:nvPr/>
        </p:nvGrpSpPr>
        <p:grpSpPr>
          <a:xfrm>
            <a:off x="660376" y="4214191"/>
            <a:ext cx="493472" cy="540000"/>
            <a:chOff x="6523756" y="488141"/>
            <a:chExt cx="883270" cy="966551"/>
          </a:xfrm>
        </p:grpSpPr>
        <p:sp>
          <p:nvSpPr>
            <p:cNvPr id="15" name="流程图: 离页连接符 14"/>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6" name="流程图: 离页连接符 15"/>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7" name="流程图: 离页连接符 16"/>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18" name="组合 17"/>
            <p:cNvGrpSpPr/>
            <p:nvPr/>
          </p:nvGrpSpPr>
          <p:grpSpPr>
            <a:xfrm>
              <a:off x="6676279" y="647264"/>
              <a:ext cx="600075" cy="568325"/>
              <a:chOff x="5991226" y="2949576"/>
              <a:chExt cx="600075" cy="568325"/>
            </a:xfrm>
          </p:grpSpPr>
          <p:sp>
            <p:nvSpPr>
              <p:cNvPr id="19"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0"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1"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grpSp>
        <p:nvGrpSpPr>
          <p:cNvPr id="22" name="组合 21"/>
          <p:cNvGrpSpPr>
            <a:grpSpLocks noChangeAspect="1"/>
          </p:cNvGrpSpPr>
          <p:nvPr/>
        </p:nvGrpSpPr>
        <p:grpSpPr>
          <a:xfrm flipH="1">
            <a:off x="390376" y="2124918"/>
            <a:ext cx="540000" cy="540000"/>
            <a:chOff x="5195979" y="428797"/>
            <a:chExt cx="927463" cy="927463"/>
          </a:xfrm>
        </p:grpSpPr>
        <p:sp>
          <p:nvSpPr>
            <p:cNvPr id="23" name="椭圆 22"/>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FKai-SB" panose="03000509000000000000" pitchFamily="65" charset="-120"/>
                <a:ea typeface="DFKai-SB" panose="03000509000000000000" pitchFamily="65" charset="-120"/>
              </a:endParaRPr>
            </a:p>
          </p:txBody>
        </p:sp>
        <p:grpSp>
          <p:nvGrpSpPr>
            <p:cNvPr id="24" name="组合 23"/>
            <p:cNvGrpSpPr/>
            <p:nvPr/>
          </p:nvGrpSpPr>
          <p:grpSpPr>
            <a:xfrm>
              <a:off x="5235042" y="460898"/>
              <a:ext cx="876427" cy="882962"/>
              <a:chOff x="6130069" y="1975983"/>
              <a:chExt cx="876427" cy="882962"/>
            </a:xfrm>
          </p:grpSpPr>
          <p:sp>
            <p:nvSpPr>
              <p:cNvPr id="27"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latin typeface="DFKai-SB" panose="03000509000000000000" pitchFamily="65" charset="-120"/>
                  <a:ea typeface="DFKai-SB" panose="03000509000000000000" pitchFamily="65" charset="-120"/>
                </a:endParaRPr>
              </a:p>
            </p:txBody>
          </p:sp>
          <p:sp>
            <p:nvSpPr>
              <p:cNvPr id="28"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sp>
          <p:nvSpPr>
            <p:cNvPr id="25"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26"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nvGrpSpPr>
          <p:cNvPr id="29" name="组合 28"/>
          <p:cNvGrpSpPr/>
          <p:nvPr/>
        </p:nvGrpSpPr>
        <p:grpSpPr>
          <a:xfrm>
            <a:off x="5704966" y="2115828"/>
            <a:ext cx="611572" cy="600552"/>
            <a:chOff x="8956942" y="3371688"/>
            <a:chExt cx="783725" cy="769603"/>
          </a:xfrm>
        </p:grpSpPr>
        <p:grpSp>
          <p:nvGrpSpPr>
            <p:cNvPr id="30" name="组合 29"/>
            <p:cNvGrpSpPr/>
            <p:nvPr/>
          </p:nvGrpSpPr>
          <p:grpSpPr>
            <a:xfrm>
              <a:off x="8956942" y="3371688"/>
              <a:ext cx="783725" cy="769603"/>
              <a:chOff x="8575498" y="2572853"/>
              <a:chExt cx="718729" cy="905135"/>
            </a:xfrm>
          </p:grpSpPr>
          <p:sp>
            <p:nvSpPr>
              <p:cNvPr id="37"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zh-CN" altLang="en-US" dirty="0">
                  <a:latin typeface="DFKai-SB" panose="03000509000000000000" pitchFamily="65" charset="-120"/>
                  <a:ea typeface="DFKai-SB" panose="03000509000000000000" pitchFamily="65" charset="-120"/>
                </a:endParaRPr>
              </a:p>
            </p:txBody>
          </p:sp>
          <p:sp>
            <p:nvSpPr>
              <p:cNvPr id="38"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9"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40"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nvGrpSpPr>
            <p:cNvPr id="31" name="组合 30"/>
            <p:cNvGrpSpPr/>
            <p:nvPr/>
          </p:nvGrpSpPr>
          <p:grpSpPr>
            <a:xfrm>
              <a:off x="9163801" y="3580795"/>
              <a:ext cx="417426" cy="417425"/>
              <a:chOff x="8440738" y="3594100"/>
              <a:chExt cx="554038" cy="554037"/>
            </a:xfrm>
          </p:grpSpPr>
          <p:sp>
            <p:nvSpPr>
              <p:cNvPr id="32"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3"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4"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5"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sp>
            <p:nvSpPr>
              <p:cNvPr id="36"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DFKai-SB" panose="03000509000000000000" pitchFamily="65" charset="-120"/>
                  <a:ea typeface="DFKai-SB" panose="03000509000000000000" pitchFamily="65" charset="-120"/>
                </a:endParaRPr>
              </a:p>
            </p:txBody>
          </p:sp>
        </p:grpSp>
      </p:grpSp>
      <p:sp>
        <p:nvSpPr>
          <p:cNvPr id="41" name="Rectangle 40"/>
          <p:cNvSpPr/>
          <p:nvPr/>
        </p:nvSpPr>
        <p:spPr>
          <a:xfrm>
            <a:off x="6192121" y="5850598"/>
            <a:ext cx="5351920" cy="400110"/>
          </a:xfrm>
          <a:prstGeom prst="rect">
            <a:avLst/>
          </a:prstGeom>
          <a:ln w="28575">
            <a:solidFill>
              <a:srgbClr val="FF9966"/>
            </a:solidFill>
          </a:ln>
        </p:spPr>
        <p:txBody>
          <a:bodyPr wrap="square">
            <a:spAutoFit/>
          </a:bodyPr>
          <a:lstStyle/>
          <a:p>
            <a:pPr algn="ctr"/>
            <a:r>
              <a:rPr lang="zh-TW" altLang="en-US" sz="2000" dirty="0" smtClean="0">
                <a:latin typeface="DFKai-SB" panose="03000509000000000000" pitchFamily="65" charset="-120"/>
                <a:ea typeface="DFKai-SB" panose="03000509000000000000" pitchFamily="65" charset="-120"/>
              </a:rPr>
              <a:t>點擊圖像觀看視頻</a:t>
            </a:r>
            <a:endParaRPr lang="ja-JP" alt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93555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748290" y="2020846"/>
            <a:ext cx="5153397" cy="2998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2000" dirty="0">
                <a:latin typeface="DFKai-SB" panose="03000509000000000000" pitchFamily="65" charset="-120"/>
                <a:ea typeface="DFKai-SB" panose="03000509000000000000" pitchFamily="65" charset="-120"/>
              </a:rPr>
              <a:t>    </a:t>
            </a:r>
            <a:endParaRPr lang="zh-CN" altLang="en-US" sz="2000" dirty="0">
              <a:latin typeface="DFKai-SB" panose="03000509000000000000" pitchFamily="65" charset="-120"/>
              <a:ea typeface="DFKai-SB" panose="03000509000000000000" pitchFamily="65" charset="-120"/>
            </a:endParaRPr>
          </a:p>
        </p:txBody>
      </p:sp>
      <p:pic>
        <p:nvPicPr>
          <p:cNvPr id="16" name="图片 15"/>
          <p:cNvPicPr>
            <a:picLocks noChangeAspect="1"/>
          </p:cNvPicPr>
          <p:nvPr/>
        </p:nvPicPr>
        <p:blipFill>
          <a:blip r:embed="rId3"/>
          <a:stretch>
            <a:fillRect/>
          </a:stretch>
        </p:blipFill>
        <p:spPr>
          <a:xfrm>
            <a:off x="500817" y="2511435"/>
            <a:ext cx="4891896" cy="272734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7" name="矩形 16"/>
          <p:cNvSpPr/>
          <p:nvPr/>
        </p:nvSpPr>
        <p:spPr>
          <a:xfrm>
            <a:off x="500817" y="5287163"/>
            <a:ext cx="4891896" cy="830997"/>
          </a:xfrm>
          <a:prstGeom prst="rect">
            <a:avLst/>
          </a:prstGeom>
        </p:spPr>
        <p:txBody>
          <a:bodyPr wrap="square">
            <a:spAutoFit/>
          </a:bodyPr>
          <a:lstStyle/>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23</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日晚，國家主席習近平在北京以視</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像</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方式會見聯合國秘書長古特雷斯時指出：</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世界上只有一個體系，就是以聯合國為核心的國際體系；只有一套規則，就是以聯合國憲章為基礎的國際關係基本準則。</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6" name="标题 1"/>
          <p:cNvSpPr txBox="1">
            <a:spLocks noChangeArrowheads="1"/>
          </p:cNvSpPr>
          <p:nvPr/>
        </p:nvSpPr>
        <p:spPr bwMode="auto">
          <a:xfrm>
            <a:off x="1835291" y="152502"/>
            <a:ext cx="872187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1" dirty="0" smtClean="0">
                <a:latin typeface="DFKai-SB" panose="03000509000000000000" pitchFamily="65" charset="-120"/>
                <a:ea typeface="DFKai-SB" panose="03000509000000000000" pitchFamily="65" charset="-120"/>
              </a:rPr>
              <a:t>國家</a:t>
            </a:r>
            <a:r>
              <a:rPr lang="zh-CN" altLang="en-US" sz="3600" b="1" dirty="0">
                <a:latin typeface="DFKai-SB" panose="03000509000000000000" pitchFamily="65" charset="-120"/>
                <a:ea typeface="DFKai-SB" panose="03000509000000000000" pitchFamily="65" charset="-120"/>
              </a:rPr>
              <a:t>維護聯合國秩序，塑造和平外部環境</a:t>
            </a:r>
            <a:endParaRPr lang="en-US" altLang="zh-CN" sz="3600" b="1" dirty="0">
              <a:latin typeface="DFKai-SB" panose="03000509000000000000" pitchFamily="65" charset="-120"/>
              <a:ea typeface="DFKai-SB" panose="03000509000000000000" pitchFamily="65" charset="-120"/>
            </a:endParaRPr>
          </a:p>
        </p:txBody>
      </p:sp>
      <p:sp>
        <p:nvSpPr>
          <p:cNvPr id="2" name="矩形 1"/>
          <p:cNvSpPr/>
          <p:nvPr/>
        </p:nvSpPr>
        <p:spPr>
          <a:xfrm>
            <a:off x="4483676" y="2118672"/>
            <a:ext cx="6877135"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r>
              <a:rPr lang="zh-TW" altLang="en-US" sz="1400" dirty="0" smtClean="0">
                <a:latin typeface="標楷體" panose="03000509000000000000" pitchFamily="65" charset="-120"/>
                <a:ea typeface="標楷體" panose="03000509000000000000" pitchFamily="65" charset="-120"/>
              </a:rPr>
              <a:t>中國政府網 </a:t>
            </a:r>
            <a:r>
              <a:rPr lang="en-US" altLang="zh-TW" sz="1400" dirty="0" smtClean="0">
                <a:latin typeface="標楷體" panose="03000509000000000000" pitchFamily="65" charset="-120"/>
                <a:ea typeface="標楷體" panose="03000509000000000000" pitchFamily="65" charset="-120"/>
              </a:rPr>
              <a:t>(</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www.gov.cn/xinwen/2021-10/25/content_5644772.htm</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p:cNvSpPr txBox="1"/>
          <p:nvPr/>
        </p:nvSpPr>
        <p:spPr>
          <a:xfrm>
            <a:off x="640897" y="6326579"/>
            <a:ext cx="4529619" cy="461665"/>
          </a:xfrm>
          <a:prstGeom prst="rect">
            <a:avLst/>
          </a:prstGeom>
          <a:noFill/>
        </p:spPr>
        <p:txBody>
          <a:bodyPr wrap="square" rtlCol="0">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新華網</a:t>
            </a:r>
            <a:r>
              <a:rPr lang="en-US" altLang="zh-TW" sz="1200" dirty="0" smtClean="0">
                <a:latin typeface="標楷體" panose="03000509000000000000" pitchFamily="65" charset="-120"/>
                <a:ea typeface="標楷體" panose="03000509000000000000" pitchFamily="65" charset="-12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www.xinhuanet.com/politics/leaders/2020-09/23/c_1126532678.htm)</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414748" y="811015"/>
            <a:ext cx="11042273" cy="1569660"/>
          </a:xfrm>
          <a:prstGeom prst="rect">
            <a:avLst/>
          </a:prstGeom>
        </p:spPr>
        <p:txBody>
          <a:bodyPr wrap="square">
            <a:spAutoFit/>
          </a:bodyPr>
          <a:lstStyle/>
          <a:p>
            <a:r>
              <a:rPr lang="en-US" altLang="zh-CN"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聯合國憲章</a:t>
            </a:r>
            <a:r>
              <a:rPr lang="en-US" altLang="zh-CN"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明確將維護世界和平、促進共同發展、推動國家間友好關係與弘揚多邊主義原則作為主要宗旨。</a:t>
            </a:r>
            <a:r>
              <a:rPr lang="zh-CN" altLang="en-US" sz="2400" dirty="0" smtClean="0">
                <a:latin typeface="標楷體" panose="03000509000000000000" pitchFamily="65" charset="-120"/>
                <a:ea typeface="標楷體" panose="03000509000000000000" pitchFamily="65" charset="-120"/>
              </a:rPr>
              <a:t>國</a:t>
            </a:r>
            <a:r>
              <a:rPr lang="zh-TW" altLang="en-US" sz="2400" dirty="0" smtClean="0">
                <a:latin typeface="標楷體" panose="03000509000000000000" pitchFamily="65" charset="-120"/>
                <a:ea typeface="標楷體" panose="03000509000000000000" pitchFamily="65" charset="-120"/>
              </a:rPr>
              <a:t>家</a:t>
            </a:r>
            <a:r>
              <a:rPr lang="zh-CN" altLang="en-US" sz="2400" dirty="0" smtClean="0">
                <a:latin typeface="DFKai-SB" panose="03000509000000000000" pitchFamily="65" charset="-120"/>
                <a:ea typeface="DFKai-SB" panose="03000509000000000000" pitchFamily="65" charset="-120"/>
              </a:rPr>
              <a:t>維護以聯合國為核心的國際體系和以聯合國憲章為基礎的國際關係基本準則，以國際法為基礎的國際秩序，也為</a:t>
            </a:r>
            <a:r>
              <a:rPr lang="zh-CN" altLang="en-US" sz="2400" dirty="0" smtClean="0">
                <a:latin typeface="標楷體" panose="03000509000000000000" pitchFamily="65" charset="-120"/>
                <a:ea typeface="標楷體" panose="03000509000000000000" pitchFamily="65" charset="-120"/>
              </a:rPr>
              <a:t>國</a:t>
            </a:r>
            <a:r>
              <a:rPr lang="zh-TW" altLang="en-US" sz="2400" dirty="0">
                <a:latin typeface="標楷體" panose="03000509000000000000" pitchFamily="65" charset="-120"/>
                <a:ea typeface="標楷體" panose="03000509000000000000" pitchFamily="65" charset="-120"/>
              </a:rPr>
              <a:t>家</a:t>
            </a:r>
            <a:r>
              <a:rPr lang="zh-CN" altLang="en-US" sz="2400" dirty="0">
                <a:latin typeface="DFKai-SB" panose="03000509000000000000" pitchFamily="65" charset="-120"/>
                <a:ea typeface="DFKai-SB" panose="03000509000000000000" pitchFamily="65" charset="-120"/>
              </a:rPr>
              <a:t>發展營造了總體上和平的外部環境。</a:t>
            </a:r>
          </a:p>
        </p:txBody>
      </p:sp>
      <p:sp>
        <p:nvSpPr>
          <p:cNvPr id="10" name="矩形: 圆角 4"/>
          <p:cNvSpPr/>
          <p:nvPr/>
        </p:nvSpPr>
        <p:spPr>
          <a:xfrm flipV="1">
            <a:off x="6025869" y="2493391"/>
            <a:ext cx="5735567" cy="3302021"/>
          </a:xfrm>
          <a:prstGeom prst="roundRect">
            <a:avLst>
              <a:gd name="adj" fmla="val 6313"/>
            </a:avLst>
          </a:prstGeom>
          <a:solidFill>
            <a:srgbClr val="00B05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矩形 10"/>
          <p:cNvSpPr/>
          <p:nvPr/>
        </p:nvSpPr>
        <p:spPr>
          <a:xfrm>
            <a:off x="6346807" y="2805573"/>
            <a:ext cx="5093689" cy="2677656"/>
          </a:xfrm>
          <a:prstGeom prst="rect">
            <a:avLst/>
          </a:prstGeom>
        </p:spPr>
        <p:txBody>
          <a:bodyPr wrap="square">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年，在</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倡議下，安理會舉行</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維護多邊主義和以聯合國為核心的國際體系</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高級別會議。各方均強調堅持多邊主義的重要性，以不同方式表達了捍衛</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聯合國憲章</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宗旨和原則的必要性，重申支援聯合國在國際事務中發揮更大作用的必要性。</a:t>
            </a:r>
          </a:p>
        </p:txBody>
      </p:sp>
      <p:sp>
        <p:nvSpPr>
          <p:cNvPr id="12" name="文本框 11"/>
          <p:cNvSpPr txBox="1"/>
          <p:nvPr/>
        </p:nvSpPr>
        <p:spPr>
          <a:xfrm>
            <a:off x="6427749" y="6016243"/>
            <a:ext cx="4362172" cy="646331"/>
          </a:xfrm>
          <a:prstGeom prst="rect">
            <a:avLst/>
          </a:prstGeom>
          <a:noFill/>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big5.www.gov.cn/gate/big5/www.gov.cn/guowuyuan/2021-05/08/content_5605208.htm</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38"/>
          <p:cNvGrpSpPr/>
          <p:nvPr/>
        </p:nvGrpSpPr>
        <p:grpSpPr bwMode="auto">
          <a:xfrm>
            <a:off x="713639" y="251238"/>
            <a:ext cx="1581150" cy="647700"/>
            <a:chOff x="4225771" y="1065320"/>
            <a:chExt cx="895882" cy="947506"/>
          </a:xfrm>
        </p:grpSpPr>
        <p:sp>
          <p:nvSpPr>
            <p:cNvPr id="14" name="矩形 1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2" name="矩形: 圆角 41"/>
          <p:cNvSpPr/>
          <p:nvPr/>
        </p:nvSpPr>
        <p:spPr>
          <a:xfrm flipV="1">
            <a:off x="771400" y="2932201"/>
            <a:ext cx="10649199" cy="1334749"/>
          </a:xfrm>
          <a:prstGeom prst="roundRect">
            <a:avLst>
              <a:gd name="adj" fmla="val 10000"/>
            </a:avLst>
          </a:prstGeom>
          <a:solidFill>
            <a:srgbClr val="00B0F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HK" altLang="en-US" dirty="0"/>
          </a:p>
        </p:txBody>
      </p:sp>
      <p:sp>
        <p:nvSpPr>
          <p:cNvPr id="11" name="矩形 10"/>
          <p:cNvSpPr/>
          <p:nvPr/>
        </p:nvSpPr>
        <p:spPr>
          <a:xfrm>
            <a:off x="928818" y="2993255"/>
            <a:ext cx="10491781" cy="1212640"/>
          </a:xfrm>
          <a:prstGeom prst="rect">
            <a:avLst/>
          </a:prstGeom>
        </p:spPr>
        <p:txBody>
          <a:bodyPr wrap="square">
            <a:spAutoFit/>
          </a:bodyPr>
          <a:lstStyle/>
          <a:p>
            <a:pPr>
              <a:lnSpc>
                <a:spcPct val="130000"/>
              </a:lnSpc>
            </a:pPr>
            <a:r>
              <a:rPr lang="en-US" altLang="zh-TW" sz="2800" dirty="0" smtClean="0">
                <a:latin typeface="DFKai-SB" panose="03000509000000000000" pitchFamily="65" charset="-120"/>
                <a:ea typeface="DFKai-SB" panose="03000509000000000000" pitchFamily="65" charset="-12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踐</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行真正多邊</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主義發揮</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中國獨特作用</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常駐聯合國代表張軍大使向媒體介紹中國擔任安理會</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月輪值主席工作</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DFKai-SB" panose="03000509000000000000" pitchFamily="65" charset="-120"/>
                <a:ea typeface="DFKai-SB" panose="03000509000000000000" pitchFamily="65" charset="-120"/>
              </a:rPr>
              <a:t>》</a:t>
            </a:r>
            <a:endParaRPr lang="zh-CN" altLang="en-US" sz="2800" dirty="0">
              <a:latin typeface="DFKai-SB" panose="03000509000000000000" pitchFamily="65" charset="-120"/>
              <a:ea typeface="DFKai-SB" panose="03000509000000000000" pitchFamily="65" charset="-120"/>
            </a:endParaRPr>
          </a:p>
        </p:txBody>
      </p:sp>
      <p:sp>
        <p:nvSpPr>
          <p:cNvPr id="33" name="矩形 32"/>
          <p:cNvSpPr/>
          <p:nvPr/>
        </p:nvSpPr>
        <p:spPr>
          <a:xfrm>
            <a:off x="713639" y="1107880"/>
            <a:ext cx="10706960" cy="1692771"/>
          </a:xfrm>
          <a:prstGeom prst="rect">
            <a:avLst/>
          </a:prstGeom>
          <a:ln w="38100">
            <a:solidFill>
              <a:srgbClr val="FF0000"/>
            </a:solidFill>
          </a:ln>
        </p:spPr>
        <p:txBody>
          <a:bodyPr wrap="square">
            <a:spAutoFit/>
          </a:bodyPr>
          <a:lstStyle/>
          <a:p>
            <a:pPr>
              <a:lnSpc>
                <a:spcPct val="130000"/>
              </a:lnSpc>
            </a:pPr>
            <a:r>
              <a:rPr lang="zh-TW" altLang="en-US" sz="4000" dirty="0" smtClean="0">
                <a:latin typeface="DFKai-SB" panose="03000509000000000000" pitchFamily="65" charset="-120"/>
                <a:ea typeface="DFKai-SB" panose="03000509000000000000" pitchFamily="65" charset="-120"/>
              </a:rPr>
              <a:t>點擊下圖閱讀文章，以了解</a:t>
            </a:r>
            <a:r>
              <a:rPr lang="zh-CN" altLang="en-US" sz="4000" dirty="0" smtClean="0">
                <a:latin typeface="標楷體" panose="03000509000000000000" pitchFamily="65" charset="-120"/>
                <a:ea typeface="標楷體" panose="03000509000000000000" pitchFamily="65" charset="-120"/>
              </a:rPr>
              <a:t>國</a:t>
            </a:r>
            <a:r>
              <a:rPr lang="zh-TW" altLang="en-US" sz="4000" dirty="0">
                <a:latin typeface="標楷體" panose="03000509000000000000" pitchFamily="65" charset="-120"/>
                <a:ea typeface="標楷體" panose="03000509000000000000" pitchFamily="65" charset="-120"/>
              </a:rPr>
              <a:t>家</a:t>
            </a:r>
            <a:r>
              <a:rPr lang="zh-CN" altLang="en-US" sz="4000" dirty="0">
                <a:latin typeface="DFKai-SB" panose="03000509000000000000" pitchFamily="65" charset="-120"/>
                <a:ea typeface="DFKai-SB" panose="03000509000000000000" pitchFamily="65" charset="-120"/>
              </a:rPr>
              <a:t>在聯合國維護國際秩序，塑造和平環境的</a:t>
            </a:r>
            <a:r>
              <a:rPr lang="zh-CN" altLang="en-US" sz="4000" dirty="0" smtClean="0">
                <a:latin typeface="DFKai-SB" panose="03000509000000000000" pitchFamily="65" charset="-120"/>
                <a:ea typeface="DFKai-SB" panose="03000509000000000000" pitchFamily="65" charset="-120"/>
              </a:rPr>
              <a:t>工作</a:t>
            </a:r>
            <a:r>
              <a:rPr lang="zh-TW" altLang="en-US" sz="4000" dirty="0" smtClean="0">
                <a:latin typeface="DFKai-SB" panose="03000509000000000000" pitchFamily="65" charset="-120"/>
                <a:ea typeface="DFKai-SB" panose="03000509000000000000" pitchFamily="65" charset="-120"/>
              </a:rPr>
              <a:t>。</a:t>
            </a:r>
            <a:endParaRPr lang="en-US" altLang="zh-CN" sz="4000" dirty="0">
              <a:latin typeface="DFKai-SB" panose="03000509000000000000" pitchFamily="65" charset="-120"/>
              <a:ea typeface="DFKai-SB" panose="03000509000000000000" pitchFamily="65" charset="-120"/>
            </a:endParaRPr>
          </a:p>
        </p:txBody>
      </p:sp>
      <p:sp>
        <p:nvSpPr>
          <p:cNvPr id="3" name="矩形 2"/>
          <p:cNvSpPr/>
          <p:nvPr/>
        </p:nvSpPr>
        <p:spPr>
          <a:xfrm>
            <a:off x="2538464" y="5842131"/>
            <a:ext cx="6295249"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中華人民共和國常駐聯合國代表團</a:t>
            </a:r>
            <a:endParaRPr lang="en-US" altLang="zh-CN" sz="1400" dirty="0">
              <a:latin typeface="標楷體" panose="03000509000000000000" pitchFamily="65" charset="-120"/>
              <a:ea typeface="標楷體" panose="03000509000000000000" pitchFamily="65" charset="-120"/>
            </a:endParaRPr>
          </a:p>
          <a:p>
            <a:r>
              <a:rPr lang="en-US" altLang="zh-TW" sz="1400" dirty="0">
                <a:solidFill>
                  <a:srgbClr val="00B050"/>
                </a:solidFill>
                <a:latin typeface="標楷體" panose="03000509000000000000" pitchFamily="65" charset="-120"/>
                <a:ea typeface="標楷體" panose="03000509000000000000" pitchFamily="65" charset="-12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chnun.chinamission.org.cn/chn/zgylhg/jjalh/202106/t20210601_9126930.htm</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42"/>
          <p:cNvSpPr txBox="1">
            <a:spLocks noChangeArrowheads="1"/>
          </p:cNvSpPr>
          <p:nvPr/>
        </p:nvSpPr>
        <p:spPr bwMode="auto">
          <a:xfrm>
            <a:off x="292344" y="251238"/>
            <a:ext cx="2347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DFKai-SB" panose="03000509000000000000" pitchFamily="65" charset="-120"/>
                <a:ea typeface="DFKai-SB" panose="03000509000000000000" pitchFamily="65" charset="-120"/>
              </a:rPr>
              <a:t>閱讀活動</a:t>
            </a:r>
            <a:endParaRPr lang="zh-CN" altLang="en-US" sz="2800" b="1" strike="sngStrike" dirty="0">
              <a:latin typeface="DFKai-SB" panose="03000509000000000000" pitchFamily="65" charset="-120"/>
              <a:ea typeface="DFKai-SB" panose="03000509000000000000" pitchFamily="65" charset="-120"/>
            </a:endParaRPr>
          </a:p>
        </p:txBody>
      </p:sp>
      <p:pic>
        <p:nvPicPr>
          <p:cNvPr id="2" name="Picture 1">
            <a:hlinkClick r:id="rId2"/>
          </p:cNvPr>
          <p:cNvPicPr>
            <a:picLocks noChangeAspect="1"/>
          </p:cNvPicPr>
          <p:nvPr/>
        </p:nvPicPr>
        <p:blipFill>
          <a:blip r:embed="rId3"/>
          <a:stretch>
            <a:fillRect/>
          </a:stretch>
        </p:blipFill>
        <p:spPr>
          <a:xfrm>
            <a:off x="2538464" y="4475892"/>
            <a:ext cx="6716062" cy="10764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81107" y="1207028"/>
            <a:ext cx="10173369" cy="5078313"/>
          </a:xfrm>
          <a:prstGeom prst="rect">
            <a:avLst/>
          </a:prstGeom>
        </p:spPr>
        <p:txBody>
          <a:bodyPr wrap="square">
            <a:spAutoFit/>
          </a:bodyPr>
          <a:lstStyle/>
          <a:p>
            <a:pPr marL="571500" indent="-571500">
              <a:buFont typeface="Arial" panose="020B0604020202020204" pitchFamily="34" charset="0"/>
              <a:buChar char="•"/>
            </a:pPr>
            <a:r>
              <a:rPr lang="zh-CN" altLang="en-US" sz="3600" dirty="0" smtClean="0">
                <a:latin typeface="DFKai-SB" panose="03000509000000000000" pitchFamily="65" charset="-120"/>
                <a:ea typeface="DFKai-SB" panose="03000509000000000000" pitchFamily="65" charset="-120"/>
              </a:rPr>
              <a:t>各國</a:t>
            </a:r>
            <a:r>
              <a:rPr lang="zh-CN" altLang="en-US" sz="3600" dirty="0">
                <a:latin typeface="DFKai-SB" panose="03000509000000000000" pitchFamily="65" charset="-120"/>
                <a:ea typeface="DFKai-SB" panose="03000509000000000000" pitchFamily="65" charset="-120"/>
              </a:rPr>
              <a:t>之間加強聯繫可以增進互信，互信是國家間關係的基礎。互信的關鍵是尊重和照顧彼此重大利益關切，建立有效溝通機制。</a:t>
            </a:r>
            <a:r>
              <a:rPr lang="zh-CN" altLang="en-US" sz="3600" dirty="0">
                <a:latin typeface="標楷體" panose="03000509000000000000" pitchFamily="65" charset="-120"/>
                <a:ea typeface="標楷體" panose="03000509000000000000" pitchFamily="65" charset="-120"/>
              </a:rPr>
              <a:t>國</a:t>
            </a:r>
            <a:r>
              <a:rPr lang="zh-TW" altLang="en-US" sz="3600" dirty="0">
                <a:latin typeface="標楷體" panose="03000509000000000000" pitchFamily="65" charset="-120"/>
                <a:ea typeface="標楷體" panose="03000509000000000000" pitchFamily="65" charset="-120"/>
              </a:rPr>
              <a:t>家</a:t>
            </a:r>
            <a:r>
              <a:rPr lang="zh-CN" altLang="en-US" sz="3600" dirty="0">
                <a:latin typeface="DFKai-SB" panose="03000509000000000000" pitchFamily="65" charset="-120"/>
                <a:ea typeface="DFKai-SB" panose="03000509000000000000" pitchFamily="65" charset="-120"/>
              </a:rPr>
              <a:t>通過參與國際事務，增強與各國互信，有助於建構新</a:t>
            </a:r>
            <a:r>
              <a:rPr lang="zh-TW" altLang="en-US" sz="3600" dirty="0">
                <a:latin typeface="DFKai-SB" panose="03000509000000000000" pitchFamily="65" charset="-120"/>
                <a:ea typeface="DFKai-SB" panose="03000509000000000000" pitchFamily="65" charset="-120"/>
              </a:rPr>
              <a:t>的</a:t>
            </a:r>
            <a:r>
              <a:rPr lang="zh-CN" altLang="en-US" sz="3600" dirty="0">
                <a:latin typeface="DFKai-SB" panose="03000509000000000000" pitchFamily="65" charset="-120"/>
                <a:ea typeface="DFKai-SB" panose="03000509000000000000" pitchFamily="65" charset="-120"/>
              </a:rPr>
              <a:t>國際夥伴關係。</a:t>
            </a:r>
            <a:endParaRPr lang="en-US" altLang="zh-CN" sz="3600" dirty="0">
              <a:latin typeface="DFKai-SB" panose="03000509000000000000" pitchFamily="65" charset="-120"/>
              <a:ea typeface="DFKai-SB" panose="03000509000000000000" pitchFamily="65" charset="-120"/>
            </a:endParaRPr>
          </a:p>
          <a:p>
            <a:pPr marL="571500" indent="-571500">
              <a:buFont typeface="Arial" panose="020B0604020202020204" pitchFamily="34" charset="0"/>
              <a:buChar char="•"/>
            </a:pPr>
            <a:r>
              <a:rPr lang="zh-CN" altLang="en-US" sz="3600" dirty="0" smtClean="0">
                <a:latin typeface="DFKai-SB" panose="03000509000000000000" pitchFamily="65" charset="-120"/>
                <a:ea typeface="DFKai-SB" panose="03000509000000000000" pitchFamily="65" charset="-120"/>
              </a:rPr>
              <a:t>國</a:t>
            </a:r>
            <a:r>
              <a:rPr lang="zh-CN" altLang="en-US" sz="3600" dirty="0">
                <a:latin typeface="DFKai-SB" panose="03000509000000000000" pitchFamily="65" charset="-120"/>
                <a:ea typeface="DFKai-SB" panose="03000509000000000000" pitchFamily="65" charset="-120"/>
              </a:rPr>
              <a:t>與國之間開誠</a:t>
            </a:r>
            <a:r>
              <a:rPr lang="zh-TW" altLang="en-US" sz="3600" dirty="0">
                <a:latin typeface="DFKai-SB" panose="03000509000000000000" pitchFamily="65" charset="-120"/>
                <a:ea typeface="DFKai-SB" panose="03000509000000000000" pitchFamily="65" charset="-120"/>
              </a:rPr>
              <a:t>布</a:t>
            </a:r>
            <a:r>
              <a:rPr lang="zh-CN" altLang="en-US" sz="3600" dirty="0">
                <a:latin typeface="DFKai-SB" panose="03000509000000000000" pitchFamily="65" charset="-120"/>
                <a:ea typeface="DFKai-SB" panose="03000509000000000000" pitchFamily="65" charset="-120"/>
              </a:rPr>
              <a:t>公，積極與其他國家領導人和人民通過多種方式加強交流，增進互信。在處理相互關係時，不應損害對方的核心利益，兩國之間是一種良性競爭與合作共贏的關係</a:t>
            </a:r>
            <a:r>
              <a:rPr lang="zh-CN" altLang="en-US" sz="3600" dirty="0" smtClean="0">
                <a:latin typeface="DFKai-SB" panose="03000509000000000000" pitchFamily="65" charset="-120"/>
                <a:ea typeface="DFKai-SB" panose="03000509000000000000" pitchFamily="65" charset="-120"/>
              </a:rPr>
              <a:t>。</a:t>
            </a:r>
            <a:endParaRPr lang="en-US" altLang="zh-CN" sz="3600" dirty="0">
              <a:latin typeface="DFKai-SB" panose="03000509000000000000" pitchFamily="65" charset="-120"/>
              <a:ea typeface="DFKai-SB" panose="03000509000000000000" pitchFamily="65" charset="-120"/>
            </a:endParaRPr>
          </a:p>
        </p:txBody>
      </p:sp>
      <p:sp>
        <p:nvSpPr>
          <p:cNvPr id="5" name="标题 1"/>
          <p:cNvSpPr txBox="1">
            <a:spLocks noChangeArrowheads="1"/>
          </p:cNvSpPr>
          <p:nvPr/>
        </p:nvSpPr>
        <p:spPr bwMode="auto">
          <a:xfrm>
            <a:off x="1645921" y="400145"/>
            <a:ext cx="842761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smtClean="0">
                <a:latin typeface="DFKai-SB" panose="03000509000000000000" pitchFamily="65" charset="-120"/>
                <a:ea typeface="DFKai-SB" panose="03000509000000000000" pitchFamily="65" charset="-120"/>
              </a:rPr>
              <a:t>國家</a:t>
            </a:r>
            <a:r>
              <a:rPr lang="zh-CN" altLang="en-US" sz="4000" b="1" dirty="0">
                <a:latin typeface="DFKai-SB" panose="03000509000000000000" pitchFamily="65" charset="-120"/>
                <a:ea typeface="DFKai-SB" panose="03000509000000000000" pitchFamily="65" charset="-120"/>
              </a:rPr>
              <a:t>加強與各國往來，增進</a:t>
            </a:r>
            <a:r>
              <a:rPr lang="zh-TW" altLang="en-US" sz="4000" b="1" dirty="0">
                <a:latin typeface="DFKai-SB" panose="03000509000000000000" pitchFamily="65" charset="-120"/>
                <a:ea typeface="DFKai-SB" panose="03000509000000000000" pitchFamily="65" charset="-120"/>
              </a:rPr>
              <a:t>彼此</a:t>
            </a:r>
            <a:r>
              <a:rPr lang="zh-CN" altLang="en-US" sz="4000" b="1" dirty="0">
                <a:latin typeface="DFKai-SB" panose="03000509000000000000" pitchFamily="65" charset="-120"/>
                <a:ea typeface="DFKai-SB" panose="03000509000000000000" pitchFamily="65" charset="-120"/>
              </a:rPr>
              <a:t>互信</a:t>
            </a:r>
            <a:r>
              <a:rPr lang="en-US" altLang="zh-CN" sz="4000" b="1" dirty="0">
                <a:latin typeface="DFKai-SB" panose="03000509000000000000" pitchFamily="65" charset="-120"/>
                <a:ea typeface="DFKai-SB" panose="03000509000000000000" pitchFamily="65" charset="-12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689" y="5470636"/>
            <a:ext cx="5699057"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年，國家</a:t>
            </a:r>
            <a:r>
              <a:rPr lang="zh-CN" altLang="en-US" sz="1400" dirty="0">
                <a:latin typeface="DFKai-SB" panose="03000509000000000000" pitchFamily="65" charset="-120"/>
                <a:ea typeface="DFKai-SB" panose="03000509000000000000" pitchFamily="65" charset="-120"/>
              </a:rPr>
              <a:t>主席習近平會見</a:t>
            </a:r>
            <a:r>
              <a:rPr lang="zh-TW" altLang="en-US" sz="1400" dirty="0">
                <a:latin typeface="DFKai-SB" panose="03000509000000000000" pitchFamily="65" charset="-120"/>
                <a:ea typeface="DFKai-SB" panose="03000509000000000000" pitchFamily="65" charset="-120"/>
              </a:rPr>
              <a:t>時任</a:t>
            </a:r>
            <a:r>
              <a:rPr lang="zh-CN" altLang="en-US" sz="1400" dirty="0">
                <a:latin typeface="DFKai-SB" panose="03000509000000000000" pitchFamily="65" charset="-120"/>
                <a:ea typeface="DFKai-SB" panose="03000509000000000000" pitchFamily="65" charset="-120"/>
              </a:rPr>
              <a:t>德國總理默克爾</a:t>
            </a:r>
          </a:p>
        </p:txBody>
      </p:sp>
      <p:sp>
        <p:nvSpPr>
          <p:cNvPr id="5" name="文本框 4"/>
          <p:cNvSpPr txBox="1"/>
          <p:nvPr/>
        </p:nvSpPr>
        <p:spPr>
          <a:xfrm>
            <a:off x="558031" y="962932"/>
            <a:ext cx="5110374" cy="1569660"/>
          </a:xfrm>
          <a:prstGeom prst="rect">
            <a:avLst/>
          </a:prstGeom>
          <a:solidFill>
            <a:schemeClr val="accent4">
              <a:lumMod val="20000"/>
              <a:lumOff val="80000"/>
            </a:schemeClr>
          </a:solidFill>
        </p:spPr>
        <p:txBody>
          <a:bodyPr wrap="square" rtlCol="0">
            <a:spAutoFit/>
          </a:bodyPr>
          <a:lstStyle/>
          <a:p>
            <a:r>
              <a:rPr lang="zh-CN" altLang="en-US" sz="2400" dirty="0">
                <a:latin typeface="DFKai-SB" panose="03000509000000000000" pitchFamily="65" charset="-120"/>
                <a:ea typeface="DFKai-SB" panose="03000509000000000000" pitchFamily="65" charset="-120"/>
              </a:rPr>
              <a:t>中德兩國領導人攜手宣導多邊主義理念和立場，加強兩國在國際事務中的溝通協調，達成了進一步深化互利合作的一系列成果。</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300" y="2769279"/>
            <a:ext cx="3459267" cy="2496439"/>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558031" y="5778413"/>
            <a:ext cx="4720651" cy="738664"/>
          </a:xfrm>
          <a:prstGeom prst="rect">
            <a:avLst/>
          </a:prstGeom>
          <a:noFill/>
        </p:spPr>
        <p:txBody>
          <a:bodyPr wrap="square">
            <a:spAutoFit/>
          </a:bodyPr>
          <a:lstStyle/>
          <a:p>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://big5.news.cn/gate/big5/www.xinhuanet.com//politics/2015-10/29/c_1116983650.htm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13"/>
          <p:cNvSpPr/>
          <p:nvPr/>
        </p:nvSpPr>
        <p:spPr>
          <a:xfrm>
            <a:off x="6132899" y="978213"/>
            <a:ext cx="4904851" cy="1569660"/>
          </a:xfrm>
          <a:prstGeom prst="rect">
            <a:avLst/>
          </a:prstGeom>
          <a:solidFill>
            <a:schemeClr val="accent6">
              <a:lumMod val="20000"/>
              <a:lumOff val="80000"/>
            </a:schemeClr>
          </a:solidFill>
        </p:spPr>
        <p:txBody>
          <a:bodyPr wrap="square">
            <a:spAutoFit/>
          </a:bodyPr>
          <a:lstStyle/>
          <a:p>
            <a:r>
              <a:rPr lang="zh-CN" altLang="en-US" sz="2400" dirty="0" smtClean="0">
                <a:latin typeface="DFKai-SB" panose="03000509000000000000" pitchFamily="65" charset="-120"/>
                <a:ea typeface="DFKai-SB" panose="03000509000000000000" pitchFamily="65" charset="-120"/>
              </a:rPr>
              <a:t>為了</a:t>
            </a:r>
            <a:r>
              <a:rPr lang="zh-CN" altLang="en-US" sz="2400" dirty="0">
                <a:latin typeface="DFKai-SB" panose="03000509000000000000" pitchFamily="65" charset="-120"/>
                <a:ea typeface="DFKai-SB" panose="03000509000000000000" pitchFamily="65" charset="-120"/>
              </a:rPr>
              <a:t>增進中美互信，構建中美新型大國關係，國家主席習近平與時任美國總統奧巴馬在</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a:latin typeface="DFKai-SB" panose="03000509000000000000" pitchFamily="65" charset="-120"/>
                <a:ea typeface="DFKai-SB" panose="03000509000000000000" pitchFamily="65" charset="-120"/>
              </a:rPr>
              <a:t>進行了兩次對話。</a:t>
            </a:r>
            <a:endParaRPr lang="en-US" altLang="zh-CN" sz="2400" dirty="0">
              <a:latin typeface="DFKai-SB" panose="03000509000000000000" pitchFamily="65" charset="-120"/>
              <a:ea typeface="DFKai-SB" panose="03000509000000000000" pitchFamily="65" charset="-120"/>
            </a:endParaRPr>
          </a:p>
        </p:txBody>
      </p:sp>
      <p:sp>
        <p:nvSpPr>
          <p:cNvPr id="15" name="矩形 14"/>
          <p:cNvSpPr/>
          <p:nvPr/>
        </p:nvSpPr>
        <p:spPr>
          <a:xfrm>
            <a:off x="6035040" y="2824368"/>
            <a:ext cx="5474240" cy="3046988"/>
          </a:xfrm>
          <a:prstGeom prst="rect">
            <a:avLst/>
          </a:prstGeom>
          <a:noFill/>
        </p:spPr>
        <p:txBody>
          <a:bodyPr wrap="square">
            <a:spAutoFit/>
          </a:bodyPr>
          <a:lstStyle/>
          <a:p>
            <a:pPr marL="285750" indent="-285750">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rPr>
              <a:t>國家主席習近平強調：</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太平洋足夠大，容得下中美兩國發展。實現中美不衝突不對抗、相互尊重、合作共贏，是中國外交政策的優先方向。</a:t>
            </a:r>
            <a:r>
              <a:rPr lang="zh-TW"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TW" altLang="en-US" sz="2400" dirty="0" smtClean="0">
                <a:latin typeface="DFKai-SB" panose="03000509000000000000" pitchFamily="65" charset="-120"/>
                <a:ea typeface="DFKai-SB" panose="03000509000000000000" pitchFamily="65" charset="-120"/>
              </a:rPr>
              <a:t>時任美國總統</a:t>
            </a:r>
            <a:r>
              <a:rPr lang="zh-CN" altLang="en-US" sz="2400" dirty="0" smtClean="0">
                <a:latin typeface="DFKai-SB" panose="03000509000000000000" pitchFamily="65" charset="-120"/>
                <a:ea typeface="DFKai-SB" panose="03000509000000000000" pitchFamily="65" charset="-120"/>
              </a:rPr>
              <a:t>奧</a:t>
            </a:r>
            <a:r>
              <a:rPr lang="zh-CN" altLang="en-US" sz="2400" dirty="0">
                <a:latin typeface="DFKai-SB" panose="03000509000000000000" pitchFamily="65" charset="-120"/>
                <a:ea typeface="DFKai-SB" panose="03000509000000000000" pitchFamily="65" charset="-120"/>
              </a:rPr>
              <a:t>巴馬表示：</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美國歡迎中國和平崛起。一個穩定、繁榮的中國，不僅符合中國人民利益，也符合美國和國際社會利益。</a:t>
            </a:r>
            <a:r>
              <a:rPr lang="zh-TW"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grpSp>
        <p:nvGrpSpPr>
          <p:cNvPr id="21" name="组合 22"/>
          <p:cNvGrpSpPr/>
          <p:nvPr/>
        </p:nvGrpSpPr>
        <p:grpSpPr>
          <a:xfrm>
            <a:off x="325275" y="160916"/>
            <a:ext cx="1216626" cy="584775"/>
            <a:chOff x="644252" y="1927951"/>
            <a:chExt cx="1216626" cy="584775"/>
          </a:xfrm>
        </p:grpSpPr>
        <p:grpSp>
          <p:nvGrpSpPr>
            <p:cNvPr id="22" name="组合 38"/>
            <p:cNvGrpSpPr/>
            <p:nvPr/>
          </p:nvGrpSpPr>
          <p:grpSpPr bwMode="auto">
            <a:xfrm>
              <a:off x="700190" y="1986330"/>
              <a:ext cx="1160688" cy="520303"/>
              <a:chOff x="4225771" y="1065320"/>
              <a:chExt cx="895882" cy="947506"/>
            </a:xfrm>
          </p:grpSpPr>
          <p:sp>
            <p:nvSpPr>
              <p:cNvPr id="24" name="矩形 23"/>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24"/>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3" name="文本框 42"/>
            <p:cNvSpPr txBox="1">
              <a:spLocks noChangeArrowheads="1"/>
            </p:cNvSpPr>
            <p:nvPr/>
          </p:nvSpPr>
          <p:spPr bwMode="auto">
            <a:xfrm>
              <a:off x="644252" y="1927951"/>
              <a:ext cx="1094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rgbClr val="0D0D0D"/>
                  </a:solidFill>
                  <a:latin typeface="DFKai-SB" panose="03000509000000000000" pitchFamily="65" charset="-120"/>
                  <a:ea typeface="DFKai-SB" panose="03000509000000000000" pitchFamily="65" charset="-120"/>
                </a:rPr>
                <a:t>事例</a:t>
              </a:r>
            </a:p>
          </p:txBody>
        </p:sp>
      </p:grpSp>
      <p:sp>
        <p:nvSpPr>
          <p:cNvPr id="7" name="矩形 6"/>
          <p:cNvSpPr/>
          <p:nvPr/>
        </p:nvSpPr>
        <p:spPr>
          <a:xfrm>
            <a:off x="6398906" y="5901522"/>
            <a:ext cx="5295207"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CN" altLang="en-US" sz="1400" dirty="0" smtClean="0">
                <a:latin typeface="標楷體" panose="03000509000000000000" pitchFamily="65" charset="-120"/>
                <a:ea typeface="標楷體" panose="03000509000000000000" pitchFamily="65" charset="-120"/>
                <a:cs typeface="Times New Roman" panose="02020603050405020304" pitchFamily="18" charset="0"/>
              </a:rPr>
              <a:t>中華人民共和國外交部駐香港特別行政區特派員公署</a:t>
            </a:r>
            <a:r>
              <a:rPr lang="en-US" altLang="zh-HK" sz="1400" dirty="0" smtClean="0">
                <a:latin typeface="Times New Roman" panose="02020603050405020304" pitchFamily="18" charset="0"/>
                <a:cs typeface="Times New Roman" panose="02020603050405020304" pitchFamily="18" charset="0"/>
              </a:rPr>
              <a:t>https</a:t>
            </a:r>
            <a:r>
              <a:rPr lang="en-US" altLang="zh-HK" sz="1400" dirty="0">
                <a:latin typeface="Times New Roman" panose="02020603050405020304" pitchFamily="18" charset="0"/>
                <a:cs typeface="Times New Roman" panose="02020603050405020304" pitchFamily="18" charset="0"/>
              </a:rPr>
              <a:t>://</a:t>
            </a:r>
            <a:r>
              <a:rPr lang="en-US" altLang="zh-HK" sz="1400" dirty="0" smtClean="0">
                <a:latin typeface="Times New Roman" panose="02020603050405020304" pitchFamily="18" charset="0"/>
                <a:cs typeface="Times New Roman" panose="02020603050405020304" pitchFamily="18" charset="0"/>
              </a:rPr>
              <a:t>www.fmprc.gov.cn/ce/cohk/chn/xwdt/wsyw/t1300385.htm</a:t>
            </a:r>
            <a:endParaRPr lang="en-US" altLang="zh-HK"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56900" y="2233187"/>
            <a:ext cx="11155733" cy="426523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 name="内容占位符 4"/>
          <p:cNvSpPr txBox="1">
            <a:spLocks noGrp="1"/>
          </p:cNvSpPr>
          <p:nvPr>
            <p:ph idx="4294967295"/>
          </p:nvPr>
        </p:nvSpPr>
        <p:spPr>
          <a:xfrm>
            <a:off x="596445" y="997537"/>
            <a:ext cx="10764860" cy="1083053"/>
          </a:xfrm>
          <a:prstGeom prst="rect">
            <a:avLst/>
          </a:prstGeom>
        </p:spPr>
        <p:txBody>
          <a:bodyPr wrap="square">
            <a:noAutofit/>
          </a:bodyPr>
          <a:lstStyle/>
          <a:p>
            <a:pPr marL="0" indent="0">
              <a:lnSpc>
                <a:spcPct val="120000"/>
              </a:lnSpc>
              <a:spcBef>
                <a:spcPts val="0"/>
              </a:spcBef>
              <a:buNone/>
            </a:pPr>
            <a:r>
              <a:rPr lang="zh-CN" altLang="en-US" dirty="0">
                <a:latin typeface="標楷體" panose="03000509000000000000" pitchFamily="65" charset="-120"/>
                <a:ea typeface="標楷體" panose="03000509000000000000" pitchFamily="65" charset="-120"/>
              </a:rPr>
              <a:t>國</a:t>
            </a:r>
            <a:r>
              <a:rPr lang="zh-TW" altLang="en-US" dirty="0">
                <a:latin typeface="標楷體" panose="03000509000000000000" pitchFamily="65" charset="-120"/>
                <a:ea typeface="標楷體" panose="03000509000000000000" pitchFamily="65" charset="-120"/>
              </a:rPr>
              <a:t>家</a:t>
            </a:r>
            <a:r>
              <a:rPr lang="zh-CN" altLang="en-US" kern="0" dirty="0">
                <a:latin typeface="DFKai-SB" panose="03000509000000000000" pitchFamily="65" charset="-120"/>
                <a:ea typeface="DFKai-SB" panose="03000509000000000000" pitchFamily="65" charset="-120"/>
              </a:rPr>
              <a:t>通過參與地區組織，建立地區安全架構，</a:t>
            </a:r>
            <a:r>
              <a:rPr lang="zh-TW" altLang="en-US" kern="0" dirty="0">
                <a:latin typeface="DFKai-SB" panose="03000509000000000000" pitchFamily="65" charset="-120"/>
                <a:ea typeface="DFKai-SB" panose="03000509000000000000" pitchFamily="65" charset="-120"/>
              </a:rPr>
              <a:t>加強</a:t>
            </a:r>
            <a:r>
              <a:rPr lang="zh-CN" altLang="en-US" kern="0" dirty="0">
                <a:latin typeface="DFKai-SB" panose="03000509000000000000" pitchFamily="65" charset="-120"/>
                <a:ea typeface="DFKai-SB" panose="03000509000000000000" pitchFamily="65" charset="-120"/>
              </a:rPr>
              <a:t>地區安全機制</a:t>
            </a:r>
            <a:r>
              <a:rPr lang="zh-CN" altLang="en-US" kern="0" dirty="0">
                <a:latin typeface="標楷體" panose="03000509000000000000" pitchFamily="65" charset="-120"/>
                <a:ea typeface="標楷體" panose="03000509000000000000" pitchFamily="65" charset="-120"/>
              </a:rPr>
              <a:t>、</a:t>
            </a:r>
            <a:r>
              <a:rPr lang="zh-CN" altLang="en-US" kern="0" dirty="0">
                <a:latin typeface="DFKai-SB" panose="03000509000000000000" pitchFamily="65" charset="-120"/>
                <a:ea typeface="DFKai-SB" panose="03000509000000000000" pitchFamily="65" charset="-120"/>
              </a:rPr>
              <a:t>安全合作和</a:t>
            </a:r>
            <a:r>
              <a:rPr lang="zh-TW" altLang="en-US" kern="0" dirty="0">
                <a:latin typeface="DFKai-SB" panose="03000509000000000000" pitchFamily="65" charset="-120"/>
                <a:ea typeface="DFKai-SB" panose="03000509000000000000" pitchFamily="65" charset="-120"/>
              </a:rPr>
              <a:t>維持</a:t>
            </a:r>
            <a:r>
              <a:rPr lang="zh-CN" altLang="en-US" kern="0" dirty="0">
                <a:latin typeface="DFKai-SB" panose="03000509000000000000" pitchFamily="65" charset="-120"/>
                <a:ea typeface="DFKai-SB" panose="03000509000000000000" pitchFamily="65" charset="-120"/>
              </a:rPr>
              <a:t>地區安全</a:t>
            </a:r>
            <a:r>
              <a:rPr lang="zh-TW" altLang="en-US" kern="0" dirty="0">
                <a:latin typeface="DFKai-SB" panose="03000509000000000000" pitchFamily="65" charset="-120"/>
                <a:ea typeface="DFKai-SB" panose="03000509000000000000" pitchFamily="65" charset="-120"/>
              </a:rPr>
              <a:t>的</a:t>
            </a:r>
            <a:r>
              <a:rPr lang="zh-CN" altLang="en-US" kern="0" dirty="0">
                <a:latin typeface="DFKai-SB" panose="03000509000000000000" pitchFamily="65" charset="-120"/>
                <a:ea typeface="DFKai-SB" panose="03000509000000000000" pitchFamily="65" charset="-120"/>
              </a:rPr>
              <a:t>能力。</a:t>
            </a:r>
          </a:p>
        </p:txBody>
      </p:sp>
      <p:sp>
        <p:nvSpPr>
          <p:cNvPr id="4" name="矩形 3"/>
          <p:cNvSpPr/>
          <p:nvPr/>
        </p:nvSpPr>
        <p:spPr>
          <a:xfrm>
            <a:off x="2123108" y="2287590"/>
            <a:ext cx="8329352" cy="461665"/>
          </a:xfrm>
          <a:prstGeom prst="rect">
            <a:avLst/>
          </a:prstGeom>
          <a:noFill/>
        </p:spPr>
        <p:txBody>
          <a:bodyPr wrap="square" rtlCol="0">
            <a:spAutoFit/>
          </a:bodyPr>
          <a:lstStyle/>
          <a:p>
            <a:r>
              <a:rPr lang="zh-CN" altLang="en-US" sz="2400" b="1" dirty="0">
                <a:latin typeface="DFKai-SB" panose="03000509000000000000" pitchFamily="65" charset="-120"/>
                <a:ea typeface="DFKai-SB" panose="03000509000000000000" pitchFamily="65" charset="-120"/>
              </a:rPr>
              <a:t>亞信會議制定和落實多邊信任措施，促進亞洲和平穩定</a:t>
            </a:r>
          </a:p>
        </p:txBody>
      </p:sp>
      <p:sp>
        <p:nvSpPr>
          <p:cNvPr id="7" name="文本框 6"/>
          <p:cNvSpPr txBox="1"/>
          <p:nvPr/>
        </p:nvSpPr>
        <p:spPr>
          <a:xfrm>
            <a:off x="1053339" y="5719236"/>
            <a:ext cx="3452160" cy="338554"/>
          </a:xfrm>
          <a:prstGeom prst="rect">
            <a:avLst/>
          </a:prstGeom>
          <a:noFill/>
        </p:spPr>
        <p:txBody>
          <a:bodyPr wrap="square">
            <a:spAutoFit/>
          </a:bodyPr>
          <a:lstStyle/>
          <a:p>
            <a:r>
              <a:rPr lang="zh-CN" altLang="en-US" sz="1600" dirty="0">
                <a:latin typeface="DFKai-SB" panose="03000509000000000000" pitchFamily="65" charset="-120"/>
                <a:ea typeface="DFKai-SB" panose="03000509000000000000" pitchFamily="65" charset="-120"/>
              </a:rPr>
              <a:t>亞洲相互協作與信任措施會議</a:t>
            </a:r>
            <a:r>
              <a:rPr lang="zh-CN" altLang="en-US" sz="1600" dirty="0" smtClean="0">
                <a:latin typeface="DFKai-SB" panose="03000509000000000000" pitchFamily="65" charset="-120"/>
                <a:ea typeface="DFKai-SB" panose="03000509000000000000" pitchFamily="65" charset="-120"/>
              </a:rPr>
              <a:t>標</a:t>
            </a:r>
            <a:r>
              <a:rPr lang="zh-TW" altLang="en-US" sz="1600" dirty="0">
                <a:latin typeface="DFKai-SB" panose="03000509000000000000" pitchFamily="65" charset="-120"/>
                <a:ea typeface="DFKai-SB" panose="03000509000000000000" pitchFamily="65" charset="-120"/>
              </a:rPr>
              <a:t>誌</a:t>
            </a:r>
            <a:endParaRPr lang="zh-CN" altLang="en-US" sz="1600" dirty="0">
              <a:solidFill>
                <a:srgbClr val="C00000"/>
              </a:solidFill>
              <a:latin typeface="DFKai-SB" panose="03000509000000000000" pitchFamily="65" charset="-120"/>
              <a:ea typeface="DFKai-SB" panose="03000509000000000000" pitchFamily="65" charset="-120"/>
            </a:endParaRPr>
          </a:p>
        </p:txBody>
      </p:sp>
      <p:pic>
        <p:nvPicPr>
          <p:cNvPr id="12" name="图片 11"/>
          <p:cNvPicPr>
            <a:picLocks noChangeAspect="1"/>
          </p:cNvPicPr>
          <p:nvPr/>
        </p:nvPicPr>
        <p:blipFill>
          <a:blip r:embed="rId3"/>
          <a:stretch>
            <a:fillRect/>
          </a:stretch>
        </p:blipFill>
        <p:spPr>
          <a:xfrm>
            <a:off x="901705" y="3181149"/>
            <a:ext cx="3809250" cy="253808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3" name="标题 1"/>
          <p:cNvSpPr txBox="1">
            <a:spLocks noChangeArrowheads="1"/>
          </p:cNvSpPr>
          <p:nvPr/>
        </p:nvSpPr>
        <p:spPr bwMode="auto">
          <a:xfrm>
            <a:off x="2062161" y="32328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1" dirty="0" smtClean="0">
                <a:latin typeface="DFKai-SB" panose="03000509000000000000" pitchFamily="65" charset="-120"/>
                <a:ea typeface="DFKai-SB" panose="03000509000000000000" pitchFamily="65" charset="-120"/>
              </a:rPr>
              <a:t>國家</a:t>
            </a:r>
            <a:r>
              <a:rPr lang="zh-CN" altLang="en-US" sz="3600" b="1" dirty="0">
                <a:latin typeface="DFKai-SB" panose="03000509000000000000" pitchFamily="65" charset="-120"/>
                <a:ea typeface="DFKai-SB" panose="03000509000000000000" pitchFamily="65" charset="-120"/>
              </a:rPr>
              <a:t>加強地區安全合作，促進周邊穩定</a:t>
            </a:r>
            <a:r>
              <a:rPr lang="en-US" altLang="zh-CN" sz="3600" b="1" dirty="0">
                <a:latin typeface="DFKai-SB" panose="03000509000000000000" pitchFamily="65" charset="-120"/>
                <a:ea typeface="DFKai-SB" panose="03000509000000000000" pitchFamily="65" charset="-120"/>
              </a:rPr>
              <a:t>     </a:t>
            </a:r>
          </a:p>
        </p:txBody>
      </p:sp>
      <p:sp>
        <p:nvSpPr>
          <p:cNvPr id="22" name="矩形: 圆角 21"/>
          <p:cNvSpPr/>
          <p:nvPr/>
        </p:nvSpPr>
        <p:spPr>
          <a:xfrm flipV="1">
            <a:off x="4838761" y="2861430"/>
            <a:ext cx="6687914" cy="3414156"/>
          </a:xfrm>
          <a:prstGeom prst="roundRect">
            <a:avLst>
              <a:gd name="adj" fmla="val 754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3" name="文本框 22"/>
          <p:cNvSpPr txBox="1"/>
          <p:nvPr/>
        </p:nvSpPr>
        <p:spPr>
          <a:xfrm>
            <a:off x="4946724" y="2914339"/>
            <a:ext cx="6655591" cy="3416320"/>
          </a:xfrm>
          <a:prstGeom prst="rect">
            <a:avLst/>
          </a:prstGeom>
          <a:noFill/>
        </p:spPr>
        <p:txBody>
          <a:bodyPr wrap="square">
            <a:spAutoFit/>
          </a:bodyPr>
          <a:lstStyle/>
          <a:p>
            <a:pPr>
              <a:defRPr/>
            </a:pP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亞洲相互協作與信任措施會議（簡稱亞信會議）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成立於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1992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是涵蓋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整個</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亞洲的政治與安全合作機制，旨在增強</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亞洲地區</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27</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個成員國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包括中國、阿富汗、印度、伊拉克等</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之間的信任，維護地區安全</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家是</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亞信</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創始成員國，積極參與亞信會議，通過制定和落實多邊信任措施，加強與各成員國的多邊合作，在亞洲建立安全保障機制，共同打擊地區恐怖主義，促進亞洲和平、安全與穩定。</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24" name="组合 23"/>
          <p:cNvGrpSpPr/>
          <p:nvPr/>
        </p:nvGrpSpPr>
        <p:grpSpPr>
          <a:xfrm>
            <a:off x="500963" y="2299034"/>
            <a:ext cx="1160688" cy="550707"/>
            <a:chOff x="700190" y="1955926"/>
            <a:chExt cx="1160688" cy="550707"/>
          </a:xfrm>
        </p:grpSpPr>
        <p:grpSp>
          <p:nvGrpSpPr>
            <p:cNvPr id="25" name="组合 38"/>
            <p:cNvGrpSpPr/>
            <p:nvPr/>
          </p:nvGrpSpPr>
          <p:grpSpPr bwMode="auto">
            <a:xfrm>
              <a:off x="700190" y="1986330"/>
              <a:ext cx="1160688" cy="520303"/>
              <a:chOff x="4225771" y="1065320"/>
              <a:chExt cx="895882" cy="947506"/>
            </a:xfrm>
          </p:grpSpPr>
          <p:sp>
            <p:nvSpPr>
              <p:cNvPr id="27" name="矩形 26"/>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7"/>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6" name="文本框 42"/>
            <p:cNvSpPr txBox="1">
              <a:spLocks noChangeArrowheads="1"/>
            </p:cNvSpPr>
            <p:nvPr/>
          </p:nvSpPr>
          <p:spPr bwMode="auto">
            <a:xfrm>
              <a:off x="710200" y="1955926"/>
              <a:ext cx="1094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grpSp>
      <p:sp>
        <p:nvSpPr>
          <p:cNvPr id="29" name="文本框 28"/>
          <p:cNvSpPr txBox="1"/>
          <p:nvPr/>
        </p:nvSpPr>
        <p:spPr>
          <a:xfrm>
            <a:off x="1104254" y="6493108"/>
            <a:ext cx="9749241" cy="307777"/>
          </a:xfrm>
          <a:prstGeom prst="rect">
            <a:avLst/>
          </a:prstGeom>
          <a:noFill/>
        </p:spPr>
        <p:txBody>
          <a:bodyPr wrap="square">
            <a:spAutoFit/>
          </a:bodyPr>
          <a:lstStyle/>
          <a:p>
            <a:pPr algn="ctr"/>
            <a:r>
              <a:rPr lang="zh-CN" altLang="en-US" sz="1400" dirty="0">
                <a:latin typeface="DFKai-SB" panose="03000509000000000000" pitchFamily="65" charset="-120"/>
                <a:ea typeface="DFKai-SB" panose="03000509000000000000" pitchFamily="65" charset="-120"/>
              </a:rPr>
              <a:t>資料來源 </a:t>
            </a:r>
            <a:r>
              <a:rPr lang="zh-TW" altLang="en-US" sz="1400" dirty="0" smtClean="0">
                <a:latin typeface="DFKai-SB" panose="03000509000000000000" pitchFamily="65" charset="-120"/>
                <a:ea typeface="DFKai-SB" panose="03000509000000000000" pitchFamily="65" charset="-120"/>
              </a:rPr>
              <a:t>外交部 </a:t>
            </a:r>
            <a:r>
              <a:rPr lang="en-US" altLang="zh-TW" sz="1400" dirty="0" smtClean="0">
                <a:latin typeface="DFKai-SB" panose="03000509000000000000" pitchFamily="65" charset="-120"/>
                <a:ea typeface="DFKai-SB" panose="03000509000000000000" pitchFamily="65" charset="-12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://www.fmprc.gov.cn/web/gjhdq_676201/gjhdqzz_681964/yzxhhy_683118/jbqk_683120</a:t>
            </a:r>
            <a:r>
              <a:rPr lang="en-US" altLang="zh-CN" sz="1400" dirty="0" smtClean="0">
                <a:latin typeface="DFKai-SB" panose="03000509000000000000" pitchFamily="65" charset="-120"/>
                <a:ea typeface="DFKai-SB" panose="03000509000000000000" pitchFamily="65" charset="-120"/>
              </a:rPr>
              <a:t>/</a:t>
            </a:r>
            <a:r>
              <a:rPr lang="en-US" altLang="zh-TW" sz="1400" dirty="0" smtClean="0">
                <a:latin typeface="DFKai-SB" panose="03000509000000000000" pitchFamily="65" charset="-120"/>
                <a:ea typeface="DFKai-SB" panose="03000509000000000000" pitchFamily="65" charset="-120"/>
              </a:rPr>
              <a:t>)</a:t>
            </a:r>
            <a:endParaRPr lang="zh-CN" alt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3188" y="1290158"/>
            <a:ext cx="10476220" cy="1384995"/>
          </a:xfrm>
          <a:prstGeom prst="rect">
            <a:avLst/>
          </a:prstGeom>
        </p:spPr>
        <p:txBody>
          <a:bodyPr wrap="square">
            <a:spAutoFit/>
          </a:bodyPr>
          <a:lstStyle/>
          <a:p>
            <a:pPr algn="just"/>
            <a:r>
              <a:rPr lang="zh-CN" altLang="en-US" sz="2800" dirty="0">
                <a:latin typeface="標楷體" panose="03000509000000000000" pitchFamily="65" charset="-120"/>
                <a:ea typeface="標楷體" panose="03000509000000000000" pitchFamily="65" charset="-120"/>
              </a:rPr>
              <a:t>上海合作組織是由</a:t>
            </a:r>
            <a:r>
              <a:rPr lang="zh-TW" altLang="en-US" sz="2800" dirty="0">
                <a:latin typeface="標楷體" panose="03000509000000000000" pitchFamily="65" charset="-120"/>
                <a:ea typeface="標楷體" panose="03000509000000000000" pitchFamily="65" charset="-120"/>
              </a:rPr>
              <a:t>國家、</a:t>
            </a:r>
            <a:r>
              <a:rPr lang="zh-CN" altLang="en-US" sz="2800" dirty="0">
                <a:latin typeface="標楷體" panose="03000509000000000000" pitchFamily="65" charset="-120"/>
                <a:ea typeface="標楷體" panose="03000509000000000000" pitchFamily="65" charset="-120"/>
              </a:rPr>
              <a:t>哈薩克斯坦、吉爾吉斯、俄羅斯、塔吉克斯坦、烏茲別克斯坦於</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2001</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800" dirty="0">
                <a:latin typeface="標楷體" panose="03000509000000000000" pitchFamily="65" charset="-120"/>
                <a:ea typeface="標楷體" panose="03000509000000000000" pitchFamily="65" charset="-120"/>
              </a:rPr>
              <a:t>在上海</a:t>
            </a:r>
            <a:r>
              <a:rPr lang="zh-CN" altLang="en-US" sz="2800" dirty="0" smtClean="0">
                <a:latin typeface="標楷體" panose="03000509000000000000" pitchFamily="65" charset="-120"/>
                <a:ea typeface="標楷體" panose="03000509000000000000" pitchFamily="65" charset="-120"/>
              </a:rPr>
              <a:t>宣布成立</a:t>
            </a:r>
            <a:r>
              <a:rPr lang="zh-CN" altLang="en-US" sz="2800" dirty="0">
                <a:latin typeface="標楷體" panose="03000509000000000000" pitchFamily="65" charset="-120"/>
                <a:ea typeface="標楷體" panose="03000509000000000000" pitchFamily="65" charset="-120"/>
              </a:rPr>
              <a:t>的永久性政府間國際組織。它的前身</a:t>
            </a:r>
            <a:r>
              <a:rPr lang="zh-CN" altLang="en-US" sz="2800" dirty="0" smtClean="0">
                <a:latin typeface="標楷體" panose="03000509000000000000" pitchFamily="65" charset="-120"/>
                <a:ea typeface="標楷體" panose="03000509000000000000" pitchFamily="65" charset="-120"/>
              </a:rPr>
              <a:t>是</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latin typeface="標楷體" panose="03000509000000000000" pitchFamily="65" charset="-120"/>
                <a:ea typeface="標楷體" panose="03000509000000000000" pitchFamily="65" charset="-120"/>
              </a:rPr>
              <a:t>上海</a:t>
            </a:r>
            <a:r>
              <a:rPr lang="zh-CN" altLang="en-US" sz="2800" dirty="0">
                <a:latin typeface="標楷體" panose="03000509000000000000" pitchFamily="65" charset="-120"/>
                <a:ea typeface="標楷體" panose="03000509000000000000" pitchFamily="65" charset="-120"/>
              </a:rPr>
              <a:t>五</a:t>
            </a:r>
            <a:r>
              <a:rPr lang="zh-CN" altLang="en-US" sz="2800" dirty="0" smtClean="0">
                <a:latin typeface="標楷體" panose="03000509000000000000" pitchFamily="65" charset="-120"/>
                <a:ea typeface="標楷體" panose="03000509000000000000" pitchFamily="65" charset="-120"/>
              </a:rPr>
              <a:t>國</a:t>
            </a:r>
            <a:r>
              <a:rPr lang="zh-TW" altLang="en-US" sz="2800" dirty="0" smtClean="0">
                <a:latin typeface="DFKai-SB" panose="03000509000000000000" pitchFamily="65" charset="-120"/>
                <a:ea typeface="DFKai-SB" panose="03000509000000000000" pitchFamily="65" charset="-120"/>
              </a:rPr>
              <a:t>」</a:t>
            </a:r>
            <a:r>
              <a:rPr lang="zh-CN" altLang="en-US" sz="2800" dirty="0" smtClean="0">
                <a:latin typeface="標楷體" panose="03000509000000000000" pitchFamily="65" charset="-120"/>
                <a:ea typeface="標楷體" panose="03000509000000000000" pitchFamily="65" charset="-120"/>
              </a:rPr>
              <a:t>機制</a:t>
            </a:r>
            <a:r>
              <a:rPr lang="zh-CN" altLang="en-US" sz="2800" dirty="0">
                <a:latin typeface="標楷體" panose="03000509000000000000" pitchFamily="65" charset="-120"/>
                <a:ea typeface="標楷體" panose="03000509000000000000" pitchFamily="65" charset="-120"/>
              </a:rPr>
              <a:t>。</a:t>
            </a:r>
            <a:endParaRPr lang="en-US" sz="2800" dirty="0">
              <a:latin typeface="標楷體" panose="03000509000000000000" pitchFamily="65" charset="-120"/>
              <a:ea typeface="標楷體" panose="03000509000000000000" pitchFamily="65" charset="-120"/>
            </a:endParaRPr>
          </a:p>
        </p:txBody>
      </p:sp>
      <p:sp>
        <p:nvSpPr>
          <p:cNvPr id="3" name="矩形 2"/>
          <p:cNvSpPr/>
          <p:nvPr/>
        </p:nvSpPr>
        <p:spPr>
          <a:xfrm>
            <a:off x="4707415" y="359776"/>
            <a:ext cx="3262432" cy="707886"/>
          </a:xfrm>
          <a:prstGeom prst="rect">
            <a:avLst/>
          </a:prstGeom>
        </p:spPr>
        <p:txBody>
          <a:bodyPr wrap="none">
            <a:spAutoFit/>
          </a:bodyPr>
          <a:lstStyle/>
          <a:p>
            <a:r>
              <a:rPr lang="zh-CN" altLang="en-US" sz="4000" dirty="0">
                <a:solidFill>
                  <a:srgbClr val="101010"/>
                </a:solidFill>
                <a:latin typeface="標楷體" panose="03000509000000000000" pitchFamily="65" charset="-120"/>
                <a:ea typeface="標楷體" panose="03000509000000000000" pitchFamily="65" charset="-120"/>
              </a:rPr>
              <a:t>上海合作組織</a:t>
            </a:r>
            <a:endParaRPr lang="en-US" sz="4000" dirty="0">
              <a:latin typeface="標楷體" panose="03000509000000000000" pitchFamily="65" charset="-120"/>
              <a:ea typeface="標楷體" panose="03000509000000000000" pitchFamily="65" charset="-120"/>
            </a:endParaRPr>
          </a:p>
        </p:txBody>
      </p:sp>
      <p:sp>
        <p:nvSpPr>
          <p:cNvPr id="4" name="文本框 42"/>
          <p:cNvSpPr txBox="1">
            <a:spLocks noChangeArrowheads="1"/>
          </p:cNvSpPr>
          <p:nvPr/>
        </p:nvSpPr>
        <p:spPr bwMode="auto">
          <a:xfrm>
            <a:off x="387134" y="404158"/>
            <a:ext cx="1094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grpSp>
        <p:nvGrpSpPr>
          <p:cNvPr id="5" name="组合 23"/>
          <p:cNvGrpSpPr/>
          <p:nvPr/>
        </p:nvGrpSpPr>
        <p:grpSpPr>
          <a:xfrm>
            <a:off x="443071" y="364768"/>
            <a:ext cx="1160689" cy="542912"/>
            <a:chOff x="700189" y="1963721"/>
            <a:chExt cx="1160689" cy="542912"/>
          </a:xfrm>
        </p:grpSpPr>
        <p:grpSp>
          <p:nvGrpSpPr>
            <p:cNvPr id="6" name="组合 38"/>
            <p:cNvGrpSpPr/>
            <p:nvPr/>
          </p:nvGrpSpPr>
          <p:grpSpPr bwMode="auto">
            <a:xfrm>
              <a:off x="700190" y="1986330"/>
              <a:ext cx="1160688" cy="520303"/>
              <a:chOff x="4225771" y="1065320"/>
              <a:chExt cx="895882" cy="947506"/>
            </a:xfrm>
          </p:grpSpPr>
          <p:sp>
            <p:nvSpPr>
              <p:cNvPr id="8" name="矩形 7"/>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7" name="文本框 42"/>
            <p:cNvSpPr txBox="1">
              <a:spLocks noChangeArrowheads="1"/>
            </p:cNvSpPr>
            <p:nvPr/>
          </p:nvSpPr>
          <p:spPr bwMode="auto">
            <a:xfrm>
              <a:off x="700189" y="1963721"/>
              <a:ext cx="1094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grpSp>
      <p:sp>
        <p:nvSpPr>
          <p:cNvPr id="10" name="矩形 9"/>
          <p:cNvSpPr/>
          <p:nvPr/>
        </p:nvSpPr>
        <p:spPr>
          <a:xfrm>
            <a:off x="793188" y="2877602"/>
            <a:ext cx="10614351" cy="2246769"/>
          </a:xfrm>
          <a:prstGeom prst="rect">
            <a:avLst/>
          </a:prstGeom>
        </p:spPr>
        <p:txBody>
          <a:bodyPr wrap="square">
            <a:spAutoFit/>
          </a:bodyPr>
          <a:lstStyle/>
          <a:p>
            <a:pPr algn="just" fontAlgn="t" hangingPunct="0"/>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國家主席習近平指出，上海合作組織</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成立</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年來，始終遵循</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「互信</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、互利、平等、協商、尊重多樣文明、謀求共同</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發展」的「上海精神」，</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致力於世界和平與發展和人類進步事業，為構建新型國際關系和人類命運共同體作出重要理論和實踐探索。共同促進政治互信，開創</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「結伴</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不結盟、對話不</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對抗」</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全新模式；共護安全穩定</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p:cNvSpPr/>
          <p:nvPr/>
        </p:nvSpPr>
        <p:spPr>
          <a:xfrm>
            <a:off x="793188" y="5693757"/>
            <a:ext cx="4794839" cy="307777"/>
          </a:xfrm>
          <a:prstGeom prst="rect">
            <a:avLst/>
          </a:prstGeom>
        </p:spPr>
        <p:txBody>
          <a:bodyPr wrap="none">
            <a:spAutoFit/>
          </a:bodyPr>
          <a:lstStyle/>
          <a:p>
            <a:pPr marL="285750" indent="-285750">
              <a:buFont typeface="Arial" panose="020B0604020202020204" pitchFamily="34" charset="0"/>
              <a:buChar char="•"/>
            </a:pP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上海合作組織</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官方網頁</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://chn.sectsco.org/about_sco</a:t>
            </a:r>
            <a:r>
              <a:rPr lang="en-US" sz="1400" dirty="0" smtClean="0">
                <a:latin typeface="Times New Roman" panose="02020603050405020304" pitchFamily="18" charset="0"/>
                <a:cs typeface="Times New Roman" panose="02020603050405020304" pitchFamily="18" charset="0"/>
              </a:rPr>
              <a:t>/</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2" name="矩形 11"/>
          <p:cNvSpPr/>
          <p:nvPr/>
        </p:nvSpPr>
        <p:spPr>
          <a:xfrm>
            <a:off x="793188" y="5918308"/>
            <a:ext cx="8001677" cy="307777"/>
          </a:xfrm>
          <a:prstGeom prst="rect">
            <a:avLst/>
          </a:prstGeom>
        </p:spPr>
        <p:txBody>
          <a:bodyPr wrap="square">
            <a:spAutoFit/>
          </a:bodyPr>
          <a:lstStyle/>
          <a:p>
            <a:pPr marL="285750" indent="-285750">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中華人民共和國國防部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www.mod.gov.cn/big5/shouye/2021-09/17/content_4895124.htm</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3" name="矩形 12"/>
          <p:cNvSpPr/>
          <p:nvPr/>
        </p:nvSpPr>
        <p:spPr>
          <a:xfrm>
            <a:off x="793188" y="5284540"/>
            <a:ext cx="1005403" cy="338554"/>
          </a:xfrm>
          <a:prstGeom prst="rect">
            <a:avLst/>
          </a:prstGeom>
        </p:spPr>
        <p:txBody>
          <a:bodyPr wrap="none">
            <a:spAutoFit/>
          </a:bodyPr>
          <a:lstStyle/>
          <a:p>
            <a:r>
              <a:rPr lang="zh-CN" altLang="en-US" sz="1600" dirty="0">
                <a:latin typeface="DFKai-SB" panose="03000509000000000000" pitchFamily="65" charset="-120"/>
                <a:ea typeface="DFKai-SB" panose="03000509000000000000" pitchFamily="65" charset="-120"/>
              </a:rPr>
              <a:t>資料來源</a:t>
            </a:r>
            <a:endParaRPr lang="en-US" sz="1600" dirty="0"/>
          </a:p>
        </p:txBody>
      </p:sp>
    </p:spTree>
    <p:extLst>
      <p:ext uri="{BB962C8B-B14F-4D97-AF65-F5344CB8AC3E}">
        <p14:creationId xmlns:p14="http://schemas.microsoft.com/office/powerpoint/2010/main" val="3759412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5945</Words>
  <Application>Microsoft Office PowerPoint</Application>
  <PresentationFormat>寬螢幕</PresentationFormat>
  <Paragraphs>321</Paragraphs>
  <Slides>39</Slides>
  <Notes>15</Notes>
  <HiddenSlides>0</HiddenSlides>
  <MMClips>0</MMClips>
  <ScaleCrop>false</ScaleCrop>
  <HeadingPairs>
    <vt:vector size="6" baseType="variant">
      <vt:variant>
        <vt:lpstr>使用字型</vt:lpstr>
      </vt:variant>
      <vt:variant>
        <vt:i4>15</vt:i4>
      </vt:variant>
      <vt:variant>
        <vt:lpstr>佈景主題</vt:lpstr>
      </vt:variant>
      <vt:variant>
        <vt:i4>2</vt:i4>
      </vt:variant>
      <vt:variant>
        <vt:lpstr>投影片標題</vt:lpstr>
      </vt:variant>
      <vt:variant>
        <vt:i4>39</vt:i4>
      </vt:variant>
    </vt:vector>
  </HeadingPairs>
  <TitlesOfParts>
    <vt:vector size="56" baseType="lpstr">
      <vt:lpstr>等线</vt:lpstr>
      <vt:lpstr>等线 Light</vt:lpstr>
      <vt:lpstr>宋体</vt:lpstr>
      <vt:lpstr>游ゴシック</vt:lpstr>
      <vt:lpstr>細明體</vt:lpstr>
      <vt:lpstr>新細明體</vt:lpstr>
      <vt:lpstr>標楷體</vt:lpstr>
      <vt:lpstr>標楷體</vt:lpstr>
      <vt:lpstr>Arial</vt:lpstr>
      <vt:lpstr>Calibri</vt:lpstr>
      <vt:lpstr>Calibri Light</vt:lpstr>
      <vt:lpstr>Microsoft Sans Serif</vt:lpstr>
      <vt:lpstr>Myanmar Text</vt:lpstr>
      <vt:lpstr>Times New Roman</vt:lpstr>
      <vt:lpstr>Wingdings</vt:lpstr>
      <vt:lpstr>Office 主题​​</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2022-05-27T07:40:07Z</dcterms:created>
  <dcterms:modified xsi:type="dcterms:W3CDTF">2022-08-02T07:33:37Z</dcterms:modified>
</cp:coreProperties>
</file>