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Lst>
  <p:notesMasterIdLst>
    <p:notesMasterId r:id="rId50"/>
  </p:notesMasterIdLst>
  <p:sldIdLst>
    <p:sldId id="1268" r:id="rId2"/>
    <p:sldId id="5235" r:id="rId3"/>
    <p:sldId id="1307" r:id="rId4"/>
    <p:sldId id="538" r:id="rId5"/>
    <p:sldId id="4648" r:id="rId6"/>
    <p:sldId id="4712" r:id="rId7"/>
    <p:sldId id="4846" r:id="rId8"/>
    <p:sldId id="1316" r:id="rId9"/>
    <p:sldId id="4078" r:id="rId10"/>
    <p:sldId id="5224" r:id="rId11"/>
    <p:sldId id="4424" r:id="rId12"/>
    <p:sldId id="4637" r:id="rId13"/>
    <p:sldId id="5231" r:id="rId14"/>
    <p:sldId id="1298" r:id="rId15"/>
    <p:sldId id="2911" r:id="rId16"/>
    <p:sldId id="4272" r:id="rId17"/>
    <p:sldId id="4951" r:id="rId18"/>
    <p:sldId id="2922" r:id="rId19"/>
    <p:sldId id="4952" r:id="rId20"/>
    <p:sldId id="5233" r:id="rId21"/>
    <p:sldId id="5234" r:id="rId22"/>
    <p:sldId id="5220" r:id="rId23"/>
    <p:sldId id="5007" r:id="rId24"/>
    <p:sldId id="2933" r:id="rId25"/>
    <p:sldId id="3943" r:id="rId26"/>
    <p:sldId id="5225" r:id="rId27"/>
    <p:sldId id="3439" r:id="rId28"/>
    <p:sldId id="5226" r:id="rId29"/>
    <p:sldId id="5221" r:id="rId30"/>
    <p:sldId id="3458" r:id="rId31"/>
    <p:sldId id="3460" r:id="rId32"/>
    <p:sldId id="5227" r:id="rId33"/>
    <p:sldId id="4639" r:id="rId34"/>
    <p:sldId id="4641" r:id="rId35"/>
    <p:sldId id="5207" r:id="rId36"/>
    <p:sldId id="5217" r:id="rId37"/>
    <p:sldId id="3919" r:id="rId38"/>
    <p:sldId id="4083" r:id="rId39"/>
    <p:sldId id="4047" r:id="rId40"/>
    <p:sldId id="5216" r:id="rId41"/>
    <p:sldId id="5237" r:id="rId42"/>
    <p:sldId id="5238" r:id="rId43"/>
    <p:sldId id="3480" r:id="rId44"/>
    <p:sldId id="5223" r:id="rId45"/>
    <p:sldId id="5228" r:id="rId46"/>
    <p:sldId id="5229" r:id="rId47"/>
    <p:sldId id="3481" r:id="rId48"/>
    <p:sldId id="5236" r:id="rId49"/>
  </p:sldIdLst>
  <p:sldSz cx="12192000" cy="6858000"/>
  <p:notesSz cx="7099300" cy="10234613"/>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643" autoAdjust="0"/>
  </p:normalViewPr>
  <p:slideViewPr>
    <p:cSldViewPr snapToGrid="0">
      <p:cViewPr varScale="1">
        <p:scale>
          <a:sx n="107" d="100"/>
          <a:sy n="107" d="100"/>
        </p:scale>
        <p:origin x="750" y="96"/>
      </p:cViewPr>
      <p:guideLst/>
    </p:cSldViewPr>
  </p:slideViewPr>
  <p:outlineViewPr>
    <p:cViewPr>
      <p:scale>
        <a:sx n="33" d="100"/>
        <a:sy n="33" d="100"/>
      </p:scale>
      <p:origin x="0" y="-7529"/>
    </p:cViewPr>
  </p:outlineViewPr>
  <p:notesTextViewPr>
    <p:cViewPr>
      <p:scale>
        <a:sx n="1" d="1"/>
        <a:sy n="1" d="1"/>
      </p:scale>
      <p:origin x="0" y="0"/>
    </p:cViewPr>
  </p:notesTextViewPr>
  <p:sorterViewPr>
    <p:cViewPr>
      <p:scale>
        <a:sx n="100" d="100"/>
        <a:sy n="100" d="100"/>
      </p:scale>
      <p:origin x="0" y="-2544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zh-HK" altLang="en-US"/>
          </a:p>
        </p:txBody>
      </p:sp>
      <p:sp>
        <p:nvSpPr>
          <p:cNvPr id="3" name="日期版面配置區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6EFC0627-EF64-460A-BBCA-C48A851E4873}" type="datetimeFigureOut">
              <a:rPr lang="zh-HK" altLang="en-US" smtClean="0"/>
              <a:t>14/3/2023</a:t>
            </a:fld>
            <a:endParaRPr lang="zh-HK" altLang="en-US"/>
          </a:p>
        </p:txBody>
      </p:sp>
      <p:sp>
        <p:nvSpPr>
          <p:cNvPr id="4" name="投影片影像版面配置區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zh-HK" altLang="en-US"/>
          </a:p>
        </p:txBody>
      </p:sp>
      <p:sp>
        <p:nvSpPr>
          <p:cNvPr id="5" name="備忘稿版面配置區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zh-HK" altLang="en-US"/>
          </a:p>
        </p:txBody>
      </p:sp>
      <p:sp>
        <p:nvSpPr>
          <p:cNvPr id="7" name="投影片編號版面配置區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BE0EFA9-EA6D-4B52-B2BC-CFE39E0638F1}" type="slidenum">
              <a:rPr lang="zh-HK" altLang="en-US" smtClean="0"/>
              <a:t>‹#›</a:t>
            </a:fld>
            <a:endParaRPr lang="zh-HK" altLang="en-US"/>
          </a:p>
        </p:txBody>
      </p:sp>
    </p:spTree>
    <p:extLst>
      <p:ext uri="{BB962C8B-B14F-4D97-AF65-F5344CB8AC3E}">
        <p14:creationId xmlns:p14="http://schemas.microsoft.com/office/powerpoint/2010/main" val="2610319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sz="1100" dirty="0">
              <a:solidFill>
                <a:schemeClr val="bg2">
                  <a:lumMod val="10000"/>
                </a:schemeClr>
              </a:solidFill>
              <a:latin typeface="楷体" panose="02010609060101010101" charset="-122"/>
              <a:ea typeface="楷体" panose="02010609060101010101" charset="-122"/>
              <a:cs typeface="楷体" panose="02010609060101010101" charset="-122"/>
              <a:sym typeface="+mn-ea"/>
            </a:endParaRPr>
          </a:p>
        </p:txBody>
      </p:sp>
    </p:spTree>
    <p:extLst>
      <p:ext uri="{BB962C8B-B14F-4D97-AF65-F5344CB8AC3E}">
        <p14:creationId xmlns:p14="http://schemas.microsoft.com/office/powerpoint/2010/main" val="2162318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7513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defTabSz="990478">
              <a:defRPr/>
            </a:pPr>
            <a:fld id="{9F61F3F1-E1ED-41DA-8653-CF443244E713}" type="slidenum">
              <a:rPr lang="zh-CN" altLang="en-US">
                <a:solidFill>
                  <a:prstClr val="black"/>
                </a:solidFill>
                <a:latin typeface="等线"/>
                <a:ea typeface="等线" panose="02010600030101010101" pitchFamily="2" charset="-122"/>
              </a:rPr>
              <a:pPr defTabSz="990478">
                <a:defRPr/>
              </a:pPr>
              <a:t>17</a:t>
            </a:fld>
            <a:endParaRPr lang="zh-CN" altLang="en-US" dirty="0">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3710565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61F3F1-E1ED-41DA-8653-CF443244E713}" type="slidenum">
              <a:rPr lang="zh-CN" altLang="en-US" smtClean="0"/>
              <a:pPr/>
              <a:t>19</a:t>
            </a:fld>
            <a:endParaRPr lang="zh-CN" altLang="en-US" dirty="0"/>
          </a:p>
        </p:txBody>
      </p:sp>
    </p:spTree>
    <p:extLst>
      <p:ext uri="{BB962C8B-B14F-4D97-AF65-F5344CB8AC3E}">
        <p14:creationId xmlns:p14="http://schemas.microsoft.com/office/powerpoint/2010/main" val="3788906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923161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ChangeArrowheads="1" noTextEdit="1"/>
          </p:cNvSpPr>
          <p:nvPr>
            <p:ph type="sldImg"/>
          </p:nvPr>
        </p:nvSpPr>
        <p:spPr/>
      </p:sp>
      <p:sp>
        <p:nvSpPr>
          <p:cNvPr id="22531"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253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804763" indent="-309524">
              <a:defRPr>
                <a:solidFill>
                  <a:schemeClr val="tx1"/>
                </a:solidFill>
                <a:latin typeface="Arial" panose="020B0604020202020204" pitchFamily="34" charset="0"/>
                <a:ea typeface="宋体" panose="02010600030101010101" pitchFamily="2" charset="-122"/>
              </a:defRPr>
            </a:lvl2pPr>
            <a:lvl3pPr marL="1238098" indent="-247620">
              <a:defRPr>
                <a:solidFill>
                  <a:schemeClr val="tx1"/>
                </a:solidFill>
                <a:latin typeface="Arial" panose="020B0604020202020204" pitchFamily="34" charset="0"/>
                <a:ea typeface="宋体" panose="02010600030101010101" pitchFamily="2" charset="-122"/>
              </a:defRPr>
            </a:lvl3pPr>
            <a:lvl4pPr marL="1733337" indent="-247620">
              <a:defRPr>
                <a:solidFill>
                  <a:schemeClr val="tx1"/>
                </a:solidFill>
                <a:latin typeface="Arial" panose="020B0604020202020204" pitchFamily="34" charset="0"/>
                <a:ea typeface="宋体" panose="02010600030101010101" pitchFamily="2" charset="-122"/>
              </a:defRPr>
            </a:lvl4pPr>
            <a:lvl5pPr marL="2228576" indent="-247620">
              <a:defRPr>
                <a:solidFill>
                  <a:schemeClr val="tx1"/>
                </a:solidFill>
                <a:latin typeface="Arial" panose="020B0604020202020204" pitchFamily="34" charset="0"/>
                <a:ea typeface="宋体" panose="02010600030101010101" pitchFamily="2" charset="-122"/>
              </a:defRPr>
            </a:lvl5pPr>
            <a:lvl6pPr marL="2723815" indent="-2476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19054" indent="-2476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714293" indent="-2476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209532" indent="-2476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90478">
              <a:defRPr/>
            </a:pPr>
            <a:fld id="{12C15E41-2027-42EF-9650-0221F7A8637A}" type="slidenum">
              <a:rPr lang="en-US" altLang="en-US">
                <a:solidFill>
                  <a:prstClr val="black"/>
                </a:solidFill>
              </a:rPr>
              <a:pPr defTabSz="990478">
                <a:defRPr/>
              </a:pPr>
              <a:t>30</a:t>
            </a:fld>
            <a:endParaRPr lang="en-US" altLang="en-US" dirty="0">
              <a:solidFill>
                <a:prstClr val="black"/>
              </a:solidFill>
            </a:endParaRPr>
          </a:p>
        </p:txBody>
      </p:sp>
    </p:spTree>
    <p:extLst>
      <p:ext uri="{BB962C8B-B14F-4D97-AF65-F5344CB8AC3E}">
        <p14:creationId xmlns:p14="http://schemas.microsoft.com/office/powerpoint/2010/main" val="4228183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ChangeArrowheads="1" noTextEdit="1"/>
          </p:cNvSpPr>
          <p:nvPr>
            <p:ph type="sldImg"/>
          </p:nvPr>
        </p:nvSpPr>
        <p:spPr/>
      </p:sp>
      <p:sp>
        <p:nvSpPr>
          <p:cNvPr id="22531"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253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804763" indent="-309524">
              <a:defRPr>
                <a:solidFill>
                  <a:schemeClr val="tx1"/>
                </a:solidFill>
                <a:latin typeface="Arial" panose="020B0604020202020204" pitchFamily="34" charset="0"/>
                <a:ea typeface="宋体" panose="02010600030101010101" pitchFamily="2" charset="-122"/>
              </a:defRPr>
            </a:lvl2pPr>
            <a:lvl3pPr marL="1238098" indent="-247620">
              <a:defRPr>
                <a:solidFill>
                  <a:schemeClr val="tx1"/>
                </a:solidFill>
                <a:latin typeface="Arial" panose="020B0604020202020204" pitchFamily="34" charset="0"/>
                <a:ea typeface="宋体" panose="02010600030101010101" pitchFamily="2" charset="-122"/>
              </a:defRPr>
            </a:lvl3pPr>
            <a:lvl4pPr marL="1733337" indent="-247620">
              <a:defRPr>
                <a:solidFill>
                  <a:schemeClr val="tx1"/>
                </a:solidFill>
                <a:latin typeface="Arial" panose="020B0604020202020204" pitchFamily="34" charset="0"/>
                <a:ea typeface="宋体" panose="02010600030101010101" pitchFamily="2" charset="-122"/>
              </a:defRPr>
            </a:lvl4pPr>
            <a:lvl5pPr marL="2228576" indent="-247620">
              <a:defRPr>
                <a:solidFill>
                  <a:schemeClr val="tx1"/>
                </a:solidFill>
                <a:latin typeface="Arial" panose="020B0604020202020204" pitchFamily="34" charset="0"/>
                <a:ea typeface="宋体" panose="02010600030101010101" pitchFamily="2" charset="-122"/>
              </a:defRPr>
            </a:lvl5pPr>
            <a:lvl6pPr marL="2723815" indent="-2476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19054" indent="-2476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714293" indent="-2476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209532" indent="-2476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90478">
              <a:defRPr/>
            </a:pPr>
            <a:fld id="{12C15E41-2027-42EF-9650-0221F7A8637A}" type="slidenum">
              <a:rPr lang="en-US" altLang="en-US">
                <a:solidFill>
                  <a:prstClr val="black"/>
                </a:solidFill>
              </a:rPr>
              <a:pPr defTabSz="990478">
                <a:defRPr/>
              </a:pPr>
              <a:t>31</a:t>
            </a:fld>
            <a:endParaRPr lang="en-US" altLang="en-US" dirty="0">
              <a:solidFill>
                <a:prstClr val="black"/>
              </a:solidFill>
            </a:endParaRPr>
          </a:p>
        </p:txBody>
      </p:sp>
    </p:spTree>
    <p:extLst>
      <p:ext uri="{BB962C8B-B14F-4D97-AF65-F5344CB8AC3E}">
        <p14:creationId xmlns:p14="http://schemas.microsoft.com/office/powerpoint/2010/main" val="3992609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BE0EFA9-EA6D-4B52-B2BC-CFE39E0638F1}" type="slidenum">
              <a:rPr lang="zh-HK" altLang="en-US" smtClean="0"/>
              <a:t>32</a:t>
            </a:fld>
            <a:endParaRPr lang="zh-HK" altLang="en-US"/>
          </a:p>
        </p:txBody>
      </p:sp>
    </p:spTree>
    <p:extLst>
      <p:ext uri="{BB962C8B-B14F-4D97-AF65-F5344CB8AC3E}">
        <p14:creationId xmlns:p14="http://schemas.microsoft.com/office/powerpoint/2010/main" val="2421639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31077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72719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defTabSz="990478">
              <a:defRPr/>
            </a:pPr>
            <a:fld id="{9F61F3F1-E1ED-41DA-8653-CF443244E713}" type="slidenum">
              <a:rPr lang="zh-CN" altLang="en-US">
                <a:solidFill>
                  <a:prstClr val="black"/>
                </a:solidFill>
                <a:latin typeface="等线"/>
                <a:ea typeface="等线" panose="02010600030101010101" pitchFamily="2" charset="-122"/>
              </a:rPr>
              <a:pPr defTabSz="990478">
                <a:defRPr/>
              </a:pPr>
              <a:t>4</a:t>
            </a:fld>
            <a:endParaRPr lang="zh-CN" altLang="en-US" dirty="0">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3398084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846183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548355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869368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245977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254612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solidFill>
                <a:schemeClr val="bg1">
                  <a:lumMod val="50000"/>
                </a:schemeClr>
              </a:solidFill>
              <a:latin typeface="楷体" panose="02010609060101010101" charset="-122"/>
              <a:ea typeface="楷体" panose="02010609060101010101" charset="-122"/>
              <a:cs typeface="楷体" panose="02010609060101010101" charset="-122"/>
            </a:endParaRPr>
          </a:p>
        </p:txBody>
      </p:sp>
    </p:spTree>
    <p:extLst>
      <p:ext uri="{BB962C8B-B14F-4D97-AF65-F5344CB8AC3E}">
        <p14:creationId xmlns:p14="http://schemas.microsoft.com/office/powerpoint/2010/main" val="3568204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defTabSz="990478">
              <a:defRPr/>
            </a:pPr>
            <a:fld id="{9F61F3F1-E1ED-41DA-8653-CF443244E713}" type="slidenum">
              <a:rPr lang="zh-CN" altLang="en-US">
                <a:solidFill>
                  <a:prstClr val="black"/>
                </a:solidFill>
                <a:latin typeface="等线"/>
                <a:ea typeface="等线" panose="02010600030101010101" pitchFamily="2" charset="-122"/>
              </a:rPr>
              <a:pPr defTabSz="990478">
                <a:defRPr/>
              </a:pPr>
              <a:t>15</a:t>
            </a:fld>
            <a:endParaRPr lang="zh-CN" altLang="en-US" dirty="0">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3973119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2487270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906701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4066630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2809572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59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181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a:defRPr/>
            </a:pPr>
            <a:endParaRPr lang="zh-HK"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a:defRPr/>
            </a:pPr>
            <a:endParaRPr lang="zh-HK"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0A1C0C6-B7CC-4FF4-9F53-6D32B8236F60}" type="slidenum">
              <a:rPr lang="en-US" altLang="en-US" smtClean="0"/>
              <a:pPr/>
              <a:t>‹#›</a:t>
            </a:fld>
            <a:endParaRPr lang="en-US" altLang="en-US"/>
          </a:p>
        </p:txBody>
      </p:sp>
      <p:sp>
        <p:nvSpPr>
          <p:cNvPr id="6" name="任意多边形: 形状 5"/>
          <p:cNvSpPr/>
          <p:nvPr userDrawn="1"/>
        </p:nvSpPr>
        <p:spPr>
          <a:xfrm>
            <a:off x="3435667" y="994711"/>
            <a:ext cx="5320665" cy="71567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defRPr/>
            </a:pPr>
            <a:endParaRPr lang="zh-CN" altLang="en-US" sz="3200" b="1" dirty="0">
              <a:solidFill>
                <a:srgbClr val="FFFFFF"/>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内容占位符 3"/>
          <p:cNvSpPr>
            <a:spLocks noGrp="1"/>
          </p:cNvSpPr>
          <p:nvPr>
            <p:ph sz="half" idx="2"/>
          </p:nvPr>
        </p:nvSpPr>
        <p:spPr>
          <a:xfrm>
            <a:off x="1150901" y="2271840"/>
            <a:ext cx="9890197" cy="1999218"/>
          </a:xfrm>
          <a:prstGeom prst="rect">
            <a:avLst/>
          </a:prstGeom>
        </p:spPr>
        <p:txBody>
          <a:bodyPr/>
          <a:lstStyle>
            <a:lvl1pPr marL="0" indent="457200" algn="just">
              <a:lnSpc>
                <a:spcPct val="150000"/>
              </a:lnSpc>
              <a:buNone/>
              <a:defRPr sz="2400"/>
            </a:lvl1pPr>
            <a:lvl2pPr algn="just">
              <a:lnSpc>
                <a:spcPct val="150000"/>
              </a:lnSpc>
              <a:defRPr sz="2400"/>
            </a:lvl2pPr>
            <a:lvl3pPr algn="just">
              <a:lnSpc>
                <a:spcPct val="150000"/>
              </a:lnSpc>
              <a:defRPr sz="2400"/>
            </a:lvl3pPr>
            <a:lvl4pPr algn="just">
              <a:lnSpc>
                <a:spcPct val="150000"/>
              </a:lnSpc>
              <a:defRPr sz="2400"/>
            </a:lvl4pPr>
            <a:lvl5pPr algn="just">
              <a:lnSpc>
                <a:spcPct val="150000"/>
              </a:lnSpc>
              <a:defRPr sz="2400"/>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10" name="标题 1"/>
          <p:cNvSpPr>
            <a:spLocks noGrp="1"/>
          </p:cNvSpPr>
          <p:nvPr>
            <p:ph type="title"/>
          </p:nvPr>
        </p:nvSpPr>
        <p:spPr>
          <a:xfrm>
            <a:off x="609600" y="781050"/>
            <a:ext cx="10972800" cy="1143000"/>
          </a:xfrm>
          <a:prstGeom prst="rect">
            <a:avLst/>
          </a:prstGeom>
        </p:spPr>
        <p:txBody>
          <a:bodyPr/>
          <a:lstStyle>
            <a:lvl1pPr>
              <a:defRPr sz="3200" b="1">
                <a:solidFill>
                  <a:schemeClr val="bg1"/>
                </a:solidFill>
              </a:defRPr>
            </a:lvl1pPr>
          </a:lstStyle>
          <a:p>
            <a:r>
              <a:rPr lang="zh-CN" altLang="en-US" noProof="1"/>
              <a:t>单击此处编辑母版标题样式</a:t>
            </a:r>
          </a:p>
        </p:txBody>
      </p:sp>
    </p:spTree>
    <p:extLst>
      <p:ext uri="{BB962C8B-B14F-4D97-AF65-F5344CB8AC3E}">
        <p14:creationId xmlns:p14="http://schemas.microsoft.com/office/powerpoint/2010/main" val="2933757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809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1325534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349189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1817403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1073282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2529623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3726203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61188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66000"/>
          </a:schemeClr>
        </a:solidFill>
        <a:effectLst/>
      </p:bgPr>
    </p:bg>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灯片编号占位符 3"/>
          <p:cNvSpPr txBox="1"/>
          <p:nvPr userDrawn="1"/>
        </p:nvSpPr>
        <p:spPr>
          <a:xfrm>
            <a:off x="9120188" y="63817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8A1375-C6F2-41F5-93BB-BAEEB18A553A}" type="slidenum">
              <a:rPr lang="en-US" altLang="zh-CN" smtClean="0"/>
              <a:pPr algn="r"/>
              <a:t>‹#›</a:t>
            </a:fld>
            <a:endParaRPr lang="zh-CN" altLang="en-US" dirty="0"/>
          </a:p>
        </p:txBody>
      </p:sp>
    </p:spTree>
    <p:extLst>
      <p:ext uri="{BB962C8B-B14F-4D97-AF65-F5344CB8AC3E}">
        <p14:creationId xmlns:p14="http://schemas.microsoft.com/office/powerpoint/2010/main" val="42357047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vdse.bdstatic.com/8d4d16eab8fe9d38c83aea009d9bf803.mp4?authorization=bce-auth-v1/40f207e648424f47b2e3dfbb1014b1a5/2021-07-24T07:33:54Z/-1/host/630efc16dcaa8dcba5bca871736408d7992b19ddc052a4c85910dce785bd15c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hyperlink" Target="https://m.yangshipin.cn/video?type=0&amp;vid=o000022r9b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file:///C:\Users\HP\AppData\Local\Temp\wps\INetCache\5a8bf247d4bc88bcab4102fedef2a3b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file:///C:\Users\HP\AppData\Local\Temp\wps\INetCache\4069c3673197ca8c971f4fcc1665fc66"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pano.dpm.org.cn/gugong_app_pc/index.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5426" y="2568347"/>
            <a:ext cx="11550650" cy="2091598"/>
          </a:xfrm>
          <a:prstGeom prst="rect">
            <a:avLst/>
          </a:prstGeom>
        </p:spPr>
        <p:txBody>
          <a:bodyPr wrap="square">
            <a:spAutoFit/>
          </a:bodyPr>
          <a:lstStyle/>
          <a:p>
            <a:pPr lvl="0" algn="ctr">
              <a:lnSpc>
                <a:spcPct val="150000"/>
              </a:lnSpc>
              <a:defRPr/>
            </a:pPr>
            <a:r>
              <a:rPr kumimoji="0" lang="zh-TW" altLang="en-US" sz="460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新經濟發展對個人（消費及就業</a:t>
            </a:r>
            <a:r>
              <a:rPr lang="zh-TW" altLang="en-US" sz="4600" dirty="0">
                <a:solidFill>
                  <a:prstClr val="black"/>
                </a:solidFill>
                <a:latin typeface="DFKai-SB" panose="03000509000000000000" pitchFamily="65" charset="-120"/>
                <a:ea typeface="DFKai-SB" panose="03000509000000000000" pitchFamily="65" charset="-120"/>
                <a:sym typeface="+mn-ea"/>
              </a:rPr>
              <a:t>）、</a:t>
            </a:r>
            <a:endParaRPr kumimoji="0" lang="en-US" altLang="zh-TW" sz="460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TW" altLang="en-US" sz="460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香港及國家發展的影響</a:t>
            </a:r>
            <a:endParaRPr kumimoji="0" lang="zh-CN" altLang="en-US" sz="460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7" name="矩形 2">
            <a:extLst>
              <a:ext uri="{FF2B5EF4-FFF2-40B4-BE49-F238E27FC236}">
                <a16:creationId xmlns:a16="http://schemas.microsoft.com/office/drawing/2014/main" id="{2DB0CFB4-04ED-469A-9BB0-479CA08B1FB5}"/>
              </a:ext>
            </a:extLst>
          </p:cNvPr>
          <p:cNvSpPr/>
          <p:nvPr/>
        </p:nvSpPr>
        <p:spPr>
          <a:xfrm>
            <a:off x="157162" y="143347"/>
            <a:ext cx="6096000" cy="1384995"/>
          </a:xfrm>
          <a:prstGeom prst="rect">
            <a:avLst/>
          </a:prstGeom>
        </p:spPr>
        <p:txBody>
          <a:bodyPr wrap="square">
            <a:spAutoFit/>
          </a:bodyPr>
          <a:lstStyle/>
          <a:p>
            <a:r>
              <a:rPr lang="zh-TW" altLang="en-US" sz="2800" dirty="0">
                <a:latin typeface="DFKai-SB" panose="03000509000000000000" pitchFamily="65" charset="-120"/>
                <a:ea typeface="DFKai-SB" panose="03000509000000000000" pitchFamily="65" charset="-120"/>
              </a:rPr>
              <a:t>公民與社會發展科</a:t>
            </a:r>
            <a:endParaRPr lang="en-US" altLang="zh-TW"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主題</a:t>
            </a:r>
            <a:r>
              <a:rPr lang="zh-CN" altLang="en-US" sz="2800" dirty="0">
                <a:latin typeface="DFKai-SB" panose="03000509000000000000" pitchFamily="65" charset="-120"/>
                <a:ea typeface="DFKai-SB" panose="03000509000000000000" pitchFamily="65" charset="-120"/>
              </a:rPr>
              <a:t>三  互聯相依的當代世界</a:t>
            </a:r>
            <a:endParaRPr lang="en-US" altLang="zh-TW"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課題</a:t>
            </a:r>
            <a:r>
              <a:rPr lang="zh-CN" altLang="en-US" sz="2800" dirty="0">
                <a:latin typeface="DFKai-SB" panose="03000509000000000000" pitchFamily="65" charset="-120"/>
                <a:ea typeface="DFKai-SB" panose="03000509000000000000" pitchFamily="65" charset="-120"/>
              </a:rPr>
              <a:t>：經濟全球化</a:t>
            </a:r>
            <a:endParaRPr lang="en-US" altLang="zh-TW" sz="2800" dirty="0">
              <a:latin typeface="DFKai-SB" panose="03000509000000000000" pitchFamily="65" charset="-120"/>
              <a:ea typeface="DFKai-SB" panose="03000509000000000000" pitchFamily="65" charset="-120"/>
            </a:endParaRPr>
          </a:p>
        </p:txBody>
      </p:sp>
      <p:sp>
        <p:nvSpPr>
          <p:cNvPr id="5" name="頁尾版面配置區 1"/>
          <p:cNvSpPr txBox="1">
            <a:spLocks/>
          </p:cNvSpPr>
          <p:nvPr/>
        </p:nvSpPr>
        <p:spPr>
          <a:xfrm>
            <a:off x="4572239" y="5223700"/>
            <a:ext cx="3860800" cy="47625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ltLang="zh-HK" sz="3600" dirty="0" smtClean="0">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月</a:t>
            </a:r>
            <a:endParaRPr lang="zh-HK"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28197" y="1145396"/>
            <a:ext cx="9045566" cy="3118475"/>
          </a:xfrm>
        </p:spPr>
        <p:txBody>
          <a:bodyPr/>
          <a:lstStyle/>
          <a:p>
            <a:pPr marL="0" indent="0" algn="just" hangingPunct="0">
              <a:lnSpc>
                <a:spcPct val="110000"/>
              </a:lnSpc>
              <a:buNone/>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中國互聯網絡資訊中心於</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月發布</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中國互聯網絡發展狀況統計報告</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，顯示中國網民規模達到</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10.51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億，形成全球規模最大、最有生機的數碼社會；同時中國正積極發展數碼新基建，數量龐大的網民將為中國經濟發展提供動力。</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hangingPunct="0">
              <a:lnSpc>
                <a:spcPct val="110000"/>
              </a:lnSpc>
              <a:buNone/>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中國政府網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http://www.gov.cn/xinwen/2022-09/01/content_5707695.htm</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4" name="组合 12"/>
          <p:cNvGrpSpPr/>
          <p:nvPr/>
        </p:nvGrpSpPr>
        <p:grpSpPr>
          <a:xfrm>
            <a:off x="381772" y="192144"/>
            <a:ext cx="2795752" cy="748468"/>
            <a:chOff x="1193537" y="1482882"/>
            <a:chExt cx="2731745" cy="536069"/>
          </a:xfrm>
        </p:grpSpPr>
        <p:sp>
          <p:nvSpPr>
            <p:cNvPr id="5" name="矩形 4"/>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文本框 13"/>
            <p:cNvSpPr txBox="1">
              <a:spLocks noChangeArrowheads="1"/>
            </p:cNvSpPr>
            <p:nvPr/>
          </p:nvSpPr>
          <p:spPr bwMode="auto">
            <a:xfrm>
              <a:off x="1620575" y="1482882"/>
              <a:ext cx="2304707" cy="46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600" b="1" dirty="0">
                  <a:solidFill>
                    <a:prstClr val="black"/>
                  </a:solidFill>
                  <a:latin typeface="Microsoft JhengHei" panose="020B0604030504040204" pitchFamily="34" charset="-120"/>
                  <a:ea typeface="Microsoft JhengHei" panose="020B0604030504040204" pitchFamily="34" charset="-120"/>
                </a:rPr>
                <a:t> </a:t>
              </a:r>
              <a:r>
                <a:rPr lang="zh-TW" altLang="en-US" sz="3600" b="1" dirty="0">
                  <a:solidFill>
                    <a:prstClr val="black"/>
                  </a:solidFill>
                  <a:latin typeface="標楷體" panose="03000509000000000000" pitchFamily="65" charset="-120"/>
                  <a:ea typeface="標楷體" panose="03000509000000000000" pitchFamily="65" charset="-120"/>
                </a:rPr>
                <a:t>參</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考資料</a:t>
              </a:r>
              <a:endParaRPr kumimoji="0" lang="zh-CN"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p:txBody>
        </p:sp>
        <p:cxnSp>
          <p:nvCxnSpPr>
            <p:cNvPr id="8" name="直接连接符 19"/>
            <p:cNvCxnSpPr/>
            <p:nvPr/>
          </p:nvCxnSpPr>
          <p:spPr>
            <a:xfrm>
              <a:off x="1710702" y="1957039"/>
              <a:ext cx="1677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文本框 6"/>
          <p:cNvSpPr txBox="1"/>
          <p:nvPr/>
        </p:nvSpPr>
        <p:spPr>
          <a:xfrm>
            <a:off x="3867807" y="286066"/>
            <a:ext cx="4801314"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中國數碼經濟的發展</a:t>
            </a:r>
            <a:endParaRPr kumimoji="0" lang="zh-CN" altLang="en-US" sz="4000" b="1"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endParaRPr>
          </a:p>
        </p:txBody>
      </p:sp>
      <p:pic>
        <p:nvPicPr>
          <p:cNvPr id="1026" name="Picture 2" descr="https://www.ourchinastory.com/images/content/policital-economy/2021/08/%E4%B8%AD%E5%9C%8B%E7%B6%B2%E6%B0%91%E6%95%B8%E7%A2%BC%E6%96%B0%E5%9F%BA%E5%BB%BA03_x1.jpg"/>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9993115" y="1498852"/>
            <a:ext cx="1629669" cy="240858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 name="圖片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31311" y="4431454"/>
            <a:ext cx="3492426" cy="1964490"/>
          </a:xfrm>
          <a:prstGeom prst="rect">
            <a:avLst/>
          </a:prstGeom>
          <a:ln w="12700">
            <a:solidFill>
              <a:schemeClr val="tx1"/>
            </a:solidFill>
          </a:ln>
        </p:spPr>
      </p:pic>
      <p:sp>
        <p:nvSpPr>
          <p:cNvPr id="14" name="文本框 3"/>
          <p:cNvSpPr txBox="1"/>
          <p:nvPr/>
        </p:nvSpPr>
        <p:spPr>
          <a:xfrm>
            <a:off x="5487774" y="4429378"/>
            <a:ext cx="5157547" cy="1446550"/>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a:r>
              <a:rPr kumimoji="0" lang="zh-TW"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視頻名稱：「</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中國網民破十億 數碼新基建成經濟動力」</a:t>
            </a:r>
            <a:endParaRPr kumimoji="0" lang="en-US" altLang="zh-TW"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a:r>
              <a:rPr lang="en-US" altLang="zh-CN"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https://www.youtube.com/watch?v=XPjfyBsbl4U&amp;t=22s</a:t>
            </a:r>
            <a:endParaRPr kumimoji="0" lang="zh-CN"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5" name="矩形 14"/>
          <p:cNvSpPr/>
          <p:nvPr/>
        </p:nvSpPr>
        <p:spPr>
          <a:xfrm>
            <a:off x="5487774" y="6027638"/>
            <a:ext cx="5057795" cy="400110"/>
          </a:xfrm>
          <a:prstGeom prst="rect">
            <a:avLst/>
          </a:prstGeom>
          <a:solidFill>
            <a:schemeClr val="accent5">
              <a:lumMod val="20000"/>
              <a:lumOff val="80000"/>
            </a:schemeClr>
          </a:solidFill>
          <a:ln w="6350">
            <a:solidFill>
              <a:schemeClr val="tx1"/>
            </a:solidFill>
          </a:ln>
        </p:spPr>
        <p:txBody>
          <a:bodyPr wrap="none">
            <a:spAutoFit/>
          </a:bodyPr>
          <a:lstStyle/>
          <a:p>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該</a:t>
            </a:r>
            <a:r>
              <a:rPr lang="zh-HK"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段視頻</a:t>
            </a:r>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由團結香港基金旗下中華學社製作</a:t>
            </a:r>
            <a:endParaRPr lang="zh-HK"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46745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00460" y="1497889"/>
            <a:ext cx="10381965" cy="4206280"/>
          </a:xfrm>
          <a:prstGeom prst="rect">
            <a:avLst/>
          </a:prstGeom>
          <a:noFill/>
        </p:spPr>
        <p:txBody>
          <a:bodyPr wrap="square" rtlCol="0" anchor="t">
            <a:spAutoFit/>
          </a:bodyPr>
          <a:lstStyle/>
          <a:p>
            <a:pPr lvl="0" algn="just" hangingPunct="0">
              <a:lnSpc>
                <a:spcPct val="130000"/>
              </a:lnSpc>
              <a:defRPr/>
            </a:pPr>
            <a:r>
              <a:rPr lang="zh-TW" altLang="en-US" sz="3200" dirty="0">
                <a:solidFill>
                  <a:prstClr val="black"/>
                </a:solidFill>
                <a:latin typeface="DFKai-SB" panose="03000509000000000000" pitchFamily="65" charset="-120"/>
                <a:ea typeface="DFKai-SB" panose="03000509000000000000" pitchFamily="65" charset="-120"/>
                <a:cs typeface="黑体" panose="02010609060101010101" charset="-122"/>
              </a:rPr>
              <a:t>    </a:t>
            </a:r>
            <a:r>
              <a:rPr lang="zh-TW" altLang="en-US" sz="3600" dirty="0">
                <a:solidFill>
                  <a:prstClr val="black"/>
                </a:solidFill>
                <a:latin typeface="DFKai-SB" panose="03000509000000000000" pitchFamily="65" charset="-120"/>
                <a:ea typeface="DFKai-SB" panose="03000509000000000000" pitchFamily="65" charset="-120"/>
                <a:cs typeface="黑体" panose="02010609060101010101" charset="-122"/>
              </a:rPr>
              <a:t>生物經濟涵蓋食品與營養、生物製藥與健康、生物能源、生物材料、環保與生態服務等衆多領域。</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隨著現代生命科學快速發展</a:t>
            </a:r>
            <a:r>
              <a:rPr lang="zh-TW" altLang="en-US" sz="3600" dirty="0">
                <a:solidFill>
                  <a:prstClr val="black"/>
                </a:solidFill>
                <a:latin typeface="DFKai-SB" panose="03000509000000000000" pitchFamily="65" charset="-120"/>
                <a:ea typeface="DFKai-SB" panose="03000509000000000000" pitchFamily="65" charset="-120"/>
                <a:cs typeface="黑体" panose="02010609060101010101" charset="-122"/>
              </a:rPr>
              <a:t>和</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現代生物技術突破，生物經濟正加速成為新的經濟形態，對人類生産和生活産生深遠影響。</a:t>
            </a:r>
            <a:endParaRPr kumimoji="0" lang="en-US" altLang="zh-CN"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endParaRPr>
          </a:p>
          <a:p>
            <a:pPr lvl="0" algn="just" hangingPunct="0">
              <a:lnSpc>
                <a:spcPts val="4000"/>
              </a:lnSpc>
              <a:defRPr/>
            </a:pPr>
            <a:r>
              <a:rPr kumimoji="0" lang="en-US"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    </a:t>
            </a:r>
            <a:endPar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本框 13"/>
          <p:cNvSpPr txBox="1"/>
          <p:nvPr/>
        </p:nvSpPr>
        <p:spPr bwMode="auto">
          <a:xfrm>
            <a:off x="1344984" y="683317"/>
            <a:ext cx="3186430" cy="603885"/>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生物經濟</a:t>
            </a:r>
          </a:p>
        </p:txBody>
      </p:sp>
      <p:sp>
        <p:nvSpPr>
          <p:cNvPr id="15" name="Freeform 5"/>
          <p:cNvSpPr/>
          <p:nvPr/>
        </p:nvSpPr>
        <p:spPr bwMode="auto">
          <a:xfrm>
            <a:off x="600460" y="844171"/>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 name="矩形 1"/>
          <p:cNvSpPr/>
          <p:nvPr/>
        </p:nvSpPr>
        <p:spPr>
          <a:xfrm>
            <a:off x="2716869" y="5537860"/>
            <a:ext cx="8296976" cy="1015663"/>
          </a:xfrm>
          <a:prstGeom prst="rect">
            <a:avLst/>
          </a:prstGeom>
          <a:solidFill>
            <a:schemeClr val="accent2">
              <a:lumMod val="20000"/>
              <a:lumOff val="80000"/>
            </a:schemeClr>
          </a:solidFill>
        </p:spPr>
        <p:txBody>
          <a:bodyPr wrap="square">
            <a:spAutoFit/>
          </a:bodyPr>
          <a:lstStyle/>
          <a:p>
            <a:pPr lvl="0" algn="just" hangingPunct="0">
              <a:spcBef>
                <a:spcPts val="1200"/>
              </a:spcBef>
              <a:defRPr/>
            </a:pPr>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十三五生物産業發展規劃</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，取自中國政府網。</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http://www.gov.cn/xinwen/2017-01/12/5159179/files/516df96cc5254eb4976d14708e14056f.pdf</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776845" y="482634"/>
            <a:ext cx="4801314" cy="646331"/>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香港生物科技産業概況</a:t>
            </a:r>
          </a:p>
        </p:txBody>
      </p:sp>
      <p:sp>
        <p:nvSpPr>
          <p:cNvPr id="4" name="文本框 3"/>
          <p:cNvSpPr txBox="1"/>
          <p:nvPr/>
        </p:nvSpPr>
        <p:spPr>
          <a:xfrm>
            <a:off x="3645237" y="6075750"/>
            <a:ext cx="7772539" cy="646331"/>
          </a:xfrm>
          <a:prstGeom prst="rect">
            <a:avLst/>
          </a:prstGeom>
          <a:solidFill>
            <a:schemeClr val="accent2">
              <a:lumMod val="20000"/>
              <a:lumOff val="80000"/>
            </a:schemeClr>
          </a:solidFill>
        </p:spPr>
        <p:txBody>
          <a:bodyPr wrap="square" rtlCol="0" anchor="t">
            <a:spAutoFit/>
          </a:bodyPr>
          <a:lstStyle/>
          <a:p>
            <a:pPr lvl="0">
              <a:defRPr/>
            </a:pPr>
            <a:r>
              <a:rPr lang="zh-TW" altLang="en-US" noProof="0" dirty="0">
                <a:latin typeface="Times New Roman" panose="02020603050405020304" pitchFamily="18" charset="0"/>
                <a:ea typeface="DFKai-SB" panose="03000509000000000000" pitchFamily="65" charset="-120"/>
                <a:cs typeface="Times New Roman" panose="02020603050405020304" pitchFamily="18" charset="0"/>
              </a:rPr>
              <a:t>參考資料</a:t>
            </a:r>
            <a:r>
              <a:rPr kumimoji="0" lang="zh-CN" altLang="en-US"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取自</a:t>
            </a:r>
            <a:r>
              <a:rPr kumimoji="0" lang="en-US" altLang="zh-TW"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香港生物科技與醫療健康業概況</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，香港貿易發展局網頁</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https</a:t>
            </a: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://research.hktdc.com/sc/article/MzEzOTQ1MjMz</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endPar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內容版面配置區 4"/>
          <p:cNvSpPr>
            <a:spLocks noGrp="1"/>
          </p:cNvSpPr>
          <p:nvPr>
            <p:ph idx="1"/>
          </p:nvPr>
        </p:nvSpPr>
        <p:spPr>
          <a:xfrm>
            <a:off x="835984" y="1392995"/>
            <a:ext cx="10242695" cy="4351338"/>
          </a:xfrm>
        </p:spPr>
        <p:txBody>
          <a:bodyPr/>
          <a:lstStyle/>
          <a:p>
            <a:pPr algn="just"/>
            <a:r>
              <a:rPr lang="zh-CN" altLang="en-US"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香港</a:t>
            </a:r>
            <a:r>
              <a:rPr lang="zh-TW" altLang="en-US"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特區</a:t>
            </a:r>
            <a:r>
              <a:rPr lang="zh-CN" altLang="en-US"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政府在推動生物科技發展上擔當重要角色。在</a:t>
            </a:r>
            <a:r>
              <a:rPr lang="en-US" altLang="zh-CN"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2018‑19</a:t>
            </a:r>
            <a:r>
              <a:rPr lang="zh-CN" altLang="en-US"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年度財政預算案中，政府把生物科技列為創新科技領域的四大關鍵領域之一</a:t>
            </a:r>
            <a:r>
              <a:rPr lang="zh-TW" altLang="en-US"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（其餘三項為人工智能和機械人科技、智慧城市，以及金融科技）</a:t>
            </a:r>
            <a:r>
              <a:rPr lang="zh-TW" altLang="en-US"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3200" dirty="0"/>
          </a:p>
          <a:p>
            <a:pPr algn="just"/>
            <a:r>
              <a:rPr lang="zh-CN" altLang="en-US"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香港現時約有超過</a:t>
            </a:r>
            <a:r>
              <a:rPr lang="en-US" altLang="zh-CN"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250</a:t>
            </a:r>
            <a:r>
              <a:rPr lang="zh-CN" altLang="en-US"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家生物科技相關公司，當中大部分為醫療健康公司，從事的領域包括藥物、以傳統中藥為本的藥用或健康產品</a:t>
            </a:r>
            <a:r>
              <a:rPr lang="zh-TW" altLang="en-US"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，以及</a:t>
            </a:r>
            <a:r>
              <a:rPr lang="zh-CN" altLang="en-US"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醫療和診斷器材。</a:t>
            </a:r>
          </a:p>
          <a:p>
            <a:pPr algn="just"/>
            <a:r>
              <a:rPr lang="zh-CN" altLang="en-US"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香港科學園是推動香港科技創新的重要一員，致力促進生物醫藥研究由實驗階段至商品化階段的轉化。截至</a:t>
            </a:r>
            <a:r>
              <a:rPr lang="en-US" altLang="zh-CN"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2021</a:t>
            </a:r>
            <a:r>
              <a:rPr lang="zh-CN" altLang="en-US"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3</a:t>
            </a:r>
            <a:r>
              <a:rPr lang="zh-CN" altLang="en-US"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月，在科學園內從事生物醫藥科技的企業及培育公司總數達</a:t>
            </a:r>
            <a:r>
              <a:rPr lang="en-US" altLang="zh-CN"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156</a:t>
            </a:r>
            <a:r>
              <a:rPr lang="zh-CN" altLang="en-US"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間。</a:t>
            </a:r>
            <a:endParaRPr lang="en-US" altLang="zh-CN" sz="30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8" name="组合 12"/>
          <p:cNvGrpSpPr/>
          <p:nvPr/>
        </p:nvGrpSpPr>
        <p:grpSpPr>
          <a:xfrm>
            <a:off x="987972" y="522655"/>
            <a:ext cx="2788873" cy="636854"/>
            <a:chOff x="1193537" y="1482882"/>
            <a:chExt cx="2731745" cy="536069"/>
          </a:xfrm>
        </p:grpSpPr>
        <p:sp>
          <p:nvSpPr>
            <p:cNvPr id="9" name="矩形 8"/>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9"/>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文本框 13"/>
            <p:cNvSpPr txBox="1">
              <a:spLocks noChangeArrowheads="1"/>
            </p:cNvSpPr>
            <p:nvPr/>
          </p:nvSpPr>
          <p:spPr bwMode="auto">
            <a:xfrm>
              <a:off x="1620575" y="1482882"/>
              <a:ext cx="2304707" cy="49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b="1" dirty="0">
                  <a:solidFill>
                    <a:prstClr val="black"/>
                  </a:solidFill>
                  <a:latin typeface="Microsoft JhengHei" panose="020B0604030504040204" pitchFamily="34" charset="-120"/>
                  <a:ea typeface="Microsoft JhengHei" panose="020B0604030504040204" pitchFamily="34" charset="-120"/>
                </a:rPr>
                <a:t> 參</a:t>
              </a:r>
              <a:r>
                <a:rPr kumimoji="0" lang="zh-TW"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考資料</a:t>
              </a:r>
              <a:endPar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cxnSp>
          <p:nvCxnSpPr>
            <p:cNvPr id="12" name="直接连接符 19"/>
            <p:cNvCxnSpPr/>
            <p:nvPr/>
          </p:nvCxnSpPr>
          <p:spPr>
            <a:xfrm>
              <a:off x="1710702" y="1957039"/>
              <a:ext cx="1677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92355" y="1059300"/>
            <a:ext cx="5827474" cy="4672048"/>
          </a:xfrm>
          <a:prstGeom prst="rect">
            <a:avLst/>
          </a:prstGeom>
          <a:noFill/>
          <a:ln>
            <a:noFill/>
            <a:prstDash val="dash"/>
          </a:ln>
        </p:spPr>
        <p:txBody>
          <a:bodyPr wrap="square" rtlCol="0" anchor="t">
            <a:spAutoFit/>
          </a:bodyPr>
          <a:lstStyle/>
          <a:p>
            <a:pPr algn="just" hangingPunct="0">
              <a:lnSpc>
                <a:spcPct val="120000"/>
              </a:lnSpc>
              <a:defRPr/>
            </a:pPr>
            <a:r>
              <a:rPr lang="zh-CN" altLang="en-US" sz="2800" dirty="0">
                <a:latin typeface="DFKai-SB" panose="03000509000000000000" pitchFamily="65" charset="-120"/>
                <a:ea typeface="DFKai-SB" panose="03000509000000000000" pitchFamily="65" charset="-120"/>
                <a:cs typeface="黑体" panose="02010609060101010101" charset="-122"/>
              </a:rPr>
              <a:t>    </a:t>
            </a:r>
            <a:r>
              <a:rPr lang="zh-CN" altLang="en-US" sz="3100" dirty="0">
                <a:latin typeface="DFKai-SB" panose="03000509000000000000" pitchFamily="65" charset="-120"/>
                <a:ea typeface="DFKai-SB" panose="03000509000000000000" pitchFamily="65" charset="-120"/>
                <a:cs typeface="黑体" panose="02010609060101010101" charset="-122"/>
              </a:rPr>
              <a:t>綠色經濟</a:t>
            </a:r>
            <a:r>
              <a:rPr lang="zh-CN" altLang="en-US" sz="3100" dirty="0">
                <a:solidFill>
                  <a:prstClr val="black"/>
                </a:solidFill>
                <a:latin typeface="DFKai-SB" panose="03000509000000000000" pitchFamily="65" charset="-120"/>
                <a:ea typeface="DFKai-SB" panose="03000509000000000000" pitchFamily="65" charset="-120"/>
                <a:cs typeface="黑体" panose="02010609060101010101" charset="-122"/>
              </a:rPr>
              <a:t>是以科技創新為支撐的低碳、高效的經濟形態，</a:t>
            </a:r>
            <a:r>
              <a:rPr lang="zh-CN" altLang="en-US" sz="3100" dirty="0">
                <a:solidFill>
                  <a:prstClr val="black"/>
                </a:solidFill>
                <a:latin typeface="DFKai-SB" panose="03000509000000000000" pitchFamily="65" charset="-120"/>
                <a:ea typeface="DFKai-SB" panose="03000509000000000000" pitchFamily="65" charset="-120"/>
                <a:sym typeface="+mn-ea"/>
              </a:rPr>
              <a:t>主要包括新能源、節能環保、新能源汽車等行業。</a:t>
            </a:r>
            <a:r>
              <a:rPr kumimoji="0" lang="zh-CN" altLang="en-US" sz="31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隨著國際社會</a:t>
            </a:r>
            <a:r>
              <a:rPr lang="zh-TW" altLang="en-US" sz="3100" dirty="0">
                <a:solidFill>
                  <a:prstClr val="black"/>
                </a:solidFill>
                <a:latin typeface="DFKai-SB" panose="03000509000000000000" pitchFamily="65" charset="-120"/>
                <a:ea typeface="DFKai-SB" panose="03000509000000000000" pitchFamily="65" charset="-120"/>
                <a:cs typeface="黑体" panose="02010609060101010101" charset="-122"/>
                <a:sym typeface="+mn-ea"/>
              </a:rPr>
              <a:t>愈趨</a:t>
            </a:r>
            <a:r>
              <a:rPr kumimoji="0" lang="zh-CN" altLang="en-US" sz="31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重視經濟與環境的</a:t>
            </a:r>
            <a:r>
              <a:rPr kumimoji="0" lang="zh-TW" altLang="en-US" sz="31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協調</a:t>
            </a:r>
            <a:r>
              <a:rPr kumimoji="0" lang="zh-CN" altLang="en-US" sz="31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發展，</a:t>
            </a:r>
            <a:r>
              <a:rPr kumimoji="0" lang="zh-CN" altLang="en-US" sz="31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綠色</a:t>
            </a:r>
            <a:r>
              <a:rPr lang="zh-TW" altLang="en-US" sz="3100" dirty="0">
                <a:solidFill>
                  <a:prstClr val="black"/>
                </a:solidFill>
                <a:latin typeface="DFKai-SB" panose="03000509000000000000" pitchFamily="65" charset="-120"/>
                <a:ea typeface="DFKai-SB" panose="03000509000000000000" pitchFamily="65" charset="-120"/>
                <a:sym typeface="+mn-ea"/>
              </a:rPr>
              <a:t>思潮逐漸</a:t>
            </a:r>
            <a:r>
              <a:rPr kumimoji="0" lang="zh-CN" altLang="en-US" sz="31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深入人心</a:t>
            </a:r>
            <a:r>
              <a:rPr kumimoji="0" lang="zh-CN" altLang="en-US" sz="31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，綠色技術</a:t>
            </a:r>
            <a:r>
              <a:rPr kumimoji="0" lang="zh-CN" altLang="en-US" sz="31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應用規模</a:t>
            </a:r>
            <a:r>
              <a:rPr kumimoji="0" lang="zh-TW" altLang="en-US" sz="31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同時</a:t>
            </a:r>
            <a:r>
              <a:rPr kumimoji="0" lang="zh-CN" altLang="en-US" sz="31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持續拓展，</a:t>
            </a:r>
            <a:r>
              <a:rPr kumimoji="0" lang="zh-TW" altLang="en-US" sz="31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從而</a:t>
            </a:r>
            <a:r>
              <a:rPr kumimoji="0" lang="zh-CN" altLang="en-US" sz="31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推</a:t>
            </a:r>
            <a:r>
              <a:rPr kumimoji="0" lang="zh-TW" altLang="en-US" sz="31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動</a:t>
            </a:r>
            <a:r>
              <a:rPr kumimoji="0" lang="zh-CN" altLang="en-US" sz="31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綠色經濟</a:t>
            </a:r>
            <a:r>
              <a:rPr kumimoji="0" lang="zh-TW" altLang="en-US" sz="31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快速發展</a:t>
            </a:r>
            <a:r>
              <a:rPr kumimoji="0" lang="zh-CN" altLang="en-US" sz="31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endParaRPr kumimoji="0" lang="zh-CN" altLang="en-US" sz="3100" b="0" i="0" u="none" strike="noStrike" kern="1200" cap="none" spc="0" normalizeH="0" baseline="0" noProof="0" dirty="0">
              <a:ln>
                <a:noFill/>
              </a:ln>
              <a:gradFill>
                <a:gsLst>
                  <a:gs pos="0">
                    <a:srgbClr val="E30000"/>
                  </a:gs>
                  <a:gs pos="100000">
                    <a:srgbClr val="760303"/>
                  </a:gs>
                </a:gsLst>
                <a:lin scaled="0"/>
              </a:gradFill>
              <a:effectLst/>
              <a:uLnTx/>
              <a:uFillTx/>
              <a:latin typeface="DFKai-SB" panose="03000509000000000000" pitchFamily="65" charset="-120"/>
              <a:ea typeface="DFKai-SB" panose="03000509000000000000" pitchFamily="65" charset="-120"/>
            </a:endParaRPr>
          </a:p>
        </p:txBody>
      </p:sp>
      <p:sp>
        <p:nvSpPr>
          <p:cNvPr id="11" name="文本框 10"/>
          <p:cNvSpPr txBox="1"/>
          <p:nvPr/>
        </p:nvSpPr>
        <p:spPr>
          <a:xfrm>
            <a:off x="278070" y="5174593"/>
            <a:ext cx="6456045" cy="556755"/>
          </a:xfrm>
          <a:prstGeom prst="rect">
            <a:avLst/>
          </a:prstGeom>
          <a:noFill/>
          <a:ln>
            <a:noFill/>
            <a:prstDash val="dashDot"/>
          </a:ln>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CN" altLang="en-US" sz="2600" b="0" i="0" u="none" strike="noStrike" kern="1200" cap="none" spc="0" normalizeH="0" baseline="0" noProof="0" dirty="0">
                <a:ln>
                  <a:noFill/>
                </a:ln>
                <a:solidFill>
                  <a:srgbClr val="C00000"/>
                </a:solidFill>
                <a:effectLst/>
                <a:uLnTx/>
                <a:uFillTx/>
                <a:latin typeface="DFKai-SB" panose="03000509000000000000" pitchFamily="65" charset="-120"/>
                <a:ea typeface="DFKai-SB" panose="03000509000000000000" pitchFamily="65" charset="-120"/>
                <a:cs typeface="黑体" panose="02010609060101010101" charset="-122"/>
              </a:rPr>
              <a:t>    </a:t>
            </a:r>
            <a:endParaRPr kumimoji="0" lang="zh-CN" altLang="en-US" sz="2600" b="0" i="0" u="none" strike="noStrike" kern="1200" cap="none" spc="0" normalizeH="0" baseline="0" noProof="0" dirty="0">
              <a:ln>
                <a:noFill/>
              </a:ln>
              <a:solidFill>
                <a:prstClr val="white">
                  <a:lumMod val="50000"/>
                </a:prstClr>
              </a:solidFill>
              <a:effectLst/>
              <a:uLnTx/>
              <a:uFillTx/>
              <a:latin typeface="DFKai-SB" panose="03000509000000000000" pitchFamily="65" charset="-120"/>
              <a:ea typeface="DFKai-SB" panose="03000509000000000000" pitchFamily="65" charset="-120"/>
              <a:cs typeface="楷体" panose="02010609060101010101" charset="-122"/>
            </a:endParaRPr>
          </a:p>
        </p:txBody>
      </p:sp>
      <p:sp>
        <p:nvSpPr>
          <p:cNvPr id="6" name="文本框 5">
            <a:hlinkClick r:id="rId3" action="ppaction://hlinkfile"/>
          </p:cNvPr>
          <p:cNvSpPr txBox="1"/>
          <p:nvPr/>
        </p:nvSpPr>
        <p:spPr>
          <a:xfrm>
            <a:off x="6734113" y="3918493"/>
            <a:ext cx="4480734" cy="1661993"/>
          </a:xfrm>
          <a:prstGeom prst="rect">
            <a:avLst/>
          </a:prstGeom>
          <a:solidFill>
            <a:schemeClr val="accent2">
              <a:lumMod val="20000"/>
              <a:lumOff val="80000"/>
            </a:schemeClr>
          </a:solid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取自鳳凰新聞網</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https://vdse.bdstatic.com//8d4d16eab8fe9d38c83aea009d9bf803.mp4?authorization=bce-auth-v1%2F40f207e648424f47b2e3dfbb1014b1a5%2F2021-07-24T07%3A33%3A54Z%2F-1%2Fhost%2F630efc16dcaa8dcba5bca871736408d7992b19ddc052a4c85910dce785bd15c8</a:t>
            </a:r>
          </a:p>
        </p:txBody>
      </p:sp>
      <p:sp>
        <p:nvSpPr>
          <p:cNvPr id="10" name="文本框 9"/>
          <p:cNvSpPr txBox="1"/>
          <p:nvPr/>
        </p:nvSpPr>
        <p:spPr>
          <a:xfrm>
            <a:off x="387576" y="5731348"/>
            <a:ext cx="6542141" cy="584775"/>
          </a:xfrm>
          <a:prstGeom prst="rect">
            <a:avLst/>
          </a:prstGeom>
          <a:solidFill>
            <a:schemeClr val="accent2">
              <a:lumMod val="20000"/>
              <a:lumOff val="80000"/>
            </a:schemeClr>
          </a:solidFill>
        </p:spPr>
        <p:txBody>
          <a:bodyPr wrap="square" rtlCol="0">
            <a:spAutoFit/>
          </a:bodyPr>
          <a:lstStyle/>
          <a:p>
            <a:pPr lvl="0">
              <a:defRPr/>
            </a:pPr>
            <a:r>
              <a:rPr kumimoji="0" lang="zh-TW"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資料</a:t>
            </a:r>
            <a:r>
              <a:rPr lang="zh-CN" altLang="en-US"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來源：李華晶</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綠色經濟、綠色增長和綠色發展：</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概念內涵與研究評析」</a:t>
            </a: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TW"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外國經濟與管理</a:t>
            </a: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1600" noProof="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2020</a:t>
            </a:r>
            <a:r>
              <a:rPr kumimoji="0" lang="zh-TW"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年第</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12</a:t>
            </a:r>
            <a:r>
              <a:rPr kumimoji="0" lang="zh-TW"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期。</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5" name="文本框 14"/>
          <p:cNvSpPr txBox="1"/>
          <p:nvPr/>
        </p:nvSpPr>
        <p:spPr bwMode="auto">
          <a:xfrm>
            <a:off x="1354609" y="422212"/>
            <a:ext cx="3186430" cy="603885"/>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綠色經濟</a:t>
            </a:r>
          </a:p>
        </p:txBody>
      </p:sp>
      <p:sp>
        <p:nvSpPr>
          <p:cNvPr id="16" name="Freeform 5"/>
          <p:cNvSpPr/>
          <p:nvPr/>
        </p:nvSpPr>
        <p:spPr bwMode="auto">
          <a:xfrm>
            <a:off x="524760" y="463186"/>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4113" y="983515"/>
            <a:ext cx="4565945" cy="2934978"/>
          </a:xfrm>
          <a:prstGeom prst="rect">
            <a:avLst/>
          </a:prstGeom>
        </p:spPr>
      </p:pic>
    </p:spTree>
    <p:extLst>
      <p:ext uri="{BB962C8B-B14F-4D97-AF65-F5344CB8AC3E}">
        <p14:creationId xmlns:p14="http://schemas.microsoft.com/office/powerpoint/2010/main" val="6510247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a:xfrm>
            <a:off x="9120188" y="63817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8A1375-C6F2-41F5-93BB-BAEEB18A553A}" type="slidenum">
              <a:rPr kumimoji="0" lang="en-US" altLang="en-US" sz="1200" b="0" i="0" u="none" strike="noStrike" kern="1200" cap="none" spc="0" normalizeH="0" baseline="0" noProof="0" smtClean="0">
                <a:ln>
                  <a:noFill/>
                </a:ln>
                <a:solidFill>
                  <a:prstClr val="black">
                    <a:tint val="75000"/>
                  </a:prstClr>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dirty="0">
              <a:ln>
                <a:noFill/>
              </a:ln>
              <a:solidFill>
                <a:prstClr val="black">
                  <a:tint val="75000"/>
                </a:prstClr>
              </a:solidFill>
              <a:effectLst/>
              <a:uLnTx/>
              <a:uFillTx/>
              <a:latin typeface="等线"/>
              <a:ea typeface="+mn-ea"/>
              <a:cs typeface="+mn-cs"/>
            </a:endParaRPr>
          </a:p>
        </p:txBody>
      </p:sp>
      <p:sp>
        <p:nvSpPr>
          <p:cNvPr id="13" name="标题 1"/>
          <p:cNvSpPr txBox="1">
            <a:spLocks noChangeArrowheads="1"/>
          </p:cNvSpPr>
          <p:nvPr/>
        </p:nvSpPr>
        <p:spPr bwMode="auto">
          <a:xfrm>
            <a:off x="2662475" y="731595"/>
            <a:ext cx="7829313" cy="590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幼圆" panose="02010509060101010101" pitchFamily="49" charset="-122"/>
                <a:sym typeface="仿宋_GB2312" pitchFamily="49" charset="-122"/>
              </a:rPr>
              <a:t>全球主要國家發展新能源汽車</a:t>
            </a:r>
          </a:p>
        </p:txBody>
      </p:sp>
      <p:sp>
        <p:nvSpPr>
          <p:cNvPr id="12" name="文本框 11"/>
          <p:cNvSpPr txBox="1"/>
          <p:nvPr/>
        </p:nvSpPr>
        <p:spPr>
          <a:xfrm>
            <a:off x="1088441" y="1503651"/>
            <a:ext cx="9873383" cy="4708981"/>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等线" panose="02010600030101010101" charset="-122"/>
                <a:sym typeface="+mn-ea"/>
              </a:rPr>
              <a:t>     </a:t>
            </a:r>
            <a:r>
              <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新能源汽車融匯新能源、新材料</a:t>
            </a:r>
            <a:r>
              <a:rPr kumimoji="0" lang="zh-TW"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互聯網、人工智</a:t>
            </a:r>
            <a:r>
              <a:rPr kumimoji="0" lang="zh-TW"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能</a:t>
            </a:r>
            <a:r>
              <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等多種變革性技術，成為全球汽車産業轉型發展的主要方向</a:t>
            </a:r>
            <a:r>
              <a:rPr kumimoji="0" lang="zh-TW"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，以</a:t>
            </a:r>
            <a:r>
              <a:rPr lang="zh-TW"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及</a:t>
            </a:r>
            <a:r>
              <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促進世界經濟持續增長的重要引擎。</a:t>
            </a:r>
            <a:endPar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sz="30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近年來</a:t>
            </a:r>
            <a:r>
              <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sz="30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全球新能源汽車産業高速發展</a:t>
            </a:r>
            <a:r>
              <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年産量突破200萬輛。從銷量來看</a:t>
            </a:r>
            <a:r>
              <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2020年全球</a:t>
            </a:r>
            <a:r>
              <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銷售</a:t>
            </a:r>
            <a:r>
              <a:rPr kumimoji="0"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約324萬輛新能源汽車</a:t>
            </a:r>
            <a:r>
              <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sz="30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其中歐洲市場</a:t>
            </a:r>
            <a:r>
              <a:rPr kumimoji="0" lang="zh-TW"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佔</a:t>
            </a:r>
            <a:r>
              <a:rPr kumimoji="0"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43.06%</a:t>
            </a:r>
            <a:r>
              <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，排</a:t>
            </a:r>
            <a:r>
              <a:rPr kumimoji="0" sz="30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第一</a:t>
            </a:r>
            <a:r>
              <a:rPr kumimoji="0" lang="zh-TW"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sz="30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中國市場約</a:t>
            </a:r>
            <a:r>
              <a:rPr kumimoji="0" lang="zh-TW"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佔</a:t>
            </a:r>
            <a:r>
              <a:rPr kumimoji="0"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41.27%</a:t>
            </a:r>
            <a:r>
              <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sz="30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排第二</a:t>
            </a:r>
            <a:r>
              <a:rPr kumimoji="0"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0" marR="0" lvl="0" indent="0" algn="r" defTabSz="914400" rtl="0" eaLnBrk="1" fontAlgn="auto" latinLnBrk="0" hangingPunct="1">
              <a:lnSpc>
                <a:spcPct val="15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endParaRPr>
          </a:p>
        </p:txBody>
      </p:sp>
      <p:sp>
        <p:nvSpPr>
          <p:cNvPr id="3" name="矩形 2"/>
          <p:cNvSpPr/>
          <p:nvPr/>
        </p:nvSpPr>
        <p:spPr>
          <a:xfrm>
            <a:off x="1274011" y="5935633"/>
            <a:ext cx="9861813" cy="553998"/>
          </a:xfrm>
          <a:prstGeom prst="rect">
            <a:avLst/>
          </a:prstGeom>
          <a:solidFill>
            <a:schemeClr val="accent2">
              <a:lumMod val="20000"/>
              <a:lumOff val="80000"/>
            </a:schemeClr>
          </a:solidFill>
        </p:spPr>
        <p:txBody>
          <a:bodyPr wrap="square">
            <a:spAutoFit/>
          </a:bodyPr>
          <a:lstStyle/>
          <a:p>
            <a:pPr lvl="0" algn="r">
              <a:lnSpc>
                <a:spcPct val="150000"/>
              </a:lnSpc>
              <a:defRPr/>
            </a:pPr>
            <a:r>
              <a:rPr lang="zh-TW" altLang="en-US" sz="2000" dirty="0">
                <a:solidFill>
                  <a:prstClr val="black"/>
                </a:solidFill>
                <a:latin typeface="DFKai-SB" panose="03000509000000000000" pitchFamily="65" charset="-120"/>
                <a:ea typeface="DFKai-SB" panose="03000509000000000000" pitchFamily="65" charset="-120"/>
                <a:cs typeface="黑体" panose="02010609060101010101" charset="-122"/>
                <a:sym typeface="+mn-ea"/>
              </a:rPr>
              <a:t>參考資料</a:t>
            </a:r>
            <a:r>
              <a:rPr lang="zh-CN" altLang="en-US" sz="2000" dirty="0">
                <a:solidFill>
                  <a:prstClr val="black"/>
                </a:solidFill>
                <a:latin typeface="DFKai-SB" panose="03000509000000000000" pitchFamily="65" charset="-120"/>
                <a:ea typeface="DFKai-SB" panose="03000509000000000000" pitchFamily="65" charset="-120"/>
                <a:cs typeface="黑体" panose="02010609060101010101" charset="-122"/>
                <a:sym typeface="+mn-ea"/>
              </a:rPr>
              <a:t>：前瞻産業研究院《中</a:t>
            </a:r>
            <a:r>
              <a:rPr lang="zh-CN" altLang="en-US" sz="2000" dirty="0">
                <a:solidFill>
                  <a:prstClr val="black"/>
                </a:solidFill>
                <a:latin typeface="DFKai-SB" panose="03000509000000000000" pitchFamily="65" charset="-120"/>
                <a:ea typeface="DFKai-SB" panose="03000509000000000000" pitchFamily="65" charset="-120"/>
                <a:cs typeface="楷体" panose="02010609060101010101" charset="-122"/>
                <a:sym typeface="+mn-ea"/>
              </a:rPr>
              <a:t>國</a:t>
            </a:r>
            <a:r>
              <a:rPr lang="zh-CN" altLang="en-US" sz="2000" dirty="0">
                <a:solidFill>
                  <a:prstClr val="black"/>
                </a:solidFill>
                <a:latin typeface="DFKai-SB" panose="03000509000000000000" pitchFamily="65" charset="-120"/>
                <a:ea typeface="DFKai-SB" panose="03000509000000000000" pitchFamily="65" charset="-120"/>
                <a:cs typeface="黑体" panose="02010609060101010101" charset="-122"/>
                <a:sym typeface="+mn-ea"/>
              </a:rPr>
              <a:t>新能源汽</a:t>
            </a:r>
            <a:r>
              <a:rPr lang="zh-CN" altLang="en-US" sz="2000" dirty="0">
                <a:solidFill>
                  <a:prstClr val="black"/>
                </a:solidFill>
                <a:latin typeface="DFKai-SB" panose="03000509000000000000" pitchFamily="65" charset="-120"/>
                <a:ea typeface="DFKai-SB" panose="03000509000000000000" pitchFamily="65" charset="-120"/>
                <a:cs typeface="等线" panose="02010600030101010101" charset="-122"/>
                <a:sym typeface="+mn-ea"/>
              </a:rPr>
              <a:t>車</a:t>
            </a:r>
            <a:r>
              <a:rPr lang="zh-CN" altLang="en-US" sz="2000" dirty="0">
                <a:solidFill>
                  <a:prstClr val="black"/>
                </a:solidFill>
                <a:latin typeface="DFKai-SB" panose="03000509000000000000" pitchFamily="65" charset="-120"/>
                <a:ea typeface="DFKai-SB" panose="03000509000000000000" pitchFamily="65" charset="-120"/>
                <a:cs typeface="黑体" panose="02010609060101010101" charset="-122"/>
                <a:sym typeface="+mn-ea"/>
              </a:rPr>
              <a:t>行業市場前瞻</a:t>
            </a:r>
            <a:r>
              <a:rPr lang="zh-CN" altLang="en-US" sz="2000" dirty="0">
                <a:solidFill>
                  <a:prstClr val="black"/>
                </a:solidFill>
                <a:latin typeface="DFKai-SB" panose="03000509000000000000" pitchFamily="65" charset="-120"/>
                <a:ea typeface="DFKai-SB" panose="03000509000000000000" pitchFamily="65" charset="-120"/>
                <a:cs typeface="楷体" panose="02010609060101010101" charset="-122"/>
                <a:sym typeface="+mn-ea"/>
              </a:rPr>
              <a:t>與</a:t>
            </a:r>
            <a:r>
              <a:rPr lang="zh-CN" altLang="en-US" sz="2000" dirty="0">
                <a:solidFill>
                  <a:prstClr val="black"/>
                </a:solidFill>
                <a:latin typeface="DFKai-SB" panose="03000509000000000000" pitchFamily="65" charset="-120"/>
                <a:ea typeface="DFKai-SB" panose="03000509000000000000" pitchFamily="65" charset="-120"/>
                <a:cs typeface="黑体" panose="02010609060101010101" charset="-122"/>
                <a:sym typeface="+mn-ea"/>
              </a:rPr>
              <a:t>投資戰略規劃分析報告》</a:t>
            </a:r>
          </a:p>
        </p:txBody>
      </p:sp>
      <p:grpSp>
        <p:nvGrpSpPr>
          <p:cNvPr id="8" name="组合 12"/>
          <p:cNvGrpSpPr/>
          <p:nvPr/>
        </p:nvGrpSpPr>
        <p:grpSpPr>
          <a:xfrm>
            <a:off x="472566" y="174717"/>
            <a:ext cx="2788873" cy="636854"/>
            <a:chOff x="1193537" y="1482882"/>
            <a:chExt cx="2731745" cy="536069"/>
          </a:xfrm>
        </p:grpSpPr>
        <p:sp>
          <p:nvSpPr>
            <p:cNvPr id="9" name="矩形 8"/>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9"/>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文本框 13"/>
            <p:cNvSpPr txBox="1">
              <a:spLocks noChangeArrowheads="1"/>
            </p:cNvSpPr>
            <p:nvPr/>
          </p:nvSpPr>
          <p:spPr bwMode="auto">
            <a:xfrm>
              <a:off x="1620575" y="1482882"/>
              <a:ext cx="2304707" cy="49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b="1" dirty="0">
                  <a:solidFill>
                    <a:prstClr val="black"/>
                  </a:solidFill>
                  <a:latin typeface="Microsoft JhengHei" panose="020B0604030504040204" pitchFamily="34" charset="-120"/>
                  <a:ea typeface="Microsoft JhengHei" panose="020B0604030504040204" pitchFamily="34" charset="-120"/>
                </a:rPr>
                <a:t> </a:t>
              </a:r>
              <a:r>
                <a:rPr lang="zh-TW" altLang="en-US" sz="3200" b="1" dirty="0">
                  <a:solidFill>
                    <a:prstClr val="black"/>
                  </a:solidFill>
                  <a:latin typeface="標楷體" panose="03000509000000000000" pitchFamily="65" charset="-120"/>
                  <a:ea typeface="標楷體" panose="03000509000000000000" pitchFamily="65" charset="-120"/>
                </a:rPr>
                <a:t>參</a:t>
              </a:r>
              <a:r>
                <a:rPr kumimoji="0"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考資料</a:t>
              </a:r>
              <a:endParaRPr kumimoji="0" lang="zh-CN"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p:txBody>
        </p:sp>
        <p:cxnSp>
          <p:nvCxnSpPr>
            <p:cNvPr id="14" name="直接连接符 19"/>
            <p:cNvCxnSpPr/>
            <p:nvPr/>
          </p:nvCxnSpPr>
          <p:spPr>
            <a:xfrm>
              <a:off x="1710702" y="1957039"/>
              <a:ext cx="1677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073"/>
          <p:cNvSpPr txBox="1">
            <a:spLocks noChangeArrowheads="1"/>
          </p:cNvSpPr>
          <p:nvPr/>
        </p:nvSpPr>
        <p:spPr bwMode="auto">
          <a:xfrm>
            <a:off x="1905000" y="1228409"/>
            <a:ext cx="7772400"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Arial" panose="020B0604020202020204" pitchFamily="34" charset="0"/>
              </a:rPr>
              <a:t>二、新經濟發展的影響</a:t>
            </a:r>
            <a:endParaRPr kumimoji="0" lang="zh-CN" altLang="zh-CN" sz="46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grpSp>
        <p:nvGrpSpPr>
          <p:cNvPr id="6" name="组合 3"/>
          <p:cNvGrpSpPr/>
          <p:nvPr/>
        </p:nvGrpSpPr>
        <p:grpSpPr bwMode="auto">
          <a:xfrm>
            <a:off x="2551851" y="2353469"/>
            <a:ext cx="6731635" cy="2129155"/>
            <a:chOff x="2208094" y="2477058"/>
            <a:chExt cx="4797292" cy="2128835"/>
          </a:xfrm>
        </p:grpSpPr>
        <p:sp>
          <p:nvSpPr>
            <p:cNvPr id="7" name="矩形 6"/>
            <p:cNvSpPr/>
            <p:nvPr/>
          </p:nvSpPr>
          <p:spPr>
            <a:xfrm>
              <a:off x="2208094" y="2779273"/>
              <a:ext cx="4797292" cy="554272"/>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任意多边形: 形状 7"/>
            <p:cNvSpPr/>
            <p:nvPr/>
          </p:nvSpPr>
          <p:spPr>
            <a:xfrm>
              <a:off x="2612753" y="2477058"/>
              <a:ext cx="4081155" cy="648872"/>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1. </a:t>
              </a:r>
              <a:r>
                <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對個人發展的影響</a:t>
              </a:r>
            </a:p>
          </p:txBody>
        </p:sp>
        <p:sp>
          <p:nvSpPr>
            <p:cNvPr id="9" name="矩形 8"/>
            <p:cNvSpPr/>
            <p:nvPr/>
          </p:nvSpPr>
          <p:spPr>
            <a:xfrm>
              <a:off x="2208094" y="4051621"/>
              <a:ext cx="4797292" cy="554272"/>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任意多边形: 形状 9"/>
            <p:cNvSpPr/>
            <p:nvPr/>
          </p:nvSpPr>
          <p:spPr>
            <a:xfrm>
              <a:off x="2612753" y="3704963"/>
              <a:ext cx="4081155" cy="64950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1" fontAlgn="auto" latinLnBrk="0" hangingPunct="1">
                <a:lnSpc>
                  <a:spcPct val="12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2. </a:t>
              </a:r>
              <a:r>
                <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對香港發展的影響</a:t>
              </a:r>
            </a:p>
          </p:txBody>
        </p:sp>
      </p:grpSp>
      <p:sp>
        <p:nvSpPr>
          <p:cNvPr id="3" name="矩形 2"/>
          <p:cNvSpPr/>
          <p:nvPr/>
        </p:nvSpPr>
        <p:spPr>
          <a:xfrm>
            <a:off x="2627738" y="5037138"/>
            <a:ext cx="6731634" cy="554355"/>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任意多边形: 形状 9"/>
          <p:cNvSpPr/>
          <p:nvPr/>
        </p:nvSpPr>
        <p:spPr>
          <a:xfrm>
            <a:off x="3164150" y="4712335"/>
            <a:ext cx="5692775" cy="64960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1" fontAlgn="auto" latinLnBrk="0" hangingPunct="1">
              <a:lnSpc>
                <a:spcPct val="12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3. </a:t>
            </a:r>
            <a:r>
              <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對國家發展的影響</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hlinkClick r:id="rId4" action="ppaction://hlinkfile"/>
          </p:cNvPr>
          <p:cNvSpPr txBox="1"/>
          <p:nvPr/>
        </p:nvSpPr>
        <p:spPr>
          <a:xfrm>
            <a:off x="3198286" y="4606448"/>
            <a:ext cx="6227289" cy="707886"/>
          </a:xfrm>
          <a:prstGeom prst="rect">
            <a:avLst/>
          </a:prstGeom>
          <a:solidFill>
            <a:schemeClr val="accent2">
              <a:lumMod val="20000"/>
              <a:lumOff val="80000"/>
            </a:schemeClr>
          </a:solidFill>
        </p:spPr>
        <p:txBody>
          <a:bodyPr wrap="square" rtlCol="0" anchor="t">
            <a:spAutoFit/>
          </a:bodyPr>
          <a:lstStyle/>
          <a:p>
            <a:pPr>
              <a:defRPr/>
            </a:pPr>
            <a:r>
              <a:rPr lang="zh-CN"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央視頻</a:t>
            </a:r>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中國通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Sean </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的一天</a:t>
            </a:r>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https://m.yangshipin.cn/video?type=0&amp;vid=o000022r9bc</a:t>
            </a:r>
          </a:p>
        </p:txBody>
      </p:sp>
      <p:sp>
        <p:nvSpPr>
          <p:cNvPr id="7" name="文本框 6"/>
          <p:cNvSpPr txBox="1"/>
          <p:nvPr/>
        </p:nvSpPr>
        <p:spPr>
          <a:xfrm>
            <a:off x="3407398" y="514062"/>
            <a:ext cx="71699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方正公文小标宋" panose="02000500000000000000" charset="-122"/>
              </a:rPr>
              <a:t> </a:t>
            </a: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方正公文小标宋" panose="02000500000000000000" charset="-122"/>
              </a:rPr>
              <a:t>觀看視頻</a:t>
            </a:r>
            <a:r>
              <a:rPr kumimoji="0" lang="en-US" altLang="zh-CN"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方正公文小标宋" panose="02000500000000000000" charset="-122"/>
              </a:rPr>
              <a:t>《</a:t>
            </a: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方正公文小标宋" panose="02000500000000000000" charset="-122"/>
              </a:rPr>
              <a:t>趣中國</a:t>
            </a:r>
            <a:r>
              <a:rPr lang="zh-TW" altLang="en-US" sz="3200" b="1" dirty="0">
                <a:solidFill>
                  <a:prstClr val="black"/>
                </a:solidFill>
                <a:latin typeface="DFKai-SB" panose="03000509000000000000" pitchFamily="65" charset="-120"/>
                <a:ea typeface="DFKai-SB" panose="03000509000000000000" pitchFamily="65" charset="-120"/>
                <a:cs typeface="方正公文小标宋" panose="02000500000000000000" charset="-122"/>
              </a:rPr>
              <a:t>：</a:t>
            </a: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方正公文小标宋" panose="02000500000000000000" charset="-122"/>
              </a:rPr>
              <a:t>互聯網中國</a:t>
            </a:r>
            <a:r>
              <a:rPr kumimoji="0" lang="en-US" altLang="zh-CN"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方正公文小标宋" panose="02000500000000000000" charset="-122"/>
              </a:rPr>
              <a:t>》</a:t>
            </a:r>
          </a:p>
        </p:txBody>
      </p:sp>
      <p:pic>
        <p:nvPicPr>
          <p:cNvPr id="2" name="图片 1"/>
          <p:cNvPicPr>
            <a:picLocks noChangeAspect="1"/>
          </p:cNvPicPr>
          <p:nvPr>
            <p:custDataLst>
              <p:tags r:id="rId1"/>
            </p:custDataLst>
          </p:nvPr>
        </p:nvPicPr>
        <p:blipFill>
          <a:blip r:embed="rId5" cstate="hqprint">
            <a:extLst>
              <a:ext uri="{28A0092B-C50C-407E-A947-70E740481C1C}">
                <a14:useLocalDpi xmlns:a14="http://schemas.microsoft.com/office/drawing/2010/main" val="0"/>
              </a:ext>
            </a:extLst>
          </a:blip>
          <a:srcRect/>
          <a:stretch>
            <a:fillRect/>
          </a:stretch>
        </p:blipFill>
        <p:spPr>
          <a:xfrm>
            <a:off x="3580624" y="1411868"/>
            <a:ext cx="5406789" cy="3162505"/>
          </a:xfrm>
          <a:prstGeom prst="rect">
            <a:avLst/>
          </a:prstGeom>
        </p:spPr>
      </p:pic>
      <p:sp>
        <p:nvSpPr>
          <p:cNvPr id="5" name="文本框 4"/>
          <p:cNvSpPr txBox="1"/>
          <p:nvPr/>
        </p:nvSpPr>
        <p:spPr>
          <a:xfrm>
            <a:off x="849947" y="5968139"/>
            <a:ext cx="10960251"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方正公文小标宋" panose="02000500000000000000" charset="-122"/>
              </a:rPr>
              <a:t>觀看視頻，結合自身體驗談談互聯網等新經濟對</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方正公文小标宋" panose="02000500000000000000" charset="-122"/>
              </a:rPr>
              <a:t>我</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方正公文小标宋" panose="02000500000000000000" charset="-122"/>
              </a:rPr>
              <a:t>們生活的影響。</a:t>
            </a:r>
          </a:p>
        </p:txBody>
      </p:sp>
      <p:grpSp>
        <p:nvGrpSpPr>
          <p:cNvPr id="14" name="组合 13"/>
          <p:cNvGrpSpPr/>
          <p:nvPr/>
        </p:nvGrpSpPr>
        <p:grpSpPr>
          <a:xfrm>
            <a:off x="977900" y="557213"/>
            <a:ext cx="2674938" cy="674687"/>
            <a:chOff x="977900" y="557213"/>
            <a:chExt cx="2674938" cy="674687"/>
          </a:xfrm>
        </p:grpSpPr>
        <p:sp>
          <p:nvSpPr>
            <p:cNvPr id="15" name="矩形 14"/>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文本框 13"/>
            <p:cNvSpPr txBox="1">
              <a:spLocks noChangeArrowheads="1"/>
            </p:cNvSpPr>
            <p:nvPr/>
          </p:nvSpPr>
          <p:spPr bwMode="auto">
            <a:xfrm>
              <a:off x="1341438" y="557213"/>
              <a:ext cx="23114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 </a:t>
              </a:r>
              <a:r>
                <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情境導入</a:t>
              </a:r>
            </a:p>
          </p:txBody>
        </p:sp>
        <p:cxnSp>
          <p:nvCxnSpPr>
            <p:cNvPr id="19" name="直接连接符 18"/>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987272" y="5110943"/>
            <a:ext cx="2060728" cy="674687"/>
            <a:chOff x="1193537" y="1344264"/>
            <a:chExt cx="2060728" cy="674687"/>
          </a:xfrm>
        </p:grpSpPr>
        <p:sp>
          <p:nvSpPr>
            <p:cNvPr id="22" name="矩形 21"/>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22"/>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4" name="文本框 23"/>
            <p:cNvSpPr txBox="1">
              <a:spLocks noChangeArrowheads="1"/>
            </p:cNvSpPr>
            <p:nvPr/>
          </p:nvSpPr>
          <p:spPr bwMode="auto">
            <a:xfrm>
              <a:off x="1557074" y="1344264"/>
              <a:ext cx="1697191"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 </a:t>
              </a:r>
              <a:r>
                <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小活動</a:t>
              </a:r>
            </a:p>
          </p:txBody>
        </p:sp>
        <p:cxnSp>
          <p:nvCxnSpPr>
            <p:cNvPr id="26" name="直接连接符 25"/>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528113" y="2466270"/>
            <a:ext cx="10868642" cy="1887696"/>
          </a:xfrm>
          <a:prstGeom prst="rect">
            <a:avLst/>
          </a:prstGeom>
          <a:noFill/>
        </p:spPr>
        <p:txBody>
          <a:bodyPr wrap="square" rtlCol="0">
            <a:spAutoFit/>
          </a:bodyPr>
          <a:lstStyle/>
          <a:p>
            <a:pPr marL="0" marR="0" lvl="0" indent="0" algn="just" defTabSz="914400" rtl="0" eaLnBrk="1" fontAlgn="auto" latinLnBrk="0" hangingPunct="0">
              <a:lnSpc>
                <a:spcPts val="35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    </a:t>
            </a:r>
            <a:r>
              <a:rPr kumimoji="0" sz="28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新經濟</a:t>
            </a:r>
            <a:r>
              <a:rPr kumimoji="0" lang="zh-CN" altLang="en-US" sz="2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創造了新型</a:t>
            </a:r>
            <a:r>
              <a:rPr kumimoji="0" sz="28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消費産品和</a:t>
            </a:r>
            <a:r>
              <a:rPr kumimoji="0" lang="zh-CN" altLang="en-US" sz="2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消費</a:t>
            </a:r>
            <a:r>
              <a:rPr kumimoji="0" sz="28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服務</a:t>
            </a:r>
            <a:r>
              <a:rPr kumimoji="0" lang="zh-CN" altLang="en-US" sz="2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sz="28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從智能手機</a:t>
            </a:r>
            <a:r>
              <a:rPr kumimoji="0" lang="zh-CN" altLang="en-US" sz="2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到智能家居、</a:t>
            </a:r>
            <a:r>
              <a:rPr kumimoji="0" sz="28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從網絡遊戲到</a:t>
            </a:r>
            <a:r>
              <a:rPr lang="zh-TW" altLang="en-US" sz="2800" noProof="0" dirty="0">
                <a:solidFill>
                  <a:prstClr val="black">
                    <a:lumMod val="95000"/>
                    <a:lumOff val="5000"/>
                  </a:prstClr>
                </a:solidFill>
                <a:latin typeface="DFKai-SB" panose="03000509000000000000" pitchFamily="65" charset="-120"/>
                <a:ea typeface="DFKai-SB" panose="03000509000000000000" pitchFamily="65" charset="-120"/>
                <a:cs typeface="黑体" panose="02010609060101010101" charset="-122"/>
                <a:sym typeface="+mn-ea"/>
              </a:rPr>
              <a:t>視像</a:t>
            </a:r>
            <a:r>
              <a:rPr kumimoji="0" lang="zh-CN" altLang="en-US" sz="2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診</a:t>
            </a:r>
            <a:r>
              <a:rPr kumimoji="0" lang="zh-TW" altLang="en-US" sz="2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症、</a:t>
            </a:r>
            <a:r>
              <a:rPr kumimoji="0" lang="zh-CN" altLang="en-US" sz="2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從</a:t>
            </a:r>
            <a:r>
              <a:rPr kumimoji="0" lang="zh-TW" altLang="en-US" sz="2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網上蒐集</a:t>
            </a:r>
            <a:r>
              <a:rPr lang="zh-TW" altLang="en-US" sz="2800" dirty="0">
                <a:solidFill>
                  <a:prstClr val="black">
                    <a:lumMod val="95000"/>
                    <a:lumOff val="5000"/>
                  </a:prstClr>
                </a:solidFill>
                <a:latin typeface="DFKai-SB" panose="03000509000000000000" pitchFamily="65" charset="-120"/>
                <a:ea typeface="DFKai-SB" panose="03000509000000000000" pitchFamily="65" charset="-120"/>
                <a:cs typeface="黑体" panose="02010609060101010101" charset="-122"/>
                <a:sym typeface="+mn-ea"/>
              </a:rPr>
              <a:t>自助遊</a:t>
            </a:r>
            <a:r>
              <a:rPr kumimoji="0" lang="zh-TW" altLang="en-US" sz="2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資料到</a:t>
            </a:r>
            <a:r>
              <a:rPr lang="zh-TW" altLang="en-US" sz="2800" dirty="0">
                <a:solidFill>
                  <a:prstClr val="black">
                    <a:lumMod val="95000"/>
                    <a:lumOff val="5000"/>
                  </a:prstClr>
                </a:solidFill>
                <a:latin typeface="DFKai-SB" panose="03000509000000000000" pitchFamily="65" charset="-120"/>
                <a:ea typeface="DFKai-SB" panose="03000509000000000000" pitchFamily="65" charset="-120"/>
                <a:cs typeface="黑体" panose="02010609060101010101" charset="-122"/>
                <a:sym typeface="+mn-ea"/>
              </a:rPr>
              <a:t>虛</a:t>
            </a:r>
            <a:r>
              <a:rPr kumimoji="0" lang="zh-TW" altLang="en-US" sz="2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擬</a:t>
            </a:r>
            <a:r>
              <a:rPr kumimoji="0" lang="zh-CN" altLang="en-US" sz="2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旅遊，</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不斷創新的科技産品和物聯網等技術手段</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帶來了新的</a:t>
            </a:r>
            <a:r>
              <a:rPr kumimoji="0" lang="zh-CN" altLang="en-US" sz="2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消費産品，也創造全新</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的消費場景，給消費者帶來了多樣化、個性化的消費體驗</a:t>
            </a:r>
            <a:r>
              <a:rPr kumimoji="0" lang="zh-CN" altLang="en-US" sz="2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a:t>
            </a:r>
          </a:p>
        </p:txBody>
      </p:sp>
      <p:sp>
        <p:nvSpPr>
          <p:cNvPr id="5" name="文本框 4"/>
          <p:cNvSpPr txBox="1"/>
          <p:nvPr/>
        </p:nvSpPr>
        <p:spPr bwMode="auto">
          <a:xfrm>
            <a:off x="2951924" y="1047377"/>
            <a:ext cx="6021020" cy="605294"/>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1.1</a:t>
            </a:r>
            <a:r>
              <a:rPr kumimoji="0" lang="en-US" altLang="zh-CN" sz="3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  </a:t>
            </a:r>
            <a:r>
              <a:rPr kumimoji="0" lang="en-US" altLang="zh-CN" sz="3600" b="1"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新經濟</a:t>
            </a:r>
            <a:r>
              <a:rPr kumimoji="0" lang="zh-CN" altLang="en-US" sz="3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影響個人消費</a:t>
            </a:r>
          </a:p>
        </p:txBody>
      </p:sp>
      <p:sp>
        <p:nvSpPr>
          <p:cNvPr id="12" name="文本框 11"/>
          <p:cNvSpPr txBox="1"/>
          <p:nvPr/>
        </p:nvSpPr>
        <p:spPr bwMode="auto">
          <a:xfrm>
            <a:off x="1640742" y="1808775"/>
            <a:ext cx="6964745" cy="605294"/>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新經濟創造新型消費産品與消費服務</a:t>
            </a:r>
          </a:p>
        </p:txBody>
      </p:sp>
      <p:sp>
        <p:nvSpPr>
          <p:cNvPr id="15" name="Freeform 5"/>
          <p:cNvSpPr/>
          <p:nvPr/>
        </p:nvSpPr>
        <p:spPr bwMode="auto">
          <a:xfrm>
            <a:off x="781072" y="1885074"/>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8" name="文本框 3"/>
          <p:cNvSpPr txBox="1"/>
          <p:nvPr/>
        </p:nvSpPr>
        <p:spPr>
          <a:xfrm>
            <a:off x="5123114" y="4609478"/>
            <a:ext cx="4366842" cy="1446550"/>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a:r>
              <a:rPr kumimoji="0" lang="zh-TW"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視頻名稱：「</a:t>
            </a:r>
            <a:r>
              <a:rPr lang="en-US" altLang="zh-TW"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江山多智慧</a:t>
            </a:r>
            <a:r>
              <a:rPr lang="en-US" altLang="zh-TW"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第</a:t>
            </a:r>
            <a:r>
              <a:rPr lang="en-US" altLang="zh-TW"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39</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集：智能家居和物聯網」</a:t>
            </a:r>
            <a:endParaRPr kumimoji="0" lang="en-US" altLang="zh-TW"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a:r>
              <a:rPr lang="en-US" altLang="zh-CN"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https://www.youtube.com/watch?v=Uk_yv3XXqEM</a:t>
            </a:r>
            <a:endParaRPr kumimoji="0" lang="zh-CN"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pic>
        <p:nvPicPr>
          <p:cNvPr id="1026" name="Picture 2" descr="江山多智慧_Ep39"/>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1303780" y="4609478"/>
            <a:ext cx="3444960" cy="206247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0" name="任意多边形: 形状 6"/>
          <p:cNvSpPr/>
          <p:nvPr/>
        </p:nvSpPr>
        <p:spPr>
          <a:xfrm>
            <a:off x="3026260" y="294096"/>
            <a:ext cx="517181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1. </a:t>
            </a:r>
            <a:r>
              <a:rPr kumimoji="0" lang="zh-TW"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對個人發展的影響</a:t>
            </a:r>
            <a:endPar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矩形 10"/>
          <p:cNvSpPr/>
          <p:nvPr/>
        </p:nvSpPr>
        <p:spPr>
          <a:xfrm>
            <a:off x="5123114" y="6111485"/>
            <a:ext cx="4366842" cy="400110"/>
          </a:xfrm>
          <a:prstGeom prst="rect">
            <a:avLst/>
          </a:prstGeom>
          <a:solidFill>
            <a:schemeClr val="accent5">
              <a:lumMod val="20000"/>
              <a:lumOff val="80000"/>
            </a:schemeClr>
          </a:solidFill>
          <a:ln w="6350">
            <a:solidFill>
              <a:schemeClr val="tx1"/>
            </a:solidFill>
          </a:ln>
        </p:spPr>
        <p:txBody>
          <a:bodyPr wrap="square">
            <a:spAutoFit/>
          </a:bodyPr>
          <a:lstStyle/>
          <a:p>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該</a:t>
            </a:r>
            <a:r>
              <a:rPr lang="zh-HK"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段視頻</a:t>
            </a:r>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由團結香港基金製作</a:t>
            </a:r>
            <a:endParaRPr lang="zh-HK"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0486" y="1262434"/>
            <a:ext cx="11248892" cy="2114040"/>
          </a:xfrm>
          <a:prstGeom prst="rect">
            <a:avLst/>
          </a:prstGeom>
          <a:noFill/>
          <a:ln>
            <a:noFill/>
            <a:prstDash val="dash"/>
          </a:ln>
        </p:spPr>
        <p:txBody>
          <a:bodyPr wrap="square" rtlCol="0" anchor="t">
            <a:spAutoFit/>
          </a:bodyPr>
          <a:lstStyle/>
          <a:p>
            <a:pPr algn="just" hangingPunct="0">
              <a:lnSpc>
                <a:spcPts val="4000"/>
              </a:lnSpc>
              <a:spcBef>
                <a:spcPts val="0"/>
              </a:spcBef>
              <a:spcAft>
                <a:spcPts val="0"/>
              </a:spcAft>
            </a:pPr>
            <a:r>
              <a:rPr lang="zh-CN" altLang="en-US" sz="28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    </a:t>
            </a:r>
            <a:r>
              <a:rPr lang="zh-CN"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以互聯網為基礎的新經濟迅速發展，</a:t>
            </a:r>
            <a:r>
              <a:rPr lang="zh-TW"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推動</a:t>
            </a:r>
            <a:r>
              <a:rPr lang="zh-CN" altLang="en-US" sz="3200" dirty="0">
                <a:ln>
                  <a:noFill/>
                </a:ln>
                <a:solidFill>
                  <a:schemeClr val="tx1">
                    <a:lumMod val="95000"/>
                    <a:lumOff val="5000"/>
                  </a:schemeClr>
                </a:solidFill>
                <a:latin typeface="DFKai-SB" panose="03000509000000000000" pitchFamily="65" charset="-120"/>
                <a:ea typeface="DFKai-SB" panose="03000509000000000000" pitchFamily="65" charset="-120"/>
                <a:sym typeface="+mn-ea"/>
              </a:rPr>
              <a:t>網絡購物成為消費</a:t>
            </a:r>
            <a:r>
              <a:rPr lang="zh-TW" altLang="en-US" sz="3200" dirty="0">
                <a:ln>
                  <a:noFill/>
                </a:ln>
                <a:solidFill>
                  <a:schemeClr val="tx1">
                    <a:lumMod val="95000"/>
                    <a:lumOff val="5000"/>
                  </a:schemeClr>
                </a:solidFill>
                <a:latin typeface="DFKai-SB" panose="03000509000000000000" pitchFamily="65" charset="-120"/>
                <a:ea typeface="DFKai-SB" panose="03000509000000000000" pitchFamily="65" charset="-120"/>
                <a:sym typeface="+mn-ea"/>
              </a:rPr>
              <a:t>潮流</a:t>
            </a:r>
            <a:r>
              <a:rPr lang="zh-CN"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a:t>
            </a:r>
            <a:r>
              <a:rPr lang="zh-TW"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流</a:t>
            </a:r>
            <a:r>
              <a:rPr lang="zh-CN"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動支付以便捷、安全、快速的特性，融合交通、醫療等多樣服務，促進消費升級</a:t>
            </a:r>
            <a:r>
              <a:rPr lang="zh-TW"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。這種</a:t>
            </a:r>
            <a:r>
              <a:rPr lang="zh-CN"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融合</a:t>
            </a:r>
            <a:r>
              <a:rPr lang="zh-TW"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線</a:t>
            </a:r>
            <a:r>
              <a:rPr lang="zh-CN"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上</a:t>
            </a:r>
            <a:r>
              <a:rPr lang="zh-TW"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線</a:t>
            </a:r>
            <a:r>
              <a:rPr lang="zh-CN"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下</a:t>
            </a:r>
            <a:r>
              <a:rPr lang="zh-TW"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的</a:t>
            </a:r>
            <a:r>
              <a:rPr lang="zh-CN"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消費</a:t>
            </a:r>
            <a:r>
              <a:rPr lang="zh-TW"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方</a:t>
            </a:r>
            <a:r>
              <a:rPr lang="zh-CN"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式</a:t>
            </a:r>
            <a:r>
              <a:rPr lang="zh-TW"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a:t>
            </a:r>
            <a:r>
              <a:rPr lang="zh-CN"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提升</a:t>
            </a:r>
            <a:r>
              <a:rPr lang="zh-TW"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了</a:t>
            </a:r>
            <a:r>
              <a:rPr lang="zh-CN"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人們的消費水</a:t>
            </a:r>
            <a:r>
              <a:rPr lang="zh-TW"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平</a:t>
            </a:r>
            <a:r>
              <a:rPr lang="zh-CN" altLang="en-US" sz="32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a:t>
            </a:r>
            <a:endParaRPr lang="zh-CN" altLang="en-US" sz="3200" dirty="0">
              <a:ln>
                <a:noFill/>
              </a:ln>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endParaRPr>
          </a:p>
        </p:txBody>
      </p:sp>
      <p:sp>
        <p:nvSpPr>
          <p:cNvPr id="10" name="文本框 9"/>
          <p:cNvSpPr txBox="1"/>
          <p:nvPr/>
        </p:nvSpPr>
        <p:spPr bwMode="auto">
          <a:xfrm>
            <a:off x="1343945" y="394459"/>
            <a:ext cx="6181972" cy="603885"/>
          </a:xfrm>
          <a:prstGeom prst="rect">
            <a:avLst/>
          </a:prstGeom>
          <a:noFill/>
          <a:ln>
            <a:noFill/>
            <a:prstDash val="dash"/>
          </a:ln>
        </p:spPr>
        <p:txBody>
          <a:bodyPr vert="horz" wrap="square" lIns="91440" tIns="45720" rIns="91440" bIns="45720" rtlCol="0" anchor="t">
            <a:spAutoFit/>
          </a:bodyPr>
          <a:lstStyle/>
          <a:p>
            <a:pPr lvl="0" algn="l">
              <a:lnSpc>
                <a:spcPts val="4000"/>
              </a:lnSpc>
              <a:buClrTx/>
              <a:buSzTx/>
              <a:buFontTx/>
            </a:pPr>
            <a:r>
              <a:rPr lang="zh-TW" altLang="en-US" sz="3200" b="1" dirty="0">
                <a:latin typeface="DFKai-SB" panose="03000509000000000000" pitchFamily="65" charset="-120"/>
                <a:ea typeface="DFKai-SB" panose="03000509000000000000" pitchFamily="65" charset="-120"/>
                <a:cs typeface="黑体" panose="02010609060101010101" charset="-122"/>
                <a:sym typeface="+mn-ea"/>
              </a:rPr>
              <a:t>新經濟推動消費方式變化</a:t>
            </a:r>
          </a:p>
        </p:txBody>
      </p:sp>
      <p:sp>
        <p:nvSpPr>
          <p:cNvPr id="12" name="Freeform 5"/>
          <p:cNvSpPr/>
          <p:nvPr/>
        </p:nvSpPr>
        <p:spPr bwMode="auto">
          <a:xfrm>
            <a:off x="655229" y="452502"/>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pic>
        <p:nvPicPr>
          <p:cNvPr id="2050" name="Picture 2" descr="江山多驕37"/>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1888744" y="3746143"/>
            <a:ext cx="3333661" cy="232237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3" name="文本框 3"/>
          <p:cNvSpPr txBox="1"/>
          <p:nvPr/>
        </p:nvSpPr>
        <p:spPr>
          <a:xfrm>
            <a:off x="5973143" y="3746143"/>
            <a:ext cx="3536359" cy="1446550"/>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a:r>
              <a:rPr kumimoji="0" lang="zh-TW"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視頻名稱：「</a:t>
            </a:r>
            <a:r>
              <a:rPr lang="en-US" altLang="zh-TW"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江山多驕</a:t>
            </a:r>
            <a:r>
              <a:rPr lang="en-US" altLang="zh-TW"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第</a:t>
            </a:r>
            <a:r>
              <a:rPr lang="en-US" altLang="zh-TW"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37</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集：網購市場」</a:t>
            </a:r>
            <a:endParaRPr kumimoji="0" lang="en-US" altLang="zh-TW"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a:r>
              <a:rPr lang="en-US" altLang="zh-CN"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https://www.youtube.com/watch?v=yMQQq1BcxUA</a:t>
            </a:r>
            <a:endParaRPr kumimoji="0" lang="zh-CN"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6" name="矩形 15"/>
          <p:cNvSpPr/>
          <p:nvPr/>
        </p:nvSpPr>
        <p:spPr>
          <a:xfrm>
            <a:off x="5973143" y="5663021"/>
            <a:ext cx="3518912" cy="400110"/>
          </a:xfrm>
          <a:prstGeom prst="rect">
            <a:avLst/>
          </a:prstGeom>
          <a:solidFill>
            <a:schemeClr val="accent5">
              <a:lumMod val="20000"/>
              <a:lumOff val="80000"/>
            </a:schemeClr>
          </a:solidFill>
          <a:ln w="6350">
            <a:solidFill>
              <a:schemeClr val="tx1"/>
            </a:solidFill>
          </a:ln>
        </p:spPr>
        <p:txBody>
          <a:bodyPr wrap="none">
            <a:spAutoFit/>
          </a:bodyPr>
          <a:lstStyle/>
          <a:p>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該</a:t>
            </a:r>
            <a:r>
              <a:rPr lang="zh-HK"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段視頻</a:t>
            </a:r>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由團結香港基金製作</a:t>
            </a:r>
            <a:endParaRPr lang="zh-HK"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486237" y="935431"/>
            <a:ext cx="11059018" cy="2400657"/>
          </a:xfrm>
          <a:prstGeom prst="rect">
            <a:avLst/>
          </a:prstGeom>
          <a:noFill/>
        </p:spPr>
        <p:txBody>
          <a:bodyPr wrap="square" rtlCol="0">
            <a:spAutoFit/>
          </a:bodyPr>
          <a:lstStyle/>
          <a:p>
            <a:pPr indent="0" algn="just" hangingPunct="0">
              <a:spcBef>
                <a:spcPts val="0"/>
              </a:spcBef>
              <a:spcAft>
                <a:spcPts val="0"/>
              </a:spcAft>
              <a:buFont typeface="Wingdings" panose="05000000000000000000" charset="0"/>
              <a:buNone/>
            </a:pPr>
            <a:r>
              <a:rPr lang="zh-CN" altLang="en-US" sz="28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    </a:t>
            </a:r>
            <a:r>
              <a:rPr lang="zh-CN" altLang="en-US" sz="30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隨著網絡購物、電子錢包、先買後付等消費方式日益普及，綠色、生態、共用、健康等</a:t>
            </a:r>
            <a:r>
              <a:rPr lang="zh-TW" altLang="en-US" sz="30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，亦</a:t>
            </a:r>
            <a:r>
              <a:rPr lang="zh-CN" altLang="en-US" sz="30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成為</a:t>
            </a:r>
            <a:r>
              <a:rPr lang="zh-TW" altLang="en-US" sz="30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了不少人</a:t>
            </a:r>
            <a:r>
              <a:rPr lang="zh-CN" altLang="en-US" sz="30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追求的消費</a:t>
            </a:r>
            <a:r>
              <a:rPr lang="zh-TW" altLang="en-US" sz="30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觀</a:t>
            </a:r>
            <a:r>
              <a:rPr lang="zh-CN" altLang="en-US" sz="30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念和生活方式</a:t>
            </a:r>
            <a:r>
              <a:rPr lang="zh-TW" altLang="en-US" sz="30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rPr>
              <a:t>；然而，網上購物愈趨方便，亦會不斷刺激人的消費慾望，導致取財有道、節儉、樸素、量入為出等中國傳統所崇尚的價值觀受到不少衝擊。</a:t>
            </a:r>
            <a:endParaRPr lang="zh-CN" altLang="en-US" sz="30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sym typeface="+mn-ea"/>
            </a:endParaRPr>
          </a:p>
        </p:txBody>
      </p:sp>
      <p:sp>
        <p:nvSpPr>
          <p:cNvPr id="100" name="文本框 99"/>
          <p:cNvSpPr txBox="1"/>
          <p:nvPr/>
        </p:nvSpPr>
        <p:spPr>
          <a:xfrm>
            <a:off x="333279" y="4054929"/>
            <a:ext cx="11269345" cy="1212640"/>
          </a:xfrm>
          <a:prstGeom prst="rect">
            <a:avLst/>
          </a:prstGeom>
          <a:noFill/>
          <a:ln w="9525">
            <a:noFill/>
          </a:ln>
        </p:spPr>
        <p:txBody>
          <a:bodyPr wrap="square">
            <a:spAutoFit/>
          </a:bodyPr>
          <a:lstStyle/>
          <a:p>
            <a:pPr lvl="0" algn="l">
              <a:lnSpc>
                <a:spcPct val="130000"/>
              </a:lnSpc>
              <a:spcBef>
                <a:spcPts val="0"/>
              </a:spcBef>
              <a:spcAft>
                <a:spcPts val="0"/>
              </a:spcAft>
              <a:buClrTx/>
              <a:buSzTx/>
              <a:buFontTx/>
            </a:pPr>
            <a:r>
              <a:rPr lang="en-US" altLang="zh-CN" sz="2400" dirty="0">
                <a:latin typeface="DFKai-SB" panose="03000509000000000000" pitchFamily="65" charset="-120"/>
                <a:ea typeface="DFKai-SB" panose="03000509000000000000" pitchFamily="65" charset="-120"/>
                <a:cs typeface="黑体" panose="02010609060101010101" charset="-122"/>
                <a:sym typeface="+mn-ea"/>
              </a:rPr>
              <a:t>    </a:t>
            </a:r>
            <a:r>
              <a:rPr lang="zh-CN" sz="2800" dirty="0">
                <a:latin typeface="DFKai-SB" panose="03000509000000000000" pitchFamily="65" charset="-120"/>
                <a:ea typeface="DFKai-SB" panose="03000509000000000000" pitchFamily="65" charset="-120"/>
                <a:cs typeface="黑体" panose="02010609060101010101" charset="-122"/>
                <a:sym typeface="+mn-ea"/>
              </a:rPr>
              <a:t>根據新經濟對生活消費的影響</a:t>
            </a:r>
            <a:r>
              <a:rPr lang="zh-CN" altLang="en-US" sz="2800" dirty="0">
                <a:latin typeface="DFKai-SB" panose="03000509000000000000" pitchFamily="65" charset="-120"/>
                <a:ea typeface="DFKai-SB" panose="03000509000000000000" pitchFamily="65" charset="-120"/>
                <a:cs typeface="黑体" panose="02010609060101010101" charset="-122"/>
                <a:sym typeface="+mn-ea"/>
              </a:rPr>
              <a:t>，</a:t>
            </a:r>
            <a:r>
              <a:rPr lang="zh-CN" sz="2800" dirty="0">
                <a:latin typeface="DFKai-SB" panose="03000509000000000000" pitchFamily="65" charset="-120"/>
                <a:ea typeface="DFKai-SB" panose="03000509000000000000" pitchFamily="65" charset="-120"/>
                <a:cs typeface="黑体" panose="02010609060101010101" charset="-122"/>
                <a:sym typeface="+mn-ea"/>
              </a:rPr>
              <a:t>分析自己或同學的消費觀念與消費方式</a:t>
            </a:r>
            <a:r>
              <a:rPr lang="zh-CN" altLang="en-US" sz="2800" dirty="0">
                <a:latin typeface="DFKai-SB" panose="03000509000000000000" pitchFamily="65" charset="-120"/>
                <a:ea typeface="DFKai-SB" panose="03000509000000000000" pitchFamily="65" charset="-120"/>
                <a:cs typeface="黑体" panose="02010609060101010101" charset="-122"/>
                <a:sym typeface="+mn-ea"/>
              </a:rPr>
              <a:t>，</a:t>
            </a:r>
            <a:r>
              <a:rPr lang="zh-TW" altLang="en-US" sz="2800" dirty="0">
                <a:latin typeface="DFKai-SB" panose="03000509000000000000" pitchFamily="65" charset="-120"/>
                <a:ea typeface="DFKai-SB" panose="03000509000000000000" pitchFamily="65" charset="-120"/>
                <a:cs typeface="黑体" panose="02010609060101010101" charset="-122"/>
                <a:sym typeface="+mn-ea"/>
              </a:rPr>
              <a:t>並</a:t>
            </a:r>
            <a:r>
              <a:rPr lang="zh-CN" sz="2800" dirty="0">
                <a:latin typeface="DFKai-SB" panose="03000509000000000000" pitchFamily="65" charset="-120"/>
                <a:ea typeface="DFKai-SB" panose="03000509000000000000" pitchFamily="65" charset="-120"/>
                <a:cs typeface="黑体" panose="02010609060101010101" charset="-122"/>
                <a:sym typeface="+mn-ea"/>
              </a:rPr>
              <a:t>談談</a:t>
            </a:r>
            <a:r>
              <a:rPr lang="zh-CN" altLang="en-US" sz="2800" dirty="0">
                <a:latin typeface="DFKai-SB" panose="03000509000000000000" pitchFamily="65" charset="-120"/>
                <a:ea typeface="DFKai-SB" panose="03000509000000000000" pitchFamily="65" charset="-120"/>
                <a:cs typeface="黑体" panose="02010609060101010101" charset="-122"/>
                <a:sym typeface="+mn-ea"/>
              </a:rPr>
              <a:t>青年人應有</a:t>
            </a:r>
            <a:r>
              <a:rPr lang="zh-TW" altLang="en-US" sz="2800" dirty="0">
                <a:latin typeface="DFKai-SB" panose="03000509000000000000" pitchFamily="65" charset="-120"/>
                <a:ea typeface="DFKai-SB" panose="03000509000000000000" pitchFamily="65" charset="-120"/>
                <a:cs typeface="黑体" panose="02010609060101010101" charset="-122"/>
                <a:sym typeface="+mn-ea"/>
              </a:rPr>
              <a:t>哪些</a:t>
            </a:r>
            <a:r>
              <a:rPr lang="zh-CN" altLang="en-US" sz="2800" dirty="0">
                <a:latin typeface="DFKai-SB" panose="03000509000000000000" pitchFamily="65" charset="-120"/>
                <a:ea typeface="DFKai-SB" panose="03000509000000000000" pitchFamily="65" charset="-120"/>
                <a:cs typeface="黑体" panose="02010609060101010101" charset="-122"/>
                <a:sym typeface="+mn-ea"/>
              </a:rPr>
              <a:t>正面消費</a:t>
            </a:r>
            <a:r>
              <a:rPr lang="zh-TW" altLang="en-US" sz="2800" dirty="0">
                <a:latin typeface="DFKai-SB" panose="03000509000000000000" pitchFamily="65" charset="-120"/>
                <a:ea typeface="DFKai-SB" panose="03000509000000000000" pitchFamily="65" charset="-120"/>
                <a:cs typeface="黑体" panose="02010609060101010101" charset="-122"/>
                <a:sym typeface="+mn-ea"/>
              </a:rPr>
              <a:t>觀</a:t>
            </a:r>
            <a:r>
              <a:rPr lang="zh-CN" altLang="en-US" sz="2800" dirty="0">
                <a:latin typeface="DFKai-SB" panose="03000509000000000000" pitchFamily="65" charset="-120"/>
                <a:ea typeface="DFKai-SB" panose="03000509000000000000" pitchFamily="65" charset="-120"/>
                <a:cs typeface="黑体" panose="02010609060101010101" charset="-122"/>
                <a:sym typeface="+mn-ea"/>
              </a:rPr>
              <a:t>念。</a:t>
            </a:r>
          </a:p>
        </p:txBody>
      </p:sp>
      <p:sp>
        <p:nvSpPr>
          <p:cNvPr id="4" name="文本框 3"/>
          <p:cNvSpPr txBox="1"/>
          <p:nvPr/>
        </p:nvSpPr>
        <p:spPr>
          <a:xfrm>
            <a:off x="1004903" y="5923794"/>
            <a:ext cx="10721454" cy="605294"/>
          </a:xfrm>
          <a:prstGeom prst="rect">
            <a:avLst/>
          </a:prstGeom>
          <a:noFill/>
          <a:ln>
            <a:noFill/>
            <a:prstDash val="dashDot"/>
          </a:ln>
        </p:spPr>
        <p:txBody>
          <a:bodyPr wrap="square" rtlCol="0">
            <a:spAutoFit/>
          </a:bodyPr>
          <a:lstStyle/>
          <a:p>
            <a:pPr lvl="0" algn="l">
              <a:lnSpc>
                <a:spcPts val="4000"/>
              </a:lnSpc>
              <a:spcBef>
                <a:spcPts val="0"/>
              </a:spcBef>
              <a:spcAft>
                <a:spcPts val="0"/>
              </a:spcAft>
              <a:buClrTx/>
              <a:buSzTx/>
              <a:buFontTx/>
            </a:pPr>
            <a:r>
              <a:rPr lang="zh-CN" altLang="en-US" sz="2800" dirty="0">
                <a:latin typeface="DFKai-SB" panose="03000509000000000000" pitchFamily="65" charset="-120"/>
                <a:ea typeface="DFKai-SB" panose="03000509000000000000" pitchFamily="65" charset="-120"/>
                <a:cs typeface="黑体" panose="02010609060101010101" charset="-122"/>
                <a:sym typeface="+mn-ea"/>
              </a:rPr>
              <a:t>青年人</a:t>
            </a:r>
            <a:r>
              <a:rPr lang="zh-TW" altLang="en-US" sz="2800" dirty="0">
                <a:latin typeface="DFKai-SB" panose="03000509000000000000" pitchFamily="65" charset="-120"/>
                <a:ea typeface="DFKai-SB" panose="03000509000000000000" pitchFamily="65" charset="-120"/>
                <a:cs typeface="黑体" panose="02010609060101010101" charset="-122"/>
                <a:sym typeface="+mn-ea"/>
              </a:rPr>
              <a:t>應</a:t>
            </a:r>
            <a:r>
              <a:rPr lang="zh-CN" altLang="en-US" sz="2800" dirty="0">
                <a:latin typeface="DFKai-SB" panose="03000509000000000000" pitchFamily="65" charset="-120"/>
                <a:ea typeface="DFKai-SB" panose="03000509000000000000" pitchFamily="65" charset="-120"/>
                <a:cs typeface="黑体" panose="02010609060101010101" charset="-122"/>
                <a:sym typeface="+mn-ea"/>
              </a:rPr>
              <a:t>要</a:t>
            </a:r>
            <a:r>
              <a:rPr lang="zh-TW" altLang="en-US" sz="2800" dirty="0">
                <a:latin typeface="DFKai-SB" panose="03000509000000000000" pitchFamily="65" charset="-120"/>
                <a:ea typeface="DFKai-SB" panose="03000509000000000000" pitchFamily="65" charset="-120"/>
                <a:cs typeface="黑体" panose="02010609060101010101" charset="-122"/>
                <a:sym typeface="+mn-ea"/>
              </a:rPr>
              <a:t>抱持</a:t>
            </a:r>
            <a:r>
              <a:rPr lang="zh-CN" altLang="en-US" sz="2800" dirty="0">
                <a:latin typeface="DFKai-SB" panose="03000509000000000000" pitchFamily="65" charset="-120"/>
                <a:ea typeface="DFKai-SB" panose="03000509000000000000" pitchFamily="65" charset="-120"/>
                <a:cs typeface="黑体" panose="02010609060101010101" charset="-122"/>
                <a:sym typeface="+mn-ea"/>
              </a:rPr>
              <a:t>適度、合理、共用、健康、綠色、低碳等消費</a:t>
            </a:r>
            <a:r>
              <a:rPr lang="zh-TW" altLang="en-US" sz="2800" dirty="0">
                <a:latin typeface="DFKai-SB" panose="03000509000000000000" pitchFamily="65" charset="-120"/>
                <a:ea typeface="DFKai-SB" panose="03000509000000000000" pitchFamily="65" charset="-120"/>
                <a:cs typeface="黑体" panose="02010609060101010101" charset="-122"/>
                <a:sym typeface="+mn-ea"/>
              </a:rPr>
              <a:t>觀</a:t>
            </a:r>
            <a:r>
              <a:rPr lang="zh-CN" altLang="en-US" sz="2800" dirty="0">
                <a:latin typeface="DFKai-SB" panose="03000509000000000000" pitchFamily="65" charset="-120"/>
                <a:ea typeface="DFKai-SB" panose="03000509000000000000" pitchFamily="65" charset="-120"/>
                <a:cs typeface="黑体" panose="02010609060101010101" charset="-122"/>
                <a:sym typeface="+mn-ea"/>
              </a:rPr>
              <a:t>念。</a:t>
            </a:r>
          </a:p>
        </p:txBody>
      </p:sp>
      <p:sp>
        <p:nvSpPr>
          <p:cNvPr id="15" name="文本框 14"/>
          <p:cNvSpPr txBox="1"/>
          <p:nvPr/>
        </p:nvSpPr>
        <p:spPr bwMode="auto">
          <a:xfrm>
            <a:off x="1264579" y="300133"/>
            <a:ext cx="7834752" cy="605294"/>
          </a:xfrm>
          <a:prstGeom prst="rect">
            <a:avLst/>
          </a:prstGeom>
          <a:noFill/>
          <a:ln>
            <a:noFill/>
            <a:prstDash val="dash"/>
          </a:ln>
        </p:spPr>
        <p:txBody>
          <a:bodyPr vert="horz" wrap="square" lIns="91440" tIns="45720" rIns="91440" bIns="45720" rtlCol="0" anchor="t">
            <a:spAutoFit/>
          </a:bodyPr>
          <a:lstStyle/>
          <a:p>
            <a:pPr lvl="0" algn="l">
              <a:lnSpc>
                <a:spcPts val="4000"/>
              </a:lnSpc>
              <a:buClrTx/>
              <a:buSzTx/>
              <a:buFontTx/>
            </a:pPr>
            <a:r>
              <a:rPr lang="zh-TW" altLang="en-US" sz="3200" b="1" dirty="0">
                <a:latin typeface="DFKai-SB" panose="03000509000000000000" pitchFamily="65" charset="-120"/>
                <a:ea typeface="DFKai-SB" panose="03000509000000000000" pitchFamily="65" charset="-120"/>
                <a:cs typeface="黑体" panose="02010609060101010101" charset="-122"/>
                <a:sym typeface="+mn-ea"/>
              </a:rPr>
              <a:t>新經濟影響人們的消費觀念和消費行為</a:t>
            </a:r>
          </a:p>
        </p:txBody>
      </p:sp>
      <p:sp>
        <p:nvSpPr>
          <p:cNvPr id="16" name="Freeform 5"/>
          <p:cNvSpPr/>
          <p:nvPr/>
        </p:nvSpPr>
        <p:spPr bwMode="auto">
          <a:xfrm>
            <a:off x="522914" y="382395"/>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grpSp>
        <p:nvGrpSpPr>
          <p:cNvPr id="17" name="组合 16"/>
          <p:cNvGrpSpPr/>
          <p:nvPr/>
        </p:nvGrpSpPr>
        <p:grpSpPr>
          <a:xfrm>
            <a:off x="522914" y="3449159"/>
            <a:ext cx="2181895" cy="553998"/>
            <a:chOff x="1193537" y="1476656"/>
            <a:chExt cx="2181895" cy="553998"/>
          </a:xfrm>
        </p:grpSpPr>
        <p:sp>
          <p:nvSpPr>
            <p:cNvPr id="21" name="矩形 20"/>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矩形 21"/>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文本框 22"/>
            <p:cNvSpPr txBox="1">
              <a:spLocks noChangeArrowheads="1"/>
            </p:cNvSpPr>
            <p:nvPr/>
          </p:nvSpPr>
          <p:spPr bwMode="auto">
            <a:xfrm>
              <a:off x="1678241" y="1476656"/>
              <a:ext cx="16971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000" b="1" dirty="0">
                  <a:latin typeface="Microsoft JhengHei" panose="020B0604030504040204" pitchFamily="34" charset="-120"/>
                  <a:ea typeface="Microsoft JhengHei" panose="020B0604030504040204" pitchFamily="34" charset="-120"/>
                </a:rPr>
                <a:t>小活動</a:t>
              </a:r>
            </a:p>
          </p:txBody>
        </p:sp>
        <p:cxnSp>
          <p:nvCxnSpPr>
            <p:cNvPr id="24" name="直接连接符 23"/>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6" name="组合 25"/>
          <p:cNvGrpSpPr>
            <a:grpSpLocks noChangeAspect="1"/>
          </p:cNvGrpSpPr>
          <p:nvPr/>
        </p:nvGrpSpPr>
        <p:grpSpPr>
          <a:xfrm>
            <a:off x="522914" y="5367314"/>
            <a:ext cx="493472" cy="540000"/>
            <a:chOff x="6523756" y="488141"/>
            <a:chExt cx="883270" cy="966551"/>
          </a:xfrm>
        </p:grpSpPr>
        <p:sp>
          <p:nvSpPr>
            <p:cNvPr id="27" name="流程图: 离页连接符 26"/>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流程图: 离页连接符 2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离页连接符 2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6676279" y="647264"/>
              <a:ext cx="600075" cy="568325"/>
              <a:chOff x="5991226" y="2949576"/>
              <a:chExt cx="600075" cy="568325"/>
            </a:xfrm>
          </p:grpSpPr>
          <p:sp>
            <p:nvSpPr>
              <p:cNvPr id="31"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2"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3"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34" name="文本框 33"/>
          <p:cNvSpPr txBox="1"/>
          <p:nvPr/>
        </p:nvSpPr>
        <p:spPr>
          <a:xfrm>
            <a:off x="1058877" y="5351012"/>
            <a:ext cx="2096656" cy="553998"/>
          </a:xfrm>
          <a:prstGeom prst="rect">
            <a:avLst/>
          </a:prstGeom>
          <a:noFill/>
        </p:spPr>
        <p:txBody>
          <a:bodyPr wrap="square">
            <a:spAutoFit/>
          </a:bodyPr>
          <a:lstStyle/>
          <a:p>
            <a:pPr algn="ctr">
              <a:defRPr/>
            </a:pPr>
            <a:r>
              <a:rPr lang="zh-CN" altLang="en-US" sz="3000" b="1" dirty="0">
                <a:solidFill>
                  <a:srgbClr val="0D0D0D"/>
                </a:solidFill>
                <a:latin typeface="DFKai-SB" panose="03000509000000000000" pitchFamily="65" charset="-120"/>
                <a:ea typeface="DFKai-SB" panose="03000509000000000000" pitchFamily="65" charset="-120"/>
                <a:sym typeface="+mn-ea"/>
              </a:rPr>
              <a:t>回答指引：</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44137" y="1325264"/>
            <a:ext cx="11477897" cy="4640108"/>
          </a:xfrm>
        </p:spPr>
        <p:txBody>
          <a:bodyPr>
            <a:noAutofit/>
          </a:bodyPr>
          <a:lstStyle/>
          <a:p>
            <a:pPr marL="0" indent="0" latinLnBrk="0">
              <a:lnSpc>
                <a:spcPct val="150000"/>
              </a:lnSpc>
              <a:spcBef>
                <a:spcPts val="0"/>
              </a:spcBef>
              <a:spcAft>
                <a:spcPts val="0"/>
              </a:spcAft>
              <a:buNone/>
            </a:pPr>
            <a:r>
              <a:rPr lang="zh-HK" altLang="en-US" sz="2600" b="1" dirty="0">
                <a:latin typeface="DFKai-SB" panose="03000509000000000000" pitchFamily="65" charset="-120"/>
                <a:ea typeface="DFKai-SB" panose="03000509000000000000" pitchFamily="65" charset="-120"/>
                <a:sym typeface="Times New Roman" panose="02020603050405020304" pitchFamily="18" charset="0"/>
              </a:rPr>
              <a:t>知識</a:t>
            </a:r>
          </a:p>
          <a:p>
            <a:pPr marL="571500" indent="-342900">
              <a:lnSpc>
                <a:spcPct val="100000"/>
              </a:lnSpc>
              <a:spcBef>
                <a:spcPts val="0"/>
              </a:spcBef>
            </a:pPr>
            <a:r>
              <a:rPr lang="zh-TW" altLang="en-US" sz="2400" dirty="0">
                <a:latin typeface="DFKai-SB" panose="03000509000000000000" pitchFamily="65" charset="-120"/>
                <a:ea typeface="DFKai-SB" panose="03000509000000000000" pitchFamily="65" charset="-120"/>
                <a:sym typeface="Times New Roman" panose="02020603050405020304" pitchFamily="18" charset="0"/>
              </a:rPr>
              <a:t>認識</a:t>
            </a:r>
            <a:r>
              <a:rPr lang="zh-CN" sz="2400" dirty="0">
                <a:latin typeface="DFKai-SB" panose="03000509000000000000" pitchFamily="65" charset="-120"/>
                <a:ea typeface="DFKai-SB" panose="03000509000000000000" pitchFamily="65" charset="-120"/>
                <a:sym typeface="Times New Roman" panose="02020603050405020304" pitchFamily="18" charset="0"/>
              </a:rPr>
              <a:t>經濟全球化、跨國企業</a:t>
            </a:r>
            <a:r>
              <a:rPr lang="zh-TW" altLang="en-US" sz="2400" dirty="0">
                <a:latin typeface="DFKai-SB" panose="03000509000000000000" pitchFamily="65" charset="-120"/>
                <a:ea typeface="DFKai-SB" panose="03000509000000000000" pitchFamily="65" charset="-120"/>
                <a:sym typeface="Times New Roman" panose="02020603050405020304" pitchFamily="18" charset="0"/>
              </a:rPr>
              <a:t>和</a:t>
            </a:r>
            <a:r>
              <a:rPr lang="zh-CN" sz="2400" dirty="0">
                <a:latin typeface="DFKai-SB" panose="03000509000000000000" pitchFamily="65" charset="-120"/>
                <a:ea typeface="DFKai-SB" panose="03000509000000000000" pitchFamily="65" charset="-120"/>
                <a:sym typeface="Times New Roman" panose="02020603050405020304" pitchFamily="18" charset="0"/>
              </a:rPr>
              <a:t>新經濟的含義</a:t>
            </a:r>
            <a:r>
              <a:rPr lang="zh-TW" altLang="en-US" sz="2400" dirty="0">
                <a:latin typeface="DFKai-SB" panose="03000509000000000000" pitchFamily="65" charset="-120"/>
                <a:ea typeface="DFKai-SB" panose="03000509000000000000" pitchFamily="65" charset="-120"/>
                <a:sym typeface="Times New Roman" panose="02020603050405020304" pitchFamily="18" charset="0"/>
              </a:rPr>
              <a:t>，以及</a:t>
            </a:r>
            <a:r>
              <a:rPr lang="zh-CN" sz="2400" dirty="0">
                <a:latin typeface="DFKai-SB" panose="03000509000000000000" pitchFamily="65" charset="-120"/>
                <a:ea typeface="DFKai-SB" panose="03000509000000000000" pitchFamily="65" charset="-120"/>
                <a:sym typeface="Times New Roman" panose="02020603050405020304" pitchFamily="18" charset="0"/>
              </a:rPr>
              <a:t>各國經濟體系</a:t>
            </a:r>
            <a:r>
              <a:rPr lang="zh-CN" altLang="en-US" sz="2400" dirty="0">
                <a:latin typeface="DFKai-SB" panose="03000509000000000000" pitchFamily="65" charset="-120"/>
                <a:ea typeface="DFKai-SB" panose="03000509000000000000" pitchFamily="65" charset="-120"/>
                <a:sym typeface="Times New Roman" panose="02020603050405020304" pitchFamily="18" charset="0"/>
              </a:rPr>
              <a:t>互相</a:t>
            </a:r>
            <a:r>
              <a:rPr lang="zh-CN" sz="2400" dirty="0">
                <a:latin typeface="DFKai-SB" panose="03000509000000000000" pitchFamily="65" charset="-120"/>
                <a:ea typeface="DFKai-SB" panose="03000509000000000000" pitchFamily="65" charset="-120"/>
                <a:sym typeface="Times New Roman" panose="02020603050405020304" pitchFamily="18" charset="0"/>
              </a:rPr>
              <a:t>依存</a:t>
            </a:r>
            <a:r>
              <a:rPr lang="zh-TW" altLang="en-US" sz="2400" dirty="0">
                <a:latin typeface="DFKai-SB" panose="03000509000000000000" pitchFamily="65" charset="-120"/>
                <a:ea typeface="DFKai-SB" panose="03000509000000000000" pitchFamily="65" charset="-120"/>
                <a:sym typeface="Times New Roman" panose="02020603050405020304" pitchFamily="18" charset="0"/>
              </a:rPr>
              <a:t>及互動</a:t>
            </a:r>
            <a:r>
              <a:rPr lang="zh-CN" sz="2400" dirty="0">
                <a:latin typeface="DFKai-SB" panose="03000509000000000000" pitchFamily="65" charset="-120"/>
                <a:ea typeface="DFKai-SB" panose="03000509000000000000" pitchFamily="65" charset="-120"/>
                <a:sym typeface="Times New Roman" panose="02020603050405020304" pitchFamily="18" charset="0"/>
              </a:rPr>
              <a:t>的</a:t>
            </a:r>
            <a:r>
              <a:rPr lang="zh-TW" altLang="en-US" sz="2400" dirty="0">
                <a:latin typeface="DFKai-SB" panose="03000509000000000000" pitchFamily="65" charset="-120"/>
                <a:ea typeface="DFKai-SB" panose="03000509000000000000" pitchFamily="65" charset="-120"/>
                <a:sym typeface="Times New Roman" panose="02020603050405020304" pitchFamily="18" charset="0"/>
              </a:rPr>
              <a:t>關係</a:t>
            </a:r>
            <a:endParaRPr lang="zh-CN" sz="2400" strike="sngStrike" dirty="0">
              <a:latin typeface="DFKai-SB" panose="03000509000000000000" pitchFamily="65" charset="-120"/>
              <a:ea typeface="DFKai-SB" panose="03000509000000000000" pitchFamily="65" charset="-120"/>
              <a:sym typeface="Times New Roman" panose="02020603050405020304" pitchFamily="18" charset="0"/>
            </a:endParaRPr>
          </a:p>
          <a:p>
            <a:pPr marL="571500" indent="-342900">
              <a:lnSpc>
                <a:spcPct val="100000"/>
              </a:lnSpc>
              <a:spcBef>
                <a:spcPts val="0"/>
              </a:spcBef>
            </a:pPr>
            <a:r>
              <a:rPr lang="zh-TW" altLang="en-US" sz="2400" dirty="0">
                <a:latin typeface="DFKai-SB" panose="03000509000000000000" pitchFamily="65" charset="-120"/>
                <a:ea typeface="DFKai-SB" panose="03000509000000000000" pitchFamily="65" charset="-120"/>
                <a:sym typeface="Times New Roman" panose="02020603050405020304" pitchFamily="18" charset="0"/>
              </a:rPr>
              <a:t>認識世界</a:t>
            </a:r>
            <a:r>
              <a:rPr lang="zh-CN" altLang="en-US" sz="2400" dirty="0">
                <a:latin typeface="DFKai-SB" panose="03000509000000000000" pitchFamily="65" charset="-120"/>
                <a:ea typeface="DFKai-SB" panose="03000509000000000000" pitchFamily="65" charset="-120"/>
                <a:sym typeface="Times New Roman" panose="02020603050405020304" pitchFamily="18" charset="0"/>
              </a:rPr>
              <a:t>主要</a:t>
            </a:r>
            <a:r>
              <a:rPr lang="zh-TW" altLang="en-US" sz="2400" dirty="0">
                <a:latin typeface="DFKai-SB" panose="03000509000000000000" pitchFamily="65" charset="-120"/>
                <a:ea typeface="DFKai-SB" panose="03000509000000000000" pitchFamily="65" charset="-120"/>
                <a:sym typeface="Times New Roman" panose="02020603050405020304" pitchFamily="18" charset="0"/>
              </a:rPr>
              <a:t>的</a:t>
            </a:r>
            <a:r>
              <a:rPr lang="en-US" altLang="zh-CN" sz="2400" dirty="0" err="1">
                <a:latin typeface="DFKai-SB" panose="03000509000000000000" pitchFamily="65" charset="-120"/>
                <a:ea typeface="DFKai-SB" panose="03000509000000000000" pitchFamily="65" charset="-120"/>
                <a:sym typeface="Times New Roman" panose="02020603050405020304" pitchFamily="18" charset="0"/>
              </a:rPr>
              <a:t>國際經濟組織</a:t>
            </a:r>
            <a:r>
              <a:rPr lang="zh-CN" altLang="en-US" sz="2400" dirty="0">
                <a:latin typeface="DFKai-SB" panose="03000509000000000000" pitchFamily="65" charset="-120"/>
                <a:ea typeface="DFKai-SB" panose="03000509000000000000" pitchFamily="65" charset="-120"/>
                <a:sym typeface="Times New Roman" panose="02020603050405020304" pitchFamily="18" charset="0"/>
              </a:rPr>
              <a:t>及其促進國際經濟合作的主要方式</a:t>
            </a:r>
          </a:p>
          <a:p>
            <a:pPr marL="571500" indent="-342900">
              <a:lnSpc>
                <a:spcPct val="100000"/>
              </a:lnSpc>
              <a:spcBef>
                <a:spcPts val="0"/>
              </a:spcBef>
            </a:pPr>
            <a:r>
              <a:rPr lang="zh-TW" altLang="en-US" sz="2400" dirty="0">
                <a:latin typeface="DFKai-SB" panose="03000509000000000000" pitchFamily="65" charset="-120"/>
                <a:ea typeface="DFKai-SB" panose="03000509000000000000" pitchFamily="65" charset="-120"/>
                <a:sym typeface="Times New Roman" panose="02020603050405020304" pitchFamily="18" charset="0"/>
              </a:rPr>
              <a:t>了解</a:t>
            </a:r>
            <a:r>
              <a:rPr lang="zh-CN" altLang="en-US" sz="2400" dirty="0">
                <a:latin typeface="DFKai-SB" panose="03000509000000000000" pitchFamily="65" charset="-120"/>
                <a:ea typeface="DFKai-SB" panose="03000509000000000000" pitchFamily="65" charset="-120"/>
                <a:sym typeface="Times New Roman" panose="02020603050405020304" pitchFamily="18" charset="0"/>
              </a:rPr>
              <a:t>新經濟發展對個人、香港和國家發展的主要影響</a:t>
            </a:r>
            <a:endParaRPr lang="en-US" altLang="zh-CN" sz="2400" dirty="0">
              <a:latin typeface="DFKai-SB" panose="03000509000000000000" pitchFamily="65" charset="-120"/>
              <a:ea typeface="DFKai-SB" panose="03000509000000000000" pitchFamily="65" charset="-120"/>
              <a:sym typeface="Times New Roman" panose="02020603050405020304" pitchFamily="18" charset="0"/>
            </a:endParaRPr>
          </a:p>
          <a:p>
            <a:pPr marL="0" indent="0" latinLnBrk="0">
              <a:lnSpc>
                <a:spcPct val="150000"/>
              </a:lnSpc>
              <a:spcBef>
                <a:spcPts val="0"/>
              </a:spcBef>
              <a:spcAft>
                <a:spcPts val="0"/>
              </a:spcAft>
              <a:buNone/>
            </a:pPr>
            <a:r>
              <a:rPr lang="zh-TW" altLang="en-US" sz="2600" b="1" dirty="0">
                <a:latin typeface="DFKai-SB" panose="03000509000000000000" pitchFamily="65" charset="-120"/>
                <a:ea typeface="DFKai-SB" panose="03000509000000000000" pitchFamily="65" charset="-120"/>
                <a:sym typeface="Times New Roman" panose="02020603050405020304" pitchFamily="18" charset="0"/>
              </a:rPr>
              <a:t>技能</a:t>
            </a:r>
            <a:endParaRPr lang="en-US" altLang="zh-TW" sz="2600" b="1" dirty="0">
              <a:latin typeface="DFKai-SB" panose="03000509000000000000" pitchFamily="65" charset="-120"/>
              <a:ea typeface="DFKai-SB" panose="03000509000000000000" pitchFamily="65" charset="-120"/>
              <a:sym typeface="Times New Roman" panose="02020603050405020304" pitchFamily="18" charset="0"/>
            </a:endParaRPr>
          </a:p>
          <a:p>
            <a:pPr marL="571500" indent="-342900">
              <a:lnSpc>
                <a:spcPct val="150000"/>
              </a:lnSpc>
              <a:spcBef>
                <a:spcPts val="0"/>
              </a:spcBef>
            </a:pPr>
            <a:r>
              <a:rPr lang="zh-TW" altLang="en-US" sz="2400" dirty="0">
                <a:latin typeface="DFKai-SB" panose="03000509000000000000" pitchFamily="65" charset="-120"/>
                <a:ea typeface="DFKai-SB" panose="03000509000000000000" pitchFamily="65" charset="-120"/>
                <a:sym typeface="Times New Roman" panose="02020603050405020304" pitchFamily="18" charset="0"/>
              </a:rPr>
              <a:t>通過國際經濟合作的例子，客觀</a:t>
            </a:r>
            <a:r>
              <a:rPr lang="zh-CN" altLang="en-US" sz="2400" dirty="0">
                <a:latin typeface="DFKai-SB" panose="03000509000000000000" pitchFamily="65" charset="-120"/>
                <a:ea typeface="DFKai-SB" panose="03000509000000000000" pitchFamily="65" charset="-120"/>
                <a:sym typeface="Times New Roman" panose="02020603050405020304" pitchFamily="18" charset="0"/>
              </a:rPr>
              <a:t>分析經濟全球化的</a:t>
            </a:r>
            <a:r>
              <a:rPr lang="zh-TW" altLang="en-US" sz="2400" dirty="0">
                <a:latin typeface="DFKai-SB" panose="03000509000000000000" pitchFamily="65" charset="-120"/>
                <a:ea typeface="DFKai-SB" panose="03000509000000000000" pitchFamily="65" charset="-120"/>
                <a:sym typeface="Times New Roman" panose="02020603050405020304" pitchFamily="18" charset="0"/>
              </a:rPr>
              <a:t>影響</a:t>
            </a:r>
            <a:r>
              <a:rPr lang="zh-CN" altLang="en-US" sz="2400" dirty="0">
                <a:latin typeface="DFKai-SB" panose="03000509000000000000" pitchFamily="65" charset="-120"/>
                <a:ea typeface="DFKai-SB" panose="03000509000000000000" pitchFamily="65" charset="-120"/>
                <a:sym typeface="Times New Roman" panose="02020603050405020304" pitchFamily="18" charset="0"/>
              </a:rPr>
              <a:t>，</a:t>
            </a:r>
            <a:r>
              <a:rPr lang="zh-TW" altLang="en-US" sz="2400" dirty="0">
                <a:latin typeface="DFKai-SB" panose="03000509000000000000" pitchFamily="65" charset="-120"/>
                <a:ea typeface="DFKai-SB" panose="03000509000000000000" pitchFamily="65" charset="-120"/>
                <a:sym typeface="Times New Roman" panose="02020603050405020304" pitchFamily="18" charset="0"/>
              </a:rPr>
              <a:t>培養</a:t>
            </a:r>
            <a:r>
              <a:rPr lang="zh-CN" altLang="en-US" sz="2400" dirty="0">
                <a:latin typeface="DFKai-SB" panose="03000509000000000000" pitchFamily="65" charset="-120"/>
                <a:ea typeface="DFKai-SB" panose="03000509000000000000" pitchFamily="65" charset="-120"/>
                <a:sym typeface="Times New Roman" panose="02020603050405020304" pitchFamily="18" charset="0"/>
              </a:rPr>
              <a:t>慎思明辨的能力</a:t>
            </a:r>
            <a:endParaRPr lang="en-US" altLang="zh-CN" sz="2400" strike="sngStrike" dirty="0">
              <a:latin typeface="DFKai-SB" panose="03000509000000000000" pitchFamily="65" charset="-120"/>
              <a:ea typeface="DFKai-SB" panose="03000509000000000000" pitchFamily="65" charset="-120"/>
              <a:sym typeface="Times New Roman" panose="02020603050405020304" pitchFamily="18" charset="0"/>
            </a:endParaRPr>
          </a:p>
          <a:p>
            <a:pPr marL="0" indent="0" latinLnBrk="0">
              <a:lnSpc>
                <a:spcPct val="150000"/>
              </a:lnSpc>
              <a:spcBef>
                <a:spcPts val="0"/>
              </a:spcBef>
              <a:spcAft>
                <a:spcPts val="0"/>
              </a:spcAft>
              <a:buNone/>
            </a:pPr>
            <a:r>
              <a:rPr lang="zh-TW" altLang="en-US" sz="2600" b="1" dirty="0">
                <a:latin typeface="DFKai-SB" panose="03000509000000000000" pitchFamily="65" charset="-120"/>
                <a:ea typeface="DFKai-SB" panose="03000509000000000000" pitchFamily="65" charset="-120"/>
                <a:sym typeface="Times New Roman" panose="02020603050405020304" pitchFamily="18" charset="0"/>
              </a:rPr>
              <a:t>價值觀</a:t>
            </a:r>
            <a:endParaRPr lang="en-US" altLang="zh-TW" sz="2600" b="1" dirty="0">
              <a:latin typeface="DFKai-SB" panose="03000509000000000000" pitchFamily="65" charset="-120"/>
              <a:ea typeface="DFKai-SB" panose="03000509000000000000" pitchFamily="65" charset="-120"/>
              <a:sym typeface="Times New Roman" panose="02020603050405020304" pitchFamily="18" charset="0"/>
            </a:endParaRPr>
          </a:p>
          <a:p>
            <a:pPr marL="571500" indent="-342900">
              <a:lnSpc>
                <a:spcPct val="100000"/>
              </a:lnSpc>
              <a:spcBef>
                <a:spcPts val="0"/>
              </a:spcBef>
            </a:pPr>
            <a:r>
              <a:rPr lang="zh-TW" altLang="en-US" sz="2400" dirty="0">
                <a:latin typeface="DFKai-SB" panose="03000509000000000000" pitchFamily="65" charset="-120"/>
                <a:ea typeface="DFKai-SB" panose="03000509000000000000" pitchFamily="65" charset="-120"/>
                <a:sym typeface="Times New Roman" panose="02020603050405020304" pitchFamily="18" charset="0"/>
              </a:rPr>
              <a:t>拓寬國際視野，建立</a:t>
            </a:r>
            <a:r>
              <a:rPr lang="zh-CN" altLang="en-US" sz="2400" dirty="0">
                <a:latin typeface="DFKai-SB" panose="03000509000000000000" pitchFamily="65" charset="-120"/>
                <a:ea typeface="DFKai-SB" panose="03000509000000000000" pitchFamily="65" charset="-120"/>
                <a:sym typeface="Times New Roman" panose="02020603050405020304" pitchFamily="18" charset="0"/>
              </a:rPr>
              <a:t>全球經濟互聯相依和國際經濟合作的觀念</a:t>
            </a:r>
            <a:r>
              <a:rPr lang="zh-TW" altLang="en-US" sz="2400" dirty="0">
                <a:latin typeface="DFKai-SB" panose="03000509000000000000" pitchFamily="65" charset="-120"/>
                <a:ea typeface="DFKai-SB" panose="03000509000000000000" pitchFamily="65" charset="-120"/>
                <a:sym typeface="Times New Roman" panose="02020603050405020304" pitchFamily="18" charset="0"/>
              </a:rPr>
              <a:t>，培養貢獻</a:t>
            </a:r>
            <a:r>
              <a:rPr lang="zh-CN" altLang="en-US" sz="2400" dirty="0">
                <a:latin typeface="DFKai-SB" panose="03000509000000000000" pitchFamily="65" charset="-120"/>
                <a:ea typeface="DFKai-SB" panose="03000509000000000000" pitchFamily="65" charset="-120"/>
                <a:sym typeface="Times New Roman" panose="02020603050405020304" pitchFamily="18" charset="0"/>
              </a:rPr>
              <a:t>國家和香港經濟發展的</a:t>
            </a:r>
            <a:r>
              <a:rPr lang="zh-TW" altLang="en-US" sz="2400" dirty="0">
                <a:latin typeface="DFKai-SB" panose="03000509000000000000" pitchFamily="65" charset="-120"/>
                <a:ea typeface="DFKai-SB" panose="03000509000000000000" pitchFamily="65" charset="-120"/>
                <a:sym typeface="Times New Roman" panose="02020603050405020304" pitchFamily="18" charset="0"/>
              </a:rPr>
              <a:t>個人及</a:t>
            </a:r>
            <a:r>
              <a:rPr lang="zh-CN" altLang="en-US" sz="2400" dirty="0">
                <a:latin typeface="DFKai-SB" panose="03000509000000000000" pitchFamily="65" charset="-120"/>
                <a:ea typeface="DFKai-SB" panose="03000509000000000000" pitchFamily="65" charset="-120"/>
                <a:sym typeface="Times New Roman" panose="02020603050405020304" pitchFamily="18" charset="0"/>
              </a:rPr>
              <a:t>社會責任感</a:t>
            </a:r>
          </a:p>
        </p:txBody>
      </p:sp>
      <p:sp>
        <p:nvSpPr>
          <p:cNvPr id="10" name="矩形: 圆角 3">
            <a:extLst>
              <a:ext uri="{FF2B5EF4-FFF2-40B4-BE49-F238E27FC236}">
                <a16:creationId xmlns:a16="http://schemas.microsoft.com/office/drawing/2014/main" id="{181481D2-013C-47B5-8B45-596F90F3D3BD}"/>
              </a:ext>
            </a:extLst>
          </p:cNvPr>
          <p:cNvSpPr/>
          <p:nvPr/>
        </p:nvSpPr>
        <p:spPr bwMode="auto">
          <a:xfrm>
            <a:off x="4700326" y="167005"/>
            <a:ext cx="2354263"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defRPr/>
            </a:pPr>
            <a:r>
              <a:rPr lang="zh-HK" altLang="en-US" sz="3600" b="1" spc="400" dirty="0">
                <a:solidFill>
                  <a:srgbClr val="C80404"/>
                </a:solidFill>
                <a:latin typeface="標楷體" panose="03000509000000000000" pitchFamily="65" charset="-120"/>
                <a:ea typeface="標楷體" panose="03000509000000000000" pitchFamily="65" charset="-120"/>
              </a:rPr>
              <a:t>學習目標</a:t>
            </a:r>
            <a:endParaRPr lang="zh-CN" altLang="en-US" sz="3600" b="1" spc="400" dirty="0">
              <a:solidFill>
                <a:srgbClr val="C80404"/>
              </a:solidFill>
              <a:latin typeface="標楷體" panose="03000509000000000000" pitchFamily="65" charset="-120"/>
              <a:ea typeface="標楷體" panose="03000509000000000000" pitchFamily="65" charset="-120"/>
            </a:endParaRPr>
          </a:p>
        </p:txBody>
      </p:sp>
      <p:sp>
        <p:nvSpPr>
          <p:cNvPr id="11" name="直接连接符 8">
            <a:extLst>
              <a:ext uri="{FF2B5EF4-FFF2-40B4-BE49-F238E27FC236}">
                <a16:creationId xmlns:a16="http://schemas.microsoft.com/office/drawing/2014/main" id="{53B66358-7B19-4D50-B634-9EB6A25BCA1D}"/>
              </a:ext>
            </a:extLst>
          </p:cNvPr>
          <p:cNvSpPr>
            <a:spLocks noChangeShapeType="1"/>
          </p:cNvSpPr>
          <p:nvPr/>
        </p:nvSpPr>
        <p:spPr bwMode="auto">
          <a:xfrm flipV="1">
            <a:off x="7467339" y="568642"/>
            <a:ext cx="1485900"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solidFill>
                <a:prstClr val="black"/>
              </a:solidFill>
            </a:endParaRPr>
          </a:p>
        </p:txBody>
      </p:sp>
      <p:sp>
        <p:nvSpPr>
          <p:cNvPr id="12" name="直接连接符 10">
            <a:extLst>
              <a:ext uri="{FF2B5EF4-FFF2-40B4-BE49-F238E27FC236}">
                <a16:creationId xmlns:a16="http://schemas.microsoft.com/office/drawing/2014/main" id="{5D2D9A4D-0AC4-411F-AFBE-96BF7BA02EB7}"/>
              </a:ext>
            </a:extLst>
          </p:cNvPr>
          <p:cNvSpPr>
            <a:spLocks noChangeShapeType="1"/>
          </p:cNvSpPr>
          <p:nvPr/>
        </p:nvSpPr>
        <p:spPr bwMode="auto">
          <a:xfrm flipV="1">
            <a:off x="2688964" y="568642"/>
            <a:ext cx="1590675"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solidFill>
                <a:prstClr val="black"/>
              </a:solidFill>
            </a:endParaRPr>
          </a:p>
        </p:txBody>
      </p:sp>
      <p:sp>
        <p:nvSpPr>
          <p:cNvPr id="13" name="椭圆 13">
            <a:extLst>
              <a:ext uri="{FF2B5EF4-FFF2-40B4-BE49-F238E27FC236}">
                <a16:creationId xmlns:a16="http://schemas.microsoft.com/office/drawing/2014/main" id="{DC5563D4-846C-425B-8C11-0215F52D8157}"/>
              </a:ext>
            </a:extLst>
          </p:cNvPr>
          <p:cNvSpPr>
            <a:spLocks noChangeArrowheads="1"/>
          </p:cNvSpPr>
          <p:nvPr/>
        </p:nvSpPr>
        <p:spPr bwMode="auto">
          <a:xfrm>
            <a:off x="4416164" y="494030"/>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14" name="椭圆 17">
            <a:extLst>
              <a:ext uri="{FF2B5EF4-FFF2-40B4-BE49-F238E27FC236}">
                <a16:creationId xmlns:a16="http://schemas.microsoft.com/office/drawing/2014/main" id="{8026878E-A35D-4089-8AE0-89228D19DB2B}"/>
              </a:ext>
            </a:extLst>
          </p:cNvPr>
          <p:cNvSpPr>
            <a:spLocks noChangeArrowheads="1"/>
          </p:cNvSpPr>
          <p:nvPr/>
        </p:nvSpPr>
        <p:spPr bwMode="auto">
          <a:xfrm>
            <a:off x="7226039" y="494030"/>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Tree>
    <p:extLst>
      <p:ext uri="{BB962C8B-B14F-4D97-AF65-F5344CB8AC3E}">
        <p14:creationId xmlns:p14="http://schemas.microsoft.com/office/powerpoint/2010/main" val="28779783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033841" y="1872654"/>
            <a:ext cx="9871583" cy="1865126"/>
          </a:xfrm>
          <a:prstGeom prst="rect">
            <a:avLst/>
          </a:prstGeom>
          <a:noFill/>
        </p:spPr>
        <p:txBody>
          <a:bodyPr wrap="square" rtlCol="0">
            <a:spAutoFit/>
          </a:bodyPr>
          <a:lstStyle/>
          <a:p>
            <a:pPr indent="0" algn="just" hangingPunct="0">
              <a:lnSpc>
                <a:spcPct val="120000"/>
              </a:lnSpc>
              <a:spcBef>
                <a:spcPts val="0"/>
              </a:spcBef>
              <a:spcAft>
                <a:spcPts val="0"/>
              </a:spcAft>
              <a:buFont typeface="Wingdings" panose="05000000000000000000" charset="0"/>
              <a:buNone/>
            </a:pPr>
            <a:r>
              <a:rPr lang="zh-CN" altLang="en-US" sz="3200" dirty="0">
                <a:latin typeface="DFKai-SB" panose="03000509000000000000" pitchFamily="65" charset="-120"/>
                <a:ea typeface="DFKai-SB" panose="03000509000000000000" pitchFamily="65" charset="-120"/>
                <a:cs typeface="等线" panose="02010600030101010101" charset="-122"/>
                <a:sym typeface="+mn-ea"/>
              </a:rPr>
              <a:t>    隨著科技産業不斷發展，特別是人工智</a:t>
            </a:r>
            <a:r>
              <a:rPr lang="zh-TW" altLang="en-US" sz="3200" dirty="0">
                <a:latin typeface="DFKai-SB" panose="03000509000000000000" pitchFamily="65" charset="-120"/>
                <a:ea typeface="DFKai-SB" panose="03000509000000000000" pitchFamily="65" charset="-120"/>
                <a:cs typeface="等线" panose="02010600030101010101" charset="-122"/>
                <a:sym typeface="+mn-ea"/>
              </a:rPr>
              <a:t>能</a:t>
            </a:r>
            <a:r>
              <a:rPr lang="zh-CN" altLang="en-US" sz="3200" dirty="0">
                <a:latin typeface="DFKai-SB" panose="03000509000000000000" pitchFamily="65" charset="-120"/>
                <a:ea typeface="DFKai-SB" panose="03000509000000000000" pitchFamily="65" charset="-120"/>
                <a:cs typeface="等线" panose="02010600030101010101" charset="-122"/>
                <a:sym typeface="+mn-ea"/>
              </a:rPr>
              <a:t>的發展和應用，</a:t>
            </a:r>
            <a:r>
              <a:rPr lang="zh-TW" altLang="en-US" sz="3200" dirty="0">
                <a:latin typeface="DFKai-SB" panose="03000509000000000000" pitchFamily="65" charset="-120"/>
                <a:ea typeface="DFKai-SB" panose="03000509000000000000" pitchFamily="65" charset="-120"/>
                <a:cs typeface="等线" panose="02010600030101010101" charset="-122"/>
                <a:sym typeface="+mn-ea"/>
              </a:rPr>
              <a:t>不同層級</a:t>
            </a:r>
            <a:r>
              <a:rPr lang="zh-CN" altLang="en-US" sz="3200" dirty="0">
                <a:latin typeface="DFKai-SB" panose="03000509000000000000" pitchFamily="65" charset="-120"/>
                <a:ea typeface="DFKai-SB" panose="03000509000000000000" pitchFamily="65" charset="-120"/>
                <a:cs typeface="等线" panose="02010600030101010101" charset="-122"/>
                <a:sym typeface="+mn-ea"/>
              </a:rPr>
              <a:t>的崗位</a:t>
            </a:r>
            <a:r>
              <a:rPr lang="zh-TW" altLang="en-US" sz="3200" dirty="0">
                <a:latin typeface="DFKai-SB" panose="03000509000000000000" pitchFamily="65" charset="-120"/>
                <a:ea typeface="DFKai-SB" panose="03000509000000000000" pitchFamily="65" charset="-120"/>
                <a:cs typeface="等线" panose="02010600030101010101" charset="-122"/>
                <a:sym typeface="+mn-ea"/>
              </a:rPr>
              <a:t>均有可能</a:t>
            </a:r>
            <a:r>
              <a:rPr lang="zh-CN" altLang="en-US" sz="3200" dirty="0">
                <a:latin typeface="DFKai-SB" panose="03000509000000000000" pitchFamily="65" charset="-120"/>
                <a:ea typeface="DFKai-SB" panose="03000509000000000000" pitchFamily="65" charset="-120"/>
                <a:cs typeface="等线" panose="02010600030101010101" charset="-122"/>
                <a:sym typeface="+mn-ea"/>
              </a:rPr>
              <a:t>被智</a:t>
            </a:r>
            <a:r>
              <a:rPr lang="zh-TW" altLang="en-US" sz="3200" dirty="0">
                <a:latin typeface="DFKai-SB" panose="03000509000000000000" pitchFamily="65" charset="-120"/>
                <a:ea typeface="DFKai-SB" panose="03000509000000000000" pitchFamily="65" charset="-120"/>
                <a:cs typeface="等线" panose="02010600030101010101" charset="-122"/>
                <a:sym typeface="+mn-ea"/>
              </a:rPr>
              <a:t>能</a:t>
            </a:r>
            <a:r>
              <a:rPr lang="zh-CN" altLang="en-US" sz="3200" dirty="0">
                <a:latin typeface="DFKai-SB" panose="03000509000000000000" pitchFamily="65" charset="-120"/>
                <a:ea typeface="DFKai-SB" panose="03000509000000000000" pitchFamily="65" charset="-120"/>
                <a:cs typeface="等线" panose="02010600030101010101" charset="-122"/>
                <a:sym typeface="+mn-ea"/>
              </a:rPr>
              <a:t>機</a:t>
            </a:r>
            <a:r>
              <a:rPr lang="zh-TW" altLang="en-US" sz="3200" dirty="0">
                <a:latin typeface="DFKai-SB" panose="03000509000000000000" pitchFamily="65" charset="-120"/>
                <a:ea typeface="DFKai-SB" panose="03000509000000000000" pitchFamily="65" charset="-120"/>
                <a:cs typeface="等线" panose="02010600030101010101" charset="-122"/>
                <a:sym typeface="+mn-ea"/>
              </a:rPr>
              <a:t>械</a:t>
            </a:r>
            <a:r>
              <a:rPr lang="zh-CN" altLang="en-US" sz="3200" dirty="0">
                <a:latin typeface="DFKai-SB" panose="03000509000000000000" pitchFamily="65" charset="-120"/>
                <a:ea typeface="DFKai-SB" panose="03000509000000000000" pitchFamily="65" charset="-120"/>
                <a:cs typeface="等线" panose="02010600030101010101" charset="-122"/>
                <a:sym typeface="+mn-ea"/>
              </a:rPr>
              <a:t>人</a:t>
            </a:r>
            <a:r>
              <a:rPr lang="zh-TW" altLang="en-US" sz="3200" dirty="0">
                <a:latin typeface="DFKai-SB" panose="03000509000000000000" pitchFamily="65" charset="-120"/>
                <a:ea typeface="DFKai-SB" panose="03000509000000000000" pitchFamily="65" charset="-120"/>
                <a:cs typeface="等线" panose="02010600030101010101" charset="-122"/>
                <a:sym typeface="+mn-ea"/>
              </a:rPr>
              <a:t>取</a:t>
            </a:r>
            <a:r>
              <a:rPr lang="zh-CN" altLang="en-US" sz="3200" dirty="0">
                <a:latin typeface="DFKai-SB" panose="03000509000000000000" pitchFamily="65" charset="-120"/>
                <a:ea typeface="DFKai-SB" panose="03000509000000000000" pitchFamily="65" charset="-120"/>
                <a:cs typeface="等线" panose="02010600030101010101" charset="-122"/>
                <a:sym typeface="+mn-ea"/>
              </a:rPr>
              <a:t>代</a:t>
            </a:r>
            <a:r>
              <a:rPr lang="zh-TW" altLang="en-US" sz="3200" dirty="0">
                <a:latin typeface="DFKai-SB" panose="03000509000000000000" pitchFamily="65" charset="-120"/>
                <a:ea typeface="DFKai-SB" panose="03000509000000000000" pitchFamily="65" charset="-120"/>
                <a:cs typeface="等线" panose="02010600030101010101" charset="-122"/>
                <a:sym typeface="+mn-ea"/>
              </a:rPr>
              <a:t>；</a:t>
            </a:r>
            <a:r>
              <a:rPr lang="zh-CN" altLang="en-US" sz="3200" dirty="0">
                <a:latin typeface="DFKai-SB" panose="03000509000000000000" pitchFamily="65" charset="-120"/>
                <a:ea typeface="DFKai-SB" panose="03000509000000000000" pitchFamily="65" charset="-120"/>
                <a:cs typeface="等线" panose="02010600030101010101" charset="-122"/>
                <a:sym typeface="+mn-ea"/>
              </a:rPr>
              <a:t>但新經濟發展</a:t>
            </a:r>
            <a:r>
              <a:rPr lang="zh-TW" altLang="en-US" sz="3200" dirty="0">
                <a:latin typeface="DFKai-SB" panose="03000509000000000000" pitchFamily="65" charset="-120"/>
                <a:ea typeface="DFKai-SB" panose="03000509000000000000" pitchFamily="65" charset="-120"/>
                <a:cs typeface="等线" panose="02010600030101010101" charset="-122"/>
                <a:sym typeface="+mn-ea"/>
              </a:rPr>
              <a:t>，亦同時</a:t>
            </a:r>
            <a:r>
              <a:rPr lang="zh-CN" altLang="en-US" sz="3200" dirty="0">
                <a:latin typeface="DFKai-SB" panose="03000509000000000000" pitchFamily="65" charset="-120"/>
                <a:ea typeface="DFKai-SB" panose="03000509000000000000" pitchFamily="65" charset="-120"/>
                <a:cs typeface="等线" panose="02010600030101010101" charset="-122"/>
                <a:sym typeface="+mn-ea"/>
              </a:rPr>
              <a:t>創造新的職業和崗位。</a:t>
            </a:r>
            <a:endParaRPr lang="zh-CN" sz="3200" dirty="0">
              <a:solidFill>
                <a:schemeClr val="tx1">
                  <a:lumMod val="95000"/>
                  <a:lumOff val="5000"/>
                </a:schemeClr>
              </a:solidFill>
              <a:latin typeface="DFKai-SB" panose="03000509000000000000" pitchFamily="65" charset="-120"/>
              <a:ea typeface="DFKai-SB" panose="03000509000000000000" pitchFamily="65" charset="-120"/>
              <a:cs typeface="等线" panose="02010600030101010101" charset="-122"/>
              <a:sym typeface="+mn-ea"/>
            </a:endParaRPr>
          </a:p>
        </p:txBody>
      </p:sp>
      <p:sp>
        <p:nvSpPr>
          <p:cNvPr id="5" name="文本框 4"/>
          <p:cNvSpPr txBox="1"/>
          <p:nvPr/>
        </p:nvSpPr>
        <p:spPr bwMode="auto">
          <a:xfrm>
            <a:off x="3207067" y="438498"/>
            <a:ext cx="5147245" cy="605294"/>
          </a:xfrm>
          <a:prstGeom prst="rect">
            <a:avLst/>
          </a:prstGeom>
          <a:noFill/>
          <a:ln>
            <a:noFill/>
            <a:prstDash val="dash"/>
          </a:ln>
        </p:spPr>
        <p:txBody>
          <a:bodyPr vert="horz" wrap="square" lIns="91440" tIns="45720" rIns="91440" bIns="45720" rtlCol="0" anchor="t">
            <a:spAutoFit/>
          </a:bodyPr>
          <a:lstStyle/>
          <a:p>
            <a:pPr lvl="0" algn="ctr">
              <a:lnSpc>
                <a:spcPts val="4000"/>
              </a:lnSpc>
              <a:buClrTx/>
              <a:buSzTx/>
              <a:buFontTx/>
            </a:pP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sym typeface="+mn-ea"/>
              </a:rPr>
              <a:t>1.2  </a:t>
            </a:r>
            <a:r>
              <a:rPr lang="en-US" altLang="zh-CN" sz="3600" b="1" dirty="0" err="1">
                <a:latin typeface="Times New Roman" panose="02020603050405020304" pitchFamily="18" charset="0"/>
                <a:ea typeface="DFKai-SB" panose="03000509000000000000" pitchFamily="65" charset="-120"/>
                <a:cs typeface="Times New Roman" panose="02020603050405020304" pitchFamily="18" charset="0"/>
                <a:sym typeface="+mn-ea"/>
              </a:rPr>
              <a:t>新經濟</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sym typeface="+mn-ea"/>
              </a:rPr>
              <a:t>影響個人就業</a:t>
            </a:r>
          </a:p>
        </p:txBody>
      </p:sp>
      <p:sp>
        <p:nvSpPr>
          <p:cNvPr id="9" name="文本框 8"/>
          <p:cNvSpPr txBox="1"/>
          <p:nvPr/>
        </p:nvSpPr>
        <p:spPr bwMode="auto">
          <a:xfrm>
            <a:off x="1953440" y="1230082"/>
            <a:ext cx="6939373" cy="575157"/>
          </a:xfrm>
          <a:prstGeom prst="rect">
            <a:avLst/>
          </a:prstGeom>
          <a:noFill/>
          <a:ln>
            <a:noFill/>
            <a:prstDash val="dash"/>
          </a:ln>
        </p:spPr>
        <p:txBody>
          <a:bodyPr vert="horz" wrap="square" lIns="91440" tIns="45720" rIns="91440" bIns="45720" rtlCol="0" anchor="t">
            <a:spAutoFit/>
          </a:bodyPr>
          <a:lstStyle/>
          <a:p>
            <a:pPr lvl="0" algn="l">
              <a:lnSpc>
                <a:spcPts val="4000"/>
              </a:lnSpc>
              <a:buClrTx/>
              <a:buSzTx/>
              <a:buFontTx/>
            </a:pPr>
            <a:r>
              <a:rPr lang="zh-TW" altLang="en-US" sz="3200" b="1" dirty="0">
                <a:latin typeface="DFKai-SB" panose="03000509000000000000" pitchFamily="65" charset="-120"/>
                <a:ea typeface="DFKai-SB" panose="03000509000000000000" pitchFamily="65" charset="-120"/>
                <a:cs typeface="黑体" panose="02010609060101010101" charset="-122"/>
                <a:sym typeface="+mn-ea"/>
              </a:rPr>
              <a:t>新經濟發展催生新職業、新崗位 </a:t>
            </a:r>
          </a:p>
        </p:txBody>
      </p:sp>
      <p:sp>
        <p:nvSpPr>
          <p:cNvPr id="10" name="Freeform 5"/>
          <p:cNvSpPr/>
          <p:nvPr/>
        </p:nvSpPr>
        <p:spPr bwMode="auto">
          <a:xfrm>
            <a:off x="867815" y="1297528"/>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pic>
        <p:nvPicPr>
          <p:cNvPr id="27" name="圖片 26"/>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275766" y="4495904"/>
            <a:ext cx="3497934" cy="2125611"/>
          </a:xfrm>
          <a:prstGeom prst="rect">
            <a:avLst/>
          </a:prstGeom>
          <a:ln w="9525">
            <a:solidFill>
              <a:schemeClr val="tx1"/>
            </a:solidFill>
          </a:ln>
        </p:spPr>
      </p:pic>
      <p:sp>
        <p:nvSpPr>
          <p:cNvPr id="28" name="矩形 27"/>
          <p:cNvSpPr/>
          <p:nvPr/>
        </p:nvSpPr>
        <p:spPr>
          <a:xfrm>
            <a:off x="5137936" y="4543046"/>
            <a:ext cx="3268928" cy="1015663"/>
          </a:xfrm>
          <a:prstGeom prst="rect">
            <a:avLst/>
          </a:prstGeom>
          <a:solidFill>
            <a:schemeClr val="accent2">
              <a:lumMod val="20000"/>
              <a:lumOff val="80000"/>
            </a:schemeClr>
          </a:solidFill>
        </p:spPr>
        <p:txBody>
          <a:bodyPr wrap="square">
            <a:spAutoFit/>
          </a:bodyPr>
          <a:lstStyle/>
          <a:p>
            <a:r>
              <a:rPr lang="en-US" altLang="zh-HK" sz="2000" dirty="0">
                <a:latin typeface="Times New Roman" panose="02020603050405020304" pitchFamily="18" charset="0"/>
                <a:cs typeface="Times New Roman" panose="02020603050405020304" pitchFamily="18" charset="0"/>
              </a:rPr>
              <a:t>https://v.cctv.com/2021/02/08/VIDE4r7U0jkDlCHAsgvCAMBY210208.shtml</a:t>
            </a:r>
            <a:endParaRPr lang="zh-HK" altLang="en-US" sz="2000" dirty="0">
              <a:latin typeface="Times New Roman" panose="02020603050405020304" pitchFamily="18" charset="0"/>
              <a:cs typeface="Times New Roman" panose="02020603050405020304" pitchFamily="18" charset="0"/>
            </a:endParaRPr>
          </a:p>
        </p:txBody>
      </p:sp>
      <p:sp>
        <p:nvSpPr>
          <p:cNvPr id="3" name="矩形 2"/>
          <p:cNvSpPr/>
          <p:nvPr/>
        </p:nvSpPr>
        <p:spPr>
          <a:xfrm>
            <a:off x="1275766" y="3862439"/>
            <a:ext cx="6647974" cy="461665"/>
          </a:xfrm>
          <a:prstGeom prst="rect">
            <a:avLst/>
          </a:prstGeom>
          <a:solidFill>
            <a:schemeClr val="accent2">
              <a:lumMod val="20000"/>
              <a:lumOff val="80000"/>
            </a:schemeClr>
          </a:solidFill>
        </p:spPr>
        <p:txBody>
          <a:bodyPr wrap="none">
            <a:spAutoFit/>
          </a:bodyPr>
          <a:lstStyle/>
          <a:p>
            <a:r>
              <a:rPr lang="zh-TW" altLang="en-US" sz="2400" dirty="0">
                <a:latin typeface="標楷體" panose="03000509000000000000" pitchFamily="65" charset="-120"/>
                <a:ea typeface="標楷體" panose="03000509000000000000" pitchFamily="65" charset="-120"/>
              </a:rPr>
              <a:t>央視頻：「智能經濟浪潮下我們會經歷甚麽</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p>
        </p:txBody>
      </p:sp>
    </p:spTree>
    <p:extLst>
      <p:ext uri="{BB962C8B-B14F-4D97-AF65-F5344CB8AC3E}">
        <p14:creationId xmlns:p14="http://schemas.microsoft.com/office/powerpoint/2010/main" val="42525303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93378" y="977970"/>
            <a:ext cx="10235166" cy="6467038"/>
          </a:xfrm>
        </p:spPr>
        <p:txBody>
          <a:bodyPr/>
          <a:lstStyle/>
          <a:p>
            <a:pPr marL="0" indent="0" algn="just">
              <a:lnSpc>
                <a:spcPct val="120000"/>
              </a:lnSpc>
              <a:buNone/>
            </a:pPr>
            <a:r>
              <a:rPr lang="zh-TW" altLang="en-US" sz="3000" dirty="0">
                <a:latin typeface="標楷體" panose="03000509000000000000" pitchFamily="65" charset="-120"/>
                <a:ea typeface="標楷體" panose="03000509000000000000" pitchFamily="65" charset="-120"/>
              </a:rPr>
              <a:t>    </a:t>
            </a:r>
            <a:r>
              <a:rPr lang="zh-TW" altLang="en-US" sz="3200" dirty="0">
                <a:latin typeface="標楷體" panose="03000509000000000000" pitchFamily="65" charset="-120"/>
                <a:ea typeface="標楷體" panose="03000509000000000000" pitchFamily="65" charset="-120"/>
              </a:rPr>
              <a:t>互聯網、人工智能催生了工業機械人操作員、物聯網工程技術人員；電子商務發展帶來了餐飲、生鮮食品等網約配送員。此外，為滿足個性化需求而帶來了食品造型師、健康照護師、呼吸治療師等新職業的發展。</a:t>
            </a:r>
          </a:p>
          <a:p>
            <a:pPr marL="0" indent="0">
              <a:buNone/>
            </a:pPr>
            <a:endParaRPr lang="zh-HK" altLang="en-US" dirty="0"/>
          </a:p>
        </p:txBody>
      </p:sp>
      <p:sp>
        <p:nvSpPr>
          <p:cNvPr id="4" name="圓角矩形 3"/>
          <p:cNvSpPr/>
          <p:nvPr/>
        </p:nvSpPr>
        <p:spPr>
          <a:xfrm>
            <a:off x="1521411" y="3694873"/>
            <a:ext cx="8757707" cy="271643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20000"/>
              </a:lnSpc>
              <a:buFont typeface="Arial" panose="020B0604020202020204" pitchFamily="34" charset="0"/>
              <a:buChar char="•"/>
            </a:pPr>
            <a:r>
              <a:rPr lang="zh-TW" altLang="en-US" sz="2400" dirty="0">
                <a:solidFill>
                  <a:prstClr val="black"/>
                </a:solidFill>
                <a:latin typeface="標楷體" panose="03000509000000000000" pitchFamily="65" charset="-120"/>
                <a:ea typeface="標楷體" panose="03000509000000000000" pitchFamily="65" charset="-120"/>
              </a:rPr>
              <a:t>食品造型師：為食品進行美化和造型設計的人員。</a:t>
            </a:r>
            <a:endParaRPr lang="en-US" altLang="zh-TW" sz="2400" dirty="0">
              <a:solidFill>
                <a:prstClr val="black"/>
              </a:solidFill>
              <a:latin typeface="標楷體" panose="03000509000000000000" pitchFamily="65" charset="-120"/>
              <a:ea typeface="標楷體" panose="03000509000000000000" pitchFamily="65" charset="-120"/>
            </a:endParaRPr>
          </a:p>
          <a:p>
            <a:pPr marL="285750" indent="-285750" algn="just">
              <a:lnSpc>
                <a:spcPct val="120000"/>
              </a:lnSpc>
              <a:buFont typeface="Arial" panose="020B0604020202020204" pitchFamily="34" charset="0"/>
              <a:buChar char="•"/>
            </a:pPr>
            <a:r>
              <a:rPr lang="zh-TW" altLang="en-US" sz="2400" dirty="0">
                <a:solidFill>
                  <a:prstClr val="black"/>
                </a:solidFill>
                <a:latin typeface="標楷體" panose="03000509000000000000" pitchFamily="65" charset="-120"/>
                <a:ea typeface="標楷體" panose="03000509000000000000" pitchFamily="65" charset="-120"/>
              </a:rPr>
              <a:t>健康照護師：運用基本醫學護理知識與技能，為照護對象提供健康及生活照料的人員。</a:t>
            </a:r>
            <a:endParaRPr lang="en-US" altLang="zh-TW" sz="2400" dirty="0">
              <a:solidFill>
                <a:prstClr val="black"/>
              </a:solidFill>
              <a:latin typeface="標楷體" panose="03000509000000000000" pitchFamily="65" charset="-120"/>
              <a:ea typeface="標楷體" panose="03000509000000000000" pitchFamily="65" charset="-120"/>
            </a:endParaRPr>
          </a:p>
          <a:p>
            <a:pPr marL="285750" indent="-285750" algn="just">
              <a:lnSpc>
                <a:spcPct val="120000"/>
              </a:lnSpc>
              <a:buFont typeface="Arial" panose="020B0604020202020204" pitchFamily="34" charset="0"/>
              <a:buChar char="•"/>
            </a:pPr>
            <a:r>
              <a:rPr lang="zh-TW" altLang="en-US" sz="2400" dirty="0">
                <a:solidFill>
                  <a:prstClr val="black"/>
                </a:solidFill>
                <a:latin typeface="標楷體" panose="03000509000000000000" pitchFamily="65" charset="-120"/>
                <a:ea typeface="標楷體" panose="03000509000000000000" pitchFamily="65" charset="-120"/>
              </a:rPr>
              <a:t>呼吸治療師：在醫生的指導下，對心肺功能不全或異常的人士給予診斷、治療和護理的人員。</a:t>
            </a:r>
            <a:endParaRPr lang="zh-HK" altLang="en-US" sz="24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555926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18844" y="996491"/>
            <a:ext cx="11032025" cy="1988237"/>
          </a:xfrm>
          <a:prstGeom prst="rect">
            <a:avLst/>
          </a:prstGeom>
        </p:spPr>
        <p:txBody>
          <a:bodyPr wrap="square">
            <a:spAutoFit/>
          </a:bodyPr>
          <a:lstStyle/>
          <a:p>
            <a:pPr marL="342900" lvl="0" indent="-342900" algn="just" hangingPunct="0">
              <a:lnSpc>
                <a:spcPct val="110000"/>
              </a:lnSpc>
              <a:buFont typeface="Arial" panose="020B0604020202020204" pitchFamily="34" charset="0"/>
              <a:buChar char="•"/>
            </a:pPr>
            <a:r>
              <a:rPr lang="en-US" altLang="zh-CN"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2021</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年</a:t>
            </a:r>
            <a:r>
              <a:rPr lang="en-US" altLang="zh-CN"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3</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月，國家發布</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18個新職業</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資訊</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該</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批新職業有幾方面特點：一是數</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碼</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化技術發展催生出新職業，如「電子數據取證分析師」；二是企業高質量發展孕育出新職業，如「企業合規師」；三是綠色發展理念和食品安全要求湧現出新職業，如「碳排放管理員」。</a:t>
            </a:r>
            <a:endParaRPr lang="en-US" altLang="zh-CN"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p:cNvSpPr/>
          <p:nvPr/>
        </p:nvSpPr>
        <p:spPr>
          <a:xfrm>
            <a:off x="2527257" y="2984728"/>
            <a:ext cx="8904514" cy="707886"/>
          </a:xfrm>
          <a:prstGeom prst="rect">
            <a:avLst/>
          </a:prstGeom>
          <a:solidFill>
            <a:schemeClr val="accent2">
              <a:lumMod val="20000"/>
              <a:lumOff val="80000"/>
            </a:schemeClr>
          </a:solidFill>
        </p:spPr>
        <p:txBody>
          <a:bodyPr wrap="square">
            <a:spAutoFit/>
          </a:bodyPr>
          <a:lstStyle/>
          <a:p>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資料來源：取自</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三部門發</a:t>
            </a:r>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布</a:t>
            </a: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18</a:t>
            </a:r>
            <a:r>
              <a:rPr lang="zh-CN"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個新職業資訊</a:t>
            </a: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新職業發</a:t>
            </a:r>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布</a:t>
            </a:r>
            <a:r>
              <a:rPr lang="zh-CN"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折射社會新需求</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，中國政府網，</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http://www.gov.cn/fuwu/2021-03/23/content_5595032.htm</a:t>
            </a:r>
            <a:endParaRPr lang="zh-HK" altLang="en-US" sz="2000" dirty="0"/>
          </a:p>
        </p:txBody>
      </p:sp>
      <p:sp>
        <p:nvSpPr>
          <p:cNvPr id="5" name="矩形 4"/>
          <p:cNvSpPr/>
          <p:nvPr/>
        </p:nvSpPr>
        <p:spPr>
          <a:xfrm>
            <a:off x="549667" y="4016907"/>
            <a:ext cx="6393584" cy="1514261"/>
          </a:xfrm>
          <a:prstGeom prst="rect">
            <a:avLst/>
          </a:prstGeom>
        </p:spPr>
        <p:txBody>
          <a:bodyPr wrap="square">
            <a:spAutoFit/>
          </a:bodyPr>
          <a:lstStyle/>
          <a:p>
            <a:pPr marL="342900" lvl="0" indent="-342900" algn="just">
              <a:lnSpc>
                <a:spcPct val="110000"/>
              </a:lnSpc>
              <a:buFont typeface="Arial" panose="020B0604020202020204" pitchFamily="34" charset="0"/>
              <a:buChar char="•"/>
            </a:pPr>
            <a:r>
              <a:rPr lang="en-US" altLang="zh-CN" sz="2800" dirty="0">
                <a:latin typeface="Times New Roman" panose="02020603050405020304" pitchFamily="18" charset="0"/>
                <a:ea typeface="標楷體" panose="03000509000000000000" pitchFamily="65" charset="-120"/>
                <a:cs typeface="Times New Roman" panose="02020603050405020304" pitchFamily="18" charset="0"/>
                <a:sym typeface="+mn-ea"/>
              </a:rPr>
              <a:t>2021 </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sym typeface="+mn-ea"/>
              </a:rPr>
              <a:t>年我國共享經濟市場交易規模約為</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sym typeface="+mn-ea"/>
              </a:rPr>
              <a:t>36881</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sym typeface="+mn-ea"/>
              </a:rPr>
              <a:t>億元，同比增長約 </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sym typeface="+mn-ea"/>
              </a:rPr>
              <a:t>9.2%</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sym typeface="+mn-ea"/>
              </a:rPr>
              <a:t>，增速較上年明顯提升。</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sym typeface="+mn-ea"/>
            </a:endParaRPr>
          </a:p>
        </p:txBody>
      </p:sp>
      <p:sp>
        <p:nvSpPr>
          <p:cNvPr id="10" name="矩形 9"/>
          <p:cNvSpPr/>
          <p:nvPr/>
        </p:nvSpPr>
        <p:spPr>
          <a:xfrm>
            <a:off x="425619" y="5855461"/>
            <a:ext cx="6429181" cy="523220"/>
          </a:xfrm>
          <a:prstGeom prst="rect">
            <a:avLst/>
          </a:prstGeom>
          <a:solidFill>
            <a:schemeClr val="accent2">
              <a:lumMod val="20000"/>
              <a:lumOff val="80000"/>
            </a:schemeClr>
          </a:solidFill>
        </p:spPr>
        <p:txBody>
          <a:bodyPr wrap="square">
            <a:spAutoFit/>
          </a:bodyPr>
          <a:lstStyle/>
          <a:p>
            <a:r>
              <a:rPr lang="zh-TW" altLang="en-US" sz="1400" dirty="0">
                <a:latin typeface="DFKai-SB" panose="03000509000000000000" pitchFamily="65" charset="-120"/>
                <a:ea typeface="DFKai-SB" panose="03000509000000000000" pitchFamily="65" charset="-120"/>
              </a:rPr>
              <a:t>資料來源：取自</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中國共</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享</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經濟發展報告</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202</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2</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http://www.sic.gov.cn/archiver/SIC/UpFile/Files/Default/20220222100312334558.pdf</a:t>
            </a:r>
            <a:endParaRPr lang="zh-HK" altLang="en-US" sz="1400" dirty="0">
              <a:latin typeface="Times New Roman" panose="02020603050405020304" pitchFamily="18" charset="0"/>
              <a:cs typeface="Times New Roman" panose="02020603050405020304" pitchFamily="18" charset="0"/>
            </a:endParaRPr>
          </a:p>
        </p:txBody>
      </p:sp>
      <p:grpSp>
        <p:nvGrpSpPr>
          <p:cNvPr id="12" name="组合 12"/>
          <p:cNvGrpSpPr/>
          <p:nvPr/>
        </p:nvGrpSpPr>
        <p:grpSpPr>
          <a:xfrm>
            <a:off x="851337" y="245144"/>
            <a:ext cx="2788873" cy="636854"/>
            <a:chOff x="1193537" y="1482882"/>
            <a:chExt cx="2731745" cy="536069"/>
          </a:xfrm>
        </p:grpSpPr>
        <p:sp>
          <p:nvSpPr>
            <p:cNvPr id="13" name="矩形 1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4" name="矩形 1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文本框 13"/>
            <p:cNvSpPr txBox="1">
              <a:spLocks noChangeArrowheads="1"/>
            </p:cNvSpPr>
            <p:nvPr/>
          </p:nvSpPr>
          <p:spPr bwMode="auto">
            <a:xfrm>
              <a:off x="1620575" y="1482882"/>
              <a:ext cx="2304707" cy="49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b="1" dirty="0">
                  <a:solidFill>
                    <a:prstClr val="black"/>
                  </a:solidFill>
                  <a:latin typeface="Microsoft JhengHei" panose="020B0604030504040204" pitchFamily="34" charset="-120"/>
                  <a:ea typeface="Microsoft JhengHei" panose="020B0604030504040204" pitchFamily="34" charset="-120"/>
                </a:rPr>
                <a:t> 參</a:t>
              </a:r>
              <a:r>
                <a:rPr kumimoji="0" lang="zh-TW"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考資料</a:t>
              </a:r>
              <a:endPar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cxnSp>
          <p:nvCxnSpPr>
            <p:cNvPr id="16" name="直接连接符 19"/>
            <p:cNvCxnSpPr/>
            <p:nvPr/>
          </p:nvCxnSpPr>
          <p:spPr>
            <a:xfrm>
              <a:off x="1710702" y="1957039"/>
              <a:ext cx="1677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2"/>
          <a:stretch>
            <a:fillRect/>
          </a:stretch>
        </p:blipFill>
        <p:spPr>
          <a:xfrm>
            <a:off x="7067831" y="3845340"/>
            <a:ext cx="4765010" cy="2578170"/>
          </a:xfrm>
          <a:prstGeom prst="rect">
            <a:avLst/>
          </a:prstGeom>
        </p:spPr>
      </p:pic>
      <p:sp>
        <p:nvSpPr>
          <p:cNvPr id="17" name="Rectangle 16"/>
          <p:cNvSpPr/>
          <p:nvPr/>
        </p:nvSpPr>
        <p:spPr>
          <a:xfrm>
            <a:off x="7635357" y="6422347"/>
            <a:ext cx="3775393" cy="307777"/>
          </a:xfrm>
          <a:prstGeom prst="rect">
            <a:avLst/>
          </a:prstGeom>
        </p:spPr>
        <p:txBody>
          <a:bodyPr wrap="none">
            <a:spAutoFit/>
          </a:bodyPr>
          <a:lstStyle/>
          <a:p>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上表取自</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中國共</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享</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經濟發展報告</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202</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2</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p>
        </p:txBody>
      </p:sp>
    </p:spTree>
    <p:extLst>
      <p:ext uri="{BB962C8B-B14F-4D97-AF65-F5344CB8AC3E}">
        <p14:creationId xmlns:p14="http://schemas.microsoft.com/office/powerpoint/2010/main" val="2328876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58238" y="1363012"/>
            <a:ext cx="10852512" cy="5743111"/>
          </a:xfrm>
          <a:prstGeom prst="rect">
            <a:avLst/>
          </a:prstGeom>
          <a:noFill/>
        </p:spPr>
        <p:txBody>
          <a:bodyPr wrap="square" rtlCol="0" anchor="t">
            <a:spAutoFit/>
          </a:bodyPr>
          <a:lstStyle/>
          <a:p>
            <a:pPr marL="457200" indent="-457200" algn="just" hangingPunct="0">
              <a:lnSpc>
                <a:spcPct val="120000"/>
              </a:lnSpc>
              <a:buFont typeface="Arial" panose="020B0604020202020204" pitchFamily="34" charset="0"/>
              <a:buChar char="•"/>
            </a:pPr>
            <a:r>
              <a:rPr lang="zh-CN" altLang="en-US" sz="2800" dirty="0">
                <a:latin typeface="DFKai-SB" panose="03000509000000000000" pitchFamily="65" charset="-120"/>
                <a:ea typeface="DFKai-SB" panose="03000509000000000000" pitchFamily="65" charset="-120"/>
                <a:cs typeface="黑体" panose="02010609060101010101" charset="-122"/>
                <a:sym typeface="+mn-ea"/>
              </a:rPr>
              <a:t>新經濟</a:t>
            </a:r>
            <a:r>
              <a:rPr lang="en-US" altLang="zh-CN" sz="2800" dirty="0" err="1">
                <a:latin typeface="DFKai-SB" panose="03000509000000000000" pitchFamily="65" charset="-120"/>
                <a:ea typeface="DFKai-SB" panose="03000509000000000000" pitchFamily="65" charset="-120"/>
                <a:cs typeface="黑体" panose="02010609060101010101" charset="-122"/>
                <a:sym typeface="+mn-ea"/>
              </a:rPr>
              <a:t>産生</a:t>
            </a:r>
            <a:r>
              <a:rPr lang="zh-CN" altLang="en-US" sz="2800" dirty="0">
                <a:latin typeface="DFKai-SB" panose="03000509000000000000" pitchFamily="65" charset="-120"/>
                <a:ea typeface="DFKai-SB" panose="03000509000000000000" pitchFamily="65" charset="-120"/>
                <a:cs typeface="黑体" panose="02010609060101010101" charset="-122"/>
                <a:sym typeface="+mn-ea"/>
              </a:rPr>
              <a:t>新</a:t>
            </a:r>
            <a:r>
              <a:rPr lang="en-US" altLang="zh-CN" sz="2800" dirty="0" err="1">
                <a:latin typeface="DFKai-SB" panose="03000509000000000000" pitchFamily="65" charset="-120"/>
                <a:ea typeface="DFKai-SB" panose="03000509000000000000" pitchFamily="65" charset="-120"/>
                <a:cs typeface="黑体" panose="02010609060101010101" charset="-122"/>
                <a:sym typeface="+mn-ea"/>
              </a:rPr>
              <a:t>工作崗位</a:t>
            </a:r>
            <a:r>
              <a:rPr lang="zh-CN" altLang="en-US" sz="2800" dirty="0">
                <a:latin typeface="DFKai-SB" panose="03000509000000000000" pitchFamily="65" charset="-120"/>
                <a:ea typeface="DFKai-SB" panose="03000509000000000000" pitchFamily="65" charset="-120"/>
                <a:cs typeface="黑体" panose="02010609060101010101" charset="-122"/>
                <a:sym typeface="+mn-ea"/>
              </a:rPr>
              <a:t>，也同時</a:t>
            </a:r>
            <a:r>
              <a:rPr lang="en-US" altLang="zh-CN" sz="2800" dirty="0" err="1">
                <a:latin typeface="DFKai-SB" panose="03000509000000000000" pitchFamily="65" charset="-120"/>
                <a:ea typeface="DFKai-SB" panose="03000509000000000000" pitchFamily="65" charset="-120"/>
                <a:cs typeface="黑体" panose="02010609060101010101" charset="-122"/>
                <a:sym typeface="+mn-ea"/>
              </a:rPr>
              <a:t>帶來了工作</a:t>
            </a:r>
            <a:r>
              <a:rPr lang="zh-CN" altLang="en-US" sz="2800" dirty="0">
                <a:latin typeface="DFKai-SB" panose="03000509000000000000" pitchFamily="65" charset="-120"/>
                <a:ea typeface="DFKai-SB" panose="03000509000000000000" pitchFamily="65" charset="-120"/>
                <a:cs typeface="黑体" panose="02010609060101010101" charset="-122"/>
                <a:sym typeface="+mn-ea"/>
              </a:rPr>
              <a:t>方式和工作環境的</a:t>
            </a:r>
            <a:r>
              <a:rPr lang="en-US" altLang="zh-CN" sz="2800" dirty="0" err="1">
                <a:latin typeface="DFKai-SB" panose="03000509000000000000" pitchFamily="65" charset="-120"/>
                <a:ea typeface="DFKai-SB" panose="03000509000000000000" pitchFamily="65" charset="-120"/>
                <a:cs typeface="黑体" panose="02010609060101010101" charset="-122"/>
                <a:sym typeface="+mn-ea"/>
              </a:rPr>
              <a:t>變化</a:t>
            </a:r>
            <a:r>
              <a:rPr lang="zh-CN" altLang="en-US" sz="2800" dirty="0">
                <a:latin typeface="DFKai-SB" panose="03000509000000000000" pitchFamily="65" charset="-120"/>
                <a:ea typeface="DFKai-SB" panose="03000509000000000000" pitchFamily="65" charset="-120"/>
                <a:cs typeface="黑体" panose="02010609060101010101" charset="-122"/>
                <a:sym typeface="+mn-ea"/>
              </a:rPr>
              <a:t>，</a:t>
            </a:r>
            <a:r>
              <a:rPr lang="zh-TW" altLang="en-US" sz="2800" dirty="0">
                <a:latin typeface="DFKai-SB" panose="03000509000000000000" pitchFamily="65" charset="-120"/>
                <a:ea typeface="DFKai-SB" panose="03000509000000000000" pitchFamily="65" charset="-120"/>
                <a:cs typeface="黑体" panose="02010609060101010101" charset="-122"/>
                <a:sym typeface="+mn-ea"/>
              </a:rPr>
              <a:t>例</a:t>
            </a:r>
            <a:r>
              <a:rPr lang="zh-CN" altLang="en-US" sz="2800" dirty="0">
                <a:latin typeface="DFKai-SB" panose="03000509000000000000" pitchFamily="65" charset="-120"/>
                <a:ea typeface="DFKai-SB" panose="03000509000000000000" pitchFamily="65" charset="-120"/>
                <a:cs typeface="黑体" panose="02010609060101010101" charset="-122"/>
                <a:sym typeface="+mn-ea"/>
              </a:rPr>
              <a:t>如數</a:t>
            </a:r>
            <a:r>
              <a:rPr lang="zh-TW" altLang="en-US" sz="2800" dirty="0">
                <a:latin typeface="DFKai-SB" panose="03000509000000000000" pitchFamily="65" charset="-120"/>
                <a:ea typeface="DFKai-SB" panose="03000509000000000000" pitchFamily="65" charset="-120"/>
                <a:cs typeface="黑体" panose="02010609060101010101" charset="-122"/>
                <a:sym typeface="+mn-ea"/>
              </a:rPr>
              <a:t>碼</a:t>
            </a:r>
            <a:r>
              <a:rPr lang="zh-CN" altLang="en-US" sz="2800" dirty="0">
                <a:latin typeface="DFKai-SB" panose="03000509000000000000" pitchFamily="65" charset="-120"/>
                <a:ea typeface="DFKai-SB" panose="03000509000000000000" pitchFamily="65" charset="-120"/>
                <a:cs typeface="黑体" panose="02010609060101010101" charset="-122"/>
                <a:sym typeface="+mn-ea"/>
              </a:rPr>
              <a:t>經濟</a:t>
            </a:r>
            <a:r>
              <a:rPr lang="en-US" altLang="zh-CN" sz="2800" dirty="0" err="1">
                <a:latin typeface="DFKai-SB" panose="03000509000000000000" pitchFamily="65" charset="-120"/>
                <a:ea typeface="DFKai-SB" panose="03000509000000000000" pitchFamily="65" charset="-120"/>
                <a:cs typeface="黑体" panose="02010609060101010101" charset="-122"/>
                <a:sym typeface="+mn-ea"/>
              </a:rPr>
              <a:t>以更加市場化、智</a:t>
            </a:r>
            <a:r>
              <a:rPr lang="zh-TW" altLang="en-US" sz="2800" dirty="0">
                <a:latin typeface="DFKai-SB" panose="03000509000000000000" pitchFamily="65" charset="-120"/>
                <a:ea typeface="DFKai-SB" panose="03000509000000000000" pitchFamily="65" charset="-120"/>
                <a:cs typeface="黑体" panose="02010609060101010101" charset="-122"/>
                <a:sym typeface="+mn-ea"/>
              </a:rPr>
              <a:t>能</a:t>
            </a:r>
            <a:r>
              <a:rPr lang="en-US" altLang="zh-CN" sz="2800" dirty="0" err="1">
                <a:latin typeface="DFKai-SB" panose="03000509000000000000" pitchFamily="65" charset="-120"/>
                <a:ea typeface="DFKai-SB" panose="03000509000000000000" pitchFamily="65" charset="-120"/>
                <a:cs typeface="黑体" panose="02010609060101010101" charset="-122"/>
                <a:sym typeface="+mn-ea"/>
              </a:rPr>
              <a:t>化、更加靈活高效的方式實現勞動力要素的優化配置</a:t>
            </a:r>
            <a:r>
              <a:rPr lang="zh-CN" altLang="en-US" sz="2800" dirty="0">
                <a:latin typeface="DFKai-SB" panose="03000509000000000000" pitchFamily="65" charset="-120"/>
                <a:ea typeface="DFKai-SB" panose="03000509000000000000" pitchFamily="65" charset="-120"/>
                <a:cs typeface="黑体" panose="02010609060101010101" charset="-122"/>
                <a:sym typeface="+mn-ea"/>
              </a:rPr>
              <a:t>。</a:t>
            </a:r>
            <a:endParaRPr lang="en-US" altLang="zh-CN" sz="2800" dirty="0">
              <a:latin typeface="DFKai-SB" panose="03000509000000000000" pitchFamily="65" charset="-120"/>
              <a:ea typeface="DFKai-SB" panose="03000509000000000000" pitchFamily="65" charset="-120"/>
              <a:cs typeface="黑体" panose="02010609060101010101" charset="-122"/>
              <a:sym typeface="+mn-ea"/>
            </a:endParaRPr>
          </a:p>
          <a:p>
            <a:pPr marL="457200" indent="-457200" algn="just" hangingPunct="0">
              <a:lnSpc>
                <a:spcPct val="120000"/>
              </a:lnSpc>
              <a:buFont typeface="Arial" panose="020B0604020202020204" pitchFamily="34" charset="0"/>
              <a:buChar char="•"/>
            </a:pPr>
            <a:r>
              <a:rPr lang="zh-TW" altLang="en-US" sz="2800" dirty="0">
                <a:latin typeface="DFKai-SB" panose="03000509000000000000" pitchFamily="65" charset="-120"/>
                <a:ea typeface="DFKai-SB" panose="03000509000000000000" pitchFamily="65" charset="-120"/>
                <a:cs typeface="黑体" panose="02010609060101010101" charset="-122"/>
                <a:sym typeface="+mn-ea"/>
              </a:rPr>
              <a:t>在</a:t>
            </a:r>
            <a:r>
              <a:rPr lang="zh-CN" altLang="en-US" sz="2800" dirty="0">
                <a:latin typeface="DFKai-SB" panose="03000509000000000000" pitchFamily="65" charset="-120"/>
                <a:ea typeface="DFKai-SB" panose="03000509000000000000" pitchFamily="65" charset="-120"/>
                <a:cs typeface="黑体" panose="02010609060101010101" charset="-122"/>
                <a:sym typeface="+mn-ea"/>
              </a:rPr>
              <a:t>世界範圍內，</a:t>
            </a:r>
            <a:r>
              <a:rPr lang="en-US" altLang="zh-CN" sz="2800" dirty="0" err="1">
                <a:latin typeface="DFKai-SB" panose="03000509000000000000" pitchFamily="65" charset="-120"/>
                <a:ea typeface="DFKai-SB" panose="03000509000000000000" pitchFamily="65" charset="-120"/>
                <a:cs typeface="黑体" panose="02010609060101010101" charset="-122"/>
                <a:sym typeface="+mn-ea"/>
              </a:rPr>
              <a:t>利用互聯網和移動技術快速匹配供需</a:t>
            </a:r>
            <a:r>
              <a:rPr lang="zh-TW" altLang="en-US" sz="2800" dirty="0">
                <a:latin typeface="DFKai-SB" panose="03000509000000000000" pitchFamily="65" charset="-120"/>
                <a:ea typeface="DFKai-SB" panose="03000509000000000000" pitchFamily="65" charset="-120"/>
                <a:cs typeface="黑体" panose="02010609060101010101" charset="-122"/>
                <a:sym typeface="+mn-ea"/>
              </a:rPr>
              <a:t>兩</a:t>
            </a:r>
            <a:r>
              <a:rPr lang="en-US" altLang="zh-CN" sz="2800" dirty="0">
                <a:latin typeface="DFKai-SB" panose="03000509000000000000" pitchFamily="65" charset="-120"/>
                <a:ea typeface="DFKai-SB" panose="03000509000000000000" pitchFamily="65" charset="-120"/>
                <a:cs typeface="黑体" panose="02010609060101010101" charset="-122"/>
                <a:sym typeface="+mn-ea"/>
              </a:rPr>
              <a:t>方</a:t>
            </a:r>
            <a:r>
              <a:rPr lang="zh-CN" altLang="en-US" sz="2800" dirty="0">
                <a:latin typeface="DFKai-SB" panose="03000509000000000000" pitchFamily="65" charset="-120"/>
                <a:ea typeface="DFKai-SB" panose="03000509000000000000" pitchFamily="65" charset="-120"/>
                <a:cs typeface="黑体" panose="02010609060101010101" charset="-122"/>
                <a:sym typeface="+mn-ea"/>
              </a:rPr>
              <a:t>的</a:t>
            </a:r>
            <a:r>
              <a:rPr lang="en-US" altLang="zh-CN" sz="2800" dirty="0" err="1">
                <a:latin typeface="DFKai-SB" panose="03000509000000000000" pitchFamily="65" charset="-120"/>
                <a:ea typeface="DFKai-SB" panose="03000509000000000000" pitchFamily="65" charset="-120"/>
                <a:cs typeface="黑体" panose="02010609060101010101" charset="-122"/>
                <a:sym typeface="+mn-ea"/>
              </a:rPr>
              <a:t>新就業模式</a:t>
            </a:r>
            <a:r>
              <a:rPr lang="zh-TW" altLang="en-US" sz="2800" dirty="0">
                <a:latin typeface="DFKai-SB" panose="03000509000000000000" pitchFamily="65" charset="-120"/>
                <a:ea typeface="DFKai-SB" panose="03000509000000000000" pitchFamily="65" charset="-120"/>
                <a:cs typeface="黑体" panose="02010609060101010101" charset="-122"/>
                <a:sym typeface="+mn-ea"/>
              </a:rPr>
              <a:t>，</a:t>
            </a:r>
            <a:r>
              <a:rPr lang="en-US" altLang="zh-CN" sz="2800" dirty="0" err="1">
                <a:latin typeface="DFKai-SB" panose="03000509000000000000" pitchFamily="65" charset="-120"/>
                <a:ea typeface="DFKai-SB" panose="03000509000000000000" pitchFamily="65" charset="-120"/>
                <a:cs typeface="黑体" panose="02010609060101010101" charset="-122"/>
                <a:sym typeface="+mn-ea"/>
              </a:rPr>
              <a:t>已經成</a:t>
            </a:r>
            <a:r>
              <a:rPr lang="zh-HK" altLang="en-US" sz="2800" dirty="0">
                <a:latin typeface="DFKai-SB" panose="03000509000000000000" pitchFamily="65" charset="-120"/>
                <a:ea typeface="DFKai-SB" panose="03000509000000000000" pitchFamily="65" charset="-120"/>
                <a:cs typeface="黑体" panose="02010609060101010101" charset="-122"/>
                <a:sym typeface="+mn-ea"/>
              </a:rPr>
              <a:t>為</a:t>
            </a:r>
            <a:r>
              <a:rPr lang="en-US" altLang="zh-CN" sz="2800" dirty="0" err="1">
                <a:latin typeface="DFKai-SB" panose="03000509000000000000" pitchFamily="65" charset="-120"/>
                <a:ea typeface="DFKai-SB" panose="03000509000000000000" pitchFamily="65" charset="-120"/>
                <a:cs typeface="黑体" panose="02010609060101010101" charset="-122"/>
                <a:sym typeface="+mn-ea"/>
              </a:rPr>
              <a:t>企業</a:t>
            </a:r>
            <a:r>
              <a:rPr lang="zh-TW" altLang="en-US" sz="2800" dirty="0">
                <a:latin typeface="DFKai-SB" panose="03000509000000000000" pitchFamily="65" charset="-120"/>
                <a:ea typeface="DFKai-SB" panose="03000509000000000000" pitchFamily="65" charset="-120"/>
                <a:cs typeface="黑体" panose="02010609060101010101" charset="-122"/>
                <a:sym typeface="+mn-ea"/>
              </a:rPr>
              <a:t>聘請員</a:t>
            </a:r>
            <a:r>
              <a:rPr lang="en-US" altLang="zh-CN" sz="2800" dirty="0" err="1">
                <a:latin typeface="DFKai-SB" panose="03000509000000000000" pitchFamily="65" charset="-120"/>
                <a:ea typeface="DFKai-SB" panose="03000509000000000000" pitchFamily="65" charset="-120"/>
                <a:cs typeface="黑体" panose="02010609060101010101" charset="-122"/>
                <a:sym typeface="+mn-ea"/>
              </a:rPr>
              <a:t>工的新趨勢</a:t>
            </a:r>
            <a:r>
              <a:rPr lang="zh-CN" altLang="en-US" sz="2800" dirty="0" smtClean="0">
                <a:latin typeface="DFKai-SB" panose="03000509000000000000" pitchFamily="65" charset="-120"/>
                <a:ea typeface="DFKai-SB" panose="03000509000000000000" pitchFamily="65" charset="-120"/>
                <a:cs typeface="黑体" panose="02010609060101010101" charset="-122"/>
                <a:sym typeface="+mn-ea"/>
              </a:rPr>
              <a:t>。</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sym typeface="+mn-ea"/>
              </a:rPr>
              <a:t>2019</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年，日本和美國企業界靈活聘請員工的滲透率已分別達到</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sym typeface="+mn-ea"/>
              </a:rPr>
              <a:t>49%</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和</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sym typeface="+mn-ea"/>
              </a:rPr>
              <a:t>42%</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en-US" altLang="zh-CN" sz="2800" strike="sngStrike"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marL="457200" indent="-457200" algn="just" hangingPunct="0">
              <a:lnSpc>
                <a:spcPct val="120000"/>
              </a:lnSpc>
              <a:buFont typeface="Arial" panose="020B0604020202020204" pitchFamily="34" charset="0"/>
              <a:buChar char="•"/>
            </a:pP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隨</a:t>
            </a:r>
            <a:r>
              <a:rPr lang="zh-TW" altLang="en-US" sz="2800" dirty="0">
                <a:latin typeface="DFKai-SB" panose="03000509000000000000" pitchFamily="65" charset="-120"/>
                <a:ea typeface="DFKai-SB" panose="03000509000000000000" pitchFamily="65" charset="-120"/>
                <a:cs typeface="黑体" panose="02010609060101010101" charset="-122"/>
                <a:sym typeface="+mn-ea"/>
              </a:rPr>
              <a:t>著技能需求和就業市場的變化，部分職業有被淘汰或取代的危機；因此，人們需要繼續加強原來技能並學習新技能，特別</a:t>
            </a:r>
            <a:r>
              <a:rPr lang="zh-CN" altLang="en-US" sz="2800" dirty="0">
                <a:latin typeface="DFKai-SB" panose="03000509000000000000" pitchFamily="65" charset="-120"/>
                <a:ea typeface="DFKai-SB" panose="03000509000000000000" pitchFamily="65" charset="-120"/>
                <a:cs typeface="黑体" panose="02010609060101010101" charset="-122"/>
                <a:sym typeface="+mn-ea"/>
              </a:rPr>
              <a:t>是數</a:t>
            </a:r>
            <a:r>
              <a:rPr lang="zh-TW" altLang="en-US" sz="2800" dirty="0">
                <a:latin typeface="DFKai-SB" panose="03000509000000000000" pitchFamily="65" charset="-120"/>
                <a:ea typeface="DFKai-SB" panose="03000509000000000000" pitchFamily="65" charset="-120"/>
                <a:cs typeface="黑体" panose="02010609060101010101" charset="-122"/>
                <a:sym typeface="+mn-ea"/>
              </a:rPr>
              <a:t>碼方面的</a:t>
            </a:r>
            <a:r>
              <a:rPr lang="zh-CN" altLang="en-US" sz="2800" dirty="0">
                <a:latin typeface="DFKai-SB" panose="03000509000000000000" pitchFamily="65" charset="-120"/>
                <a:ea typeface="DFKai-SB" panose="03000509000000000000" pitchFamily="65" charset="-120"/>
                <a:cs typeface="黑体" panose="02010609060101010101" charset="-122"/>
                <a:sym typeface="+mn-ea"/>
              </a:rPr>
              <a:t>技能</a:t>
            </a:r>
            <a:r>
              <a:rPr lang="zh-TW" altLang="en-US" sz="2800" dirty="0">
                <a:latin typeface="DFKai-SB" panose="03000509000000000000" pitchFamily="65" charset="-120"/>
                <a:ea typeface="DFKai-SB" panose="03000509000000000000" pitchFamily="65" charset="-120"/>
                <a:cs typeface="黑体" panose="02010609060101010101" charset="-122"/>
                <a:sym typeface="+mn-ea"/>
              </a:rPr>
              <a:t>。保持</a:t>
            </a:r>
            <a:r>
              <a:rPr lang="zh-CN" altLang="en-US" sz="2800" dirty="0">
                <a:latin typeface="DFKai-SB" panose="03000509000000000000" pitchFamily="65" charset="-120"/>
                <a:ea typeface="DFKai-SB" panose="03000509000000000000" pitchFamily="65" charset="-120"/>
                <a:cs typeface="黑体" panose="02010609060101010101" charset="-122"/>
                <a:sym typeface="+mn-ea"/>
              </a:rPr>
              <a:t>終身學習的</a:t>
            </a:r>
            <a:r>
              <a:rPr lang="zh-TW" altLang="en-US" sz="2800" dirty="0">
                <a:latin typeface="DFKai-SB" panose="03000509000000000000" pitchFamily="65" charset="-120"/>
                <a:ea typeface="DFKai-SB" panose="03000509000000000000" pitchFamily="65" charset="-120"/>
                <a:cs typeface="黑体" panose="02010609060101010101" charset="-122"/>
                <a:sym typeface="+mn-ea"/>
              </a:rPr>
              <a:t>態度和</a:t>
            </a:r>
            <a:r>
              <a:rPr lang="zh-CN" altLang="en-US" sz="2800" dirty="0">
                <a:latin typeface="DFKai-SB" panose="03000509000000000000" pitchFamily="65" charset="-120"/>
                <a:ea typeface="DFKai-SB" panose="03000509000000000000" pitchFamily="65" charset="-120"/>
                <a:cs typeface="黑体" panose="02010609060101010101" charset="-122"/>
                <a:sym typeface="+mn-ea"/>
              </a:rPr>
              <a:t>能力</a:t>
            </a:r>
            <a:r>
              <a:rPr lang="zh-TW" altLang="en-US" sz="2800" dirty="0">
                <a:latin typeface="DFKai-SB" panose="03000509000000000000" pitchFamily="65" charset="-120"/>
                <a:ea typeface="DFKai-SB" panose="03000509000000000000" pitchFamily="65" charset="-120"/>
                <a:cs typeface="黑体" panose="02010609060101010101" charset="-122"/>
                <a:sym typeface="+mn-ea"/>
              </a:rPr>
              <a:t>是非常</a:t>
            </a:r>
            <a:r>
              <a:rPr lang="zh-CN" altLang="en-US" sz="2800" dirty="0">
                <a:latin typeface="DFKai-SB" panose="03000509000000000000" pitchFamily="65" charset="-120"/>
                <a:ea typeface="DFKai-SB" panose="03000509000000000000" pitchFamily="65" charset="-120"/>
                <a:cs typeface="黑体" panose="02010609060101010101" charset="-122"/>
                <a:sym typeface="+mn-ea"/>
              </a:rPr>
              <a:t>重要</a:t>
            </a:r>
            <a:r>
              <a:rPr lang="zh-TW" altLang="en-US" sz="2800" dirty="0">
                <a:latin typeface="DFKai-SB" panose="03000509000000000000" pitchFamily="65" charset="-120"/>
                <a:ea typeface="DFKai-SB" panose="03000509000000000000" pitchFamily="65" charset="-120"/>
                <a:cs typeface="黑体" panose="02010609060101010101" charset="-122"/>
                <a:sym typeface="+mn-ea"/>
              </a:rPr>
              <a:t>的，藉以適應新經濟發展的趨勢，並且把握機遇，免被淘汰。</a:t>
            </a:r>
          </a:p>
          <a:p>
            <a:pPr>
              <a:lnSpc>
                <a:spcPct val="130000"/>
              </a:lnSpc>
            </a:pPr>
            <a:endParaRPr lang="en-US" altLang="zh-CN" sz="2400" dirty="0">
              <a:latin typeface="DFKai-SB" panose="03000509000000000000" pitchFamily="65" charset="-120"/>
              <a:ea typeface="DFKai-SB" panose="03000509000000000000" pitchFamily="65" charset="-120"/>
              <a:cs typeface="黑体" panose="02010609060101010101" charset="-122"/>
              <a:sym typeface="+mn-ea"/>
            </a:endParaRPr>
          </a:p>
        </p:txBody>
      </p:sp>
      <p:sp>
        <p:nvSpPr>
          <p:cNvPr id="10" name="文本框 9"/>
          <p:cNvSpPr txBox="1"/>
          <p:nvPr/>
        </p:nvSpPr>
        <p:spPr bwMode="auto">
          <a:xfrm>
            <a:off x="1244549" y="633670"/>
            <a:ext cx="7395220" cy="605294"/>
          </a:xfrm>
          <a:prstGeom prst="rect">
            <a:avLst/>
          </a:prstGeom>
          <a:noFill/>
          <a:ln>
            <a:noFill/>
            <a:prstDash val="dash"/>
          </a:ln>
        </p:spPr>
        <p:txBody>
          <a:bodyPr vert="horz" wrap="square" lIns="91440" tIns="45720" rIns="91440" bIns="45720" rtlCol="0" anchor="t">
            <a:spAutoFit/>
          </a:bodyPr>
          <a:lstStyle/>
          <a:p>
            <a:pPr lvl="0" algn="l">
              <a:lnSpc>
                <a:spcPts val="4000"/>
              </a:lnSpc>
              <a:buClrTx/>
              <a:buSzTx/>
              <a:buFontTx/>
            </a:pPr>
            <a:r>
              <a:rPr lang="zh-TW" altLang="en-US" sz="3200" b="1" dirty="0">
                <a:latin typeface="DFKai-SB" panose="03000509000000000000" pitchFamily="65" charset="-120"/>
                <a:ea typeface="DFKai-SB" panose="03000509000000000000" pitchFamily="65" charset="-120"/>
                <a:cs typeface="黑体" panose="02010609060101010101" charset="-122"/>
                <a:sym typeface="+mn-ea"/>
              </a:rPr>
              <a:t>新經濟帶來工作和就業方式的轉變</a:t>
            </a:r>
          </a:p>
        </p:txBody>
      </p:sp>
      <p:sp>
        <p:nvSpPr>
          <p:cNvPr id="11" name="Freeform 5"/>
          <p:cNvSpPr/>
          <p:nvPr/>
        </p:nvSpPr>
        <p:spPr bwMode="auto">
          <a:xfrm>
            <a:off x="480303" y="640594"/>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88110" y="914851"/>
            <a:ext cx="11170285" cy="2462213"/>
          </a:xfrm>
          <a:prstGeom prst="rect">
            <a:avLst/>
          </a:prstGeom>
          <a:noFill/>
        </p:spPr>
        <p:txBody>
          <a:bodyPr wrap="square" rtlCol="0" anchor="t">
            <a:spAutoFit/>
          </a:bodyPr>
          <a:lstStyle/>
          <a:p>
            <a:pPr algn="just" hangingPunct="0">
              <a:lnSpc>
                <a:spcPct val="110000"/>
              </a:lnSpc>
              <a:spcBef>
                <a:spcPts val="0"/>
              </a:spcBef>
              <a:spcAft>
                <a:spcPts val="0"/>
              </a:spcAft>
            </a:pPr>
            <a:r>
              <a:rPr lang="en-US" altLang="zh-CN" sz="2400" dirty="0">
                <a:latin typeface="DFKai-SB" panose="03000509000000000000" pitchFamily="65" charset="-120"/>
                <a:ea typeface="DFKai-SB" panose="03000509000000000000" pitchFamily="65" charset="-120"/>
                <a:cs typeface="黑体" panose="02010609060101010101" charset="-122"/>
                <a:sym typeface="+mn-ea"/>
              </a:rPr>
              <a:t>    </a:t>
            </a:r>
            <a:r>
              <a:rPr lang="en-US" altLang="zh-CN" sz="2800" dirty="0">
                <a:latin typeface="DFKai-SB" panose="03000509000000000000" pitchFamily="65" charset="-120"/>
                <a:ea typeface="DFKai-SB" panose="03000509000000000000" pitchFamily="65" charset="-120"/>
                <a:cs typeface="黑体" panose="02010609060101010101" charset="-122"/>
                <a:sym typeface="+mn-ea"/>
              </a:rPr>
              <a:t>新</a:t>
            </a:r>
            <a:r>
              <a:rPr lang="zh-CN" altLang="en-US" sz="2800" dirty="0">
                <a:latin typeface="DFKai-SB" panose="03000509000000000000" pitchFamily="65" charset="-120"/>
                <a:ea typeface="DFKai-SB" panose="03000509000000000000" pitchFamily="65" charset="-120"/>
                <a:cs typeface="黑体" panose="02010609060101010101" charset="-122"/>
                <a:sym typeface="+mn-ea"/>
              </a:rPr>
              <a:t>經濟</a:t>
            </a:r>
            <a:r>
              <a:rPr lang="en-US" altLang="zh-CN" sz="2800" dirty="0" err="1">
                <a:latin typeface="DFKai-SB" panose="03000509000000000000" pitchFamily="65" charset="-120"/>
                <a:ea typeface="DFKai-SB" panose="03000509000000000000" pitchFamily="65" charset="-120"/>
                <a:cs typeface="黑体" panose="02010609060101010101" charset="-122"/>
                <a:sym typeface="+mn-ea"/>
              </a:rPr>
              <a:t>涉及的領域</a:t>
            </a:r>
            <a:r>
              <a:rPr lang="zh-TW" altLang="en-US" sz="2800" dirty="0">
                <a:latin typeface="DFKai-SB" panose="03000509000000000000" pitchFamily="65" charset="-120"/>
                <a:ea typeface="DFKai-SB" panose="03000509000000000000" pitchFamily="65" charset="-120"/>
                <a:cs typeface="黑体" panose="02010609060101010101" charset="-122"/>
                <a:sym typeface="+mn-ea"/>
              </a:rPr>
              <a:t>廣</a:t>
            </a:r>
            <a:r>
              <a:rPr lang="en-US" altLang="zh-CN" sz="2800" dirty="0">
                <a:latin typeface="DFKai-SB" panose="03000509000000000000" pitchFamily="65" charset="-120"/>
                <a:ea typeface="DFKai-SB" panose="03000509000000000000" pitchFamily="65" charset="-120"/>
                <a:cs typeface="黑体" panose="02010609060101010101" charset="-122"/>
                <a:sym typeface="+mn-ea"/>
              </a:rPr>
              <a:t>、</a:t>
            </a:r>
            <a:r>
              <a:rPr lang="en-US" altLang="zh-CN" sz="2800" dirty="0" err="1">
                <a:latin typeface="DFKai-SB" panose="03000509000000000000" pitchFamily="65" charset="-120"/>
                <a:ea typeface="DFKai-SB" panose="03000509000000000000" pitchFamily="65" charset="-120"/>
                <a:cs typeface="黑体" panose="02010609060101010101" charset="-122"/>
                <a:sym typeface="+mn-ea"/>
              </a:rPr>
              <a:t>包容性強</a:t>
            </a:r>
            <a:r>
              <a:rPr lang="zh-CN" altLang="en-US" sz="2800" dirty="0">
                <a:latin typeface="DFKai-SB" panose="03000509000000000000" pitchFamily="65" charset="-120"/>
                <a:ea typeface="DFKai-SB" panose="03000509000000000000" pitchFamily="65" charset="-120"/>
                <a:cs typeface="黑体" panose="02010609060101010101" charset="-122"/>
                <a:sym typeface="+mn-ea"/>
              </a:rPr>
              <a:t>，</a:t>
            </a:r>
            <a:r>
              <a:rPr lang="zh-TW" altLang="en-US" sz="2800" dirty="0">
                <a:latin typeface="DFKai-SB" panose="03000509000000000000" pitchFamily="65" charset="-120"/>
                <a:ea typeface="DFKai-SB" panose="03000509000000000000" pitchFamily="65" charset="-120"/>
                <a:cs typeface="黑体" panose="02010609060101010101" charset="-122"/>
                <a:sym typeface="+mn-ea"/>
              </a:rPr>
              <a:t>並要求就業者具備良好適應能力。</a:t>
            </a:r>
            <a:r>
              <a:rPr lang="en-US" altLang="zh-CN" sz="2800" dirty="0">
                <a:latin typeface="DFKai-SB" panose="03000509000000000000" pitchFamily="65" charset="-120"/>
                <a:ea typeface="DFKai-SB" panose="03000509000000000000" pitchFamily="65" charset="-120"/>
                <a:cs typeface="黑体" panose="02010609060101010101" charset="-122"/>
                <a:sym typeface="+mn-ea"/>
              </a:rPr>
              <a:t>新職業的出現豐富</a:t>
            </a:r>
            <a:r>
              <a:rPr lang="zh-TW" altLang="en-US" sz="2800" dirty="0">
                <a:latin typeface="DFKai-SB" panose="03000509000000000000" pitchFamily="65" charset="-120"/>
                <a:ea typeface="DFKai-SB" panose="03000509000000000000" pitchFamily="65" charset="-120"/>
                <a:cs typeface="黑体" panose="02010609060101010101" charset="-122"/>
                <a:sym typeface="+mn-ea"/>
              </a:rPr>
              <a:t>了創業和</a:t>
            </a:r>
            <a:r>
              <a:rPr lang="en-US" altLang="zh-CN" sz="2800" dirty="0" err="1">
                <a:latin typeface="DFKai-SB" panose="03000509000000000000" pitchFamily="65" charset="-120"/>
                <a:ea typeface="DFKai-SB" panose="03000509000000000000" pitchFamily="65" charset="-120"/>
                <a:cs typeface="黑体" panose="02010609060101010101" charset="-122"/>
                <a:sym typeface="+mn-ea"/>
              </a:rPr>
              <a:t>就業崗位的種類</a:t>
            </a:r>
            <a:r>
              <a:rPr lang="zh-CN" altLang="en-US" sz="2800" dirty="0">
                <a:latin typeface="DFKai-SB" panose="03000509000000000000" pitchFamily="65" charset="-120"/>
                <a:ea typeface="DFKai-SB" panose="03000509000000000000" pitchFamily="65" charset="-120"/>
                <a:cs typeface="黑体" panose="02010609060101010101" charset="-122"/>
                <a:sym typeface="+mn-ea"/>
              </a:rPr>
              <a:t>，</a:t>
            </a:r>
            <a:r>
              <a:rPr lang="zh-TW" altLang="en-US" sz="2800" dirty="0">
                <a:latin typeface="DFKai-SB" panose="03000509000000000000" pitchFamily="65" charset="-120"/>
                <a:ea typeface="DFKai-SB" panose="03000509000000000000" pitchFamily="65" charset="-120"/>
                <a:cs typeface="黑体" panose="02010609060101010101" charset="-122"/>
                <a:sym typeface="+mn-ea"/>
              </a:rPr>
              <a:t>提供</a:t>
            </a:r>
            <a:r>
              <a:rPr lang="en-US" altLang="zh-CN" sz="2800" dirty="0" err="1">
                <a:latin typeface="DFKai-SB" panose="03000509000000000000" pitchFamily="65" charset="-120"/>
                <a:ea typeface="DFKai-SB" panose="03000509000000000000" pitchFamily="65" charset="-120"/>
                <a:cs typeface="黑体" panose="02010609060101010101" charset="-122"/>
                <a:sym typeface="+mn-ea"/>
              </a:rPr>
              <a:t>了更廣闊的空間和更多機會</a:t>
            </a:r>
            <a:r>
              <a:rPr lang="zh-CN" altLang="en-US" sz="2800" dirty="0">
                <a:latin typeface="DFKai-SB" panose="03000509000000000000" pitchFamily="65" charset="-120"/>
                <a:ea typeface="DFKai-SB" panose="03000509000000000000" pitchFamily="65" charset="-120"/>
                <a:cs typeface="黑体" panose="02010609060101010101" charset="-122"/>
                <a:sym typeface="+mn-ea"/>
              </a:rPr>
              <a:t>；</a:t>
            </a:r>
            <a:r>
              <a:rPr lang="zh-TW" altLang="en-US" sz="2800" dirty="0">
                <a:latin typeface="DFKai-SB" panose="03000509000000000000" pitchFamily="65" charset="-120"/>
                <a:ea typeface="DFKai-SB" panose="03000509000000000000" pitchFamily="65" charset="-120"/>
                <a:cs typeface="黑体" panose="02010609060101010101" charset="-122"/>
                <a:sym typeface="+mn-ea"/>
              </a:rPr>
              <a:t>與此</a:t>
            </a:r>
            <a:r>
              <a:rPr lang="zh-CN" altLang="en-US" sz="2800" dirty="0">
                <a:latin typeface="DFKai-SB" panose="03000509000000000000" pitchFamily="65" charset="-120"/>
                <a:ea typeface="DFKai-SB" panose="03000509000000000000" pitchFamily="65" charset="-120"/>
                <a:cs typeface="黑体" panose="02010609060101010101" charset="-122"/>
                <a:sym typeface="+mn-ea"/>
              </a:rPr>
              <a:t>同時</a:t>
            </a:r>
            <a:r>
              <a:rPr lang="zh-TW" altLang="en-US" sz="2800" dirty="0">
                <a:latin typeface="DFKai-SB" panose="03000509000000000000" pitchFamily="65" charset="-120"/>
                <a:ea typeface="DFKai-SB" panose="03000509000000000000" pitchFamily="65" charset="-120"/>
                <a:cs typeface="黑体" panose="02010609060101010101" charset="-122"/>
                <a:sym typeface="+mn-ea"/>
              </a:rPr>
              <a:t>，新經濟</a:t>
            </a:r>
            <a:r>
              <a:rPr lang="zh-CN" altLang="en-US" sz="2800" dirty="0">
                <a:latin typeface="DFKai-SB" panose="03000509000000000000" pitchFamily="65" charset="-120"/>
                <a:ea typeface="DFKai-SB" panose="03000509000000000000" pitchFamily="65" charset="-120"/>
                <a:cs typeface="黑体" panose="02010609060101010101" charset="-122"/>
                <a:sym typeface="+mn-ea"/>
              </a:rPr>
              <a:t>也提出</a:t>
            </a:r>
            <a:r>
              <a:rPr lang="zh-TW" altLang="en-US" sz="2800" dirty="0">
                <a:latin typeface="DFKai-SB" panose="03000509000000000000" pitchFamily="65" charset="-120"/>
                <a:ea typeface="DFKai-SB" panose="03000509000000000000" pitchFamily="65" charset="-120"/>
                <a:cs typeface="黑体" panose="02010609060101010101" charset="-122"/>
                <a:sym typeface="+mn-ea"/>
              </a:rPr>
              <a:t>了</a:t>
            </a:r>
            <a:r>
              <a:rPr lang="zh-CN" altLang="en-US" sz="2800" dirty="0">
                <a:latin typeface="DFKai-SB" panose="03000509000000000000" pitchFamily="65" charset="-120"/>
                <a:ea typeface="DFKai-SB" panose="03000509000000000000" pitchFamily="65" charset="-120"/>
                <a:cs typeface="黑体" panose="02010609060101010101" charset="-122"/>
                <a:sym typeface="+mn-ea"/>
              </a:rPr>
              <a:t>新要求，需要</a:t>
            </a:r>
            <a:r>
              <a:rPr lang="zh-TW" altLang="en-US" sz="2800" dirty="0">
                <a:latin typeface="DFKai-SB" panose="03000509000000000000" pitchFamily="65" charset="-120"/>
                <a:ea typeface="DFKai-SB" panose="03000509000000000000" pitchFamily="65" charset="-120"/>
                <a:cs typeface="黑体" panose="02010609060101010101" charset="-122"/>
                <a:sym typeface="+mn-ea"/>
              </a:rPr>
              <a:t>人們</a:t>
            </a:r>
            <a:r>
              <a:rPr lang="zh-CN" altLang="en-US" sz="2800" dirty="0">
                <a:latin typeface="DFKai-SB" panose="03000509000000000000" pitchFamily="65" charset="-120"/>
                <a:ea typeface="DFKai-SB" panose="03000509000000000000" pitchFamily="65" charset="-120"/>
                <a:cs typeface="黑体" panose="02010609060101010101" charset="-122"/>
                <a:sym typeface="+mn-ea"/>
              </a:rPr>
              <a:t>轉變就業觀念</a:t>
            </a:r>
            <a:r>
              <a:rPr lang="zh-TW" altLang="en-US" sz="2800" dirty="0">
                <a:latin typeface="DFKai-SB" panose="03000509000000000000" pitchFamily="65" charset="-120"/>
                <a:ea typeface="DFKai-SB" panose="03000509000000000000" pitchFamily="65" charset="-120"/>
                <a:cs typeface="黑体" panose="02010609060101010101" charset="-122"/>
                <a:sym typeface="+mn-ea"/>
              </a:rPr>
              <a:t>、</a:t>
            </a:r>
            <a:r>
              <a:rPr lang="zh-CN" altLang="en-US" sz="2800" dirty="0">
                <a:latin typeface="DFKai-SB" panose="03000509000000000000" pitchFamily="65" charset="-120"/>
                <a:ea typeface="DFKai-SB" panose="03000509000000000000" pitchFamily="65" charset="-120"/>
                <a:cs typeface="黑体" panose="02010609060101010101" charset="-122"/>
                <a:sym typeface="+mn-ea"/>
              </a:rPr>
              <a:t>增強創業意識</a:t>
            </a:r>
            <a:r>
              <a:rPr lang="zh-TW" altLang="en-US" sz="2800" dirty="0">
                <a:latin typeface="DFKai-SB" panose="03000509000000000000" pitchFamily="65" charset="-120"/>
                <a:ea typeface="DFKai-SB" panose="03000509000000000000" pitchFamily="65" charset="-120"/>
                <a:cs typeface="黑体" panose="02010609060101010101" charset="-122"/>
                <a:sym typeface="+mn-ea"/>
              </a:rPr>
              <a:t>、</a:t>
            </a:r>
            <a:r>
              <a:rPr lang="zh-CN" altLang="en-US" sz="2800" dirty="0">
                <a:latin typeface="DFKai-SB" panose="03000509000000000000" pitchFamily="65" charset="-120"/>
                <a:ea typeface="DFKai-SB" panose="03000509000000000000" pitchFamily="65" charset="-120"/>
                <a:cs typeface="黑体" panose="02010609060101010101" charset="-122"/>
                <a:sym typeface="+mn-ea"/>
              </a:rPr>
              <a:t>提升職業技能</a:t>
            </a:r>
            <a:r>
              <a:rPr lang="zh-TW" altLang="en-US" sz="2800" dirty="0">
                <a:latin typeface="DFKai-SB" panose="03000509000000000000" pitchFamily="65" charset="-120"/>
                <a:ea typeface="DFKai-SB" panose="03000509000000000000" pitchFamily="65" charset="-120"/>
                <a:cs typeface="黑体" panose="02010609060101010101" charset="-122"/>
                <a:sym typeface="+mn-ea"/>
              </a:rPr>
              <a:t>，以及對市場發展情況和變化趨勢具備敏銳觸覺</a:t>
            </a:r>
            <a:r>
              <a:rPr lang="zh-CN" altLang="en-US" sz="2800" dirty="0">
                <a:latin typeface="DFKai-SB" panose="03000509000000000000" pitchFamily="65" charset="-120"/>
                <a:ea typeface="DFKai-SB" panose="03000509000000000000" pitchFamily="65" charset="-120"/>
                <a:cs typeface="黑体" panose="02010609060101010101" charset="-122"/>
                <a:sym typeface="+mn-ea"/>
              </a:rPr>
              <a:t>。</a:t>
            </a:r>
            <a:endParaRPr lang="en-US" altLang="zh-CN" sz="2800" dirty="0">
              <a:latin typeface="DFKai-SB" panose="03000509000000000000" pitchFamily="65" charset="-120"/>
              <a:ea typeface="DFKai-SB" panose="03000509000000000000" pitchFamily="65" charset="-120"/>
              <a:cs typeface="黑体" panose="02010609060101010101" charset="-122"/>
              <a:sym typeface="+mn-ea"/>
            </a:endParaRPr>
          </a:p>
        </p:txBody>
      </p:sp>
      <p:sp>
        <p:nvSpPr>
          <p:cNvPr id="100" name="文本框 99"/>
          <p:cNvSpPr txBox="1"/>
          <p:nvPr/>
        </p:nvSpPr>
        <p:spPr>
          <a:xfrm>
            <a:off x="488110" y="4185388"/>
            <a:ext cx="5883764" cy="2143125"/>
          </a:xfrm>
          <a:prstGeom prst="rect">
            <a:avLst/>
          </a:prstGeom>
          <a:noFill/>
          <a:ln w="9525">
            <a:noFill/>
          </a:ln>
        </p:spPr>
        <p:txBody>
          <a:bodyPr wrap="square">
            <a:spAutoFit/>
          </a:bodyPr>
          <a:lstStyle/>
          <a:p>
            <a:pPr marL="457200" indent="-457200">
              <a:lnSpc>
                <a:spcPts val="4000"/>
              </a:lnSpc>
              <a:spcBef>
                <a:spcPts val="0"/>
              </a:spcBef>
              <a:spcAft>
                <a:spcPts val="0"/>
              </a:spcAft>
              <a:buFont typeface="+mj-lt"/>
              <a:buAutoNum type="arabicPeriod"/>
            </a:pPr>
            <a:r>
              <a:rPr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選取一種</a:t>
            </a:r>
            <a:r>
              <a:rPr lang="zh-CN" sz="2800" dirty="0">
                <a:latin typeface="Times New Roman" panose="02020603050405020304" pitchFamily="18" charset="0"/>
                <a:ea typeface="DFKai-SB" panose="03000509000000000000" pitchFamily="65" charset="-120"/>
                <a:cs typeface="Times New Roman" panose="02020603050405020304" pitchFamily="18" charset="0"/>
                <a:sym typeface="+mn-ea"/>
              </a:rPr>
              <a:t>新經濟形態</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sz="2800" dirty="0">
                <a:latin typeface="Times New Roman" panose="02020603050405020304" pitchFamily="18" charset="0"/>
                <a:ea typeface="DFKai-SB" panose="03000509000000000000" pitchFamily="65" charset="-120"/>
                <a:cs typeface="Times New Roman" panose="02020603050405020304" pitchFamily="18" charset="0"/>
                <a:sym typeface="+mn-ea"/>
              </a:rPr>
              <a:t>調查其對未來</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就業市場</a:t>
            </a:r>
            <a:r>
              <a:rPr lang="zh-CN" sz="2800" dirty="0">
                <a:latin typeface="Times New Roman" panose="02020603050405020304" pitchFamily="18" charset="0"/>
                <a:ea typeface="DFKai-SB" panose="03000509000000000000" pitchFamily="65" charset="-120"/>
                <a:cs typeface="Times New Roman" panose="02020603050405020304" pitchFamily="18" charset="0"/>
                <a:sym typeface="+mn-ea"/>
              </a:rPr>
              <a:t>的影響。</a:t>
            </a:r>
          </a:p>
          <a:p>
            <a:pPr marL="457200" indent="-457200">
              <a:lnSpc>
                <a:spcPts val="4000"/>
              </a:lnSpc>
              <a:spcBef>
                <a:spcPts val="0"/>
              </a:spcBef>
              <a:spcAft>
                <a:spcPts val="0"/>
              </a:spcAft>
              <a:buFont typeface="+mj-lt"/>
              <a:buAutoNum type="arabicPeriod"/>
            </a:pPr>
            <a:r>
              <a:rPr lang="zh-CN" sz="2800" dirty="0">
                <a:latin typeface="Times New Roman" panose="02020603050405020304" pitchFamily="18" charset="0"/>
                <a:ea typeface="DFKai-SB" panose="03000509000000000000" pitchFamily="65" charset="-120"/>
                <a:cs typeface="Times New Roman" panose="02020603050405020304" pitchFamily="18" charset="0"/>
                <a:sym typeface="+mn-ea"/>
              </a:rPr>
              <a:t>結合你的</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專</a:t>
            </a:r>
            <a:r>
              <a:rPr lang="zh-CN" altLang="zh-HK" sz="2800" dirty="0">
                <a:latin typeface="Times New Roman" panose="02020603050405020304" pitchFamily="18" charset="0"/>
                <a:ea typeface="DFKai-SB" panose="03000509000000000000" pitchFamily="65" charset="-120"/>
                <a:cs typeface="Times New Roman" panose="02020603050405020304" pitchFamily="18" charset="0"/>
                <a:sym typeface="+mn-ea"/>
              </a:rPr>
              <a:t>長和</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興趣</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，為</a:t>
            </a:r>
            <a:r>
              <a:rPr lang="zh-CN" sz="2800" dirty="0">
                <a:latin typeface="Times New Roman" panose="02020603050405020304" pitchFamily="18" charset="0"/>
                <a:ea typeface="DFKai-SB" panose="03000509000000000000" pitchFamily="65" charset="-120"/>
                <a:cs typeface="Times New Roman" panose="02020603050405020304" pitchFamily="18" charset="0"/>
                <a:sym typeface="+mn-ea"/>
              </a:rPr>
              <a:t>自己</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構思</a:t>
            </a:r>
            <a:r>
              <a:rPr lang="zh-CN" sz="2800" dirty="0">
                <a:latin typeface="Times New Roman" panose="02020603050405020304" pitchFamily="18" charset="0"/>
                <a:ea typeface="DFKai-SB" panose="03000509000000000000" pitchFamily="65" charset="-120"/>
                <a:cs typeface="Times New Roman" panose="02020603050405020304" pitchFamily="18" charset="0"/>
                <a:sym typeface="+mn-ea"/>
              </a:rPr>
              <a:t>一份</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生涯</a:t>
            </a:r>
            <a:r>
              <a:rPr lang="zh-CN" sz="2800" dirty="0">
                <a:latin typeface="Times New Roman" panose="02020603050405020304" pitchFamily="18" charset="0"/>
                <a:ea typeface="DFKai-SB" panose="03000509000000000000" pitchFamily="65" charset="-120"/>
                <a:cs typeface="Times New Roman" panose="02020603050405020304" pitchFamily="18" charset="0"/>
                <a:sym typeface="+mn-ea"/>
              </a:rPr>
              <a:t>規劃。</a:t>
            </a:r>
          </a:p>
        </p:txBody>
      </p:sp>
      <p:sp>
        <p:nvSpPr>
          <p:cNvPr id="13" name="文本框 12"/>
          <p:cNvSpPr txBox="1"/>
          <p:nvPr/>
        </p:nvSpPr>
        <p:spPr bwMode="auto">
          <a:xfrm>
            <a:off x="1169145" y="282571"/>
            <a:ext cx="7652904" cy="575157"/>
          </a:xfrm>
          <a:prstGeom prst="rect">
            <a:avLst/>
          </a:prstGeom>
          <a:noFill/>
          <a:ln>
            <a:noFill/>
            <a:prstDash val="dash"/>
          </a:ln>
        </p:spPr>
        <p:txBody>
          <a:bodyPr vert="horz" wrap="square" lIns="91440" tIns="45720" rIns="91440" bIns="45720" rtlCol="0" anchor="t">
            <a:spAutoFit/>
          </a:bodyPr>
          <a:lstStyle/>
          <a:p>
            <a:pPr lvl="0" algn="l">
              <a:lnSpc>
                <a:spcPts val="4000"/>
              </a:lnSpc>
              <a:buClrTx/>
              <a:buSzTx/>
              <a:buFontTx/>
            </a:pPr>
            <a:r>
              <a:rPr lang="zh-TW" altLang="en-US" sz="3200" b="1" dirty="0">
                <a:latin typeface="DFKai-SB" panose="03000509000000000000" pitchFamily="65" charset="-120"/>
                <a:ea typeface="DFKai-SB" panose="03000509000000000000" pitchFamily="65" charset="-120"/>
                <a:cs typeface="黑体" panose="02010609060101010101" charset="-122"/>
                <a:sym typeface="+mn-ea"/>
              </a:rPr>
              <a:t>就業者要轉變就業觀念，提升職業技能</a:t>
            </a:r>
          </a:p>
        </p:txBody>
      </p:sp>
      <p:sp>
        <p:nvSpPr>
          <p:cNvPr id="14" name="Freeform 5"/>
          <p:cNvSpPr/>
          <p:nvPr/>
        </p:nvSpPr>
        <p:spPr bwMode="auto">
          <a:xfrm>
            <a:off x="497617" y="346775"/>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grpSp>
        <p:nvGrpSpPr>
          <p:cNvPr id="15" name="组合 14"/>
          <p:cNvGrpSpPr/>
          <p:nvPr/>
        </p:nvGrpSpPr>
        <p:grpSpPr>
          <a:xfrm>
            <a:off x="623958" y="3464477"/>
            <a:ext cx="2060728" cy="596170"/>
            <a:chOff x="1193537" y="1422781"/>
            <a:chExt cx="2060728" cy="596170"/>
          </a:xfrm>
        </p:grpSpPr>
        <p:sp>
          <p:nvSpPr>
            <p:cNvPr id="16" name="矩形 15"/>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矩形 16"/>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文本框 17"/>
            <p:cNvSpPr txBox="1">
              <a:spLocks noChangeArrowheads="1"/>
            </p:cNvSpPr>
            <p:nvPr/>
          </p:nvSpPr>
          <p:spPr bwMode="auto">
            <a:xfrm>
              <a:off x="1557074" y="1422781"/>
              <a:ext cx="16971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latin typeface="Microsoft JhengHei" panose="020B0604030504040204" pitchFamily="34" charset="-120"/>
                  <a:ea typeface="Microsoft JhengHei" panose="020B0604030504040204" pitchFamily="34" charset="-120"/>
                </a:rPr>
                <a:t> 小活動</a:t>
              </a:r>
            </a:p>
          </p:txBody>
        </p:sp>
        <p:cxnSp>
          <p:nvCxnSpPr>
            <p:cNvPr id="19" name="直接连接符 18"/>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074" name="Picture 2" descr="與時代共舞 中國創客"/>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6371874" y="3017928"/>
            <a:ext cx="3086413" cy="1598076"/>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32" name="文本框 3"/>
          <p:cNvSpPr txBox="1"/>
          <p:nvPr/>
        </p:nvSpPr>
        <p:spPr>
          <a:xfrm>
            <a:off x="6302829" y="4735568"/>
            <a:ext cx="3860674" cy="1446550"/>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a:r>
              <a:rPr kumimoji="0" lang="zh-TW"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視頻名稱：「</a:t>
            </a:r>
            <a:r>
              <a:rPr lang="en-US" altLang="zh-TW"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與時代共舞</a:t>
            </a:r>
            <a:r>
              <a:rPr lang="en-US" altLang="zh-TW"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第七集：中國創客」</a:t>
            </a:r>
            <a:endParaRPr kumimoji="0" lang="en-US" altLang="zh-TW"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a:r>
              <a:rPr lang="en-US" altLang="zh-CN"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https://www.youtube.com/watch?v=SosKWXVK7PQ</a:t>
            </a:r>
            <a:endParaRPr kumimoji="0" lang="zh-CN"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21" name="矩形 20"/>
          <p:cNvSpPr/>
          <p:nvPr/>
        </p:nvSpPr>
        <p:spPr>
          <a:xfrm>
            <a:off x="6295015" y="6257724"/>
            <a:ext cx="3868488" cy="400110"/>
          </a:xfrm>
          <a:prstGeom prst="rect">
            <a:avLst/>
          </a:prstGeom>
          <a:solidFill>
            <a:schemeClr val="accent5">
              <a:lumMod val="20000"/>
              <a:lumOff val="80000"/>
            </a:schemeClr>
          </a:solidFill>
          <a:ln w="6350">
            <a:solidFill>
              <a:schemeClr val="tx1"/>
            </a:solidFill>
          </a:ln>
        </p:spPr>
        <p:txBody>
          <a:bodyPr wrap="square">
            <a:spAutoFit/>
          </a:bodyPr>
          <a:lstStyle/>
          <a:p>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該</a:t>
            </a:r>
            <a:r>
              <a:rPr lang="zh-HK"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段視頻</a:t>
            </a:r>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由團結香港基金製作</a:t>
            </a:r>
            <a:endParaRPr lang="zh-HK"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88579" y="2426266"/>
            <a:ext cx="10888718" cy="3613297"/>
          </a:xfrm>
          <a:prstGeom prst="rect">
            <a:avLst/>
          </a:prstGeom>
          <a:noFill/>
        </p:spPr>
        <p:txBody>
          <a:bodyPr wrap="square" rtlCol="0">
            <a:spAutoFit/>
          </a:bodyPr>
          <a:lstStyle/>
          <a:p>
            <a:pPr marR="0" lvl="0" algn="just" defTabSz="914400" rtl="0" eaLnBrk="1" fontAlgn="auto" latinLnBrk="0" hangingPunct="0">
              <a:lnSpc>
                <a:spcPct val="130000"/>
              </a:lnSpc>
              <a:spcBef>
                <a:spcPts val="0"/>
              </a:spcBef>
              <a:spcAft>
                <a:spcPts val="0"/>
              </a:spcAft>
              <a:buClrTx/>
              <a:buSzTx/>
              <a:tabLst/>
              <a:defRPr/>
            </a:pPr>
            <a:r>
              <a:rPr kumimoji="0" lang="zh-CN" altLang="en-US" sz="3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    </a:t>
            </a:r>
            <a:r>
              <a:rPr kumimoji="0" lang="zh-CN" altLang="en-US" sz="35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以</a:t>
            </a:r>
            <a:r>
              <a:rPr kumimoji="0" lang="en-US" altLang="zh-CN" sz="3500" b="0" i="0" u="none" strike="noStrike" kern="1200" cap="none" spc="0" normalizeH="0" baseline="0" noProof="0" dirty="0" err="1">
                <a:ln>
                  <a:noFill/>
                </a:ln>
                <a:effectLst/>
                <a:uLnTx/>
                <a:uFillTx/>
                <a:latin typeface="DFKai-SB" panose="03000509000000000000" pitchFamily="65" charset="-120"/>
                <a:ea typeface="DFKai-SB" panose="03000509000000000000" pitchFamily="65" charset="-120"/>
                <a:cs typeface="黑体" panose="02010609060101010101" charset="-122"/>
                <a:sym typeface="+mn-ea"/>
              </a:rPr>
              <a:t>新科技推動</a:t>
            </a:r>
            <a:r>
              <a:rPr kumimoji="0" lang="zh-CN" altLang="en-US" sz="35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香港</a:t>
            </a:r>
            <a:r>
              <a:rPr kumimoji="0" lang="en-US" altLang="zh-CN" sz="35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en-US" altLang="zh-CN" sz="3500" b="0" i="0" u="none" strike="noStrike" kern="1200" cap="none" spc="0" normalizeH="0" baseline="0" noProof="0" dirty="0" err="1">
                <a:ln>
                  <a:noFill/>
                </a:ln>
                <a:effectLst/>
                <a:uLnTx/>
                <a:uFillTx/>
                <a:latin typeface="DFKai-SB" panose="03000509000000000000" pitchFamily="65" charset="-120"/>
                <a:ea typeface="DFKai-SB" panose="03000509000000000000" pitchFamily="65" charset="-120"/>
                <a:cs typeface="黑体" panose="02010609060101010101" charset="-122"/>
                <a:sym typeface="+mn-ea"/>
              </a:rPr>
              <a:t>再工業化</a:t>
            </a:r>
            <a:r>
              <a:rPr kumimoji="0" lang="en-US" altLang="zh-CN" sz="35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zh-TW" altLang="en-US" sz="35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zh-TW" altLang="en-US" sz="35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藉以</a:t>
            </a:r>
            <a:r>
              <a:rPr kumimoji="0" lang="en-US" altLang="zh-CN" sz="35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推動香港創新、香港設計和香港製造</a:t>
            </a:r>
            <a:r>
              <a:rPr kumimoji="0" lang="en-US" altLang="zh-CN" sz="35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zh-CN" altLang="en-US" sz="35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en-US" altLang="zh-CN" sz="35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發展</a:t>
            </a:r>
            <a:r>
              <a:rPr kumimoji="0" lang="zh-TW" altLang="en-US" sz="35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方向是</a:t>
            </a:r>
            <a:r>
              <a:rPr kumimoji="0" lang="en-US" altLang="zh-CN" sz="35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以新技術及智能生産</a:t>
            </a:r>
            <a:r>
              <a:rPr kumimoji="0" lang="zh-HK" altLang="en-US" sz="35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為</a:t>
            </a:r>
            <a:r>
              <a:rPr kumimoji="0" lang="en-US" altLang="zh-CN" sz="35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基礎</a:t>
            </a:r>
            <a:r>
              <a:rPr kumimoji="0" lang="zh-CN" altLang="en-US" sz="35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en-US" altLang="zh-CN" sz="35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但是不需要太多用地或勞動力的先進製造業</a:t>
            </a:r>
            <a:r>
              <a:rPr kumimoji="0" lang="zh-CN" altLang="en-US" sz="35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en-US" altLang="zh-CN" sz="35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目標是以新科技</a:t>
            </a:r>
            <a:r>
              <a:rPr kumimoji="0" lang="zh-TW" altLang="en-US" sz="35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協助</a:t>
            </a:r>
            <a:r>
              <a:rPr kumimoji="0" lang="en-US" altLang="zh-CN" sz="35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傳統工業</a:t>
            </a:r>
            <a:r>
              <a:rPr kumimoji="0" lang="zh-TW" altLang="en-US" sz="35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轉型增值</a:t>
            </a:r>
            <a:r>
              <a:rPr kumimoji="0" lang="zh-CN" altLang="en-US" sz="35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en-US" altLang="zh-CN" sz="35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以及發展新興工業</a:t>
            </a:r>
            <a:r>
              <a:rPr kumimoji="0" lang="zh-CN" altLang="en-US" sz="35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，以</a:t>
            </a:r>
            <a:r>
              <a:rPr kumimoji="0" lang="en-US" altLang="zh-CN" sz="35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高端生産推動</a:t>
            </a:r>
            <a:r>
              <a:rPr kumimoji="0" lang="zh-CN" altLang="en-US" sz="35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香</a:t>
            </a:r>
            <a:r>
              <a:rPr kumimoji="0" lang="en-US" altLang="zh-CN" sz="35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港經濟多元發展</a:t>
            </a:r>
            <a:r>
              <a:rPr kumimoji="0" lang="zh-CN" altLang="en-US" sz="35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a:t>
            </a:r>
            <a:endParaRPr kumimoji="0" lang="zh-CN" altLang="en-US" sz="35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endParaRPr>
          </a:p>
        </p:txBody>
      </p:sp>
      <p:sp>
        <p:nvSpPr>
          <p:cNvPr id="4" name="文本框 3"/>
          <p:cNvSpPr txBox="1"/>
          <p:nvPr/>
        </p:nvSpPr>
        <p:spPr>
          <a:xfrm>
            <a:off x="-134379" y="4730941"/>
            <a:ext cx="10670805" cy="489621"/>
          </a:xfrm>
          <a:prstGeom prst="rect">
            <a:avLst/>
          </a:prstGeom>
          <a:noFill/>
        </p:spPr>
        <p:txBody>
          <a:bodyPr wrap="square" rtlCol="0">
            <a:spAutoFit/>
          </a:bodyPr>
          <a:lstStyle/>
          <a:p>
            <a:pPr marL="0" marR="0" lvl="0" indent="0" algn="just" defTabSz="914400" rtl="0" eaLnBrk="1" fontAlgn="auto" latinLnBrk="0" hangingPunct="0">
              <a:lnSpc>
                <a:spcPct val="130000"/>
              </a:lnSpc>
              <a:spcBef>
                <a:spcPts val="0"/>
              </a:spcBef>
              <a:spcAft>
                <a:spcPts val="0"/>
              </a:spcAft>
              <a:buClrTx/>
              <a:buSzTx/>
              <a:buFont typeface="Wingdings" panose="05000000000000000000" charset="0"/>
              <a:buNone/>
              <a:tabLst/>
              <a:defRPr/>
            </a:pPr>
            <a:r>
              <a:rPr kumimoji="0" lang="en-US" altLang="zh-CN" sz="2200" b="1" i="0" u="none" strike="noStrike" kern="1200" cap="none" spc="0" normalizeH="0" baseline="0" noProof="0" dirty="0">
                <a:ln>
                  <a:noFill/>
                </a:ln>
                <a:gradFill>
                  <a:gsLst>
                    <a:gs pos="0">
                      <a:srgbClr val="E30000"/>
                    </a:gs>
                    <a:gs pos="100000">
                      <a:srgbClr val="760303"/>
                    </a:gs>
                  </a:gsLst>
                  <a:lin scaled="0"/>
                </a:gradFill>
                <a:effectLst/>
                <a:uLnTx/>
                <a:uFillTx/>
                <a:latin typeface="DFKai-SB" panose="03000509000000000000" pitchFamily="65" charset="-120"/>
                <a:ea typeface="DFKai-SB" panose="03000509000000000000" pitchFamily="65" charset="-120"/>
                <a:cs typeface="黑体" panose="02010609060101010101" charset="-122"/>
                <a:sym typeface="+mn-ea"/>
              </a:rPr>
              <a:t>    </a:t>
            </a:r>
            <a:endParaRPr kumimoji="0" lang="zh-CN"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4" name="文本框 13"/>
          <p:cNvSpPr txBox="1"/>
          <p:nvPr/>
        </p:nvSpPr>
        <p:spPr bwMode="auto">
          <a:xfrm>
            <a:off x="1870123" y="1678632"/>
            <a:ext cx="5887172" cy="605294"/>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新經濟推動香港經濟轉型</a:t>
            </a:r>
          </a:p>
        </p:txBody>
      </p:sp>
      <p:sp>
        <p:nvSpPr>
          <p:cNvPr id="15" name="Freeform 5"/>
          <p:cNvSpPr/>
          <p:nvPr/>
        </p:nvSpPr>
        <p:spPr bwMode="auto">
          <a:xfrm>
            <a:off x="894654" y="1761147"/>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12" name="任意多边形: 形状 5"/>
          <p:cNvSpPr/>
          <p:nvPr/>
        </p:nvSpPr>
        <p:spPr>
          <a:xfrm>
            <a:off x="3116578" y="459833"/>
            <a:ext cx="5388092"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2. </a:t>
            </a:r>
            <a:r>
              <a:rPr lang="zh-TW" altLang="en-US"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對香港發展的影響</a:t>
            </a:r>
            <a:endParaRPr lang="zh-CN" altLang="en-US"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798785" y="372477"/>
            <a:ext cx="2788873" cy="636854"/>
            <a:chOff x="1193537" y="1482882"/>
            <a:chExt cx="2731745" cy="536069"/>
          </a:xfrm>
        </p:grpSpPr>
        <p:sp>
          <p:nvSpPr>
            <p:cNvPr id="3" name="矩形 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矩形 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文本框 13"/>
            <p:cNvSpPr txBox="1">
              <a:spLocks noChangeArrowheads="1"/>
            </p:cNvSpPr>
            <p:nvPr/>
          </p:nvSpPr>
          <p:spPr bwMode="auto">
            <a:xfrm>
              <a:off x="1620575" y="1482882"/>
              <a:ext cx="2304707" cy="49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b="1" dirty="0">
                  <a:solidFill>
                    <a:prstClr val="black"/>
                  </a:solidFill>
                  <a:latin typeface="Microsoft JhengHei" panose="020B0604030504040204" pitchFamily="34" charset="-120"/>
                  <a:ea typeface="Microsoft JhengHei" panose="020B0604030504040204" pitchFamily="34" charset="-120"/>
                </a:rPr>
                <a:t> 參</a:t>
              </a:r>
              <a:r>
                <a:rPr kumimoji="0" lang="zh-TW"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考資料</a:t>
              </a:r>
              <a:endPar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cxnSp>
          <p:nvCxnSpPr>
            <p:cNvPr id="6" name="直接连接符 19"/>
            <p:cNvCxnSpPr/>
            <p:nvPr/>
          </p:nvCxnSpPr>
          <p:spPr>
            <a:xfrm>
              <a:off x="1710702" y="1957039"/>
              <a:ext cx="1677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 name="內容版面配置區 7"/>
          <p:cNvSpPr>
            <a:spLocks noGrp="1"/>
          </p:cNvSpPr>
          <p:nvPr>
            <p:ph idx="1"/>
          </p:nvPr>
        </p:nvSpPr>
        <p:spPr>
          <a:xfrm>
            <a:off x="809295" y="1126315"/>
            <a:ext cx="10531367" cy="5124121"/>
          </a:xfrm>
        </p:spPr>
        <p:txBody>
          <a:bodyPr/>
          <a:lstStyle/>
          <a:p>
            <a:pPr algn="just">
              <a:lnSpc>
                <a:spcPct val="100000"/>
              </a:lnSpc>
            </a:pPr>
            <a:r>
              <a:rPr lang="zh-TW" altLang="en-US" sz="2750" dirty="0">
                <a:latin typeface="Times New Roman" panose="02020603050405020304" pitchFamily="18" charset="0"/>
                <a:ea typeface="標楷體" panose="03000509000000000000" pitchFamily="65" charset="-120"/>
                <a:cs typeface="Times New Roman" panose="02020603050405020304" pitchFamily="18" charset="0"/>
              </a:rPr>
              <a:t>「再工業化」是利用香港在科研、設計和知識産權保障方面已有的穩固基礎，通過創新科技，例如物聯網、人工智能、新材料及「工業</a:t>
            </a:r>
            <a:r>
              <a:rPr lang="en-US" altLang="zh-TW" sz="2750" dirty="0">
                <a:latin typeface="Times New Roman" panose="02020603050405020304" pitchFamily="18" charset="0"/>
                <a:ea typeface="標楷體" panose="03000509000000000000" pitchFamily="65" charset="-120"/>
                <a:cs typeface="Times New Roman" panose="02020603050405020304" pitchFamily="18" charset="0"/>
              </a:rPr>
              <a:t>4.0</a:t>
            </a:r>
            <a:r>
              <a:rPr lang="zh-TW" altLang="en-US" sz="2750" dirty="0">
                <a:latin typeface="Times New Roman" panose="02020603050405020304" pitchFamily="18" charset="0"/>
                <a:ea typeface="標楷體" panose="03000509000000000000" pitchFamily="65" charset="-120"/>
                <a:cs typeface="Times New Roman" panose="02020603050405020304" pitchFamily="18" charset="0"/>
              </a:rPr>
              <a:t>」智能生産工序，在本地發展高增值産業及産業鏈。</a:t>
            </a:r>
            <a:endParaRPr lang="en-US" altLang="zh-TW" sz="275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00000"/>
              </a:lnSpc>
            </a:pPr>
            <a:r>
              <a:rPr lang="zh-TW" altLang="en-US" sz="2750" dirty="0">
                <a:latin typeface="Times New Roman" panose="02020603050405020304" pitchFamily="18" charset="0"/>
                <a:ea typeface="標楷體" panose="03000509000000000000" pitchFamily="65" charset="-120"/>
                <a:cs typeface="Times New Roman" panose="02020603050405020304" pitchFamily="18" charset="0"/>
              </a:rPr>
              <a:t>香港擁有雄厚的科研實力、國際化和市場化優勢，推動再工業化能夠進一步刺激研發需求，為香港的經濟帶來新的增長動力，創造優質的就業機會。</a:t>
            </a:r>
            <a:endParaRPr lang="zh-HK" altLang="en-US" sz="2750" dirty="0"/>
          </a:p>
          <a:p>
            <a:pPr>
              <a:lnSpc>
                <a:spcPct val="100000"/>
              </a:lnSpc>
            </a:pPr>
            <a:r>
              <a:rPr lang="zh-TW" altLang="en-US" sz="2750" dirty="0">
                <a:latin typeface="標楷體" panose="03000509000000000000" pitchFamily="65" charset="-120"/>
                <a:ea typeface="標楷體" panose="03000509000000000000" pitchFamily="65" charset="-120"/>
              </a:rPr>
              <a:t>以下是一個實踐「再工業化」例子</a:t>
            </a:r>
            <a:endParaRPr lang="en-US" altLang="zh-TW" sz="2750" dirty="0">
              <a:latin typeface="標楷體" panose="03000509000000000000" pitchFamily="65" charset="-120"/>
              <a:ea typeface="標楷體" panose="03000509000000000000" pitchFamily="65" charset="-120"/>
            </a:endParaRPr>
          </a:p>
          <a:p>
            <a:pPr lvl="1" algn="just">
              <a:lnSpc>
                <a:spcPct val="100000"/>
              </a:lnSpc>
              <a:buSzPct val="40000"/>
              <a:buFont typeface="Wingdings" panose="05000000000000000000" pitchFamily="2" charset="2"/>
              <a:buChar char="n"/>
            </a:pPr>
            <a:r>
              <a:rPr lang="zh-TW" altLang="en-US" sz="2750" dirty="0">
                <a:latin typeface="標楷體" panose="03000509000000000000" pitchFamily="65" charset="-120"/>
                <a:ea typeface="標楷體" panose="03000509000000000000" pitchFamily="65" charset="-120"/>
              </a:rPr>
              <a:t>一間以在內地生產塑膠製品為主的本地公司，獲得「投資研發現金回贈計劃」資助，委託生產力局在香港開發及建立製造光學自適鏡片的智能生產線，更藉此把「香港製造」產品打入內地及歐洲市場。</a:t>
            </a:r>
            <a:endParaRPr lang="zh-HK" altLang="en-US" sz="2750" dirty="0">
              <a:latin typeface="標楷體" panose="03000509000000000000" pitchFamily="65" charset="-120"/>
              <a:ea typeface="標楷體" panose="03000509000000000000" pitchFamily="65" charset="-120"/>
            </a:endParaRPr>
          </a:p>
        </p:txBody>
      </p:sp>
      <p:sp>
        <p:nvSpPr>
          <p:cNvPr id="10" name="文本框 40"/>
          <p:cNvSpPr txBox="1"/>
          <p:nvPr/>
        </p:nvSpPr>
        <p:spPr bwMode="auto">
          <a:xfrm>
            <a:off x="3558833" y="395378"/>
            <a:ext cx="5887172" cy="605294"/>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香港</a:t>
            </a:r>
            <a:r>
              <a:rPr lang="zh-TW" altLang="en-US" sz="3400" b="1" dirty="0">
                <a:solidFill>
                  <a:prstClr val="black"/>
                </a:solidFill>
                <a:latin typeface="DFKai-SB" panose="03000509000000000000" pitchFamily="65" charset="-120"/>
                <a:ea typeface="DFKai-SB" panose="03000509000000000000" pitchFamily="65" charset="-120"/>
                <a:cs typeface="黑体" panose="02010609060101010101" charset="-122"/>
                <a:sym typeface="+mn-ea"/>
              </a:rPr>
              <a:t>的「再工業化」</a:t>
            </a:r>
            <a:r>
              <a:rPr kumimoji="0" lang="zh-TW" altLang="en-US" sz="3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發展</a:t>
            </a:r>
          </a:p>
        </p:txBody>
      </p:sp>
      <p:sp>
        <p:nvSpPr>
          <p:cNvPr id="11" name="矩形 10"/>
          <p:cNvSpPr/>
          <p:nvPr/>
        </p:nvSpPr>
        <p:spPr>
          <a:xfrm>
            <a:off x="1657152" y="6163135"/>
            <a:ext cx="8979318" cy="590931"/>
          </a:xfrm>
          <a:prstGeom prst="rect">
            <a:avLst/>
          </a:prstGeom>
          <a:solidFill>
            <a:schemeClr val="accent2">
              <a:lumMod val="20000"/>
              <a:lumOff val="80000"/>
            </a:schemeClr>
          </a:solidFill>
        </p:spPr>
        <p:txBody>
          <a:bodyPr wrap="square">
            <a:spAutoFit/>
          </a:bodyPr>
          <a:lstStyle/>
          <a:p>
            <a:pPr lvl="0">
              <a:lnSpc>
                <a:spcPct val="90000"/>
              </a:lnSpc>
              <a:spcBef>
                <a:spcPts val="1000"/>
              </a:spcBef>
            </a:pP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例子取自</a:t>
            </a:r>
            <a:r>
              <a:rPr lang="en-US" altLang="zh-HK"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HK"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立法會工商事務委員會：支援香港「再工業化」的措施</a:t>
            </a:r>
            <a:r>
              <a:rPr lang="en-US" altLang="zh-HK"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HK"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HK"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2021</a:t>
            </a:r>
            <a:r>
              <a:rPr lang="zh-HK"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HK"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8</a:t>
            </a:r>
            <a:r>
              <a:rPr lang="zh-HK"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HK"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17</a:t>
            </a:r>
            <a:r>
              <a:rPr lang="zh-HK"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日。</a:t>
            </a:r>
            <a:r>
              <a:rPr lang="en-US" altLang="zh-HK"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https://www.legco.gov.hk/yr20-21/chinese/panels/ci/papers/ci20210817cb1-1188-5-c.pdf</a:t>
            </a:r>
          </a:p>
        </p:txBody>
      </p:sp>
    </p:spTree>
    <p:extLst>
      <p:ext uri="{BB962C8B-B14F-4D97-AF65-F5344CB8AC3E}">
        <p14:creationId xmlns:p14="http://schemas.microsoft.com/office/powerpoint/2010/main" val="14301306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link="rId3"/>
          <a:stretch>
            <a:fillRect/>
          </a:stretch>
        </p:blipFill>
        <p:spPr>
          <a:xfrm>
            <a:off x="6096000" y="3177540"/>
            <a:ext cx="0" cy="0"/>
          </a:xfrm>
          <a:prstGeom prst="rect">
            <a:avLst/>
          </a:prstGeom>
          <a:noFill/>
          <a:ln w="9525">
            <a:noFill/>
          </a:ln>
        </p:spPr>
      </p:pic>
      <p:sp>
        <p:nvSpPr>
          <p:cNvPr id="12" name="文本框 11"/>
          <p:cNvSpPr txBox="1"/>
          <p:nvPr/>
        </p:nvSpPr>
        <p:spPr>
          <a:xfrm>
            <a:off x="868281" y="1502458"/>
            <a:ext cx="10367278" cy="4925516"/>
          </a:xfrm>
          <a:prstGeom prst="rect">
            <a:avLst/>
          </a:prstGeom>
          <a:noFill/>
        </p:spPr>
        <p:txBody>
          <a:bodyPr wrap="square" rtlCol="0" anchor="t">
            <a:spAutoFit/>
          </a:bodyPr>
          <a:lstStyle/>
          <a:p>
            <a:pPr marL="571500" marR="0" lvl="0" indent="-571500" algn="just" defTabSz="914400" rtl="0" eaLnBrk="1" fontAlgn="auto" latinLnBrk="0" hangingPunct="0">
              <a:lnSpc>
                <a:spcPct val="110000"/>
              </a:lnSpc>
              <a:spcBef>
                <a:spcPts val="0"/>
              </a:spcBef>
              <a:spcAft>
                <a:spcPts val="0"/>
              </a:spcAft>
              <a:buClrTx/>
              <a:buSzTx/>
              <a:buFont typeface="Arial" panose="020B0604020202020204" pitchFamily="34" charset="0"/>
              <a:buChar char="•"/>
              <a:tabLst/>
              <a:defRPr/>
            </a:pP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香港擁有世界領先的基礎科研力量和智</a:t>
            </a:r>
            <a:r>
              <a:rPr kumimoji="0" lang="zh-TW"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能</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科技領域的研究能力</a:t>
            </a:r>
            <a:r>
              <a:rPr kumimoji="0" lang="zh-TW"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近年來，香港數</a:t>
            </a:r>
            <a:r>
              <a:rPr kumimoji="0" lang="zh-TW"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碼</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科創加快發展，數碼港</a:t>
            </a:r>
            <a:r>
              <a:rPr kumimoji="0" lang="zh-TW"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為</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最具規模的數</a:t>
            </a:r>
            <a:r>
              <a:rPr kumimoji="0" lang="zh-TW"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碼</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創新社區，是香港金融科技的大本營。</a:t>
            </a:r>
            <a:endParaRPr kumimoji="0" lang="en-US" altLang="zh-CN"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endParaRPr>
          </a:p>
          <a:p>
            <a:pPr marL="0" marR="0" lvl="0" indent="0" algn="just" defTabSz="914400" rtl="0" eaLnBrk="1" fontAlgn="auto" latinLnBrk="0" hangingPunct="0">
              <a:lnSpc>
                <a:spcPct val="110000"/>
              </a:lnSpc>
              <a:spcBef>
                <a:spcPts val="0"/>
              </a:spcBef>
              <a:spcAft>
                <a:spcPts val="0"/>
              </a:spcAft>
              <a:buClrTx/>
              <a:buSzTx/>
              <a:buFont typeface="Wingdings" panose="05000000000000000000" charset="0"/>
              <a:buNone/>
              <a:tabLst/>
              <a:defRPr/>
            </a:pPr>
            <a:endParaRPr kumimoji="0" lang="zh-CN" altLang="en-US" sz="36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黑体" panose="02010609060101010101" charset="-122"/>
              <a:sym typeface="+mn-ea"/>
            </a:endParaRPr>
          </a:p>
          <a:p>
            <a:pPr marL="571500" marR="0" lvl="0" indent="-571500" algn="just" defTabSz="914400" rtl="0" eaLnBrk="1" fontAlgn="auto" latinLnBrk="0" hangingPunct="0">
              <a:lnSpc>
                <a:spcPct val="110000"/>
              </a:lnSpc>
              <a:spcBef>
                <a:spcPts val="0"/>
              </a:spcBef>
              <a:spcAft>
                <a:spcPts val="0"/>
              </a:spcAft>
              <a:buClrTx/>
              <a:buSzTx/>
              <a:buFont typeface="Arial" panose="020B0604020202020204" pitchFamily="34" charset="0"/>
              <a:buChar char="•"/>
              <a:tabLst/>
              <a:defRPr/>
            </a:pP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香港特別行政區政府重視科技創新，近年投放過千億港元發展創科</a:t>
            </a:r>
            <a:r>
              <a:rPr kumimoji="0" lang="zh-TW"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香港的初創企業蓬勃發展，科技創新能力不斷提高。</a:t>
            </a:r>
            <a:endPar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endParaRPr>
          </a:p>
        </p:txBody>
      </p:sp>
      <p:sp>
        <p:nvSpPr>
          <p:cNvPr id="10" name="文本框 9"/>
          <p:cNvSpPr txBox="1"/>
          <p:nvPr/>
        </p:nvSpPr>
        <p:spPr bwMode="auto">
          <a:xfrm>
            <a:off x="1558773" y="658629"/>
            <a:ext cx="7059710" cy="605294"/>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推動香港創新</a:t>
            </a:r>
            <a:r>
              <a:rPr lang="zh-TW" altLang="en-US" sz="3600" b="1" dirty="0">
                <a:solidFill>
                  <a:prstClr val="black"/>
                </a:solidFill>
                <a:latin typeface="DFKai-SB" panose="03000509000000000000" pitchFamily="65" charset="-120"/>
                <a:ea typeface="DFKai-SB" panose="03000509000000000000" pitchFamily="65" charset="-120"/>
                <a:cs typeface="黑体" panose="02010609060101010101" charset="-122"/>
                <a:sym typeface="+mn-ea"/>
              </a:rPr>
              <a:t>和初</a:t>
            </a:r>
            <a:r>
              <a:rPr kumimoji="0" lang="zh-TW" altLang="en-US" sz="3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創企業的發展</a:t>
            </a:r>
          </a:p>
        </p:txBody>
      </p:sp>
      <p:sp>
        <p:nvSpPr>
          <p:cNvPr id="11" name="Freeform 5"/>
          <p:cNvSpPr/>
          <p:nvPr/>
        </p:nvSpPr>
        <p:spPr bwMode="auto">
          <a:xfrm>
            <a:off x="723973" y="741145"/>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599090" y="480042"/>
            <a:ext cx="2788873" cy="636854"/>
            <a:chOff x="1193537" y="1482882"/>
            <a:chExt cx="2731745" cy="536069"/>
          </a:xfrm>
        </p:grpSpPr>
        <p:sp>
          <p:nvSpPr>
            <p:cNvPr id="3" name="矩形 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矩形 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文本框 13"/>
            <p:cNvSpPr txBox="1">
              <a:spLocks noChangeArrowheads="1"/>
            </p:cNvSpPr>
            <p:nvPr/>
          </p:nvSpPr>
          <p:spPr bwMode="auto">
            <a:xfrm>
              <a:off x="1620575" y="1482882"/>
              <a:ext cx="2304707" cy="49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b="1" dirty="0">
                  <a:solidFill>
                    <a:prstClr val="black"/>
                  </a:solidFill>
                  <a:latin typeface="Microsoft JhengHei" panose="020B0604030504040204" pitchFamily="34" charset="-120"/>
                  <a:ea typeface="Microsoft JhengHei" panose="020B0604030504040204" pitchFamily="34" charset="-120"/>
                </a:rPr>
                <a:t> 參</a:t>
              </a:r>
              <a:r>
                <a:rPr kumimoji="0" lang="zh-TW"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考資料</a:t>
              </a:r>
              <a:endPar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cxnSp>
          <p:nvCxnSpPr>
            <p:cNvPr id="6" name="直接连接符 19"/>
            <p:cNvCxnSpPr/>
            <p:nvPr/>
          </p:nvCxnSpPr>
          <p:spPr>
            <a:xfrm>
              <a:off x="1710702" y="1957039"/>
              <a:ext cx="1677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746234" y="4677547"/>
            <a:ext cx="8071944" cy="1887696"/>
          </a:xfrm>
          <a:prstGeom prst="rect">
            <a:avLst/>
          </a:prstGeom>
        </p:spPr>
        <p:txBody>
          <a:bodyPr wrap="square">
            <a:spAutoFit/>
          </a:bodyPr>
          <a:lstStyle/>
          <a:p>
            <a:pPr marL="342900" lvl="0" indent="-342900" algn="just" latinLnBrk="1">
              <a:lnSpc>
                <a:spcPts val="3500"/>
              </a:lnSpc>
              <a:buFont typeface="Arial" panose="020B0604020202020204" pitchFamily="34" charset="0"/>
              <a:buChar char="•"/>
              <a:defRPr/>
            </a:pP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香港科學園內設立的AIR@InnoHK和Health@InnoHK這兩個研發平</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台</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，匯集本地以及世界各地大學和科研機構的頂尖人才，在醫療、人工智</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能</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和機械人技術領域</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開展國際</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性</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合作研究工作。</a:t>
            </a:r>
          </a:p>
        </p:txBody>
      </p:sp>
      <p:pic>
        <p:nvPicPr>
          <p:cNvPr id="8" name="图片 14"/>
          <p:cNvPicPr>
            <a:picLocks noChangeAspect="1"/>
          </p:cNvPicPr>
          <p:nvPr/>
        </p:nvPicPr>
        <p:blipFill rotWithShape="1">
          <a:blip r:embed="rId2" cstate="hqprint">
            <a:extLst>
              <a:ext uri="{28A0092B-C50C-407E-A947-70E740481C1C}">
                <a14:useLocalDpi xmlns:a14="http://schemas.microsoft.com/office/drawing/2010/main" val="0"/>
              </a:ext>
            </a:extLst>
          </a:blip>
          <a:srcRect l="6589"/>
          <a:stretch>
            <a:fillRect/>
          </a:stretch>
        </p:blipFill>
        <p:spPr>
          <a:xfrm>
            <a:off x="9070428" y="4772137"/>
            <a:ext cx="2711670" cy="1600222"/>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9" name="文本框 15"/>
          <p:cNvSpPr txBox="1"/>
          <p:nvPr/>
        </p:nvSpPr>
        <p:spPr>
          <a:xfrm>
            <a:off x="10043649" y="5910694"/>
            <a:ext cx="1723549" cy="461665"/>
          </a:xfrm>
          <a:prstGeom prst="rect">
            <a:avLst/>
          </a:prstGeom>
          <a:solidFill>
            <a:schemeClr val="accent2">
              <a:lumMod val="20000"/>
              <a:lumOff val="80000"/>
            </a:schemeClr>
          </a:solid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香港科學園</a:t>
            </a:r>
          </a:p>
        </p:txBody>
      </p:sp>
      <p:sp>
        <p:nvSpPr>
          <p:cNvPr id="11" name="矩形 10"/>
          <p:cNvSpPr/>
          <p:nvPr/>
        </p:nvSpPr>
        <p:spPr>
          <a:xfrm>
            <a:off x="651641" y="1258059"/>
            <a:ext cx="10457792" cy="1815882"/>
          </a:xfrm>
          <a:prstGeom prst="rect">
            <a:avLst/>
          </a:prstGeom>
        </p:spPr>
        <p:txBody>
          <a:bodyPr wrap="square">
            <a:spAutoFit/>
          </a:bodyPr>
          <a:lstStyle/>
          <a:p>
            <a:pPr marL="457200" indent="-457200" algn="just">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香港擁有五所全球</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100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強的大學，不少學者專家榮獲國際及國家頂尖科研獎項，一直備受國家以至國際肯定。</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至今已</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設有</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所國家重點實驗室、六所國家工程技術研究中心香港分中心，以及</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間中國科學院聯合實驗室。</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矩形 11"/>
          <p:cNvSpPr/>
          <p:nvPr/>
        </p:nvSpPr>
        <p:spPr>
          <a:xfrm>
            <a:off x="746234" y="3134999"/>
            <a:ext cx="10457792" cy="1384995"/>
          </a:xfrm>
          <a:prstGeom prst="rect">
            <a:avLst/>
          </a:prstGeom>
        </p:spPr>
        <p:txBody>
          <a:bodyPr wrap="square">
            <a:spAutoFit/>
          </a:bodyPr>
          <a:lstStyle/>
          <a:p>
            <a:pPr marL="457200" indent="-457200" algn="just">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為鞏固香港在基礎研究的領導地位，</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施政報告</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提出為繼續與香港大學及香港中文大學跟進興建科研大樓及設施的進度，並支持香港理工大學研究將部分校舍用作研究發展。</a:t>
            </a:r>
            <a:endParaRPr lang="zh-HK"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文本框 9"/>
          <p:cNvSpPr txBox="1"/>
          <p:nvPr/>
        </p:nvSpPr>
        <p:spPr bwMode="auto">
          <a:xfrm>
            <a:off x="2986405" y="438498"/>
            <a:ext cx="7528643" cy="605294"/>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香港高等院校</a:t>
            </a:r>
            <a:r>
              <a:rPr lang="zh-TW" altLang="en-US" sz="3600" b="1" dirty="0">
                <a:solidFill>
                  <a:prstClr val="black"/>
                </a:solidFill>
                <a:latin typeface="DFKai-SB" panose="03000509000000000000" pitchFamily="65" charset="-120"/>
                <a:ea typeface="DFKai-SB" panose="03000509000000000000" pitchFamily="65" charset="-120"/>
                <a:cs typeface="黑体" panose="02010609060101010101" charset="-122"/>
                <a:sym typeface="+mn-ea"/>
              </a:rPr>
              <a:t>及科研機構的</a:t>
            </a:r>
            <a:r>
              <a:rPr kumimoji="0" lang="zh-TW" altLang="en-US" sz="3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創科實力</a:t>
            </a:r>
          </a:p>
        </p:txBody>
      </p:sp>
    </p:spTree>
    <p:extLst>
      <p:ext uri="{BB962C8B-B14F-4D97-AF65-F5344CB8AC3E}">
        <p14:creationId xmlns:p14="http://schemas.microsoft.com/office/powerpoint/2010/main" val="2610386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l="22724" t="39429" r="18284" b="13867"/>
          <a:stretch/>
        </p:blipFill>
        <p:spPr>
          <a:xfrm>
            <a:off x="503256" y="3069771"/>
            <a:ext cx="6199296" cy="3309894"/>
          </a:xfrm>
          <a:prstGeom prst="rect">
            <a:avLst/>
          </a:prstGeom>
        </p:spPr>
      </p:pic>
      <p:sp>
        <p:nvSpPr>
          <p:cNvPr id="5" name="文本框 2"/>
          <p:cNvSpPr txBox="1"/>
          <p:nvPr/>
        </p:nvSpPr>
        <p:spPr>
          <a:xfrm>
            <a:off x="417233" y="1060118"/>
            <a:ext cx="11205226" cy="1772793"/>
          </a:xfrm>
          <a:prstGeom prst="rect">
            <a:avLst/>
          </a:prstGeom>
          <a:noFill/>
        </p:spPr>
        <p:txBody>
          <a:bodyPr wrap="square" rtlCol="0">
            <a:spAutoFit/>
          </a:bodyPr>
          <a:lstStyle/>
          <a:p>
            <a:pPr marL="0" marR="0" lvl="0" indent="0" algn="just" defTabSz="914400" rtl="0" eaLnBrk="1" fontAlgn="auto" latinLnBrk="0" hangingPunct="0">
              <a:lnSpc>
                <a:spcPct val="13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    </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2017年12月15日</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，香港公</a:t>
            </a:r>
            <a:r>
              <a:rPr lang="zh-TW" altLang="en-US" sz="2800" dirty="0">
                <a:solidFill>
                  <a:prstClr val="black"/>
                </a:solidFill>
                <a:latin typeface="DFKai-SB" panose="03000509000000000000" pitchFamily="65" charset="-120"/>
                <a:ea typeface="DFKai-SB" panose="03000509000000000000" pitchFamily="65" charset="-120"/>
                <a:cs typeface="黑体" panose="02010609060101010101" charset="-122"/>
              </a:rPr>
              <a:t>布</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《香港智慧城市藍圖》，提出將香港打造成世界領先的智慧城市，</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在六個智慧範疇下利用創新科技應對城市管理的挑戰和</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改善巿民生活，增強香港的吸引力和可持續發展能力。</a:t>
            </a:r>
          </a:p>
        </p:txBody>
      </p:sp>
      <p:sp>
        <p:nvSpPr>
          <p:cNvPr id="6" name="文本框 40"/>
          <p:cNvSpPr txBox="1"/>
          <p:nvPr/>
        </p:nvSpPr>
        <p:spPr bwMode="auto">
          <a:xfrm>
            <a:off x="1238590" y="395249"/>
            <a:ext cx="5887172" cy="603885"/>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推動香港智慧城市建設</a:t>
            </a:r>
          </a:p>
        </p:txBody>
      </p:sp>
      <p:sp>
        <p:nvSpPr>
          <p:cNvPr id="7" name="Freeform 5"/>
          <p:cNvSpPr/>
          <p:nvPr/>
        </p:nvSpPr>
        <p:spPr bwMode="auto">
          <a:xfrm>
            <a:off x="503256" y="469484"/>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pic>
        <p:nvPicPr>
          <p:cNvPr id="8" name="圖片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36221" y="2983283"/>
            <a:ext cx="2573010" cy="1652276"/>
          </a:xfrm>
          <a:prstGeom prst="rect">
            <a:avLst/>
          </a:prstGeom>
          <a:ln w="9525">
            <a:solidFill>
              <a:schemeClr val="tx1"/>
            </a:solidFill>
          </a:ln>
        </p:spPr>
      </p:pic>
      <p:sp>
        <p:nvSpPr>
          <p:cNvPr id="9" name="文本框 3"/>
          <p:cNvSpPr txBox="1"/>
          <p:nvPr/>
        </p:nvSpPr>
        <p:spPr>
          <a:xfrm>
            <a:off x="7336221" y="4785931"/>
            <a:ext cx="3819746" cy="1446550"/>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a:r>
              <a:rPr kumimoji="0" lang="zh-TW"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視頻名稱：「</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概念通通識</a:t>
            </a:r>
            <a:r>
              <a:rPr lang="en-US" altLang="zh-TW"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智慧城市</a:t>
            </a:r>
            <a:r>
              <a:rPr lang="en-US" altLang="zh-TW"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香港」</a:t>
            </a:r>
            <a:endParaRPr kumimoji="0" lang="en-US" altLang="zh-TW"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a:r>
              <a:rPr lang="en-US" altLang="zh-CN"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https://www.youtube.com/watch?v=b7LzwKKEsuc</a:t>
            </a:r>
            <a:endParaRPr kumimoji="0" lang="zh-CN"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2" name="矩形 11"/>
          <p:cNvSpPr/>
          <p:nvPr/>
        </p:nvSpPr>
        <p:spPr>
          <a:xfrm>
            <a:off x="7336221" y="6312462"/>
            <a:ext cx="3775393" cy="400110"/>
          </a:xfrm>
          <a:prstGeom prst="rect">
            <a:avLst/>
          </a:prstGeom>
          <a:solidFill>
            <a:schemeClr val="accent5">
              <a:lumMod val="20000"/>
              <a:lumOff val="80000"/>
            </a:schemeClr>
          </a:solidFill>
          <a:ln w="6350">
            <a:solidFill>
              <a:schemeClr val="tx1"/>
            </a:solidFill>
          </a:ln>
        </p:spPr>
        <p:txBody>
          <a:bodyPr wrap="none">
            <a:spAutoFit/>
          </a:bodyPr>
          <a:lstStyle/>
          <a:p>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該</a:t>
            </a:r>
            <a:r>
              <a:rPr lang="zh-HK"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段視頻</a:t>
            </a:r>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由中國文化研究院製作</a:t>
            </a:r>
            <a:endParaRPr lang="zh-HK"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8454437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09296" y="1690738"/>
            <a:ext cx="10489326" cy="2763064"/>
          </a:xfrm>
          <a:prstGeom prst="rect">
            <a:avLst/>
          </a:prstGeom>
          <a:noFill/>
        </p:spPr>
        <p:txBody>
          <a:bodyPr wrap="square" rtlCol="0">
            <a:spAutoFit/>
          </a:bodyPr>
          <a:lstStyle/>
          <a:p>
            <a:pPr lvl="0" algn="just" latinLnBrk="1" hangingPunct="0">
              <a:lnSpc>
                <a:spcPct val="110000"/>
              </a:lnSpc>
              <a:defRPr/>
            </a:pPr>
            <a:r>
              <a:rPr kumimoji="0" lang="en-US"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楷体" panose="02010609060101010101" charset="-122"/>
                <a:sym typeface="+mn-ea"/>
              </a:rPr>
              <a:t>    </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近年來，</a:t>
            </a:r>
            <a:r>
              <a:rPr kumimoji="0"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從</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網絡購物</a:t>
            </a:r>
            <a:r>
              <a:rPr kumimoji="0"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到</a:t>
            </a:r>
            <a:r>
              <a:rPr lang="zh-TW" altLang="en-US" sz="3200" noProof="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網上訂購食物</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外賣</a:t>
            </a:r>
            <a:r>
              <a:rPr kumimoji="0" sz="32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服務</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；從網上預訂機票到共享單車；</a:t>
            </a:r>
            <a:r>
              <a:rPr kumimoji="0"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從</a:t>
            </a: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智能</a:t>
            </a:r>
            <a:r>
              <a:rPr kumimoji="0" sz="32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穿戴</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裝置</a:t>
            </a:r>
            <a:r>
              <a:rPr kumimoji="0"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到智能家電、3D</a:t>
            </a: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打</a:t>
            </a:r>
            <a:r>
              <a:rPr kumimoji="0"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印</a:t>
            </a: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sz="32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從互聯網金融到綠色産業</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、生物醫藥</a:t>
            </a:r>
            <a:r>
              <a:rPr kumimoji="0" sz="32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sym typeface="+mn-ea"/>
              </a:rPr>
              <a:t>……</a:t>
            </a:r>
            <a:r>
              <a:rPr kumimoji="0" lang="zh-TW" altLang="en-US" sz="32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sym typeface="+mn-ea"/>
              </a:rPr>
              <a:t>，</a:t>
            </a: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網上</a:t>
            </a:r>
            <a:r>
              <a:rPr kumimoji="0" sz="32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經濟</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活動</a:t>
            </a:r>
            <a:r>
              <a:rPr kumimoji="0" sz="32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已經遍</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布</a:t>
            </a:r>
            <a:r>
              <a:rPr kumimoji="0" sz="32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各個領域</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，並</a:t>
            </a:r>
            <a:r>
              <a:rPr kumimoji="0" sz="32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與科技創新、便捷生活、節能環保等緊密相聯</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sz="32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影響</a:t>
            </a: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社會發展</a:t>
            </a: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和大家</a:t>
            </a:r>
            <a:r>
              <a:rPr kumimoji="0" sz="32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的生活</a:t>
            </a: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endParaRPr kumimoji="0" sz="3200" b="0" i="0" u="none" strike="noStrike" kern="120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5" name="文本框 4"/>
          <p:cNvSpPr txBox="1"/>
          <p:nvPr/>
        </p:nvSpPr>
        <p:spPr>
          <a:xfrm>
            <a:off x="0" y="5509441"/>
            <a:ext cx="11786743" cy="6832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CN" altLang="en-US" sz="29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舉一個</a:t>
            </a:r>
            <a:r>
              <a:rPr kumimoji="0" lang="zh-TW" altLang="en-US" sz="29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你認識較多或曾經參與的</a:t>
            </a:r>
            <a:r>
              <a:rPr lang="zh-TW" altLang="en-US" sz="2900" dirty="0">
                <a:solidFill>
                  <a:prstClr val="black"/>
                </a:solidFill>
                <a:latin typeface="DFKai-SB" panose="03000509000000000000" pitchFamily="65" charset="-120"/>
                <a:ea typeface="DFKai-SB" panose="03000509000000000000" pitchFamily="65" charset="-120"/>
              </a:rPr>
              <a:t>網上</a:t>
            </a:r>
            <a:r>
              <a:rPr kumimoji="0" lang="zh-CN" altLang="en-US" sz="29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經濟</a:t>
            </a:r>
            <a:r>
              <a:rPr kumimoji="0" lang="zh-TW" altLang="en-US" sz="29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活動</a:t>
            </a:r>
            <a:r>
              <a:rPr kumimoji="0" lang="zh-CN" altLang="en-US" sz="29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例</a:t>
            </a:r>
            <a:r>
              <a:rPr kumimoji="0" lang="zh-TW" altLang="en-US" sz="29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子</a:t>
            </a:r>
            <a:r>
              <a:rPr kumimoji="0" lang="zh-CN" altLang="en-US" sz="29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，談談你</a:t>
            </a:r>
            <a:r>
              <a:rPr lang="zh-TW" altLang="en-US" sz="2900" dirty="0">
                <a:solidFill>
                  <a:prstClr val="black"/>
                </a:solidFill>
                <a:latin typeface="DFKai-SB" panose="03000509000000000000" pitchFamily="65" charset="-120"/>
                <a:ea typeface="DFKai-SB" panose="03000509000000000000" pitchFamily="65" charset="-120"/>
              </a:rPr>
              <a:t>的感受</a:t>
            </a:r>
            <a:r>
              <a:rPr kumimoji="0" lang="zh-CN" altLang="en-US" sz="29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endParaRPr kumimoji="0" lang="zh-CN" altLang="en-US" sz="2900" b="0" i="0" u="none" strike="noStrike" kern="1200" cap="none" spc="0" normalizeH="0" baseline="0" noProof="0" dirty="0">
              <a:ln>
                <a:noFill/>
              </a:ln>
              <a:solidFill>
                <a:srgbClr val="4472C4">
                  <a:lumMod val="60000"/>
                  <a:lumOff val="40000"/>
                </a:srgbClr>
              </a:solidFill>
              <a:effectLst/>
              <a:uLnTx/>
              <a:uFillTx/>
              <a:latin typeface="DFKai-SB" panose="03000509000000000000" pitchFamily="65" charset="-120"/>
              <a:ea typeface="DFKai-SB" panose="03000509000000000000" pitchFamily="65" charset="-120"/>
              <a:cs typeface="楷体" panose="02010609060101010101" charset="-122"/>
              <a:sym typeface="+mn-ea"/>
            </a:endParaRPr>
          </a:p>
        </p:txBody>
      </p:sp>
      <p:grpSp>
        <p:nvGrpSpPr>
          <p:cNvPr id="16" name="组合 15"/>
          <p:cNvGrpSpPr/>
          <p:nvPr/>
        </p:nvGrpSpPr>
        <p:grpSpPr>
          <a:xfrm>
            <a:off x="977900" y="607806"/>
            <a:ext cx="2665566" cy="666102"/>
            <a:chOff x="977900" y="565798"/>
            <a:chExt cx="2665566" cy="666102"/>
          </a:xfrm>
        </p:grpSpPr>
        <p:sp>
          <p:nvSpPr>
            <p:cNvPr id="17" name="矩形 16"/>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9" name="矩形 18"/>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1" name="文本框 13"/>
            <p:cNvSpPr txBox="1">
              <a:spLocks noChangeArrowheads="1"/>
            </p:cNvSpPr>
            <p:nvPr/>
          </p:nvSpPr>
          <p:spPr bwMode="auto">
            <a:xfrm>
              <a:off x="1332066" y="565798"/>
              <a:ext cx="23114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 情境導入</a:t>
              </a:r>
            </a:p>
          </p:txBody>
        </p:sp>
        <p:cxnSp>
          <p:nvCxnSpPr>
            <p:cNvPr id="22" name="直接连接符 21"/>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977900" y="4706483"/>
            <a:ext cx="2051357" cy="645160"/>
            <a:chOff x="1193537" y="1373791"/>
            <a:chExt cx="2051357" cy="645160"/>
          </a:xfrm>
        </p:grpSpPr>
        <p:sp>
          <p:nvSpPr>
            <p:cNvPr id="24" name="矩形 23"/>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矩形 25"/>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文本框 26"/>
            <p:cNvSpPr txBox="1">
              <a:spLocks noChangeArrowheads="1"/>
            </p:cNvSpPr>
            <p:nvPr/>
          </p:nvSpPr>
          <p:spPr bwMode="auto">
            <a:xfrm>
              <a:off x="1547703" y="1373791"/>
              <a:ext cx="1697191"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 小活動</a:t>
              </a:r>
            </a:p>
          </p:txBody>
        </p:sp>
        <p:cxnSp>
          <p:nvCxnSpPr>
            <p:cNvPr id="28" name="直接连接符 27"/>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3485612" y="200756"/>
            <a:ext cx="63428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rPr>
              <a:t>智慧城市讓香港人</a:t>
            </a:r>
            <a:r>
              <a:rPr kumimoji="0" lang="zh-TW" altLang="en-US" sz="3200" b="1"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rPr>
              <a:t>的</a:t>
            </a:r>
            <a:r>
              <a:rPr kumimoji="0" lang="zh-CN" altLang="en-US" sz="3200" b="1"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rPr>
              <a:t>生活更</a:t>
            </a:r>
            <a:r>
              <a:rPr kumimoji="0" lang="zh-TW" altLang="en-US" sz="3200" b="1"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rPr>
              <a:t>為</a:t>
            </a:r>
            <a:r>
              <a:rPr kumimoji="0" lang="zh-CN" altLang="en-US" sz="3200" b="1"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rPr>
              <a:t>便捷</a:t>
            </a:r>
          </a:p>
        </p:txBody>
      </p:sp>
      <p:sp>
        <p:nvSpPr>
          <p:cNvPr id="11" name="文本框 10"/>
          <p:cNvSpPr txBox="1"/>
          <p:nvPr/>
        </p:nvSpPr>
        <p:spPr>
          <a:xfrm>
            <a:off x="3333888" y="968976"/>
            <a:ext cx="8582187" cy="1886670"/>
          </a:xfrm>
          <a:prstGeom prst="rect">
            <a:avLst/>
          </a:prstGeom>
          <a:noFill/>
          <a:ln>
            <a:noFill/>
            <a:prstDash val="dashDot"/>
          </a:ln>
        </p:spPr>
        <p:txBody>
          <a:bodyPr wrap="square" rtlCol="0" anchor="t">
            <a:spAutoFit/>
          </a:bodyPr>
          <a:lstStyle/>
          <a:p>
            <a:pPr lvl="0" algn="just" hangingPunct="0">
              <a:lnSpc>
                <a:spcPct val="110000"/>
              </a:lnSpc>
              <a:defRPr/>
            </a:pPr>
            <a:r>
              <a:rPr kumimoji="0" lang="zh-CN" altLang="en-US" sz="2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rPr>
              <a:t>    </a:t>
            </a:r>
            <a:r>
              <a:rPr kumimoji="0" lang="zh-TW" altLang="en-US" sz="2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截</a:t>
            </a:r>
            <a:r>
              <a:rPr kumimoji="0" lang="zh-CN" altLang="en-US" sz="2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至</a:t>
            </a:r>
            <a:r>
              <a:rPr kumimoji="0" lang="en-US" altLang="zh-CN"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202</a:t>
            </a:r>
            <a:r>
              <a:rPr kumimoji="0" lang="en-US" altLang="zh-TW"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年，香港有超過</a:t>
            </a:r>
            <a:r>
              <a:rPr kumimoji="0" lang="en-US" altLang="zh-CN"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40,000</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個免費WiFi熱點。</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本港互聯網服務已基本實現普及化、自動化、便捷化和環保化，</a:t>
            </a:r>
            <a:r>
              <a:rPr lang="zh-TW" altLang="en-US" sz="2600" noProof="0" dirty="0">
                <a:latin typeface="Times New Roman" panose="02020603050405020304" pitchFamily="18" charset="0"/>
                <a:ea typeface="DFKai-SB" panose="03000509000000000000" pitchFamily="65" charset="-120"/>
                <a:cs typeface="Times New Roman" panose="02020603050405020304" pitchFamily="18" charset="0"/>
                <a:sym typeface="+mn-ea"/>
              </a:rPr>
              <a:t>進一步</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推廣公共及私營機構提供免費或設有免費使用時段的</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Wi-Fi</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服務。</a:t>
            </a:r>
          </a:p>
        </p:txBody>
      </p:sp>
      <p:sp>
        <p:nvSpPr>
          <p:cNvPr id="14" name="文本框 13"/>
          <p:cNvSpPr txBox="1"/>
          <p:nvPr/>
        </p:nvSpPr>
        <p:spPr>
          <a:xfrm>
            <a:off x="3333888" y="3149477"/>
            <a:ext cx="8382000" cy="1412694"/>
          </a:xfrm>
          <a:prstGeom prst="rect">
            <a:avLst/>
          </a:prstGeom>
          <a:noFill/>
          <a:ln>
            <a:noFill/>
            <a:prstDash val="dashDot"/>
          </a:ln>
        </p:spPr>
        <p:txBody>
          <a:bodyPr wrap="square" rtlCol="0" anchor="t">
            <a:spAutoFit/>
          </a:bodyPr>
          <a:lstStyle/>
          <a:p>
            <a:pPr lvl="0" algn="just">
              <a:lnSpc>
                <a:spcPct val="110000"/>
              </a:lnSpc>
              <a:defRPr/>
            </a:pPr>
            <a:r>
              <a:rPr lang="zh-TW" altLang="en-US" sz="2600" dirty="0">
                <a:solidFill>
                  <a:prstClr val="black">
                    <a:lumMod val="95000"/>
                    <a:lumOff val="5000"/>
                  </a:prstClr>
                </a:solidFill>
                <a:latin typeface="DFKai-SB" panose="03000509000000000000" pitchFamily="65" charset="-120"/>
                <a:ea typeface="DFKai-SB" panose="03000509000000000000" pitchFamily="65" charset="-120"/>
                <a:sym typeface="+mn-ea"/>
              </a:rPr>
              <a:t>    政府資訊科技總監辦公室</a:t>
            </a:r>
            <a:r>
              <a:rPr kumimoji="0" lang="zh-CN"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sym typeface="+mn-ea"/>
              </a:rPr>
              <a:t>為所有香港居民免費提供可自由選擇使用的「智方便」戶口，市民能以單一的數碼身分和認證方法與政府和商業機構進行網上交易。</a:t>
            </a:r>
          </a:p>
        </p:txBody>
      </p:sp>
      <p:grpSp>
        <p:nvGrpSpPr>
          <p:cNvPr id="20" name="组合 19"/>
          <p:cNvGrpSpPr/>
          <p:nvPr/>
        </p:nvGrpSpPr>
        <p:grpSpPr>
          <a:xfrm>
            <a:off x="457987" y="1021238"/>
            <a:ext cx="2689502" cy="1632794"/>
            <a:chOff x="650" y="1871"/>
            <a:chExt cx="4486" cy="3354"/>
          </a:xfrm>
        </p:grpSpPr>
        <p:pic>
          <p:nvPicPr>
            <p:cNvPr id="16" name="图片 15"/>
            <p:cNvPicPr>
              <a:picLocks noChangeAspect="1"/>
            </p:cNvPicPr>
            <p:nvPr/>
          </p:nvPicPr>
          <p:blipFill>
            <a:blip r:embed="rId3" cstate="hqprint">
              <a:extLst>
                <a:ext uri="{28A0092B-C50C-407E-A947-70E740481C1C}">
                  <a14:useLocalDpi xmlns:a14="http://schemas.microsoft.com/office/drawing/2010/main" val="0"/>
                </a:ext>
              </a:extLst>
            </a:blip>
            <a:srcRect t="19774" b="2749"/>
            <a:stretch>
              <a:fillRect/>
            </a:stretch>
          </p:blipFill>
          <p:spPr>
            <a:xfrm>
              <a:off x="650" y="1871"/>
              <a:ext cx="4486" cy="3354"/>
            </a:xfrm>
            <a:prstGeom prst="rect">
              <a:avLst/>
            </a:prstGeom>
            <a:ln w="9525">
              <a:solidFill>
                <a:schemeClr val="tx1"/>
              </a:solidFill>
            </a:ln>
          </p:spPr>
        </p:pic>
        <p:sp>
          <p:nvSpPr>
            <p:cNvPr id="18" name="对角圆角矩形 17"/>
            <p:cNvSpPr/>
            <p:nvPr/>
          </p:nvSpPr>
          <p:spPr>
            <a:xfrm>
              <a:off x="1334" y="4556"/>
              <a:ext cx="2830" cy="556"/>
            </a:xfrm>
            <a:prstGeom prst="round2Diag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9" name="文本框 18"/>
            <p:cNvSpPr txBox="1"/>
            <p:nvPr/>
          </p:nvSpPr>
          <p:spPr>
            <a:xfrm>
              <a:off x="1315" y="4455"/>
              <a:ext cx="2675" cy="759"/>
            </a:xfrm>
            <a:prstGeom prst="rect">
              <a:avLst/>
            </a:prstGeom>
            <a:noFill/>
            <a:ln w="952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err="1">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WiFi</a:t>
              </a:r>
              <a:r>
                <a:rPr kumimoji="0" lang="zh-CN" altLang="en-US" sz="18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連通城市</a:t>
              </a:r>
            </a:p>
          </p:txBody>
        </p:sp>
      </p:grpSp>
      <p:grpSp>
        <p:nvGrpSpPr>
          <p:cNvPr id="23" name="组合 22"/>
          <p:cNvGrpSpPr/>
          <p:nvPr/>
        </p:nvGrpSpPr>
        <p:grpSpPr>
          <a:xfrm>
            <a:off x="457987" y="2974583"/>
            <a:ext cx="2689503" cy="1762482"/>
            <a:chOff x="898" y="6922"/>
            <a:chExt cx="3936" cy="3060"/>
          </a:xfrm>
        </p:grpSpPr>
        <p:pic>
          <p:nvPicPr>
            <p:cNvPr id="22" name="图片 21"/>
            <p:cNvPicPr>
              <a:picLocks noChangeAspect="1"/>
            </p:cNvPicPr>
            <p:nvPr/>
          </p:nvPicPr>
          <p:blipFill rotWithShape="1">
            <a:blip r:embed="rId4" cstate="hqprint">
              <a:extLst>
                <a:ext uri="{28A0092B-C50C-407E-A947-70E740481C1C}">
                  <a14:useLocalDpi xmlns:a14="http://schemas.microsoft.com/office/drawing/2010/main" val="0"/>
                </a:ext>
              </a:extLst>
            </a:blip>
            <a:srcRect l="8003" t="21253" r="8854" b="-1"/>
            <a:stretch/>
          </p:blipFill>
          <p:spPr>
            <a:xfrm>
              <a:off x="898" y="6922"/>
              <a:ext cx="3936" cy="3060"/>
            </a:xfrm>
            <a:prstGeom prst="rect">
              <a:avLst/>
            </a:prstGeom>
            <a:ln w="9525">
              <a:solidFill>
                <a:schemeClr val="tx1"/>
              </a:solidFill>
            </a:ln>
          </p:spPr>
        </p:pic>
        <p:grpSp>
          <p:nvGrpSpPr>
            <p:cNvPr id="10" name="组合 9"/>
            <p:cNvGrpSpPr/>
            <p:nvPr/>
          </p:nvGrpSpPr>
          <p:grpSpPr>
            <a:xfrm>
              <a:off x="1445" y="9300"/>
              <a:ext cx="2706" cy="642"/>
              <a:chOff x="9190461" y="5997985"/>
              <a:chExt cx="1719588" cy="407093"/>
            </a:xfrm>
          </p:grpSpPr>
          <p:sp>
            <p:nvSpPr>
              <p:cNvPr id="12" name="对角圆角矩形 11"/>
              <p:cNvSpPr/>
              <p:nvPr/>
            </p:nvSpPr>
            <p:spPr>
              <a:xfrm>
                <a:off x="9230263" y="6020855"/>
                <a:ext cx="1581621" cy="346692"/>
              </a:xfrm>
              <a:prstGeom prst="round2DiagRect">
                <a:avLst/>
              </a:prstGeom>
              <a:solidFill>
                <a:schemeClr val="accent6">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3" name="文本框 12"/>
              <p:cNvSpPr txBox="1"/>
              <p:nvPr/>
            </p:nvSpPr>
            <p:spPr>
              <a:xfrm>
                <a:off x="9190461" y="5997985"/>
                <a:ext cx="1719588" cy="407093"/>
              </a:xfrm>
              <a:prstGeom prst="rect">
                <a:avLst/>
              </a:prstGeom>
              <a:noFill/>
              <a:ln w="952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CN" sz="1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a:t>
                </a:r>
                <a:r>
                  <a:rPr kumimoji="0" lang="zh-CN" altLang="en-US" sz="1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智方便</a:t>
                </a:r>
                <a:r>
                  <a:rPr kumimoji="0" lang="zh-TW" altLang="zh-CN" sz="1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a:t>
                </a:r>
                <a:r>
                  <a:rPr kumimoji="0" lang="zh-CN" altLang="en-US" sz="1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應用</a:t>
                </a:r>
              </a:p>
            </p:txBody>
          </p:sp>
        </p:grpSp>
      </p:grpSp>
      <p:pic>
        <p:nvPicPr>
          <p:cNvPr id="4" name="圖片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3667" y="4970829"/>
            <a:ext cx="2723823" cy="1632531"/>
          </a:xfrm>
          <a:prstGeom prst="rect">
            <a:avLst/>
          </a:prstGeom>
        </p:spPr>
      </p:pic>
      <p:sp>
        <p:nvSpPr>
          <p:cNvPr id="29" name="文本框 12"/>
          <p:cNvSpPr txBox="1"/>
          <p:nvPr/>
        </p:nvSpPr>
        <p:spPr>
          <a:xfrm>
            <a:off x="423667" y="6320815"/>
            <a:ext cx="2723823" cy="369332"/>
          </a:xfrm>
          <a:prstGeom prst="rect">
            <a:avLst/>
          </a:prstGeom>
          <a:solidFill>
            <a:schemeClr val="accent6">
              <a:lumMod val="40000"/>
              <a:lumOff val="60000"/>
            </a:schemeClr>
          </a:solidFill>
          <a:ln w="952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促進創新及新經濟的發展</a:t>
            </a:r>
            <a:endParaRPr kumimoji="0" lang="zh-CN" altLang="en-US" sz="1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endParaRPr>
          </a:p>
        </p:txBody>
      </p:sp>
      <p:sp>
        <p:nvSpPr>
          <p:cNvPr id="31" name="文本框 13"/>
          <p:cNvSpPr txBox="1"/>
          <p:nvPr/>
        </p:nvSpPr>
        <p:spPr>
          <a:xfrm>
            <a:off x="3417972" y="4780873"/>
            <a:ext cx="8382000" cy="1852815"/>
          </a:xfrm>
          <a:prstGeom prst="rect">
            <a:avLst/>
          </a:prstGeom>
          <a:noFill/>
          <a:ln>
            <a:noFill/>
            <a:prstDash val="dashDot"/>
          </a:ln>
        </p:spPr>
        <p:txBody>
          <a:bodyPr wrap="square" rtlCol="0" anchor="t">
            <a:spAutoFit/>
          </a:bodyPr>
          <a:lstStyle/>
          <a:p>
            <a:pPr lvl="0" algn="just">
              <a:lnSpc>
                <a:spcPct val="110000"/>
              </a:lnSpc>
              <a:defRPr/>
            </a:pPr>
            <a:r>
              <a:rPr lang="zh-TW" altLang="en-US" sz="2600" dirty="0">
                <a:solidFill>
                  <a:prstClr val="black">
                    <a:lumMod val="95000"/>
                    <a:lumOff val="5000"/>
                  </a:prstClr>
                </a:solidFill>
                <a:latin typeface="DFKai-SB" panose="03000509000000000000" pitchFamily="65" charset="-120"/>
                <a:ea typeface="DFKai-SB" panose="03000509000000000000" pitchFamily="65" charset="-120"/>
                <a:sym typeface="+mn-ea"/>
              </a:rPr>
              <a:t>    檢視現行法例及法規，務求清除或更新窒礙創新及新經濟發展的條文。透過「科技券」鼓勵本地企業</a:t>
            </a:r>
            <a:r>
              <a:rPr lang="en-US" altLang="zh-TW" sz="2600" dirty="0">
                <a:solidFill>
                  <a:prstClr val="black">
                    <a:lumMod val="95000"/>
                    <a:lumOff val="5000"/>
                  </a:prstClr>
                </a:solidFill>
                <a:latin typeface="DFKai-SB" panose="03000509000000000000" pitchFamily="65" charset="-120"/>
                <a:ea typeface="DFKai-SB" panose="03000509000000000000" pitchFamily="65" charset="-120"/>
                <a:sym typeface="+mn-ea"/>
              </a:rPr>
              <a:t>/</a:t>
            </a:r>
            <a:r>
              <a:rPr lang="zh-TW" altLang="en-US" sz="2600" dirty="0">
                <a:solidFill>
                  <a:prstClr val="black">
                    <a:lumMod val="95000"/>
                    <a:lumOff val="5000"/>
                  </a:prstClr>
                </a:solidFill>
                <a:latin typeface="DFKai-SB" panose="03000509000000000000" pitchFamily="65" charset="-120"/>
                <a:ea typeface="DFKai-SB" panose="03000509000000000000" pitchFamily="65" charset="-120"/>
                <a:sym typeface="+mn-ea"/>
              </a:rPr>
              <a:t>機構採用科技服務或方案提高營運效率。探討使用新科技和新興技術標準，以促進公司的認證。</a:t>
            </a:r>
            <a:endParaRPr kumimoji="0" lang="zh-CN"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sym typeface="+mn-ea"/>
            </a:endParaRPr>
          </a:p>
        </p:txBody>
      </p:sp>
      <p:sp>
        <p:nvSpPr>
          <p:cNvPr id="2" name="Rectangle 1"/>
          <p:cNvSpPr/>
          <p:nvPr/>
        </p:nvSpPr>
        <p:spPr>
          <a:xfrm>
            <a:off x="6732494" y="2379327"/>
            <a:ext cx="4888183" cy="461665"/>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資源來源 </a:t>
            </a: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政府資訊科技總監辦公室</a:t>
            </a: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https://www.ogcio.gov.hk/tc/our_work/community/common_wifi_branding/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840828" y="4891253"/>
            <a:ext cx="10180100" cy="1631216"/>
          </a:xfrm>
          <a:prstGeom prst="rect">
            <a:avLst/>
          </a:prstGeom>
          <a:noFill/>
        </p:spPr>
        <p:txBody>
          <a:bodyPr wrap="square" rtlCol="0">
            <a:spAutoFit/>
          </a:bodyPr>
          <a:lstStyle/>
          <a:p>
            <a:pPr lvl="0" algn="just" hangingPunct="0">
              <a:lnSpc>
                <a:spcPts val="4000"/>
              </a:lnSpc>
              <a:defRPr/>
            </a:pP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    </a:t>
            </a:r>
            <a:r>
              <a:rPr lang="zh-TW" altLang="en-US" sz="2800" dirty="0">
                <a:solidFill>
                  <a:prstClr val="black"/>
                </a:solidFill>
                <a:latin typeface="DFKai-SB" panose="03000509000000000000" pitchFamily="65" charset="-120"/>
                <a:ea typeface="DFKai-SB" panose="03000509000000000000" pitchFamily="65" charset="-120"/>
                <a:cs typeface="黑体" panose="02010609060101010101" charset="-122"/>
                <a:sym typeface="+mn-ea"/>
              </a:rPr>
              <a:t>從「香港智慧城市藍圖」官方網站下載及</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閱讀</a:t>
            </a:r>
            <a:r>
              <a:rPr lang="en-US" altLang="zh-TW" sz="2800" dirty="0">
                <a:solidFill>
                  <a:prstClr val="black"/>
                </a:solidFill>
                <a:latin typeface="DFKai-SB" panose="03000509000000000000" pitchFamily="65" charset="-120"/>
                <a:ea typeface="DFKai-SB" panose="03000509000000000000" pitchFamily="65" charset="-120"/>
                <a:cs typeface="黑体" panose="02010609060101010101" charset="-122"/>
                <a:sym typeface="+mn-ea"/>
              </a:rPr>
              <a:t>《</a:t>
            </a:r>
            <a:r>
              <a:rPr lang="zh-TW" altLang="en-US" sz="2800" dirty="0">
                <a:solidFill>
                  <a:prstClr val="black"/>
                </a:solidFill>
                <a:latin typeface="DFKai-SB" panose="03000509000000000000" pitchFamily="65" charset="-120"/>
                <a:ea typeface="DFKai-SB" panose="03000509000000000000" pitchFamily="65" charset="-120"/>
                <a:cs typeface="黑体" panose="02010609060101010101" charset="-122"/>
                <a:sym typeface="+mn-ea"/>
              </a:rPr>
              <a:t>香港智慧城巿藍圖</a:t>
            </a:r>
            <a:r>
              <a:rPr lang="en-US" altLang="zh-TW"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2.0</a:t>
            </a:r>
            <a:r>
              <a:rPr lang="en-US" altLang="zh-TW" sz="2800" dirty="0">
                <a:solidFill>
                  <a:prstClr val="black"/>
                </a:solidFill>
                <a:latin typeface="DFKai-SB" panose="03000509000000000000" pitchFamily="65" charset="-120"/>
                <a:ea typeface="DFKai-SB" panose="03000509000000000000" pitchFamily="65" charset="-120"/>
                <a:cs typeface="黑体" panose="02010609060101010101" charset="-122"/>
                <a:sym typeface="+mn-ea"/>
              </a:rPr>
              <a:t>》</a:t>
            </a:r>
            <a:r>
              <a:rPr lang="zh-TW" altLang="en-US" sz="2800" dirty="0">
                <a:solidFill>
                  <a:prstClr val="black"/>
                </a:solidFill>
                <a:latin typeface="DFKai-SB" panose="03000509000000000000" pitchFamily="65" charset="-120"/>
                <a:ea typeface="DFKai-SB" panose="03000509000000000000" pitchFamily="65" charset="-120"/>
                <a:cs typeface="黑体" panose="02010609060101010101" charset="-122"/>
                <a:sym typeface="+mn-ea"/>
              </a:rPr>
              <a:t>，然後</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以智慧城市建設為主題，調查香港智慧生活情況，就其中某一項目提出一份兼具合理性與可行性的建議書。</a:t>
            </a:r>
          </a:p>
        </p:txBody>
      </p:sp>
      <p:cxnSp>
        <p:nvCxnSpPr>
          <p:cNvPr id="42" name="直接连接符 41"/>
          <p:cNvCxnSpPr/>
          <p:nvPr/>
        </p:nvCxnSpPr>
        <p:spPr>
          <a:xfrm>
            <a:off x="5731510" y="5575300"/>
            <a:ext cx="0" cy="9525"/>
          </a:xfrm>
          <a:prstGeom prst="line">
            <a:avLst/>
          </a:prstGeom>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969107" y="598982"/>
            <a:ext cx="7481210" cy="3342453"/>
          </a:xfrm>
          <a:prstGeom prst="rect">
            <a:avLst/>
          </a:prstGeom>
          <a:noFill/>
        </p:spPr>
        <p:txBody>
          <a:bodyPr wrap="square" rtlCol="0">
            <a:spAutoFit/>
          </a:bodyPr>
          <a:lstStyle/>
          <a:p>
            <a:pPr marL="0" marR="0" lvl="0" indent="0" algn="just" defTabSz="914400" rtl="0" eaLnBrk="1" fontAlgn="auto" latinLnBrk="0" hangingPunct="0">
              <a:lnSpc>
                <a:spcPct val="11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    </a:t>
            </a:r>
            <a:r>
              <a:rPr kumimoji="0" lang="en-US" altLang="zh-CN"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2020</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年，香港特別行政區政府公</a:t>
            </a:r>
            <a:r>
              <a:rPr kumimoji="0" lang="zh-TW"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布</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《香港智慧城巿藍圖2.0》</a:t>
            </a:r>
            <a:r>
              <a:rPr kumimoji="0" lang="zh-TW"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，並</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上載至</a:t>
            </a:r>
            <a:r>
              <a:rPr kumimoji="0" lang="zh-TW"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「香港</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智慧城市</a:t>
            </a:r>
            <a:r>
              <a:rPr kumimoji="0" lang="zh-TW"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藍圖」官方</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網站（www.smartcity.gov.hk），網站亦已加入智慧城市實時城市數據儀表板，讓市民取得最新資訊。 </a:t>
            </a:r>
          </a:p>
        </p:txBody>
      </p:sp>
      <p:grpSp>
        <p:nvGrpSpPr>
          <p:cNvPr id="12" name="组合 11"/>
          <p:cNvGrpSpPr/>
          <p:nvPr/>
        </p:nvGrpSpPr>
        <p:grpSpPr>
          <a:xfrm>
            <a:off x="969107" y="3966487"/>
            <a:ext cx="2060728" cy="674687"/>
            <a:chOff x="1193537" y="1344264"/>
            <a:chExt cx="2060728" cy="674687"/>
          </a:xfrm>
        </p:grpSpPr>
        <p:sp>
          <p:nvSpPr>
            <p:cNvPr id="13" name="矩形 1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4" name="矩形 1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文本框 13"/>
            <p:cNvSpPr txBox="1">
              <a:spLocks noChangeArrowheads="1"/>
            </p:cNvSpPr>
            <p:nvPr/>
          </p:nvSpPr>
          <p:spPr bwMode="auto">
            <a:xfrm>
              <a:off x="1557074" y="1344264"/>
              <a:ext cx="1697191"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 </a:t>
              </a:r>
              <a:r>
                <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小活動</a:t>
              </a:r>
            </a:p>
          </p:txBody>
        </p:sp>
        <p:cxnSp>
          <p:nvCxnSpPr>
            <p:cNvPr id="16" name="直接连接符 15"/>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7" name="圖片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90029" y="687260"/>
            <a:ext cx="2268556" cy="3279227"/>
          </a:xfrm>
          <a:prstGeom prst="rect">
            <a:avLst/>
          </a:prstGeom>
          <a:ln w="9525">
            <a:solidFill>
              <a:schemeClr val="tx1"/>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477320" y="632241"/>
            <a:ext cx="2788873" cy="636854"/>
            <a:chOff x="1193537" y="1482882"/>
            <a:chExt cx="2731745" cy="536069"/>
          </a:xfrm>
        </p:grpSpPr>
        <p:sp>
          <p:nvSpPr>
            <p:cNvPr id="3" name="矩形 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矩形 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文本框 13"/>
            <p:cNvSpPr txBox="1">
              <a:spLocks noChangeArrowheads="1"/>
            </p:cNvSpPr>
            <p:nvPr/>
          </p:nvSpPr>
          <p:spPr bwMode="auto">
            <a:xfrm>
              <a:off x="1620575" y="1482882"/>
              <a:ext cx="2304707" cy="49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b="1" dirty="0">
                  <a:solidFill>
                    <a:prstClr val="black"/>
                  </a:solidFill>
                  <a:latin typeface="Microsoft JhengHei" panose="020B0604030504040204" pitchFamily="34" charset="-120"/>
                  <a:ea typeface="Microsoft JhengHei" panose="020B0604030504040204" pitchFamily="34" charset="-120"/>
                </a:rPr>
                <a:t> 參</a:t>
              </a:r>
              <a:r>
                <a:rPr kumimoji="0" lang="zh-TW"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考資料</a:t>
              </a:r>
              <a:endPar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cxnSp>
          <p:nvCxnSpPr>
            <p:cNvPr id="6" name="直接连接符 19"/>
            <p:cNvCxnSpPr/>
            <p:nvPr/>
          </p:nvCxnSpPr>
          <p:spPr>
            <a:xfrm>
              <a:off x="1710702" y="1957039"/>
              <a:ext cx="1677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2809934" y="654440"/>
            <a:ext cx="8602035" cy="584775"/>
          </a:xfrm>
          <a:prstGeom prst="rect">
            <a:avLst/>
          </a:prstGeom>
        </p:spPr>
        <p:txBody>
          <a:bodyPr wrap="none">
            <a:spAutoFit/>
          </a:bodyPr>
          <a:lstStyle/>
          <a:p>
            <a:pPr algn="ctr" fontAlgn="base"/>
            <a:r>
              <a:rPr lang="zh-TW" altLang="en-US" sz="3200" dirty="0">
                <a:solidFill>
                  <a:prstClr val="black"/>
                </a:solidFill>
                <a:latin typeface="DFKai-SB" panose="03000509000000000000" pitchFamily="65" charset="-120"/>
                <a:ea typeface="DFKai-SB" panose="03000509000000000000" pitchFamily="65" charset="-120"/>
                <a:cs typeface="黑体" panose="02010609060101010101" charset="-122"/>
              </a:rPr>
              <a:t>教育局舉辦「智慧城市專題研習計劃 </a:t>
            </a:r>
            <a:r>
              <a:rPr lang="en-US" altLang="zh-TW" sz="3000" dirty="0">
                <a:latin typeface="Times New Roman" panose="02020603050405020304" pitchFamily="18" charset="0"/>
                <a:cs typeface="Times New Roman" panose="02020603050405020304" pitchFamily="18" charset="0"/>
              </a:rPr>
              <a:t>2018/19</a:t>
            </a:r>
            <a:r>
              <a:rPr lang="zh-TW" altLang="en-US" sz="3000" b="1" dirty="0">
                <a:solidFill>
                  <a:srgbClr val="666666"/>
                </a:solidFill>
                <a:latin typeface="Times New Roman" panose="02020603050405020304" pitchFamily="18" charset="0"/>
                <a:cs typeface="Times New Roman" panose="02020603050405020304" pitchFamily="18" charset="0"/>
              </a:rPr>
              <a:t>」</a:t>
            </a:r>
            <a:endParaRPr lang="zh-TW" altLang="en-US" sz="3000" b="1" i="0" dirty="0">
              <a:solidFill>
                <a:srgbClr val="888888"/>
              </a:solidFill>
              <a:effectLst/>
              <a:latin typeface="Times New Roman" panose="02020603050405020304" pitchFamily="18" charset="0"/>
              <a:cs typeface="Times New Roman" panose="02020603050405020304" pitchFamily="18" charset="0"/>
            </a:endParaRPr>
          </a:p>
        </p:txBody>
      </p:sp>
      <p:sp>
        <p:nvSpPr>
          <p:cNvPr id="9" name="文本框 3"/>
          <p:cNvSpPr txBox="1"/>
          <p:nvPr/>
        </p:nvSpPr>
        <p:spPr>
          <a:xfrm>
            <a:off x="8067561" y="3344120"/>
            <a:ext cx="3411593" cy="1631216"/>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a:r>
              <a:rPr kumimoji="0" lang="zh-TW"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視頻名稱：</a:t>
            </a:r>
            <a:r>
              <a:rPr lang="zh-TW" altLang="en-US" sz="20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「智慧城市專題研習計劃活動花絮」</a:t>
            </a:r>
            <a:endParaRPr kumimoji="0" lang="en-US" altLang="zh-TW" sz="20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a:r>
              <a:rPr lang="en-US" altLang="zh-CN" sz="20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https://ls.edb.hkedcity.net/tc/smartcity2019/file/20190802/sc_highlight_video.mp4</a:t>
            </a:r>
            <a:endParaRPr kumimoji="0" lang="zh-CN"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pic>
        <p:nvPicPr>
          <p:cNvPr id="2050" name="Picture 2" descr="https://ls.edb.hkedcity.net/tc/smartcity2019/file/20190802/sc_highlight_vide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8295" y="1703361"/>
            <a:ext cx="3440859" cy="1533716"/>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13" name="圖片 12"/>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341306" y="1659422"/>
            <a:ext cx="7468471" cy="4047695"/>
          </a:xfrm>
          <a:prstGeom prst="rect">
            <a:avLst/>
          </a:prstGeom>
        </p:spPr>
      </p:pic>
      <p:sp>
        <p:nvSpPr>
          <p:cNvPr id="14" name="矩形 13"/>
          <p:cNvSpPr/>
          <p:nvPr/>
        </p:nvSpPr>
        <p:spPr>
          <a:xfrm>
            <a:off x="341306" y="5874771"/>
            <a:ext cx="9595207" cy="707886"/>
          </a:xfrm>
          <a:prstGeom prst="rect">
            <a:avLst/>
          </a:prstGeom>
          <a:solidFill>
            <a:schemeClr val="accent2">
              <a:lumMod val="20000"/>
              <a:lumOff val="80000"/>
            </a:schemeClr>
          </a:solidFill>
        </p:spPr>
        <p:txBody>
          <a:bodyPr wrap="square">
            <a:spAutoFit/>
          </a:bodyPr>
          <a:lstStyle/>
          <a:p>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該項專題研習計劃的詳情，可瀏覽「公民與社會發展科 </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通識教育科網上資源平台」</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https://ls.edb.hkedcity.net/tc/smartcity2019.php</a:t>
            </a:r>
          </a:p>
        </p:txBody>
      </p:sp>
      <p:sp>
        <p:nvSpPr>
          <p:cNvPr id="15" name="矩形 14"/>
          <p:cNvSpPr/>
          <p:nvPr/>
        </p:nvSpPr>
        <p:spPr>
          <a:xfrm>
            <a:off x="8067561" y="5082379"/>
            <a:ext cx="3411593" cy="400110"/>
          </a:xfrm>
          <a:prstGeom prst="rect">
            <a:avLst/>
          </a:prstGeom>
          <a:solidFill>
            <a:schemeClr val="accent5">
              <a:lumMod val="20000"/>
              <a:lumOff val="80000"/>
            </a:schemeClr>
          </a:solidFill>
          <a:ln w="6350">
            <a:solidFill>
              <a:schemeClr val="tx1"/>
            </a:solidFill>
          </a:ln>
        </p:spPr>
        <p:txBody>
          <a:bodyPr wrap="square">
            <a:spAutoFit/>
          </a:bodyPr>
          <a:lstStyle/>
          <a:p>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該</a:t>
            </a:r>
            <a:r>
              <a:rPr lang="zh-HK"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段視頻</a:t>
            </a:r>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由教育局製作</a:t>
            </a:r>
            <a:endParaRPr lang="zh-HK"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372093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52458" y="2320253"/>
            <a:ext cx="11000496" cy="3970318"/>
          </a:xfrm>
          <a:prstGeom prst="rect">
            <a:avLst/>
          </a:prstGeom>
          <a:noFill/>
          <a:ln>
            <a:solidFill>
              <a:srgbClr val="000000">
                <a:alpha val="0"/>
              </a:srgbClr>
            </a:solidFill>
            <a:prstDash val="dash"/>
          </a:ln>
        </p:spPr>
        <p:txBody>
          <a:bodyPr wrap="square" rtlCol="0" anchor="t">
            <a:spAutoFit/>
          </a:bodyP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新技術應用提高産業、産品競爭力，加快傳統産業轉型升級，促進製造業和服務業在産業鏈上融合，推動産業結構優化升級</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a:t>
            </a:r>
            <a:endPar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數</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碼</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化、智能化催生工業互聯網、互聯網</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服務等新業態新模式，積聚經濟發展新動能</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a:t>
            </a:r>
            <a:endPar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新經濟</a:t>
            </a:r>
            <a:r>
              <a:rPr lang="zh-TW" altLang="en-US" sz="2800" dirty="0">
                <a:solidFill>
                  <a:prstClr val="black"/>
                </a:solidFill>
                <a:latin typeface="DFKai-SB" panose="03000509000000000000" pitchFamily="65" charset="-120"/>
                <a:ea typeface="DFKai-SB" panose="03000509000000000000" pitchFamily="65" charset="-120"/>
                <a:sym typeface="+mn-ea"/>
              </a:rPr>
              <a:t>優化</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我國</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的</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供需結構，創新能力不斷提升，經濟實現量的合理增長和質的穩步提升，中國經濟進入了高質量發展階段。</a:t>
            </a:r>
          </a:p>
        </p:txBody>
      </p:sp>
      <p:sp>
        <p:nvSpPr>
          <p:cNvPr id="5" name="文本框 4"/>
          <p:cNvSpPr txBox="1"/>
          <p:nvPr/>
        </p:nvSpPr>
        <p:spPr bwMode="auto">
          <a:xfrm>
            <a:off x="1471572" y="1504784"/>
            <a:ext cx="5887172" cy="603885"/>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推動國家經濟高質量發展</a:t>
            </a:r>
          </a:p>
        </p:txBody>
      </p:sp>
      <p:sp>
        <p:nvSpPr>
          <p:cNvPr id="8" name="Freeform 5"/>
          <p:cNvSpPr/>
          <p:nvPr/>
        </p:nvSpPr>
        <p:spPr bwMode="auto">
          <a:xfrm>
            <a:off x="715771" y="1586594"/>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7" name="任意多边形: 形状 5"/>
          <p:cNvSpPr/>
          <p:nvPr/>
        </p:nvSpPr>
        <p:spPr>
          <a:xfrm>
            <a:off x="3362145" y="555058"/>
            <a:ext cx="5398978"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3.</a:t>
            </a:r>
            <a:r>
              <a:rPr kumimoji="0" lang="en-US" altLang="zh-CN" sz="36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 </a:t>
            </a:r>
            <a:r>
              <a:rPr kumimoji="0" lang="zh-TW" altLang="en-US" sz="36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對國家發展的影響</a:t>
            </a:r>
            <a:endParaRPr kumimoji="0" lang="zh-CN" altLang="en-US" sz="36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3075004" y="2249213"/>
            <a:ext cx="5221972" cy="3369137"/>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4" name="文本框 3"/>
          <p:cNvSpPr txBox="1"/>
          <p:nvPr/>
        </p:nvSpPr>
        <p:spPr>
          <a:xfrm>
            <a:off x="513948" y="424443"/>
            <a:ext cx="11182350" cy="2144177"/>
          </a:xfrm>
          <a:prstGeom prst="rect">
            <a:avLst/>
          </a:prstGeom>
          <a:noFill/>
        </p:spPr>
        <p:txBody>
          <a:bodyPr wrap="square" rtlCol="0">
            <a:spAutoFit/>
          </a:bodyPr>
          <a:lstStyle/>
          <a:p>
            <a:pPr marL="0" marR="0" lvl="0" indent="0" algn="just" defTabSz="914400" rtl="0" eaLnBrk="1" fontAlgn="auto" latinLnBrk="0" hangingPunct="1">
              <a:lnSpc>
                <a:spcPts val="4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2020</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年，我國新經濟增長</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迅速</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當中以</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新産業、新業態、新商業模式等「三新」指數增長最快，</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較</a:t>
            </a:r>
            <a:r>
              <a:rPr kumimoji="0" lang="en-US" altLang="zh-TW"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2019</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年增長了</a:t>
            </a:r>
            <a:r>
              <a:rPr kumimoji="0" lang="en-US" altLang="zh-TW"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4.5%</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對總指數增長的貢獻率達</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81.7%</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，位居各領域首位，新經濟成為推動經濟高質量發展的強大</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動力</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p>
        </p:txBody>
      </p:sp>
      <p:sp>
        <p:nvSpPr>
          <p:cNvPr id="6" name="文本框 5"/>
          <p:cNvSpPr txBox="1"/>
          <p:nvPr/>
        </p:nvSpPr>
        <p:spPr>
          <a:xfrm>
            <a:off x="1314595" y="5837748"/>
            <a:ext cx="9282820" cy="707886"/>
          </a:xfrm>
          <a:prstGeom prst="rect">
            <a:avLst/>
          </a:prstGeom>
          <a:solidFill>
            <a:schemeClr val="accent2">
              <a:lumMod val="20000"/>
              <a:lumOff val="80000"/>
            </a:schemeClr>
          </a:solidFill>
        </p:spPr>
        <p:txBody>
          <a:bodyPr wrap="square" rtlCol="0" anchor="t">
            <a:spAutoFit/>
          </a:bodyPr>
          <a:lstStyle/>
          <a:p>
            <a:pPr lvl="0">
              <a:defRPr/>
            </a:pPr>
            <a:r>
              <a:rPr kumimoji="0" lang="zh-TW" altLang="en-US"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參考資料</a:t>
            </a:r>
            <a:r>
              <a:rPr kumimoji="0" lang="zh-TW"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國家統計局：</a:t>
            </a: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年我國</a:t>
            </a:r>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三新</a:t>
            </a:r>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經濟增加值增長</a:t>
            </a: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4.5%</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，央視網</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https://news.cctv.com/2021/07/06/ARTIag9M5msArVzZjWHxTPX0210706.shtml</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p:nvPr/>
        </p:nvPicPr>
        <p:blipFill>
          <a:blip r:link="rId2"/>
          <a:stretch>
            <a:fillRect/>
          </a:stretch>
        </p:blipFill>
        <p:spPr>
          <a:xfrm>
            <a:off x="6467475" y="2876550"/>
            <a:ext cx="0" cy="0"/>
          </a:xfrm>
          <a:prstGeom prst="rect">
            <a:avLst/>
          </a:prstGeom>
          <a:noFill/>
          <a:ln w="9525">
            <a:noFill/>
          </a:ln>
        </p:spPr>
      </p:pic>
      <p:sp>
        <p:nvSpPr>
          <p:cNvPr id="18" name="文本框 17"/>
          <p:cNvSpPr txBox="1"/>
          <p:nvPr/>
        </p:nvSpPr>
        <p:spPr>
          <a:xfrm>
            <a:off x="951592" y="5699494"/>
            <a:ext cx="10540972" cy="707886"/>
          </a:xfrm>
          <a:prstGeom prst="rect">
            <a:avLst/>
          </a:prstGeom>
          <a:solidFill>
            <a:schemeClr val="accent2">
              <a:lumMod val="20000"/>
              <a:lumOff val="80000"/>
            </a:schemeClr>
          </a:solidFill>
        </p:spPr>
        <p:txBody>
          <a:bodyPr wrap="square" rtlCol="0" anchor="t">
            <a:spAutoFit/>
          </a:bodyPr>
          <a:lstStyle/>
          <a:p>
            <a:pPr lvl="0">
              <a:defRPr/>
            </a:pPr>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年我國</a:t>
            </a:r>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三新</a:t>
            </a:r>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經濟增加值相當於國內生產總值的比重為</a:t>
            </a: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17.08%</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國家統計局</a:t>
            </a:r>
            <a:r>
              <a:rPr kumimoji="0" lang="zh-TW"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網頁 </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http://www.stats.gov.cn/tjsj/zxfb/202107/t20210726_1819834.html</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4" name="组合 15"/>
          <p:cNvGrpSpPr/>
          <p:nvPr/>
        </p:nvGrpSpPr>
        <p:grpSpPr>
          <a:xfrm>
            <a:off x="454795" y="245144"/>
            <a:ext cx="2622033" cy="671756"/>
            <a:chOff x="1302229" y="1390475"/>
            <a:chExt cx="1981125" cy="770230"/>
          </a:xfrm>
        </p:grpSpPr>
        <p:sp>
          <p:nvSpPr>
            <p:cNvPr id="25" name="矩形 24"/>
            <p:cNvSpPr/>
            <p:nvPr/>
          </p:nvSpPr>
          <p:spPr>
            <a:xfrm>
              <a:off x="1302229" y="1797167"/>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矩形 25"/>
            <p:cNvSpPr/>
            <p:nvPr/>
          </p:nvSpPr>
          <p:spPr>
            <a:xfrm>
              <a:off x="1327308" y="1839232"/>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文本框 13"/>
            <p:cNvSpPr txBox="1">
              <a:spLocks noChangeArrowheads="1"/>
            </p:cNvSpPr>
            <p:nvPr/>
          </p:nvSpPr>
          <p:spPr bwMode="auto">
            <a:xfrm>
              <a:off x="1586163" y="1390475"/>
              <a:ext cx="1697191" cy="7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600" b="1" dirty="0">
                  <a:solidFill>
                    <a:prstClr val="black"/>
                  </a:solidFill>
                  <a:latin typeface="Microsoft JhengHei" panose="020B0604030504040204" pitchFamily="34" charset="-120"/>
                  <a:ea typeface="Microsoft JhengHei" panose="020B0604030504040204" pitchFamily="34" charset="-120"/>
                </a:rPr>
                <a:t>  </a:t>
              </a:r>
              <a:r>
                <a:rPr lang="zh-TW" altLang="en-US" sz="3200" b="1" dirty="0">
                  <a:solidFill>
                    <a:prstClr val="black"/>
                  </a:solidFill>
                  <a:latin typeface="標楷體" panose="03000509000000000000" pitchFamily="65" charset="-120"/>
                  <a:ea typeface="標楷體" panose="03000509000000000000" pitchFamily="65" charset="-120"/>
                </a:rPr>
                <a:t>參考資料</a:t>
              </a:r>
              <a:endParaRPr kumimoji="0" lang="zh-CN"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p:txBody>
        </p:sp>
        <p:cxnSp>
          <p:nvCxnSpPr>
            <p:cNvPr id="28" name="直接连接符 19"/>
            <p:cNvCxnSpPr/>
            <p:nvPr/>
          </p:nvCxnSpPr>
          <p:spPr>
            <a:xfrm>
              <a:off x="1682747" y="2085341"/>
              <a:ext cx="1415039" cy="2212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3947031" y="609718"/>
            <a:ext cx="4339650" cy="701282"/>
          </a:xfrm>
          <a:prstGeom prst="rect">
            <a:avLst/>
          </a:prstGeom>
        </p:spPr>
        <p:txBody>
          <a:bodyPr wrap="none">
            <a:spAutoFit/>
          </a:bodyPr>
          <a:lstStyle/>
          <a:p>
            <a:pPr lvl="0">
              <a:lnSpc>
                <a:spcPct val="120000"/>
              </a:lnSpc>
              <a:defRPr/>
            </a:pPr>
            <a:r>
              <a:rPr lang="zh-TW" altLang="en-US" sz="3600" dirty="0">
                <a:solidFill>
                  <a:prstClr val="black">
                    <a:lumMod val="95000"/>
                    <a:lumOff val="5000"/>
                  </a:prstClr>
                </a:solidFill>
                <a:latin typeface="DFKai-SB" panose="03000509000000000000" pitchFamily="65" charset="-120"/>
                <a:ea typeface="DFKai-SB" panose="03000509000000000000" pitchFamily="65" charset="-120"/>
                <a:sym typeface="+mn-ea"/>
              </a:rPr>
              <a:t>「三新」經濟的含義</a:t>
            </a:r>
            <a:endParaRPr lang="zh-CN" altLang="en-US" sz="3600" spc="150" dirty="0">
              <a:solidFill>
                <a:prstClr val="black">
                  <a:lumMod val="95000"/>
                  <a:lumOff val="5000"/>
                </a:prstClr>
              </a:solidFill>
              <a:latin typeface="DFKai-SB" panose="03000509000000000000" pitchFamily="65" charset="-120"/>
              <a:ea typeface="DFKai-SB" panose="03000509000000000000" pitchFamily="65" charset="-120"/>
              <a:sym typeface="+mn-ea"/>
            </a:endParaRPr>
          </a:p>
        </p:txBody>
      </p:sp>
      <p:graphicFrame>
        <p:nvGraphicFramePr>
          <p:cNvPr id="10" name="表格 9"/>
          <p:cNvGraphicFramePr>
            <a:graphicFrameLocks noGrp="1"/>
          </p:cNvGraphicFramePr>
          <p:nvPr>
            <p:extLst>
              <p:ext uri="{D42A27DB-BD31-4B8C-83A1-F6EECF244321}">
                <p14:modId xmlns:p14="http://schemas.microsoft.com/office/powerpoint/2010/main" val="3169177126"/>
              </p:ext>
            </p:extLst>
          </p:nvPr>
        </p:nvGraphicFramePr>
        <p:xfrm>
          <a:off x="454795" y="2749456"/>
          <a:ext cx="11324122" cy="2651760"/>
        </p:xfrm>
        <a:graphic>
          <a:graphicData uri="http://schemas.openxmlformats.org/drawingml/2006/table">
            <a:tbl>
              <a:tblPr firstRow="1" bandRow="1">
                <a:tableStyleId>{5C22544A-7EE6-4342-B048-85BDC9FD1C3A}</a:tableStyleId>
              </a:tblPr>
              <a:tblGrid>
                <a:gridCol w="1203247">
                  <a:extLst>
                    <a:ext uri="{9D8B030D-6E8A-4147-A177-3AD203B41FA5}">
                      <a16:colId xmlns:a16="http://schemas.microsoft.com/office/drawing/2014/main" val="20000"/>
                    </a:ext>
                  </a:extLst>
                </a:gridCol>
                <a:gridCol w="10120875">
                  <a:extLst>
                    <a:ext uri="{9D8B030D-6E8A-4147-A177-3AD203B41FA5}">
                      <a16:colId xmlns:a16="http://schemas.microsoft.com/office/drawing/2014/main" val="20001"/>
                    </a:ext>
                  </a:extLst>
                </a:gridCol>
              </a:tblGrid>
              <a:tr h="370840">
                <a:tc>
                  <a:txBody>
                    <a:bodyPr/>
                    <a:lstStyle/>
                    <a:p>
                      <a:pPr algn="ctr"/>
                      <a:r>
                        <a:rPr kumimoji="0" lang="zh-CN" altLang="en-US" sz="26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sym typeface="+mn-ea"/>
                        </a:rPr>
                        <a:t>新産業</a:t>
                      </a:r>
                      <a:endParaRPr lang="zh-HK" altLang="en-US" sz="2600" dirty="0">
                        <a:solidFill>
                          <a:schemeClr val="tx1"/>
                        </a:solidFill>
                      </a:endParaRPr>
                    </a:p>
                  </a:txBody>
                  <a:tcPr anchor="ctr">
                    <a:solidFill>
                      <a:schemeClr val="accent1">
                        <a:lumMod val="20000"/>
                        <a:lumOff val="80000"/>
                      </a:schemeClr>
                    </a:solidFill>
                  </a:tcPr>
                </a:tc>
                <a:tc>
                  <a:txBody>
                    <a:bodyPr/>
                    <a:lstStyle/>
                    <a:p>
                      <a:r>
                        <a:rPr kumimoji="0" lang="zh-CN"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指應用新科技成果或新興技術而形成一定規模的新型經濟活動。</a:t>
                      </a:r>
                      <a:r>
                        <a:rPr kumimoji="0" lang="zh-TW"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例</a:t>
                      </a:r>
                      <a:r>
                        <a:rPr kumimoji="0" lang="zh-CN"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如新能源、新材料、大健康産業</a:t>
                      </a:r>
                      <a:r>
                        <a:rPr kumimoji="0" lang="zh-TW" altLang="en-US" sz="26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sym typeface="+mn-ea"/>
                        </a:rPr>
                        <a:t>（</a:t>
                      </a:r>
                      <a:r>
                        <a:rPr lang="zh-CN" altLang="en-US" sz="2600" b="0" i="0" dirty="0">
                          <a:solidFill>
                            <a:schemeClr val="tx1"/>
                          </a:solidFill>
                          <a:effectLst/>
                          <a:latin typeface="標楷體" panose="03000509000000000000" pitchFamily="65" charset="-120"/>
                          <a:ea typeface="標楷體" panose="03000509000000000000" pitchFamily="65" charset="-120"/>
                        </a:rPr>
                        <a:t>滿足各類健康需求的產業總稱</a:t>
                      </a:r>
                      <a:r>
                        <a:rPr kumimoji="0" lang="zh-TW" altLang="en-US" sz="26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sym typeface="+mn-ea"/>
                        </a:rPr>
                        <a:t>）</a:t>
                      </a:r>
                      <a:r>
                        <a:rPr kumimoji="0" lang="zh-TW"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a:t>
                      </a:r>
                      <a:endParaRPr lang="zh-HK" altLang="en-US" sz="2600" dirty="0"/>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r>
                        <a:rPr kumimoji="0" lang="zh-CN" altLang="en-US" sz="26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sym typeface="+mn-ea"/>
                        </a:rPr>
                        <a:t>新業態</a:t>
                      </a:r>
                      <a:endParaRPr lang="zh-HK" altLang="en-US" sz="2600" dirty="0">
                        <a:solidFill>
                          <a:schemeClr val="tx1"/>
                        </a:solidFill>
                      </a:endParaRPr>
                    </a:p>
                  </a:txBody>
                  <a:tcPr anchor="ctr">
                    <a:solidFill>
                      <a:schemeClr val="accent1">
                        <a:lumMod val="20000"/>
                        <a:lumOff val="80000"/>
                      </a:schemeClr>
                    </a:solidFill>
                  </a:tcPr>
                </a:tc>
                <a:tc>
                  <a:txBody>
                    <a:bodyPr/>
                    <a:lstStyle/>
                    <a:p>
                      <a:r>
                        <a:rPr kumimoji="0" lang="zh-CN"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指順應多元化、個性化的産品或服務需求，依託技術創新</a:t>
                      </a:r>
                      <a:r>
                        <a:rPr kumimoji="0" lang="zh-TW"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而</a:t>
                      </a:r>
                      <a:r>
                        <a:rPr kumimoji="0" lang="zh-CN"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從現有産業和領域中衍生的新形態。</a:t>
                      </a:r>
                      <a:r>
                        <a:rPr kumimoji="0" lang="zh-TW"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例</a:t>
                      </a:r>
                      <a:r>
                        <a:rPr kumimoji="0" lang="zh-CN"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如車聯網、在</a:t>
                      </a:r>
                      <a:r>
                        <a:rPr kumimoji="0" lang="zh-TW"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線</a:t>
                      </a:r>
                      <a:r>
                        <a:rPr kumimoji="0" lang="zh-CN"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辦公、遠程醫療</a:t>
                      </a:r>
                      <a:r>
                        <a:rPr kumimoji="0" lang="zh-TW"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a:t>
                      </a:r>
                      <a:endParaRPr lang="zh-HK" altLang="en-US" sz="2600" dirty="0"/>
                    </a:p>
                  </a:txBody>
                  <a:tcP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r>
                        <a:rPr kumimoji="0" lang="zh-CN" altLang="en-US" sz="26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sym typeface="+mn-ea"/>
                        </a:rPr>
                        <a:t>新商業模式</a:t>
                      </a:r>
                      <a:endParaRPr lang="zh-HK" altLang="en-US" sz="2600" dirty="0">
                        <a:solidFill>
                          <a:schemeClr val="tx1"/>
                        </a:solidFill>
                      </a:endParaRPr>
                    </a:p>
                  </a:txBody>
                  <a:tcPr>
                    <a:solidFill>
                      <a:schemeClr val="accent1">
                        <a:lumMod val="20000"/>
                        <a:lumOff val="80000"/>
                      </a:schemeClr>
                    </a:solidFill>
                  </a:tcPr>
                </a:tc>
                <a:tc>
                  <a:txBody>
                    <a:bodyPr/>
                    <a:lstStyle/>
                    <a:p>
                      <a:r>
                        <a:rPr kumimoji="0" lang="zh-CN"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指為實現用戶價值和企業持續盈利目標，通過整合經營要素形成高效且有獨特競爭力的商業運行模式。</a:t>
                      </a:r>
                      <a:r>
                        <a:rPr kumimoji="0" lang="zh-TW"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例</a:t>
                      </a:r>
                      <a:r>
                        <a:rPr kumimoji="0" lang="zh-CN"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如數</a:t>
                      </a:r>
                      <a:r>
                        <a:rPr kumimoji="0" lang="zh-TW"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碼</a:t>
                      </a:r>
                      <a:r>
                        <a:rPr kumimoji="0" lang="zh-CN"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化娛樂服務</a:t>
                      </a:r>
                      <a:r>
                        <a:rPr kumimoji="0" lang="zh-TW" altLang="en-US" sz="26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a:t>
                      </a:r>
                      <a:endParaRPr lang="zh-HK" altLang="en-US" sz="2600" dirty="0"/>
                    </a:p>
                  </a:txBody>
                  <a:tcP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11" name="矩形 10"/>
          <p:cNvSpPr/>
          <p:nvPr/>
        </p:nvSpPr>
        <p:spPr>
          <a:xfrm>
            <a:off x="644894" y="1433268"/>
            <a:ext cx="10943924" cy="1138773"/>
          </a:xfrm>
          <a:prstGeom prst="rect">
            <a:avLst/>
          </a:prstGeom>
        </p:spPr>
        <p:txBody>
          <a:bodyPr wrap="square">
            <a:spAutoFit/>
          </a:bodyPr>
          <a:lstStyle/>
          <a:p>
            <a:pPr algn="just"/>
            <a:r>
              <a:rPr lang="zh-CN" altLang="en-US" sz="3400" dirty="0">
                <a:latin typeface="DFKai-SB" panose="03000509000000000000" pitchFamily="65" charset="-120"/>
                <a:ea typeface="DFKai-SB" panose="03000509000000000000" pitchFamily="65" charset="-120"/>
                <a:sym typeface="+mn-ea"/>
              </a:rPr>
              <a:t>  「三新」經濟是以新産業、新業態、新商業模式為核心內容的經濟活動</a:t>
            </a:r>
            <a:r>
              <a:rPr lang="zh-TW" altLang="en-US" sz="3400" dirty="0">
                <a:latin typeface="DFKai-SB" panose="03000509000000000000" pitchFamily="65" charset="-120"/>
                <a:ea typeface="DFKai-SB" panose="03000509000000000000" pitchFamily="65" charset="-120"/>
                <a:sym typeface="+mn-ea"/>
              </a:rPr>
              <a:t>。</a:t>
            </a:r>
            <a:endParaRPr lang="zh-HK" altLang="en-US" sz="3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131722" y="1037897"/>
            <a:ext cx="9998734" cy="2144177"/>
          </a:xfrm>
          <a:prstGeom prst="rect">
            <a:avLst/>
          </a:prstGeom>
          <a:noFill/>
        </p:spPr>
        <p:txBody>
          <a:bodyPr wrap="square" rtlCol="0" anchor="t">
            <a:spAutoFit/>
          </a:bodyPr>
          <a:lstStyle/>
          <a:p>
            <a:pPr algn="just">
              <a:lnSpc>
                <a:spcPts val="4000"/>
              </a:lnSpc>
              <a:defRPr/>
            </a:pPr>
            <a:r>
              <a:rPr kumimoji="0" lang="en-US" altLang="zh-CN"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等线" panose="02010600030101010101" charset="-122"/>
                <a:sym typeface="+mn-ea"/>
              </a:rPr>
              <a:t>    </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等线" panose="02010600030101010101" charset="-122"/>
                <a:sym typeface="+mn-ea"/>
              </a:rPr>
              <a:t>新能源、新材料等</a:t>
            </a:r>
            <a:r>
              <a:rPr kumimoji="0" lang="zh-CN" altLang="en-US" sz="3000" b="0" i="0" u="none" strike="noStrike" kern="1200" cap="none" spc="200" normalizeH="0" baseline="0" noProof="0" dirty="0">
                <a:ln>
                  <a:noFill/>
                </a:ln>
                <a:solidFill>
                  <a:srgbClr val="080808"/>
                </a:solidFill>
                <a:effectLst/>
                <a:uLnTx/>
                <a:uFillTx/>
                <a:latin typeface="DFKai-SB" panose="03000509000000000000" pitchFamily="65" charset="-120"/>
                <a:ea typeface="DFKai-SB" panose="03000509000000000000" pitchFamily="65" charset="-120"/>
                <a:cs typeface="等线" panose="02010600030101010101" charset="-122"/>
                <a:sym typeface="+mn-ea"/>
              </a:rPr>
              <a:t>新經濟</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等线" panose="02010600030101010101" charset="-122"/>
                <a:sym typeface="+mn-ea"/>
              </a:rPr>
              <a:t>推動節能</a:t>
            </a:r>
            <a:r>
              <a:rPr kumimoji="0" lang="zh-TW"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等线" panose="02010600030101010101" charset="-122"/>
                <a:sym typeface="+mn-ea"/>
              </a:rPr>
              <a:t>減</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等线" panose="02010600030101010101" charset="-122"/>
                <a:sym typeface="+mn-ea"/>
              </a:rPr>
              <a:t>耗，實現綠色發展、可持續發展，</a:t>
            </a:r>
            <a:r>
              <a:rPr kumimoji="0" lang="zh-CN" altLang="en-US" sz="3000" b="0" i="0" u="none" strike="noStrike" kern="1200" cap="none" spc="200" normalizeH="0" baseline="0" noProof="0" dirty="0">
                <a:ln>
                  <a:noFill/>
                </a:ln>
                <a:solidFill>
                  <a:srgbClr val="080808"/>
                </a:solidFill>
                <a:effectLst/>
                <a:uLnTx/>
                <a:uFillTx/>
                <a:latin typeface="DFKai-SB" panose="03000509000000000000" pitchFamily="65" charset="-120"/>
                <a:ea typeface="DFKai-SB" panose="03000509000000000000" pitchFamily="65" charset="-120"/>
                <a:cs typeface="等线" panose="02010600030101010101" charset="-122"/>
                <a:sym typeface="+mn-ea"/>
              </a:rPr>
              <a:t>國家</a:t>
            </a:r>
            <a:r>
              <a:rPr lang="zh-CN" altLang="en-US" sz="3000" dirty="0">
                <a:solidFill>
                  <a:prstClr val="black"/>
                </a:solidFill>
                <a:latin typeface="DFKai-SB" panose="03000509000000000000" pitchFamily="65" charset="-120"/>
                <a:ea typeface="DFKai-SB" panose="03000509000000000000" pitchFamily="65" charset="-120"/>
                <a:cs typeface="等线" panose="02010600030101010101" charset="-122"/>
                <a:sym typeface="+mn-ea"/>
              </a:rPr>
              <a:t>社會經濟發展</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等线" panose="02010600030101010101" charset="-122"/>
                <a:sym typeface="+mn-ea"/>
              </a:rPr>
              <a:t>和生態環境保護逐步走向共贏，經濟</a:t>
            </a:r>
            <a:r>
              <a:rPr kumimoji="0" lang="zh-TW"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等线" panose="02010600030101010101" charset="-122"/>
                <a:sym typeface="+mn-ea"/>
              </a:rPr>
              <a:t>和環境</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等线" panose="02010600030101010101" charset="-122"/>
                <a:sym typeface="+mn-ea"/>
              </a:rPr>
              <a:t>發展質量</a:t>
            </a:r>
            <a:r>
              <a:rPr kumimoji="0" lang="zh-TW"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等线" panose="02010600030101010101" charset="-122"/>
                <a:sym typeface="+mn-ea"/>
              </a:rPr>
              <a:t>顯著</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等线" panose="02010600030101010101" charset="-122"/>
                <a:sym typeface="+mn-ea"/>
              </a:rPr>
              <a:t>提</a:t>
            </a:r>
            <a:r>
              <a:rPr kumimoji="0" lang="zh-TW"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等线" panose="02010600030101010101" charset="-122"/>
                <a:sym typeface="+mn-ea"/>
              </a:rPr>
              <a:t>升</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等线" panose="02010600030101010101" charset="-122"/>
                <a:sym typeface="+mn-ea"/>
              </a:rPr>
              <a:t>，</a:t>
            </a:r>
            <a:r>
              <a:rPr kumimoji="0" lang="zh-CN" altLang="en-US" sz="3000" b="0" i="0" u="none" strike="noStrike" kern="1200" cap="none" spc="200" normalizeH="0" baseline="0" noProof="0" dirty="0">
                <a:ln>
                  <a:noFill/>
                </a:ln>
                <a:solidFill>
                  <a:srgbClr val="080808"/>
                </a:solidFill>
                <a:effectLst/>
                <a:uLnTx/>
                <a:uFillTx/>
                <a:latin typeface="DFKai-SB" panose="03000509000000000000" pitchFamily="65" charset="-120"/>
                <a:ea typeface="DFKai-SB" panose="03000509000000000000" pitchFamily="65" charset="-120"/>
                <a:cs typeface="等线" panose="02010600030101010101" charset="-122"/>
                <a:sym typeface="+mn-ea"/>
              </a:rPr>
              <a:t>生態環境</a:t>
            </a:r>
            <a:r>
              <a:rPr kumimoji="0" lang="zh-TW" altLang="en-US" sz="3000" b="0" i="0" u="none" strike="noStrike" kern="1200" cap="none" spc="200" normalizeH="0" baseline="0" noProof="0" dirty="0">
                <a:ln>
                  <a:noFill/>
                </a:ln>
                <a:solidFill>
                  <a:srgbClr val="080808"/>
                </a:solidFill>
                <a:effectLst/>
                <a:uLnTx/>
                <a:uFillTx/>
                <a:latin typeface="DFKai-SB" panose="03000509000000000000" pitchFamily="65" charset="-120"/>
                <a:ea typeface="DFKai-SB" panose="03000509000000000000" pitchFamily="65" charset="-120"/>
                <a:cs typeface="等线" panose="02010600030101010101" charset="-122"/>
                <a:sym typeface="+mn-ea"/>
              </a:rPr>
              <a:t>持續改善</a:t>
            </a:r>
            <a:r>
              <a:rPr lang="zh-TW" altLang="en-US" sz="3000" spc="200" noProof="0" dirty="0">
                <a:solidFill>
                  <a:srgbClr val="080808"/>
                </a:solidFill>
                <a:latin typeface="DFKai-SB" panose="03000509000000000000" pitchFamily="65" charset="-120"/>
                <a:ea typeface="DFKai-SB" panose="03000509000000000000" pitchFamily="65" charset="-120"/>
                <a:cs typeface="等线" panose="02010600030101010101" charset="-122"/>
                <a:sym typeface="+mn-ea"/>
              </a:rPr>
              <a:t>，</a:t>
            </a:r>
            <a:r>
              <a:rPr lang="zh-CN" altLang="en-US" sz="3000" spc="200" dirty="0">
                <a:solidFill>
                  <a:srgbClr val="080808"/>
                </a:solidFill>
                <a:latin typeface="DFKai-SB" panose="03000509000000000000" pitchFamily="65" charset="-120"/>
                <a:ea typeface="DFKai-SB" panose="03000509000000000000" pitchFamily="65" charset="-120"/>
                <a:cs typeface="等线" panose="02010600030101010101" charset="-122"/>
                <a:sym typeface="+mn-ea"/>
              </a:rPr>
              <a:t>人民的幸福</a:t>
            </a:r>
            <a:r>
              <a:rPr kumimoji="0" lang="zh-CN" altLang="en-US" sz="3000" b="0" i="0" u="none" strike="noStrike" kern="1200" cap="none" spc="200" normalizeH="0" baseline="0" noProof="0" dirty="0">
                <a:ln>
                  <a:noFill/>
                </a:ln>
                <a:solidFill>
                  <a:srgbClr val="080808"/>
                </a:solidFill>
                <a:effectLst/>
                <a:uLnTx/>
                <a:uFillTx/>
                <a:latin typeface="DFKai-SB" panose="03000509000000000000" pitchFamily="65" charset="-120"/>
                <a:ea typeface="DFKai-SB" panose="03000509000000000000" pitchFamily="65" charset="-120"/>
                <a:cs typeface="等线" panose="02010600030101010101" charset="-122"/>
                <a:sym typeface="+mn-ea"/>
              </a:rPr>
              <a:t>感和安全感不斷增強。</a:t>
            </a:r>
          </a:p>
        </p:txBody>
      </p:sp>
      <p:sp>
        <p:nvSpPr>
          <p:cNvPr id="4" name="文本框 3"/>
          <p:cNvSpPr txBox="1"/>
          <p:nvPr/>
        </p:nvSpPr>
        <p:spPr>
          <a:xfrm>
            <a:off x="1008992" y="3964689"/>
            <a:ext cx="10289629" cy="1916704"/>
          </a:xfrm>
          <a:prstGeom prst="round2DiagRect">
            <a:avLst>
              <a:gd name="adj1" fmla="val 18734"/>
              <a:gd name="adj2" fmla="val 0"/>
            </a:avLst>
          </a:prstGeom>
          <a:solidFill>
            <a:schemeClr val="accent6">
              <a:lumMod val="20000"/>
              <a:lumOff val="80000"/>
            </a:schemeClr>
          </a:solidFill>
          <a:ln>
            <a:noFill/>
            <a:prstDash val="dash"/>
          </a:ln>
        </p:spPr>
        <p:txBody>
          <a:bodyPr wrap="square" rtlCol="0" anchor="t">
            <a:spAutoFit/>
          </a:bodyPr>
          <a:lstStyle>
            <a:defPPr>
              <a:defRPr lang="zh-CN"/>
            </a:defPPr>
            <a:lvl1pPr lvl="0" latinLnBrk="1">
              <a:lnSpc>
                <a:spcPts val="3500"/>
              </a:lnSpc>
              <a:spcBef>
                <a:spcPts val="0"/>
              </a:spcBef>
              <a:spcAft>
                <a:spcPts val="0"/>
              </a:spcAft>
              <a:buClrTx/>
              <a:buSzTx/>
              <a:buFont typeface="Wingdings" panose="05000000000000000000" charset="0"/>
              <a:defRPr sz="2400">
                <a:latin typeface="DFKai-SB" panose="03000509000000000000" pitchFamily="65" charset="-120"/>
                <a:ea typeface="DFKai-SB" panose="03000509000000000000" pitchFamily="65" charset="-120"/>
                <a:cs typeface="黑体" panose="02010609060101010101" charset="-122"/>
              </a:defRPr>
            </a:lvl1pPr>
          </a:lstStyle>
          <a:p>
            <a:pPr algn="just" hangingPunct="0">
              <a:lnSpc>
                <a:spcPct val="110000"/>
              </a:lnSpc>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    </a:t>
            </a: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截至2019年底，全國實現超低排放的煤電機組約89億千瓦</a:t>
            </a:r>
            <a:r>
              <a:rPr kumimoji="0" lang="zh-TW" alt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建成世界最大規模的超低排放清潔煤電供應體系。光伏、風能裝機容量、發電量均居世界首位，全國清潔能源</a:t>
            </a:r>
            <a:r>
              <a:rPr kumimoji="0" lang="zh-TW" alt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佔</a:t>
            </a: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能源消費的比重達23.4%。同時，我國可再生能源領域專利數、投資、裝機和發電量</a:t>
            </a:r>
            <a:r>
              <a:rPr kumimoji="0" lang="zh-TW" alt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連續多年穩居全球</a:t>
            </a:r>
            <a:r>
              <a:rPr kumimoji="0" lang="zh-TW" alt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前列位置</a:t>
            </a: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lang="zh-CN" altLang="en-US" spc="200" dirty="0">
              <a:solidFill>
                <a:srgbClr val="080808"/>
              </a:solidFill>
              <a:cs typeface="等线" panose="02010600030101010101" charset="-122"/>
              <a:sym typeface="+mn-ea"/>
            </a:endParaRPr>
          </a:p>
        </p:txBody>
      </p:sp>
      <p:sp>
        <p:nvSpPr>
          <p:cNvPr id="10" name="文本框 9"/>
          <p:cNvSpPr txBox="1"/>
          <p:nvPr/>
        </p:nvSpPr>
        <p:spPr bwMode="auto">
          <a:xfrm>
            <a:off x="1259550" y="375862"/>
            <a:ext cx="5887172" cy="603885"/>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推動綠色發展、改善生態環境</a:t>
            </a:r>
          </a:p>
        </p:txBody>
      </p:sp>
      <p:sp>
        <p:nvSpPr>
          <p:cNvPr id="12" name="Freeform 5"/>
          <p:cNvSpPr/>
          <p:nvPr/>
        </p:nvSpPr>
        <p:spPr bwMode="auto">
          <a:xfrm>
            <a:off x="693718" y="456523"/>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6" name="组合 15"/>
          <p:cNvGrpSpPr/>
          <p:nvPr/>
        </p:nvGrpSpPr>
        <p:grpSpPr>
          <a:xfrm>
            <a:off x="755932" y="3127508"/>
            <a:ext cx="2664073" cy="682266"/>
            <a:chOff x="1302229" y="1378424"/>
            <a:chExt cx="2012889" cy="782281"/>
          </a:xfrm>
        </p:grpSpPr>
        <p:sp>
          <p:nvSpPr>
            <p:cNvPr id="7" name="矩形 6"/>
            <p:cNvSpPr/>
            <p:nvPr/>
          </p:nvSpPr>
          <p:spPr>
            <a:xfrm>
              <a:off x="1302229" y="1797167"/>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矩形 8"/>
            <p:cNvSpPr/>
            <p:nvPr/>
          </p:nvSpPr>
          <p:spPr>
            <a:xfrm>
              <a:off x="1327308" y="1839232"/>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文本框 13"/>
            <p:cNvSpPr txBox="1">
              <a:spLocks noChangeArrowheads="1"/>
            </p:cNvSpPr>
            <p:nvPr/>
          </p:nvSpPr>
          <p:spPr bwMode="auto">
            <a:xfrm>
              <a:off x="1617927" y="1378424"/>
              <a:ext cx="1697191" cy="7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600" b="1" dirty="0">
                  <a:solidFill>
                    <a:prstClr val="black"/>
                  </a:solidFill>
                  <a:latin typeface="Microsoft JhengHei" panose="020B0604030504040204" pitchFamily="34" charset="-120"/>
                  <a:ea typeface="Microsoft JhengHei" panose="020B0604030504040204" pitchFamily="34" charset="-120"/>
                </a:rPr>
                <a:t> </a:t>
              </a:r>
              <a:r>
                <a:rPr lang="zh-TW" altLang="en-US" sz="2800" b="1" dirty="0">
                  <a:solidFill>
                    <a:prstClr val="black"/>
                  </a:solidFill>
                  <a:latin typeface="Microsoft JhengHei" panose="020B0604030504040204" pitchFamily="34" charset="-120"/>
                  <a:ea typeface="Microsoft JhengHei" panose="020B0604030504040204" pitchFamily="34" charset="-120"/>
                </a:rPr>
                <a:t>參考資料</a:t>
              </a:r>
              <a:endParaRPr kumimoji="0" lang="zh-CN" altLang="en-US" sz="2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endParaRPr>
            </a:p>
          </p:txBody>
        </p:sp>
        <p:cxnSp>
          <p:nvCxnSpPr>
            <p:cNvPr id="13" name="直接连接符 19"/>
            <p:cNvCxnSpPr/>
            <p:nvPr/>
          </p:nvCxnSpPr>
          <p:spPr>
            <a:xfrm flipV="1">
              <a:off x="1682747" y="2083972"/>
              <a:ext cx="1220878" cy="136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4923796" y="6017677"/>
            <a:ext cx="6287258" cy="646331"/>
          </a:xfrm>
          <a:prstGeom prst="rect">
            <a:avLst/>
          </a:prstGeom>
          <a:solidFill>
            <a:schemeClr val="accent2">
              <a:lumMod val="20000"/>
              <a:lumOff val="80000"/>
            </a:schemeClr>
          </a:solidFill>
        </p:spPr>
        <p:txBody>
          <a:bodyPr wrap="square">
            <a:spAutoFit/>
          </a:bodyPr>
          <a:lstStyle/>
          <a:p>
            <a:r>
              <a:rPr lang="zh-HK" altLang="en-US"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HK" dirty="0">
                <a:latin typeface="標楷體" panose="03000509000000000000" pitchFamily="65" charset="-120"/>
                <a:ea typeface="標楷體" panose="03000509000000000000" pitchFamily="65" charset="-120"/>
                <a:cs typeface="Times New Roman" panose="02020603050405020304" pitchFamily="18" charset="0"/>
              </a:rPr>
              <a:t>《</a:t>
            </a:r>
            <a:r>
              <a:rPr lang="zh-HK" altLang="en-US" dirty="0">
                <a:latin typeface="標楷體" panose="03000509000000000000" pitchFamily="65" charset="-120"/>
                <a:ea typeface="標楷體" panose="03000509000000000000" pitchFamily="65" charset="-120"/>
                <a:cs typeface="Times New Roman" panose="02020603050405020304" pitchFamily="18" charset="0"/>
              </a:rPr>
              <a:t>新時代的中國能源發展</a:t>
            </a:r>
            <a:r>
              <a:rPr lang="en-US" altLang="zh-HK" dirty="0">
                <a:latin typeface="標楷體" panose="03000509000000000000" pitchFamily="65" charset="-120"/>
                <a:ea typeface="標楷體" panose="03000509000000000000" pitchFamily="65" charset="-120"/>
                <a:cs typeface="Times New Roman" panose="02020603050405020304" pitchFamily="18" charset="0"/>
              </a:rPr>
              <a:t>》</a:t>
            </a:r>
            <a:r>
              <a:rPr lang="zh-HK" altLang="en-US" dirty="0">
                <a:latin typeface="標楷體" panose="03000509000000000000" pitchFamily="65" charset="-120"/>
                <a:ea typeface="標楷體" panose="03000509000000000000" pitchFamily="65" charset="-120"/>
                <a:cs typeface="Times New Roman" panose="02020603050405020304" pitchFamily="18" charset="0"/>
              </a:rPr>
              <a:t>白皮書，中國政府網，</a:t>
            </a:r>
            <a:r>
              <a:rPr lang="en-US" altLang="zh-HK" dirty="0">
                <a:latin typeface="Times New Roman" panose="02020603050405020304" pitchFamily="18" charset="0"/>
                <a:cs typeface="Times New Roman" panose="02020603050405020304" pitchFamily="18" charset="0"/>
              </a:rPr>
              <a:t>http://www.gov.cn/zhengce/2020-12/21/content_5571916.htm</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1698" y="1270375"/>
            <a:ext cx="11256250" cy="2631490"/>
          </a:xfrm>
          <a:prstGeom prst="rect">
            <a:avLst/>
          </a:prstGeom>
          <a:noFill/>
        </p:spPr>
        <p:txBody>
          <a:bodyPr wrap="square" rtlCol="0">
            <a:spAutoFit/>
          </a:bodyPr>
          <a:lstStyle/>
          <a:p>
            <a:pPr marL="0" marR="0" lvl="0" indent="0" algn="just" defTabSz="914400" rtl="0" eaLnBrk="1" fontAlgn="auto" latinLnBrk="0" hangingPunct="0">
              <a:lnSpc>
                <a:spcPct val="110000"/>
              </a:lnSpc>
              <a:spcBef>
                <a:spcPts val="0"/>
              </a:spcBef>
              <a:spcAft>
                <a:spcPts val="0"/>
              </a:spcAft>
              <a:buClrTx/>
              <a:buSzTx/>
              <a:buFontTx/>
              <a:buNone/>
              <a:tabLst/>
              <a:defRPr/>
            </a:pPr>
            <a:r>
              <a:rPr kumimoji="0" lang="zh-CN" altLang="en-US"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     </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新經濟發展加快政府數</a:t>
            </a:r>
            <a:r>
              <a:rPr lang="zh-TW" altLang="en-US" sz="3000" dirty="0">
                <a:solidFill>
                  <a:prstClr val="black"/>
                </a:solidFill>
                <a:latin typeface="DFKai-SB" panose="03000509000000000000" pitchFamily="65" charset="-120"/>
                <a:ea typeface="DFKai-SB" panose="03000509000000000000" pitchFamily="65" charset="-120"/>
                <a:sym typeface="+mn-ea"/>
              </a:rPr>
              <a:t>碼</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化治理和服務，推動智慧城市、智慧社區、智美鄉村建設</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，以數</a:t>
            </a:r>
            <a:r>
              <a:rPr kumimoji="0" lang="zh-TW"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碼</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化、智能化</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賦能城市社區和鄉村治理，</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提高國家政務服務和</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社會治理效能。</a:t>
            </a:r>
            <a:r>
              <a:rPr kumimoji="0" lang="zh-TW"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現時</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我國各地各級政府電子政務平</a:t>
            </a:r>
            <a:r>
              <a:rPr kumimoji="0" lang="zh-TW"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台</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加速上</a:t>
            </a:r>
            <a:r>
              <a:rPr kumimoji="0" lang="zh-TW"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線</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，資訊查詢、辦證服務等通過「掌上辦」、「一網通」等政務服務平</a:t>
            </a:r>
            <a:r>
              <a:rPr lang="zh-TW" altLang="en-US" sz="3000" dirty="0">
                <a:solidFill>
                  <a:prstClr val="black"/>
                </a:solidFill>
                <a:latin typeface="DFKai-SB" panose="03000509000000000000" pitchFamily="65" charset="-120"/>
                <a:ea typeface="DFKai-SB" panose="03000509000000000000" pitchFamily="65" charset="-120"/>
                <a:cs typeface="黑体" panose="02010609060101010101" charset="-122"/>
                <a:sym typeface="+mn-ea"/>
              </a:rPr>
              <a:t>台</a:t>
            </a:r>
            <a:r>
              <a:rPr kumimoji="0" lang="zh-CN" altLang="en-US" sz="3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輕鬆辦理，政務服務能力顯著增強。</a:t>
            </a:r>
          </a:p>
        </p:txBody>
      </p:sp>
      <p:sp>
        <p:nvSpPr>
          <p:cNvPr id="181" name="文本框 180"/>
          <p:cNvSpPr txBox="1"/>
          <p:nvPr/>
        </p:nvSpPr>
        <p:spPr bwMode="auto">
          <a:xfrm>
            <a:off x="1333434" y="393755"/>
            <a:ext cx="5090377" cy="605294"/>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提升社會治理和服務效能</a:t>
            </a:r>
          </a:p>
        </p:txBody>
      </p:sp>
      <p:sp>
        <p:nvSpPr>
          <p:cNvPr id="182" name="Freeform 5"/>
          <p:cNvSpPr/>
          <p:nvPr/>
        </p:nvSpPr>
        <p:spPr bwMode="auto">
          <a:xfrm>
            <a:off x="598843" y="495863"/>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pic>
        <p:nvPicPr>
          <p:cNvPr id="1026" name="Picture 2" descr="https://chinacurrent.com/mediahk/2020/2020-04-076-smart-city-china.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5932" y="4077254"/>
            <a:ext cx="4562376" cy="242635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84" name="文本框 3"/>
          <p:cNvSpPr txBox="1"/>
          <p:nvPr/>
        </p:nvSpPr>
        <p:spPr>
          <a:xfrm>
            <a:off x="5641367" y="4072150"/>
            <a:ext cx="4272323" cy="1446550"/>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a:r>
              <a:rPr kumimoji="0" lang="zh-TW"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視頻名稱：「</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中國</a:t>
            </a:r>
            <a:r>
              <a:rPr lang="en-US" altLang="zh-TW"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大</a:t>
            </a:r>
            <a:r>
              <a:rPr lang="en-US" altLang="zh-TW"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城市變得更</a:t>
            </a:r>
            <a:r>
              <a:rPr lang="en-US" altLang="zh-TW"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聰明</a:t>
            </a:r>
            <a:r>
              <a:rPr lang="en-US" altLang="zh-TW"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endParaRPr kumimoji="0" lang="en-US" altLang="zh-TW"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a:r>
              <a:rPr lang="en-US" altLang="zh-CN"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https://chinacurrent.com/hk/story/20418/smart-city-china</a:t>
            </a:r>
            <a:endParaRPr kumimoji="0" lang="zh-CN"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0" name="矩形 9"/>
          <p:cNvSpPr/>
          <p:nvPr/>
        </p:nvSpPr>
        <p:spPr>
          <a:xfrm>
            <a:off x="5641368" y="5722731"/>
            <a:ext cx="4272323" cy="400110"/>
          </a:xfrm>
          <a:prstGeom prst="rect">
            <a:avLst/>
          </a:prstGeom>
          <a:solidFill>
            <a:schemeClr val="accent5">
              <a:lumMod val="20000"/>
              <a:lumOff val="80000"/>
            </a:schemeClr>
          </a:solidFill>
          <a:ln w="6350">
            <a:solidFill>
              <a:schemeClr val="tx1"/>
            </a:solidFill>
          </a:ln>
        </p:spPr>
        <p:txBody>
          <a:bodyPr wrap="none">
            <a:spAutoFit/>
          </a:bodyPr>
          <a:lstStyle/>
          <a:p>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該</a:t>
            </a:r>
            <a:r>
              <a:rPr lang="zh-HK"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段視頻</a:t>
            </a:r>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取自</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The China Current </a:t>
            </a:r>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網頁</a:t>
            </a:r>
            <a:endParaRPr lang="zh-HK"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8"/>
          <p:cNvSpPr/>
          <p:nvPr/>
        </p:nvSpPr>
        <p:spPr>
          <a:xfrm>
            <a:off x="777025" y="1365385"/>
            <a:ext cx="5982069" cy="4797036"/>
          </a:xfrm>
          <a:prstGeom prst="roundRect">
            <a:avLst>
              <a:gd name="adj" fmla="val 10110"/>
            </a:avLst>
          </a:prstGeom>
          <a:solidFill>
            <a:srgbClr val="92D05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4" name="文本框 3"/>
          <p:cNvSpPr txBox="1"/>
          <p:nvPr/>
        </p:nvSpPr>
        <p:spPr>
          <a:xfrm>
            <a:off x="860815" y="1490481"/>
            <a:ext cx="5814488" cy="4616648"/>
          </a:xfrm>
          <a:prstGeom prst="rect">
            <a:avLst/>
          </a:prstGeom>
          <a:noFill/>
        </p:spPr>
        <p:txBody>
          <a:bodyPr wrap="square" rtlCol="0" anchor="t">
            <a:spAutoFit/>
          </a:bodyPr>
          <a:lstStyle/>
          <a:p>
            <a:pPr marL="0" marR="0" lvl="0" indent="0" algn="just" defTabSz="914400" rtl="0" eaLnBrk="1" fontAlgn="auto" latinLnBrk="0" hangingPunct="0">
              <a:lnSpc>
                <a:spcPct val="150000"/>
              </a:lnSpc>
              <a:spcBef>
                <a:spcPts val="0"/>
              </a:spcBef>
              <a:spcAft>
                <a:spcPts val="0"/>
              </a:spcAft>
              <a:buClrTx/>
              <a:buSzTx/>
              <a:buFontTx/>
              <a:buNone/>
              <a:tabLst/>
              <a:defRPr/>
            </a:pPr>
            <a:r>
              <a:rPr kumimoji="0" lang="zh-CN" altLang="en-US" sz="2800" b="0" i="0" u="none" strike="noStrike" kern="1200" cap="none" spc="200" normalizeH="0" baseline="0" noProof="0" dirty="0">
                <a:ln>
                  <a:noFill/>
                </a:ln>
                <a:solidFill>
                  <a:srgbClr val="080808"/>
                </a:solidFill>
                <a:effectLst/>
                <a:uLnTx/>
                <a:uFillTx/>
                <a:latin typeface="DFKai-SB" panose="03000509000000000000" pitchFamily="65" charset="-120"/>
                <a:ea typeface="DFKai-SB" panose="03000509000000000000" pitchFamily="65" charset="-120"/>
                <a:cs typeface="黑体" panose="02010609060101010101" charset="-122"/>
                <a:sym typeface="+mn-ea"/>
              </a:rPr>
              <a:t>    近年來，</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國家推進「互聯網</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教育」、「互聯網</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醫療」、「互聯網</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文化」等，數</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碼</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技術應用在教育、就業、養老、精</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準</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脫貧、醫療健康、食品安全等生活各個領域，為人們提供更加智</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能</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、便捷</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和</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優質的生活服務。</a:t>
            </a:r>
          </a:p>
        </p:txBody>
      </p:sp>
      <p:pic>
        <p:nvPicPr>
          <p:cNvPr id="3" name="图片 2">
            <a:hlinkClick r:id="rId2" action="ppaction://hlinkfile"/>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391728" y="1365385"/>
            <a:ext cx="3541220" cy="3975076"/>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5" name="文本框 4">
            <a:hlinkClick r:id="rId2" action="ppaction://hlinkfile"/>
          </p:cNvPr>
          <p:cNvSpPr txBox="1"/>
          <p:nvPr/>
        </p:nvSpPr>
        <p:spPr>
          <a:xfrm>
            <a:off x="7391728" y="5511397"/>
            <a:ext cx="4023834" cy="30777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https://pano.dpm.org.cn/gugong_app_pc/index.html</a:t>
            </a:r>
          </a:p>
        </p:txBody>
      </p:sp>
      <p:sp>
        <p:nvSpPr>
          <p:cNvPr id="8" name="文本框 7"/>
          <p:cNvSpPr txBox="1"/>
          <p:nvPr/>
        </p:nvSpPr>
        <p:spPr bwMode="auto">
          <a:xfrm>
            <a:off x="1585683" y="464256"/>
            <a:ext cx="4289600" cy="603885"/>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為人們創造美好生活</a:t>
            </a:r>
          </a:p>
        </p:txBody>
      </p:sp>
      <p:sp>
        <p:nvSpPr>
          <p:cNvPr id="9" name="Freeform 5"/>
          <p:cNvSpPr/>
          <p:nvPr/>
        </p:nvSpPr>
        <p:spPr bwMode="auto">
          <a:xfrm>
            <a:off x="977215" y="560354"/>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 name="矩形 1"/>
          <p:cNvSpPr/>
          <p:nvPr/>
        </p:nvSpPr>
        <p:spPr>
          <a:xfrm>
            <a:off x="8300563" y="766198"/>
            <a:ext cx="1723549" cy="461665"/>
          </a:xfrm>
          <a:prstGeom prst="rect">
            <a:avLst/>
          </a:prstGeom>
          <a:solidFill>
            <a:schemeClr val="accent2">
              <a:lumMod val="20000"/>
              <a:lumOff val="80000"/>
            </a:schemeClr>
          </a:solidFill>
        </p:spPr>
        <p:txBody>
          <a:bodyPr wrap="none">
            <a:spAutoFit/>
          </a:bodyPr>
          <a:lstStyle/>
          <a:p>
            <a:r>
              <a:rPr lang="zh-CN" altLang="en-US" sz="2400" dirty="0">
                <a:solidFill>
                  <a:prstClr val="black"/>
                </a:solidFill>
                <a:latin typeface="DFKai-SB" panose="03000509000000000000" pitchFamily="65" charset="-120"/>
                <a:ea typeface="DFKai-SB" panose="03000509000000000000" pitchFamily="65" charset="-120"/>
              </a:rPr>
              <a:t>全景遊故宮</a:t>
            </a:r>
            <a:endParaRPr lang="zh-HK" altLang="en-US" sz="2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60148" y="866429"/>
            <a:ext cx="10671700" cy="2657138"/>
          </a:xfrm>
          <a:prstGeom prst="rect">
            <a:avLst/>
          </a:prstGeom>
          <a:noFill/>
          <a:ln>
            <a:noFill/>
            <a:prstDash val="dash"/>
          </a:ln>
        </p:spPr>
        <p:txBody>
          <a:bodyPr wrap="square" rtlCol="0" anchor="t">
            <a:spAutoFit/>
          </a:bodyPr>
          <a:lstStyle/>
          <a:p>
            <a:pPr marL="457200" lvl="0" indent="-457200" algn="just">
              <a:lnSpc>
                <a:spcPts val="4000"/>
              </a:lnSpc>
              <a:buFont typeface="Arial" panose="020B0604020202020204" pitchFamily="34" charset="0"/>
              <a:buChar char="•"/>
              <a:defRPr/>
            </a:pP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「互聯網</a:t>
            </a:r>
            <a:r>
              <a:rPr lang="en-US" altLang="zh-TW"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醫療健康」緩解民眾看病就醫難題。目前，遠程醫療協作網覆蓋所有地級市</a:t>
            </a:r>
            <a:r>
              <a:rPr lang="en-US" altLang="zh-TW"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2.4</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萬餘家醫療機構，</a:t>
            </a:r>
            <a:r>
              <a:rPr lang="en-US" altLang="zh-TW"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5,595</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家二級以上醫院普遍提供線上服務。</a:t>
            </a:r>
          </a:p>
          <a:p>
            <a:pPr marL="457200" marR="0" lvl="0" indent="-457200" algn="just" defTabSz="914400" rtl="0" eaLnBrk="1" fontAlgn="auto" latinLnBrk="0" hangingPunct="1">
              <a:lnSpc>
                <a:spcPts val="4000"/>
              </a:lnSpc>
              <a:spcBef>
                <a:spcPts val="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在</a:t>
            </a:r>
            <a:r>
              <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養老服務上，</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智能</a:t>
            </a:r>
            <a:r>
              <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陪伴機</a:t>
            </a:r>
            <a:r>
              <a:rPr kumimoji="0" lang="zh-TW"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械</a:t>
            </a:r>
            <a:r>
              <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人、智</a:t>
            </a:r>
            <a:r>
              <a:rPr kumimoji="0" lang="zh-TW"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能</a:t>
            </a:r>
            <a:r>
              <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護理床、遠程</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監測手錶等智能化適老産品走進</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尋常百姓家</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協助長者</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安享晚年。</a:t>
            </a:r>
          </a:p>
        </p:txBody>
      </p:sp>
      <p:sp>
        <p:nvSpPr>
          <p:cNvPr id="4" name="文本框 3"/>
          <p:cNvSpPr txBox="1"/>
          <p:nvPr/>
        </p:nvSpPr>
        <p:spPr>
          <a:xfrm>
            <a:off x="3680776" y="264364"/>
            <a:ext cx="5519460" cy="58477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80808"/>
                </a:solidFill>
                <a:effectLst/>
                <a:uLnTx/>
                <a:uFillTx/>
                <a:latin typeface="DFKai-SB" panose="03000509000000000000" pitchFamily="65" charset="-120"/>
                <a:ea typeface="DFKai-SB" panose="03000509000000000000" pitchFamily="65" charset="-120"/>
                <a:cs typeface="黑体" panose="02010609060101010101" charset="-122"/>
                <a:sym typeface="+mn-ea"/>
              </a:rPr>
              <a:t>醫療健康和養老服務品質提升</a:t>
            </a:r>
          </a:p>
        </p:txBody>
      </p:sp>
      <p:pic>
        <p:nvPicPr>
          <p:cNvPr id="2050" name="Picture 2" descr="https://chinacurrent.com/mediahk/2019/2019-08-002-smart-pillbox.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3936" y="5184682"/>
            <a:ext cx="2591014" cy="1468568"/>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1" name="文本框 3"/>
          <p:cNvSpPr txBox="1"/>
          <p:nvPr/>
        </p:nvSpPr>
        <p:spPr>
          <a:xfrm>
            <a:off x="3936236" y="3551766"/>
            <a:ext cx="5180044" cy="1107996"/>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a:r>
              <a:rPr kumimoji="0" lang="zh-TW"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視頻名稱：「</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為醫藥衞生創新」</a:t>
            </a:r>
            <a:endParaRPr kumimoji="0" lang="en-US" altLang="zh-TW"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a:r>
              <a:rPr lang="en-US" altLang="zh-CN"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https://chinacurrent.com/story/20424/new-tech-in-healthcare</a:t>
            </a:r>
            <a:endParaRPr kumimoji="0" lang="zh-CN"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pic>
        <p:nvPicPr>
          <p:cNvPr id="2052" name="Picture 4" descr="https://chinacurrent.com/mediahk/2020/2020-04-082-new-tech-in-healthcare.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033099" y="3503678"/>
            <a:ext cx="2552689" cy="155619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4" name="文本框 3"/>
          <p:cNvSpPr txBox="1"/>
          <p:nvPr/>
        </p:nvSpPr>
        <p:spPr>
          <a:xfrm>
            <a:off x="3939906" y="5246804"/>
            <a:ext cx="5260330" cy="1107996"/>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a:r>
              <a:rPr kumimoji="0" lang="zh-TW"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視頻名稱：「</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提醒吃藥 智能藥盒」</a:t>
            </a:r>
            <a:endParaRPr kumimoji="0" lang="en-US" altLang="zh-TW"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a:r>
              <a:rPr lang="en-US" altLang="zh-CN"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https://chinacurrent.com/story/20307/smart-pillbox</a:t>
            </a:r>
            <a:endParaRPr kumimoji="0" lang="zh-CN"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2" name="矩形 11"/>
          <p:cNvSpPr/>
          <p:nvPr/>
        </p:nvSpPr>
        <p:spPr>
          <a:xfrm>
            <a:off x="3936236" y="4659762"/>
            <a:ext cx="5180044" cy="400110"/>
          </a:xfrm>
          <a:prstGeom prst="rect">
            <a:avLst/>
          </a:prstGeom>
          <a:solidFill>
            <a:schemeClr val="accent5">
              <a:lumMod val="20000"/>
              <a:lumOff val="80000"/>
            </a:schemeClr>
          </a:solidFill>
          <a:ln w="6350">
            <a:solidFill>
              <a:schemeClr val="tx1"/>
            </a:solidFill>
          </a:ln>
        </p:spPr>
        <p:txBody>
          <a:bodyPr wrap="square">
            <a:spAutoFit/>
          </a:bodyPr>
          <a:lstStyle/>
          <a:p>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該</a:t>
            </a:r>
            <a:r>
              <a:rPr lang="zh-HK"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段視頻</a:t>
            </a:r>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取自</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The China Current</a:t>
            </a:r>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網頁</a:t>
            </a:r>
            <a:endParaRPr lang="zh-HK"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矩形 12"/>
          <p:cNvSpPr/>
          <p:nvPr/>
        </p:nvSpPr>
        <p:spPr>
          <a:xfrm>
            <a:off x="3939906" y="6354800"/>
            <a:ext cx="5260330" cy="400110"/>
          </a:xfrm>
          <a:prstGeom prst="rect">
            <a:avLst/>
          </a:prstGeom>
          <a:solidFill>
            <a:schemeClr val="accent5">
              <a:lumMod val="20000"/>
              <a:lumOff val="80000"/>
            </a:schemeClr>
          </a:solidFill>
          <a:ln w="6350">
            <a:solidFill>
              <a:schemeClr val="tx1"/>
            </a:solidFill>
          </a:ln>
        </p:spPr>
        <p:txBody>
          <a:bodyPr wrap="square">
            <a:spAutoFit/>
          </a:bodyPr>
          <a:lstStyle/>
          <a:p>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該</a:t>
            </a:r>
            <a:r>
              <a:rPr lang="zh-HK"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段視頻</a:t>
            </a:r>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取自</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The China Current</a:t>
            </a:r>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網頁</a:t>
            </a:r>
            <a:endParaRPr lang="zh-HK"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Rectangle 1"/>
          <p:cNvSpPr/>
          <p:nvPr/>
        </p:nvSpPr>
        <p:spPr>
          <a:xfrm>
            <a:off x="9307345" y="4462130"/>
            <a:ext cx="2608731" cy="954107"/>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中國政府網</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http://big5.www.gov.cn/gate/big5/www.gov.cn/xinwen/2021-07/03/content_5622668.htm</a:t>
            </a:r>
            <a:r>
              <a:rPr lang="en-US" altLang="zh-TW"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073"/>
          <p:cNvSpPr txBox="1">
            <a:spLocks noChangeArrowheads="1"/>
          </p:cNvSpPr>
          <p:nvPr/>
        </p:nvSpPr>
        <p:spPr bwMode="auto">
          <a:xfrm>
            <a:off x="3077322" y="1453824"/>
            <a:ext cx="5669345" cy="6489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sym typeface="Arial" panose="020B0604020202020204" pitchFamily="34" charset="0"/>
              </a:rPr>
              <a:t>一、新經濟及其發展</a:t>
            </a:r>
            <a:endParaRPr kumimoji="0" lang="en-US" altLang="zh-CN" sz="4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sym typeface="Arial" panose="020B0604020202020204" pitchFamily="34" charset="0"/>
            </a:endParaRPr>
          </a:p>
        </p:txBody>
      </p:sp>
      <p:grpSp>
        <p:nvGrpSpPr>
          <p:cNvPr id="6" name="组合 3"/>
          <p:cNvGrpSpPr/>
          <p:nvPr/>
        </p:nvGrpSpPr>
        <p:grpSpPr bwMode="auto">
          <a:xfrm>
            <a:off x="2640898" y="2699814"/>
            <a:ext cx="6727191" cy="2141813"/>
            <a:chOff x="2207568" y="2461820"/>
            <a:chExt cx="6420432" cy="2141476"/>
          </a:xfrm>
        </p:grpSpPr>
        <p:sp>
          <p:nvSpPr>
            <p:cNvPr id="7" name="矩形 6"/>
            <p:cNvSpPr/>
            <p:nvPr/>
          </p:nvSpPr>
          <p:spPr>
            <a:xfrm>
              <a:off x="2207568" y="2786889"/>
              <a:ext cx="6420432" cy="554268"/>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任意多边形: 形状 7"/>
            <p:cNvSpPr/>
            <p:nvPr/>
          </p:nvSpPr>
          <p:spPr>
            <a:xfrm>
              <a:off x="2614059" y="2461820"/>
              <a:ext cx="5741220" cy="747460"/>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1.  </a:t>
              </a:r>
              <a:r>
                <a:rPr kumimoji="0" lang="en-US" altLang="zh-CN" sz="4000" b="1" i="0" u="none" strike="noStrike" kern="1200" cap="none" spc="0" normalizeH="0" baseline="0" noProof="0" dirty="0" err="1">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新經濟</a:t>
              </a:r>
              <a:r>
                <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的概略含義</a:t>
              </a:r>
              <a:endPar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endParaRPr>
            </a:p>
          </p:txBody>
        </p:sp>
        <p:sp>
          <p:nvSpPr>
            <p:cNvPr id="9" name="矩形 8"/>
            <p:cNvSpPr/>
            <p:nvPr/>
          </p:nvSpPr>
          <p:spPr>
            <a:xfrm>
              <a:off x="2207568" y="4049028"/>
              <a:ext cx="6409523" cy="554268"/>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任意多边形: 形状 9"/>
            <p:cNvSpPr/>
            <p:nvPr/>
          </p:nvSpPr>
          <p:spPr>
            <a:xfrm>
              <a:off x="2614059" y="3760037"/>
              <a:ext cx="5741220" cy="68326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Overflow="overflow" horzOverflow="overflow" vert="horz" wrap="square" lIns="246756" tIns="31703" rIns="246756" bIns="31703" numCol="1" spcCol="0" rtlCol="0" fromWordArt="0" anchor="ctr" anchorCtr="0" forceAA="0" compatLnSpc="1">
              <a:no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  </a:t>
              </a:r>
              <a:r>
                <a:rPr kumimoji="0" lang="en-US" altLang="zh-CN" sz="4000" b="1" i="0" u="none" strike="noStrike" kern="1200" cap="none" spc="0" normalizeH="0" baseline="0" noProof="0" dirty="0" err="1">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新經濟</a:t>
              </a:r>
              <a:r>
                <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的發展概況</a:t>
              </a: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455497" y="4099464"/>
            <a:ext cx="5587479" cy="49988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等线" panose="02010600030101010101" charset="-122"/>
                <a:sym typeface="+mn-ea"/>
              </a:rPr>
              <a:t>    </a:t>
            </a:r>
          </a:p>
        </p:txBody>
      </p:sp>
      <p:sp>
        <p:nvSpPr>
          <p:cNvPr id="6" name="文本框 5"/>
          <p:cNvSpPr txBox="1"/>
          <p:nvPr/>
        </p:nvSpPr>
        <p:spPr>
          <a:xfrm>
            <a:off x="542840" y="3269042"/>
            <a:ext cx="5816071" cy="1015663"/>
          </a:xfrm>
          <a:prstGeom prst="rect">
            <a:avLst/>
          </a:prstGeom>
          <a:solidFill>
            <a:schemeClr val="accent2">
              <a:lumMod val="20000"/>
              <a:lumOff val="80000"/>
            </a:schemeClr>
          </a:solidFill>
        </p:spPr>
        <p:txBody>
          <a:bodyPr wrap="square" rtlCol="0" anchor="t">
            <a:spAutoFit/>
          </a:bodyPr>
          <a:lstStyle/>
          <a:p>
            <a:pPr lvl="0">
              <a:defRPr/>
            </a:pPr>
            <a:r>
              <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資料來源：</a:t>
            </a:r>
            <a:r>
              <a:rPr lang="zh-CN"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171450" lvl="0" indent="-171450">
              <a:buFont typeface="Arial" panose="020B0604020202020204" pitchFamily="34" charset="0"/>
              <a:buChar char="•"/>
              <a:defRPr/>
            </a:pPr>
            <a:r>
              <a:rPr lang="zh-CN"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關於數字經濟發展情況的報告</a:t>
            </a:r>
            <a:r>
              <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2022-11-28 </a:t>
            </a:r>
          </a:p>
          <a:p>
            <a:pPr lvl="0">
              <a:defRPr/>
            </a:pPr>
            <a:r>
              <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zh-CN"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http://www.gov.cn/xinwen/2022-11/28/content_5729249.htm</a:t>
            </a:r>
            <a:endPar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171450" lvl="0" indent="-171450">
              <a:buFont typeface="Arial" panose="020B0604020202020204" pitchFamily="34" charset="0"/>
              <a:buChar char="•"/>
              <a:defRPr/>
            </a:pP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國家互聯網資訊辦公室發</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布</a:t>
            </a:r>
            <a:r>
              <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數字中國發展報告（</a:t>
            </a:r>
            <a:r>
              <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〉http://www.cac.gov.cn/2021-06/28/c_1626464503226700.htm</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10"/>
          <p:cNvSpPr txBox="1"/>
          <p:nvPr/>
        </p:nvSpPr>
        <p:spPr>
          <a:xfrm>
            <a:off x="455497" y="1274627"/>
            <a:ext cx="5706447" cy="1815882"/>
          </a:xfrm>
          <a:prstGeom prst="rect">
            <a:avLst/>
          </a:prstGeom>
          <a:noFill/>
        </p:spPr>
        <p:txBody>
          <a:bodyPr wrap="square" rtlCol="0">
            <a:spAutoFit/>
          </a:bodyPr>
          <a:lstStyle/>
          <a:p>
            <a:pPr algn="just" hangingPunct="0">
              <a:defRPr/>
            </a:pPr>
            <a:r>
              <a:rPr lang="zh-CN" altLang="en-US" sz="28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截至</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202</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年底，我國中小學互聯網接入率從</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2016</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年底的</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79.37%</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上升到</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年底的</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100%</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98.35%</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的中小學已擁有多媒體教室</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（見右圖）。</a:t>
            </a:r>
            <a:endParaRPr lang="zh-HK"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文本框 14"/>
          <p:cNvSpPr txBox="1"/>
          <p:nvPr/>
        </p:nvSpPr>
        <p:spPr>
          <a:xfrm>
            <a:off x="2478091" y="261404"/>
            <a:ext cx="5519460" cy="58477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80808"/>
                </a:solidFill>
                <a:effectLst/>
                <a:uLnTx/>
                <a:uFillTx/>
                <a:latin typeface="DFKai-SB" panose="03000509000000000000" pitchFamily="65" charset="-120"/>
                <a:ea typeface="DFKai-SB" panose="03000509000000000000" pitchFamily="65" charset="-120"/>
                <a:cs typeface="黑体" panose="02010609060101010101" charset="-122"/>
                <a:sym typeface="+mn-ea"/>
              </a:rPr>
              <a:t>資訊</a:t>
            </a:r>
            <a:r>
              <a:rPr kumimoji="0" lang="zh-TW" altLang="en-US" sz="3200" b="1" i="0" u="none" strike="noStrike" kern="1200" cap="none" spc="0" normalizeH="0" baseline="0" noProof="0" dirty="0">
                <a:ln>
                  <a:noFill/>
                </a:ln>
                <a:solidFill>
                  <a:srgbClr val="080808"/>
                </a:solidFill>
                <a:effectLst/>
                <a:uLnTx/>
                <a:uFillTx/>
                <a:latin typeface="DFKai-SB" panose="03000509000000000000" pitchFamily="65" charset="-120"/>
                <a:ea typeface="DFKai-SB" panose="03000509000000000000" pitchFamily="65" charset="-120"/>
                <a:cs typeface="黑体" panose="02010609060101010101" charset="-122"/>
                <a:sym typeface="+mn-ea"/>
              </a:rPr>
              <a:t>科技廣泛應用於教育範疇</a:t>
            </a:r>
            <a:endParaRPr kumimoji="0" lang="zh-CN" altLang="en-US" sz="3200" b="1" i="0" u="none" strike="noStrike" kern="1200" cap="none" spc="0" normalizeH="0" baseline="0" noProof="0" dirty="0">
              <a:ln>
                <a:noFill/>
              </a:ln>
              <a:solidFill>
                <a:srgbClr val="080808"/>
              </a:solidFill>
              <a:effectLst/>
              <a:uLnTx/>
              <a:uFillTx/>
              <a:latin typeface="DFKai-SB" panose="03000509000000000000" pitchFamily="65" charset="-120"/>
              <a:ea typeface="DFKai-SB" panose="03000509000000000000" pitchFamily="65" charset="-120"/>
              <a:cs typeface="黑体" panose="02010609060101010101" charset="-122"/>
              <a:sym typeface="+mn-ea"/>
            </a:endParaRPr>
          </a:p>
        </p:txBody>
      </p:sp>
      <p:pic>
        <p:nvPicPr>
          <p:cNvPr id="4098" name="Picture 2" descr="http://www.cac.gov.cn/rootimages/uploadimg/1626464503326943_html_m47148e8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4847" y="1779369"/>
            <a:ext cx="5278254" cy="283461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 name="矩形 2"/>
          <p:cNvSpPr/>
          <p:nvPr/>
        </p:nvSpPr>
        <p:spPr>
          <a:xfrm>
            <a:off x="7393633" y="1093105"/>
            <a:ext cx="3840653" cy="646331"/>
          </a:xfrm>
          <a:prstGeom prst="rect">
            <a:avLst/>
          </a:prstGeom>
          <a:solidFill>
            <a:schemeClr val="accent2">
              <a:lumMod val="20000"/>
              <a:lumOff val="80000"/>
            </a:schemeClr>
          </a:solidFill>
        </p:spPr>
        <p:txBody>
          <a:bodyPr wrap="square">
            <a:spAutoFit/>
          </a:bodyPr>
          <a:lstStyle/>
          <a:p>
            <a:r>
              <a:rPr lang="en-US" altLang="zh-CN" dirty="0">
                <a:latin typeface="Times New Roman" panose="02020603050405020304" pitchFamily="18" charset="0"/>
                <a:ea typeface="標楷體" panose="03000509000000000000" pitchFamily="65" charset="-120"/>
                <a:cs typeface="Times New Roman" panose="02020603050405020304" pitchFamily="18" charset="0"/>
              </a:rPr>
              <a:t>2016</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年至</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年我國中小學互聯網接入率及擁有多媒體教室的學校比例</a:t>
            </a:r>
            <a:endParaRPr lang="zh-HK"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 name="Picture 2" descr="江山多智慧_Ep32"/>
          <p:cNvPicPr>
            <a:picLocks noChangeAspect="1" noChangeArrowheads="1"/>
          </p:cNvPicPr>
          <p:nvPr/>
        </p:nvPicPr>
        <p:blipFill rotWithShape="1">
          <a:blip r:embed="rId4">
            <a:extLst>
              <a:ext uri="{28A0092B-C50C-407E-A947-70E740481C1C}">
                <a14:useLocalDpi xmlns:a14="http://schemas.microsoft.com/office/drawing/2010/main" val="0"/>
              </a:ext>
            </a:extLst>
          </a:blip>
          <a:srcRect t="-1"/>
          <a:stretch/>
        </p:blipFill>
        <p:spPr bwMode="auto">
          <a:xfrm>
            <a:off x="941511" y="4858511"/>
            <a:ext cx="2638965" cy="178307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21" name="文本框 3"/>
          <p:cNvSpPr txBox="1"/>
          <p:nvPr/>
        </p:nvSpPr>
        <p:spPr>
          <a:xfrm>
            <a:off x="4048353" y="4820872"/>
            <a:ext cx="4558651" cy="1446550"/>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a:r>
              <a:rPr kumimoji="0" lang="zh-TW"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視頻名稱：「</a:t>
            </a:r>
            <a:r>
              <a:rPr lang="en-US" altLang="zh-TW"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江山多智慧</a:t>
            </a:r>
            <a:r>
              <a:rPr lang="en-US" altLang="zh-TW"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第三十二集：智慧圖書館及智慧學習」</a:t>
            </a:r>
            <a:endParaRPr kumimoji="0" lang="en-US" altLang="zh-TW"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a:r>
              <a:rPr lang="en-US" altLang="zh-CN" sz="22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https://www.youtube.com/watch?v=KQkyIW1Cy0E&amp;t=20s</a:t>
            </a:r>
            <a:endParaRPr kumimoji="0" lang="zh-CN" altLang="en-US" sz="22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4" name="矩形 13"/>
          <p:cNvSpPr/>
          <p:nvPr/>
        </p:nvSpPr>
        <p:spPr>
          <a:xfrm>
            <a:off x="4048352" y="6324093"/>
            <a:ext cx="4558651" cy="400110"/>
          </a:xfrm>
          <a:prstGeom prst="rect">
            <a:avLst/>
          </a:prstGeom>
          <a:solidFill>
            <a:schemeClr val="accent5">
              <a:lumMod val="20000"/>
              <a:lumOff val="80000"/>
            </a:schemeClr>
          </a:solidFill>
          <a:ln w="6350">
            <a:solidFill>
              <a:schemeClr val="tx1"/>
            </a:solidFill>
          </a:ln>
        </p:spPr>
        <p:txBody>
          <a:bodyPr wrap="square">
            <a:spAutoFit/>
          </a:bodyPr>
          <a:lstStyle/>
          <a:p>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該</a:t>
            </a:r>
            <a:r>
              <a:rPr lang="zh-HK"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段視頻</a:t>
            </a:r>
            <a:r>
              <a:rPr lang="zh-TW"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由團結香港基金製作</a:t>
            </a:r>
            <a:endParaRPr lang="zh-HK" altLang="en-US"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2681" y="1709377"/>
            <a:ext cx="10336307" cy="3970318"/>
          </a:xfrm>
          <a:prstGeom prst="rect">
            <a:avLst/>
          </a:prstGeom>
          <a:ln w="38100">
            <a:solidFill>
              <a:srgbClr val="FF0000"/>
            </a:solidFill>
          </a:ln>
        </p:spPr>
        <p:txBody>
          <a:bodyPr wrap="square">
            <a:spAutoFit/>
          </a:bodyPr>
          <a:lstStyle/>
          <a:p>
            <a:pPr marL="457200" indent="-45720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「十四五」規劃支持香港建設國際創新科技中心，並確立香港「八大中心」定位。「十四五」規劃宣講團亦提出利用香港獨特優勢共同建設國際創新科技中心，並公布多項惠港措施。</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為更好融入國家發展大局，香港特區政府致力將香港打造為國際創科樞紐，積極以撥款和政策支持本地的創科發展。現屆政府自</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年起五年內，已史無前例投放超過</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1,500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億港元支援創科發展。</a:t>
            </a:r>
            <a:endParaRPr lang="en-US"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特區政府亦成立融入國家發展大局督導組，就十四五規劃下香港八大中心，強化香港競爭力等，推展短、中、長期措施，增強發展動能。</a:t>
            </a:r>
            <a:endParaRPr lang="en-US" sz="26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有關「十四五」規劃介紹，請教師參考主題</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國家的發展與香港融入國家發展大局一課的簡報</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任意多边形: 形状 5"/>
          <p:cNvSpPr/>
          <p:nvPr/>
        </p:nvSpPr>
        <p:spPr>
          <a:xfrm>
            <a:off x="1290918" y="286083"/>
            <a:ext cx="9628094"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3600" b="1" dirty="0">
                <a:solidFill>
                  <a:schemeClr val="bg1"/>
                </a:solidFill>
                <a:latin typeface="DFKai-SB" panose="03000509000000000000" pitchFamily="65" charset="-120"/>
                <a:ea typeface="DFKai-SB" panose="03000509000000000000" pitchFamily="65" charset="-120"/>
              </a:rPr>
              <a:t>融入國家發展大局與香港發展</a:t>
            </a:r>
            <a:r>
              <a:rPr lang="zh-CN" altLang="en-US" sz="3600" b="1" dirty="0">
                <a:solidFill>
                  <a:schemeClr val="bg1"/>
                </a:solidFill>
                <a:latin typeface="DFKai-SB" panose="03000509000000000000" pitchFamily="65" charset="-120"/>
                <a:ea typeface="DFKai-SB" panose="03000509000000000000" pitchFamily="65" charset="-120"/>
              </a:rPr>
              <a:t>息息相關</a:t>
            </a:r>
            <a:endParaRPr kumimoji="0" lang="zh-CN"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endParaRPr>
          </a:p>
        </p:txBody>
      </p:sp>
      <p:sp>
        <p:nvSpPr>
          <p:cNvPr id="4" name="Rectangle 3"/>
          <p:cNvSpPr/>
          <p:nvPr/>
        </p:nvSpPr>
        <p:spPr>
          <a:xfrm>
            <a:off x="770964" y="5774260"/>
            <a:ext cx="10479740" cy="907941"/>
          </a:xfrm>
          <a:prstGeom prst="rect">
            <a:avLst/>
          </a:prstGeom>
        </p:spPr>
        <p:txBody>
          <a:bodyPr wrap="square">
            <a:spAutoFit/>
          </a:bodyPr>
          <a:lstStyle/>
          <a:p>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政府新聞公報</a:t>
            </a:r>
            <a:r>
              <a:rPr lang="en-US" sz="1000" dirty="0">
                <a:latin typeface="Times New Roman" panose="02020603050405020304" pitchFamily="18" charset="0"/>
                <a:ea typeface="標楷體" panose="03000509000000000000" pitchFamily="65" charset="-120"/>
                <a:cs typeface="Times New Roman" panose="02020603050405020304" pitchFamily="18" charset="0"/>
              </a:rPr>
              <a:t>https://www.news.gov.hk/chi/2022/11/20221118/20221118_163627_350.html#:~:text=%E8%A8%BB%EF%BC%9A%E5%85%AB%E5%A4%A7%E4%B8%AD%E5%BF%83%E6%8C%87%E5%9C%8B%E9%9A%9B,%E4%B8%AD%E5%A4%96%E6%96%87%E5%8C%96%E8%97%9D%E8%A1%93%E4%BA%A4%E6%B5%81%E4%B8%AD%E5%BF%83%E3%80%82</a:t>
            </a:r>
          </a:p>
          <a:p>
            <a:pPr marL="171450" indent="-171450">
              <a:buFont typeface="Arial" panose="020B0604020202020204" pitchFamily="34" charset="0"/>
              <a:buChar char="•"/>
            </a:pP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立法會推動創新科技發展 </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r>
              <a:rPr lang="en-US" sz="1000" dirty="0">
                <a:latin typeface="Times New Roman" panose="02020603050405020304" pitchFamily="18" charset="0"/>
                <a:ea typeface="標楷體" panose="03000509000000000000" pitchFamily="65" charset="-120"/>
                <a:cs typeface="Times New Roman" panose="02020603050405020304" pitchFamily="18" charset="0"/>
              </a:rPr>
              <a:t>https://www.itib.gov.hk/zh-hk/legislative_council_business/questions/2022/pr_20220525b.html</a:t>
            </a:r>
            <a:r>
              <a:rPr lang="en-US" altLang="zh-TW" sz="1100"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p:txBody>
      </p:sp>
      <p:sp>
        <p:nvSpPr>
          <p:cNvPr id="5" name="Rectangle 4"/>
          <p:cNvSpPr/>
          <p:nvPr/>
        </p:nvSpPr>
        <p:spPr>
          <a:xfrm>
            <a:off x="3002084" y="1048209"/>
            <a:ext cx="6801862" cy="461665"/>
          </a:xfrm>
          <a:prstGeom prst="rect">
            <a:avLst/>
          </a:prstGeom>
          <a:solidFill>
            <a:schemeClr val="accent5">
              <a:lumMod val="20000"/>
              <a:lumOff val="80000"/>
            </a:schemeClr>
          </a:solidFill>
        </p:spPr>
        <p:txBody>
          <a:bodyPr wrap="none">
            <a:spAutoFit/>
          </a:bodyPr>
          <a:lstStyle/>
          <a:p>
            <a:r>
              <a:rPr lang="zh-TW" altLang="en-US" sz="2400" b="1" dirty="0">
                <a:latin typeface="DFKai-SB" panose="03000509000000000000" pitchFamily="65" charset="-120"/>
                <a:ea typeface="DFKai-SB" panose="03000509000000000000" pitchFamily="65" charset="-120"/>
              </a:rPr>
              <a:t>香港特區政府政策與本課題</a:t>
            </a:r>
            <a:r>
              <a:rPr lang="zh-CN" altLang="en-US" sz="2400" b="1" dirty="0">
                <a:latin typeface="DFKai-SB" panose="03000509000000000000" pitchFamily="65" charset="-120"/>
                <a:ea typeface="DFKai-SB" panose="03000509000000000000" pitchFamily="65" charset="-120"/>
              </a:rPr>
              <a:t>相關的</a:t>
            </a:r>
            <a:r>
              <a:rPr lang="zh-TW" altLang="en-US" sz="2400" b="1" dirty="0">
                <a:latin typeface="DFKai-SB" panose="03000509000000000000" pitchFamily="65" charset="-120"/>
                <a:ea typeface="DFKai-SB" panose="03000509000000000000" pitchFamily="65" charset="-120"/>
              </a:rPr>
              <a:t>發展（舉隅） </a:t>
            </a:r>
            <a:endParaRPr lang="en-US" sz="2400" dirty="0"/>
          </a:p>
        </p:txBody>
      </p:sp>
    </p:spTree>
    <p:extLst>
      <p:ext uri="{BB962C8B-B14F-4D97-AF65-F5344CB8AC3E}">
        <p14:creationId xmlns:p14="http://schemas.microsoft.com/office/powerpoint/2010/main" val="39931488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5410" y="1399373"/>
            <a:ext cx="10336307" cy="3970318"/>
          </a:xfrm>
          <a:prstGeom prst="rect">
            <a:avLst/>
          </a:prstGeom>
          <a:ln w="38100">
            <a:solidFill>
              <a:srgbClr val="FF0000"/>
            </a:solidFill>
          </a:ln>
        </p:spPr>
        <p:txBody>
          <a:bodyPr wrap="square">
            <a:spAutoFit/>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八大中心指</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p>
          <a:p>
            <a:pPr marL="457200" indent="-4572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國際金融中心</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國際航運中心</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國際貿易中心</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亞太區國際法律及爭議解決服務中心</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國際航空樞紐</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國際創新科技中心</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區域知識產權貿易中心</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中外文化藝術交流中心</a:t>
            </a:r>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任意多边形: 形状 5"/>
          <p:cNvSpPr/>
          <p:nvPr/>
        </p:nvSpPr>
        <p:spPr>
          <a:xfrm>
            <a:off x="2689411" y="567554"/>
            <a:ext cx="7431741"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36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八大中心</a:t>
            </a:r>
            <a:r>
              <a:rPr lang="zh-TW" altLang="en-US" sz="3600" b="1" dirty="0">
                <a:solidFill>
                  <a:srgbClr val="FFFFFF"/>
                </a:solidFill>
                <a:latin typeface="DFKai-SB" panose="03000509000000000000" pitchFamily="65" charset="-120"/>
                <a:ea typeface="DFKai-SB" panose="03000509000000000000" pitchFamily="65" charset="-120"/>
              </a:rPr>
              <a:t>與香港融入國家發展大局</a:t>
            </a:r>
            <a:endParaRPr kumimoji="0" lang="zh-CN" altLang="en-US" sz="36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endParaRPr>
          </a:p>
        </p:txBody>
      </p:sp>
      <p:sp>
        <p:nvSpPr>
          <p:cNvPr id="4" name="Rectangle 3"/>
          <p:cNvSpPr/>
          <p:nvPr/>
        </p:nvSpPr>
        <p:spPr>
          <a:xfrm>
            <a:off x="1093693" y="5414846"/>
            <a:ext cx="10479740" cy="1354217"/>
          </a:xfrm>
          <a:prstGeom prst="rect">
            <a:avLst/>
          </a:prstGeom>
        </p:spPr>
        <p:txBody>
          <a:bodyPr wrap="square">
            <a:spAutoFit/>
          </a:bodyPr>
          <a:lstStyle/>
          <a:p>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政府新聞公報</a:t>
            </a:r>
            <a:r>
              <a:rPr lang="en-US" sz="1000" dirty="0">
                <a:latin typeface="Times New Roman" panose="02020603050405020304" pitchFamily="18" charset="0"/>
                <a:ea typeface="標楷體" panose="03000509000000000000" pitchFamily="65" charset="-120"/>
                <a:cs typeface="Times New Roman" panose="02020603050405020304" pitchFamily="18" charset="0"/>
              </a:rPr>
              <a:t>https://www.news.gov.hk/chi/2022/11/20221118/20221118_163627_350.html#:~:text=%E8%A8%BB%EF%BC%9A%E5%85%AB%E5%A4%A7%E4%B8%AD%E5%BF%83%E6%8C%87%E5%9C%8B%E9%9A%9B,%E4%B8%AD%E5%A4%96%E6%96%87%E5%8C%96%E8%97%9D%E8%A1%93%E4%BA%A4%E6%B5%81%E4%B8%AD%E5%BF%83%E3%80%82</a:t>
            </a:r>
          </a:p>
          <a:p>
            <a:pPr marL="171450" indent="-171450">
              <a:buFont typeface="Arial" panose="020B0604020202020204" pitchFamily="34" charset="0"/>
              <a:buChar char="•"/>
            </a:pPr>
            <a:r>
              <a:rPr lang="zh-TW" altLang="en-US" sz="1000" dirty="0">
                <a:latin typeface="Times New Roman" panose="02020603050405020304" pitchFamily="18" charset="0"/>
                <a:ea typeface="標楷體" panose="03000509000000000000" pitchFamily="65" charset="-120"/>
                <a:cs typeface="Times New Roman" panose="02020603050405020304" pitchFamily="18" charset="0"/>
              </a:rPr>
              <a:t>香港政府添馬台</a:t>
            </a:r>
            <a:r>
              <a:rPr lang="en-US" altLang="zh-TW" sz="1000" dirty="0">
                <a:latin typeface="Times New Roman" panose="02020603050405020304" pitchFamily="18" charset="0"/>
                <a:ea typeface="標楷體" panose="03000509000000000000" pitchFamily="65" charset="-120"/>
                <a:cs typeface="Times New Roman" panose="02020603050405020304" pitchFamily="18" charset="0"/>
              </a:rPr>
              <a:t>Tamar Talk Facebook</a:t>
            </a:r>
          </a:p>
          <a:p>
            <a:pPr marL="171450" indent="-171450">
              <a:buFont typeface="Arial" panose="020B0604020202020204" pitchFamily="34" charset="0"/>
              <a:buChar char="•"/>
            </a:pPr>
            <a:r>
              <a:rPr lang="en-US" sz="1000" dirty="0">
                <a:latin typeface="Times New Roman" panose="02020603050405020304" pitchFamily="18" charset="0"/>
                <a:ea typeface="標楷體" panose="03000509000000000000" pitchFamily="65" charset="-120"/>
                <a:cs typeface="Times New Roman" panose="02020603050405020304" pitchFamily="18" charset="0"/>
              </a:rPr>
              <a:t>https://www.google.com/search?q=%E9%A6%99%E6%B8%AF%E6%94%BF%E5%BA%9C%EF%BC%8C%E5%85%AB%E5%A4%A7%E4%B8%AD%E5%BF%83&amp;rlz=1C1GCEU_zh-TWHK908HK908&amp;hl=en&amp;sxsrf=AJOqlzXWsiVJPr5njKvvLoOt0cGOBqR3lQ:1675214577188&amp;source=lnms&amp;tbm=isch&amp;sa=X&amp;ved=2ahUKEwi3ya7OlPP8AhUiyDgGHRkaBzc4HhD8BSgDegQIARAF&amp;biw=2133&amp;bih=1041&amp;dpr=0.9#imgrc=ljlcbjYtZvebjM</a:t>
            </a:r>
          </a:p>
        </p:txBody>
      </p:sp>
      <p:grpSp>
        <p:nvGrpSpPr>
          <p:cNvPr id="5" name="组合 15"/>
          <p:cNvGrpSpPr/>
          <p:nvPr/>
        </p:nvGrpSpPr>
        <p:grpSpPr>
          <a:xfrm>
            <a:off x="383548" y="227155"/>
            <a:ext cx="2305863" cy="621710"/>
            <a:chOff x="1302229" y="1390475"/>
            <a:chExt cx="1981125" cy="770230"/>
          </a:xfrm>
        </p:grpSpPr>
        <p:sp>
          <p:nvSpPr>
            <p:cNvPr id="6" name="矩形 24"/>
            <p:cNvSpPr/>
            <p:nvPr/>
          </p:nvSpPr>
          <p:spPr>
            <a:xfrm>
              <a:off x="1302229" y="1797167"/>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25"/>
            <p:cNvSpPr/>
            <p:nvPr/>
          </p:nvSpPr>
          <p:spPr>
            <a:xfrm>
              <a:off x="1327308" y="1839232"/>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文本框 13"/>
            <p:cNvSpPr txBox="1">
              <a:spLocks noChangeArrowheads="1"/>
            </p:cNvSpPr>
            <p:nvPr/>
          </p:nvSpPr>
          <p:spPr bwMode="auto">
            <a:xfrm>
              <a:off x="1586163" y="1390475"/>
              <a:ext cx="1697191" cy="59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1" dirty="0">
                  <a:solidFill>
                    <a:prstClr val="black"/>
                  </a:solidFill>
                  <a:latin typeface="Microsoft JhengHei" panose="020B0604030504040204" pitchFamily="34" charset="-120"/>
                  <a:ea typeface="Microsoft JhengHei" panose="020B0604030504040204" pitchFamily="34" charset="-120"/>
                </a:rPr>
                <a:t>  </a:t>
              </a:r>
              <a:r>
                <a:rPr lang="zh-TW" altLang="en-US" sz="2800" b="1" dirty="0">
                  <a:solidFill>
                    <a:prstClr val="black"/>
                  </a:solidFill>
                  <a:latin typeface="標楷體" panose="03000509000000000000" pitchFamily="65" charset="-120"/>
                  <a:ea typeface="標楷體" panose="03000509000000000000" pitchFamily="65" charset="-120"/>
                </a:rPr>
                <a:t>參考資料</a:t>
              </a:r>
              <a:endParaRPr kumimoji="0" lang="zh-CN" altLang="en-US" sz="2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p:txBody>
        </p:sp>
        <p:cxnSp>
          <p:nvCxnSpPr>
            <p:cNvPr id="9" name="直接连接符 19"/>
            <p:cNvCxnSpPr/>
            <p:nvPr/>
          </p:nvCxnSpPr>
          <p:spPr>
            <a:xfrm>
              <a:off x="1682747" y="2085341"/>
              <a:ext cx="1415039" cy="2212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2"/>
          <a:stretch>
            <a:fillRect/>
          </a:stretch>
        </p:blipFill>
        <p:spPr>
          <a:xfrm>
            <a:off x="7526996" y="1470576"/>
            <a:ext cx="3903003" cy="3794586"/>
          </a:xfrm>
          <a:prstGeom prst="rect">
            <a:avLst/>
          </a:prstGeom>
        </p:spPr>
      </p:pic>
      <p:sp>
        <p:nvSpPr>
          <p:cNvPr id="13" name="AutoShape 3" descr="data:image/png;base64,iVBORw0KGgoAAAANSUhEUgAAABAAAAAQCAYAAAAf8/9hAAACAElEQVQ4jW2TP2hUQRDGf7N5OTEQNZwGCXI2aiAH9toZ5CCNnRH7U7QNWIgogRQ2ku6MytlYprQRrkhlGRDEl8ZGD6tomphI7u3ujMW7d+/lzwfLN8POfMx+uyscQeOjNb2njdEyoYGBOPoIvfExuv07klbrpQia61bbMV1V47Fgrty2apmKsFYXt5QuSjYSaK5b7fcgfDJs/uhEhzDUEmTjwqlkIV2UzAFs7w9W1cd5C4Z5xYJhwTgjypubju93E37dT3g0K6hX1Mf57f3BKoBcfDdoZqZfGY1d4vWtGveujo3yl5ueV18imAGiNXHXk4PMt0XEAZgZIoKZAXD7Uq757POAD1uB/VD1xNyBxXZCtJYOG/JjlnH9dG5eZzM70VMRaSWaxUbZcjLU64kCTqSRmFdsJJkX/H167pDA7pOzANx4v8u3bR2qQAQS9dY3bK44QOXOj+HHTsynkbzGQT/RoD1gruw3Jp7/AeDfynkAJl7keWmyFh703Biuq15Vs4gGZcRBSw+yiGYRCzZii6jgum5vpZ6qZ02D5Y+kYF8RCIYOH1nBZLa2t1JPHcC1yeklC7phXqmuAkWuBQfduDI5vTT0AdJlyWanZhbMa8ei6bEJiuZgal47s1MzC+ly5TNVUXvwsxlE2oa19G1jDkAe9rcQ6dXGrZt1Lh/6zv8BnO5JvqcpNzEAAAAASUVORK5CYII="/>
          <p:cNvSpPr>
            <a:spLocks noChangeAspect="1" noChangeArrowheads="1"/>
          </p:cNvSpPr>
          <p:nvPr/>
        </p:nvSpPr>
        <p:spPr bwMode="auto">
          <a:xfrm>
            <a:off x="123825" y="66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654097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61241" y="1577971"/>
            <a:ext cx="10005474" cy="4524315"/>
          </a:xfrm>
          <a:prstGeom prst="rect">
            <a:avLst/>
          </a:prstGeom>
          <a:noFill/>
        </p:spPr>
        <p:txBody>
          <a:bodyPr wrap="square" rtlCol="0" anchor="t">
            <a:spAutoFit/>
          </a:bodyPr>
          <a:lstStyle/>
          <a:p>
            <a:pPr lvl="0" algn="just" hangingPunct="0">
              <a:lnSpc>
                <a:spcPct val="150000"/>
              </a:lnSpc>
              <a:spcBef>
                <a:spcPct val="0"/>
              </a:spcBef>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      </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新經濟推動國家</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的</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經濟高質量發展，</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提升</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社會治理</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效能</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，為人們創造美好生活</a:t>
            </a:r>
            <a:r>
              <a:rPr lang="zh-TW" altLang="en-US" sz="3200" dirty="0">
                <a:solidFill>
                  <a:prstClr val="black"/>
                </a:solidFill>
                <a:latin typeface="DFKai-SB" panose="03000509000000000000" pitchFamily="65" charset="-120"/>
                <a:ea typeface="DFKai-SB" panose="03000509000000000000" pitchFamily="65" charset="-120"/>
                <a:cs typeface="黑体" panose="02010609060101010101" charset="-122"/>
                <a:sym typeface="+mn-ea"/>
              </a:rPr>
              <a:t>。</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新經濟推動香港經濟轉型，加快香港科技創新發展，建設香港</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新經濟在改變人們生活的同時，也為個人提供更廣闊的發展空間</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。因此，</a:t>
            </a:r>
            <a:r>
              <a:rPr lang="zh-CN" altLang="en-US" sz="3200" dirty="0">
                <a:solidFill>
                  <a:prstClr val="black"/>
                </a:solidFill>
                <a:latin typeface="DFKai-SB" panose="03000509000000000000" pitchFamily="65" charset="-120"/>
                <a:ea typeface="DFKai-SB" panose="03000509000000000000" pitchFamily="65" charset="-120"/>
                <a:cs typeface="黑体" panose="02010609060101010101" charset="-122"/>
              </a:rPr>
              <a:t>年青人</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要把握</a:t>
            </a:r>
            <a:r>
              <a:rPr lang="zh-CN" altLang="en-US" sz="3200" dirty="0">
                <a:solidFill>
                  <a:prstClr val="black"/>
                </a:solidFill>
                <a:latin typeface="DFKai-SB" panose="03000509000000000000" pitchFamily="65" charset="-120"/>
                <a:ea typeface="DFKai-SB" panose="03000509000000000000" pitchFamily="65" charset="-120"/>
                <a:cs typeface="黑体" panose="02010609060101010101" charset="-122"/>
              </a:rPr>
              <a:t>國家與</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香港</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的</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發展</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機遇</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，積極</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裝備自己，以準備未來的挑戰</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a:t>
            </a:r>
          </a:p>
        </p:txBody>
      </p:sp>
      <p:sp>
        <p:nvSpPr>
          <p:cNvPr id="6" name="文本框 5"/>
          <p:cNvSpPr txBox="1"/>
          <p:nvPr/>
        </p:nvSpPr>
        <p:spPr>
          <a:xfrm>
            <a:off x="5454915" y="646570"/>
            <a:ext cx="159530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總</a:t>
            </a: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結</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8689" y="245144"/>
            <a:ext cx="10515600" cy="780503"/>
          </a:xfrm>
        </p:spPr>
        <p:txBody>
          <a:bodyPr/>
          <a:lstStyle/>
          <a:p>
            <a:pPr algn="ctr"/>
            <a:r>
              <a:rPr lang="zh-TW" altLang="en-US" sz="4000" b="1" dirty="0">
                <a:solidFill>
                  <a:prstClr val="black"/>
                </a:solidFill>
                <a:latin typeface="標楷體" panose="03000509000000000000" pitchFamily="65" charset="-120"/>
                <a:ea typeface="標楷體" panose="03000509000000000000" pitchFamily="65" charset="-120"/>
              </a:rPr>
              <a:t>延伸參考網址</a:t>
            </a:r>
            <a:endParaRPr lang="zh-HK" altLang="en-US" sz="4000" b="1" dirty="0"/>
          </a:p>
        </p:txBody>
      </p:sp>
      <p:sp>
        <p:nvSpPr>
          <p:cNvPr id="3" name="內容版面配置區 2"/>
          <p:cNvSpPr>
            <a:spLocks noGrp="1"/>
          </p:cNvSpPr>
          <p:nvPr>
            <p:ph idx="1"/>
          </p:nvPr>
        </p:nvSpPr>
        <p:spPr>
          <a:xfrm>
            <a:off x="852222" y="1096767"/>
            <a:ext cx="10658460" cy="5125929"/>
          </a:xfrm>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李克強在博鼇亞洲論壇</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2014</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年年會開幕式上的主旨演講</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2014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日，中華人民共和國</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中央</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人民</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政府網站</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http://www.gov.cn/guowuyuan/2014-04/11/content_2656979.htm</a:t>
            </a:r>
            <a:endParaRPr lang="en-US" altLang="zh-HK" sz="2000" dirty="0">
              <a:latin typeface="Times New Roman" panose="02020603050405020304" pitchFamily="18" charset="0"/>
              <a:ea typeface="標楷體" panose="03000509000000000000" pitchFamily="65" charset="-120"/>
              <a:cs typeface="Times New Roman" panose="02020603050405020304" pitchFamily="18" charset="0"/>
            </a:endParaRPr>
          </a:p>
          <a:p>
            <a:pPr lvl="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年政府工作報告（全文）</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17</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日，中華人民共和國中央人民政府網站，</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http://www.gov.cn/guowuyuan/2016-03/17/content_5054901.htm</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甚麼是雲端運算</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，「雲資訊」網站，</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https://www.infocloud.gov.hk/home/2?lang=tc</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基本概念：區塊鏈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，投資者及理財教育委員會「錢家有道」網站，</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https://www.ifec.org.hk/web/tc/financial-products/fintech/ico-bitcoin/basic-concept-blockchain.page</a:t>
            </a:r>
          </a:p>
          <a:p>
            <a:pPr lvl="0"/>
            <a:r>
              <a:rPr lang="zh-TW" altLang="en-US"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鄧希煒教授：</a:t>
            </a:r>
            <a:r>
              <a:rPr lang="en-US" altLang="zh-TW"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香港經濟政策演變</a:t>
            </a:r>
            <a:r>
              <a:rPr lang="en-US" altLang="zh-TW"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HK" sz="2000" dirty="0">
                <a:solidFill>
                  <a:prstClr val="black"/>
                </a:solidFill>
                <a:latin typeface="Times New Roman" panose="02020603050405020304" pitchFamily="18" charset="0"/>
                <a:cs typeface="Times New Roman" panose="02020603050405020304" pitchFamily="18" charset="0"/>
              </a:rPr>
              <a:t>https://www.edb.gov.hk/attachment/tc/curriculum-development/kla/pshe/references-and-resources/economics/Exploration%20of%20Economic%20Restructuring%20of%20Hong%20Kong_upload.pdf</a:t>
            </a:r>
          </a:p>
          <a:p>
            <a:pPr lvl="0"/>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buNone/>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buNone/>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just"/>
            <a:endParaRPr lang="en-US" altLang="zh-HK" dirty="0">
              <a:latin typeface="Times New Roman" panose="02020603050405020304" pitchFamily="18" charset="0"/>
              <a:ea typeface="標楷體" panose="03000509000000000000" pitchFamily="65" charset="-120"/>
              <a:cs typeface="Times New Roman" panose="02020603050405020304" pitchFamily="18" charset="0"/>
            </a:endParaRPr>
          </a:p>
          <a:p>
            <a:pPr algn="just"/>
            <a:endParaRPr lang="en-US" altLang="zh-HK" dirty="0">
              <a:latin typeface="Times New Roman" panose="02020603050405020304" pitchFamily="18" charset="0"/>
              <a:ea typeface="標楷體" panose="03000509000000000000" pitchFamily="65" charset="-120"/>
              <a:cs typeface="Times New Roman" panose="02020603050405020304" pitchFamily="18" charset="0"/>
            </a:endParaRPr>
          </a:p>
          <a:p>
            <a:endParaRPr lang="zh-HK"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0712824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43431" y="1521648"/>
            <a:ext cx="11054121" cy="4708824"/>
          </a:xfrm>
        </p:spPr>
        <p:txBody>
          <a:bodyPr/>
          <a:lstStyle/>
          <a:p>
            <a:pPr hangingPunct="0"/>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視頻：大灣區 大未來「灣」有引力 香港青年積極融入粵港澳大灣區發展</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，央視影音，</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https://app.cctv.com/special/m/livevod/index.html?vtype=2&amp;guid=7430cef8f2d6482ea3dc6015b4b7cadb&amp;vsetId=C10336t</a:t>
            </a:r>
          </a:p>
          <a:p>
            <a:pPr hangingPunct="0"/>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“Digital skills are needed across a wide variety of jobs”, 16-6-2021, </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https://www.oecd.org/coronavirus/en/data-insights/digital-skills-are-needed-across-a-wide-variety-of-jobs</a:t>
            </a:r>
          </a:p>
          <a:p>
            <a:pPr hangingPunct="0"/>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視頻：創新香港</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，香港特別行政區政府創新及科技局製作 </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https://www.itib.gov.hk/assets/video/The_Best_is_Yet_to_Come_(Innovation_and_Technology)_tc.mp4</a:t>
            </a:r>
            <a:endPar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HK" altLang="en-US" dirty="0">
              <a:latin typeface="Times New Roman" panose="02020603050405020304" pitchFamily="18" charset="0"/>
              <a:cs typeface="Times New Roman" panose="02020603050405020304" pitchFamily="18" charset="0"/>
            </a:endParaRPr>
          </a:p>
        </p:txBody>
      </p:sp>
      <p:sp>
        <p:nvSpPr>
          <p:cNvPr id="5" name="標題 1"/>
          <p:cNvSpPr>
            <a:spLocks noGrp="1"/>
          </p:cNvSpPr>
          <p:nvPr>
            <p:ph type="title"/>
          </p:nvPr>
        </p:nvSpPr>
        <p:spPr>
          <a:xfrm>
            <a:off x="712076" y="493144"/>
            <a:ext cx="10515600" cy="780503"/>
          </a:xfrm>
        </p:spPr>
        <p:txBody>
          <a:bodyPr/>
          <a:lstStyle/>
          <a:p>
            <a:pPr algn="ctr"/>
            <a:r>
              <a:rPr lang="zh-TW" altLang="en-US" sz="4000" b="1" dirty="0">
                <a:solidFill>
                  <a:prstClr val="black"/>
                </a:solidFill>
                <a:latin typeface="標楷體" panose="03000509000000000000" pitchFamily="65" charset="-120"/>
                <a:ea typeface="標楷體" panose="03000509000000000000" pitchFamily="65" charset="-120"/>
              </a:rPr>
              <a:t>延伸參考網址</a:t>
            </a:r>
            <a:endParaRPr lang="zh-HK" altLang="en-US" sz="4000" b="1" dirty="0"/>
          </a:p>
        </p:txBody>
      </p:sp>
    </p:spTree>
    <p:extLst>
      <p:ext uri="{BB962C8B-B14F-4D97-AF65-F5344CB8AC3E}">
        <p14:creationId xmlns:p14="http://schemas.microsoft.com/office/powerpoint/2010/main" val="32509616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49444" y="1507665"/>
            <a:ext cx="10161733" cy="4758663"/>
          </a:xfrm>
        </p:spPr>
        <p:txBody>
          <a:bodyPr/>
          <a:lstStyle/>
          <a:p>
            <a:pPr lvl="0" hangingPunct="0"/>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香港便覽：創新及科技</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https://www.itb.gov.hk/zh-hk/publications/HK_factsheets_I_T_TC.pdf</a:t>
            </a:r>
          </a:p>
          <a:p>
            <a:pPr lvl="0" hangingPunct="0"/>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創新及科技局局長繼續向業界團體解釋</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施政報告</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創科措施</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11</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日，創新及科技局網站，</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https://www.itb.gov.hk/zh-hk/speeches/2021/pr_20211011.html</a:t>
            </a:r>
          </a:p>
          <a:p>
            <a:pPr lvl="0" hangingPunct="0"/>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視頻：工業</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4.0 - </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數碼化工廠是甚麼？</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https://www.youtube.com/watch?v=N3XZsLIE6ag&amp;t=87s</a:t>
            </a:r>
          </a:p>
          <a:p>
            <a:pPr lvl="0" hangingPunct="0"/>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立法會五題：香港再工業化</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 </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https://www.info.gov.hk/gia/general/202106/02/P2021060200506.htm</a:t>
            </a:r>
          </a:p>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香港特別行政區政府創新及科技局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https://www.itb.gov.hk/zh-hk/index.html</a:t>
            </a:r>
          </a:p>
          <a:p>
            <a:r>
              <a:rPr lang="zh-TW" altLang="zh-HK" dirty="0">
                <a:latin typeface="Times New Roman" panose="02020603050405020304" pitchFamily="18" charset="0"/>
                <a:ea typeface="標楷體" panose="03000509000000000000" pitchFamily="65" charset="-120"/>
                <a:cs typeface="Times New Roman" panose="02020603050405020304" pitchFamily="18" charset="0"/>
              </a:rPr>
              <a:t>香港科技園</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公司</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2000" dirty="0">
                <a:latin typeface="Times New Roman" panose="02020603050405020304" pitchFamily="18" charset="0"/>
                <a:ea typeface="標楷體" panose="03000509000000000000" pitchFamily="65" charset="-120"/>
                <a:cs typeface="Times New Roman" panose="02020603050405020304" pitchFamily="18" charset="0"/>
              </a:rPr>
              <a:t>https://www.hkstp.org/zh-hk/</a:t>
            </a:r>
          </a:p>
          <a:p>
            <a:endParaRPr lang="zh-HK"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標題 1"/>
          <p:cNvSpPr>
            <a:spLocks noGrp="1"/>
          </p:cNvSpPr>
          <p:nvPr>
            <p:ph type="title"/>
          </p:nvPr>
        </p:nvSpPr>
        <p:spPr>
          <a:xfrm>
            <a:off x="467711" y="493144"/>
            <a:ext cx="10515600" cy="780503"/>
          </a:xfrm>
        </p:spPr>
        <p:txBody>
          <a:bodyPr/>
          <a:lstStyle/>
          <a:p>
            <a:pPr algn="ctr"/>
            <a:r>
              <a:rPr lang="zh-TW" altLang="en-US" sz="4000" b="1" dirty="0">
                <a:solidFill>
                  <a:prstClr val="black"/>
                </a:solidFill>
                <a:latin typeface="標楷體" panose="03000509000000000000" pitchFamily="65" charset="-120"/>
                <a:ea typeface="標楷體" panose="03000509000000000000" pitchFamily="65" charset="-120"/>
              </a:rPr>
              <a:t>延伸參考網址</a:t>
            </a:r>
            <a:endParaRPr lang="zh-HK" altLang="en-US" sz="4000" b="1" dirty="0"/>
          </a:p>
        </p:txBody>
      </p:sp>
    </p:spTree>
    <p:extLst>
      <p:ext uri="{BB962C8B-B14F-4D97-AF65-F5344CB8AC3E}">
        <p14:creationId xmlns:p14="http://schemas.microsoft.com/office/powerpoint/2010/main" val="35048828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59815" y="1530152"/>
            <a:ext cx="10650935" cy="4801314"/>
          </a:xfrm>
          <a:prstGeom prst="rect">
            <a:avLst/>
          </a:prstGeom>
          <a:noFill/>
        </p:spPr>
        <p:txBody>
          <a:bodyPr wrap="square" rtlCol="0">
            <a:spAutoFit/>
          </a:bodyPr>
          <a:lstStyle/>
          <a:p>
            <a:pPr lvl="0" algn="just" hangingPunct="0">
              <a:lnSpc>
                <a:spcPct val="150000"/>
              </a:lnSpc>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    </a:t>
            </a:r>
            <a:r>
              <a:rPr kumimoji="0" lang="zh-CN" altLang="en-US" sz="3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在經濟全球化時代，各國成為你中有我、我中有你的命運共同體，利益高度融合，彼此互聯相依。國際經濟組織積極協調國際經濟事務，跨國公司推動經濟全球化深入發展，</a:t>
            </a:r>
            <a:r>
              <a:rPr kumimoji="0" lang="zh-CN" altLang="en-US" sz="3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新經濟發展</a:t>
            </a:r>
            <a:r>
              <a:rPr kumimoji="0" lang="zh-CN" altLang="en-US" sz="3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風起雲</a:t>
            </a:r>
            <a:r>
              <a:rPr kumimoji="0" lang="zh-CN" altLang="en-US" sz="3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湧。我們要</a:t>
            </a:r>
            <a:r>
              <a:rPr kumimoji="0" lang="zh-CN" altLang="en-US" sz="3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具備應對經濟全球化議題的意識</a:t>
            </a:r>
            <a:r>
              <a:rPr kumimoji="0" lang="zh-CN" altLang="en-US" sz="3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，形成就業創業的全球視野</a:t>
            </a:r>
            <a:r>
              <a:rPr kumimoji="0" lang="zh-CN" altLang="en-US" sz="3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，積極思考</a:t>
            </a:r>
            <a:r>
              <a:rPr lang="zh-CN" altLang="en-US" sz="3400" dirty="0">
                <a:solidFill>
                  <a:prstClr val="black"/>
                </a:solidFill>
                <a:latin typeface="DFKai-SB" panose="03000509000000000000" pitchFamily="65" charset="-120"/>
                <a:ea typeface="DFKai-SB" panose="03000509000000000000" pitchFamily="65" charset="-120"/>
                <a:cs typeface="黑体" panose="02010609060101010101" charset="-122"/>
                <a:sym typeface="+mn-ea"/>
              </a:rPr>
              <a:t>如何貢獻</a:t>
            </a:r>
            <a:r>
              <a:rPr kumimoji="0" lang="zh-CN" altLang="en-US" sz="3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國家和香港，做負責任的公民。</a:t>
            </a:r>
          </a:p>
        </p:txBody>
      </p:sp>
      <p:sp>
        <p:nvSpPr>
          <p:cNvPr id="5" name="文本框 4"/>
          <p:cNvSpPr txBox="1"/>
          <p:nvPr/>
        </p:nvSpPr>
        <p:spPr>
          <a:xfrm>
            <a:off x="4649039" y="613565"/>
            <a:ext cx="328808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課 </a:t>
            </a:r>
            <a:r>
              <a:rPr kumimoji="0" lang="zh-TW"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題 </a:t>
            </a: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總 結</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已提供有關網址，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。歡迎教師指正未盡完善之處，亦歡迎提供更新資料，以增潤內容，供所有教師參考之用。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19948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bwMode="auto">
          <a:xfrm>
            <a:off x="1630778" y="1299428"/>
            <a:ext cx="3354237" cy="605294"/>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新經濟的內涵</a:t>
            </a:r>
          </a:p>
        </p:txBody>
      </p:sp>
      <p:sp>
        <p:nvSpPr>
          <p:cNvPr id="3" name="文本框 2"/>
          <p:cNvSpPr txBox="1"/>
          <p:nvPr/>
        </p:nvSpPr>
        <p:spPr>
          <a:xfrm>
            <a:off x="383545" y="2033922"/>
            <a:ext cx="11674991" cy="605294"/>
          </a:xfrm>
          <a:prstGeom prst="rect">
            <a:avLst/>
          </a:prstGeom>
          <a:noFill/>
        </p:spPr>
        <p:txBody>
          <a:bodyPr wrap="non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  由</a:t>
            </a:r>
            <a:r>
              <a:rPr kumimoji="0"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製造業</a:t>
            </a:r>
            <a:r>
              <a:rPr kumimoji="0" lang="zh-HK"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為</a:t>
            </a:r>
            <a:r>
              <a:rPr kumimoji="0" sz="3200" b="0" i="0" u="none" strike="noStrike" kern="1200" cap="none" spc="0" normalizeH="0" baseline="0" noProof="0" dirty="0" err="1">
                <a:ln>
                  <a:noFill/>
                </a:ln>
                <a:effectLst/>
                <a:uLnTx/>
                <a:uFillTx/>
                <a:latin typeface="DFKai-SB" panose="03000509000000000000" pitchFamily="65" charset="-120"/>
                <a:ea typeface="DFKai-SB" panose="03000509000000000000" pitchFamily="65" charset="-120"/>
                <a:cs typeface="黑体" panose="02010609060101010101" charset="-122"/>
                <a:sym typeface="+mn-ea"/>
              </a:rPr>
              <a:t>主的經濟形態</a:t>
            </a:r>
            <a:r>
              <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轉</a:t>
            </a:r>
            <a:r>
              <a:rPr kumimoji="0" lang="zh-HK"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為</a:t>
            </a:r>
            <a:r>
              <a:rPr kumimoji="0" sz="3200" i="0" u="none" strike="noStrike" kern="1200" cap="none" spc="0" normalizeH="0" baseline="0" noProof="0" dirty="0" err="1">
                <a:ln>
                  <a:noFill/>
                </a:ln>
                <a:effectLst/>
                <a:uLnTx/>
                <a:uFillTx/>
                <a:latin typeface="DFKai-SB" panose="03000509000000000000" pitchFamily="65" charset="-120"/>
                <a:ea typeface="DFKai-SB" panose="03000509000000000000" pitchFamily="65" charset="-120"/>
                <a:cs typeface="黑体" panose="02010609060101010101" charset="-122"/>
                <a:sym typeface="+mn-ea"/>
              </a:rPr>
              <a:t>以科技産業</a:t>
            </a:r>
            <a:r>
              <a:rPr kumimoji="0" lang="zh-HK" altLang="en-US" sz="320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為</a:t>
            </a:r>
            <a:r>
              <a:rPr kumimoji="0" sz="320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主</a:t>
            </a:r>
            <a:r>
              <a:rPr kumimoji="0"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的經濟形態</a:t>
            </a:r>
            <a:r>
              <a:rPr kumimoji="0"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a:t>
            </a:r>
            <a:endPar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endParaRPr>
          </a:p>
        </p:txBody>
      </p:sp>
      <p:sp>
        <p:nvSpPr>
          <p:cNvPr id="10" name="文本框 9"/>
          <p:cNvSpPr txBox="1"/>
          <p:nvPr/>
        </p:nvSpPr>
        <p:spPr>
          <a:xfrm>
            <a:off x="473837" y="3932376"/>
            <a:ext cx="11084037" cy="2615467"/>
          </a:xfrm>
          <a:prstGeom prst="round2DiagRect">
            <a:avLst>
              <a:gd name="adj1" fmla="val 14047"/>
              <a:gd name="adj2" fmla="val 0"/>
            </a:avLst>
          </a:prstGeom>
          <a:solidFill>
            <a:schemeClr val="accent2">
              <a:lumMod val="20000"/>
              <a:lumOff val="80000"/>
            </a:schemeClr>
          </a:solidFill>
          <a:ln>
            <a:solidFill>
              <a:schemeClr val="bg1"/>
            </a:solidFill>
            <a:prstDash val="solid"/>
          </a:ln>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「新經濟」一詞</a:t>
            </a:r>
            <a:r>
              <a:rPr kumimoji="0" lang="zh-TW"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泛指在經濟全球化背景下，</a:t>
            </a:r>
            <a:r>
              <a:rPr lang="zh-TW" altLang="en-US" sz="3200" dirty="0">
                <a:solidFill>
                  <a:prstClr val="black">
                    <a:lumMod val="95000"/>
                    <a:lumOff val="5000"/>
                  </a:prstClr>
                </a:solidFill>
                <a:latin typeface="Times New Roman" panose="02020603050405020304" pitchFamily="18" charset="0"/>
                <a:ea typeface="DFKai-SB" panose="03000509000000000000" pitchFamily="65" charset="-120"/>
                <a:cs typeface="Times New Roman" panose="02020603050405020304" pitchFamily="18" charset="0"/>
              </a:rPr>
              <a:t>由</a:t>
            </a:r>
            <a:r>
              <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資訊技術</a:t>
            </a:r>
            <a:r>
              <a:rPr lang="zh-TW" altLang="en-US" sz="3200" dirty="0">
                <a:solidFill>
                  <a:prstClr val="black">
                    <a:lumMod val="95000"/>
                    <a:lumOff val="5000"/>
                  </a:prstClr>
                </a:solidFill>
                <a:latin typeface="Times New Roman" panose="02020603050405020304" pitchFamily="18" charset="0"/>
                <a:ea typeface="DFKai-SB" panose="03000509000000000000" pitchFamily="65" charset="-120"/>
                <a:cs typeface="Times New Roman" panose="02020603050405020304" pitchFamily="18" charset="0"/>
              </a:rPr>
              <a:t>發展</a:t>
            </a:r>
            <a:r>
              <a:rPr kumimoji="0" lang="zh-TW"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而引發</a:t>
            </a:r>
            <a:r>
              <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以高新科技産業</a:t>
            </a:r>
            <a:r>
              <a:rPr lang="zh-TW" altLang="en-US" sz="3200" dirty="0">
                <a:solidFill>
                  <a:prstClr val="black">
                    <a:lumMod val="95000"/>
                    <a:lumOff val="5000"/>
                  </a:prstClr>
                </a:solidFill>
                <a:latin typeface="Times New Roman" panose="02020603050405020304" pitchFamily="18" charset="0"/>
                <a:ea typeface="DFKai-SB" panose="03000509000000000000" pitchFamily="65" charset="-120"/>
                <a:cs typeface="Times New Roman" panose="02020603050405020304" pitchFamily="18" charset="0"/>
              </a:rPr>
              <a:t>作為驅動力量的</a:t>
            </a:r>
            <a:r>
              <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經濟。</a:t>
            </a:r>
          </a:p>
          <a:p>
            <a:pPr lvl="0" algn="just">
              <a:lnSpc>
                <a:spcPct val="120000"/>
              </a:lnSpc>
              <a:defRPr/>
            </a:pPr>
            <a:r>
              <a:rPr kumimoji="0" lang="en-US" altLang="zh-CN"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2016</a:t>
            </a:r>
            <a:r>
              <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zh-TW"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我國政府工作報告首次寫入「新經濟」一詞</a:t>
            </a:r>
            <a:r>
              <a:rPr lang="zh-TW" altLang="en-US" sz="3200" noProof="0" dirty="0">
                <a:solidFill>
                  <a:prstClr val="black">
                    <a:lumMod val="95000"/>
                    <a:lumOff val="5000"/>
                  </a:prstClr>
                </a:solidFill>
                <a:latin typeface="Times New Roman" panose="02020603050405020304" pitchFamily="18" charset="0"/>
                <a:ea typeface="DFKai-SB" panose="03000509000000000000" pitchFamily="65" charset="-120"/>
                <a:cs typeface="Times New Roman" panose="02020603050405020304" pitchFamily="18" charset="0"/>
              </a:rPr>
              <a:t>，表示</a:t>
            </a:r>
            <a:r>
              <a:rPr lang="zh-CN" altLang="en-US" sz="3200" dirty="0">
                <a:solidFill>
                  <a:prstClr val="black">
                    <a:lumMod val="95000"/>
                    <a:lumOff val="5000"/>
                  </a:prstClr>
                </a:solidFill>
                <a:latin typeface="Times New Roman" panose="02020603050405020304" pitchFamily="18" charset="0"/>
                <a:ea typeface="DFKai-SB" panose="03000509000000000000" pitchFamily="65" charset="-120"/>
                <a:cs typeface="Times New Roman" panose="02020603050405020304" pitchFamily="18" charset="0"/>
              </a:rPr>
              <a:t>我國發展正處於這個關鍵時期，必須加快發展新經濟</a:t>
            </a:r>
            <a:r>
              <a:rPr lang="zh-TW" altLang="en-US" sz="3200" dirty="0">
                <a:solidFill>
                  <a:prstClr val="black">
                    <a:lumMod val="95000"/>
                    <a:lumOff val="5000"/>
                  </a:prstClr>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5"/>
          <p:cNvSpPr txBox="1"/>
          <p:nvPr/>
        </p:nvSpPr>
        <p:spPr>
          <a:xfrm>
            <a:off x="3890156" y="2898323"/>
            <a:ext cx="2749471"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關於</a:t>
            </a:r>
            <a:r>
              <a:rPr kumimoji="0" sz="4000" b="1"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rPr>
              <a:t>新經濟</a:t>
            </a:r>
            <a:endParaRPr kumimoji="0" lang="en-US" sz="4000" b="1"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mn-cs"/>
              <a:sym typeface="+mn-ea"/>
            </a:endParaRPr>
          </a:p>
        </p:txBody>
      </p:sp>
      <p:sp>
        <p:nvSpPr>
          <p:cNvPr id="12" name="Freeform 5"/>
          <p:cNvSpPr/>
          <p:nvPr/>
        </p:nvSpPr>
        <p:spPr bwMode="auto">
          <a:xfrm>
            <a:off x="801628" y="1313500"/>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13" name="组合 12"/>
          <p:cNvGrpSpPr/>
          <p:nvPr/>
        </p:nvGrpSpPr>
        <p:grpSpPr>
          <a:xfrm>
            <a:off x="1105862" y="2937662"/>
            <a:ext cx="2784294" cy="666366"/>
            <a:chOff x="1193537" y="1352585"/>
            <a:chExt cx="2784294" cy="666366"/>
          </a:xfrm>
        </p:grpSpPr>
        <p:sp>
          <p:nvSpPr>
            <p:cNvPr id="14" name="矩形 13"/>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矩形 14"/>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文本框 13"/>
            <p:cNvSpPr txBox="1">
              <a:spLocks noChangeArrowheads="1"/>
            </p:cNvSpPr>
            <p:nvPr/>
          </p:nvSpPr>
          <p:spPr bwMode="auto">
            <a:xfrm>
              <a:off x="1673124" y="1352585"/>
              <a:ext cx="23047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b="1" dirty="0">
                  <a:solidFill>
                    <a:prstClr val="black"/>
                  </a:solidFill>
                  <a:latin typeface="Microsoft JhengHei" panose="020B0604030504040204" pitchFamily="34" charset="-120"/>
                  <a:ea typeface="Microsoft JhengHei" panose="020B0604030504040204" pitchFamily="34" charset="-120"/>
                </a:rPr>
                <a:t>參</a:t>
              </a:r>
              <a:r>
                <a:rPr kumimoji="0" lang="zh-TW"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考資料</a:t>
              </a:r>
              <a:endPar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cxnSp>
          <p:nvCxnSpPr>
            <p:cNvPr id="20" name="直接连接符 19"/>
            <p:cNvCxnSpPr/>
            <p:nvPr/>
          </p:nvCxnSpPr>
          <p:spPr>
            <a:xfrm>
              <a:off x="1710702" y="1957039"/>
              <a:ext cx="1677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8" name="任意多边形: 形状 3"/>
          <p:cNvSpPr/>
          <p:nvPr/>
        </p:nvSpPr>
        <p:spPr>
          <a:xfrm>
            <a:off x="3495921" y="422298"/>
            <a:ext cx="523817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1. </a:t>
            </a:r>
            <a:r>
              <a:rPr kumimoji="0" lang="zh-TW"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新經濟的概略含義</a:t>
            </a:r>
            <a:endPar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descr="7b0a202020202262756c6c6574223a20227b5c2263617465676f727949645c223a31303031322c5c2274656d706c61746549645c223a32303233313330307d220a7d0a"/>
          <p:cNvSpPr txBox="1"/>
          <p:nvPr/>
        </p:nvSpPr>
        <p:spPr>
          <a:xfrm>
            <a:off x="640043" y="1591294"/>
            <a:ext cx="10778009" cy="3951851"/>
          </a:xfrm>
          <a:prstGeom prst="rect">
            <a:avLst/>
          </a:prstGeom>
          <a:noFill/>
          <a:ln>
            <a:noFill/>
            <a:prstDash val="dash"/>
          </a:ln>
        </p:spPr>
        <p:txBody>
          <a:bodyPr wrap="square" rtlCol="0">
            <a:spAutoFit/>
          </a:bodyPr>
          <a:lstStyle/>
          <a:p>
            <a:pPr marL="457200" marR="0" lvl="0" indent="-457200" algn="just" defTabSz="914400" rtl="0" eaLnBrk="1" fontAlgn="auto" latinLnBrk="0" hangingPunct="0">
              <a:lnSpc>
                <a:spcPct val="110000"/>
              </a:lnSpc>
              <a:spcBef>
                <a:spcPts val="0"/>
              </a:spcBef>
              <a:spcAft>
                <a:spcPts val="0"/>
              </a:spcAft>
              <a:buClrTx/>
              <a:buSzTx/>
              <a:buFont typeface="Arial" panose="020B0604020202020204" pitchFamily="34" charset="0"/>
              <a:buChar char="•"/>
              <a:tabLst/>
              <a:defRPr/>
            </a:pPr>
            <a:r>
              <a:rPr kumimoji="0" lang="zh-CN"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以互聯網、</a:t>
            </a:r>
            <a:r>
              <a:rPr kumimoji="0" lang="en-US" altLang="zh-CN" sz="38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大數據、雲</a:t>
            </a:r>
            <a:r>
              <a:rPr kumimoji="0" lang="zh-TW"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端運</a:t>
            </a:r>
            <a:r>
              <a:rPr kumimoji="0" lang="en-US" altLang="zh-CN" sz="3800" b="0" i="0" u="none" strike="noStrike" kern="1200" cap="none" spc="0" normalizeH="0" baseline="0" noProof="0" dirty="0" err="1">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算和</a:t>
            </a:r>
            <a:r>
              <a:rPr kumimoji="0" lang="zh-CN"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人工智</a:t>
            </a:r>
            <a:r>
              <a:rPr kumimoji="0" lang="zh-TW"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能</a:t>
            </a:r>
            <a:r>
              <a:rPr kumimoji="0" lang="en-US" altLang="zh-CN"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等</a:t>
            </a:r>
            <a:r>
              <a:rPr kumimoji="0" lang="zh-CN"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科技為主要基礎</a:t>
            </a:r>
            <a:r>
              <a:rPr kumimoji="0" lang="zh-TW"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，並以研發和服務作為發展重點。</a:t>
            </a:r>
            <a:endParaRPr kumimoji="0" lang="zh-CN"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endParaRPr>
          </a:p>
          <a:p>
            <a:pPr marL="457200" lvl="0" indent="-457200" algn="just" hangingPunct="0">
              <a:lnSpc>
                <a:spcPct val="110000"/>
              </a:lnSpc>
              <a:buFont typeface="Arial" panose="020B0604020202020204" pitchFamily="34" charset="0"/>
              <a:buChar char="•"/>
              <a:defRPr/>
            </a:pPr>
            <a:r>
              <a:rPr kumimoji="0" lang="zh-TW"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發展方式為集約式，</a:t>
            </a:r>
            <a:r>
              <a:rPr kumimoji="0" lang="zh-CN"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注重科技創新</a:t>
            </a:r>
            <a:r>
              <a:rPr lang="zh-CN" altLang="en-US" sz="3800" dirty="0">
                <a:solidFill>
                  <a:prstClr val="black">
                    <a:lumMod val="95000"/>
                    <a:lumOff val="5000"/>
                  </a:prstClr>
                </a:solidFill>
                <a:latin typeface="DFKai-SB" panose="03000509000000000000" pitchFamily="65" charset="-120"/>
                <a:ea typeface="DFKai-SB" panose="03000509000000000000" pitchFamily="65" charset="-120"/>
                <a:cs typeface="黑体" panose="02010609060101010101" charset="-122"/>
                <a:sym typeface="+mn-ea"/>
              </a:rPr>
              <a:t>和投入高</a:t>
            </a:r>
            <a:r>
              <a:rPr kumimoji="0" lang="zh-CN"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端勞動力</a:t>
            </a:r>
            <a:r>
              <a:rPr lang="zh-TW" altLang="en-US" sz="3800" noProof="0" dirty="0">
                <a:solidFill>
                  <a:prstClr val="black">
                    <a:lumMod val="95000"/>
                    <a:lumOff val="5000"/>
                  </a:prstClr>
                </a:solidFill>
                <a:latin typeface="DFKai-SB" panose="03000509000000000000" pitchFamily="65" charset="-120"/>
                <a:ea typeface="DFKai-SB" panose="03000509000000000000" pitchFamily="65" charset="-120"/>
                <a:cs typeface="黑体" panose="02010609060101010101" charset="-122"/>
                <a:sym typeface="+mn-ea"/>
              </a:rPr>
              <a:t>，同時涉及第一至第三產業的範疇。</a:t>
            </a:r>
            <a:endParaRPr kumimoji="0" lang="zh-CN"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endParaRPr>
          </a:p>
          <a:p>
            <a:pPr marL="457200" marR="0" lvl="0" indent="-457200" algn="just" defTabSz="914400" rtl="0" eaLnBrk="1" fontAlgn="auto" latinLnBrk="0" hangingPunct="0">
              <a:lnSpc>
                <a:spcPct val="110000"/>
              </a:lnSpc>
              <a:spcBef>
                <a:spcPts val="0"/>
              </a:spcBef>
              <a:spcAft>
                <a:spcPts val="0"/>
              </a:spcAft>
              <a:buClrTx/>
              <a:buSzTx/>
              <a:buFont typeface="Arial" panose="020B0604020202020204" pitchFamily="34" charset="0"/>
              <a:buChar char="•"/>
              <a:tabLst/>
              <a:defRPr/>
            </a:pPr>
            <a:r>
              <a:rPr kumimoji="0" lang="zh-CN"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重</a:t>
            </a:r>
            <a:r>
              <a:rPr kumimoji="0" lang="zh-TW"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視</a:t>
            </a:r>
            <a:r>
              <a:rPr kumimoji="0" lang="zh-CN"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知識産權</a:t>
            </a:r>
            <a:r>
              <a:rPr lang="zh-TW" altLang="en-US" sz="3800" noProof="0" dirty="0">
                <a:solidFill>
                  <a:prstClr val="black">
                    <a:lumMod val="95000"/>
                    <a:lumOff val="5000"/>
                  </a:prstClr>
                </a:solidFill>
                <a:latin typeface="DFKai-SB" panose="03000509000000000000" pitchFamily="65" charset="-120"/>
                <a:ea typeface="DFKai-SB" panose="03000509000000000000" pitchFamily="65" charset="-120"/>
                <a:cs typeface="黑体" panose="02010609060101010101" charset="-122"/>
                <a:sym typeface="+mn-ea"/>
              </a:rPr>
              <a:t>，</a:t>
            </a:r>
            <a:r>
              <a:rPr kumimoji="0" lang="zh-TW"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例</a:t>
            </a:r>
            <a:r>
              <a:rPr kumimoji="0" lang="zh-CN"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如數據作為新型資産</a:t>
            </a:r>
            <a:r>
              <a:rPr kumimoji="0" lang="zh-TW"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zh-CN" altLang="en-US"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rPr>
              <a:t>具有重要的經濟價值。</a:t>
            </a:r>
            <a:endParaRPr kumimoji="0" lang="en-US" altLang="zh-CN" sz="3800" b="0" i="0" u="none" strike="noStrike" kern="1200" cap="none" spc="0" normalizeH="0" baseline="0" noProof="0" dirty="0">
              <a:ln>
                <a:noFill/>
              </a:ln>
              <a:solidFill>
                <a:prstClr val="black">
                  <a:lumMod val="95000"/>
                  <a:lumOff val="5000"/>
                </a:prstClr>
              </a:solidFill>
              <a:effectLst/>
              <a:uLnTx/>
              <a:uFillTx/>
              <a:latin typeface="DFKai-SB" panose="03000509000000000000" pitchFamily="65" charset="-120"/>
              <a:ea typeface="DFKai-SB" panose="03000509000000000000" pitchFamily="65" charset="-120"/>
              <a:cs typeface="黑体" panose="02010609060101010101" charset="-122"/>
              <a:sym typeface="+mn-ea"/>
            </a:endParaRPr>
          </a:p>
        </p:txBody>
      </p:sp>
      <p:sp>
        <p:nvSpPr>
          <p:cNvPr id="8" name="文本框 7"/>
          <p:cNvSpPr txBox="1"/>
          <p:nvPr/>
        </p:nvSpPr>
        <p:spPr>
          <a:xfrm>
            <a:off x="1530308" y="5870516"/>
            <a:ext cx="9890234" cy="400110"/>
          </a:xfrm>
          <a:prstGeom prst="rect">
            <a:avLst/>
          </a:prstGeom>
          <a:solidFill>
            <a:schemeClr val="accent2">
              <a:lumMod val="20000"/>
              <a:lumOff val="80000"/>
            </a:schemeClr>
          </a:solidFill>
        </p:spPr>
        <p:txBody>
          <a:bodyPr wrap="square" rtlCol="0" anchor="t">
            <a:spAutoFit/>
          </a:bodyPr>
          <a:lstStyle/>
          <a:p>
            <a:pPr lvl="0">
              <a:defRPr/>
            </a:pPr>
            <a:r>
              <a:rPr kumimoji="0" lang="zh-TW" altLang="en-US" sz="20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資料</a:t>
            </a:r>
            <a:r>
              <a:rPr kumimoji="0" lang="zh-CN" altLang="en-US" sz="20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來源：許憲春等</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CN" altLang="en-US" sz="20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中國新經濟：作用特徵與挑戰</a:t>
            </a:r>
            <a:r>
              <a:rPr kumimoji="0" lang="en-US" altLang="zh-TW" sz="20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20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財貿經濟</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20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2020</a:t>
            </a:r>
            <a:r>
              <a:rPr kumimoji="0" lang="zh-TW" altLang="en-US" sz="20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年第</a:t>
            </a:r>
            <a:r>
              <a:rPr kumimoji="0" lang="en-US" altLang="zh-TW" sz="20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20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期</a:t>
            </a:r>
            <a:r>
              <a:rPr lang="zh-TW" altLang="en-US" sz="2000" noProof="0" dirty="0">
                <a:latin typeface="標楷體" panose="03000509000000000000" pitchFamily="65" charset="-120"/>
                <a:ea typeface="標楷體" panose="03000509000000000000" pitchFamily="65" charset="-120"/>
              </a:rPr>
              <a:t>。</a:t>
            </a:r>
            <a:endParaRPr kumimoji="0" lang="zh-CN" altLang="en-US" sz="20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
        <p:nvSpPr>
          <p:cNvPr id="9" name="文本框 8"/>
          <p:cNvSpPr txBox="1"/>
          <p:nvPr/>
        </p:nvSpPr>
        <p:spPr bwMode="auto">
          <a:xfrm>
            <a:off x="1591489" y="823660"/>
            <a:ext cx="5048284" cy="605294"/>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新經濟的特點</a:t>
            </a:r>
          </a:p>
        </p:txBody>
      </p:sp>
      <p:sp>
        <p:nvSpPr>
          <p:cNvPr id="10" name="Freeform 5"/>
          <p:cNvSpPr/>
          <p:nvPr/>
        </p:nvSpPr>
        <p:spPr bwMode="auto">
          <a:xfrm>
            <a:off x="898983" y="823660"/>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172718" y="5603218"/>
            <a:ext cx="7262095" cy="707886"/>
          </a:xfrm>
          <a:prstGeom prst="rect">
            <a:avLst/>
          </a:prstGeom>
          <a:solidFill>
            <a:schemeClr val="accent2">
              <a:lumMod val="20000"/>
              <a:lumOff val="80000"/>
            </a:schemeClr>
          </a:solidFill>
        </p:spPr>
        <p:txBody>
          <a:bodyPr wrap="square">
            <a:spAutoFit/>
          </a:bodyPr>
          <a:lstStyle/>
          <a:p>
            <a:pPr lvl="0">
              <a:defRPr/>
            </a:pPr>
            <a:r>
              <a:rPr lang="zh-TW" altLang="en-US" sz="2000" dirty="0">
                <a:solidFill>
                  <a:prstClr val="black"/>
                </a:solidFill>
                <a:latin typeface="DFKai-SB" panose="03000509000000000000" pitchFamily="65" charset="-120"/>
                <a:ea typeface="DFKai-SB" panose="03000509000000000000" pitchFamily="65" charset="-120"/>
              </a:rPr>
              <a:t>資料</a:t>
            </a: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來源：</a:t>
            </a:r>
            <a:r>
              <a:rPr kumimoji="0" lang="en-US" altLang="zh-TW"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我們為</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甚</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麼需要新經濟指數</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，取自中</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sym typeface="+mn-ea"/>
              </a:rPr>
              <a:t>國政府網</a:t>
            </a:r>
            <a:r>
              <a:rPr kumimoji="0"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http://www.gov.cn/shuju/2016-08/05/content_5097804.htm</a:t>
            </a:r>
            <a:endParaRPr kumimoji="0" lang="zh-CN" altLang="en-US"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2" name="文本框 1"/>
          <p:cNvSpPr txBox="1"/>
          <p:nvPr/>
        </p:nvSpPr>
        <p:spPr>
          <a:xfrm>
            <a:off x="686297" y="1270363"/>
            <a:ext cx="10748516" cy="4573560"/>
          </a:xfrm>
          <a:prstGeom prst="rect">
            <a:avLst/>
          </a:prstGeom>
          <a:noFill/>
        </p:spPr>
        <p:txBody>
          <a:bodyPr wrap="square" rtlCol="0" anchor="t">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     </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新經濟是依託經濟全球化和資訊技術</a:t>
            </a:r>
            <a:r>
              <a:rPr lang="zh-TW" altLang="en-US" sz="3200" dirty="0">
                <a:solidFill>
                  <a:prstClr val="black"/>
                </a:solidFill>
                <a:latin typeface="DFKai-SB" panose="03000509000000000000" pitchFamily="65" charset="-120"/>
                <a:ea typeface="DFKai-SB" panose="03000509000000000000" pitchFamily="65" charset="-120"/>
                <a:cs typeface="黑体" panose="02010609060101010101" charset="-122"/>
              </a:rPr>
              <a:t>發展</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而</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形成的，最初主要指與資訊科技發展相關的産業。隨著科技發展，尤其是人工智</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能</a:t>
            </a:r>
            <a:r>
              <a:rPr lang="zh-TW" altLang="en-US" sz="3200" dirty="0">
                <a:solidFill>
                  <a:prstClr val="black"/>
                </a:solidFill>
                <a:latin typeface="DFKai-SB" panose="03000509000000000000" pitchFamily="65" charset="-120"/>
                <a:ea typeface="DFKai-SB" panose="03000509000000000000" pitchFamily="65" charset="-120"/>
                <a:cs typeface="黑体" panose="02010609060101010101" charset="-122"/>
              </a:rPr>
              <a:t>、</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物聯網、大數據等新技術發展，新經濟不僅包括</a:t>
            </a:r>
            <a:r>
              <a:rPr kumimoji="0" sz="32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sym typeface="+mn-ea"/>
              </a:rPr>
              <a:t>新一代資訊技術與資訊服務産業</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a:t>
            </a:r>
            <a:r>
              <a:rPr kumimoji="0" sz="32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sym typeface="+mn-ea"/>
              </a:rPr>
              <a:t>新能源汽車</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等</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新興</a:t>
            </a:r>
            <a:r>
              <a:rPr kumimoji="0" sz="32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sym typeface="+mn-ea"/>
              </a:rPr>
              <a:t>産業</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也包括智</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能</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製造、節能環保、生物醫藥等新興行業，</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以及</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電子商務、</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流</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動支付、共</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享</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經濟、平</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台</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經濟等</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新興商業模式。</a:t>
            </a:r>
            <a:endParaRPr kumimoji="0" lang="zh-CN" altLang="en-US" sz="32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黑体" panose="02010609060101010101" charset="-122"/>
            </a:endParaRPr>
          </a:p>
        </p:txBody>
      </p:sp>
      <p:sp>
        <p:nvSpPr>
          <p:cNvPr id="27" name="文本框 26"/>
          <p:cNvSpPr txBox="1"/>
          <p:nvPr/>
        </p:nvSpPr>
        <p:spPr bwMode="auto">
          <a:xfrm>
            <a:off x="1468219" y="551831"/>
            <a:ext cx="4316764" cy="605294"/>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新經濟的範疇廣泛</a:t>
            </a:r>
          </a:p>
        </p:txBody>
      </p:sp>
      <p:sp>
        <p:nvSpPr>
          <p:cNvPr id="28" name="Freeform 5"/>
          <p:cNvSpPr/>
          <p:nvPr/>
        </p:nvSpPr>
        <p:spPr bwMode="auto">
          <a:xfrm>
            <a:off x="686297" y="634347"/>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836622" y="1700654"/>
            <a:ext cx="10674528" cy="4478149"/>
          </a:xfrm>
          <a:prstGeom prst="rect">
            <a:avLst/>
          </a:prstGeom>
        </p:spPr>
        <p:txBody>
          <a:bodyPr vert="horz" wrap="square" lIns="91440" tIns="45720" rIns="91440" bIns="45720" rtlCol="0" anchor="ctr" anchorCtr="0">
            <a:spAutoFit/>
          </a:bodyPr>
          <a:lstStyle>
            <a:lvl1pPr marR="0" fontAlgn="auto">
              <a:lnSpc>
                <a:spcPct val="100000"/>
              </a:lnSpc>
              <a:spcBef>
                <a:spcPct val="0"/>
              </a:spcBef>
              <a:buNone/>
              <a:defRPr kumimoji="0" lang="zh-CN" altLang="en-US" sz="3600" b="1" i="0" u="none" strike="noStrike" cap="none" spc="3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algn="just" hangingPunct="0">
              <a:lnSpc>
                <a:spcPct val="150000"/>
              </a:lnSpc>
              <a:spcBef>
                <a:spcPts val="0"/>
              </a:spcBef>
              <a:defRPr/>
            </a:pPr>
            <a:r>
              <a:rPr kumimoji="0" lang="zh-CN" altLang="en-US" b="0" i="0" u="none" strike="noStrike" kern="1200" cap="none" spc="300" normalizeH="0" baseline="0" noProof="1">
                <a:ln>
                  <a:noFill/>
                </a:ln>
                <a:solidFill>
                  <a:prstClr val="black">
                    <a:lumMod val="95000"/>
                    <a:lumOff val="5000"/>
                  </a:prstClr>
                </a:solidFill>
                <a:effectLst/>
                <a:uLnTx/>
                <a:uFillTx/>
                <a:latin typeface="DFKai-SB" panose="03000509000000000000" pitchFamily="65" charset="-120"/>
                <a:ea typeface="DFKai-SB" panose="03000509000000000000" pitchFamily="65" charset="-120"/>
                <a:sym typeface="+mn-ea"/>
              </a:rPr>
              <a:t>    </a:t>
            </a:r>
            <a:r>
              <a:rPr kumimoji="0" lang="zh-CN" altLang="en-US" sz="3800" b="0" i="0" u="none" strike="noStrike" kern="1200" cap="none" spc="300" normalizeH="0" baseline="0" noProof="1">
                <a:ln>
                  <a:noFill/>
                </a:ln>
                <a:solidFill>
                  <a:schemeClr val="tx1"/>
                </a:solidFill>
                <a:effectLst/>
                <a:uLnTx/>
                <a:uFillTx/>
                <a:latin typeface="DFKai-SB" panose="03000509000000000000" pitchFamily="65" charset="-120"/>
                <a:ea typeface="DFKai-SB" panose="03000509000000000000" pitchFamily="65" charset="-120"/>
                <a:sym typeface="+mn-ea"/>
              </a:rPr>
              <a:t>隨著新一輪科技</a:t>
            </a:r>
            <a:r>
              <a:rPr lang="zh-TW" altLang="en-US" sz="3800" b="0" dirty="0">
                <a:solidFill>
                  <a:schemeClr val="tx1"/>
                </a:solidFill>
                <a:latin typeface="DFKai-SB" panose="03000509000000000000" pitchFamily="65" charset="-120"/>
                <a:ea typeface="DFKai-SB" panose="03000509000000000000" pitchFamily="65" charset="-120"/>
              </a:rPr>
              <a:t>進</a:t>
            </a:r>
            <a:r>
              <a:rPr kumimoji="0" lang="zh-TW" altLang="en-US" sz="3800" b="0" i="0" u="none" strike="noStrike" kern="1200" cap="none" spc="300" normalizeH="0" baseline="0" noProof="1">
                <a:ln>
                  <a:noFill/>
                </a:ln>
                <a:solidFill>
                  <a:schemeClr val="tx1"/>
                </a:solidFill>
                <a:effectLst/>
                <a:uLnTx/>
                <a:uFillTx/>
                <a:latin typeface="DFKai-SB" panose="03000509000000000000" pitchFamily="65" charset="-120"/>
                <a:ea typeface="DFKai-SB" panose="03000509000000000000" pitchFamily="65" charset="-120"/>
                <a:sym typeface="+mn-ea"/>
              </a:rPr>
              <a:t>展</a:t>
            </a:r>
            <a:r>
              <a:rPr kumimoji="0" lang="zh-CN" altLang="en-US" sz="3800" b="0" i="0" u="none" strike="noStrike" kern="1200" cap="none" spc="300" normalizeH="0" baseline="0" noProof="1">
                <a:ln>
                  <a:noFill/>
                </a:ln>
                <a:solidFill>
                  <a:schemeClr val="tx1"/>
                </a:solidFill>
                <a:effectLst/>
                <a:uLnTx/>
                <a:uFillTx/>
                <a:latin typeface="DFKai-SB" panose="03000509000000000000" pitchFamily="65" charset="-120"/>
                <a:ea typeface="DFKai-SB" panose="03000509000000000000" pitchFamily="65" charset="-120"/>
                <a:sym typeface="+mn-ea"/>
              </a:rPr>
              <a:t>和産業變革加速</a:t>
            </a:r>
            <a:r>
              <a:rPr kumimoji="0" lang="zh-TW" altLang="en-US" sz="3800" b="0" i="0" u="none" strike="noStrike" kern="1200" cap="none" spc="300" normalizeH="0" baseline="0" noProof="1">
                <a:ln>
                  <a:noFill/>
                </a:ln>
                <a:solidFill>
                  <a:schemeClr val="tx1"/>
                </a:solidFill>
                <a:effectLst/>
                <a:uLnTx/>
                <a:uFillTx/>
                <a:latin typeface="DFKai-SB" panose="03000509000000000000" pitchFamily="65" charset="-120"/>
                <a:ea typeface="DFKai-SB" panose="03000509000000000000" pitchFamily="65" charset="-120"/>
                <a:sym typeface="+mn-ea"/>
              </a:rPr>
              <a:t>發展</a:t>
            </a:r>
            <a:r>
              <a:rPr kumimoji="0" lang="zh-CN" altLang="en-US" sz="3800" b="0" i="0" u="none" strike="noStrike" kern="1200" cap="none" spc="300" normalizeH="0" baseline="0" noProof="1">
                <a:ln>
                  <a:noFill/>
                </a:ln>
                <a:solidFill>
                  <a:schemeClr val="tx1"/>
                </a:solidFill>
                <a:effectLst/>
                <a:uLnTx/>
                <a:uFillTx/>
                <a:latin typeface="DFKai-SB" panose="03000509000000000000" pitchFamily="65" charset="-120"/>
                <a:ea typeface="DFKai-SB" panose="03000509000000000000" pitchFamily="65" charset="-120"/>
                <a:sym typeface="+mn-ea"/>
              </a:rPr>
              <a:t>，互聯網、大數據、新能源、生物醫藥等新科技廣泛應用於經濟和社會生活的各個領域，催生了數</a:t>
            </a:r>
            <a:r>
              <a:rPr kumimoji="0" lang="zh-TW" altLang="en-US" sz="3800" b="0" i="0" u="none" strike="noStrike" kern="1200" cap="none" spc="300" normalizeH="0" baseline="0" noProof="1">
                <a:ln>
                  <a:noFill/>
                </a:ln>
                <a:solidFill>
                  <a:schemeClr val="tx1"/>
                </a:solidFill>
                <a:effectLst/>
                <a:uLnTx/>
                <a:uFillTx/>
                <a:latin typeface="DFKai-SB" panose="03000509000000000000" pitchFamily="65" charset="-120"/>
                <a:ea typeface="DFKai-SB" panose="03000509000000000000" pitchFamily="65" charset="-120"/>
                <a:sym typeface="+mn-ea"/>
              </a:rPr>
              <a:t>碼</a:t>
            </a:r>
            <a:r>
              <a:rPr lang="zh-CN" altLang="en-US" sz="3800" b="0" dirty="0">
                <a:solidFill>
                  <a:schemeClr val="tx1"/>
                </a:solidFill>
                <a:latin typeface="DFKai-SB" panose="03000509000000000000" pitchFamily="65" charset="-120"/>
                <a:ea typeface="DFKai-SB" panose="03000509000000000000" pitchFamily="65" charset="-120"/>
              </a:rPr>
              <a:t>經濟、生物經濟、綠色</a:t>
            </a:r>
            <a:r>
              <a:rPr kumimoji="0" lang="zh-CN" altLang="en-US" sz="3800" b="0" i="0" u="none" strike="noStrike" kern="1200" cap="none" spc="300" normalizeH="0" baseline="0" noProof="1">
                <a:ln>
                  <a:noFill/>
                </a:ln>
                <a:solidFill>
                  <a:schemeClr val="tx1"/>
                </a:solidFill>
                <a:effectLst/>
                <a:uLnTx/>
                <a:uFillTx/>
                <a:latin typeface="DFKai-SB" panose="03000509000000000000" pitchFamily="65" charset="-120"/>
                <a:ea typeface="DFKai-SB" panose="03000509000000000000" pitchFamily="65" charset="-120"/>
                <a:sym typeface="+mn-ea"/>
              </a:rPr>
              <a:t>經濟等新經濟形態，成為</a:t>
            </a:r>
            <a:r>
              <a:rPr kumimoji="0" lang="zh-TW" altLang="en-US" sz="3800" b="0" i="0" u="none" strike="noStrike" kern="1200" cap="none" spc="300" normalizeH="0" baseline="0" noProof="1">
                <a:ln>
                  <a:noFill/>
                </a:ln>
                <a:solidFill>
                  <a:schemeClr val="tx1"/>
                </a:solidFill>
                <a:effectLst/>
                <a:uLnTx/>
                <a:uFillTx/>
                <a:latin typeface="DFKai-SB" panose="03000509000000000000" pitchFamily="65" charset="-120"/>
                <a:ea typeface="DFKai-SB" panose="03000509000000000000" pitchFamily="65" charset="-120"/>
                <a:sym typeface="+mn-ea"/>
              </a:rPr>
              <a:t>推</a:t>
            </a:r>
            <a:r>
              <a:rPr kumimoji="0" lang="zh-CN" altLang="en-US" sz="3800" b="0" i="0" u="none" strike="noStrike" kern="1200" cap="none" spc="300" normalizeH="0" baseline="0" noProof="1">
                <a:ln>
                  <a:noFill/>
                </a:ln>
                <a:solidFill>
                  <a:schemeClr val="tx1"/>
                </a:solidFill>
                <a:effectLst/>
                <a:uLnTx/>
                <a:uFillTx/>
                <a:latin typeface="DFKai-SB" panose="03000509000000000000" pitchFamily="65" charset="-120"/>
                <a:ea typeface="DFKai-SB" panose="03000509000000000000" pitchFamily="65" charset="-120"/>
                <a:sym typeface="+mn-ea"/>
              </a:rPr>
              <a:t>動世界經濟</a:t>
            </a:r>
            <a:r>
              <a:rPr kumimoji="0" lang="zh-TW" altLang="en-US" sz="3800" b="0" i="0" u="none" strike="noStrike" kern="1200" cap="none" spc="300" normalizeH="0" baseline="0" noProof="1">
                <a:ln>
                  <a:noFill/>
                </a:ln>
                <a:solidFill>
                  <a:schemeClr val="tx1"/>
                </a:solidFill>
                <a:effectLst/>
                <a:uLnTx/>
                <a:uFillTx/>
                <a:latin typeface="DFKai-SB" panose="03000509000000000000" pitchFamily="65" charset="-120"/>
                <a:ea typeface="DFKai-SB" panose="03000509000000000000" pitchFamily="65" charset="-120"/>
                <a:sym typeface="+mn-ea"/>
              </a:rPr>
              <a:t>發展</a:t>
            </a:r>
            <a:r>
              <a:rPr kumimoji="0" lang="zh-CN" altLang="en-US" sz="3800" b="0" i="0" u="none" strike="noStrike" kern="1200" cap="none" spc="300" normalizeH="0" baseline="0" noProof="1">
                <a:ln>
                  <a:noFill/>
                </a:ln>
                <a:solidFill>
                  <a:schemeClr val="tx1"/>
                </a:solidFill>
                <a:effectLst/>
                <a:uLnTx/>
                <a:uFillTx/>
                <a:latin typeface="DFKai-SB" panose="03000509000000000000" pitchFamily="65" charset="-120"/>
                <a:ea typeface="DFKai-SB" panose="03000509000000000000" pitchFamily="65" charset="-120"/>
                <a:sym typeface="+mn-ea"/>
              </a:rPr>
              <a:t>的重要力量。</a:t>
            </a:r>
            <a:endParaRPr kumimoji="0" lang="zh-CN" altLang="en-US" sz="3800" b="0" i="0" u="none" strike="noStrike" kern="1200" cap="none" spc="0" normalizeH="0" baseline="0" noProof="1">
              <a:ln>
                <a:noFill/>
              </a:ln>
              <a:solidFill>
                <a:schemeClr val="tx1"/>
              </a:solidFill>
              <a:effectLst/>
              <a:uLnTx/>
              <a:uFillTx/>
              <a:latin typeface="DFKai-SB" panose="03000509000000000000" pitchFamily="65" charset="-120"/>
              <a:ea typeface="DFKai-SB" panose="03000509000000000000" pitchFamily="65" charset="-120"/>
              <a:cs typeface="黑体" panose="02010609060101010101" charset="-122"/>
              <a:sym typeface="+mn-ea"/>
            </a:endParaRPr>
          </a:p>
        </p:txBody>
      </p:sp>
      <p:sp>
        <p:nvSpPr>
          <p:cNvPr id="4" name="任意多边形: 形状 3"/>
          <p:cNvSpPr/>
          <p:nvPr/>
        </p:nvSpPr>
        <p:spPr>
          <a:xfrm>
            <a:off x="3543885" y="834304"/>
            <a:ext cx="5238982"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2. </a:t>
            </a:r>
            <a:r>
              <a:rPr kumimoji="0" lang="zh-TW"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新經濟的發展概況</a:t>
            </a:r>
            <a:endPar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93930" y="968884"/>
            <a:ext cx="10701865" cy="2456057"/>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    </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近年來，</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互聯網、人工智</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能</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雲</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端運</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算、</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區塊鏈等資訊科技的突破和融合發展</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，大大</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推動數</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碼</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經濟快速發展，</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數</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碼</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經濟廣泛滲透於經濟</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和</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社會各個領域，</a:t>
            </a:r>
            <a:r>
              <a:rPr kumimoji="0" lang="en-US"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成</a:t>
            </a:r>
            <a:r>
              <a:rPr kumimoji="0" lang="zh-HK"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為</a:t>
            </a:r>
            <a:r>
              <a:rPr kumimoji="0" lang="en-US" altLang="zh-CN" sz="32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各國經濟增長的</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重要推動力</a:t>
            </a:r>
            <a:r>
              <a:rPr kumimoji="0" lang="en-US"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a:t>
            </a:r>
          </a:p>
        </p:txBody>
      </p:sp>
      <p:sp>
        <p:nvSpPr>
          <p:cNvPr id="8" name="文本框 7"/>
          <p:cNvSpPr txBox="1"/>
          <p:nvPr/>
        </p:nvSpPr>
        <p:spPr bwMode="auto">
          <a:xfrm>
            <a:off x="1572684" y="363590"/>
            <a:ext cx="4859318" cy="605294"/>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 </a:t>
            </a:r>
            <a:r>
              <a:rPr kumimoji="0" lang="zh-TW"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數碼經濟</a:t>
            </a:r>
          </a:p>
        </p:txBody>
      </p:sp>
      <p:sp>
        <p:nvSpPr>
          <p:cNvPr id="9" name="Freeform 5"/>
          <p:cNvSpPr/>
          <p:nvPr/>
        </p:nvSpPr>
        <p:spPr bwMode="auto">
          <a:xfrm>
            <a:off x="954301" y="422359"/>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7" name="组合 73"/>
          <p:cNvGrpSpPr/>
          <p:nvPr/>
        </p:nvGrpSpPr>
        <p:grpSpPr>
          <a:xfrm>
            <a:off x="443029" y="2947184"/>
            <a:ext cx="7900005" cy="3590250"/>
            <a:chOff x="-660511" y="252535"/>
            <a:chExt cx="6794863" cy="2642990"/>
          </a:xfrm>
        </p:grpSpPr>
        <p:pic>
          <p:nvPicPr>
            <p:cNvPr id="11" name="图片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11" y="252535"/>
              <a:ext cx="6528001" cy="2642990"/>
            </a:xfrm>
            <a:prstGeom prst="rect">
              <a:avLst/>
            </a:prstGeom>
          </p:spPr>
        </p:pic>
        <p:pic>
          <p:nvPicPr>
            <p:cNvPr id="12" name="图片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1898" y="1820956"/>
              <a:ext cx="1074569" cy="1074569"/>
            </a:xfrm>
            <a:prstGeom prst="rect">
              <a:avLst/>
            </a:prstGeom>
          </p:spPr>
        </p:pic>
        <p:sp>
          <p:nvSpPr>
            <p:cNvPr id="13" name="文本框 76"/>
            <p:cNvSpPr txBox="1"/>
            <p:nvPr/>
          </p:nvSpPr>
          <p:spPr>
            <a:xfrm>
              <a:off x="718897" y="876903"/>
              <a:ext cx="5415455" cy="1578452"/>
            </a:xfrm>
            <a:prstGeom prst="rect">
              <a:avLst/>
            </a:prstGeom>
            <a:noFill/>
          </p:spPr>
          <p:txBody>
            <a:bodyPr wrap="square"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altLang="zh-CN" sz="28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2021</a:t>
              </a:r>
              <a:r>
                <a:rPr kumimoji="0" lang="zh-TW" altLang="en-US" sz="28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年</a:t>
              </a:r>
              <a:r>
                <a:rPr kumimoji="0" lang="zh-CN" altLang="en-US" sz="280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全球數</a:t>
              </a:r>
              <a:r>
                <a:rPr kumimoji="0" lang="zh-TW" altLang="en-US" sz="280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碼</a:t>
              </a:r>
              <a:r>
                <a:rPr kumimoji="0" lang="zh-CN" altLang="en-US" sz="280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經濟規模</a:t>
              </a:r>
              <a:r>
                <a:rPr kumimoji="0" lang="zh-TW" altLang="en-US" sz="280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rPr>
                <a:t>為</a:t>
              </a:r>
              <a:endParaRPr kumimoji="0" lang="en-US" altLang="zh-CN" sz="280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黑体" panose="02010609060101010101" charset="-122"/>
                <a:sym typeface="+mn-ea"/>
              </a:endParaRPr>
            </a:p>
            <a:p>
              <a:pPr marL="0" marR="0" lvl="0" indent="0" algn="l" defTabSz="914400" rtl="0" eaLnBrk="1" fontAlgn="auto" latinLnBrk="0" hangingPunct="1">
                <a:lnSpc>
                  <a:spcPts val="4000"/>
                </a:lnSpc>
                <a:spcBef>
                  <a:spcPts val="0"/>
                </a:spcBef>
                <a:spcAft>
                  <a:spcPts val="0"/>
                </a:spcAft>
                <a:buClrTx/>
                <a:buSzTx/>
                <a:buFontTx/>
                <a:buNone/>
                <a:tabLst/>
                <a:defRPr/>
              </a:pPr>
              <a:r>
                <a:rPr lang="en-US" altLang="zh-TW" sz="2800" dirty="0">
                  <a:latin typeface="Times New Roman" panose="02020603050405020304" pitchFamily="18" charset="0"/>
                  <a:ea typeface="Microsoft JhengHei" panose="020B0604030504040204" pitchFamily="34" charset="-120"/>
                  <a:cs typeface="Times New Roman" panose="02020603050405020304" pitchFamily="18" charset="0"/>
                  <a:sym typeface="+mn-ea"/>
                </a:rPr>
                <a:t>38.1</a:t>
              </a:r>
              <a:r>
                <a:rPr kumimoji="0" lang="zh-TW" altLang="en-US" sz="28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Times New Roman" panose="02020603050405020304" pitchFamily="18" charset="0"/>
                  <a:sym typeface="+mn-ea"/>
                </a:rPr>
                <a:t>萬</a:t>
              </a:r>
              <a:r>
                <a:rPr kumimoji="0" lang="zh-CN" altLang="en-US" sz="28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億</a:t>
              </a:r>
              <a:r>
                <a:rPr kumimoji="0" lang="zh-TW" altLang="en-US" sz="28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美</a:t>
              </a:r>
              <a:r>
                <a:rPr kumimoji="0" lang="zh-CN" altLang="en-US" sz="28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元</a:t>
              </a:r>
              <a:r>
                <a:rPr kumimoji="0" lang="zh-TW" altLang="en-US" sz="28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endParaRPr kumimoji="0" lang="en-US" altLang="zh-TW" sz="28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nSpc>
                  <a:spcPts val="4000"/>
                </a:lnSpc>
                <a:defRPr/>
              </a:pP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中國數碼經濟規模為</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sym typeface="+mn-ea"/>
                </a:rPr>
                <a:t>7.1</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萬億美元</a:t>
              </a:r>
              <a:endParaRPr lang="en-US" altLang="zh-TW" sz="2800" dirty="0">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nSpc>
                  <a:spcPts val="4000"/>
                </a:lnSpc>
                <a:defRPr/>
              </a:pP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，位居世界第二。</a:t>
              </a:r>
              <a:endParaRPr kumimoji="0" lang="zh-CN" altLang="en-US" sz="28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grpSp>
      <p:sp>
        <p:nvSpPr>
          <p:cNvPr id="14" name="文本框 6"/>
          <p:cNvSpPr txBox="1"/>
          <p:nvPr/>
        </p:nvSpPr>
        <p:spPr>
          <a:xfrm>
            <a:off x="8204026" y="4644843"/>
            <a:ext cx="3632200" cy="1938992"/>
          </a:xfrm>
          <a:prstGeom prst="rect">
            <a:avLst/>
          </a:prstGeom>
          <a:solidFill>
            <a:schemeClr val="accent2">
              <a:lumMod val="20000"/>
              <a:lumOff val="80000"/>
            </a:schemeClr>
          </a:solidFill>
        </p:spPr>
        <p:txBody>
          <a:bodyPr wrap="square" rtlCol="0" anchor="t">
            <a:spAutoFit/>
          </a:bodyPr>
          <a:lstStyle/>
          <a:p>
            <a:pPr lvl="0" hangingPunct="0">
              <a:defRPr/>
            </a:pPr>
            <a:r>
              <a:rPr kumimoji="0" lang="zh-TW"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來源：中國訊</a:t>
            </a:r>
            <a:r>
              <a:rPr kumimoji="0" lang="zh-TW"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息</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通</a:t>
            </a:r>
            <a:r>
              <a:rPr kumimoji="0" lang="zh-TW"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訊</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研究院</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全球數字經濟白皮書</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2022</a:t>
            </a:r>
            <a:r>
              <a:rPr kumimoji="0" lang="zh-TW" altLang="en-US"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http://www.caict.ac.cn/kxyj/qwfb/bps/202212/P020221207397428021671.pdf</a:t>
            </a:r>
            <a:endParaRPr kumimoji="0" lang="zh-CN" altLang="en-US"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7550,&quot;width&quot;:8100}"/>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478"/>
</p:tagLst>
</file>

<file path=ppt/theme/theme1.xml><?xml version="1.0" encoding="utf-8"?>
<a:theme xmlns:a="http://schemas.openxmlformats.org/drawingml/2006/main" name="Office 主题​​">
  <a:themeElements>
    <a:clrScheme na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5731</Words>
  <Application>Microsoft Office PowerPoint</Application>
  <PresentationFormat>Widescreen</PresentationFormat>
  <Paragraphs>290</Paragraphs>
  <Slides>48</Slides>
  <Notes>18</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48</vt:i4>
      </vt:variant>
    </vt:vector>
  </HeadingPairs>
  <TitlesOfParts>
    <vt:vector size="67" baseType="lpstr">
      <vt:lpstr>等线</vt:lpstr>
      <vt:lpstr>等线 Light</vt:lpstr>
      <vt:lpstr>仿宋_GB2312</vt:lpstr>
      <vt:lpstr>微软雅黑</vt:lpstr>
      <vt:lpstr>黑体</vt:lpstr>
      <vt:lpstr>宋体</vt:lpstr>
      <vt:lpstr>幼圆</vt:lpstr>
      <vt:lpstr>方正公文小标宋</vt:lpstr>
      <vt:lpstr>Microsoft JhengHei</vt:lpstr>
      <vt:lpstr>新細明體</vt:lpstr>
      <vt:lpstr>楷体</vt:lpstr>
      <vt:lpstr>DFKai-SB</vt:lpstr>
      <vt:lpstr>DFKai-SB</vt:lpstr>
      <vt:lpstr>Agency FB</vt:lpstr>
      <vt:lpstr>Arial</vt:lpstr>
      <vt:lpstr>Calibri</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延伸參考網址</vt:lpstr>
      <vt:lpstr>延伸參考網址</vt:lpstr>
      <vt:lpstr>延伸參考網址</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2022-07-18T00:42:13Z</dcterms:created>
  <dcterms:modified xsi:type="dcterms:W3CDTF">2023-03-14T04:11:28Z</dcterms:modified>
</cp:coreProperties>
</file>